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1.xml" ContentType="application/vnd.openxmlformats-officedocument.presentationml.notesSlide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notesSlides/notesSlide2.xml" ContentType="application/vnd.openxmlformats-officedocument.presentationml.notesSlide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notesSlides/notesSlide3.xml" ContentType="application/vnd.openxmlformats-officedocument.presentationml.notesSlide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748" r:id="rId4"/>
  </p:sldMasterIdLst>
  <p:notesMasterIdLst>
    <p:notesMasterId r:id="rId21"/>
  </p:notesMasterIdLst>
  <p:handoutMasterIdLst>
    <p:handoutMasterId r:id="rId22"/>
  </p:handoutMasterIdLst>
  <p:sldIdLst>
    <p:sldId id="376" r:id="rId5"/>
    <p:sldId id="499" r:id="rId6"/>
    <p:sldId id="523" r:id="rId7"/>
    <p:sldId id="500" r:id="rId8"/>
    <p:sldId id="501" r:id="rId9"/>
    <p:sldId id="528" r:id="rId10"/>
    <p:sldId id="526" r:id="rId11"/>
    <p:sldId id="527" r:id="rId12"/>
    <p:sldId id="525" r:id="rId13"/>
    <p:sldId id="510" r:id="rId14"/>
    <p:sldId id="514" r:id="rId15"/>
    <p:sldId id="519" r:id="rId16"/>
    <p:sldId id="530" r:id="rId17"/>
    <p:sldId id="505" r:id="rId18"/>
    <p:sldId id="524" r:id="rId19"/>
    <p:sldId id="531" r:id="rId20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24">
          <p15:clr>
            <a:srgbClr val="A4A3A4"/>
          </p15:clr>
        </p15:guide>
        <p15:guide id="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7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497D"/>
    <a:srgbClr val="000066"/>
    <a:srgbClr val="3333FF"/>
    <a:srgbClr val="CC0000"/>
    <a:srgbClr val="BBBBFF"/>
    <a:srgbClr val="ABABFF"/>
    <a:srgbClr val="9999FF"/>
    <a:srgbClr val="6633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626" autoAdjust="0"/>
    <p:restoredTop sz="91259" autoAdjust="0"/>
  </p:normalViewPr>
  <p:slideViewPr>
    <p:cSldViewPr>
      <p:cViewPr varScale="1">
        <p:scale>
          <a:sx n="106" d="100"/>
          <a:sy n="106" d="100"/>
        </p:scale>
        <p:origin x="834" y="78"/>
      </p:cViewPr>
      <p:guideLst>
        <p:guide orient="horz" pos="624"/>
        <p:guide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100" d="100"/>
          <a:sy n="100" d="100"/>
        </p:scale>
        <p:origin x="-816" y="672"/>
      </p:cViewPr>
      <p:guideLst>
        <p:guide orient="horz" pos="2927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3238" cy="471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510" tIns="46256" rIns="92510" bIns="46256" numCol="1" anchor="t" anchorCtr="0" compatLnSpc="1">
            <a:prstTxWarp prst="textNoShape">
              <a:avLst/>
            </a:prstTxWarp>
          </a:bodyPr>
          <a:lstStyle>
            <a:lvl1pPr defTabSz="930275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81450" y="0"/>
            <a:ext cx="3041650" cy="471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510" tIns="46256" rIns="92510" bIns="46256" numCol="1" anchor="t" anchorCtr="0" compatLnSpc="1">
            <a:prstTxWarp prst="textNoShape">
              <a:avLst/>
            </a:prstTxWarp>
          </a:bodyPr>
          <a:lstStyle>
            <a:lvl1pPr algn="r" defTabSz="930275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01100"/>
            <a:ext cx="3043238" cy="471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510" tIns="46256" rIns="92510" bIns="46256" numCol="1" anchor="b" anchorCtr="0" compatLnSpc="1">
            <a:prstTxWarp prst="textNoShape">
              <a:avLst/>
            </a:prstTxWarp>
          </a:bodyPr>
          <a:lstStyle>
            <a:lvl1pPr defTabSz="930275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81450" y="8801100"/>
            <a:ext cx="3041650" cy="471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510" tIns="46256" rIns="92510" bIns="46256" numCol="1" anchor="b" anchorCtr="0" compatLnSpc="1">
            <a:prstTxWarp prst="textNoShape">
              <a:avLst/>
            </a:prstTxWarp>
          </a:bodyPr>
          <a:lstStyle>
            <a:lvl1pPr algn="r" defTabSz="930275">
              <a:defRPr sz="1200"/>
            </a:lvl1pPr>
          </a:lstStyle>
          <a:p>
            <a:pPr>
              <a:defRPr/>
            </a:pPr>
            <a:fld id="{5B1A5D2E-CB95-44F4-B595-1EBFB3251A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6565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510" tIns="46256" rIns="92510" bIns="46256" numCol="1" anchor="t" anchorCtr="0" compatLnSpc="1">
            <a:prstTxWarp prst="textNoShape">
              <a:avLst/>
            </a:prstTxWarp>
          </a:bodyPr>
          <a:lstStyle>
            <a:lvl1pPr defTabSz="9286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1925" y="0"/>
            <a:ext cx="3038475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510" tIns="46256" rIns="92510" bIns="46256" numCol="1" anchor="t" anchorCtr="0" compatLnSpc="1">
            <a:prstTxWarp prst="textNoShape">
              <a:avLst/>
            </a:prstTxWarp>
          </a:bodyPr>
          <a:lstStyle>
            <a:lvl1pPr algn="r" defTabSz="9286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11263" y="708025"/>
            <a:ext cx="4594225" cy="344487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038" y="4389438"/>
            <a:ext cx="5140325" cy="4233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510" tIns="46256" rIns="92510" bIns="4625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56663"/>
            <a:ext cx="3038475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510" tIns="46256" rIns="92510" bIns="46256" numCol="1" anchor="b" anchorCtr="0" compatLnSpc="1">
            <a:prstTxWarp prst="textNoShape">
              <a:avLst/>
            </a:prstTxWarp>
          </a:bodyPr>
          <a:lstStyle>
            <a:lvl1pPr defTabSz="9286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925" y="8856663"/>
            <a:ext cx="3038475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510" tIns="46256" rIns="92510" bIns="46256" numCol="1" anchor="b" anchorCtr="0" compatLnSpc="1">
            <a:prstTxWarp prst="textNoShape">
              <a:avLst/>
            </a:prstTxWarp>
          </a:bodyPr>
          <a:lstStyle>
            <a:lvl1pPr algn="r" defTabSz="928688">
              <a:defRPr sz="1200"/>
            </a:lvl1pPr>
          </a:lstStyle>
          <a:p>
            <a:pPr>
              <a:defRPr/>
            </a:pPr>
            <a:fld id="{61C2FE5E-EF83-4CB3-876B-12624C3EE6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30986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8688"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28688">
              <a:defRPr sz="3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928688">
              <a:defRPr sz="3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928688">
              <a:defRPr sz="3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928688">
              <a:defRPr sz="3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A62304F2-6A46-46AE-A924-7AF8C52803ED}" type="slidenum">
              <a:rPr lang="en-US" altLang="en-US" sz="1200" smtClean="0"/>
              <a:pPr/>
              <a:t>1</a:t>
            </a:fld>
            <a:endParaRPr lang="en-US" altLang="en-US" sz="120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228600" indent="-228600" eaLnBrk="1" hangingPunct="1"/>
            <a:endParaRPr lang="en-US" altLang="en-US" sz="14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1C2FE5E-EF83-4CB3-876B-12624C3EE629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2388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1C2FE5E-EF83-4CB3-876B-12624C3EE629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2388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5" Type="http://schemas.openxmlformats.org/officeDocument/2006/relationships/image" Target="../media/image2.jpg"/><Relationship Id="rId4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4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1.xml"/><Relationship Id="rId1" Type="http://schemas.openxmlformats.org/officeDocument/2006/relationships/tags" Target="../tags/tag10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4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685800" y="2819400"/>
            <a:ext cx="7772400" cy="1219200"/>
          </a:xfrm>
          <a:ln>
            <a:noFill/>
          </a:ln>
        </p:spPr>
        <p:txBody>
          <a:bodyPr anchor="t">
            <a:normAutofit/>
          </a:bodyPr>
          <a:lstStyle>
            <a:lvl1pPr algn="ctr">
              <a:spcAft>
                <a:spcPts val="600"/>
              </a:spcAft>
              <a:defRPr sz="2800" b="1" cap="none" spc="0">
                <a:ln w="3175" cmpd="sng">
                  <a:noFill/>
                  <a:prstDash val="solid"/>
                </a:ln>
                <a:solidFill>
                  <a:srgbClr val="1F497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F0D3C7F-DECC-4E3E-BB4B-2E454E899B9C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685800" y="4724400"/>
            <a:ext cx="2362200" cy="8382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2100" b="1">
                <a:solidFill>
                  <a:srgbClr val="1F497D"/>
                </a:solidFill>
              </a:defRPr>
            </a:lvl1pPr>
            <a:lvl5pPr marL="578644" indent="0">
              <a:buNone/>
              <a:defRPr/>
            </a:lvl5pPr>
          </a:lstStyle>
          <a:p>
            <a:pPr lvl="0"/>
            <a:r>
              <a:rPr lang="en-US" dirty="0"/>
              <a:t>Sub title</a:t>
            </a:r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509C35E9-41D4-42EB-8235-20B6E0E3EA49}"/>
              </a:ext>
            </a:extLst>
          </p:cNvPr>
          <p:cNvSpPr>
            <a:spLocks noGrp="1"/>
          </p:cNvSpPr>
          <p:nvPr>
            <p:ph type="body" sz="quarter" idx="11" hasCustomPrompt="1"/>
            <p:custDataLst>
              <p:tags r:id="rId3"/>
            </p:custDataLst>
          </p:nvPr>
        </p:nvSpPr>
        <p:spPr>
          <a:xfrm>
            <a:off x="6096000" y="4724400"/>
            <a:ext cx="2362200" cy="8382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spcAft>
                <a:spcPts val="600"/>
              </a:spcAft>
              <a:buNone/>
              <a:defRPr sz="2100" b="1">
                <a:solidFill>
                  <a:srgbClr val="1F497D"/>
                </a:solidFill>
              </a:defRPr>
            </a:lvl1pPr>
            <a:lvl5pPr marL="578644" indent="0">
              <a:buNone/>
              <a:defRPr/>
            </a:lvl5pPr>
          </a:lstStyle>
          <a:p>
            <a:pPr lvl="0"/>
            <a:r>
              <a:rPr lang="en-US" dirty="0"/>
              <a:t>Date sub-title</a:t>
            </a:r>
          </a:p>
        </p:txBody>
      </p:sp>
    </p:spTree>
    <p:extLst>
      <p:ext uri="{BB962C8B-B14F-4D97-AF65-F5344CB8AC3E}">
        <p14:creationId xmlns:p14="http://schemas.microsoft.com/office/powerpoint/2010/main" val="2741118907"/>
      </p:ext>
    </p:extLst>
  </p:cSld>
  <p:clrMapOvr>
    <a:masterClrMapping/>
  </p:clrMapOvr>
  <p:hf hd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29"/>
            <a:ext cx="9144000" cy="1086867"/>
          </a:xfrm>
        </p:spPr>
        <p:txBody>
          <a:bodyPr anchor="t">
            <a:normAutofit/>
          </a:bodyPr>
          <a:lstStyle>
            <a:lvl1pPr algn="ctr">
              <a:spcAft>
                <a:spcPts val="600"/>
              </a:spcAft>
              <a:defRPr sz="2800">
                <a:solidFill>
                  <a:srgbClr val="1F497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057400"/>
            <a:ext cx="8229600" cy="39163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FontTx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89322" indent="-144661"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Char char="•"/>
              <a:defRPr sz="135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433983" indent="-144661"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Char char="•"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578644" indent="-144661"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Char char="•"/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723305" indent="-144661"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Char char="•"/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D182D0DC-F309-4AD6-9FC4-7A92EF3A0C20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6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spcAft>
                <a:spcPts val="60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3478CB4-7433-4F75-BAD9-EB63D8DB3A4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576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es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2885566"/>
            <a:ext cx="9144000" cy="1086867"/>
          </a:xfrm>
        </p:spPr>
        <p:txBody>
          <a:bodyPr anchor="t">
            <a:noAutofit/>
          </a:bodyPr>
          <a:lstStyle>
            <a:lvl1pPr algn="ctr">
              <a:spcAft>
                <a:spcPts val="600"/>
              </a:spcAft>
              <a:defRPr sz="7200" b="0">
                <a:solidFill>
                  <a:srgbClr val="1F497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D182D0DC-F309-4AD6-9FC4-7A92EF3A0C20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>
          <a:xfrm>
            <a:off x="6931152" y="6601976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spcAft>
                <a:spcPts val="60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C31B33F-2BE6-484F-B1E7-05C31F65C18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89654"/>
      </p:ext>
    </p:extLst>
  </p:cSld>
  <p:clrMapOvr>
    <a:masterClrMapping/>
  </p:clrMapOvr>
  <p:hf hd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29"/>
            <a:ext cx="9144000" cy="1086867"/>
          </a:xfrm>
        </p:spPr>
        <p:txBody>
          <a:bodyPr anchor="t">
            <a:normAutofit/>
          </a:bodyPr>
          <a:lstStyle>
            <a:lvl1pPr algn="ctr">
              <a:spcAft>
                <a:spcPts val="600"/>
              </a:spcAft>
              <a:defRPr sz="2800">
                <a:solidFill>
                  <a:srgbClr val="1F497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  <p:custDataLst>
              <p:tags r:id="rId2"/>
            </p:custDataLst>
          </p:nvPr>
        </p:nvSpPr>
        <p:spPr>
          <a:xfrm>
            <a:off x="457200" y="2057400"/>
            <a:ext cx="8229600" cy="3916363"/>
          </a:xfrm>
          <a:prstGeom prst="rect">
            <a:avLst/>
          </a:prstGeom>
        </p:spPr>
        <p:txBody>
          <a:bodyPr>
            <a:normAutofit/>
          </a:bodyPr>
          <a:lstStyle>
            <a:lvl1pPr marL="230188" indent="-230188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61963" indent="-231775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4213" indent="-222250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914400" indent="-230188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723305" indent="-144661"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Char char="•"/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First</a:t>
            </a:r>
          </a:p>
          <a:p>
            <a:pPr lvl="1"/>
            <a:r>
              <a:rPr lang="en-US" dirty="0"/>
              <a:t>Second</a:t>
            </a:r>
          </a:p>
          <a:p>
            <a:pPr lvl="2"/>
            <a:r>
              <a:rPr lang="en-US" dirty="0"/>
              <a:t>Third</a:t>
            </a:r>
          </a:p>
          <a:p>
            <a:pPr lvl="3"/>
            <a:r>
              <a:rPr lang="en-US" dirty="0"/>
              <a:t>Fifth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D182D0DC-F309-4AD6-9FC4-7A92EF3A0C20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6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spcAft>
                <a:spcPts val="60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C31B33F-2BE6-484F-B1E7-05C31F65C18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938570"/>
      </p:ext>
    </p:extLst>
  </p:cSld>
  <p:clrMapOvr>
    <a:masterClrMapping/>
  </p:clrMapOvr>
  <p:hf hd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3D69A5-9EE2-4609-BA0A-560BB6870AF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5545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9052045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ags" Target="../tags/tag1.xml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ags" Target="../tags/tag3.xml"/><Relationship Id="rId4" Type="http://schemas.openxmlformats.org/officeDocument/2006/relationships/slideLayout" Target="../slideLayouts/slideLayout4.xml"/><Relationship Id="rId9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76200" y="682977"/>
            <a:ext cx="89916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9255132-F725-42BA-BD6A-346EAF30B44D}"/>
              </a:ext>
            </a:extLst>
          </p:cNvPr>
          <p:cNvSpPr/>
          <p:nvPr>
            <p:custDataLst>
              <p:tags r:id="rId9"/>
            </p:custDataLst>
          </p:nvPr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70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D658DF1-112E-40ED-AD80-74665B53845E}"/>
              </a:ext>
            </a:extLst>
          </p:cNvPr>
          <p:cNvSpPr>
            <a:spLocks noGrp="1"/>
          </p:cNvSpPr>
          <p:nvPr>
            <p:ph type="sldNum" sz="quarter" idx="4"/>
            <p:custDataLst>
              <p:tags r:id="rId10"/>
            </p:custDataLst>
          </p:nvPr>
        </p:nvSpPr>
        <p:spPr>
          <a:xfrm>
            <a:off x="6931152" y="6601976"/>
            <a:ext cx="2133600" cy="365125"/>
          </a:xfrm>
          <a:prstGeom prst="rect">
            <a:avLst/>
          </a:prstGeom>
        </p:spPr>
        <p:txBody>
          <a:bodyPr tIns="0"/>
          <a:lstStyle>
            <a:lvl1pPr algn="r">
              <a:defRPr sz="788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C31B33F-2BE6-484F-B1E7-05C31F65C18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5915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</p:sldLayoutIdLst>
  <p:hf hdr="0"/>
  <p:txStyles>
    <p:titleStyle>
      <a:lvl1pPr algn="ctr" defTabSz="289322" rtl="0" eaLnBrk="1" latinLnBrk="0" hangingPunct="1">
        <a:spcBef>
          <a:spcPct val="0"/>
        </a:spcBef>
        <a:buNone/>
        <a:defRPr sz="2800" b="1" i="0" u="none" kern="1200" cap="none" spc="0">
          <a:ln w="3175" cmpd="sng">
            <a:noFill/>
            <a:prstDash val="solid"/>
          </a:ln>
          <a:solidFill>
            <a:srgbClr val="1F497D"/>
          </a:solidFill>
          <a:effectLst/>
          <a:latin typeface="+mj-lt"/>
          <a:ea typeface="+mj-ea"/>
          <a:cs typeface="Arial" panose="020B0604020202020204" pitchFamily="34" charset="0"/>
        </a:defRPr>
      </a:lvl1pPr>
    </p:titleStyle>
    <p:bodyStyle>
      <a:lvl1pPr marL="0" indent="0" algn="l" defTabSz="289322" rtl="0" eaLnBrk="1" latinLnBrk="0" hangingPunct="1">
        <a:spcBef>
          <a:spcPct val="20000"/>
        </a:spcBef>
        <a:buFont typeface="Arial" panose="020B0604020202020204" pitchFamily="34" charset="0"/>
        <a:buNone/>
        <a:defRPr sz="76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144661" indent="0" algn="l" defTabSz="289322" rtl="0" eaLnBrk="1" latinLnBrk="0" hangingPunct="1">
        <a:spcBef>
          <a:spcPct val="20000"/>
        </a:spcBef>
        <a:buFont typeface="Arial" panose="020B0604020202020204" pitchFamily="34" charset="0"/>
        <a:buNone/>
        <a:defRPr sz="760" b="0" i="0" u="none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289322" indent="0" algn="l" defTabSz="289322" rtl="0" eaLnBrk="1" latinLnBrk="0" hangingPunct="1">
        <a:spcBef>
          <a:spcPct val="20000"/>
        </a:spcBef>
        <a:buFont typeface="Arial" panose="020B0604020202020204" pitchFamily="34" charset="0"/>
        <a:buNone/>
        <a:defRPr sz="76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433983" indent="0" algn="l" defTabSz="289322" rtl="0" eaLnBrk="1" latinLnBrk="0" hangingPunct="1">
        <a:spcBef>
          <a:spcPct val="20000"/>
        </a:spcBef>
        <a:buFont typeface="Arial" panose="020B0604020202020204" pitchFamily="34" charset="0"/>
        <a:buNone/>
        <a:defRPr sz="76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578644" indent="0" algn="l" defTabSz="289322" rtl="0" eaLnBrk="1" latinLnBrk="0" hangingPunct="1">
        <a:spcBef>
          <a:spcPct val="20000"/>
        </a:spcBef>
        <a:buFont typeface="Arial" panose="020B0604020202020204" pitchFamily="34" charset="0"/>
        <a:buNone/>
        <a:defRPr sz="76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795635" indent="-72331" algn="l" defTabSz="289322" rtl="0" eaLnBrk="1" latinLnBrk="0" hangingPunct="1">
        <a:spcBef>
          <a:spcPct val="20000"/>
        </a:spcBef>
        <a:buFont typeface="Arial" panose="020B0604020202020204" pitchFamily="34" charset="0"/>
        <a:buChar char="•"/>
        <a:defRPr sz="633" kern="1200">
          <a:solidFill>
            <a:schemeClr val="tx1"/>
          </a:solidFill>
          <a:latin typeface="+mn-lt"/>
          <a:ea typeface="+mn-ea"/>
          <a:cs typeface="+mn-cs"/>
        </a:defRPr>
      </a:lvl6pPr>
      <a:lvl7pPr marL="940297" indent="-72331" algn="l" defTabSz="289322" rtl="0" eaLnBrk="1" latinLnBrk="0" hangingPunct="1">
        <a:spcBef>
          <a:spcPct val="20000"/>
        </a:spcBef>
        <a:buFont typeface="Arial" panose="020B0604020202020204" pitchFamily="34" charset="0"/>
        <a:buChar char="•"/>
        <a:defRPr sz="633" kern="1200">
          <a:solidFill>
            <a:schemeClr val="tx1"/>
          </a:solidFill>
          <a:latin typeface="+mn-lt"/>
          <a:ea typeface="+mn-ea"/>
          <a:cs typeface="+mn-cs"/>
        </a:defRPr>
      </a:lvl7pPr>
      <a:lvl8pPr marL="1084958" indent="-72331" algn="l" defTabSz="289322" rtl="0" eaLnBrk="1" latinLnBrk="0" hangingPunct="1">
        <a:spcBef>
          <a:spcPct val="20000"/>
        </a:spcBef>
        <a:buFont typeface="Arial" panose="020B0604020202020204" pitchFamily="34" charset="0"/>
        <a:buChar char="•"/>
        <a:defRPr sz="633" kern="1200">
          <a:solidFill>
            <a:schemeClr val="tx1"/>
          </a:solidFill>
          <a:latin typeface="+mn-lt"/>
          <a:ea typeface="+mn-ea"/>
          <a:cs typeface="+mn-cs"/>
        </a:defRPr>
      </a:lvl8pPr>
      <a:lvl9pPr marL="1229618" indent="-72331" algn="l" defTabSz="289322" rtl="0" eaLnBrk="1" latinLnBrk="0" hangingPunct="1">
        <a:spcBef>
          <a:spcPct val="20000"/>
        </a:spcBef>
        <a:buFont typeface="Arial" panose="020B0604020202020204" pitchFamily="34" charset="0"/>
        <a:buChar char="•"/>
        <a:defRPr sz="6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9322" rtl="0" eaLnBrk="1" latinLnBrk="0" hangingPunct="1">
        <a:defRPr sz="570" kern="1200">
          <a:solidFill>
            <a:schemeClr val="tx1"/>
          </a:solidFill>
          <a:latin typeface="+mn-lt"/>
          <a:ea typeface="+mn-ea"/>
          <a:cs typeface="+mn-cs"/>
        </a:defRPr>
      </a:lvl1pPr>
      <a:lvl2pPr marL="144661" algn="l" defTabSz="289322" rtl="0" eaLnBrk="1" latinLnBrk="0" hangingPunct="1">
        <a:defRPr sz="570" kern="1200">
          <a:solidFill>
            <a:schemeClr val="tx1"/>
          </a:solidFill>
          <a:latin typeface="+mn-lt"/>
          <a:ea typeface="+mn-ea"/>
          <a:cs typeface="+mn-cs"/>
        </a:defRPr>
      </a:lvl2pPr>
      <a:lvl3pPr marL="289322" algn="l" defTabSz="289322" rtl="0" eaLnBrk="1" latinLnBrk="0" hangingPunct="1">
        <a:defRPr sz="570" kern="1200">
          <a:solidFill>
            <a:schemeClr val="tx1"/>
          </a:solidFill>
          <a:latin typeface="+mn-lt"/>
          <a:ea typeface="+mn-ea"/>
          <a:cs typeface="+mn-cs"/>
        </a:defRPr>
      </a:lvl3pPr>
      <a:lvl4pPr marL="433983" algn="l" defTabSz="289322" rtl="0" eaLnBrk="1" latinLnBrk="0" hangingPunct="1">
        <a:defRPr sz="570" kern="1200">
          <a:solidFill>
            <a:schemeClr val="tx1"/>
          </a:solidFill>
          <a:latin typeface="+mn-lt"/>
          <a:ea typeface="+mn-ea"/>
          <a:cs typeface="+mn-cs"/>
        </a:defRPr>
      </a:lvl4pPr>
      <a:lvl5pPr marL="578644" algn="l" defTabSz="289322" rtl="0" eaLnBrk="1" latinLnBrk="0" hangingPunct="1">
        <a:defRPr sz="570" kern="1200">
          <a:solidFill>
            <a:schemeClr val="tx1"/>
          </a:solidFill>
          <a:latin typeface="+mn-lt"/>
          <a:ea typeface="+mn-ea"/>
          <a:cs typeface="+mn-cs"/>
        </a:defRPr>
      </a:lvl5pPr>
      <a:lvl6pPr marL="723305" algn="l" defTabSz="289322" rtl="0" eaLnBrk="1" latinLnBrk="0" hangingPunct="1">
        <a:defRPr sz="570" kern="1200">
          <a:solidFill>
            <a:schemeClr val="tx1"/>
          </a:solidFill>
          <a:latin typeface="+mn-lt"/>
          <a:ea typeface="+mn-ea"/>
          <a:cs typeface="+mn-cs"/>
        </a:defRPr>
      </a:lvl6pPr>
      <a:lvl7pPr marL="867966" algn="l" defTabSz="289322" rtl="0" eaLnBrk="1" latinLnBrk="0" hangingPunct="1">
        <a:defRPr sz="570" kern="1200">
          <a:solidFill>
            <a:schemeClr val="tx1"/>
          </a:solidFill>
          <a:latin typeface="+mn-lt"/>
          <a:ea typeface="+mn-ea"/>
          <a:cs typeface="+mn-cs"/>
        </a:defRPr>
      </a:lvl7pPr>
      <a:lvl8pPr marL="1012627" algn="l" defTabSz="289322" rtl="0" eaLnBrk="1" latinLnBrk="0" hangingPunct="1">
        <a:defRPr sz="570" kern="1200">
          <a:solidFill>
            <a:schemeClr val="tx1"/>
          </a:solidFill>
          <a:latin typeface="+mn-lt"/>
          <a:ea typeface="+mn-ea"/>
          <a:cs typeface="+mn-cs"/>
        </a:defRPr>
      </a:lvl8pPr>
      <a:lvl9pPr marL="1157288" algn="l" defTabSz="289322" rtl="0" eaLnBrk="1" latinLnBrk="0" hangingPunct="1">
        <a:defRPr sz="57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46.xml"/><Relationship Id="rId2" Type="http://schemas.openxmlformats.org/officeDocument/2006/relationships/tags" Target="../tags/tag45.xml"/><Relationship Id="rId1" Type="http://schemas.openxmlformats.org/officeDocument/2006/relationships/tags" Target="../tags/tag44.xml"/><Relationship Id="rId4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tags" Target="../tags/tag47.xml"/><Relationship Id="rId6" Type="http://schemas.openxmlformats.org/officeDocument/2006/relationships/image" Target="../media/image4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5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tags" Target="../tags/tag51.xml"/><Relationship Id="rId4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ags" Target="../tags/tag56.xml"/><Relationship Id="rId7" Type="http://schemas.openxmlformats.org/officeDocument/2006/relationships/image" Target="../media/image5.png"/><Relationship Id="rId2" Type="http://schemas.openxmlformats.org/officeDocument/2006/relationships/tags" Target="../tags/tag55.xml"/><Relationship Id="rId1" Type="http://schemas.openxmlformats.org/officeDocument/2006/relationships/tags" Target="../tags/tag54.xml"/><Relationship Id="rId6" Type="http://schemas.openxmlformats.org/officeDocument/2006/relationships/hyperlink" Target="https://vaww.portal2.va.gov/sites/pai/PA/MPA/_layouts/WordViewer.aspx?id=/sites/pai/PA/MPA/Tools%20and%20References/Writing%20Resources/SAO%20CHECKSHEET%20MASTER.doc&amp;Source=https://vaww.portal2.va.gov/sites/pai/PA/MPA/Tools%20and%20References/Forms/AllItems.aspx?RootFolder=/sites/pai/PA/MPA/Tools%20and%20References/Writing%20Resources&amp;FolderCTID=0x012000F469B939DDA1F14CB63F1E2CBEBE6B50&amp;View=%7bA85E2B97-C150-4673-A439-E3C2EF64FAF2%7d&amp;DefaultItemOpen=1&amp;DefaultItemOpen=1" TargetMode="Externa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57.xml"/><Relationship Id="rId9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60.xml"/><Relationship Id="rId2" Type="http://schemas.openxmlformats.org/officeDocument/2006/relationships/tags" Target="../tags/tag59.xml"/><Relationship Id="rId1" Type="http://schemas.openxmlformats.org/officeDocument/2006/relationships/tags" Target="../tags/tag58.xml"/><Relationship Id="rId4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63.xml"/><Relationship Id="rId2" Type="http://schemas.openxmlformats.org/officeDocument/2006/relationships/tags" Target="../tags/tag62.xml"/><Relationship Id="rId1" Type="http://schemas.openxmlformats.org/officeDocument/2006/relationships/tags" Target="../tags/tag61.xml"/><Relationship Id="rId5" Type="http://schemas.openxmlformats.org/officeDocument/2006/relationships/image" Target="../media/image7.jpeg"/><Relationship Id="rId4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65.xml"/><Relationship Id="rId1" Type="http://schemas.openxmlformats.org/officeDocument/2006/relationships/tags" Target="../tags/tag6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20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28.xml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4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34.xml"/><Relationship Id="rId2" Type="http://schemas.openxmlformats.org/officeDocument/2006/relationships/tags" Target="../tags/tag33.xml"/><Relationship Id="rId1" Type="http://schemas.openxmlformats.org/officeDocument/2006/relationships/tags" Target="../tags/tag32.xml"/><Relationship Id="rId5" Type="http://schemas.openxmlformats.org/officeDocument/2006/relationships/image" Target="../media/image3.png"/><Relationship Id="rId4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4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40.xml"/><Relationship Id="rId2" Type="http://schemas.openxmlformats.org/officeDocument/2006/relationships/tags" Target="../tags/tag39.xml"/><Relationship Id="rId1" Type="http://schemas.openxmlformats.org/officeDocument/2006/relationships/tags" Target="../tags/tag38.xml"/><Relationship Id="rId4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43.xml"/><Relationship Id="rId2" Type="http://schemas.openxmlformats.org/officeDocument/2006/relationships/tags" Target="../tags/tag42.xml"/><Relationship Id="rId1" Type="http://schemas.openxmlformats.org/officeDocument/2006/relationships/tags" Target="../tags/tag41.xml"/><Relationship Id="rId4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73" name="Rectangle 17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685800" y="2819400"/>
            <a:ext cx="7772400" cy="1219200"/>
          </a:xfrm>
        </p:spPr>
        <p:txBody>
          <a:bodyPr>
            <a:normAutofit/>
          </a:bodyPr>
          <a:lstStyle/>
          <a:p>
            <a:r>
              <a:rPr lang="en-US" altLang="en-US" dirty="0">
                <a:latin typeface="Arial" charset="0"/>
              </a:rPr>
              <a:t>Systematic Analysis of Operations (SAO)</a:t>
            </a:r>
            <a:r>
              <a:rPr lang="en-US" dirty="0"/>
              <a:t> 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14E789E-720A-444A-BE19-70C908C989C0}"/>
              </a:ext>
            </a:extLst>
          </p:cNvPr>
          <p:cNvSpPr>
            <a:spLocks noGrp="1"/>
          </p:cNvSpPr>
          <p:nvPr>
            <p:ph type="body" sz="quarter" idx="10"/>
            <p:custDataLst>
              <p:tags r:id="rId2"/>
            </p:custDataLst>
          </p:nvPr>
        </p:nvSpPr>
        <p:spPr>
          <a:xfrm>
            <a:off x="685800" y="4724400"/>
            <a:ext cx="2362200" cy="838200"/>
          </a:xfrm>
        </p:spPr>
        <p:txBody>
          <a:bodyPr/>
          <a:lstStyle/>
          <a:p>
            <a:r>
              <a:rPr lang="en-US" dirty="0"/>
              <a:t>Compensation Service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A6CF82-D24A-42D8-8188-9532A32606C9}"/>
              </a:ext>
            </a:extLst>
          </p:cNvPr>
          <p:cNvSpPr>
            <a:spLocks noGrp="1"/>
          </p:cNvSpPr>
          <p:nvPr>
            <p:ph type="body" sz="quarter" idx="11"/>
            <p:custDataLst>
              <p:tags r:id="rId3"/>
            </p:custDataLst>
          </p:nvPr>
        </p:nvSpPr>
        <p:spPr>
          <a:xfrm>
            <a:off x="6096000" y="4724400"/>
            <a:ext cx="2362200" cy="838200"/>
          </a:xfrm>
        </p:spPr>
        <p:txBody>
          <a:bodyPr/>
          <a:lstStyle/>
          <a:p>
            <a:r>
              <a:rPr lang="en-US" altLang="en-US" dirty="0">
                <a:latin typeface="Arial" charset="0"/>
              </a:rPr>
              <a:t>January 2016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29"/>
            <a:ext cx="9144000" cy="1086867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/>
              <a:t>Reviews &amp; Recommendations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057400"/>
            <a:ext cx="8229600" cy="3916363"/>
          </a:xfrm>
        </p:spPr>
        <p:txBody>
          <a:bodyPr>
            <a:noAutofit/>
          </a:bodyPr>
          <a:lstStyle/>
          <a:p>
            <a:pPr marL="231775" indent="-231775">
              <a:buFont typeface="Arial" panose="020B0604020202020204" pitchFamily="34" charset="0"/>
              <a:buChar char="•"/>
            </a:pPr>
            <a:r>
              <a:rPr lang="en-US" altLang="en-US" dirty="0">
                <a:latin typeface="Arial" charset="0"/>
              </a:rPr>
              <a:t>Provide status of prior action items and/or recommendations from the last report.</a:t>
            </a:r>
          </a:p>
          <a:p>
            <a:pPr marL="231775" indent="-231775">
              <a:buFont typeface="Arial" panose="020B0604020202020204" pitchFamily="34" charset="0"/>
              <a:buChar char="•"/>
            </a:pPr>
            <a:r>
              <a:rPr lang="en-US" altLang="en-US" dirty="0">
                <a:latin typeface="Arial" charset="0"/>
              </a:rPr>
              <a:t>Approved SAO recommendations must be completed, documented as complete or explained why not completed.</a:t>
            </a:r>
          </a:p>
          <a:p>
            <a:pPr marL="231775" indent="-231775">
              <a:buFont typeface="Arial" panose="020B0604020202020204" pitchFamily="34" charset="0"/>
              <a:buChar char="•"/>
            </a:pPr>
            <a:r>
              <a:rPr lang="en-US" altLang="en-US" dirty="0">
                <a:latin typeface="Arial" charset="0"/>
              </a:rPr>
              <a:t>When you identify opportunities for improvement, include your recommended actions to address the issue</a:t>
            </a:r>
          </a:p>
          <a:p>
            <a:pPr marL="231775" indent="-231775">
              <a:buFont typeface="Arial" panose="020B0604020202020204" pitchFamily="34" charset="0"/>
              <a:buChar char="•"/>
            </a:pPr>
            <a:r>
              <a:rPr lang="en-US" altLang="en-US" dirty="0">
                <a:latin typeface="Arial" charset="0"/>
              </a:rPr>
              <a:t>Ensure methods and procedures to complete recommended actions are included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6"/>
            <a:ext cx="2133600" cy="365125"/>
          </a:xfrm>
        </p:spPr>
        <p:txBody>
          <a:bodyPr/>
          <a:lstStyle/>
          <a:p>
            <a:pPr>
              <a:defRPr/>
            </a:pPr>
            <a:fld id="{4B5BF85D-016F-42F9-A9D1-4F2DE2A25BE6}" type="slidenum">
              <a:rPr lang="en-US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29"/>
            <a:ext cx="9144000" cy="1086867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/>
              <a:t>SAO Recommendations</a:t>
            </a:r>
            <a:endParaRPr lang="en-US" b="1" dirty="0"/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1676400"/>
            <a:ext cx="8229600" cy="1752600"/>
          </a:xfrm>
        </p:spPr>
        <p:txBody>
          <a:bodyPr>
            <a:noAutofit/>
          </a:bodyPr>
          <a:lstStyle/>
          <a:p>
            <a:pPr marL="231775" indent="-231775">
              <a:buFont typeface="Arial" panose="020B0604020202020204" pitchFamily="34" charset="0"/>
              <a:buChar char="•"/>
            </a:pPr>
            <a:r>
              <a:rPr lang="en-US" altLang="en-US" dirty="0">
                <a:latin typeface="Arial" charset="0"/>
              </a:rPr>
              <a:t>All SAO recommendations will be tracked in the same way general SAOs are tracked and maintained</a:t>
            </a:r>
          </a:p>
          <a:p>
            <a:pPr marL="461963" lvl="1" indent="-230188"/>
            <a:r>
              <a:rPr lang="en-US" altLang="en-US" sz="1800" dirty="0">
                <a:latin typeface="Arial" charset="0"/>
              </a:rPr>
              <a:t>Recommendations will be summarized on a separate sheet</a:t>
            </a:r>
          </a:p>
          <a:p>
            <a:pPr marL="461963" lvl="1" indent="-230188"/>
            <a:r>
              <a:rPr lang="en-US" sz="1800" dirty="0"/>
              <a:t>SAO Tracker </a:t>
            </a:r>
            <a:r>
              <a:rPr lang="en-US" altLang="en-US" sz="1800" dirty="0">
                <a:latin typeface="Arial" charset="0"/>
              </a:rPr>
              <a:t>	</a:t>
            </a:r>
          </a:p>
          <a:p>
            <a:pPr marL="231775" lvl="1" indent="0">
              <a:buNone/>
            </a:pPr>
            <a:r>
              <a:rPr lang="en-US" altLang="en-US" sz="1600" dirty="0">
                <a:latin typeface="Arial" charset="0"/>
              </a:rPr>
              <a:t>Example:</a:t>
            </a:r>
            <a:endParaRPr lang="en-US" altLang="en-US" sz="1800" dirty="0">
              <a:latin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6"/>
            <a:ext cx="2133600" cy="365125"/>
          </a:xfrm>
        </p:spPr>
        <p:txBody>
          <a:bodyPr/>
          <a:lstStyle/>
          <a:p>
            <a:pPr>
              <a:defRPr/>
            </a:pPr>
            <a:fld id="{42242CAC-E80D-443B-85C0-65B3C53A32FA}" type="slidenum">
              <a:rPr lang="en-US"/>
              <a:pPr>
                <a:defRPr/>
              </a:pPr>
              <a:t>11</a:t>
            </a:fld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9625" y="3356507"/>
            <a:ext cx="7524750" cy="22669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9592A38-AC7F-4F00-9D85-695AB49615AC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459036" y="5629126"/>
            <a:ext cx="8227764" cy="100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1775" indent="-231775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en-US" dirty="0">
                <a:latin typeface="+mj-lt"/>
              </a:rPr>
              <a:t>The summarized recommendations will be flash filed in the corresponding SAO until complete</a:t>
            </a:r>
          </a:p>
          <a:p>
            <a:pPr>
              <a:buClr>
                <a:schemeClr val="tx1"/>
              </a:buClr>
            </a:pP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29"/>
            <a:ext cx="9144000" cy="1086867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/>
              <a:t>SAO Recommendations</a:t>
            </a:r>
            <a:endParaRPr lang="en-US" b="1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1722437"/>
            <a:ext cx="8229600" cy="3916363"/>
          </a:xfrm>
        </p:spPr>
        <p:txBody>
          <a:bodyPr>
            <a:normAutofit fontScale="25000" lnSpcReduction="20000"/>
          </a:bodyPr>
          <a:lstStyle/>
          <a:p>
            <a:pPr marL="231775" indent="-231775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en-US" sz="6400" b="1" dirty="0">
                <a:latin typeface="Arial" panose="020B0604020202020204" pitchFamily="34" charset="0"/>
                <a:cs typeface="Arial" panose="020B0604020202020204" pitchFamily="34" charset="0"/>
              </a:rPr>
              <a:t>Avoid phrasing a recommendation in this way: </a:t>
            </a:r>
            <a:endParaRPr lang="en-US" sz="6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61963" lvl="1" indent="-230188">
              <a:lnSpc>
                <a:spcPct val="120000"/>
              </a:lnSpc>
              <a:spcAft>
                <a:spcPts val="600"/>
              </a:spcAft>
              <a:defRPr/>
            </a:pPr>
            <a:r>
              <a:rPr lang="en-US" sz="5600" dirty="0">
                <a:latin typeface="Arial" charset="0"/>
              </a:rPr>
              <a:t>“Continue doing </a:t>
            </a:r>
            <a:r>
              <a:rPr lang="en-US" sz="5600" i="1" u="sng" dirty="0">
                <a:latin typeface="Arial" charset="0"/>
              </a:rPr>
              <a:t>process X</a:t>
            </a:r>
            <a:r>
              <a:rPr lang="en-US" sz="5600" dirty="0">
                <a:latin typeface="Arial" charset="0"/>
              </a:rPr>
              <a:t>.”</a:t>
            </a:r>
          </a:p>
          <a:p>
            <a:pPr marL="231775" indent="-231775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en-US" sz="6400" b="1" dirty="0">
                <a:latin typeface="Arial" panose="020B0604020202020204" pitchFamily="34" charset="0"/>
                <a:cs typeface="Arial" panose="020B0604020202020204" pitchFamily="34" charset="0"/>
              </a:rPr>
              <a:t>Instead, phrase in this way:</a:t>
            </a:r>
            <a:endParaRPr lang="en-US" sz="6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61963" lvl="1" indent="-230188">
              <a:lnSpc>
                <a:spcPct val="120000"/>
              </a:lnSpc>
              <a:spcAft>
                <a:spcPts val="600"/>
              </a:spcAft>
              <a:defRPr/>
            </a:pPr>
            <a:r>
              <a:rPr lang="en-US" sz="5600" dirty="0">
                <a:latin typeface="Arial" charset="0"/>
              </a:rPr>
              <a:t>“</a:t>
            </a:r>
            <a:r>
              <a:rPr lang="en-US" sz="5600" i="1" u="sng" dirty="0">
                <a:latin typeface="Arial" charset="0"/>
              </a:rPr>
              <a:t>Process X</a:t>
            </a:r>
            <a:r>
              <a:rPr lang="en-US" sz="5600" dirty="0">
                <a:latin typeface="Arial" charset="0"/>
              </a:rPr>
              <a:t> should be continued until reevaluation is completed on </a:t>
            </a:r>
            <a:r>
              <a:rPr lang="en-US" sz="5600" i="1" u="sng" dirty="0">
                <a:latin typeface="Arial" charset="0"/>
              </a:rPr>
              <a:t>specific date</a:t>
            </a:r>
            <a:r>
              <a:rPr lang="en-US" sz="5600" dirty="0">
                <a:latin typeface="Arial" charset="0"/>
              </a:rPr>
              <a:t> to determine if </a:t>
            </a:r>
            <a:r>
              <a:rPr lang="en-US" sz="5600" i="1" u="sng" dirty="0">
                <a:latin typeface="Arial" charset="0"/>
              </a:rPr>
              <a:t>criteria Y</a:t>
            </a:r>
            <a:r>
              <a:rPr lang="en-US" sz="5600" dirty="0">
                <a:latin typeface="Arial" charset="0"/>
              </a:rPr>
              <a:t> is met.”</a:t>
            </a:r>
            <a:endParaRPr lang="en-US" sz="6400" dirty="0">
              <a:latin typeface="Arial" charset="0"/>
            </a:endParaRPr>
          </a:p>
          <a:p>
            <a:pPr marL="231775" indent="-231775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en-US" sz="6400" b="1" dirty="0">
                <a:latin typeface="Arial" panose="020B0604020202020204" pitchFamily="34" charset="0"/>
                <a:cs typeface="Arial" panose="020B0604020202020204" pitchFamily="34" charset="0"/>
              </a:rPr>
              <a:t>Avoid phrasing a recommendation in this way: </a:t>
            </a:r>
            <a:endParaRPr lang="en-US" sz="6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61963" lvl="1" indent="-230188">
              <a:lnSpc>
                <a:spcPct val="120000"/>
              </a:lnSpc>
              <a:spcAft>
                <a:spcPts val="600"/>
              </a:spcAft>
              <a:defRPr/>
            </a:pPr>
            <a:r>
              <a:rPr lang="en-US" sz="5600" dirty="0">
                <a:latin typeface="Arial" charset="0"/>
              </a:rPr>
              <a:t>“</a:t>
            </a:r>
            <a:r>
              <a:rPr lang="en-US" sz="5600" i="1" u="sng" dirty="0">
                <a:latin typeface="Arial" charset="0"/>
              </a:rPr>
              <a:t>Follow up analysis </a:t>
            </a:r>
            <a:r>
              <a:rPr lang="en-US" sz="5600" dirty="0">
                <a:latin typeface="Arial" charset="0"/>
              </a:rPr>
              <a:t>should be conducted in a </a:t>
            </a:r>
            <a:r>
              <a:rPr lang="en-US" sz="5600" i="1" u="sng" dirty="0">
                <a:latin typeface="Arial" charset="0"/>
              </a:rPr>
              <a:t>timely manner</a:t>
            </a:r>
            <a:r>
              <a:rPr lang="en-US" sz="5600" dirty="0">
                <a:latin typeface="Arial" charset="0"/>
              </a:rPr>
              <a:t>.”</a:t>
            </a:r>
            <a:endParaRPr lang="en-US" sz="5600" dirty="0">
              <a:solidFill>
                <a:schemeClr val="tx2"/>
              </a:solidFill>
            </a:endParaRPr>
          </a:p>
          <a:p>
            <a:pPr marL="231775" indent="-231775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en-US" sz="6400" b="1" dirty="0">
                <a:latin typeface="Arial" panose="020B0604020202020204" pitchFamily="34" charset="0"/>
                <a:cs typeface="Arial" panose="020B0604020202020204" pitchFamily="34" charset="0"/>
              </a:rPr>
              <a:t>Instead, phrase in this way:</a:t>
            </a:r>
            <a:endParaRPr lang="en-US" sz="6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61963" lvl="1" indent="-230188">
              <a:lnSpc>
                <a:spcPct val="120000"/>
              </a:lnSpc>
              <a:spcAft>
                <a:spcPts val="600"/>
              </a:spcAft>
              <a:defRPr/>
            </a:pPr>
            <a:r>
              <a:rPr lang="en-US" sz="5600" dirty="0">
                <a:latin typeface="Arial" charset="0"/>
              </a:rPr>
              <a:t>“</a:t>
            </a:r>
            <a:r>
              <a:rPr lang="en-US" sz="5600" i="1" u="sng" dirty="0">
                <a:latin typeface="Arial" charset="0"/>
              </a:rPr>
              <a:t>Follow up analysis, in the form of a random sample of X number of  Ys, </a:t>
            </a:r>
            <a:r>
              <a:rPr lang="en-US" sz="5600" dirty="0">
                <a:latin typeface="Arial" charset="0"/>
              </a:rPr>
              <a:t>should be completed by </a:t>
            </a:r>
            <a:r>
              <a:rPr lang="en-US" sz="5600" i="1" u="sng" dirty="0">
                <a:latin typeface="Arial" charset="0"/>
              </a:rPr>
              <a:t>specific date</a:t>
            </a:r>
            <a:r>
              <a:rPr lang="en-US" sz="5600" u="sng" dirty="0">
                <a:latin typeface="Arial" charset="0"/>
              </a:rPr>
              <a:t> </a:t>
            </a:r>
            <a:r>
              <a:rPr lang="en-US" sz="5600" dirty="0">
                <a:latin typeface="Arial" charset="0"/>
              </a:rPr>
              <a:t>to see if </a:t>
            </a:r>
            <a:r>
              <a:rPr lang="en-US" sz="5600" i="1" u="sng" dirty="0">
                <a:latin typeface="Arial" charset="0"/>
              </a:rPr>
              <a:t>criteria X</a:t>
            </a:r>
            <a:r>
              <a:rPr lang="en-US" sz="5600" u="sng" dirty="0">
                <a:latin typeface="Arial" charset="0"/>
              </a:rPr>
              <a:t> </a:t>
            </a:r>
            <a:r>
              <a:rPr lang="en-US" sz="5600" dirty="0">
                <a:latin typeface="Arial" charset="0"/>
              </a:rPr>
              <a:t>is sufficient to meet the requirements of </a:t>
            </a:r>
            <a:r>
              <a:rPr lang="en-US" sz="5600" i="1" u="sng" dirty="0">
                <a:latin typeface="Arial" charset="0"/>
              </a:rPr>
              <a:t>Document Y</a:t>
            </a:r>
            <a:r>
              <a:rPr lang="en-US" sz="5600" dirty="0">
                <a:latin typeface="Arial" charset="0"/>
              </a:rPr>
              <a:t>. Otherwise, </a:t>
            </a:r>
            <a:r>
              <a:rPr lang="en-US" sz="5600" i="1" u="sng" dirty="0">
                <a:latin typeface="Arial" charset="0"/>
              </a:rPr>
              <a:t>an action plan </a:t>
            </a:r>
            <a:r>
              <a:rPr lang="en-US" sz="5600" dirty="0">
                <a:latin typeface="Arial" charset="0"/>
              </a:rPr>
              <a:t>should be implemented addressing </a:t>
            </a:r>
            <a:r>
              <a:rPr lang="en-US" sz="5600" i="1" u="sng" dirty="0">
                <a:latin typeface="Arial" charset="0"/>
              </a:rPr>
              <a:t>criteria X</a:t>
            </a:r>
            <a:r>
              <a:rPr lang="en-US" sz="5600" dirty="0">
                <a:latin typeface="Arial" charset="0"/>
              </a:rPr>
              <a:t> no later than </a:t>
            </a:r>
            <a:r>
              <a:rPr lang="en-US" sz="5600" i="1" u="sng" dirty="0">
                <a:latin typeface="Arial" charset="0"/>
              </a:rPr>
              <a:t>specific date</a:t>
            </a:r>
            <a:r>
              <a:rPr lang="en-US" sz="5600" dirty="0">
                <a:latin typeface="Arial" charset="0"/>
              </a:rPr>
              <a:t>.”</a:t>
            </a:r>
            <a:endParaRPr lang="en-US" sz="6400" dirty="0">
              <a:latin typeface="Arial" charset="0"/>
            </a:endParaRPr>
          </a:p>
          <a:p>
            <a:pPr marL="231775" indent="-231775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en-US" sz="6400" b="1" dirty="0">
                <a:latin typeface="Arial" panose="020B0604020202020204" pitchFamily="34" charset="0"/>
                <a:cs typeface="Arial" panose="020B0604020202020204" pitchFamily="34" charset="0"/>
              </a:rPr>
              <a:t>Avoid phrasing a recommendation in this way: </a:t>
            </a:r>
            <a:endParaRPr lang="en-US" sz="6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61963" lvl="1" indent="-230188" eaLnBrk="1" hangingPunct="1">
              <a:lnSpc>
                <a:spcPct val="120000"/>
              </a:lnSpc>
              <a:spcAft>
                <a:spcPts val="600"/>
              </a:spcAft>
              <a:defRPr/>
            </a:pPr>
            <a:r>
              <a:rPr lang="en-US" sz="5600" dirty="0">
                <a:latin typeface="Arial" charset="0"/>
              </a:rPr>
              <a:t>“Conduct </a:t>
            </a:r>
            <a:r>
              <a:rPr lang="en-US" sz="5600" i="1" u="sng" dirty="0">
                <a:latin typeface="Arial" charset="0"/>
              </a:rPr>
              <a:t>additional training</a:t>
            </a:r>
            <a:r>
              <a:rPr lang="en-US" sz="5600" dirty="0">
                <a:latin typeface="Arial" charset="0"/>
              </a:rPr>
              <a:t> on </a:t>
            </a:r>
            <a:r>
              <a:rPr lang="en-US" sz="5600" i="1" u="sng" dirty="0">
                <a:latin typeface="Arial" charset="0"/>
              </a:rPr>
              <a:t>topic X</a:t>
            </a:r>
            <a:r>
              <a:rPr lang="en-US" sz="5600" dirty="0">
                <a:latin typeface="Arial" charset="0"/>
              </a:rPr>
              <a:t>.”</a:t>
            </a:r>
          </a:p>
          <a:p>
            <a:pPr marL="231775" indent="-231775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en-US" sz="6400" b="1" dirty="0">
                <a:latin typeface="Arial" panose="020B0604020202020204" pitchFamily="34" charset="0"/>
                <a:cs typeface="Arial" panose="020B0604020202020204" pitchFamily="34" charset="0"/>
              </a:rPr>
              <a:t>Instead, phrase in this way:</a:t>
            </a:r>
            <a:endParaRPr lang="en-US" sz="6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61963" lvl="1" indent="-230188" eaLnBrk="1" hangingPunct="1">
              <a:lnSpc>
                <a:spcPct val="120000"/>
              </a:lnSpc>
              <a:spcAft>
                <a:spcPts val="600"/>
              </a:spcAft>
              <a:defRPr/>
            </a:pPr>
            <a:r>
              <a:rPr lang="en-US" sz="5600" dirty="0">
                <a:latin typeface="Arial" charset="0"/>
              </a:rPr>
              <a:t>“Conduct </a:t>
            </a:r>
            <a:r>
              <a:rPr lang="en-US" sz="5600" i="1" u="sng" dirty="0">
                <a:latin typeface="Arial" charset="0"/>
              </a:rPr>
              <a:t>X number of training sessions</a:t>
            </a:r>
            <a:r>
              <a:rPr lang="en-US" sz="5600" dirty="0">
                <a:latin typeface="Arial" charset="0"/>
              </a:rPr>
              <a:t> on </a:t>
            </a:r>
            <a:r>
              <a:rPr lang="en-US" sz="5600" i="1" u="sng" dirty="0">
                <a:latin typeface="Arial" charset="0"/>
              </a:rPr>
              <a:t>topic Y </a:t>
            </a:r>
            <a:r>
              <a:rPr lang="en-US" sz="5600" dirty="0">
                <a:latin typeface="Arial" charset="0"/>
              </a:rPr>
              <a:t>to be completed no later than </a:t>
            </a:r>
            <a:r>
              <a:rPr lang="en-US" sz="5600" i="1" u="sng" dirty="0">
                <a:latin typeface="Arial" charset="0"/>
              </a:rPr>
              <a:t>specific date</a:t>
            </a:r>
            <a:r>
              <a:rPr lang="en-US" sz="5600" dirty="0">
                <a:latin typeface="Arial" charset="0"/>
              </a:rPr>
              <a:t>.”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6"/>
            <a:ext cx="2133600" cy="365125"/>
          </a:xfrm>
        </p:spPr>
        <p:txBody>
          <a:bodyPr/>
          <a:lstStyle/>
          <a:p>
            <a:pPr>
              <a:defRPr/>
            </a:pPr>
            <a:fld id="{0FAF8BCE-B0CB-4CB0-8004-7EFE99C4ED57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29"/>
            <a:ext cx="9144000" cy="1086867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/>
              <a:t>SAO Format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555754" y="1600200"/>
            <a:ext cx="8229600" cy="3916363"/>
          </a:xfrm>
        </p:spPr>
        <p:txBody>
          <a:bodyPr/>
          <a:lstStyle/>
          <a:p>
            <a:pPr marL="231775" indent="-231775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SAO Formatting</a:t>
            </a: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M21-4, Chapter 5, Appendix A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6"/>
            <a:ext cx="2133600" cy="365125"/>
          </a:xfrm>
        </p:spPr>
        <p:txBody>
          <a:bodyPr/>
          <a:lstStyle/>
          <a:p>
            <a:pPr>
              <a:defRPr/>
            </a:pPr>
            <a:fld id="{6EE0C1AF-EE71-41AC-9BE2-F254B0C97EF8}" type="slidenum">
              <a:rPr lang="en-US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4294967295"/>
            <p:custDataLst>
              <p:tags r:id="rId4"/>
            </p:custDataLst>
          </p:nvPr>
        </p:nvSpPr>
        <p:spPr>
          <a:xfrm>
            <a:off x="5529271" y="1600200"/>
            <a:ext cx="3363912" cy="4603750"/>
          </a:xfrm>
          <a:prstGeom prst="rect">
            <a:avLst/>
          </a:prstGeom>
        </p:spPr>
        <p:txBody>
          <a:bodyPr/>
          <a:lstStyle/>
          <a:p>
            <a:pPr marL="231775" indent="-23177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SAO Review and Validation Sheet</a:t>
            </a:r>
          </a:p>
        </p:txBody>
      </p:sp>
      <p:pic>
        <p:nvPicPr>
          <p:cNvPr id="1028" name="Picture 4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79309" y="2360417"/>
            <a:ext cx="2703686" cy="379231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3583" y="2360417"/>
            <a:ext cx="2901109" cy="379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75210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29"/>
            <a:ext cx="9144000" cy="1086867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/>
              <a:t>Required SAOs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057400"/>
            <a:ext cx="8229600" cy="3916363"/>
          </a:xfrm>
        </p:spPr>
        <p:txBody>
          <a:bodyPr>
            <a:noAutofit/>
          </a:bodyPr>
          <a:lstStyle/>
          <a:p>
            <a:pPr marL="231775" indent="-231775">
              <a:buFont typeface="Arial" panose="020B0604020202020204" pitchFamily="34" charset="0"/>
              <a:buChar char="•"/>
            </a:pPr>
            <a:r>
              <a:rPr lang="en-US" altLang="en-US" sz="1800" b="1" dirty="0">
                <a:latin typeface="Arial" charset="0"/>
              </a:rPr>
              <a:t>The areas covered and required elements for each SAO are subject to change.  See M21-4, Chapter 5.04 for the most current list.</a:t>
            </a:r>
          </a:p>
          <a:p>
            <a:pPr marL="461963" lvl="1" indent="-230188"/>
            <a: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Claims Processing Timeliness</a:t>
            </a:r>
          </a:p>
          <a:p>
            <a:pPr marL="461963" lvl="1" indent="-230188"/>
            <a: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Quality of Compensation and Ancillary Actions</a:t>
            </a:r>
          </a:p>
          <a:p>
            <a:pPr marL="461963" lvl="1" indent="-230188"/>
            <a: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Quality of Development Activity</a:t>
            </a:r>
          </a:p>
          <a:p>
            <a:pPr marL="461963" lvl="1" indent="-230188"/>
            <a: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Quality of Centralized Mail Activities </a:t>
            </a:r>
            <a:r>
              <a:rPr lang="en-US" alt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(updated 9/25/14 – formally: Control Actions) </a:t>
            </a:r>
          </a:p>
          <a:p>
            <a:pPr marL="461963" lvl="1" indent="-230188"/>
            <a: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Examinations, Hospital Summaries, and Hospital Adjustments </a:t>
            </a:r>
          </a:p>
          <a:p>
            <a:pPr marL="461963" lvl="1" indent="-230188"/>
            <a: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Appeals</a:t>
            </a:r>
          </a:p>
          <a:p>
            <a:pPr marL="461963" lvl="1" indent="-230188"/>
            <a: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Division management</a:t>
            </a:r>
          </a:p>
          <a:p>
            <a:pPr marL="461963" lvl="1" indent="-230188"/>
            <a: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Internal Controls</a:t>
            </a:r>
          </a:p>
          <a:p>
            <a:pPr marL="461963" lvl="1" indent="-230188"/>
            <a: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Quality Review Teams </a:t>
            </a:r>
            <a:r>
              <a:rPr lang="en-US" alt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(Added 9/25/14)</a:t>
            </a:r>
          </a:p>
          <a:p>
            <a:pPr marL="461963" lvl="1" indent="-230188"/>
            <a: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Fiduciary</a:t>
            </a:r>
          </a:p>
          <a:p>
            <a:pPr marL="461963" lvl="1" indent="-230188"/>
            <a: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Public Contact and Outreach </a:t>
            </a:r>
            <a:r>
              <a:rPr lang="en-US" alt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(updated 9/25/14 – formally: Direct Services) </a:t>
            </a:r>
            <a:endParaRPr lang="en-US" altLang="en-US" sz="18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6"/>
            <a:ext cx="2133600" cy="365125"/>
          </a:xfrm>
        </p:spPr>
        <p:txBody>
          <a:bodyPr/>
          <a:lstStyle/>
          <a:p>
            <a:pPr>
              <a:defRPr/>
            </a:pPr>
            <a:fld id="{9623C022-0482-4FC1-A175-7745A01EF340}" type="slidenum">
              <a:rPr lang="en-US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29"/>
            <a:ext cx="9144000" cy="1086867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/>
              <a:t>SAO Schedule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057400"/>
            <a:ext cx="8229600" cy="3916363"/>
          </a:xfrm>
        </p:spPr>
        <p:txBody>
          <a:bodyPr/>
          <a:lstStyle/>
          <a:p>
            <a:pPr marL="231775" indent="-231775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Schedule should be approved before October 1 for the FY</a:t>
            </a:r>
          </a:p>
          <a:p>
            <a:pPr marL="231775" indent="-231775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Must show the position title of the person responsible for the report and the month due</a:t>
            </a:r>
          </a:p>
          <a:p>
            <a:pPr marL="231775" indent="-231775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Schedule should include a tracker of the dates the completed SAOs were submitted</a:t>
            </a:r>
          </a:p>
          <a:p>
            <a:endParaRPr lang="en-US" altLang="en-US" sz="2100" dirty="0">
              <a:latin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6"/>
            <a:ext cx="2133600" cy="365125"/>
          </a:xfrm>
        </p:spPr>
        <p:txBody>
          <a:bodyPr/>
          <a:lstStyle/>
          <a:p>
            <a:pPr>
              <a:defRPr/>
            </a:pPr>
            <a:fld id="{1F1BDC1F-C9CF-4B89-B029-B153ECFDFDEF}" type="slidenum">
              <a:rPr lang="en-US"/>
              <a:pPr>
                <a:defRPr/>
              </a:pPr>
              <a:t>15</a:t>
            </a:fld>
            <a:endParaRPr lang="en-US"/>
          </a:p>
        </p:txBody>
      </p:sp>
      <p:pic>
        <p:nvPicPr>
          <p:cNvPr id="3075" name="Picture 3" descr="C:\Users\ofocleaf\AppData\Local\Microsoft\Windows\Temporary Internet Files\Content.IE5\ZBPM6JGR\calendarClipart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16502" y="3733800"/>
            <a:ext cx="2143809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32585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417FE44-572E-46B1-A754-61FBE08A9E86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2885566"/>
            <a:ext cx="9144000" cy="1086867"/>
          </a:xfrm>
        </p:spPr>
        <p:txBody>
          <a:bodyPr/>
          <a:lstStyle/>
          <a:p>
            <a:r>
              <a:rPr lang="en-US" dirty="0"/>
              <a:t>Questions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D80A9A-C8F1-438D-ADE2-C11BE8214B01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>
          <a:xfrm>
            <a:off x="6931152" y="6601976"/>
            <a:ext cx="2133600" cy="365125"/>
          </a:xfrm>
        </p:spPr>
        <p:txBody>
          <a:bodyPr/>
          <a:lstStyle/>
          <a:p>
            <a:pPr>
              <a:defRPr/>
            </a:pPr>
            <a:fld id="{83478CB4-7433-4F75-BAD9-EB63D8DB3A4F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0089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7952" name="Rectangle 16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29"/>
            <a:ext cx="9144000" cy="1086867"/>
          </a:xfrm>
        </p:spPr>
        <p:txBody>
          <a:bodyPr/>
          <a:lstStyle/>
          <a:p>
            <a:pPr>
              <a:defRPr/>
            </a:pPr>
            <a:r>
              <a:rPr lang="en-US" dirty="0"/>
              <a:t>Objectives</a:t>
            </a:r>
          </a:p>
        </p:txBody>
      </p:sp>
      <p:sp>
        <p:nvSpPr>
          <p:cNvPr id="807953" name="Rectangle 17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057400"/>
            <a:ext cx="8229600" cy="3916363"/>
          </a:xfrm>
        </p:spPr>
        <p:txBody>
          <a:bodyPr/>
          <a:lstStyle/>
          <a:p>
            <a:pPr marL="231775" indent="-231775"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Arial" charset="0"/>
              </a:rPr>
              <a:t>Know the purpose of an SAO</a:t>
            </a:r>
          </a:p>
          <a:p>
            <a:pPr marL="231775" indent="-231775"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Arial" charset="0"/>
              </a:rPr>
              <a:t>Know the SAO schedule</a:t>
            </a:r>
          </a:p>
          <a:p>
            <a:pPr marL="231775" indent="-231775"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Arial" charset="0"/>
              </a:rPr>
              <a:t>Know the format of an SAO</a:t>
            </a:r>
          </a:p>
          <a:p>
            <a:pPr marL="231775" indent="-231775"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Arial" charset="0"/>
              </a:rPr>
              <a:t>Know the elements of an SAO</a:t>
            </a:r>
          </a:p>
          <a:p>
            <a:pPr marL="231775" indent="-231775"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Arial" charset="0"/>
              </a:rPr>
              <a:t>Handling recommendations and completion</a:t>
            </a:r>
            <a:endParaRPr lang="en-US" dirty="0"/>
          </a:p>
          <a:p>
            <a:pPr marL="0" indent="0">
              <a:buNone/>
              <a:defRPr/>
            </a:pPr>
            <a:endParaRPr lang="en-US" sz="800" dirty="0">
              <a:latin typeface="Arial" charset="0"/>
            </a:endParaRP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6"/>
            <a:ext cx="2133600" cy="365125"/>
          </a:xfrm>
        </p:spPr>
        <p:txBody>
          <a:bodyPr/>
          <a:lstStyle/>
          <a:p>
            <a:pPr>
              <a:defRPr/>
            </a:pPr>
            <a:fld id="{A5A51E7C-F547-489E-A6A5-27C39FA84176}" type="slidenum">
              <a:rPr lang="en-US"/>
              <a:pPr>
                <a:defRPr/>
              </a:pPr>
              <a:t>2</a:t>
            </a:fld>
            <a:endParaRPr lang="en-US"/>
          </a:p>
        </p:txBody>
      </p:sp>
      <p:sp>
        <p:nvSpPr>
          <p:cNvPr id="807946" name="Rectangle 10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020888" y="152400"/>
            <a:ext cx="6894512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b"/>
          <a:lstStyle/>
          <a:p>
            <a:pPr algn="ctr">
              <a:defRPr/>
            </a:pPr>
            <a:endParaRPr lang="en-US" b="1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7952" name="Rectangle 16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29"/>
            <a:ext cx="9144000" cy="1086867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Arial" charset="0"/>
              </a:rPr>
              <a:t>References</a:t>
            </a:r>
          </a:p>
        </p:txBody>
      </p:sp>
      <p:sp>
        <p:nvSpPr>
          <p:cNvPr id="807953" name="Rectangle 17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057400"/>
            <a:ext cx="8229600" cy="3916363"/>
          </a:xfrm>
        </p:spPr>
        <p:txBody>
          <a:bodyPr>
            <a:normAutofit/>
          </a:bodyPr>
          <a:lstStyle/>
          <a:p>
            <a:pPr marL="231775" indent="-231775"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Arial" charset="0"/>
              </a:rPr>
              <a:t>M21-4, Chapter 5 for most current list*</a:t>
            </a:r>
          </a:p>
          <a:p>
            <a:pPr marL="231775" indent="-231775"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Arial" charset="0"/>
              </a:rPr>
              <a:t>February 2014 Compensation Service Bulletin</a:t>
            </a:r>
          </a:p>
          <a:p>
            <a:pPr marL="231775" indent="-231775"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Arial" charset="0"/>
              </a:rPr>
              <a:t>VBA Letter 20-09-17</a:t>
            </a:r>
          </a:p>
          <a:p>
            <a:pPr>
              <a:defRPr/>
            </a:pPr>
            <a:r>
              <a:rPr lang="en-US" sz="1800" i="1" dirty="0">
                <a:latin typeface="Arial" charset="0"/>
              </a:rPr>
              <a:t>*SAOs are subject to change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6"/>
            <a:ext cx="2133600" cy="365125"/>
          </a:xfrm>
        </p:spPr>
        <p:txBody>
          <a:bodyPr/>
          <a:lstStyle/>
          <a:p>
            <a:pPr>
              <a:defRPr/>
            </a:pPr>
            <a:fld id="{A5A51E7C-F547-489E-A6A5-27C39FA84176}" type="slidenum">
              <a:rPr lang="en-US"/>
              <a:pPr>
                <a:defRPr/>
              </a:pPr>
              <a:t>3</a:t>
            </a:fld>
            <a:endParaRPr lang="en-US"/>
          </a:p>
        </p:txBody>
      </p:sp>
      <p:sp>
        <p:nvSpPr>
          <p:cNvPr id="807946" name="Rectangle 10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020888" y="152400"/>
            <a:ext cx="6894512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b"/>
          <a:lstStyle/>
          <a:p>
            <a:pPr algn="ctr">
              <a:defRPr/>
            </a:pPr>
            <a:endParaRPr lang="en-US" b="1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976149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190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29"/>
            <a:ext cx="9144000" cy="1086867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/>
              <a:t>Purpose of SAOs - Analysis</a:t>
            </a:r>
          </a:p>
        </p:txBody>
      </p:sp>
      <p:sp>
        <p:nvSpPr>
          <p:cNvPr id="891907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057400"/>
            <a:ext cx="8229600" cy="3916363"/>
          </a:xfrm>
        </p:spPr>
        <p:txBody>
          <a:bodyPr>
            <a:normAutofit fontScale="25000" lnSpcReduction="20000"/>
          </a:bodyPr>
          <a:lstStyle/>
          <a:p>
            <a:pPr algn="ctr">
              <a:lnSpc>
                <a:spcPct val="120000"/>
              </a:lnSpc>
              <a:defRPr/>
            </a:pPr>
            <a:r>
              <a:rPr lang="en-US" altLang="en-US" sz="8000" u="sng" dirty="0">
                <a:latin typeface="Arial" panose="020B0604020202020204" pitchFamily="34" charset="0"/>
                <a:cs typeface="Arial" panose="020B0604020202020204" pitchFamily="34" charset="0"/>
              </a:rPr>
              <a:t>SAOs are a self-audit technique, and are to be used as a positive guide for operational improvement</a:t>
            </a:r>
          </a:p>
          <a:p>
            <a:pPr marL="233363" indent="-233363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en-US" sz="7200" dirty="0">
                <a:latin typeface="Arial" charset="0"/>
                <a:cs typeface="Courier New" pitchFamily="49" charset="0"/>
              </a:rPr>
              <a:t>Monitor progress toward established goals and objectives</a:t>
            </a:r>
            <a:endParaRPr lang="en-US" sz="7200" dirty="0">
              <a:latin typeface="Arial" charset="0"/>
            </a:endParaRPr>
          </a:p>
          <a:p>
            <a:pPr marL="233363" indent="-233363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en-US" sz="7200" dirty="0">
                <a:latin typeface="Arial" charset="0"/>
                <a:cs typeface="Courier New" pitchFamily="49" charset="0"/>
              </a:rPr>
              <a:t>Identify problems or out-of-line situations </a:t>
            </a:r>
            <a:r>
              <a:rPr lang="en-US" sz="7200" i="1" dirty="0">
                <a:latin typeface="Arial" charset="0"/>
                <a:cs typeface="Courier New" pitchFamily="49" charset="0"/>
              </a:rPr>
              <a:t>and</a:t>
            </a:r>
            <a:r>
              <a:rPr lang="en-US" sz="7200" dirty="0">
                <a:latin typeface="Arial" charset="0"/>
                <a:cs typeface="Courier New" pitchFamily="49" charset="0"/>
              </a:rPr>
              <a:t> recommend corrective actions</a:t>
            </a:r>
            <a:r>
              <a:rPr lang="en-US" sz="7200" dirty="0">
                <a:latin typeface="Arial" charset="0"/>
              </a:rPr>
              <a:t> </a:t>
            </a:r>
          </a:p>
          <a:p>
            <a:pPr marL="233363" indent="-233363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en-US" sz="7200" dirty="0">
                <a:latin typeface="Arial" charset="0"/>
                <a:cs typeface="Courier New" pitchFamily="49" charset="0"/>
              </a:rPr>
              <a:t>Assess areas of vulnerability</a:t>
            </a:r>
            <a:r>
              <a:rPr lang="en-US" sz="7200" dirty="0">
                <a:latin typeface="Arial" charset="0"/>
              </a:rPr>
              <a:t>, </a:t>
            </a:r>
            <a:r>
              <a:rPr lang="en-US" sz="7200" dirty="0">
                <a:latin typeface="Arial" charset="0"/>
                <a:cs typeface="Courier New" pitchFamily="49" charset="0"/>
              </a:rPr>
              <a:t>Determine effectiveness, Identify opportunities for improvement</a:t>
            </a:r>
            <a:r>
              <a:rPr lang="en-US" sz="7200" dirty="0">
                <a:latin typeface="Arial" charset="0"/>
              </a:rPr>
              <a:t> </a:t>
            </a:r>
          </a:p>
          <a:p>
            <a:pPr marL="233363" indent="-233363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en-US" sz="7200" dirty="0">
                <a:latin typeface="Arial" charset="0"/>
                <a:cs typeface="Courier New" pitchFamily="49" charset="0"/>
              </a:rPr>
              <a:t>Verify that records and reports accurately and properly reflect actual operations and results</a:t>
            </a:r>
            <a:r>
              <a:rPr lang="en-US" sz="7200" dirty="0">
                <a:latin typeface="Arial" charset="0"/>
              </a:rPr>
              <a:t> </a:t>
            </a:r>
          </a:p>
          <a:p>
            <a:pPr marL="233363" indent="-233363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en-US" sz="7200" dirty="0">
                <a:latin typeface="Arial" charset="0"/>
                <a:cs typeface="Courier New" pitchFamily="49" charset="0"/>
              </a:rPr>
              <a:t>Evaluate compliance with manuals, regulations, and other directive material</a:t>
            </a:r>
            <a:r>
              <a:rPr lang="en-US" sz="7200" dirty="0">
                <a:latin typeface="Arial" charset="0"/>
              </a:rPr>
              <a:t> </a:t>
            </a:r>
            <a:endParaRPr lang="en-US" sz="7200" dirty="0">
              <a:latin typeface="Arial" charset="0"/>
              <a:cs typeface="Courier New" pitchFamily="49" charset="0"/>
            </a:endParaRPr>
          </a:p>
          <a:p>
            <a:pPr marL="233363" indent="-233363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en-US" sz="7200" dirty="0">
                <a:latin typeface="Arial" charset="0"/>
                <a:cs typeface="Courier New" pitchFamily="49" charset="0"/>
              </a:rPr>
              <a:t>Document a history of operational performance</a:t>
            </a:r>
            <a:endParaRPr lang="en-US" sz="7200" dirty="0"/>
          </a:p>
          <a:p>
            <a:pPr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1850" dirty="0"/>
              <a:t>							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6"/>
            <a:ext cx="2133600" cy="365125"/>
          </a:xfrm>
        </p:spPr>
        <p:txBody>
          <a:bodyPr/>
          <a:lstStyle/>
          <a:p>
            <a:pPr>
              <a:defRPr/>
            </a:pPr>
            <a:fld id="{00B2AC27-A7CD-4FB3-A997-51D9BBF30339}" type="slidenum">
              <a:rPr lang="en-US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29"/>
            <a:ext cx="9144000" cy="1086867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/>
              <a:t>Depth of the Analysis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057400"/>
            <a:ext cx="8229600" cy="3916363"/>
          </a:xfrm>
        </p:spPr>
        <p:txBody>
          <a:bodyPr/>
          <a:lstStyle/>
          <a:p>
            <a:pPr marL="231775" indent="-231775">
              <a:buFont typeface="Arial" panose="020B0604020202020204" pitchFamily="34" charset="0"/>
              <a:buChar char="•"/>
            </a:pPr>
            <a:r>
              <a:rPr lang="en-US" altLang="en-US" dirty="0">
                <a:latin typeface="Arial" charset="0"/>
                <a:cs typeface="Times New Roman" pitchFamily="18" charset="0"/>
              </a:rPr>
              <a:t>The analyst’s job is to determine why problems exist</a:t>
            </a:r>
            <a:r>
              <a:rPr lang="en-US" altLang="en-US" dirty="0">
                <a:latin typeface="Arial" charset="0"/>
                <a:cs typeface="Courier New" pitchFamily="49" charset="0"/>
              </a:rPr>
              <a:t> </a:t>
            </a:r>
          </a:p>
          <a:p>
            <a:pPr lvl="1">
              <a:spcAft>
                <a:spcPts val="600"/>
              </a:spcAft>
            </a:pPr>
            <a:endParaRPr lang="en-US" altLang="en-US" sz="2000" dirty="0">
              <a:latin typeface="Arial" charset="0"/>
              <a:cs typeface="Courier New" pitchFamily="49" charset="0"/>
            </a:endParaRPr>
          </a:p>
          <a:p>
            <a:pPr marL="461963" lvl="1" indent="-176213">
              <a:spcAft>
                <a:spcPts val="600"/>
              </a:spcAft>
            </a:pPr>
            <a:r>
              <a:rPr lang="en-US" altLang="en-US" sz="1800" dirty="0">
                <a:latin typeface="Arial" charset="0"/>
                <a:cs typeface="Times New Roman" pitchFamily="18" charset="0"/>
              </a:rPr>
              <a:t>The depth of analysis must be sufficient so that problems or potential problem areas are clearly explained</a:t>
            </a:r>
          </a:p>
          <a:p>
            <a:pPr marL="461963" lvl="1" indent="-176213">
              <a:spcAft>
                <a:spcPts val="600"/>
              </a:spcAft>
            </a:pPr>
            <a:endParaRPr lang="en-US" altLang="en-US" sz="1800" dirty="0">
              <a:latin typeface="Arial" charset="0"/>
              <a:cs typeface="Times New Roman" pitchFamily="18" charset="0"/>
            </a:endParaRPr>
          </a:p>
          <a:p>
            <a:pPr marL="461963" lvl="1" indent="-176213">
              <a:spcAft>
                <a:spcPts val="600"/>
              </a:spcAft>
            </a:pPr>
            <a:r>
              <a:rPr lang="en-US" altLang="en-US" sz="1800" dirty="0">
                <a:latin typeface="Arial" charset="0"/>
                <a:cs typeface="Times New Roman" pitchFamily="18" charset="0"/>
              </a:rPr>
              <a:t>Determine the root cause of a problem</a:t>
            </a:r>
          </a:p>
          <a:p>
            <a:pPr marL="457200" lvl="1" indent="0">
              <a:buNone/>
            </a:pPr>
            <a:r>
              <a:rPr lang="en-US" altLang="en-US" sz="2400" dirty="0">
                <a:latin typeface="Arial" charset="0"/>
                <a:cs typeface="Times New Roman" pitchFamily="18" charset="0"/>
              </a:rPr>
              <a:t>		</a:t>
            </a:r>
          </a:p>
          <a:p>
            <a:pPr marL="457200" lvl="1" indent="0">
              <a:buNone/>
            </a:pPr>
            <a:endParaRPr lang="en-US" altLang="en-US" sz="900" dirty="0">
              <a:latin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6"/>
            <a:ext cx="2133600" cy="365125"/>
          </a:xfrm>
        </p:spPr>
        <p:txBody>
          <a:bodyPr/>
          <a:lstStyle/>
          <a:p>
            <a:pPr>
              <a:defRPr/>
            </a:pPr>
            <a:fld id="{1F1BDC1F-C9CF-4B89-B029-B153ECFDFDEF}" type="slidenum">
              <a:rPr lang="en-US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29"/>
            <a:ext cx="9144000" cy="1086867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/>
              <a:t>Depth of the Analysis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057400"/>
            <a:ext cx="8229600" cy="3916363"/>
          </a:xfrm>
        </p:spPr>
        <p:txBody>
          <a:bodyPr/>
          <a:lstStyle/>
          <a:p>
            <a:endParaRPr lang="en-US" altLang="en-US" sz="2000" dirty="0">
              <a:latin typeface="Arial" charset="0"/>
              <a:cs typeface="Times New Roman" pitchFamily="18" charset="0"/>
            </a:endParaRPr>
          </a:p>
          <a:p>
            <a:pPr marL="457200" lvl="1" indent="0">
              <a:buNone/>
            </a:pPr>
            <a:endParaRPr lang="en-US" altLang="en-US" sz="800" dirty="0">
              <a:latin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6"/>
            <a:ext cx="2133600" cy="365125"/>
          </a:xfrm>
        </p:spPr>
        <p:txBody>
          <a:bodyPr/>
          <a:lstStyle/>
          <a:p>
            <a:pPr>
              <a:defRPr/>
            </a:pPr>
            <a:fld id="{1F1BDC1F-C9CF-4B89-B029-B153ECFDFDEF}" type="slidenum">
              <a:rPr lang="en-US"/>
              <a:pPr>
                <a:defRPr/>
              </a:pPr>
              <a:t>6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71600" y="1532192"/>
            <a:ext cx="6345382" cy="4487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426021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29"/>
            <a:ext cx="9144000" cy="1086867"/>
          </a:xfrm>
        </p:spPr>
        <p:txBody>
          <a:bodyPr>
            <a:normAutofit/>
          </a:bodyPr>
          <a:lstStyle/>
          <a:p>
            <a:r>
              <a:rPr lang="en-US" dirty="0"/>
              <a:t>Depth of the 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1880496"/>
            <a:ext cx="8229600" cy="3916363"/>
          </a:xfrm>
        </p:spPr>
        <p:txBody>
          <a:bodyPr>
            <a:noAutofit/>
          </a:bodyPr>
          <a:lstStyle/>
          <a:p>
            <a:pPr marL="231775" lvl="1" indent="-231775">
              <a:spcAft>
                <a:spcPts val="600"/>
              </a:spcAft>
              <a:tabLst>
                <a:tab pos="285750" algn="l"/>
              </a:tabLst>
            </a:pPr>
            <a:r>
              <a:rPr lang="en-US" sz="1800" dirty="0">
                <a:latin typeface="Arial" charset="0"/>
              </a:rPr>
              <a:t>Sample size</a:t>
            </a:r>
          </a:p>
          <a:p>
            <a:pPr marL="461963" lvl="2" indent="-230188">
              <a:spcAft>
                <a:spcPts val="600"/>
              </a:spcAft>
              <a:tabLst>
                <a:tab pos="285750" algn="l"/>
              </a:tabLst>
            </a:pPr>
            <a:r>
              <a:rPr lang="en-US" sz="1600" dirty="0">
                <a:latin typeface="Arial" charset="0"/>
              </a:rPr>
              <a:t>Use random and/or judgment sampling, that relates to the specific needs of a targeted analysis and that is appropriate for the type of data being collected</a:t>
            </a:r>
          </a:p>
          <a:p>
            <a:pPr marL="461963" lvl="2" indent="-230188">
              <a:spcAft>
                <a:spcPts val="600"/>
              </a:spcAft>
              <a:tabLst>
                <a:tab pos="285750" algn="l"/>
              </a:tabLst>
            </a:pPr>
            <a:r>
              <a:rPr lang="en-US" sz="1600" dirty="0">
                <a:latin typeface="Arial" charset="0"/>
              </a:rPr>
              <a:t>State the size of the sample used, as well as population size when applicable</a:t>
            </a:r>
          </a:p>
          <a:p>
            <a:pPr marL="461963" lvl="2" indent="-230188">
              <a:spcAft>
                <a:spcPts val="600"/>
              </a:spcAft>
              <a:tabLst>
                <a:tab pos="285750" algn="l"/>
              </a:tabLst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Describe the results </a:t>
            </a:r>
          </a:p>
          <a:p>
            <a:pPr marL="682625" lvl="3" indent="-220663">
              <a:spcAft>
                <a:spcPts val="600"/>
              </a:spcAft>
              <a:tabLst>
                <a:tab pos="285750" algn="l"/>
              </a:tabLst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Example:  A sample size of 40 locally generated supplemental development letters to the Veteran, with a date range of January 2014 to March 2014, were reviewed. Fifteen out of the 40 letters reviewed were missing required technical information, for a total error rate of 37.5 percent. </a:t>
            </a:r>
          </a:p>
          <a:p>
            <a:pPr marL="231775" lvl="1" indent="-231775">
              <a:spcAft>
                <a:spcPts val="600"/>
              </a:spcAft>
              <a:tabLst>
                <a:tab pos="285750" algn="l"/>
              </a:tabLst>
            </a:pPr>
            <a:r>
              <a:rPr lang="en-US" sz="1800" dirty="0">
                <a:latin typeface="Arial" charset="0"/>
              </a:rPr>
              <a:t>Reports and Sample Pulls</a:t>
            </a:r>
          </a:p>
          <a:p>
            <a:pPr marL="461963" lvl="2" indent="-230188">
              <a:spcAft>
                <a:spcPts val="600"/>
              </a:spcAft>
              <a:tabLst>
                <a:tab pos="285750" algn="l"/>
              </a:tabLst>
            </a:pPr>
            <a:r>
              <a:rPr lang="en-US" sz="1600" dirty="0">
                <a:latin typeface="Arial" charset="0"/>
              </a:rPr>
              <a:t>VOR, Director’s Dashboards, Correspondence, PA&amp;I Reports, etc.</a:t>
            </a:r>
          </a:p>
          <a:p>
            <a:pPr marL="231775" lvl="1" indent="-231775">
              <a:spcAft>
                <a:spcPts val="600"/>
              </a:spcAft>
              <a:tabLst>
                <a:tab pos="285750" algn="l"/>
              </a:tabLst>
            </a:pPr>
            <a:r>
              <a:rPr lang="en-US" sz="1800" dirty="0">
                <a:latin typeface="Arial" charset="0"/>
              </a:rPr>
              <a:t>Additional Techniques </a:t>
            </a:r>
          </a:p>
          <a:p>
            <a:pPr marL="461963" lvl="2" indent="-230188">
              <a:spcAft>
                <a:spcPts val="600"/>
              </a:spcAft>
              <a:tabLst>
                <a:tab pos="285750" algn="l"/>
              </a:tabLst>
            </a:pPr>
            <a:r>
              <a:rPr lang="en-US" sz="1600" dirty="0">
                <a:latin typeface="Arial" charset="0"/>
              </a:rPr>
              <a:t>Interviews, Questionnaires, etc.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6"/>
            <a:ext cx="2133600" cy="365125"/>
          </a:xfrm>
        </p:spPr>
        <p:txBody>
          <a:bodyPr/>
          <a:lstStyle/>
          <a:p>
            <a:pPr>
              <a:defRPr/>
            </a:pPr>
            <a:fld id="{83478CB4-7433-4F75-BAD9-EB63D8DB3A4F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14479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29"/>
            <a:ext cx="9144000" cy="1086867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/>
              <a:t>Depth of the Analysis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057400"/>
            <a:ext cx="8229600" cy="3916363"/>
          </a:xfrm>
        </p:spPr>
        <p:txBody>
          <a:bodyPr>
            <a:noAutofit/>
          </a:bodyPr>
          <a:lstStyle/>
          <a:p>
            <a:pPr marL="231775" indent="-231775">
              <a:buFont typeface="Arial" panose="020B0604020202020204" pitchFamily="34" charset="0"/>
              <a:buChar char="•"/>
            </a:pPr>
            <a:r>
              <a:rPr lang="en-US" altLang="en-US" dirty="0">
                <a:latin typeface="Arial" charset="0"/>
                <a:cs typeface="Times New Roman" pitchFamily="18" charset="0"/>
              </a:rPr>
              <a:t>SAOs should ensure effective and efficient benefit delivery, by addressing, at a minimum: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en-US" dirty="0">
              <a:latin typeface="Arial" charset="0"/>
              <a:cs typeface="Times New Roman" pitchFamily="18" charset="0"/>
            </a:endParaRPr>
          </a:p>
          <a:p>
            <a:pPr marL="461963" lvl="1" indent="-120650">
              <a:spcAft>
                <a:spcPts val="600"/>
              </a:spcAft>
            </a:pPr>
            <a:r>
              <a:rPr lang="en-US" altLang="en-US" sz="1800" dirty="0">
                <a:latin typeface="Arial" charset="0"/>
                <a:cs typeface="Times New Roman" pitchFamily="18" charset="0"/>
              </a:rPr>
              <a:t>(1) identification of any problem and/or potential problem areas </a:t>
            </a:r>
          </a:p>
          <a:p>
            <a:pPr marL="461963" lvl="1" indent="-120650">
              <a:spcAft>
                <a:spcPts val="600"/>
              </a:spcAft>
            </a:pPr>
            <a:endParaRPr lang="en-US" altLang="en-US" sz="1800" dirty="0">
              <a:latin typeface="Arial" charset="0"/>
              <a:cs typeface="Times New Roman" pitchFamily="18" charset="0"/>
            </a:endParaRPr>
          </a:p>
          <a:p>
            <a:pPr marL="461963" lvl="1" indent="-120650">
              <a:spcAft>
                <a:spcPts val="600"/>
              </a:spcAft>
            </a:pPr>
            <a:r>
              <a:rPr lang="en-US" altLang="en-US" sz="1800" dirty="0">
                <a:latin typeface="Arial" charset="0"/>
                <a:cs typeface="Times New Roman" pitchFamily="18" charset="0"/>
              </a:rPr>
              <a:t>(2) recommendations/suggestions for corrective action</a:t>
            </a:r>
            <a:r>
              <a:rPr lang="en-US" altLang="en-US" sz="1800" dirty="0">
                <a:latin typeface="Arial" charset="0"/>
                <a:cs typeface="Courier New" pitchFamily="49" charset="0"/>
              </a:rPr>
              <a:t> </a:t>
            </a:r>
          </a:p>
          <a:p>
            <a:pPr marL="457200" lvl="1" indent="0">
              <a:spcAft>
                <a:spcPts val="600"/>
              </a:spcAft>
              <a:buNone/>
            </a:pPr>
            <a:endParaRPr lang="en-US" altLang="en-US" sz="2000" dirty="0">
              <a:latin typeface="Arial" charset="0"/>
              <a:cs typeface="Courier New" pitchFamily="49" charset="0"/>
            </a:endParaRPr>
          </a:p>
          <a:p>
            <a:pPr marL="231775" indent="-231775">
              <a:buFont typeface="Arial" panose="020B0604020202020204" pitchFamily="34" charset="0"/>
              <a:buChar char="•"/>
            </a:pPr>
            <a:r>
              <a:rPr lang="en-US" altLang="en-US" dirty="0">
                <a:latin typeface="Arial" charset="0"/>
                <a:cs typeface="Times New Roman" pitchFamily="18" charset="0"/>
              </a:rPr>
              <a:t>Policy, procedure, and requirements contained in all VBA directives may be utilized as evaluation criteria</a:t>
            </a:r>
            <a:r>
              <a:rPr lang="en-US" altLang="en-US" dirty="0">
                <a:latin typeface="Arial" charset="0"/>
                <a:cs typeface="Courier New" pitchFamily="49" charset="0"/>
              </a:rPr>
              <a:t> </a:t>
            </a:r>
            <a:endParaRPr lang="en-US" altLang="en-US" dirty="0">
              <a:latin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6"/>
            <a:ext cx="2133600" cy="365125"/>
          </a:xfrm>
        </p:spPr>
        <p:txBody>
          <a:bodyPr/>
          <a:lstStyle/>
          <a:p>
            <a:pPr>
              <a:defRPr/>
            </a:pPr>
            <a:fld id="{1F1BDC1F-C9CF-4B89-B029-B153ECFDFDEF}" type="slidenum">
              <a:rPr lang="en-US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8884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29"/>
            <a:ext cx="9144000" cy="1086867"/>
          </a:xfrm>
        </p:spPr>
        <p:txBody>
          <a:bodyPr>
            <a:normAutofit/>
          </a:bodyPr>
          <a:lstStyle/>
          <a:p>
            <a:r>
              <a:rPr lang="en-US" dirty="0"/>
              <a:t>SAO Elements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057400"/>
            <a:ext cx="8229600" cy="3916363"/>
          </a:xfrm>
        </p:spPr>
        <p:txBody>
          <a:bodyPr>
            <a:normAutofit/>
          </a:bodyPr>
          <a:lstStyle/>
          <a:p>
            <a:pPr marL="344488" indent="-344488">
              <a:buFont typeface="+mj-lt"/>
              <a:buAutoNum type="arabicPeriod"/>
            </a:pPr>
            <a:r>
              <a:rPr lang="en-US" dirty="0"/>
              <a:t>Scope of Review</a:t>
            </a:r>
          </a:p>
          <a:p>
            <a:pPr marL="344488" indent="-344488">
              <a:buFont typeface="+mj-lt"/>
              <a:buAutoNum type="arabicPeriod"/>
            </a:pPr>
            <a:r>
              <a:rPr lang="en-US" dirty="0"/>
              <a:t>Facts and Findings</a:t>
            </a:r>
          </a:p>
          <a:p>
            <a:pPr marL="344488" indent="-344488">
              <a:buFont typeface="+mj-lt"/>
              <a:buAutoNum type="arabicPeriod"/>
            </a:pPr>
            <a:r>
              <a:rPr lang="en-US" dirty="0"/>
              <a:t>Analysis</a:t>
            </a:r>
          </a:p>
          <a:p>
            <a:pPr marL="344488" indent="-344488">
              <a:buFont typeface="+mj-lt"/>
              <a:buAutoNum type="arabicPeriod"/>
            </a:pPr>
            <a:r>
              <a:rPr lang="en-US" dirty="0"/>
              <a:t>Conclusion</a:t>
            </a:r>
          </a:p>
          <a:p>
            <a:pPr marL="344488" indent="-344488">
              <a:buFont typeface="+mj-lt"/>
              <a:buAutoNum type="arabicPeriod"/>
            </a:pPr>
            <a:r>
              <a:rPr lang="en-US" dirty="0"/>
              <a:t>Previous Reviews/Actions</a:t>
            </a:r>
          </a:p>
          <a:p>
            <a:pPr marL="344488" indent="-344488">
              <a:buFont typeface="+mj-lt"/>
              <a:buAutoNum type="arabicPeriod"/>
            </a:pPr>
            <a:r>
              <a:rPr lang="en-US" dirty="0"/>
              <a:t>Recommend Improvement Actions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6"/>
            <a:ext cx="2133600" cy="365125"/>
          </a:xfrm>
        </p:spPr>
        <p:txBody>
          <a:bodyPr/>
          <a:lstStyle/>
          <a:p>
            <a:pPr>
              <a:defRPr/>
            </a:pPr>
            <a:fld id="{83478CB4-7433-4F75-BAD9-EB63D8DB3A4F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16596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21&quot;/&gt;&lt;lineCharCount val=&quot;11&quot;/&gt;&lt;/TableIndex&gt;&lt;/ShapeTextInfo&gt;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4&quot;/&gt;&lt;lineCharCount val=&quot;6&quot;/&gt;&lt;lineCharCount val=&quot;7&quot;/&gt;&lt;lineCharCount val=&quot;6&quot;/&gt;&lt;lineCharCount val=&quot;5&quot;/&gt;&lt;/TableIndex&gt;&lt;/ShapeTextInfo&gt;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40&quot;/&gt;&lt;/TableIndex&gt;&lt;/ShapeTextInfo&gt;"/>
  <p:tag name="PRESENTER_DUMMYTAG" val="&lt;DummyForForceWrite&gt;&lt;/DummyForForceWrite&gt;"/>
  <p:tag name="HTML_SHAPEINFO" val="&lt;ThreeDShapeInfo&gt;&lt;uuid val=&quot;{76A813C8-5D5F-4DF6-BC96-6F9FB152A5F9}&quot;/&gt;&lt;isInvalidForFieldText val=&quot;0&quot;/&gt;&lt;Image&gt;&lt;filename val=&quot;C:\Users\User\AppData\Local\Temp\CP1080471385921Session\CPTrustFolder1080471385937\PPTImport10804149354515\data\asimages\{76A813C8-5D5F-4DF6-BC96-6F9FB152A5F9}_1.png&quot;/&gt;&lt;left val=&quot;71&quot;/&gt;&lt;top val=&quot;288&quot;/&gt;&lt;width val=&quot;817&quot;/&gt;&lt;height val=&quot;135&quot;/&gt;&lt;hasText val=&quot;1&quot;/&gt;&lt;/Image&gt;&lt;/ThreeDShapeInfo&gt;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13&quot;/&gt;&lt;lineCharCount val=&quot;7&quot;/&gt;&lt;/TableIndex&gt;&lt;/ShapeTextInfo&gt;"/>
  <p:tag name="PRESENTER_DUMMYTAG" val="&lt;DummyForForceWrite&gt;&lt;/DummyForForceWrite&gt;"/>
  <p:tag name="HTML_SHAPEINFO" val="&lt;ThreeDShapeInfo&gt;&lt;uuid val=&quot;{B33E92F4-5E22-4B50-B2DF-2C1A491CF8D1}&quot;/&gt;&lt;isInvalidForFieldText val=&quot;0&quot;/&gt;&lt;Image&gt;&lt;filename val=&quot;C:\Users\User\AppData\Local\Temp\CP1080471385921Session\CPTrustFolder1080471385937\PPTImport10804149354515\data\asimages\{B33E92F4-5E22-4B50-B2DF-2C1A491CF8D1}_1.png&quot;/&gt;&lt;left val=&quot;71&quot;/&gt;&lt;top val=&quot;491&quot;/&gt;&lt;width val=&quot;249&quot;/&gt;&lt;height val=&quot;93&quot;/&gt;&lt;hasText val=&quot;1&quot;/&gt;&lt;/Image&gt;&lt;/ThreeDShapeInfo&gt;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2&quot;/&gt;&lt;/TableIndex&gt;&lt;/ShapeTextInfo&gt;"/>
  <p:tag name="PRESENTER_DUMMYTAG" val="&lt;DummyForForceWrite&gt;&lt;/DummyForForceWrite&gt;"/>
  <p:tag name="HTML_SHAPEINFO" val="&lt;ThreeDShapeInfo&gt;&lt;uuid val=&quot;{27439BBC-4B6E-4FC4-AD72-F1E68B491145}&quot;/&gt;&lt;isInvalidForFieldText val=&quot;0&quot;/&gt;&lt;Image&gt;&lt;filename val=&quot;C:\Users\User\AppData\Local\Temp\CP1080471385921Session\CPTrustFolder1080471385937\PPTImport10804149354515\data\asimages\{27439BBC-4B6E-4FC4-AD72-F1E68B491145}_1.png&quot;/&gt;&lt;left val=&quot;639&quot;/&gt;&lt;top val=&quot;491&quot;/&gt;&lt;width val=&quot;249&quot;/&gt;&lt;height val=&quot;92&quot;/&gt;&lt;hasText val=&quot;1&quot;/&gt;&lt;/Image&gt;&lt;/ThreeDShapeInfo&gt;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0&quot;/&gt;&lt;/TableIndex&gt;&lt;/ShapeTextInfo&gt;"/>
  <p:tag name="HTML_SHAPEINFO" val="&lt;ThreeDShapeInfo&gt;&lt;uuid val=&quot;{7B478B00-BC3F-4B5D-8200-6411E7EB53C8}&quot;/&gt;&lt;isInvalidForFieldText val=&quot;0&quot;/&gt;&lt;Image&gt;&lt;filename val=&quot;C:\Users\User\AppData\Local\Temp\CP1080471385921Session\CPTrustFolder1080471385937\PPTImport10804149354515\data\asimages\{7B478B00-BC3F-4B5D-8200-6411E7EB53C8}_2.png&quot;/&gt;&lt;left val=&quot;0&quot;/&gt;&lt;top val=&quot;76&quot;/&gt;&lt;width val=&quot;961&quot;/&gt;&lt;height val=&quot;122&quot;/&gt;&lt;hasText val=&quot;1&quot;/&gt;&lt;/Image&gt;&lt;/ThreeDShapeInfo&gt;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5&quot;/&gt;&lt;lineCharCount val=&quot;27&quot;/&gt;&lt;lineCharCount val=&quot;22&quot;/&gt;&lt;lineCharCount val=&quot;26&quot;/&gt;&lt;lineCharCount val=&quot;28&quot;/&gt;&lt;lineCharCount val=&quot;40&quot;/&gt;&lt;/TableIndex&gt;&lt;/ShapeTextInfo&gt;"/>
  <p:tag name="HTML_SHAPEINFO" val="&lt;ThreeDShapeInfo&gt;&lt;uuid val=&quot;{7C0476BE-1B34-4DFA-9BC0-21BFAAD5DACD}&quot;/&gt;&lt;isInvalidForFieldText val=&quot;0&quot;/&gt;&lt;Image&gt;&lt;filename val=&quot;C:\Users\User\AppData\Local\Temp\CP1080471385921Session\CPTrustFolder1080471385937\PPTImport10804149354515\data\asimages\{7C0476BE-1B34-4DFA-9BC0-21BFAAD5DACD}_2.png&quot;/&gt;&lt;left val=&quot;42&quot;/&gt;&lt;top val=&quot;212&quot;/&gt;&lt;width val=&quot;870&quot;/&gt;&lt;height val=&quot;415&quot;/&gt;&lt;hasText val=&quot;1&quot;/&gt;&lt;/Image&gt;&lt;/ThreeDShapeInfo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{E99EAFCE-B2AB-4312-95A3-017F1659AD1C}&quot;/&gt;&lt;isInvalidForFieldText val=&quot;0&quot;/&gt;&lt;Image&gt;&lt;filename val=&quot;C:\Users\User\AppData\Local\Temp\CP1080471385921Session\CPTrustFolder1080471385937\PPTImport10804149354515\data\asimages\{E99EAFCE-B2AB-4312-95A3-017F1659AD1C}_2.png&quot;/&gt;&lt;left val=&quot;727&quot;/&gt;&lt;top val=&quot;687&quot;/&gt;&lt;width val=&quot;226&quot;/&gt;&lt;height val=&quot;45&quot;/&gt;&lt;hasText val=&quot;1&quot;/&gt;&lt;/Image&gt;&lt;/ThreeDShapeInfo&gt;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0&quot;/&gt;&lt;/TableIndex&gt;&lt;/ShapeTextInfo&gt;"/>
  <p:tag name="HTML_SHAPEINFO" val="&lt;ThreeDShapeInfo&gt;&lt;uuid val=&quot;{7E59BC21-9C70-4E75-96B8-1203FA79F3B2}&quot;/&gt;&lt;isInvalidForFieldText val=&quot;0&quot;/&gt;&lt;Image&gt;&lt;filename val=&quot;C:\Users\User\AppData\Local\Temp\CP1080471385921Session\CPTrustFolder1080471385937\PPTImport10804149354515\data\asimages\{7E59BC21-9C70-4E75-96B8-1203FA79F3B2}_3.png&quot;/&gt;&lt;left val=&quot;0&quot;/&gt;&lt;top val=&quot;76&quot;/&gt;&lt;width val=&quot;961&quot;/&gt;&lt;height val=&quot;122&quot;/&gt;&lt;hasText val=&quot;1&quot;/&gt;&lt;/Image&gt;&lt;/ThreeDShapeInfo&gt;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4&quot;/&gt;&lt;lineCharCount val=&quot;40&quot;/&gt;&lt;lineCharCount val=&quot;44&quot;/&gt;&lt;lineCharCount val=&quot;20&quot;/&gt;&lt;lineCharCount val=&quot;27&quot;/&gt;&lt;/TableIndex&gt;&lt;/ShapeTextInfo&gt;"/>
  <p:tag name="HTML_SHAPEINFO" val="&lt;ThreeDShapeInfo&gt;&lt;uuid val=&quot;{4A70FE89-0965-4365-9C64-6F2F6C288164}&quot;/&gt;&lt;isInvalidForFieldText val=&quot;0&quot;/&gt;&lt;Image&gt;&lt;filename val=&quot;C:\Users\User\AppData\Local\Temp\CP1080471385921Session\CPTrustFolder1080471385937\PPTImport10804149354515\data\asimages\{4A70FE89-0965-4365-9C64-6F2F6C288164}_3.png&quot;/&gt;&lt;left val=&quot;42&quot;/&gt;&lt;top val=&quot;212&quot;/&gt;&lt;width val=&quot;870&quot;/&gt;&lt;height val=&quot;415&quot;/&gt;&lt;hasText val=&quot;1&quot;/&gt;&lt;/Image&gt;&lt;/ThreeDShapeInfo&gt;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{7EAD645C-16C8-41D7-B02D-9AA846B111DA}&quot;/&gt;&lt;isInvalidForFieldText val=&quot;0&quot;/&gt;&lt;Image&gt;&lt;filename val=&quot;C:\Users\User\AppData\Local\Temp\CP1080471385921Session\CPTrustFolder1080471385937\PPTImport10804149354515\data\asimages\{7EAD645C-16C8-41D7-B02D-9AA846B111DA}_3.png&quot;/&gt;&lt;left val=&quot;727&quot;/&gt;&lt;top val=&quot;687&quot;/&gt;&lt;width val=&quot;226&quot;/&gt;&lt;height val=&quot;45&quot;/&gt;&lt;hasText val=&quot;1&quot;/&gt;&lt;/Image&gt;&lt;/ThreeDShapeInfo&gt;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6&quot;/&gt;&lt;/TableIndex&gt;&lt;/ShapeTextInfo&gt;"/>
  <p:tag name="HTML_SHAPEINFO" val="&lt;ThreeDShapeInfo&gt;&lt;uuid val=&quot;{55C6FBFE-6818-434B-8430-5F655317943C}&quot;/&gt;&lt;isInvalidForFieldText val=&quot;0&quot;/&gt;&lt;Image&gt;&lt;filename val=&quot;C:\Users\User\AppData\Local\Temp\CP1080471385921Session\CPTrustFolder1080471385937\PPTImport10804149354515\data\asimages\{55C6FBFE-6818-434B-8430-5F655317943C}_4.png&quot;/&gt;&lt;left val=&quot;0&quot;/&gt;&lt;top val=&quot;76&quot;/&gt;&lt;width val=&quot;961&quot;/&gt;&lt;height val=&quot;122&quot;/&gt;&lt;hasText val=&quot;1&quot;/&gt;&lt;/Image&gt;&lt;/ThreeDShapeInfo&gt;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1&quot;/&gt;&lt;lineCharCount val=&quot;72&quot;/&gt;&lt;lineCharCount val=&quot;28&quot;/&gt;&lt;lineCharCount val=&quot;57&quot;/&gt;&lt;lineCharCount val=&quot;78&quot;/&gt;&lt;lineCharCount val=&quot;79&quot;/&gt;&lt;lineCharCount val=&quot;17&quot;/&gt;&lt;lineCharCount val=&quot;71&quot;/&gt;&lt;lineCharCount val=&quot;24&quot;/&gt;&lt;lineCharCount val=&quot;77&quot;/&gt;&lt;lineCharCount val=&quot;46&quot;/&gt;&lt;lineCharCount val=&quot;7&quot;/&gt;&lt;/TableIndex&gt;&lt;/ShapeTextInfo&gt;"/>
  <p:tag name="HTML_SHAPEINFO" val="&lt;ThreeDShapeInfo&gt;&lt;uuid val=&quot;{BB38382E-4DC1-4479-8D23-5A38F5D8EC77}&quot;/&gt;&lt;isInvalidForFieldText val=&quot;0&quot;/&gt;&lt;Image&gt;&lt;filename val=&quot;C:\Users\User\AppData\Local\Temp\CP1080471385921Session\CPTrustFolder1080471385937\PPTImport10804149354515\data\asimages\{BB38382E-4DC1-4479-8D23-5A38F5D8EC77}_4.png&quot;/&gt;&lt;left val=&quot;42&quot;/&gt;&lt;top val=&quot;212&quot;/&gt;&lt;width val=&quot;881&quot;/&gt;&lt;height val=&quot;415&quot;/&gt;&lt;hasText val=&quot;1&quot;/&gt;&lt;/Image&gt;&lt;/ThreeDShapeInfo&gt;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{2B5962D6-48E1-444C-9B47-47B44CAED50C}&quot;/&gt;&lt;isInvalidForFieldText val=&quot;0&quot;/&gt;&lt;Image&gt;&lt;filename val=&quot;C:\Users\User\AppData\Local\Temp\CP1080471385921Session\CPTrustFolder1080471385937\PPTImport10804149354515\data\asimages\{2B5962D6-48E1-444C-9B47-47B44CAED50C}_4.png&quot;/&gt;&lt;left val=&quot;727&quot;/&gt;&lt;top val=&quot;687&quot;/&gt;&lt;width val=&quot;226&quot;/&gt;&lt;height val=&quot;45&quot;/&gt;&lt;hasText val=&quot;1&quot;/&gt;&lt;/Image&gt;&lt;/ThreeDShapeInfo&gt;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1&quot;/&gt;&lt;/TableIndex&gt;&lt;/ShapeTextInfo&gt;"/>
  <p:tag name="HTML_SHAPEINFO" val="&lt;ThreeDShapeInfo&gt;&lt;uuid val=&quot;{D28EF589-7B70-427B-94BC-D0FF6503E4B7}&quot;/&gt;&lt;isInvalidForFieldText val=&quot;0&quot;/&gt;&lt;Image&gt;&lt;filename val=&quot;C:\Users\User\AppData\Local\Temp\CP1080471385921Session\CPTrustFolder1080471385937\PPTImport10804149354515\data\asimages\{D28EF589-7B70-427B-94BC-D0FF6503E4B7}_5.png&quot;/&gt;&lt;left val=&quot;0&quot;/&gt;&lt;top val=&quot;76&quot;/&gt;&lt;width val=&quot;961&quot;/&gt;&lt;height val=&quot;122&quot;/&gt;&lt;hasText val=&quot;1&quot;/&gt;&lt;/Image&gt;&lt;/ThreeDShape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7&quot;/&gt;&lt;lineCharCount val=&quot;54&quot;/&gt;&lt;lineCharCount val=&quot;1&quot;/&gt;&lt;lineCharCount val=&quot;71&quot;/&gt;&lt;lineCharCount val=&quot;36&quot;/&gt;&lt;lineCharCount val=&quot;1&quot;/&gt;&lt;lineCharCount val=&quot;38&quot;/&gt;&lt;lineCharCount val=&quot;3&quot;/&gt;&lt;/TableIndex&gt;&lt;/ShapeTextInfo&gt;"/>
  <p:tag name="HTML_SHAPEINFO" val="&lt;ThreeDShapeInfo&gt;&lt;uuid val=&quot;{752B5E93-097C-4D1C-80AA-9D2798F534FB}&quot;/&gt;&lt;isInvalidForFieldText val=&quot;0&quot;/&gt;&lt;Image&gt;&lt;filename val=&quot;C:\Users\User\AppData\Local\Temp\CP1080471385921Session\CPTrustFolder1080471385937\PPTImport10804149354515\data\asimages\{752B5E93-097C-4D1C-80AA-9D2798F534FB}_5.png&quot;/&gt;&lt;left val=&quot;42&quot;/&gt;&lt;top val=&quot;212&quot;/&gt;&lt;width val=&quot;870&quot;/&gt;&lt;height val=&quot;415&quot;/&gt;&lt;hasText val=&quot;1&quot;/&gt;&lt;/Image&gt;&lt;/ThreeDShapeInfo&gt;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{6C8615FE-F306-40F1-90EE-50CAEFFEC1E4}&quot;/&gt;&lt;isInvalidForFieldText val=&quot;0&quot;/&gt;&lt;Image&gt;&lt;filename val=&quot;C:\Users\User\AppData\Local\Temp\CP1080471385921Session\CPTrustFolder1080471385937\PPTImport10804149354515\data\asimages\{6C8615FE-F306-40F1-90EE-50CAEFFEC1E4}_5.png&quot;/&gt;&lt;left val=&quot;727&quot;/&gt;&lt;top val=&quot;687&quot;/&gt;&lt;width val=&quot;226&quot;/&gt;&lt;height val=&quot;45&quot;/&gt;&lt;hasText val=&quot;1&quot;/&gt;&lt;/Image&gt;&lt;/ThreeDShapeInfo&gt;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1&quot;/&gt;&lt;/TableIndex&gt;&lt;/ShapeTextInfo&gt;"/>
  <p:tag name="HTML_SHAPEINFO" val="&lt;ThreeDShapeInfo&gt;&lt;uuid val=&quot;{4313769D-032E-4507-AB3E-08DEB791B23A}&quot;/&gt;&lt;isInvalidForFieldText val=&quot;0&quot;/&gt;&lt;Image&gt;&lt;filename val=&quot;C:\Users\User\AppData\Local\Temp\CP1080471385921Session\CPTrustFolder1080471385937\PPTImport10804149354515\data\asimages\{4313769D-032E-4507-AB3E-08DEB791B23A}_6.png&quot;/&gt;&lt;left val=&quot;0&quot;/&gt;&lt;top val=&quot;76&quot;/&gt;&lt;width val=&quot;961&quot;/&gt;&lt;height val=&quot;122&quot;/&gt;&lt;hasText val=&quot;1&quot;/&gt;&lt;/Image&gt;&lt;/ThreeDShapeInfo&gt;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{942F180A-4A0C-49AD-94CC-A1ED0DFDBBDB}&quot;/&gt;&lt;isInvalidForFieldText val=&quot;0&quot;/&gt;&lt;Image&gt;&lt;filename val=&quot;C:\Users\User\AppData\Local\Temp\CP1080471385921Session\CPTrustFolder1080471385937\PPTImport10804149354515\data\asimages\{942F180A-4A0C-49AD-94CC-A1ED0DFDBBDB}_6.png&quot;/&gt;&lt;left val=&quot;47&quot;/&gt;&lt;top val=&quot;215&quot;/&gt;&lt;width val=&quot;865&quot;/&gt;&lt;height val=&quot;412&quot;/&gt;&lt;hasText val=&quot;1&quot;/&gt;&lt;/Image&gt;&lt;/ThreeDShapeInfo&gt;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{5933BF4B-B3B6-4FEB-8023-E99AE00CFFAF}&quot;/&gt;&lt;isInvalidForFieldText val=&quot;0&quot;/&gt;&lt;Image&gt;&lt;filename val=&quot;C:\Users\User\AppData\Local\Temp\CP1080471385921Session\CPTrustFolder1080471385937\PPTImport10804149354515\data\asimages\{5933BF4B-B3B6-4FEB-8023-E99AE00CFFAF}_6.png&quot;/&gt;&lt;left val=&quot;727&quot;/&gt;&lt;top val=&quot;687&quot;/&gt;&lt;width val=&quot;226&quot;/&gt;&lt;height val=&quot;45&quot;/&gt;&lt;hasText val=&quot;1&quot;/&gt;&lt;/Image&gt;&lt;/ThreeDShapeInfo&gt;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1&quot;/&gt;&lt;/TableIndex&gt;&lt;/ShapeTextInfo&gt;"/>
  <p:tag name="HTML_SHAPEINFO" val="&lt;ThreeDShapeInfo&gt;&lt;uuid val=&quot;{73911433-ADF0-4914-AB05-DE94992E4394}&quot;/&gt;&lt;isInvalidForFieldText val=&quot;0&quot;/&gt;&lt;Image&gt;&lt;filename val=&quot;C:\Users\User\AppData\Local\Temp\CP1080471385921Session\CPTrustFolder1080471385937\PPTImport10804149354515\data\asimages\{73911433-ADF0-4914-AB05-DE94992E4394}_7.png&quot;/&gt;&lt;left val=&quot;0&quot;/&gt;&lt;top val=&quot;76&quot;/&gt;&lt;width val=&quot;961&quot;/&gt;&lt;height val=&quot;122&quot;/&gt;&lt;hasText val=&quot;1&quot;/&gt;&lt;/Image&gt;&lt;/ThreeDShapeInfo&gt;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3&quot;/&gt;&lt;lineCharCount val=&quot;12&quot;/&gt;&lt;lineCharCount val=&quot;77&quot;/&gt;&lt;lineCharCount val=&quot;79&quot;/&gt;&lt;lineCharCount val=&quot;78&quot;/&gt;&lt;lineCharCount val=&quot;22&quot;/&gt;&lt;lineCharCount val=&quot;88&quot;/&gt;&lt;lineCharCount val=&quot;92&quot;/&gt;&lt;lineCharCount val=&quot;96&quot;/&gt;&lt;lineCharCount val=&quot;10&quot;/&gt;&lt;lineCharCount val=&quot;25&quot;/&gt;&lt;lineCharCount val=&quot;63&quot;/&gt;&lt;lineCharCount val=&quot;23&quot;/&gt;&lt;lineCharCount val=&quot;32&quot;/&gt;&lt;/TableIndex&gt;&lt;/ShapeTextInfo&gt;"/>
  <p:tag name="HTML_SHAPEINFO" val="&lt;ThreeDShapeInfo&gt;&lt;uuid val=&quot;{24260C48-5E91-4985-8368-1FBB99709E03}&quot;/&gt;&lt;isInvalidForFieldText val=&quot;0&quot;/&gt;&lt;Image&gt;&lt;filename val=&quot;C:\Users\User\AppData\Local\Temp\CP1080471385921Session\CPTrustFolder1080471385937\PPTImport10804149354515\data\asimages\{24260C48-5E91-4985-8368-1FBB99709E03}_7.png&quot;/&gt;&lt;left val=&quot;43&quot;/&gt;&lt;top val=&quot;194&quot;/&gt;&lt;width val=&quot;869&quot;/&gt;&lt;height val=&quot;414&quot;/&gt;&lt;hasText val=&quot;1&quot;/&gt;&lt;/Image&gt;&lt;/ThreeDShapeInfo&gt;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{74D6B1EF-ED0C-4D64-B67E-4FB1CB8EB889}&quot;/&gt;&lt;isInvalidForFieldText val=&quot;0&quot;/&gt;&lt;Image&gt;&lt;filename val=&quot;C:\Users\User\AppData\Local\Temp\CP1080471385921Session\CPTrustFolder1080471385937\PPTImport10804149354515\data\asimages\{74D6B1EF-ED0C-4D64-B67E-4FB1CB8EB889}_7.png&quot;/&gt;&lt;left val=&quot;727&quot;/&gt;&lt;top val=&quot;687&quot;/&gt;&lt;width val=&quot;226&quot;/&gt;&lt;height val=&quot;45&quot;/&gt;&lt;hasText val=&quot;1&quot;/&gt;&lt;/Image&gt;&lt;/ThreeDShapeInfo&gt;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1&quot;/&gt;&lt;/TableIndex&gt;&lt;/ShapeTextInfo&gt;"/>
  <p:tag name="HTML_SHAPEINFO" val="&lt;ThreeDShapeInfo&gt;&lt;uuid val=&quot;{10627D53-0DBE-4AF5-B14E-37626162B62A}&quot;/&gt;&lt;isInvalidForFieldText val=&quot;0&quot;/&gt;&lt;Image&gt;&lt;filename val=&quot;C:\Users\User\AppData\Local\Temp\CP1080471385921Session\CPTrustFolder1080471385937\PPTImport10804149354515\data\asimages\{10627D53-0DBE-4AF5-B14E-37626162B62A}_8.png&quot;/&gt;&lt;left val=&quot;0&quot;/&gt;&lt;top val=&quot;76&quot;/&gt;&lt;width val=&quot;961&quot;/&gt;&lt;height val=&quot;122&quot;/&gt;&lt;hasText val=&quot;1&quot;/&gt;&lt;/Image&gt;&lt;/ThreeDShapeInfo&gt;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9&quot;/&gt;&lt;lineCharCount val=&quot;64&quot;/&gt;&lt;lineCharCount val=&quot;26&quot;/&gt;&lt;lineCharCount val=&quot;1&quot;/&gt;&lt;lineCharCount val=&quot;66&quot;/&gt;&lt;lineCharCount val=&quot;1&quot;/&gt;&lt;lineCharCount val=&quot;55&quot;/&gt;&lt;lineCharCount val=&quot;1&quot;/&gt;&lt;lineCharCount val=&quot;68&quot;/&gt;&lt;lineCharCount val=&quot;39&quot;/&gt;&lt;/TableIndex&gt;&lt;/ShapeTextInfo&gt;"/>
  <p:tag name="HTML_SHAPEINFO" val="&lt;ThreeDShapeInfo&gt;&lt;uuid val=&quot;{31F81D96-11D1-40BC-B6B8-C195B4760DC7}&quot;/&gt;&lt;isInvalidForFieldText val=&quot;0&quot;/&gt;&lt;Image&gt;&lt;filename val=&quot;C:\Users\User\AppData\Local\Temp\CP1080471385921Session\CPTrustFolder1080471385937\PPTImport10804149354515\data\asimages\{31F81D96-11D1-40BC-B6B8-C195B4760DC7}_8.png&quot;/&gt;&lt;left val=&quot;42&quot;/&gt;&lt;top val=&quot;212&quot;/&gt;&lt;width val=&quot;870&quot;/&gt;&lt;height val=&quot;415&quot;/&gt;&lt;hasText val=&quot;1&quot;/&gt;&lt;/Image&gt;&lt;/ThreeDShapeInfo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{7DD43436-7B42-4556-9668-C4EF33737BBA}&quot;/&gt;&lt;isInvalidForFieldText val=&quot;0&quot;/&gt;&lt;Image&gt;&lt;filename val=&quot;C:\Users\User\AppData\Local\Temp\CP1080471385921Session\CPTrustFolder1080471385937\PPTImport10804149354515\data\asimages\{7DD43436-7B42-4556-9668-C4EF33737BBA}_8.png&quot;/&gt;&lt;left val=&quot;727&quot;/&gt;&lt;top val=&quot;687&quot;/&gt;&lt;width val=&quot;226&quot;/&gt;&lt;height val=&quot;45&quot;/&gt;&lt;hasText val=&quot;1&quot;/&gt;&lt;/Image&gt;&lt;/ThreeDShapeInfo&gt;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2&quot;/&gt;&lt;/TableIndex&gt;&lt;/ShapeTextInfo&gt;"/>
  <p:tag name="HTML_SHAPEINFO" val="&lt;ThreeDShapeInfo&gt;&lt;uuid val=&quot;{5E6E495D-7742-43B5-A958-5363BE85E28D}&quot;/&gt;&lt;isInvalidForFieldText val=&quot;0&quot;/&gt;&lt;Image&gt;&lt;filename val=&quot;C:\Users\User\AppData\Local\Temp\CP1080471385921Session\CPTrustFolder1080471385937\PPTImport10804149354515\data\asimages\{5E6E495D-7742-43B5-A958-5363BE85E28D}_9.png&quot;/&gt;&lt;left val=&quot;0&quot;/&gt;&lt;top val=&quot;76&quot;/&gt;&lt;width val=&quot;961&quot;/&gt;&lt;height val=&quot;122&quot;/&gt;&lt;hasText val=&quot;1&quot;/&gt;&lt;/Image&gt;&lt;/ThreeDShapeInfo&gt;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6&quot;/&gt;&lt;lineCharCount val=&quot;16&quot;/&gt;&lt;lineCharCount val=&quot;19&quot;/&gt;&lt;lineCharCount val=&quot;9&quot;/&gt;&lt;lineCharCount val=&quot;11&quot;/&gt;&lt;lineCharCount val=&quot;25&quot;/&gt;&lt;lineCharCount val=&quot;29&quot;/&gt;&lt;/TableIndex&gt;&lt;/ShapeTextInfo&gt;"/>
  <p:tag name="HTML_SHAPEINFO" val="&lt;ThreeDShapeInfo&gt;&lt;uuid val=&quot;{5D7EA8AE-6168-4F8F-83D6-3DB0BE29B134}&quot;/&gt;&lt;isInvalidForFieldText val=&quot;0&quot;/&gt;&lt;Image&gt;&lt;filename val=&quot;C:\Users\User\AppData\Local\Temp\CP1080471385921Session\CPTrustFolder1080471385937\PPTImport10804149354515\data\asimages\{5D7EA8AE-6168-4F8F-83D6-3DB0BE29B134}_9.png&quot;/&gt;&lt;left val=&quot;42&quot;/&gt;&lt;top val=&quot;212&quot;/&gt;&lt;width val=&quot;870&quot;/&gt;&lt;height val=&quot;415&quot;/&gt;&lt;hasText val=&quot;1&quot;/&gt;&lt;/Image&gt;&lt;/ThreeDShapeInfo&gt;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{041F925A-5557-4133-887B-46FB9191F5D4}&quot;/&gt;&lt;isInvalidForFieldText val=&quot;0&quot;/&gt;&lt;Image&gt;&lt;filename val=&quot;C:\Users\User\AppData\Local\Temp\CP1080471385921Session\CPTrustFolder1080471385937\PPTImport10804149354515\data\asimages\{041F925A-5557-4133-887B-46FB9191F5D4}_9.png&quot;/&gt;&lt;left val=&quot;727&quot;/&gt;&lt;top val=&quot;687&quot;/&gt;&lt;width val=&quot;226&quot;/&gt;&lt;height val=&quot;45&quot;/&gt;&lt;hasText val=&quot;1&quot;/&gt;&lt;/Image&gt;&lt;/ThreeDShapeInfo&gt;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5&quot;/&gt;&lt;/TableIndex&gt;&lt;/ShapeTextInfo&gt;"/>
  <p:tag name="HTML_SHAPEINFO" val="&lt;ThreeDShapeInfo&gt;&lt;uuid val=&quot;{15F5345D-6702-4210-8E20-BD42BE8B4F88}&quot;/&gt;&lt;isInvalidForFieldText val=&quot;0&quot;/&gt;&lt;Image&gt;&lt;filename val=&quot;C:\Users\User\AppData\Local\Temp\CP1080471385921Session\CPTrustFolder1080471385937\PPTImport10804149354515\data\asimages\{15F5345D-6702-4210-8E20-BD42BE8B4F88}_10.png&quot;/&gt;&lt;left val=&quot;0&quot;/&gt;&lt;top val=&quot;76&quot;/&gt;&lt;width val=&quot;961&quot;/&gt;&lt;height val=&quot;122&quot;/&gt;&lt;hasText val=&quot;1&quot;/&gt;&lt;/Image&gt;&lt;/ThreeDShapeInfo&gt;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8&quot;/&gt;&lt;lineCharCount val=&quot;69&quot;/&gt;&lt;lineCharCount val=&quot;13&quot;/&gt;&lt;lineCharCount val=&quot;59&quot;/&gt;&lt;lineCharCount val=&quot;44&quot;/&gt;&lt;lineCharCount val=&quot;62&quot;/&gt;&lt;lineCharCount val=&quot;41&quot;/&gt;&lt;lineCharCount val=&quot;62&quot;/&gt;&lt;lineCharCount val=&quot;12&quot;/&gt;&lt;/TableIndex&gt;&lt;/ShapeTextInfo&gt;"/>
  <p:tag name="HTML_SHAPEINFO" val="&lt;ThreeDShapeInfo&gt;&lt;uuid val=&quot;{15C5B6D6-4ED7-43B6-A9B5-06909C22064D}&quot;/&gt;&lt;isInvalidForFieldText val=&quot;0&quot;/&gt;&lt;Image&gt;&lt;filename val=&quot;C:\Users\User\AppData\Local\Temp\CP1080471385921Session\CPTrustFolder1080471385937\PPTImport10804149354515\data\asimages\{15C5B6D6-4ED7-43B6-A9B5-06909C22064D}_10.png&quot;/&gt;&lt;left val=&quot;42&quot;/&gt;&lt;top val=&quot;212&quot;/&gt;&lt;width val=&quot;879&quot;/&gt;&lt;height val=&quot;415&quot;/&gt;&lt;hasText val=&quot;1&quot;/&gt;&lt;/Image&gt;&lt;/ThreeDShapeInfo&gt;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  <p:tag name="HTML_SHAPEINFO" val="&lt;ThreeDShapeInfo&gt;&lt;uuid val=&quot;{BED4E524-A7FC-44B7-BBB1-43236CCE5806}&quot;/&gt;&lt;isInvalidForFieldText val=&quot;0&quot;/&gt;&lt;Image&gt;&lt;filename val=&quot;C:\Users\User\AppData\Local\Temp\CP1080471385921Session\CPTrustFolder1080471385937\PPTImport10804149354515\data\asimages\{BED4E524-A7FC-44B7-BBB1-43236CCE5806}_10.png&quot;/&gt;&lt;left val=&quot;727&quot;/&gt;&lt;top val=&quot;687&quot;/&gt;&lt;width val=&quot;226&quot;/&gt;&lt;height val=&quot;45&quot;/&gt;&lt;hasText val=&quot;1&quot;/&gt;&lt;/Image&gt;&lt;/ThreeDShapeInfo&gt;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9&quot;/&gt;&lt;/TableIndex&gt;&lt;/ShapeTextInfo&gt;"/>
  <p:tag name="HTML_SHAPEINFO" val="&lt;ThreeDShapeInfo&gt;&lt;uuid val=&quot;{6A19AAA0-82A3-4DB6-8C8D-C244CDC7AA5C}&quot;/&gt;&lt;isInvalidForFieldText val=&quot;0&quot;/&gt;&lt;Image&gt;&lt;filename val=&quot;C:\Users\User\AppData\Local\Temp\CP1080471385921Session\CPTrustFolder1080471385937\PPTImport10804149354515\data\asimages\{6A19AAA0-82A3-4DB6-8C8D-C244CDC7AA5C}_11.png&quot;/&gt;&lt;left val=&quot;0&quot;/&gt;&lt;top val=&quot;76&quot;/&gt;&lt;width val=&quot;961&quot;/&gt;&lt;height val=&quot;122&quot;/&gt;&lt;hasText val=&quot;1&quot;/&gt;&lt;/Image&gt;&lt;/ThreeDShapeInfo&gt;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5&quot;/&gt;&lt;lineCharCount val=&quot;64&quot;/&gt;&lt;lineCharCount val=&quot;32&quot;/&gt;&lt;lineCharCount val=&quot;55&quot;/&gt;&lt;lineCharCount val=&quot;14&quot;/&gt;&lt;lineCharCount val=&quot;8&quot;/&gt;&lt;/TableIndex&gt;&lt;/ShapeTextInfo&gt;"/>
  <p:tag name="HTML_SHAPEINFO" val="&lt;ThreeDShapeInfo&gt;&lt;uuid val=&quot;{96ABC914-6003-4FD7-A6BF-2EBBAB955B0C}&quot;/&gt;&lt;isInvalidForFieldText val=&quot;0&quot;/&gt;&lt;Image&gt;&lt;filename val=&quot;C:\Users\User\AppData\Local\Temp\CP1080471385921Session\CPTrustFolder1080471385937\PPTImport10804149354515\data\asimages\{96ABC914-6003-4FD7-A6BF-2EBBAB955B0C}_11.png&quot;/&gt;&lt;left val=&quot;42&quot;/&gt;&lt;top val=&quot;172&quot;/&gt;&lt;width val=&quot;870&quot;/&gt;&lt;height val=&quot;190&quot;/&gt;&lt;hasText val=&quot;1&quot;/&gt;&lt;/Image&gt;&lt;/ThreeDShapeInfo&gt;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  <p:tag name="HTML_SHAPEINFO" val="&lt;ThreeDShapeInfo&gt;&lt;uuid val=&quot;{B7D6E88B-4705-4549-9A2A-3C4B89D7E004}&quot;/&gt;&lt;isInvalidForFieldText val=&quot;0&quot;/&gt;&lt;Image&gt;&lt;filename val=&quot;C:\Users\User\AppData\Local\Temp\CP1080471385921Session\CPTrustFolder1080471385937\PPTImport10804149354515\data\asimages\{B7D6E88B-4705-4549-9A2A-3C4B89D7E004}_11.png&quot;/&gt;&lt;left val=&quot;727&quot;/&gt;&lt;top val=&quot;687&quot;/&gt;&lt;width val=&quot;226&quot;/&gt;&lt;height val=&quot;45&quot;/&gt;&lt;hasText val=&quot;1&quot;/&gt;&lt;/Image&gt;&lt;/ThreeDShapeInfo&gt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9&quot;/&gt;&lt;/TableIndex&gt;&lt;/ShapeTextInfo&gt;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72&quot;/&gt;&lt;lineCharCount val=&quot;19&quot;/&gt;&lt;/TableIndex&gt;&lt;/ShapeTextInfo&gt;"/>
  <p:tag name="HTML_SHAPEINFO" val="&lt;ThreeDShapeInfo&gt;&lt;uuid val=&quot;{D320C062-D539-46F3-B498-B49AD4759FD8}&quot;/&gt;&lt;isInvalidForFieldText val=&quot;0&quot;/&gt;&lt;Image&gt;&lt;filename val=&quot;C:\Users\User\AppData\Local\Temp\CP1080471385921Session\CPTrustFolder1080471385937\PPTImport10804149354515\data\asimages\{D320C062-D539-46F3-B498-B49AD4759FD8}_11.png&quot;/&gt;&lt;left val=&quot;43&quot;/&gt;&lt;top val=&quot;587&quot;/&gt;&lt;width val=&quot;868&quot;/&gt;&lt;height val=&quot;108&quot;/&gt;&lt;hasText val=&quot;1&quot;/&gt;&lt;/Image&gt;&lt;/ThreeDShapeInfo&gt;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9&quot;/&gt;&lt;/TableIndex&gt;&lt;/ShapeTextInfo&gt;"/>
  <p:tag name="HTML_SHAPEINFO" val="&lt;ThreeDShapeInfo&gt;&lt;uuid val=&quot;{5A8EBA2A-ACAE-4D51-9E5B-D8BF2FA64408}&quot;/&gt;&lt;isInvalidForFieldText val=&quot;0&quot;/&gt;&lt;Image&gt;&lt;filename val=&quot;C:\Users\User\AppData\Local\Temp\CP1080471385921Session\CPTrustFolder1080471385937\PPTImport10804149354515\data\asimages\{5A8EBA2A-ACAE-4D51-9E5B-D8BF2FA64408}_12.png&quot;/&gt;&lt;left val=&quot;0&quot;/&gt;&lt;top val=&quot;76&quot;/&gt;&lt;width val=&quot;961&quot;/&gt;&lt;height val=&quot;122&quot;/&gt;&lt;hasText val=&quot;1&quot;/&gt;&lt;/Image&gt;&lt;/ThreeDShapeInfo&gt;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5&quot;/&gt;&lt;lineCharCount val=&quot;46&quot;/&gt;&lt;lineCharCount val=&quot;28&quot;/&gt;&lt;lineCharCount val=&quot;29&quot;/&gt;&lt;lineCharCount val=&quot;96&quot;/&gt;&lt;lineCharCount val=&quot;20&quot;/&gt;&lt;lineCharCount val=&quot;46&quot;/&gt;&lt;lineCharCount val=&quot;61&quot;/&gt;&lt;lineCharCount val=&quot;29&quot;/&gt;&lt;lineCharCount val=&quot;95&quot;/&gt;&lt;lineCharCount val=&quot;100&quot;/&gt;&lt;lineCharCount val=&quot;89&quot;/&gt;&lt;lineCharCount val=&quot;46&quot;/&gt;&lt;lineCharCount val=&quot;42&quot;/&gt;&lt;lineCharCount val=&quot;29&quot;/&gt;&lt;lineCharCount val=&quot;96&quot;/&gt;&lt;/TableIndex&gt;&lt;/ShapeTextInfo&gt;"/>
  <p:tag name="HTML_SHAPEINFO" val="&lt;ThreeDShapeInfo&gt;&lt;uuid val=&quot;{E752AC27-6C28-4361-B90D-5C015A8EC342}&quot;/&gt;&lt;isInvalidForFieldText val=&quot;0&quot;/&gt;&lt;Image&gt;&lt;filename val=&quot;C:\Users\User\AppData\Local\Temp\CP1080471385921Session\CPTrustFolder1080471385937\PPTImport10804149354515\data\asimages\{E752AC27-6C28-4361-B90D-5C015A8EC342}_12.png&quot;/&gt;&lt;left val=&quot;44&quot;/&gt;&lt;top val=&quot;178&quot;/&gt;&lt;width val=&quot;870&quot;/&gt;&lt;height val=&quot;462&quot;/&gt;&lt;hasText val=&quot;1&quot;/&gt;&lt;/Image&gt;&lt;/ThreeDShapeInfo&gt;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  <p:tag name="HTML_SHAPEINFO" val="&lt;ThreeDShapeInfo&gt;&lt;uuid val=&quot;{B157BE0C-6431-4ECE-9F88-96659BAA1ADB}&quot;/&gt;&lt;isInvalidForFieldText val=&quot;0&quot;/&gt;&lt;Image&gt;&lt;filename val=&quot;C:\Users\User\AppData\Local\Temp\CP1080471385921Session\CPTrustFolder1080471385937\PPTImport10804149354515\data\asimages\{B157BE0C-6431-4ECE-9F88-96659BAA1ADB}_12.png&quot;/&gt;&lt;left val=&quot;727&quot;/&gt;&lt;top val=&quot;687&quot;/&gt;&lt;width val=&quot;226&quot;/&gt;&lt;height val=&quot;45&quot;/&gt;&lt;hasText val=&quot;1&quot;/&gt;&lt;/Image&gt;&lt;/ThreeDShapeInfo&gt;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0&quot;/&gt;&lt;/TableIndex&gt;&lt;/ShapeTextInfo&gt;"/>
  <p:tag name="HTML_SHAPEINFO" val="&lt;ThreeDShapeInfo&gt;&lt;uuid val=&quot;{297904D2-D744-42D9-BF6B-96F1F652610E}&quot;/&gt;&lt;isInvalidForFieldText val=&quot;0&quot;/&gt;&lt;Image&gt;&lt;filename val=&quot;C:\Users\User\AppData\Local\Temp\CP1080471385921Session\CPTrustFolder1080471385937\PPTImport10804149354515\data\asimages\{297904D2-D744-42D9-BF6B-96F1F652610E}_13.png&quot;/&gt;&lt;left val=&quot;0&quot;/&gt;&lt;top val=&quot;76&quot;/&gt;&lt;width val=&quot;961&quot;/&gt;&lt;height val=&quot;122&quot;/&gt;&lt;hasText val=&quot;1&quot;/&gt;&lt;/Image&gt;&lt;/ThreeDShapeInfo&gt;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15&quot;/&gt;&lt;lineCharCount val=&quot;30&quot;/&gt;&lt;/TableIndex&gt;&lt;/ShapeTextInfo&gt;"/>
  <p:tag name="HTML_SHAPEINFO" val="&lt;ThreeDShapeInfo&gt;&lt;uuid val=&quot;{AC4A72C0-F21B-4A6E-97C7-313103B52B5B}&quot;/&gt;&lt;isInvalidForFieldText val=&quot;0&quot;/&gt;&lt;Image&gt;&lt;filename val=&quot;C:\Users\User\AppData\Local\Temp\CP1080471385921Session\CPTrustFolder1080471385937\PPTImport10804149354515\data\asimages\{AC4A72C0-F21B-4A6E-97C7-313103B52B5B}_13.png&quot;/&gt;&lt;left val=&quot;52&quot;/&gt;&lt;top val=&quot;164&quot;/&gt;&lt;width val=&quot;870&quot;/&gt;&lt;height val=&quot;415&quot;/&gt;&lt;hasText val=&quot;1&quot;/&gt;&lt;/Image&gt;&lt;/ThreeDShapeInfo&gt;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  <p:tag name="HTML_SHAPEINFO" val="&lt;ThreeDShapeInfo&gt;&lt;uuid val=&quot;{C845630B-E150-4B64-80A3-A7C77001B441}&quot;/&gt;&lt;isInvalidForFieldText val=&quot;0&quot;/&gt;&lt;Image&gt;&lt;filename val=&quot;C:\Users\User\AppData\Local\Temp\CP1080471385921Session\CPTrustFolder1080471385937\PPTImport10804149354515\data\asimages\{C845630B-E150-4B64-80A3-A7C77001B441}_13.png&quot;/&gt;&lt;left val=&quot;727&quot;/&gt;&lt;top val=&quot;687&quot;/&gt;&lt;width val=&quot;226&quot;/&gt;&lt;height val=&quot;45&quot;/&gt;&lt;hasText val=&quot;1&quot;/&gt;&lt;/Image&gt;&lt;/ThreeDShapeInfo&gt;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15&quot;/&gt;&lt;lineCharCount val=&quot;16&quot;/&gt;&lt;/TableIndex&gt;&lt;/ShapeTextInfo&gt;"/>
  <p:tag name="HTML_SHAPEINFO" val="&lt;ThreeDShapeInfo&gt;&lt;uuid val=&quot;{F6EC0C07-8396-4EEE-AB04-39B245E47D7C}&quot;/&gt;&lt;isInvalidForFieldText val=&quot;0&quot;/&gt;&lt;Image&gt;&lt;filename val=&quot;C:\Users\User\AppData\Local\Temp\CP1080471385921Session\CPTrustFolder1080471385937\PPTImport10804149354515\data\asimages\{F6EC0C07-8396-4EEE-AB04-39B245E47D7C}_13.png&quot;/&gt;&lt;left val=&quot;574&quot;/&gt;&lt;top val=&quot;164&quot;/&gt;&lt;width val=&quot;359&quot;/&gt;&lt;height val=&quot;488&quot;/&gt;&lt;hasText val=&quot;1&quot;/&gt;&lt;/Image&gt;&lt;/ThreeDShapeInfo&gt;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3&quot;/&gt;&lt;/TableIndex&gt;&lt;/ShapeTextInfo&gt;"/>
  <p:tag name="HTML_SHAPEINFO" val="&lt;ThreeDShapeInfo&gt;&lt;uuid val=&quot;{5FB2974B-12FF-4796-A74F-34BA309FD01D}&quot;/&gt;&lt;isInvalidForFieldText val=&quot;0&quot;/&gt;&lt;Image&gt;&lt;filename val=&quot;C:\Users\User\AppData\Local\Temp\CP1080471385921Session\CPTrustFolder1080471385937\PPTImport10804149354515\data\asimages\{5FB2974B-12FF-4796-A74F-34BA309FD01D}_14.png&quot;/&gt;&lt;left val=&quot;0&quot;/&gt;&lt;top val=&quot;76&quot;/&gt;&lt;width val=&quot;961&quot;/&gt;&lt;height val=&quot;122&quot;/&gt;&lt;hasText val=&quot;1&quot;/&gt;&lt;/Image&gt;&lt;/ThreeDShapeInfo&gt;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3&quot;/&gt;&lt;lineCharCount val=&quot;68&quot;/&gt;&lt;lineCharCount val=&quot;60&quot;/&gt;&lt;lineCharCount val=&quot;29&quot;/&gt;&lt;lineCharCount val=&quot;46&quot;/&gt;&lt;lineCharCount val=&quot;32&quot;/&gt;&lt;lineCharCount val=&quot;86&quot;/&gt;&lt;lineCharCount val=&quot;60&quot;/&gt;&lt;lineCharCount val=&quot;8&quot;/&gt;&lt;lineCharCount val=&quot;20&quot;/&gt;&lt;lineCharCount val=&quot;18&quot;/&gt;&lt;lineCharCount val=&quot;37&quot;/&gt;&lt;lineCharCount val=&quot;10&quot;/&gt;&lt;lineCharCount val=&quot;74&quot;/&gt;&lt;/TableIndex&gt;&lt;/ShapeTextInfo&gt;"/>
  <p:tag name="HTML_SHAPEINFO" val="&lt;ThreeDShapeInfo&gt;&lt;uuid val=&quot;{CE372ED8-1DF0-4891-BF14-B1B98C3D49FF}&quot;/&gt;&lt;isInvalidForFieldText val=&quot;0&quot;/&gt;&lt;Image&gt;&lt;filename val=&quot;C:\Users\User\AppData\Local\Temp\CP1080471385921Session\CPTrustFolder1080471385937\PPTImport10804149354515\data\asimages\{CE372ED8-1DF0-4891-BF14-B1B98C3D49FF}_14.png&quot;/&gt;&lt;left val=&quot;43&quot;/&gt;&lt;top val=&quot;212&quot;/&gt;&lt;width val=&quot;869&quot;/&gt;&lt;height val=&quot;435&quot;/&gt;&lt;hasText val=&quot;1&quot;/&gt;&lt;/Image&gt;&lt;/ThreeDShapeInfo&gt;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4&quot;/&gt;&lt;/TableIndex&gt;&lt;/ShapeTextInfo&gt;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  <p:tag name="HTML_SHAPEINFO" val="&lt;ThreeDShapeInfo&gt;&lt;uuid val=&quot;{11AACCF3-AA1E-4A95-A636-ADEC612E4D86}&quot;/&gt;&lt;isInvalidForFieldText val=&quot;0&quot;/&gt;&lt;Image&gt;&lt;filename val=&quot;C:\Users\User\AppData\Local\Temp\CP1080471385921Session\CPTrustFolder1080471385937\PPTImport10804149354515\data\asimages\{11AACCF3-AA1E-4A95-A636-ADEC612E4D86}_14.png&quot;/&gt;&lt;left val=&quot;727&quot;/&gt;&lt;top val=&quot;687&quot;/&gt;&lt;width val=&quot;226&quot;/&gt;&lt;height val=&quot;45&quot;/&gt;&lt;hasText val=&quot;1&quot;/&gt;&lt;/Image&gt;&lt;/ThreeDShapeInfo&gt;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2&quot;/&gt;&lt;/TableIndex&gt;&lt;/ShapeTextInfo&gt;"/>
  <p:tag name="HTML_SHAPEINFO" val="&lt;ThreeDShapeInfo&gt;&lt;uuid val=&quot;{A4BD6420-0548-41BD-BA17-E776F2F9D405}&quot;/&gt;&lt;isInvalidForFieldText val=&quot;0&quot;/&gt;&lt;Image&gt;&lt;filename val=&quot;C:\Users\User\AppData\Local\Temp\CP1080471385921Session\CPTrustFolder1080471385937\PPTImport10804149354515\data\asimages\{A4BD6420-0548-41BD-BA17-E776F2F9D405}_15.png&quot;/&gt;&lt;left val=&quot;0&quot;/&gt;&lt;top val=&quot;76&quot;/&gt;&lt;width val=&quot;961&quot;/&gt;&lt;height val=&quot;122&quot;/&gt;&lt;hasText val=&quot;1&quot;/&gt;&lt;/Image&gt;&lt;/ThreeDShapeInfo&gt;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5&quot;/&gt;&lt;lineCharCount val=&quot;56&quot;/&gt;&lt;lineCharCount val=&quot;70&quot;/&gt;&lt;lineCharCount val=&quot;18&quot;/&gt;&lt;lineCharCount val=&quot;66&quot;/&gt;&lt;lineCharCount val=&quot;15&quot;/&gt;&lt;/TableIndex&gt;&lt;/ShapeTextInfo&gt;"/>
  <p:tag name="HTML_SHAPEINFO" val="&lt;ThreeDShapeInfo&gt;&lt;uuid val=&quot;{4CA2DDAB-3585-4AE4-BE7B-DA4F36B257A0}&quot;/&gt;&lt;isInvalidForFieldText val=&quot;0&quot;/&gt;&lt;Image&gt;&lt;filename val=&quot;C:\Users\User\AppData\Local\Temp\CP1080471385921Session\CPTrustFolder1080471385937\PPTImport10804149354515\data\asimages\{4CA2DDAB-3585-4AE4-BE7B-DA4F36B257A0}_15.png&quot;/&gt;&lt;left val=&quot;42&quot;/&gt;&lt;top val=&quot;212&quot;/&gt;&lt;width val=&quot;870&quot;/&gt;&lt;height val=&quot;415&quot;/&gt;&lt;hasText val=&quot;1&quot;/&gt;&lt;/Image&gt;&lt;/ThreeDShapeInfo&gt;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  <p:tag name="HTML_SHAPEINFO" val="&lt;ThreeDShapeInfo&gt;&lt;uuid val=&quot;{3D06EC01-98E3-4EC3-8E6D-C2D2E20359E3}&quot;/&gt;&lt;isInvalidForFieldText val=&quot;0&quot;/&gt;&lt;Image&gt;&lt;filename val=&quot;C:\Users\User\AppData\Local\Temp\CP1080471385921Session\CPTrustFolder1080471385937\PPTImport10804149354515\data\asimages\{3D06EC01-98E3-4EC3-8E6D-C2D2E20359E3}_15.png&quot;/&gt;&lt;left val=&quot;727&quot;/&gt;&lt;top val=&quot;687&quot;/&gt;&lt;width val=&quot;226&quot;/&gt;&lt;height val=&quot;45&quot;/&gt;&lt;hasText val=&quot;1&quot;/&gt;&lt;/Image&gt;&lt;/ThreeDShapeInfo&gt;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9&quot;/&gt;&lt;/TableIndex&gt;&lt;/ShapeTextInfo&gt;"/>
  <p:tag name="HTML_SHAPEINFO" val="&lt;ThreeDShapeInfo&gt;&lt;uuid val=&quot;{C7AFC83B-AD3E-4D54-A7A2-E29492241D4B}&quot;/&gt;&lt;isInvalidForFieldText val=&quot;0&quot;/&gt;&lt;Image&gt;&lt;filename val=&quot;C:\Users\User\AppData\Local\Temp\CP1080471385921Session\CPTrustFolder1080471385937\PPTImport10804149354515\data\asimages\{C7AFC83B-AD3E-4D54-A7A2-E29492241D4B}_16.png&quot;/&gt;&lt;left val=&quot;0&quot;/&gt;&lt;top val=&quot;278&quot;/&gt;&lt;width val=&quot;961&quot;/&gt;&lt;height val=&quot;202&quot;/&gt;&lt;hasText val=&quot;1&quot;/&gt;&lt;/Image&gt;&lt;/ThreeDShapeInfo&gt;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  <p:tag name="HTML_SHAPEINFO" val="&lt;ThreeDShapeInfo&gt;&lt;uuid val=&quot;{ECE0BCC3-BD1D-4796-8971-EF70F4494B38}&quot;/&gt;&lt;isInvalidForFieldText val=&quot;0&quot;/&gt;&lt;Image&gt;&lt;filename val=&quot;C:\Users\User\AppData\Local\Temp\CP1080471385921Session\CPTrustFolder1080471385937\PPTImport10804149354515\data\asimages\{ECE0BCC3-BD1D-4796-8971-EF70F4494B38}_16.png&quot;/&gt;&lt;left val=&quot;727&quot;/&gt;&lt;top val=&quot;687&quot;/&gt;&lt;width val=&quot;226&quot;/&gt;&lt;height val=&quot;45&quot;/&gt;&lt;hasText val=&quot;1&quot;/&gt;&lt;/Image&gt;&lt;/ThreeDShapeInfo&gt;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3&quot;/&gt;&lt;/TableIndex&gt;&lt;/ShapeTextInfo&gt;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heme/theme1.xml><?xml version="1.0" encoding="utf-8"?>
<a:theme xmlns:a="http://schemas.openxmlformats.org/drawingml/2006/main" name="VA Design Theme 042618">
  <a:themeElements>
    <a:clrScheme name="V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BBE2F2"/>
      </a:accent1>
      <a:accent2>
        <a:srgbClr val="A6192E"/>
      </a:accent2>
      <a:accent3>
        <a:srgbClr val="8A8D4A"/>
      </a:accent3>
      <a:accent4>
        <a:srgbClr val="1D1D1D"/>
      </a:accent4>
      <a:accent5>
        <a:srgbClr val="717171"/>
      </a:accent5>
      <a:accent6>
        <a:srgbClr val="F79646"/>
      </a:accent6>
      <a:hlink>
        <a:srgbClr val="0000FF"/>
      </a:hlink>
      <a:folHlink>
        <a:srgbClr val="800080"/>
      </a:folHlink>
    </a:clrScheme>
    <a:fontScheme name="V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 Design Theme 042618" id="{2606C69B-A17F-4EDF-AB28-92E6A9B0AAF5}" vid="{3DA8055E-FFF6-4F5F-9954-95F1895823BB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DB869E3E810774AA7B17315F3F50FE5" ma:contentTypeVersion="3" ma:contentTypeDescription="Create a new document." ma:contentTypeScope="" ma:versionID="3506bbe711662e7f510a98fd483a111e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EBA84B2-8F42-4292-AE9F-4030671C2293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A12BE12B-B0C7-4374-998C-213412ECE0E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2A6E18E-AE07-4FAA-8726-C048C0707AC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VA theme</Template>
  <TotalTime>14148</TotalTime>
  <Words>824</Words>
  <Application>Microsoft Office PowerPoint</Application>
  <PresentationFormat>On-screen Show (4:3)</PresentationFormat>
  <Paragraphs>120</Paragraphs>
  <Slides>16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Calibri</vt:lpstr>
      <vt:lpstr>Courier New</vt:lpstr>
      <vt:lpstr>Tahoma</vt:lpstr>
      <vt:lpstr>Times New Roman</vt:lpstr>
      <vt:lpstr>Wingdings</vt:lpstr>
      <vt:lpstr>VA Design Theme 042618</vt:lpstr>
      <vt:lpstr>Systematic Analysis of Operations (SAO) </vt:lpstr>
      <vt:lpstr>Objectives</vt:lpstr>
      <vt:lpstr>References</vt:lpstr>
      <vt:lpstr>Purpose of SAOs - Analysis</vt:lpstr>
      <vt:lpstr>Depth of the Analysis</vt:lpstr>
      <vt:lpstr>Depth of the Analysis</vt:lpstr>
      <vt:lpstr>Depth of the Analysis</vt:lpstr>
      <vt:lpstr>Depth of the Analysis</vt:lpstr>
      <vt:lpstr>SAO Elements</vt:lpstr>
      <vt:lpstr>Reviews &amp; Recommendations</vt:lpstr>
      <vt:lpstr>SAO Recommendations</vt:lpstr>
      <vt:lpstr>SAO Recommendations</vt:lpstr>
      <vt:lpstr>SAO Format</vt:lpstr>
      <vt:lpstr>Required SAOs</vt:lpstr>
      <vt:lpstr>SAO Schedule</vt:lpstr>
      <vt:lpstr>Questions</vt:lpstr>
    </vt:vector>
  </TitlesOfParts>
  <Company>Veterans Benefits Administration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Systematic Analysis of Operations (SAO) PowerPoint Presentation</dc:title>
  <dc:subject>Coach, Assistant Coach</dc:subject>
  <dc:creator>Department of Veterans Affairs, Veterans Benefits Administration, Compensation Service, STAFF</dc:creator>
  <cp:keywords>SAO, Systematic Analysis of Operations</cp:keywords>
  <cp:lastModifiedBy>Kathy Poole</cp:lastModifiedBy>
  <cp:revision>451</cp:revision>
  <cp:lastPrinted>2000-11-13T16:27:02Z</cp:lastPrinted>
  <dcterms:created xsi:type="dcterms:W3CDTF">2005-07-26T17:25:41Z</dcterms:created>
  <dcterms:modified xsi:type="dcterms:W3CDTF">2018-08-17T19:21:17Z</dcterms:modified>
  <cp:category>NTC Curriculum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0x0101003DB869E3E810774AA7B17315F3F50FE5</vt:lpwstr>
  </property>
  <property fmtid="{D5CDD505-2E9C-101B-9397-08002B2CF9AE}" pid="3" name="Language">
    <vt:lpwstr>EN</vt:lpwstr>
  </property>
  <property fmtid="{D5CDD505-2E9C-101B-9397-08002B2CF9AE}" pid="4" name="Type">
    <vt:lpwstr>Presentation</vt:lpwstr>
  </property>
</Properties>
</file>