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17"/>
  </p:notesMasterIdLst>
  <p:handoutMasterIdLst>
    <p:handoutMasterId r:id="rId18"/>
  </p:handoutMasterIdLst>
  <p:sldIdLst>
    <p:sldId id="257" r:id="rId5"/>
    <p:sldId id="258" r:id="rId6"/>
    <p:sldId id="259" r:id="rId7"/>
    <p:sldId id="260" r:id="rId8"/>
    <p:sldId id="261" r:id="rId9"/>
    <p:sldId id="262" r:id="rId10"/>
    <p:sldId id="263" r:id="rId11"/>
    <p:sldId id="264" r:id="rId12"/>
    <p:sldId id="265" r:id="rId13"/>
    <p:sldId id="266" r:id="rId14"/>
    <p:sldId id="256" r:id="rId15"/>
    <p:sldId id="267" r:id="rId16"/>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1079" autoAdjust="0"/>
  </p:normalViewPr>
  <p:slideViewPr>
    <p:cSldViewPr snapToGrid="0">
      <p:cViewPr varScale="1">
        <p:scale>
          <a:sx n="97" d="100"/>
          <a:sy n="97" d="100"/>
        </p:scale>
        <p:origin x="81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45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45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77971016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45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45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a:p>
        </p:txBody>
      </p:sp>
    </p:spTree>
    <p:extLst>
      <p:ext uri="{BB962C8B-B14F-4D97-AF65-F5344CB8AC3E}">
        <p14:creationId xmlns:p14="http://schemas.microsoft.com/office/powerpoint/2010/main" val="759599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nchor="t">
            <a:noAutofit/>
          </a:bodyPr>
          <a:lstStyle>
            <a:lvl1pPr algn="ctr">
              <a:spcAft>
                <a:spcPts val="450"/>
              </a:spcAft>
              <a:defRPr sz="5400" b="0">
                <a:solidFill>
                  <a:srgbClr val="1F497D"/>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45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a:p>
        </p:txBody>
      </p:sp>
    </p:spTree>
    <p:extLst>
      <p:ext uri="{BB962C8B-B14F-4D97-AF65-F5344CB8AC3E}">
        <p14:creationId xmlns:p14="http://schemas.microsoft.com/office/powerpoint/2010/main" val="28378138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450"/>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45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45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2pPr>
            <a:lvl3pPr marL="684213" indent="-222250">
              <a:spcBef>
                <a:spcPts val="0"/>
              </a:spcBef>
              <a:spcAft>
                <a:spcPts val="45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45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45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a:p>
        </p:txBody>
      </p:sp>
    </p:spTree>
    <p:extLst>
      <p:ext uri="{BB962C8B-B14F-4D97-AF65-F5344CB8AC3E}">
        <p14:creationId xmlns:p14="http://schemas.microsoft.com/office/powerpoint/2010/main" val="24922626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C414AED-89CE-4A48-8B2B-1B3A5C68EA2A}" type="slidenum">
              <a:rPr lang="en-US" smtClean="0"/>
              <a:t>‹#›</a:t>
            </a:fld>
            <a:endParaRPr lang="en-US"/>
          </a:p>
        </p:txBody>
      </p:sp>
    </p:spTree>
    <p:extLst>
      <p:ext uri="{BB962C8B-B14F-4D97-AF65-F5344CB8AC3E}">
        <p14:creationId xmlns:p14="http://schemas.microsoft.com/office/powerpoint/2010/main" val="1556071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7"/>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8"/>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9"/>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384042193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8" r:id="rId5"/>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6.xml"/><Relationship Id="rId1" Type="http://schemas.openxmlformats.org/officeDocument/2006/relationships/tags" Target="../tags/tag55.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3.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5" Type="http://schemas.openxmlformats.org/officeDocument/2006/relationships/tags" Target="../tags/tag29.xml"/><Relationship Id="rId4"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5.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6.png"/><Relationship Id="rId5" Type="http://schemas.openxmlformats.org/officeDocument/2006/relationships/slideLayout" Target="../slideLayouts/slideLayout4.xml"/><Relationship Id="rId4" Type="http://schemas.openxmlformats.org/officeDocument/2006/relationships/tags" Target="../tags/tag41.xml"/></Relationships>
</file>

<file path=ppt/slides/_rels/slide8.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7.png"/><Relationship Id="rId5" Type="http://schemas.openxmlformats.org/officeDocument/2006/relationships/slideLayout" Target="../slideLayouts/slideLayout4.xml"/><Relationship Id="rId4" Type="http://schemas.openxmlformats.org/officeDocument/2006/relationships/tags" Target="../tags/tag45.xml"/></Relationships>
</file>

<file path=ppt/slides/_rels/slide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0C53F4-18AF-4ED1-8EFD-BE1D4B323C83}"/>
              </a:ext>
            </a:extLst>
          </p:cNvPr>
          <p:cNvSpPr>
            <a:spLocks noGrp="1"/>
          </p:cNvSpPr>
          <p:nvPr>
            <p:ph type="body" sz="quarter" idx="10"/>
            <p:custDataLst>
              <p:tags r:id="rId1"/>
            </p:custDataLst>
          </p:nvPr>
        </p:nvSpPr>
        <p:spPr>
          <a:xfrm>
            <a:off x="685800" y="4724400"/>
            <a:ext cx="2362200" cy="838200"/>
          </a:xfrm>
        </p:spPr>
        <p:txBody>
          <a:bodyPr/>
          <a:lstStyle/>
          <a:p>
            <a:r>
              <a:rPr lang="en-US" dirty="0"/>
              <a:t>Compensation Service</a:t>
            </a:r>
          </a:p>
          <a:p>
            <a:endParaRPr lang="en-US" dirty="0"/>
          </a:p>
        </p:txBody>
      </p:sp>
      <p:sp>
        <p:nvSpPr>
          <p:cNvPr id="7" name="Text Placeholder 6">
            <a:extLst>
              <a:ext uri="{FF2B5EF4-FFF2-40B4-BE49-F238E27FC236}">
                <a16:creationId xmlns:a16="http://schemas.microsoft.com/office/drawing/2014/main" id="{50763867-6AD7-4D58-BE46-61949C75B05B}"/>
              </a:ext>
            </a:extLst>
          </p:cNvPr>
          <p:cNvSpPr>
            <a:spLocks noGrp="1"/>
          </p:cNvSpPr>
          <p:nvPr>
            <p:ph type="body" sz="quarter" idx="11"/>
            <p:custDataLst>
              <p:tags r:id="rId2"/>
            </p:custDataLst>
          </p:nvPr>
        </p:nvSpPr>
        <p:spPr>
          <a:xfrm>
            <a:off x="6096000" y="4724400"/>
            <a:ext cx="2362200" cy="838200"/>
          </a:xfrm>
        </p:spPr>
        <p:txBody>
          <a:bodyPr/>
          <a:lstStyle/>
          <a:p>
            <a:r>
              <a:rPr lang="en-US" dirty="0"/>
              <a:t>January 2016</a:t>
            </a:r>
          </a:p>
        </p:txBody>
      </p:sp>
      <p:sp>
        <p:nvSpPr>
          <p:cNvPr id="11" name="Title 10">
            <a:extLst>
              <a:ext uri="{FF2B5EF4-FFF2-40B4-BE49-F238E27FC236}">
                <a16:creationId xmlns:a16="http://schemas.microsoft.com/office/drawing/2014/main" id="{489AEBB6-A893-4606-A155-E8B1AB739331}"/>
              </a:ext>
            </a:extLst>
          </p:cNvPr>
          <p:cNvSpPr>
            <a:spLocks noGrp="1"/>
          </p:cNvSpPr>
          <p:nvPr>
            <p:ph type="ctrTitle"/>
            <p:custDataLst>
              <p:tags r:id="rId3"/>
            </p:custDataLst>
          </p:nvPr>
        </p:nvSpPr>
        <p:spPr>
          <a:xfrm>
            <a:off x="685800" y="2819400"/>
            <a:ext cx="7772400" cy="1219200"/>
          </a:xfrm>
        </p:spPr>
        <p:txBody>
          <a:bodyPr/>
          <a:lstStyle/>
          <a:p>
            <a:r>
              <a:rPr lang="en-US" dirty="0"/>
              <a:t>Diseases of the Ear and Other Sense Organs</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Practical Exercise</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Please complete the Practical Exercise located in Handout page</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10</a:t>
            </a:fld>
            <a:endParaRPr lang="en-US"/>
          </a:p>
        </p:txBody>
      </p:sp>
      <p:pic>
        <p:nvPicPr>
          <p:cNvPr id="5" name="Picture 2">
            <a:extLst>
              <a:ext uri="{FF2B5EF4-FFF2-40B4-BE49-F238E27FC236}">
                <a16:creationId xmlns:a16="http://schemas.microsoft.com/office/drawing/2014/main" id="{59431615-2D9E-4E86-B356-9C4810423E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3121" y="2645137"/>
            <a:ext cx="3177757" cy="3192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582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custDataLst>
              <p:tags r:id="rId2"/>
            </p:custDataLst>
          </p:nvPr>
        </p:nvSpPr>
        <p:spPr>
          <a:xfrm>
            <a:off x="0" y="2885568"/>
            <a:ext cx="9144000" cy="1086867"/>
          </a:xfrm>
        </p:spPr>
        <p:txBody>
          <a:bodyPr/>
          <a:lstStyle/>
          <a:p>
            <a:r>
              <a:rPr lang="en-US" sz="7200" dirty="0"/>
              <a:t>Review</a:t>
            </a:r>
          </a:p>
        </p:txBody>
      </p:sp>
      <p:sp>
        <p:nvSpPr>
          <p:cNvPr id="2" name="Slide Number Placeholder 1"/>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11</a:t>
            </a:fld>
            <a:endParaRPr lang="en-US"/>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07CCAD-65BD-4DC8-BCC9-928C37A64E05}"/>
              </a:ext>
            </a:extLst>
          </p:cNvPr>
          <p:cNvSpPr>
            <a:spLocks noGrp="1"/>
          </p:cNvSpPr>
          <p:nvPr>
            <p:ph type="title"/>
            <p:custDataLst>
              <p:tags r:id="rId1"/>
            </p:custDataLst>
          </p:nvPr>
        </p:nvSpPr>
        <p:spPr>
          <a:xfrm>
            <a:off x="0" y="2885568"/>
            <a:ext cx="9144000" cy="1086867"/>
          </a:xfrm>
        </p:spPr>
        <p:txBody>
          <a:bodyPr/>
          <a:lstStyle/>
          <a:p>
            <a:r>
              <a:rPr lang="en-US" sz="7200" dirty="0"/>
              <a:t>Questions</a:t>
            </a:r>
          </a:p>
        </p:txBody>
      </p:sp>
      <p:sp>
        <p:nvSpPr>
          <p:cNvPr id="4" name="Slide Number Placeholder 3">
            <a:extLst>
              <a:ext uri="{FF2B5EF4-FFF2-40B4-BE49-F238E27FC236}">
                <a16:creationId xmlns:a16="http://schemas.microsoft.com/office/drawing/2014/main" id="{5235D029-8B73-44E4-8909-D7ED41A6F2ED}"/>
              </a:ext>
            </a:extLst>
          </p:cNvPr>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12</a:t>
            </a:fld>
            <a:endParaRPr lang="en-US"/>
          </a:p>
        </p:txBody>
      </p:sp>
    </p:spTree>
    <p:extLst>
      <p:ext uri="{BB962C8B-B14F-4D97-AF65-F5344CB8AC3E}">
        <p14:creationId xmlns:p14="http://schemas.microsoft.com/office/powerpoint/2010/main" val="101868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Objectives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28600" indent="-228600">
              <a:buFont typeface="Arial" panose="020B0604020202020204" pitchFamily="34" charset="0"/>
              <a:buChar char="•"/>
            </a:pPr>
            <a:r>
              <a:rPr lang="en-US" dirty="0"/>
              <a:t>demonstrate a general understanding of how to rate diseases of the ear, and other sense organs</a:t>
            </a:r>
          </a:p>
        </p:txBody>
      </p:sp>
      <p:sp>
        <p:nvSpPr>
          <p:cNvPr id="5" name="Slide Number Placeholder 3">
            <a:extLst>
              <a:ext uri="{FF2B5EF4-FFF2-40B4-BE49-F238E27FC236}">
                <a16:creationId xmlns:a16="http://schemas.microsoft.com/office/drawing/2014/main" id="{28B74D61-ACC7-4590-986B-E7D67DBBD4C2}"/>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a:t>
            </a:fld>
            <a:endParaRPr lang="en-US"/>
          </a:p>
        </p:txBody>
      </p:sp>
    </p:spTree>
    <p:extLst>
      <p:ext uri="{BB962C8B-B14F-4D97-AF65-F5344CB8AC3E}">
        <p14:creationId xmlns:p14="http://schemas.microsoft.com/office/powerpoint/2010/main" val="15553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8600" lvl="0" indent="-228600" hangingPunct="0">
              <a:buFont typeface="Arial" panose="020B0604020202020204" pitchFamily="34" charset="0"/>
              <a:buChar char="•"/>
              <a:tabLst>
                <a:tab pos="171450" algn="l"/>
              </a:tabLst>
            </a:pPr>
            <a:r>
              <a:rPr lang="en-US" dirty="0"/>
              <a:t>38 CFR 4.87, Schedule of Ratings - Ear</a:t>
            </a:r>
          </a:p>
          <a:p>
            <a:pPr marL="228600" lvl="0" indent="-228600" hangingPunct="0">
              <a:buFont typeface="Arial" panose="020B0604020202020204" pitchFamily="34" charset="0"/>
              <a:buChar char="•"/>
              <a:tabLst>
                <a:tab pos="171450" algn="l"/>
              </a:tabLst>
            </a:pPr>
            <a:r>
              <a:rPr lang="en-US" dirty="0"/>
              <a:t>38 </a:t>
            </a:r>
            <a:r>
              <a:rPr lang="en-US" dirty="0" err="1"/>
              <a:t>cfr</a:t>
            </a:r>
            <a:r>
              <a:rPr lang="en-US" dirty="0"/>
              <a:t> 4.87a Schedule of Ratings - Other Sense Organs</a:t>
            </a:r>
          </a:p>
          <a:p>
            <a:pPr marL="228600" lvl="0" indent="-228600" hangingPunct="0">
              <a:buFont typeface="Arial" panose="020B0604020202020204" pitchFamily="34" charset="0"/>
              <a:buChar char="•"/>
              <a:tabLst>
                <a:tab pos="171450" algn="l"/>
              </a:tabLst>
            </a:pPr>
            <a:r>
              <a:rPr lang="en-US" dirty="0"/>
              <a:t>38 CFR 3.350, Special monthly compensation ratings</a:t>
            </a:r>
          </a:p>
          <a:p>
            <a:pPr marL="228600" lvl="0" indent="-228600" hangingPunct="0">
              <a:buFont typeface="Arial" panose="020B0604020202020204" pitchFamily="34" charset="0"/>
              <a:buChar char="•"/>
              <a:tabLst>
                <a:tab pos="171450" algn="l"/>
              </a:tabLst>
            </a:pPr>
            <a:r>
              <a:rPr lang="en-US" dirty="0"/>
              <a:t>3.383 - Special consideration for paired organs and extremities</a:t>
            </a:r>
          </a:p>
          <a:p>
            <a:pPr marL="228600" lvl="0" indent="-228600" hangingPunct="0">
              <a:buFont typeface="Arial" panose="020B0604020202020204" pitchFamily="34" charset="0"/>
              <a:buChar char="•"/>
              <a:tabLst>
                <a:tab pos="171450" algn="l"/>
              </a:tabLst>
            </a:pPr>
            <a:r>
              <a:rPr lang="en-US" dirty="0"/>
              <a:t>M21-1, Part III, Subpart iv, 4, B - Conditions of the Organs of Special Sense </a:t>
            </a:r>
          </a:p>
          <a:p>
            <a:pPr marL="342900" indent="-342900">
              <a:buFont typeface="Arial" panose="020B0604020202020204" pitchFamily="34" charset="0"/>
              <a:buChar char="•"/>
            </a:pPr>
            <a:endParaRPr lang="en-US" dirty="0"/>
          </a:p>
        </p:txBody>
      </p:sp>
      <p:sp>
        <p:nvSpPr>
          <p:cNvPr id="5" name="Slide Number Placeholder 3">
            <a:extLst>
              <a:ext uri="{FF2B5EF4-FFF2-40B4-BE49-F238E27FC236}">
                <a16:creationId xmlns:a16="http://schemas.microsoft.com/office/drawing/2014/main" id="{2E0D09F5-B429-4311-B84D-A653375C7B1E}"/>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a:t>
            </a:fld>
            <a:endParaRPr lang="en-US"/>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cap="small" dirty="0">
                <a:effectLst>
                  <a:outerShdw blurRad="38100" dist="38100" dir="2700000" algn="tl">
                    <a:srgbClr val="000000">
                      <a:alpha val="43137"/>
                    </a:srgbClr>
                  </a:outerShdw>
                </a:effectLst>
              </a:rPr>
              <a:t>Diseases of the ear, and other sense organs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custDataLst>
              <p:tags r:id="rId2"/>
            </p:custDataLst>
          </p:nvPr>
        </p:nvSpPr>
        <p:spPr>
          <a:xfrm>
            <a:off x="457200" y="2057401"/>
            <a:ext cx="8229600" cy="781050"/>
          </a:xfrm>
        </p:spPr>
        <p:txBody>
          <a:bodyPr/>
          <a:lstStyle/>
          <a:p>
            <a:pPr marL="228600" indent="-228600">
              <a:buFont typeface="Arial" panose="020B0604020202020204" pitchFamily="34" charset="0"/>
              <a:buChar char="•"/>
            </a:pPr>
            <a:r>
              <a:rPr lang="en-US" dirty="0"/>
              <a:t>Chronic </a:t>
            </a:r>
            <a:r>
              <a:rPr lang="en-US" dirty="0" err="1"/>
              <a:t>suppurative</a:t>
            </a:r>
            <a:r>
              <a:rPr lang="en-US" dirty="0"/>
              <a:t> otitis media, mastoiditis, or cholesteatoma (or any combination): </a:t>
            </a:r>
          </a:p>
          <a:p>
            <a:endParaRPr lang="en-US" dirty="0"/>
          </a:p>
        </p:txBody>
      </p:sp>
      <p:pic>
        <p:nvPicPr>
          <p:cNvPr id="1029" name="Picture 5"/>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4979294" y="2702602"/>
            <a:ext cx="2641779" cy="2653573"/>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4CFA1085-BD02-4B55-A929-205F06BB05C4}"/>
              </a:ext>
            </a:extLst>
          </p:cNvPr>
          <p:cNvSpPr txBox="1"/>
          <p:nvPr>
            <p:custDataLst>
              <p:tags r:id="rId4"/>
            </p:custDataLst>
          </p:nvPr>
        </p:nvSpPr>
        <p:spPr>
          <a:xfrm>
            <a:off x="457200" y="3006287"/>
            <a:ext cx="4438650" cy="1477328"/>
          </a:xfrm>
          <a:prstGeom prst="rect">
            <a:avLst/>
          </a:prstGeom>
          <a:noFill/>
        </p:spPr>
        <p:txBody>
          <a:bodyPr wrap="square" rtlCol="0">
            <a:spAutoFit/>
          </a:bodyPr>
          <a:lstStyle/>
          <a:p>
            <a:pPr marL="228600"/>
            <a:r>
              <a:rPr lang="en-US" dirty="0"/>
              <a:t>Note: Evaluate hearing impairment, </a:t>
            </a:r>
          </a:p>
          <a:p>
            <a:pPr marL="228600"/>
            <a:r>
              <a:rPr lang="en-US" dirty="0"/>
              <a:t>and complications such as labyrinthitis, tinnitus, facial nerve paralysis, or bone loss of skull, separately.</a:t>
            </a:r>
            <a:br>
              <a:rPr lang="en-US" dirty="0"/>
            </a:br>
            <a:endParaRPr lang="en-US" dirty="0"/>
          </a:p>
        </p:txBody>
      </p:sp>
      <p:sp>
        <p:nvSpPr>
          <p:cNvPr id="7" name="Slide Number Placeholder 3">
            <a:extLst>
              <a:ext uri="{FF2B5EF4-FFF2-40B4-BE49-F238E27FC236}">
                <a16:creationId xmlns:a16="http://schemas.microsoft.com/office/drawing/2014/main" id="{D665206F-B00C-46BE-B8B2-ACB847F26B86}"/>
              </a:ext>
            </a:extLst>
          </p:cNvPr>
          <p:cNvSpPr>
            <a:spLocks noGrp="1"/>
          </p:cNvSpPr>
          <p:nvPr>
            <p:ph type="sldNum" sz="quarter" idx="12"/>
            <p:custDataLst>
              <p:tags r:id="rId5"/>
            </p:custDataLst>
          </p:nvPr>
        </p:nvSpPr>
        <p:spPr>
          <a:xfrm>
            <a:off x="6931152" y="6601978"/>
            <a:ext cx="2133600" cy="365125"/>
          </a:xfrm>
        </p:spPr>
        <p:txBody>
          <a:bodyPr/>
          <a:lstStyle/>
          <a:p>
            <a:fld id="{7C414AED-89CE-4A48-8B2B-1B3A5C68EA2A}" type="slidenum">
              <a:rPr lang="en-US" smtClean="0"/>
              <a:t>4</a:t>
            </a:fld>
            <a:endParaRPr lang="en-US"/>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Diseases of the ear</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8600" indent="-228600">
              <a:buFont typeface="Arial" panose="020B0604020202020204" pitchFamily="34" charset="0"/>
              <a:buChar char="•"/>
            </a:pPr>
            <a:r>
              <a:rPr lang="en-US" dirty="0"/>
              <a:t>Peripheral vestibular disorders:</a:t>
            </a:r>
          </a:p>
          <a:p>
            <a:endParaRPr lang="en-US" b="1" dirty="0"/>
          </a:p>
          <a:p>
            <a:pPr marL="228600"/>
            <a:r>
              <a:rPr lang="en-US" b="1" dirty="0"/>
              <a:t>Note:</a:t>
            </a:r>
            <a:r>
              <a:rPr lang="en-US" dirty="0"/>
              <a:t> Objective findings supporting the</a:t>
            </a:r>
          </a:p>
          <a:p>
            <a:pPr marL="228600"/>
            <a:r>
              <a:rPr lang="en-US" dirty="0"/>
              <a:t>diagnosis of vestibular disequilibrium are</a:t>
            </a:r>
          </a:p>
          <a:p>
            <a:pPr marL="228600"/>
            <a:r>
              <a:rPr lang="en-US" dirty="0"/>
              <a:t>required before a compensable evaluation</a:t>
            </a:r>
          </a:p>
          <a:p>
            <a:pPr marL="228600"/>
            <a:r>
              <a:rPr lang="en-US" dirty="0"/>
              <a:t>can be assigned under this code. Hearing</a:t>
            </a:r>
          </a:p>
          <a:p>
            <a:pPr marL="228600"/>
            <a:r>
              <a:rPr lang="en-US" dirty="0"/>
              <a:t>impairment or suppuration shall be </a:t>
            </a:r>
          </a:p>
          <a:p>
            <a:pPr marL="228600"/>
            <a:r>
              <a:rPr lang="en-US" dirty="0"/>
              <a:t>separately rated and combined.</a:t>
            </a:r>
            <a:br>
              <a:rPr lang="en-US" dirty="0"/>
            </a:br>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0360" y="1950143"/>
            <a:ext cx="2872995" cy="3574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a:extLst>
              <a:ext uri="{FF2B5EF4-FFF2-40B4-BE49-F238E27FC236}">
                <a16:creationId xmlns:a16="http://schemas.microsoft.com/office/drawing/2014/main" id="{3A8C864D-A9F8-4F75-A879-DF35FAF0D4F8}"/>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5</a:t>
            </a:fld>
            <a:endParaRPr lang="en-US"/>
          </a:p>
        </p:txBody>
      </p:sp>
    </p:spTree>
    <p:extLst>
      <p:ext uri="{BB962C8B-B14F-4D97-AF65-F5344CB8AC3E}">
        <p14:creationId xmlns:p14="http://schemas.microsoft.com/office/powerpoint/2010/main" val="321947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Diseases of the ear</a:t>
            </a:r>
          </a:p>
        </p:txBody>
      </p:sp>
      <p:sp>
        <p:nvSpPr>
          <p:cNvPr id="3" name="Content Placeholder 2"/>
          <p:cNvSpPr>
            <a:spLocks noGrp="1"/>
          </p:cNvSpPr>
          <p:nvPr>
            <p:ph idx="1"/>
            <p:custDataLst>
              <p:tags r:id="rId2"/>
            </p:custDataLst>
          </p:nvPr>
        </p:nvSpPr>
        <p:spPr>
          <a:xfrm>
            <a:off x="457200" y="2057401"/>
            <a:ext cx="8229600" cy="552450"/>
          </a:xfrm>
        </p:spPr>
        <p:txBody>
          <a:bodyPr>
            <a:noAutofit/>
          </a:bodyPr>
          <a:lstStyle/>
          <a:p>
            <a:pPr marL="228600" indent="-228600">
              <a:buFont typeface="Arial" panose="020B0604020202020204" pitchFamily="34" charset="0"/>
              <a:buChar char="•"/>
            </a:pPr>
            <a:r>
              <a:rPr lang="en-US" dirty="0"/>
              <a:t>Meniere’s syndrome (endolymphatic hydrops):</a:t>
            </a:r>
          </a:p>
          <a:p>
            <a:r>
              <a:rPr lang="en-US" dirty="0"/>
              <a:t> 	</a:t>
            </a:r>
          </a:p>
          <a:p>
            <a:r>
              <a:rPr lang="en-US" dirty="0"/>
              <a:t>   </a:t>
            </a:r>
          </a:p>
        </p:txBody>
      </p:sp>
      <p:pic>
        <p:nvPicPr>
          <p:cNvPr id="3074"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6496687" y="2397634"/>
            <a:ext cx="2109620" cy="2816451"/>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4CB1F26F-FDB7-4B29-B83D-E59C45ADE198}"/>
              </a:ext>
            </a:extLst>
          </p:cNvPr>
          <p:cNvSpPr txBox="1"/>
          <p:nvPr>
            <p:custDataLst>
              <p:tags r:id="rId4"/>
            </p:custDataLst>
          </p:nvPr>
        </p:nvSpPr>
        <p:spPr>
          <a:xfrm>
            <a:off x="457200" y="2867025"/>
            <a:ext cx="5796432" cy="2708434"/>
          </a:xfrm>
          <a:prstGeom prst="rect">
            <a:avLst/>
          </a:prstGeom>
          <a:noFill/>
        </p:spPr>
        <p:txBody>
          <a:bodyPr wrap="square" rtlCol="0">
            <a:spAutoFit/>
          </a:bodyPr>
          <a:lstStyle/>
          <a:p>
            <a:pPr marL="228600"/>
            <a:r>
              <a:rPr lang="en-US" sz="2000" dirty="0"/>
              <a:t>Note: </a:t>
            </a:r>
            <a:r>
              <a:rPr lang="en-US" dirty="0"/>
              <a:t>Evaluate Meniere’s syndrome either under 6205 criteria or by separately evaluating vertigo (as a peripheral vestibular disorder), hearing impairment, and tinnitus, whichever method results in a higher overall evaluation. But do not combine an evaluation for hearing impairment, tinnitus, or vertigo with an evaluation under diagnostic code 6205.</a:t>
            </a:r>
          </a:p>
          <a:p>
            <a:endParaRPr lang="en-US" sz="2000" dirty="0"/>
          </a:p>
          <a:p>
            <a:endParaRPr lang="en-US" sz="2000" dirty="0"/>
          </a:p>
        </p:txBody>
      </p:sp>
      <p:sp>
        <p:nvSpPr>
          <p:cNvPr id="7" name="Slide Number Placeholder 3">
            <a:extLst>
              <a:ext uri="{FF2B5EF4-FFF2-40B4-BE49-F238E27FC236}">
                <a16:creationId xmlns:a16="http://schemas.microsoft.com/office/drawing/2014/main" id="{13062C63-11A7-4D04-97CB-14989EF49EAE}"/>
              </a:ext>
            </a:extLst>
          </p:cNvPr>
          <p:cNvSpPr>
            <a:spLocks noGrp="1"/>
          </p:cNvSpPr>
          <p:nvPr>
            <p:ph type="sldNum" sz="quarter" idx="12"/>
            <p:custDataLst>
              <p:tags r:id="rId5"/>
            </p:custDataLst>
          </p:nvPr>
        </p:nvSpPr>
        <p:spPr>
          <a:xfrm>
            <a:off x="6931152" y="6601978"/>
            <a:ext cx="2133600" cy="365125"/>
          </a:xfrm>
        </p:spPr>
        <p:txBody>
          <a:bodyPr/>
          <a:lstStyle/>
          <a:p>
            <a:fld id="{7C414AED-89CE-4A48-8B2B-1B3A5C68EA2A}" type="slidenum">
              <a:rPr lang="en-US" smtClean="0"/>
              <a:t>6</a:t>
            </a:fld>
            <a:endParaRPr lang="en-US"/>
          </a:p>
        </p:txBody>
      </p:sp>
    </p:spTree>
    <p:extLst>
      <p:ext uri="{BB962C8B-B14F-4D97-AF65-F5344CB8AC3E}">
        <p14:creationId xmlns:p14="http://schemas.microsoft.com/office/powerpoint/2010/main" val="566449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Diseases of the ear</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marL="228600" indent="-228600">
              <a:buFont typeface="Arial" panose="020B0604020202020204" pitchFamily="34" charset="0"/>
              <a:buChar char="•"/>
            </a:pPr>
            <a:r>
              <a:rPr lang="en-US" dirty="0"/>
              <a:t>Malignant neoplasm of the ear (other than skin only)</a:t>
            </a:r>
            <a:endParaRPr lang="en-US" sz="1400"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7</a:t>
            </a:fld>
            <a:endParaRPr lang="en-US"/>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9738" y="2933867"/>
            <a:ext cx="2894024" cy="2067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E91CFE6C-8838-4810-A024-F0104BF3B620}"/>
              </a:ext>
            </a:extLst>
          </p:cNvPr>
          <p:cNvSpPr txBox="1"/>
          <p:nvPr>
            <p:custDataLst>
              <p:tags r:id="rId4"/>
            </p:custDataLst>
          </p:nvPr>
        </p:nvSpPr>
        <p:spPr>
          <a:xfrm>
            <a:off x="457200" y="2708091"/>
            <a:ext cx="5334000" cy="4093428"/>
          </a:xfrm>
          <a:prstGeom prst="rect">
            <a:avLst/>
          </a:prstGeom>
          <a:noFill/>
        </p:spPr>
        <p:txBody>
          <a:bodyPr wrap="square" rtlCol="0">
            <a:spAutoFit/>
          </a:bodyPr>
          <a:lstStyle/>
          <a:p>
            <a:pPr marL="228600"/>
            <a:r>
              <a:rPr lang="en-US" b="1" dirty="0"/>
              <a:t>Note:</a:t>
            </a:r>
            <a:r>
              <a:rPr lang="en-US" dirty="0"/>
              <a:t> </a:t>
            </a:r>
            <a:r>
              <a:rPr lang="en-US" sz="1600" dirty="0"/>
              <a:t>A rating of 100 percent shall continue</a:t>
            </a:r>
          </a:p>
          <a:p>
            <a:pPr marL="228600"/>
            <a:r>
              <a:rPr lang="en-US" sz="1600" dirty="0"/>
              <a:t>beyond the cessation of any surgical radiation</a:t>
            </a:r>
          </a:p>
          <a:p>
            <a:pPr marL="228600"/>
            <a:r>
              <a:rPr lang="en-US" sz="1600" dirty="0"/>
              <a:t>treatment, antineoplastic chemotherapy or other</a:t>
            </a:r>
          </a:p>
          <a:p>
            <a:pPr marL="228600"/>
            <a:r>
              <a:rPr lang="en-US" sz="1600" dirty="0"/>
              <a:t>therapeutic procedure. </a:t>
            </a:r>
          </a:p>
          <a:p>
            <a:pPr marL="228600"/>
            <a:endParaRPr lang="en-US" sz="1600" dirty="0"/>
          </a:p>
          <a:p>
            <a:pPr marL="228600"/>
            <a:r>
              <a:rPr lang="en-US" sz="1600" dirty="0"/>
              <a:t>Six months after discontinuance of such treatment, the appropriate disability rating shall be determined by mandatory VA examination.</a:t>
            </a:r>
          </a:p>
          <a:p>
            <a:pPr marL="228600"/>
            <a:r>
              <a:rPr lang="en-US" sz="1600" dirty="0"/>
              <a:t>   </a:t>
            </a:r>
          </a:p>
          <a:p>
            <a:pPr marL="228600"/>
            <a:r>
              <a:rPr lang="en-US" sz="1600" dirty="0"/>
              <a:t>Any change in evaluation based on that or any subsequent examination shall be subject to the provisions of §3.105(e) of this chapter. If there has been no local recurrence or metastasis, rate on residuals.</a:t>
            </a:r>
            <a:br>
              <a:rPr lang="en-US" sz="1600" dirty="0"/>
            </a:br>
            <a:endParaRPr lang="en-US" sz="1600" dirty="0"/>
          </a:p>
          <a:p>
            <a:endParaRPr lang="en-US" sz="1600" dirty="0"/>
          </a:p>
        </p:txBody>
      </p:sp>
    </p:spTree>
    <p:extLst>
      <p:ext uri="{BB962C8B-B14F-4D97-AF65-F5344CB8AC3E}">
        <p14:creationId xmlns:p14="http://schemas.microsoft.com/office/powerpoint/2010/main" val="2773728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Other sense organs</a:t>
            </a:r>
          </a:p>
        </p:txBody>
      </p:sp>
      <p:sp>
        <p:nvSpPr>
          <p:cNvPr id="3" name="Content Placeholder 2"/>
          <p:cNvSpPr>
            <a:spLocks noGrp="1"/>
          </p:cNvSpPr>
          <p:nvPr>
            <p:ph idx="1"/>
            <p:custDataLst>
              <p:tags r:id="rId2"/>
            </p:custDataLst>
          </p:nvPr>
        </p:nvSpPr>
        <p:spPr>
          <a:xfrm>
            <a:off x="457200" y="2057400"/>
            <a:ext cx="8229600" cy="1247775"/>
          </a:xfrm>
        </p:spPr>
        <p:txBody>
          <a:bodyPr/>
          <a:lstStyle/>
          <a:p>
            <a:r>
              <a:rPr lang="en-US" dirty="0"/>
              <a:t>Sense of smell, complete loss</a:t>
            </a:r>
          </a:p>
          <a:p>
            <a:endParaRPr lang="en-US" dirty="0"/>
          </a:p>
          <a:p>
            <a:r>
              <a:rPr lang="en-US" dirty="0"/>
              <a:t>Sense of taste, complete loss</a:t>
            </a:r>
          </a:p>
          <a:p>
            <a:pPr marL="0" indent="0">
              <a:buNone/>
            </a:pPr>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8</a:t>
            </a:fld>
            <a:endParaRPr lang="en-US"/>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6330" y="1880498"/>
            <a:ext cx="3969644" cy="4047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016DC16D-C925-4DDB-8C34-10382F5228F4}"/>
              </a:ext>
            </a:extLst>
          </p:cNvPr>
          <p:cNvSpPr txBox="1"/>
          <p:nvPr>
            <p:custDataLst>
              <p:tags r:id="rId4"/>
            </p:custDataLst>
          </p:nvPr>
        </p:nvSpPr>
        <p:spPr>
          <a:xfrm>
            <a:off x="457200" y="3705046"/>
            <a:ext cx="4419600" cy="1231106"/>
          </a:xfrm>
          <a:prstGeom prst="rect">
            <a:avLst/>
          </a:prstGeom>
          <a:noFill/>
        </p:spPr>
        <p:txBody>
          <a:bodyPr wrap="square" rtlCol="0">
            <a:spAutoFit/>
          </a:bodyPr>
          <a:lstStyle/>
          <a:p>
            <a:pPr marL="228600"/>
            <a:r>
              <a:rPr lang="en-US" sz="2000" dirty="0"/>
              <a:t>Note: </a:t>
            </a:r>
            <a:r>
              <a:rPr lang="en-US" dirty="0"/>
              <a:t>Evaluation will be assigned under diagnostic codes 6275 or 6276 only if there is an anatomical or pathological basis for the condition. </a:t>
            </a:r>
          </a:p>
        </p:txBody>
      </p:sp>
    </p:spTree>
    <p:extLst>
      <p:ext uri="{BB962C8B-B14F-4D97-AF65-F5344CB8AC3E}">
        <p14:creationId xmlns:p14="http://schemas.microsoft.com/office/powerpoint/2010/main" val="708616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Additional considerations</a:t>
            </a:r>
          </a:p>
        </p:txBody>
      </p:sp>
      <p:sp>
        <p:nvSpPr>
          <p:cNvPr id="3" name="Content Placeholder 2"/>
          <p:cNvSpPr>
            <a:spLocks noGrp="1"/>
          </p:cNvSpPr>
          <p:nvPr>
            <p:ph idx="1"/>
            <p:custDataLst>
              <p:tags r:id="rId2"/>
            </p:custDataLst>
          </p:nvPr>
        </p:nvSpPr>
        <p:spPr>
          <a:xfrm>
            <a:off x="457200" y="2057400"/>
            <a:ext cx="8229600" cy="3916363"/>
          </a:xfrm>
        </p:spPr>
        <p:txBody>
          <a:bodyPr>
            <a:normAutofit fontScale="92500"/>
          </a:bodyPr>
          <a:lstStyle/>
          <a:p>
            <a:r>
              <a:rPr lang="en-US" sz="2200" b="1" dirty="0">
                <a:latin typeface="+mj-lt"/>
              </a:rPr>
              <a:t>M21-1 Part III.iv.4.B.3.m. </a:t>
            </a:r>
          </a:p>
          <a:p>
            <a:endParaRPr lang="en-US" b="1" dirty="0">
              <a:latin typeface="+mj-lt"/>
            </a:endParaRPr>
          </a:p>
          <a:p>
            <a:pPr lvl="1"/>
            <a:r>
              <a:rPr lang="en-US" sz="1900" dirty="0">
                <a:latin typeface="+mj-lt"/>
                <a:cs typeface="Times New Roman" panose="02020603050405020304" pitchFamily="18" charset="0"/>
              </a:rPr>
              <a:t>If the disease of one ear, such as chronic catarrhal otitis media or </a:t>
            </a:r>
            <a:r>
              <a:rPr lang="en-US" sz="1900" dirty="0" err="1">
                <a:latin typeface="+mj-lt"/>
                <a:cs typeface="Times New Roman" panose="02020603050405020304" pitchFamily="18" charset="0"/>
              </a:rPr>
              <a:t>otosclerosis</a:t>
            </a:r>
            <a:r>
              <a:rPr lang="en-US" sz="1900" dirty="0">
                <a:latin typeface="+mj-lt"/>
                <a:cs typeface="Times New Roman" panose="02020603050405020304" pitchFamily="18" charset="0"/>
              </a:rPr>
              <a:t>, is held as the result of service, the subsequent development of similar pathology in the other ear must be held due to the same cause if;</a:t>
            </a:r>
          </a:p>
          <a:p>
            <a:pPr lvl="1"/>
            <a:endParaRPr lang="en-US" dirty="0">
              <a:latin typeface="+mj-lt"/>
              <a:cs typeface="Times New Roman" panose="02020603050405020304" pitchFamily="18" charset="0"/>
            </a:endParaRPr>
          </a:p>
          <a:p>
            <a:pPr lvl="2"/>
            <a:r>
              <a:rPr lang="en-US" sz="1700" dirty="0">
                <a:latin typeface="+mj-lt"/>
                <a:cs typeface="Times New Roman" panose="02020603050405020304" pitchFamily="18" charset="0"/>
              </a:rPr>
              <a:t>the time element is not manifestly excessive, a few years at most, and</a:t>
            </a:r>
          </a:p>
          <a:p>
            <a:pPr lvl="2"/>
            <a:r>
              <a:rPr lang="en-US" sz="1700" dirty="0">
                <a:latin typeface="+mj-lt"/>
                <a:cs typeface="Times New Roman" panose="02020603050405020304" pitchFamily="18" charset="0"/>
              </a:rPr>
              <a:t>there has been no </a:t>
            </a:r>
            <a:r>
              <a:rPr lang="en-US" sz="1700" dirty="0" err="1">
                <a:latin typeface="+mj-lt"/>
                <a:cs typeface="Times New Roman" panose="02020603050405020304" pitchFamily="18" charset="0"/>
              </a:rPr>
              <a:t>intercurrent</a:t>
            </a:r>
            <a:r>
              <a:rPr lang="en-US" sz="1700" dirty="0">
                <a:latin typeface="+mj-lt"/>
                <a:cs typeface="Times New Roman" panose="02020603050405020304" pitchFamily="18" charset="0"/>
              </a:rPr>
              <a:t> infection to cause the additional disability.</a:t>
            </a:r>
          </a:p>
          <a:p>
            <a:endParaRPr lang="en-US" b="1" i="1" dirty="0">
              <a:latin typeface="+mj-lt"/>
            </a:endParaRPr>
          </a:p>
          <a:p>
            <a:r>
              <a:rPr lang="en-US" sz="2200" i="1" dirty="0">
                <a:latin typeface="+mj-lt"/>
              </a:rPr>
              <a:t>Note</a:t>
            </a:r>
            <a:r>
              <a:rPr lang="en-US" sz="2200" dirty="0">
                <a:latin typeface="+mj-lt"/>
              </a:rPr>
              <a:t>: </a:t>
            </a:r>
            <a:r>
              <a:rPr lang="en-US" sz="1900" dirty="0">
                <a:latin typeface="+mj-lt"/>
              </a:rPr>
              <a:t>If there is continuous SC infection of the upper respiratory tract, the time cited for the purpose of service connecting infection of the second ear should be extended indefinitely.</a:t>
            </a:r>
          </a:p>
          <a:p>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9</a:t>
            </a:fld>
            <a:endParaRPr lang="en-US"/>
          </a:p>
        </p:txBody>
      </p:sp>
    </p:spTree>
    <p:extLst>
      <p:ext uri="{BB962C8B-B14F-4D97-AF65-F5344CB8AC3E}">
        <p14:creationId xmlns:p14="http://schemas.microsoft.com/office/powerpoint/2010/main" val="40236513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DUMMYTAG" val="&lt;DummyForForceWrite&gt;&lt;/DummyForForceWrite&gt;"/>
  <p:tag name="HTML_SHAPEINFO" val="&lt;ThreeDShapeInfo&gt;&lt;uuid val=&quot;{C11F55D1-D49C-42F4-B40C-4009F55576AF}&quot;/&gt;&lt;isInvalidForFieldText val=&quot;0&quot;/&gt;&lt;Image&gt;&lt;filename val=&quot;C:\Users\User\AppData\Local\Temp\CP8052253996984Session\CPTrustFolder8052253996984\PPTImport8052256806015\data\asimages\{C11F55D1-D49C-42F4-B40C-4009F55576AF}_1.png&quot;/&gt;&lt;left val=&quot;71&quot;/&gt;&lt;top val=&quot;491&quot;/&gt;&lt;width val=&quot;249&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95C09E21-2C2E-4C7F-B7D0-9A3652C2907A}&quot;/&gt;&lt;isInvalidForFieldText val=&quot;0&quot;/&gt;&lt;Image&gt;&lt;filename val=&quot;C:\Users\User\AppData\Local\Temp\CP8052253996984Session\CPTrustFolder8052253996984\PPTImport8052256806015\data\asimages\{95C09E21-2C2E-4C7F-B7D0-9A3652C2907A}_1.png&quot;/&gt;&lt;left val=&quot;639&quot;/&gt;&lt;top val=&quot;491&quot;/&gt;&lt;width val=&quot;249&quot;/&gt;&lt;height val=&quot;9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PRESENTER_DUMMYTAG" val="&lt;DummyForForceWrite&gt;&lt;/DummyForForceWrite&gt;"/>
  <p:tag name="HTML_SHAPEINFO" val="&lt;ThreeDShapeInfo&gt;&lt;uuid val=&quot;{C308E60D-6926-4389-AB69-8300063144B7}&quot;/&gt;&lt;isInvalidForFieldText val=&quot;0&quot;/&gt;&lt;Image&gt;&lt;filename val=&quot;C:\Users\User\AppData\Local\Temp\CP8052253996984Session\CPTrustFolder8052253996984\PPTImport8052256806015\data\asimages\{C308E60D-6926-4389-AB69-8300063144B7}_1.png&quot;/&gt;&lt;left val=&quot;60&quot;/&gt;&lt;top val=&quot;288&quot;/&gt;&lt;width val=&quot;839&quot;/&gt;&lt;height val=&quot;13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32B04A5-6FAB-4E20-B02B-940C0710BC53}&quot;/&gt;&lt;isInvalidForFieldText val=&quot;0&quot;/&gt;&lt;Image&gt;&lt;filename val=&quot;C:\Users\User\AppData\Local\Temp\CP8052253996984Session\CPTrustFolder8052253996984\PPTImport8052256806015\data\asimages\{B32B04A5-6FAB-4E20-B02B-940C0710BC53}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27&quot;/&gt;&lt;/TableIndex&gt;&lt;/ShapeTextInfo&gt;"/>
  <p:tag name="HTML_SHAPEINFO" val="&lt;ThreeDShapeInfo&gt;&lt;uuid val=&quot;{C58384C9-DE41-4872-A596-571F5623D59A}&quot;/&gt;&lt;isInvalidForFieldText val=&quot;0&quot;/&gt;&lt;Image&gt;&lt;filename val=&quot;C:\Users\User\AppData\Local\Temp\CP8052253996984Session\CPTrustFolder8052253996984\PPTImport8052256806015\data\asimages\{C58384C9-DE41-4872-A596-571F5623D59A}_2.png&quot;/&gt;&lt;left val=&quot;42&quot;/&gt;&lt;top val=&quot;212&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EB037C2-8535-4B40-AA73-B921329E55E5}&quot;/&gt;&lt;isInvalidForFieldText val=&quot;0&quot;/&gt;&lt;Image&gt;&lt;filename val=&quot;C:\Users\User\AppData\Local\Temp\CP8052253996984Session\CPTrustFolder8052253996984\PPTImport8052256806015\data\asimages\{0EB037C2-8535-4B40-AA73-B921329E55E5}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6BDD6666-292E-4E2C-B086-E9BAA48B248C}&quot;/&gt;&lt;isInvalidForFieldText val=&quot;0&quot;/&gt;&lt;Image&gt;&lt;filename val=&quot;C:\Users\User\AppData\Local\Temp\CP8052253996984Session\CPTrustFolder8052253996984\PPTImport8052256806015\data\asimages\{6BDD6666-292E-4E2C-B086-E9BAA48B248C}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9&quot;/&gt;&lt;lineCharCount val=&quot;52&quot;/&gt;&lt;lineCharCount val=&quot;51&quot;/&gt;&lt;lineCharCount val=&quot;64&quot;/&gt;&lt;lineCharCount val=&quot;72&quot;/&gt;&lt;lineCharCount val=&quot;7&quot;/&gt;&lt;/TableIndex&gt;&lt;/ShapeTextInfo&gt;"/>
  <p:tag name="HTML_SHAPEINFO" val="&lt;ThreeDShapeInfo&gt;&lt;uuid val=&quot;{F503EF74-6E99-4FF1-8173-49F27780D926}&quot;/&gt;&lt;isInvalidForFieldText val=&quot;0&quot;/&gt;&lt;Image&gt;&lt;filename val=&quot;C:\Users\User\AppData\Local\Temp\CP8052253996984Session\CPTrustFolder8052253996984\PPTImport8052256806015\data\asimages\{F503EF74-6E99-4FF1-8173-49F27780D926}_3.png&quot;/&gt;&lt;left val=&quot;42&quot;/&gt;&lt;top val=&quot;212&quot;/&gt;&lt;width val=&quot;870&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E829DE-32F3-4CC2-AE84-1BF9E70CA163}&quot;/&gt;&lt;isInvalidForFieldText val=&quot;0&quot;/&gt;&lt;Image&gt;&lt;filename val=&quot;C:\Users\User\AppData\Local\Temp\CP8052253996984Session\CPTrustFolder8052253996984\PPTImport8052256806015\data\asimages\{3EE829DE-32F3-4CC2-AE84-1BF9E70CA163}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PRESENTER_SHAPEINFO" val="&lt;ThreeDShapeInfo&gt;&lt;uuid val=&quot;{2BB2FEA3-7BE9-487E-8C9E-68515CF5B65B}&quot;/&gt;&lt;isInvalidForFieldText val=&quot;0&quot;/&gt;&lt;Image&gt;&lt;filename val=&quot;C:\Users\User\AppData\Local\Temp\CP8052253996984Session\CPTrustFolder8052253996984\PPTImport8052256806015\data\asimages\{2BB2FEA3-7BE9-487E-8C9E-68515CF5B65B}_4.png&quot;/&gt;&lt;left val=&quot;0&quot;/&gt;&lt;top val=&quot;75&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19&quot;/&gt;&lt;/TableIndex&gt;&lt;/ShapeTextInfo&gt;"/>
  <p:tag name="HTML_SHAPEINFO" val="&lt;ThreeDShapeInfo&gt;&lt;uuid val=&quot;{9A1993FC-654F-4815-A4F4-D99AEE399153}&quot;/&gt;&lt;isInvalidForFieldText val=&quot;0&quot;/&gt;&lt;Image&gt;&lt;filename val=&quot;C:\Users\User\AppData\Local\Temp\CP8052253996984Session\CPTrustFolder8052253996984\PPTImport8052256806015\data\asimages\{9A1993FC-654F-4815-A4F4-D99AEE399153}_4.png&quot;/&gt;&lt;left val=&quot;42&quot;/&gt;&lt;top val=&quot;212&quot;/&gt;&lt;width val=&quot;870&quot;/&gt;&lt;height val=&quot;89&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D275471-9D90-4E4A-B492-2A18852203E2}&quot;/&gt;&lt;isInvalidForFieldText val=&quot;0&quot;/&gt;&lt;Image&gt;&lt;filename val=&quot;C:\Users\User\AppData\Local\Temp\CP8052253996984Session\CPTrustFolder8052253996984\PPTImport8052256806015\data\asimages\{6D275471-9D90-4E4A-B492-2A18852203E2}_4.png&quot;/&gt;&lt;left val=&quot;522&quot;/&gt;&lt;top val=&quot;283&quot;/&gt;&lt;width val=&quot;278&quot;/&gt;&lt;height val=&quot;280&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6&quot;/&gt;&lt;lineCharCount val=&quot;41&quot;/&gt;&lt;lineCharCount val=&quot;42&quot;/&gt;&lt;lineCharCount val=&quot;27&quot;/&gt;&lt;/TableIndex&gt;&lt;/ShapeTextInfo&gt;"/>
  <p:tag name="HTML_SHAPEINFO" val="&lt;ThreeDShapeInfo&gt;&lt;uuid val=&quot;{064E6C5F-01AB-4E8A-A23E-60729E5186C8}&quot;/&gt;&lt;isInvalidForFieldText val=&quot;0&quot;/&gt;&lt;Image&gt;&lt;filename val=&quot;C:\Users\User\AppData\Local\Temp\CP8052253996984Session\CPTrustFolder8052253996984\PPTImport8052256806015\data\asimages\{064E6C5F-01AB-4E8A-A23E-60729E5186C8}_4.png&quot;/&gt;&lt;left val=&quot;47&quot;/&gt;&lt;top val=&quot;312&quot;/&gt;&lt;width val=&quot;470&quot;/&gt;&lt;height val=&quot;158&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D659372-B17F-42DA-B7F0-A852B25D1CF8}&quot;/&gt;&lt;isInvalidForFieldText val=&quot;0&quot;/&gt;&lt;Image&gt;&lt;filename val=&quot;C:\Users\User\AppData\Local\Temp\CP8052253996984Session\CPTrustFolder8052253996984\PPTImport8052256806015\data\asimages\{3D659372-B17F-42DA-B7F0-A852B25D1CF8}_4.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93267C4E-DC89-4E93-8208-5A3AF862436E}&quot;/&gt;&lt;isInvalidForFieldText val=&quot;0&quot;/&gt;&lt;Image&gt;&lt;filename val=&quot;C:\Users\User\AppData\Local\Temp\CP8052253996984Session\CPTrustFolder8052253996984\PPTImport8052256806015\data\asimages\{93267C4E-DC89-4E93-8208-5A3AF862436E}_5.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3&quot;/&gt;&lt;lineCharCount val=&quot;1&quot;/&gt;&lt;lineCharCount val=&quot;40&quot;/&gt;&lt;lineCharCount val=&quot;43&quot;/&gt;&lt;lineCharCount val=&quot;41&quot;/&gt;&lt;lineCharCount val=&quot;41&quot;/&gt;&lt;lineCharCount val=&quot;36&quot;/&gt;&lt;lineCharCount val=&quot;31&quot;/&gt;&lt;/TableIndex&gt;&lt;/ShapeTextInfo&gt;"/>
  <p:tag name="HTML_SHAPEINFO" val="&lt;ThreeDShapeInfo&gt;&lt;uuid val=&quot;{47751C2F-3BAF-433F-B298-EF89AC68BAA5}&quot;/&gt;&lt;isInvalidForFieldText val=&quot;0&quot;/&gt;&lt;Image&gt;&lt;filename val=&quot;C:\Users\User\AppData\Local\Temp\CP8052253996984Session\CPTrustFolder8052253996984\PPTImport8052256806015\data\asimages\{47751C2F-3BAF-433F-B298-EF89AC68BAA5}_5.png&quot;/&gt;&lt;left val=&quot;42&quot;/&gt;&lt;top val=&quot;212&quot;/&gt;&lt;width val=&quot;870&quot;/&gt;&lt;height val=&quot;41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9BC331D-5179-46BF-ABA7-C3257C89CA6C}&quot;/&gt;&lt;isInvalidForFieldText val=&quot;0&quot;/&gt;&lt;Image&gt;&lt;filename val=&quot;C:\Users\User\AppData\Local\Temp\CP8052253996984Session\CPTrustFolder8052253996984\PPTImport8052256806015\data\asimages\{09BC331D-5179-46BF-ABA7-C3257C89CA6C}_5.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3AF9C6C4-E182-4A63-A925-A4034B8C77E4}&quot;/&gt;&lt;isInvalidForFieldText val=&quot;0&quot;/&gt;&lt;Image&gt;&lt;filename val=&quot;C:\Users\User\AppData\Local\Temp\CP8052253996984Session\CPTrustFolder8052253996984\PPTImport8052256806015\data\asimages\{3AF9C6C4-E182-4A63-A925-A4034B8C77E4}_6.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4&quot;/&gt;&lt;lineCharCount val=&quot;3&quot;/&gt;&lt;lineCharCount val=&quot;3&quot;/&gt;&lt;/TableIndex&gt;&lt;/ShapeTextInfo&gt;"/>
  <p:tag name="HTML_SHAPEINFO" val="&lt;ThreeDShapeInfo&gt;&lt;uuid val=&quot;{A8212CA5-8314-4210-8AAF-B87F42DCF7C6}&quot;/&gt;&lt;isInvalidForFieldText val=&quot;0&quot;/&gt;&lt;Image&gt;&lt;filename val=&quot;C:\Users\User\AppData\Local\Temp\CP8052253996984Session\CPTrustFolder8052253996984\PPTImport8052256806015\data\asimages\{A8212CA5-8314-4210-8AAF-B87F42DCF7C6}_6.png&quot;/&gt;&lt;left val=&quot;42&quot;/&gt;&lt;top val=&quot;212&quot;/&gt;&lt;width val=&quot;870&quot;/&gt;&lt;height val=&quot;6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E6285D-A967-44A9-A70D-E0FDCA217E1E}&quot;/&gt;&lt;isInvalidForFieldText val=&quot;0&quot;/&gt;&lt;Image&gt;&lt;filename val=&quot;C:\Users\User\AppData\Local\Temp\CP8052253996984Session\CPTrustFolder8052253996984\PPTImport8052256806015\data\asimages\{98E6285D-A967-44A9-A70D-E0FDCA217E1E}_6.png&quot;/&gt;&lt;left val=&quot;681&quot;/&gt;&lt;top val=&quot;251&quot;/&gt;&lt;width val=&quot;222&quot;/&gt;&lt;height val=&quot;296&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7&quot;/&gt;&lt;lineCharCount val=&quot;56&quot;/&gt;&lt;lineCharCount val=&quot;53&quot;/&gt;&lt;lineCharCount val=&quot;51&quot;/&gt;&lt;lineCharCount val=&quot;53&quot;/&gt;&lt;lineCharCount val=&quot;53&quot;/&gt;&lt;lineCharCount val=&quot;39&quot;/&gt;&lt;lineCharCount val=&quot;1&quot;/&gt;&lt;/TableIndex&gt;&lt;/ShapeTextInfo&gt;"/>
  <p:tag name="HTML_SHAPEINFO" val="&lt;ThreeDShapeInfo&gt;&lt;uuid val=&quot;{AE9CDC42-3D52-4B87-8B9F-F2D0275D2057}&quot;/&gt;&lt;isInvalidForFieldText val=&quot;0&quot;/&gt;&lt;Image&gt;&lt;filename val=&quot;C:\Users\User\AppData\Local\Temp\CP8052253996984Session\CPTrustFolder8052253996984\PPTImport8052256806015\data\asimages\{AE9CDC42-3D52-4B87-8B9F-F2D0275D2057}_6.png&quot;/&gt;&lt;left val=&quot;47&quot;/&gt;&lt;top val=&quot;296&quot;/&gt;&lt;width val=&quot;620&quot;/&gt;&lt;height val=&quot;289&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12DC134-8B38-49A1-B55B-9BDFB9E039F5}&quot;/&gt;&lt;isInvalidForFieldText val=&quot;0&quot;/&gt;&lt;Image&gt;&lt;filename val=&quot;C:\Users\User\AppData\Local\Temp\CP8052253996984Session\CPTrustFolder8052253996984\PPTImport8052256806015\data\asimages\{212DC134-8B38-49A1-B55B-9BDFB9E039F5}_6.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5901A27C-EA87-4DC4-A394-89A81CD8BDDE}&quot;/&gt;&lt;isInvalidForFieldText val=&quot;0&quot;/&gt;&lt;Image&gt;&lt;filename val=&quot;C:\Users\User\AppData\Local\Temp\CP8052253996984Session\CPTrustFolder8052253996984\PPTImport8052256806015\data\asimages\{5901A27C-EA87-4DC4-A394-89A81CD8BDDE}_7.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986B1132-C445-4A7B-AEAF-D11D509F164A}&quot;/&gt;&lt;isInvalidForFieldText val=&quot;0&quot;/&gt;&lt;Image&gt;&lt;filename val=&quot;C:\Users\User\AppData\Local\Temp\CP8052253996984Session\CPTrustFolder8052253996984\PPTImport8052256806015\data\asimages\{986B1132-C445-4A7B-AEAF-D11D509F164A}_7.png&quot;/&gt;&lt;left val=&quot;42&quot;/&gt;&lt;top val=&quot;212&quot;/&gt;&lt;width val=&quot;870&quot;/&gt;&lt;height val=&quot;41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02463E5-79FD-48B0-8EF7-753FC9B3B525}&quot;/&gt;&lt;isInvalidForFieldText val=&quot;0&quot;/&gt;&lt;Image&gt;&lt;filename val=&quot;C:\Users\User\AppData\Local\Temp\CP8052253996984Session\CPTrustFolder8052253996984\PPTImport8052256806015\data\asimages\{302463E5-79FD-48B0-8EF7-753FC9B3B525}_7.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5&quot;/&gt;&lt;lineCharCount val=&quot;47&quot;/&gt;&lt;lineCharCount val=&quot;48&quot;/&gt;&lt;lineCharCount val=&quot;24&quot;/&gt;&lt;lineCharCount val=&quot;1&quot;/&gt;&lt;lineCharCount val=&quot;55&quot;/&gt;&lt;lineCharCount val=&quot;53&quot;/&gt;&lt;lineCharCount val=&quot;26&quot;/&gt;&lt;lineCharCount val=&quot;4&quot;/&gt;&lt;lineCharCount val=&quot;46&quot;/&gt;&lt;lineCharCount val=&quot;47&quot;/&gt;&lt;lineCharCount val=&quot;54&quot;/&gt;&lt;lineCharCount val=&quot;48&quot;/&gt;&lt;lineCharCount val=&quot;11&quot;/&gt;&lt;lineCharCount val=&quot;1&quot;/&gt;&lt;/TableIndex&gt;&lt;/ShapeTextInfo&gt;"/>
  <p:tag name="HTML_SHAPEINFO" val="&lt;ThreeDShapeInfo&gt;&lt;uuid val=&quot;{955FEB1C-879B-4E61-92CF-084B95E660B1}&quot;/&gt;&lt;isInvalidForFieldText val=&quot;0&quot;/&gt;&lt;Image&gt;&lt;filename val=&quot;C:\Users\User\AppData\Local\Temp\CP8052253996984Session\CPTrustFolder8052253996984\PPTImport8052256806015\data\asimages\{955FEB1C-879B-4E61-92CF-084B95E660B1}_7.png&quot;/&gt;&lt;left val=&quot;47&quot;/&gt;&lt;top val=&quot;281&quot;/&gt;&lt;width val=&quot;568&quot;/&gt;&lt;height val=&quot;433&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24F1FDAC-8215-4765-B27D-0F9247FF6D7C}&quot;/&gt;&lt;isInvalidForFieldText val=&quot;0&quot;/&gt;&lt;Image&gt;&lt;filename val=&quot;C:\Users\User\AppData\Local\Temp\CP8052253996984Session\CPTrustFolder8052253996984\PPTImport8052256806015\data\asimages\{24F1FDAC-8215-4765-B27D-0F9247FF6D7C}_8.png&quot;/&gt;&lt;left val=&quot;0&quot;/&gt;&lt;top val=&quot;76&quot;/&gt;&lt;width val=&quot;961&quot;/&gt;&lt;height val=&quot;1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0&quot;/&gt;&lt;lineCharCount val=&quot;1&quot;/&gt;&lt;lineCharCount val=&quot;30&quot;/&gt;&lt;/TableIndex&gt;&lt;/ShapeTextInfo&gt;"/>
  <p:tag name="HTML_SHAPEINFO" val="&lt;ThreeDShapeInfo&gt;&lt;uuid val=&quot;{58967E37-41AD-4B96-9D29-E7B38217E243}&quot;/&gt;&lt;isInvalidForFieldText val=&quot;0&quot;/&gt;&lt;Image&gt;&lt;filename val=&quot;C:\Users\User\AppData\Local\Temp\CP8052253996984Session\CPTrustFolder8052253996984\PPTImport8052256806015\data\asimages\{58967E37-41AD-4B96-9D29-E7B38217E243}_8.png&quot;/&gt;&lt;left val=&quot;42&quot;/&gt;&lt;top val=&quot;212&quot;/&gt;&lt;width val=&quot;870&quot;/&gt;&lt;height val=&quot;13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93671F9-1647-4CE6-97BE-A663B631528E}&quot;/&gt;&lt;isInvalidForFieldText val=&quot;0&quot;/&gt;&lt;Image&gt;&lt;filename val=&quot;C:\Users\User\AppData\Local\Temp\CP8052253996984Session\CPTrustFolder8052253996984\PPTImport8052256806015\data\asimages\{A93671F9-1647-4CE6-97BE-A663B631528E}_8.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4&quot;/&gt;&lt;lineCharCount val=&quot;36&quot;/&gt;&lt;lineCharCount val=&quot;34&quot;/&gt;&lt;lineCharCount val=&quot;38&quot;/&gt;&lt;/TableIndex&gt;&lt;/ShapeTextInfo&gt;"/>
  <p:tag name="HTML_SHAPEINFO" val="&lt;ThreeDShapeInfo&gt;&lt;uuid val=&quot;{3D47F8F1-F580-48B9-8525-84807508143C}&quot;/&gt;&lt;isInvalidForFieldText val=&quot;0&quot;/&gt;&lt;Image&gt;&lt;filename val=&quot;C:\Users\User\AppData\Local\Temp\CP8052253996984Session\CPTrustFolder8052253996984\PPTImport8052256806015\data\asimages\{3D47F8F1-F580-48B9-8525-84807508143C}_8.png&quot;/&gt;&lt;left val=&quot;47&quot;/&gt;&lt;top val=&quot;384&quot;/&gt;&lt;width val=&quot;465&quot;/&gt;&lt;height val=&quot;14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A6467DC5-619D-4C3F-A8C7-2899A48A4AD1}&quot;/&gt;&lt;isInvalidForFieldText val=&quot;0&quot;/&gt;&lt;Image&gt;&lt;filename val=&quot;C:\Users\User\AppData\Local\Temp\CP8052253996984Session\CPTrustFolder8052253996984\PPTImport8052256806015\data\asimages\{A6467DC5-619D-4C3F-A8C7-2899A48A4AD1}_9.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8&quot;/&gt;&lt;lineCharCount val=&quot;1&quot;/&gt;&lt;lineCharCount val=&quot;69&quot;/&gt;&lt;lineCharCount val=&quot;75&quot;/&gt;&lt;lineCharCount val=&quot;77&quot;/&gt;&lt;lineCharCount val=&quot;1&quot;/&gt;&lt;lineCharCount val=&quot;71&quot;/&gt;&lt;lineCharCount val=&quot;77&quot;/&gt;&lt;lineCharCount val=&quot;1&quot;/&gt;&lt;lineCharCount val=&quot;78&quot;/&gt;&lt;lineCharCount val=&quot;77&quot;/&gt;&lt;lineCharCount val=&quot;33&quot;/&gt;&lt;/TableIndex&gt;&lt;/ShapeTextInfo&gt;"/>
  <p:tag name="HTML_SHAPEINFO" val="&lt;ThreeDShapeInfo&gt;&lt;uuid val=&quot;{4D1ACACC-0965-4CEF-B5B6-8954B8C7EC27}&quot;/&gt;&lt;isInvalidForFieldText val=&quot;0&quot;/&gt;&lt;Image&gt;&lt;filename val=&quot;C:\Users\User\AppData\Local\Temp\CP8052253996984Session\CPTrustFolder8052253996984\PPTImport8052256806015\data\asimages\{4D1ACACC-0965-4CEF-B5B6-8954B8C7EC27}_9.png&quot;/&gt;&lt;left val=&quot;42&quot;/&gt;&lt;top val=&quot;212&quot;/&gt;&lt;width val=&quot;872&quot;/&gt;&lt;height val=&quot;417&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12AB883-8DBE-447A-AF08-9B733E966794}&quot;/&gt;&lt;isInvalidForFieldText val=&quot;0&quot;/&gt;&lt;Image&gt;&lt;filename val=&quot;C:\Users\User\AppData\Local\Temp\CP8052253996984Session\CPTrustFolder8052253996984\PPTImport8052256806015\data\asimages\{C12AB883-8DBE-447A-AF08-9B733E966794}_9.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737B708E-00F0-4E15-B3D8-A892E2103122}&quot;/&gt;&lt;isInvalidForFieldText val=&quot;0&quot;/&gt;&lt;Image&gt;&lt;filename val=&quot;C:\Users\User\AppData\Local\Temp\CP8052253996984Session\CPTrustFolder8052253996984\PPTImport8052256806015\data\asimages\{737B708E-00F0-4E15-B3D8-A892E2103122}_10.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2&quot;/&gt;&lt;/TableIndex&gt;&lt;/ShapeTextInfo&gt;"/>
  <p:tag name="HTML_SHAPEINFO" val="&lt;ThreeDShapeInfo&gt;&lt;uuid val=&quot;{89695692-E90F-48B0-9948-CB9CD87A0432}&quot;/&gt;&lt;isInvalidForFieldText val=&quot;0&quot;/&gt;&lt;Image&gt;&lt;filename val=&quot;C:\Users\User\AppData\Local\Temp\CP8052253996984Session\CPTrustFolder8052253996984\PPTImport8052256806015\data\asimages\{89695692-E90F-48B0-9948-CB9CD87A0432}_10.png&quot;/&gt;&lt;left val=&quot;40&quot;/&gt;&lt;top val=&quot;212&quot;/&gt;&lt;width val=&quot;871&quot;/&gt;&lt;height val=&quot;41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C0AE49-E3A9-4336-A467-EA15C7D1060E}&quot;/&gt;&lt;isInvalidForFieldText val=&quot;0&quot;/&gt;&lt;Image&gt;&lt;filename val=&quot;C:\Users\User\AppData\Local\Temp\CP8052253996984Session\CPTrustFolder8052253996984\PPTImport8052256806015\data\asimages\{51C0AE49-E3A9-4336-A467-EA15C7D1060E}_10.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6C972436-4705-4503-A53F-A97B078A6D26}&quot;/&gt;&lt;isInvalidForFieldText val=&quot;0&quot;/&gt;&lt;Image&gt;&lt;filename val=&quot;C:\Users\User\AppData\Local\Temp\CP8052253996984Session\CPTrustFolder8052253996984\PPTImport8052256806015\data\asimages\{6C972436-4705-4503-A53F-A97B078A6D26}_11.png&quot;/&gt;&lt;left val=&quot;0&quot;/&gt;&lt;top val=&quot;278&quot;/&gt;&lt;width val=&quot;961&quot;/&gt;&lt;height val=&quot;20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6CBEADD-3148-428D-8D00-218D98F610A6}&quot;/&gt;&lt;isInvalidForFieldText val=&quot;0&quot;/&gt;&lt;Image&gt;&lt;filename val=&quot;C:\Users\User\AppData\Local\Temp\CP8052253996984Session\CPTrustFolder8052253996984\PPTImport8052256806015\data\asimages\{A6CBEADD-3148-428D-8D00-218D98F610A6}_11.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69BF88C-D54E-42D0-A3BB-03B390DA1A98}&quot;/&gt;&lt;isInvalidForFieldText val=&quot;0&quot;/&gt;&lt;Image&gt;&lt;filename val=&quot;C:\Users\User\AppData\Local\Temp\CP8052253996984Session\CPTrustFolder8052253996984\PPTImport8052256806015\data\asimages\{969BF88C-D54E-42D0-A3BB-03B390DA1A98}_12.png&quot;/&gt;&lt;left val=&quot;0&quot;/&gt;&lt;top val=&quot;278&quot;/&gt;&lt;width val=&quot;961&quot;/&gt;&lt;height val=&quot;20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B930E97-B971-4B9A-94A6-A2E7E1EA31EC}&quot;/&gt;&lt;isInvalidForFieldText val=&quot;0&quot;/&gt;&lt;Image&gt;&lt;filename val=&quot;C:\Users\User\AppData\Local\Temp\CP8052253996984Session\CPTrustFolder8052253996984\PPTImport8052256806015\data\asimages\{0B930E97-B971-4B9A-94A6-A2E7E1EA31EC}_12.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Design Theme 0426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Theme 042618" id="{2606C69B-A17F-4EDF-AB28-92E6A9B0AAF5}" vid="{3DA8055E-FFF6-4F5F-9954-95F1895823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5E050F-F6DD-446A-BC54-722BE857956D}">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VA Design Theme 042618</Template>
  <TotalTime>4925</TotalTime>
  <Words>533</Words>
  <Application>Microsoft Office PowerPoint</Application>
  <PresentationFormat>On-screen Show (4:3)</PresentationFormat>
  <Paragraphs>69</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VA Design Theme 042618</vt:lpstr>
      <vt:lpstr>Diseases of the Ear and Other Sense Organs</vt:lpstr>
      <vt:lpstr>Objectives</vt:lpstr>
      <vt:lpstr>References</vt:lpstr>
      <vt:lpstr>Diseases of the ear, and other sense organs</vt:lpstr>
      <vt:lpstr>Diseases of the ear</vt:lpstr>
      <vt:lpstr>Diseases of the ear</vt:lpstr>
      <vt:lpstr>Diseases of the ear</vt:lpstr>
      <vt:lpstr>Other sense organs</vt:lpstr>
      <vt:lpstr>Additional considerations</vt:lpstr>
      <vt:lpstr>Practical Exercise</vt:lpstr>
      <vt:lpstr>Review</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Diseases of the Ear and Other Sense Organs PowerPoint Presentation</dc:title>
  <dc:subject>RVSR</dc:subject>
  <dc:creator>Department of Veterans Affairs, Veterans Benefits Administration, Compensation Service, STAFF</dc:creator>
  <cp:keywords>Disease of ear, other sense organs, meniere's, vestibular, otitis, loss of smell, loss of taste, smell, taste, hearing,</cp:keywords>
  <dc:description>This lesson is intended to familiarize the student with the diseases of the ear and other sense organs. This lesson will contain discussions and exercises that will allow you to gain a better understanding of diseases of the ear and other sense organs.</dc:description>
  <cp:lastModifiedBy>Kathy Poole</cp:lastModifiedBy>
  <cp:revision>397</cp:revision>
  <dcterms:created xsi:type="dcterms:W3CDTF">2014-04-30T02:32:11Z</dcterms:created>
  <dcterms:modified xsi:type="dcterms:W3CDTF">2018-08-10T19:48:13Z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