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4"/>
  </p:notesMasterIdLst>
  <p:handoutMasterIdLst>
    <p:handoutMasterId r:id="rId25"/>
  </p:handoutMasterIdLst>
  <p:sldIdLst>
    <p:sldId id="257" r:id="rId5"/>
    <p:sldId id="258" r:id="rId6"/>
    <p:sldId id="259" r:id="rId7"/>
    <p:sldId id="261" r:id="rId8"/>
    <p:sldId id="262" r:id="rId9"/>
    <p:sldId id="263" r:id="rId10"/>
    <p:sldId id="270" r:id="rId11"/>
    <p:sldId id="264" r:id="rId12"/>
    <p:sldId id="265" r:id="rId13"/>
    <p:sldId id="266" r:id="rId14"/>
    <p:sldId id="268" r:id="rId15"/>
    <p:sldId id="267" r:id="rId16"/>
    <p:sldId id="273" r:id="rId17"/>
    <p:sldId id="271" r:id="rId18"/>
    <p:sldId id="272" r:id="rId19"/>
    <p:sldId id="269" r:id="rId20"/>
    <p:sldId id="260" r:id="rId21"/>
    <p:sldId id="274" r:id="rId22"/>
    <p:sldId id="256" r:id="rId23"/>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12" autoAdjust="0"/>
    <p:restoredTop sz="93907" autoAdjust="0"/>
  </p:normalViewPr>
  <p:slideViewPr>
    <p:cSldViewPr snapToGrid="0">
      <p:cViewPr varScale="1">
        <p:scale>
          <a:sx n="106" d="100"/>
          <a:sy n="106" d="100"/>
        </p:scale>
        <p:origin x="85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111092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201028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38534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25425" indent="-225425">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6538">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688975" indent="-227013">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139825" indent="-225425">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07936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11096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2375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3"/>
            </p:custDataLst>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custDataLst>
              <p:tags r:id="rId4"/>
            </p:custDataLst>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7C414AED-89CE-4A48-8B2B-1B3A5C68EA2A}" type="slidenum">
              <a:rPr lang="en-US" smtClean="0"/>
              <a:t>‹#›</a:t>
            </a:fld>
            <a:endParaRPr lang="en-US"/>
          </a:p>
        </p:txBody>
      </p:sp>
    </p:spTree>
    <p:extLst>
      <p:ext uri="{BB962C8B-B14F-4D97-AF65-F5344CB8AC3E}">
        <p14:creationId xmlns:p14="http://schemas.microsoft.com/office/powerpoint/2010/main" val="259104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9"/>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0"/>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1"/>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31293384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slideLayout" Target="../slideLayouts/slideLayout4.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1.xml"/><Relationship Id="rId1" Type="http://schemas.openxmlformats.org/officeDocument/2006/relationships/tags" Target="../tags/tag80.xml"/></Relationships>
</file>

<file path=ppt/slides/_rels/slide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2.xml"/><Relationship Id="rId5" Type="http://schemas.openxmlformats.org/officeDocument/2006/relationships/tags" Target="../tags/tag40.xml"/><Relationship Id="rId4" Type="http://schemas.openxmlformats.org/officeDocument/2006/relationships/tags" Target="../tags/tag39.xml"/></Relationships>
</file>

<file path=ppt/slides/_rels/slide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Layout" Target="../slideLayouts/slideLayout2.xml"/><Relationship Id="rId4" Type="http://schemas.openxmlformats.org/officeDocument/2006/relationships/tags" Target="../tags/tag47.xml"/></Relationships>
</file>

<file path=ppt/slides/_rels/slide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125217-CCF5-4383-8C74-D942D0A599F7}"/>
              </a:ext>
            </a:extLst>
          </p:cNvPr>
          <p:cNvSpPr>
            <a:spLocks noGrp="1"/>
          </p:cNvSpPr>
          <p:nvPr>
            <p:ph type="ctrTitle"/>
            <p:custDataLst>
              <p:tags r:id="rId1"/>
            </p:custDataLst>
          </p:nvPr>
        </p:nvSpPr>
        <p:spPr>
          <a:xfrm>
            <a:off x="685800" y="2819400"/>
            <a:ext cx="7772400" cy="1219200"/>
          </a:xfrm>
        </p:spPr>
        <p:txBody>
          <a:bodyPr/>
          <a:lstStyle/>
          <a:p>
            <a:r>
              <a:rPr lang="en-US" dirty="0"/>
              <a:t>Neurological and Convulsive Disorders</a:t>
            </a:r>
          </a:p>
        </p:txBody>
      </p:sp>
      <p:sp>
        <p:nvSpPr>
          <p:cNvPr id="6" name="Text Placeholder 5">
            <a:extLst>
              <a:ext uri="{FF2B5EF4-FFF2-40B4-BE49-F238E27FC236}">
                <a16:creationId xmlns:a16="http://schemas.microsoft.com/office/drawing/2014/main" id="{5AB2BBA0-C04F-44FD-A1C9-7869B14A1DE8}"/>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2134D9EE-6CC2-4370-AA26-6989EA99F3E0}"/>
              </a:ext>
            </a:extLst>
          </p:cNvPr>
          <p:cNvSpPr>
            <a:spLocks noGrp="1"/>
          </p:cNvSpPr>
          <p:nvPr>
            <p:ph type="body" sz="quarter" idx="11"/>
            <p:custDataLst>
              <p:tags r:id="rId3"/>
            </p:custDataLst>
          </p:nvPr>
        </p:nvSpPr>
        <p:spPr>
          <a:xfrm>
            <a:off x="6096000" y="4724400"/>
            <a:ext cx="2362200" cy="838200"/>
          </a:xfrm>
        </p:spPr>
        <p:txBody>
          <a:bodyPr/>
          <a:lstStyle/>
          <a:p>
            <a:r>
              <a:rPr lang="en-US" dirty="0"/>
              <a:t>January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Cranial Nerves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8293" y="1880498"/>
            <a:ext cx="5801579" cy="361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ontent Placeholder 4"/>
          <p:cNvGraphicFramePr>
            <a:graphicFrameLocks noGrp="1"/>
          </p:cNvGraphicFramePr>
          <p:nvPr>
            <p:ph idx="1"/>
            <p:custDataLst>
              <p:tags r:id="rId2"/>
            </p:custDataLst>
            <p:extLst>
              <p:ext uri="{D42A27DB-BD31-4B8C-83A1-F6EECF244321}">
                <p14:modId xmlns:p14="http://schemas.microsoft.com/office/powerpoint/2010/main" val="914008983"/>
              </p:ext>
            </p:extLst>
          </p:nvPr>
        </p:nvGraphicFramePr>
        <p:xfrm>
          <a:off x="4159046" y="1681704"/>
          <a:ext cx="4313072" cy="4703264"/>
        </p:xfrm>
        <a:graphic>
          <a:graphicData uri="http://schemas.openxmlformats.org/drawingml/2006/table">
            <a:tbl>
              <a:tblPr/>
              <a:tblGrid>
                <a:gridCol w="911646">
                  <a:extLst>
                    <a:ext uri="{9D8B030D-6E8A-4147-A177-3AD203B41FA5}">
                      <a16:colId xmlns:a16="http://schemas.microsoft.com/office/drawing/2014/main" val="20000"/>
                    </a:ext>
                  </a:extLst>
                </a:gridCol>
                <a:gridCol w="911646">
                  <a:extLst>
                    <a:ext uri="{9D8B030D-6E8A-4147-A177-3AD203B41FA5}">
                      <a16:colId xmlns:a16="http://schemas.microsoft.com/office/drawing/2014/main" val="20001"/>
                    </a:ext>
                  </a:extLst>
                </a:gridCol>
                <a:gridCol w="911646">
                  <a:extLst>
                    <a:ext uri="{9D8B030D-6E8A-4147-A177-3AD203B41FA5}">
                      <a16:colId xmlns:a16="http://schemas.microsoft.com/office/drawing/2014/main" val="20002"/>
                    </a:ext>
                  </a:extLst>
                </a:gridCol>
                <a:gridCol w="1578134">
                  <a:extLst>
                    <a:ext uri="{9D8B030D-6E8A-4147-A177-3AD203B41FA5}">
                      <a16:colId xmlns:a16="http://schemas.microsoft.com/office/drawing/2014/main" val="20003"/>
                    </a:ext>
                  </a:extLst>
                </a:gridCol>
              </a:tblGrid>
              <a:tr h="261296">
                <a:tc>
                  <a:txBody>
                    <a:bodyPr/>
                    <a:lstStyle/>
                    <a:p>
                      <a:pPr algn="ctr" fontAlgn="ctr"/>
                      <a:r>
                        <a:rPr lang="en-US" sz="900" b="1" i="0" u="none" strike="noStrike" dirty="0">
                          <a:solidFill>
                            <a:srgbClr val="000000"/>
                          </a:solidFill>
                          <a:effectLst/>
                          <a:latin typeface="+mj-lt"/>
                        </a:rPr>
                        <a:t>Cranial Nerves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j-lt"/>
                        </a:rPr>
                        <a:t>How to Evaluate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j-lt"/>
                        </a:rPr>
                        <a:t>Nerve Function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j-lt"/>
                        </a:rPr>
                        <a:t>Associated Symptoms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4248">
                <a:tc>
                  <a:txBody>
                    <a:bodyPr/>
                    <a:lstStyle/>
                    <a:p>
                      <a:pPr algn="ctr" fontAlgn="ctr"/>
                      <a:r>
                        <a:rPr lang="en-US" sz="900" b="1" i="0" u="none" strike="noStrike">
                          <a:solidFill>
                            <a:srgbClr val="000000"/>
                          </a:solidFill>
                          <a:effectLst/>
                          <a:latin typeface="+mj-lt"/>
                        </a:rPr>
                        <a:t>Cranial Nerve 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j-lt"/>
                        </a:rPr>
                        <a:t>Rate Under Organs of Sense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j-lt"/>
                        </a:rPr>
                        <a:t>Smell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j-lt"/>
                        </a:rPr>
                        <a:t>Reduced or Complete Loss of Smell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354248">
                <a:tc>
                  <a:txBody>
                    <a:bodyPr/>
                    <a:lstStyle/>
                    <a:p>
                      <a:pPr algn="ctr" fontAlgn="ctr"/>
                      <a:r>
                        <a:rPr lang="en-US" sz="900" b="1" i="0" u="none" strike="noStrike">
                          <a:solidFill>
                            <a:srgbClr val="000000"/>
                          </a:solidFill>
                          <a:effectLst/>
                          <a:latin typeface="+mj-lt"/>
                        </a:rPr>
                        <a:t>Cranial Nerve II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j-lt"/>
                        </a:rPr>
                        <a:t>Rate Under Organs of Sense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j-lt"/>
                        </a:rPr>
                        <a:t>Vision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j-lt"/>
                        </a:rPr>
                        <a:t>Loss of Vision, Blurry Vision, Double Vision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354248">
                <a:tc>
                  <a:txBody>
                    <a:bodyPr/>
                    <a:lstStyle/>
                    <a:p>
                      <a:pPr algn="ctr" fontAlgn="ctr"/>
                      <a:r>
                        <a:rPr lang="en-US" sz="900" b="1" i="0" u="none" strike="noStrike" dirty="0">
                          <a:solidFill>
                            <a:srgbClr val="000000"/>
                          </a:solidFill>
                          <a:effectLst/>
                          <a:latin typeface="+mj-lt"/>
                        </a:rPr>
                        <a:t>Cranial Nerve III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j-lt"/>
                        </a:rPr>
                        <a:t>Rate Under Organs of Sense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j-lt"/>
                        </a:rPr>
                        <a:t>Eyelid &amp; Eyeball Movement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j-lt"/>
                        </a:rPr>
                        <a:t>Inability to open or close eyes or eyelid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354248">
                <a:tc>
                  <a:txBody>
                    <a:bodyPr/>
                    <a:lstStyle/>
                    <a:p>
                      <a:pPr algn="ctr" fontAlgn="ctr"/>
                      <a:r>
                        <a:rPr lang="en-US" sz="900" b="1" i="0" u="none" strike="noStrike" dirty="0">
                          <a:solidFill>
                            <a:srgbClr val="000000"/>
                          </a:solidFill>
                          <a:effectLst/>
                          <a:latin typeface="+mj-lt"/>
                        </a:rPr>
                        <a:t>Cranial Nerve IV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dirty="0">
                          <a:solidFill>
                            <a:srgbClr val="000000"/>
                          </a:solidFill>
                          <a:effectLst/>
                          <a:latin typeface="+mj-lt"/>
                        </a:rPr>
                        <a:t>Rate Under Organs of Sense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j-lt"/>
                        </a:rPr>
                        <a:t>Downward Eye Movement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j-lt"/>
                        </a:rPr>
                        <a:t>Fixed Eye Position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356636">
                <a:tc>
                  <a:txBody>
                    <a:bodyPr/>
                    <a:lstStyle/>
                    <a:p>
                      <a:pPr algn="ctr" fontAlgn="ctr"/>
                      <a:r>
                        <a:rPr lang="en-US" sz="900" b="1" i="0" u="none" strike="noStrike">
                          <a:solidFill>
                            <a:srgbClr val="000000"/>
                          </a:solidFill>
                          <a:effectLst/>
                          <a:latin typeface="+mj-lt"/>
                        </a:rPr>
                        <a:t>Cranial Nerve 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j-lt"/>
                        </a:rPr>
                        <a:t>Always Bilateral So Provide an Eval for Each Affected Side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j-lt"/>
                        </a:rPr>
                        <a:t>Chewing &amp; Mouth Movement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j-lt"/>
                        </a:rPr>
                        <a:t>Pain, Reduced Senses, or Loss of Mouth Motion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4248">
                <a:tc>
                  <a:txBody>
                    <a:bodyPr/>
                    <a:lstStyle/>
                    <a:p>
                      <a:pPr algn="ctr" fontAlgn="ctr"/>
                      <a:r>
                        <a:rPr lang="en-US" sz="900" b="1" i="0" u="none" strike="noStrike">
                          <a:solidFill>
                            <a:srgbClr val="000000"/>
                          </a:solidFill>
                          <a:effectLst/>
                          <a:latin typeface="+mj-lt"/>
                        </a:rPr>
                        <a:t>Cranial Nerve VI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j-lt"/>
                        </a:rPr>
                        <a:t>Rate Under Organs of Sense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j-lt"/>
                        </a:rPr>
                        <a:t>Lateral Eye Movement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j-lt"/>
                        </a:rPr>
                        <a:t>Fixed Eye Position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356636">
                <a:tc>
                  <a:txBody>
                    <a:bodyPr/>
                    <a:lstStyle/>
                    <a:p>
                      <a:pPr algn="ctr" fontAlgn="ctr"/>
                      <a:r>
                        <a:rPr lang="en-US" sz="900" b="1" i="0" u="none" strike="noStrike">
                          <a:solidFill>
                            <a:srgbClr val="000000"/>
                          </a:solidFill>
                          <a:effectLst/>
                          <a:latin typeface="+mj-lt"/>
                        </a:rPr>
                        <a:t>Cranial Nerve VII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j-lt"/>
                        </a:rPr>
                        <a:t>Always Bilateral So Provide an Eval for Each Affected Side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j-lt"/>
                        </a:rPr>
                        <a:t>Facial Expressions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j-lt"/>
                        </a:rPr>
                        <a:t>Pain/Sensory Loss of Face, Loss of Auto Movements, Drooling</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4248">
                <a:tc>
                  <a:txBody>
                    <a:bodyPr/>
                    <a:lstStyle/>
                    <a:p>
                      <a:pPr algn="ctr" fontAlgn="ctr"/>
                      <a:r>
                        <a:rPr lang="en-US" sz="900" b="1" i="0" u="none" strike="noStrike" dirty="0">
                          <a:solidFill>
                            <a:srgbClr val="000000"/>
                          </a:solidFill>
                          <a:effectLst/>
                          <a:latin typeface="+mj-lt"/>
                        </a:rPr>
                        <a:t>Cranial Nerve VIII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j-lt"/>
                        </a:rPr>
                        <a:t>Rate Under Organs of Sense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j-lt"/>
                        </a:rPr>
                        <a:t>Hearing &amp; Equilibrium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j-lt"/>
                        </a:rPr>
                        <a:t>Reduced Hearing, Vertigo, Deafness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r h="356636">
                <a:tc>
                  <a:txBody>
                    <a:bodyPr/>
                    <a:lstStyle/>
                    <a:p>
                      <a:pPr algn="ctr" fontAlgn="ctr"/>
                      <a:r>
                        <a:rPr lang="en-US" sz="900" b="1" i="0" u="none" strike="noStrike" dirty="0">
                          <a:solidFill>
                            <a:srgbClr val="000000"/>
                          </a:solidFill>
                          <a:effectLst/>
                          <a:latin typeface="+mj-lt"/>
                        </a:rPr>
                        <a:t>Cranial Nerve IX</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j-lt"/>
                        </a:rPr>
                        <a:t>Always Bilateral So Provide an Eval for Each Affected Side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j-lt"/>
                        </a:rPr>
                        <a:t>Taste &amp; Carotid Blood Pressure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j-lt"/>
                        </a:rPr>
                        <a:t>Reduced Senses in Pharynx &amp; Tonsils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0521">
                <a:tc>
                  <a:txBody>
                    <a:bodyPr/>
                    <a:lstStyle/>
                    <a:p>
                      <a:pPr algn="ctr" fontAlgn="ctr"/>
                      <a:r>
                        <a:rPr lang="en-US" sz="900" b="1" i="0" u="none" strike="noStrike">
                          <a:solidFill>
                            <a:srgbClr val="000000"/>
                          </a:solidFill>
                          <a:effectLst/>
                          <a:latin typeface="+mj-lt"/>
                        </a:rPr>
                        <a:t>Cranial Nerve X</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j-lt"/>
                        </a:rPr>
                        <a:t>Always Bilateral So Provide an Eval for Each Affected Side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j-lt"/>
                        </a:rPr>
                        <a:t>Controls Voice,  Slows Heart Rate &amp;               Stimulates Digestion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j-lt"/>
                        </a:rPr>
                        <a:t>Voice Reduced in Volume, Low Blood Pressure, Constipation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56636">
                <a:tc>
                  <a:txBody>
                    <a:bodyPr/>
                    <a:lstStyle/>
                    <a:p>
                      <a:pPr algn="ctr" fontAlgn="ctr"/>
                      <a:r>
                        <a:rPr lang="en-US" sz="900" b="1" i="0" u="none" strike="noStrike">
                          <a:solidFill>
                            <a:srgbClr val="000000"/>
                          </a:solidFill>
                          <a:effectLst/>
                          <a:latin typeface="+mj-lt"/>
                        </a:rPr>
                        <a:t>Cranial Nerve XI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j-lt"/>
                        </a:rPr>
                        <a:t>Always Bilateral So Provide an Eval for Each Affected Side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j-lt"/>
                        </a:rPr>
                        <a:t>Controls Sternomastoid &amp; Trapezius Muscle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j-lt"/>
                        </a:rPr>
                        <a:t>Stooped Posture, Difficulty Swallowing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56636">
                <a:tc>
                  <a:txBody>
                    <a:bodyPr/>
                    <a:lstStyle/>
                    <a:p>
                      <a:pPr algn="ctr" fontAlgn="ctr"/>
                      <a:r>
                        <a:rPr lang="en-US" sz="900" b="1" i="0" u="none" strike="noStrike">
                          <a:solidFill>
                            <a:srgbClr val="000000"/>
                          </a:solidFill>
                          <a:effectLst/>
                          <a:latin typeface="+mj-lt"/>
                        </a:rPr>
                        <a:t>Cranial Nerve XII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j-lt"/>
                        </a:rPr>
                        <a:t>Always Bilateral So Provide an Eval for Each Affected Side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j-lt"/>
                        </a:rPr>
                        <a:t>Controls Tongue Movements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j-lt"/>
                        </a:rPr>
                        <a:t>Slurred Speech</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 name="Slide Number Placeholder 5">
            <a:extLst>
              <a:ext uri="{FF2B5EF4-FFF2-40B4-BE49-F238E27FC236}">
                <a16:creationId xmlns:a16="http://schemas.microsoft.com/office/drawing/2014/main" id="{FD05D0C9-AFDA-44FD-B096-DEBD7C35CD65}"/>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10</a:t>
            </a:fld>
            <a:endParaRPr lang="en-US" dirty="0"/>
          </a:p>
        </p:txBody>
      </p:sp>
    </p:spTree>
    <p:extLst>
      <p:ext uri="{BB962C8B-B14F-4D97-AF65-F5344CB8AC3E}">
        <p14:creationId xmlns:p14="http://schemas.microsoft.com/office/powerpoint/2010/main" val="3817731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Diseases of the peripheral nerves</a:t>
            </a:r>
          </a:p>
        </p:txBody>
      </p:sp>
      <p:sp>
        <p:nvSpPr>
          <p:cNvPr id="3" name="Content Placeholder 2"/>
          <p:cNvSpPr>
            <a:spLocks noGrp="1"/>
          </p:cNvSpPr>
          <p:nvPr>
            <p:ph idx="1"/>
            <p:custDataLst>
              <p:tags r:id="rId2"/>
            </p:custDataLst>
          </p:nvPr>
        </p:nvSpPr>
        <p:spPr>
          <a:xfrm>
            <a:off x="457200" y="2057400"/>
            <a:ext cx="8229600" cy="4107426"/>
          </a:xfrm>
        </p:spPr>
        <p:txBody>
          <a:bodyPr>
            <a:normAutofit/>
          </a:bodyPr>
          <a:lstStyle/>
          <a:p>
            <a:pPr marL="225425" indent="-225425">
              <a:buClr>
                <a:schemeClr val="tx1"/>
              </a:buClr>
              <a:buFont typeface="Arial" panose="020B0604020202020204" pitchFamily="34" charset="0"/>
              <a:buChar char="•"/>
            </a:pPr>
            <a:r>
              <a:rPr lang="en-US" b="1" dirty="0">
                <a:latin typeface="+mj-lt"/>
              </a:rPr>
              <a:t>DC 8510 – DC 8730</a:t>
            </a:r>
          </a:p>
          <a:p>
            <a:pPr marL="461963" lvl="1" indent="-236538">
              <a:spcAft>
                <a:spcPts val="600"/>
              </a:spcAft>
              <a:buClr>
                <a:schemeClr val="tx1"/>
              </a:buClr>
            </a:pPr>
            <a:r>
              <a:rPr lang="en-US" sz="1800" b="1" dirty="0">
                <a:latin typeface="+mj-lt"/>
                <a:cs typeface="Times New Roman" panose="02020603050405020304" pitchFamily="18" charset="0"/>
              </a:rPr>
              <a:t>Incomplete paralysis</a:t>
            </a:r>
          </a:p>
          <a:p>
            <a:pPr marL="688975" lvl="2" indent="-227013">
              <a:spcAft>
                <a:spcPts val="600"/>
              </a:spcAft>
              <a:buClr>
                <a:schemeClr val="tx1"/>
              </a:buClr>
            </a:pPr>
            <a:r>
              <a:rPr lang="en-US" sz="1600" dirty="0">
                <a:latin typeface="+mj-lt"/>
                <a:cs typeface="Times New Roman" panose="02020603050405020304" pitchFamily="18" charset="0"/>
              </a:rPr>
              <a:t>indicates a degree of lost or impaired function substantially less than the type pictured for complete paralysis given with each nerve </a:t>
            </a:r>
            <a:endParaRPr lang="en-US" sz="1600" b="1" dirty="0">
              <a:latin typeface="+mj-lt"/>
              <a:cs typeface="Times New Roman" panose="02020603050405020304" pitchFamily="18" charset="0"/>
            </a:endParaRPr>
          </a:p>
          <a:p>
            <a:pPr marL="461963" lvl="1" indent="-236538">
              <a:spcAft>
                <a:spcPts val="600"/>
              </a:spcAft>
              <a:buClr>
                <a:schemeClr val="tx1"/>
              </a:buClr>
            </a:pPr>
            <a:r>
              <a:rPr lang="en-US" altLang="en-US" sz="1800" b="1" dirty="0">
                <a:latin typeface="+mj-lt"/>
                <a:cs typeface="Times New Roman" panose="02020603050405020304" pitchFamily="18" charset="0"/>
              </a:rPr>
              <a:t>neuritis</a:t>
            </a:r>
          </a:p>
          <a:p>
            <a:pPr marL="688975" lvl="2" indent="-227013">
              <a:spcAft>
                <a:spcPts val="600"/>
              </a:spcAft>
              <a:buClr>
                <a:schemeClr val="tx1"/>
              </a:buClr>
            </a:pPr>
            <a:r>
              <a:rPr lang="en-US" altLang="en-US" sz="1600" dirty="0">
                <a:latin typeface="+mj-lt"/>
                <a:cs typeface="Times New Roman" panose="02020603050405020304" pitchFamily="18" charset="0"/>
              </a:rPr>
              <a:t>rated at maximum equal to severe, incomplete paralysis</a:t>
            </a:r>
          </a:p>
          <a:p>
            <a:pPr marL="688975" lvl="2" indent="-227013">
              <a:spcAft>
                <a:spcPts val="600"/>
              </a:spcAft>
              <a:buClr>
                <a:schemeClr val="tx1"/>
              </a:buClr>
            </a:pPr>
            <a:r>
              <a:rPr lang="en-US" altLang="en-US" sz="1600" dirty="0">
                <a:latin typeface="+mj-lt"/>
                <a:cs typeface="Times New Roman" panose="02020603050405020304" pitchFamily="18" charset="0"/>
              </a:rPr>
              <a:t>maximum rating for neuritis </a:t>
            </a:r>
            <a:r>
              <a:rPr lang="en-US" altLang="en-US" sz="1600" i="1" dirty="0">
                <a:latin typeface="+mj-lt"/>
                <a:cs typeface="Times New Roman" panose="02020603050405020304" pitchFamily="18" charset="0"/>
              </a:rPr>
              <a:t>not</a:t>
            </a:r>
            <a:r>
              <a:rPr lang="en-US" altLang="en-US" sz="1600" dirty="0">
                <a:latin typeface="+mj-lt"/>
                <a:cs typeface="Times New Roman" panose="02020603050405020304" pitchFamily="18" charset="0"/>
              </a:rPr>
              <a:t> characterized by organic changes (loss of reflexes, muscle atrophy, sensory disturbances, or constant pain) will be that for moderate</a:t>
            </a:r>
          </a:p>
          <a:p>
            <a:pPr marL="688975" lvl="2" indent="-227013">
              <a:spcAft>
                <a:spcPts val="600"/>
              </a:spcAft>
              <a:buClr>
                <a:schemeClr val="tx1"/>
              </a:buClr>
            </a:pPr>
            <a:r>
              <a:rPr lang="en-US" altLang="en-US" sz="1600" dirty="0">
                <a:latin typeface="+mj-lt"/>
                <a:cs typeface="Times New Roman" panose="02020603050405020304" pitchFamily="18" charset="0"/>
              </a:rPr>
              <a:t>with sciatic nerve involvement, maximum rating is moderately severe, incomplete paralysis. </a:t>
            </a:r>
          </a:p>
          <a:p>
            <a:pPr marL="461963" lvl="1" indent="-236538">
              <a:spcAft>
                <a:spcPts val="600"/>
              </a:spcAft>
              <a:buClr>
                <a:schemeClr val="tx1"/>
              </a:buClr>
            </a:pPr>
            <a:r>
              <a:rPr lang="en-US" altLang="en-US" sz="1800" b="1" dirty="0">
                <a:latin typeface="+mj-lt"/>
                <a:cs typeface="Times New Roman" panose="02020603050405020304" pitchFamily="18" charset="0"/>
              </a:rPr>
              <a:t>neuralgia</a:t>
            </a:r>
          </a:p>
          <a:p>
            <a:pPr marL="688975" lvl="2" indent="-227013">
              <a:spcAft>
                <a:spcPts val="600"/>
              </a:spcAft>
              <a:buClr>
                <a:schemeClr val="tx1"/>
              </a:buClr>
            </a:pPr>
            <a:r>
              <a:rPr lang="en-US" altLang="en-US" sz="1600" dirty="0">
                <a:latin typeface="+mj-lt"/>
                <a:cs typeface="Times New Roman" panose="02020603050405020304" pitchFamily="18" charset="0"/>
              </a:rPr>
              <a:t>rated as maximum equal to moderate incomplete paralysis</a:t>
            </a:r>
          </a:p>
        </p:txBody>
      </p:sp>
      <p:sp>
        <p:nvSpPr>
          <p:cNvPr id="6" name="Slide Number Placeholder 5">
            <a:extLst>
              <a:ext uri="{FF2B5EF4-FFF2-40B4-BE49-F238E27FC236}">
                <a16:creationId xmlns:a16="http://schemas.microsoft.com/office/drawing/2014/main" id="{6EB887EE-B7FA-4FCD-952D-17D60E114580}"/>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11</a:t>
            </a:fld>
            <a:endParaRPr lang="en-US" dirty="0"/>
          </a:p>
        </p:txBody>
      </p:sp>
    </p:spTree>
    <p:extLst>
      <p:ext uri="{BB962C8B-B14F-4D97-AF65-F5344CB8AC3E}">
        <p14:creationId xmlns:p14="http://schemas.microsoft.com/office/powerpoint/2010/main" val="1982918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Peripheral Nerves</a:t>
            </a:r>
          </a:p>
        </p:txBody>
      </p:sp>
      <p:pic>
        <p:nvPicPr>
          <p:cNvPr id="102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0" y="1943432"/>
            <a:ext cx="4585935" cy="343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9229" y="1943432"/>
            <a:ext cx="4321391" cy="324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a:extLst>
              <a:ext uri="{FF2B5EF4-FFF2-40B4-BE49-F238E27FC236}">
                <a16:creationId xmlns:a16="http://schemas.microsoft.com/office/drawing/2014/main" id="{415F2195-EA36-45B2-8FD6-6F82787ABE41}"/>
              </a:ext>
            </a:extLst>
          </p:cNvPr>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pPr/>
              <a:t>12</a:t>
            </a:fld>
            <a:endParaRPr lang="en-US" dirty="0"/>
          </a:p>
        </p:txBody>
      </p:sp>
    </p:spTree>
    <p:extLst>
      <p:ext uri="{BB962C8B-B14F-4D97-AF65-F5344CB8AC3E}">
        <p14:creationId xmlns:p14="http://schemas.microsoft.com/office/powerpoint/2010/main" val="48739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Epilepsies</a:t>
            </a:r>
            <a:r>
              <a:rPr lang="en-US" b="1" dirty="0"/>
              <a:t> </a:t>
            </a:r>
            <a:endParaRPr lang="en-US" dirty="0"/>
          </a:p>
        </p:txBody>
      </p:sp>
      <p:sp>
        <p:nvSpPr>
          <p:cNvPr id="3" name="Content Placeholder 2"/>
          <p:cNvSpPr>
            <a:spLocks noGrp="1"/>
          </p:cNvSpPr>
          <p:nvPr>
            <p:ph idx="1"/>
            <p:custDataLst>
              <p:tags r:id="rId2"/>
            </p:custDataLst>
          </p:nvPr>
        </p:nvSpPr>
        <p:spPr>
          <a:xfrm>
            <a:off x="457200" y="2057400"/>
            <a:ext cx="3642852" cy="3916363"/>
          </a:xfrm>
        </p:spPr>
        <p:txBody>
          <a:bodyPr/>
          <a:lstStyle/>
          <a:p>
            <a:pPr marL="225425" indent="-225425">
              <a:buClr>
                <a:schemeClr val="tx1"/>
              </a:buClr>
              <a:buFont typeface="Arial" panose="020B0604020202020204" pitchFamily="34" charset="0"/>
              <a:buChar char="•"/>
            </a:pPr>
            <a:r>
              <a:rPr lang="en-US" altLang="en-US" dirty="0">
                <a:latin typeface="+mj-lt"/>
              </a:rPr>
              <a:t>Psychomotor epilepsy</a:t>
            </a:r>
          </a:p>
          <a:p>
            <a:pPr marL="461963" lvl="1" indent="-236538">
              <a:spcAft>
                <a:spcPts val="600"/>
              </a:spcAft>
              <a:buClr>
                <a:schemeClr val="tx1"/>
              </a:buClr>
            </a:pPr>
            <a:r>
              <a:rPr lang="en-US" altLang="en-US" sz="1800" dirty="0">
                <a:latin typeface="+mj-lt"/>
                <a:cs typeface="Times New Roman" panose="02020603050405020304" pitchFamily="18" charset="0"/>
              </a:rPr>
              <a:t>grand mal</a:t>
            </a:r>
          </a:p>
          <a:p>
            <a:pPr marL="688975" lvl="2" indent="-227013">
              <a:spcAft>
                <a:spcPts val="600"/>
              </a:spcAft>
              <a:buClr>
                <a:schemeClr val="tx1"/>
              </a:buClr>
            </a:pPr>
            <a:r>
              <a:rPr lang="en-US" altLang="en-US" sz="1600" dirty="0">
                <a:latin typeface="+mj-lt"/>
                <a:cs typeface="Times New Roman" panose="02020603050405020304" pitchFamily="18" charset="0"/>
              </a:rPr>
              <a:t>major seizures</a:t>
            </a:r>
          </a:p>
          <a:p>
            <a:pPr marL="461963" lvl="1" indent="-236538">
              <a:spcAft>
                <a:spcPts val="600"/>
              </a:spcAft>
              <a:buClr>
                <a:schemeClr val="tx1"/>
              </a:buClr>
            </a:pPr>
            <a:r>
              <a:rPr lang="en-US" altLang="en-US" sz="1800" dirty="0">
                <a:latin typeface="+mj-lt"/>
                <a:cs typeface="Times New Roman" panose="02020603050405020304" pitchFamily="18" charset="0"/>
              </a:rPr>
              <a:t>petit mal</a:t>
            </a:r>
          </a:p>
          <a:p>
            <a:pPr marL="688975" lvl="2" indent="-227013">
              <a:spcAft>
                <a:spcPts val="600"/>
              </a:spcAft>
              <a:buClr>
                <a:schemeClr val="tx1"/>
              </a:buClr>
            </a:pPr>
            <a:r>
              <a:rPr lang="en-US" altLang="en-US" sz="1600" dirty="0">
                <a:latin typeface="+mj-lt"/>
                <a:cs typeface="Times New Roman" panose="02020603050405020304" pitchFamily="18" charset="0"/>
              </a:rPr>
              <a:t>minor seizures </a:t>
            </a:r>
          </a:p>
        </p:txBody>
      </p:sp>
      <p:pic>
        <p:nvPicPr>
          <p:cNvPr id="1027" name="Picture 3"/>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3625941" y="2203927"/>
            <a:ext cx="4888794" cy="366659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a16="http://schemas.microsoft.com/office/drawing/2014/main" id="{36D0B6E0-53FC-4055-87B4-0E9A8048B09C}"/>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13</a:t>
            </a:fld>
            <a:endParaRPr lang="en-US" dirty="0"/>
          </a:p>
        </p:txBody>
      </p:sp>
    </p:spTree>
    <p:extLst>
      <p:ext uri="{BB962C8B-B14F-4D97-AF65-F5344CB8AC3E}">
        <p14:creationId xmlns:p14="http://schemas.microsoft.com/office/powerpoint/2010/main" val="214030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Epilepsies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a:buClr>
                <a:schemeClr val="tx1"/>
              </a:buClr>
              <a:buFont typeface="Arial" panose="020B0604020202020204" pitchFamily="34" charset="0"/>
              <a:buChar char="•"/>
            </a:pPr>
            <a:r>
              <a:rPr lang="en-US" altLang="en-US" dirty="0">
                <a:latin typeface="+mj-lt"/>
              </a:rPr>
              <a:t>Psychomotor epilepsy</a:t>
            </a:r>
          </a:p>
          <a:p>
            <a:pPr marL="461963" lvl="1" indent="-236538">
              <a:spcAft>
                <a:spcPts val="600"/>
              </a:spcAft>
              <a:buClr>
                <a:schemeClr val="tx1"/>
              </a:buClr>
            </a:pPr>
            <a:r>
              <a:rPr lang="en-US" altLang="en-US" sz="1800" dirty="0">
                <a:latin typeface="+mj-lt"/>
                <a:cs typeface="Times New Roman" panose="02020603050405020304" pitchFamily="18" charset="0"/>
              </a:rPr>
              <a:t>Major seizure </a:t>
            </a:r>
          </a:p>
        </p:txBody>
      </p:sp>
      <p:sp>
        <p:nvSpPr>
          <p:cNvPr id="10" name="Slide Number Placeholder 9">
            <a:extLst>
              <a:ext uri="{FF2B5EF4-FFF2-40B4-BE49-F238E27FC236}">
                <a16:creationId xmlns:a16="http://schemas.microsoft.com/office/drawing/2014/main" id="{E59F14DC-9A5F-4EC0-900C-CCDB27AC5FAF}"/>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14</a:t>
            </a:fld>
            <a:endParaRPr lang="en-US" dirty="0"/>
          </a:p>
        </p:txBody>
      </p:sp>
      <p:sp>
        <p:nvSpPr>
          <p:cNvPr id="6" name="TextBox 5">
            <a:extLst>
              <a:ext uri="{FF2B5EF4-FFF2-40B4-BE49-F238E27FC236}">
                <a16:creationId xmlns:a16="http://schemas.microsoft.com/office/drawing/2014/main" id="{21CAC590-9356-464A-809B-0CAC57C5D306}"/>
              </a:ext>
            </a:extLst>
          </p:cNvPr>
          <p:cNvSpPr txBox="1"/>
          <p:nvPr>
            <p:custDataLst>
              <p:tags r:id="rId4"/>
            </p:custDataLst>
          </p:nvPr>
        </p:nvSpPr>
        <p:spPr>
          <a:xfrm>
            <a:off x="476865" y="2682289"/>
            <a:ext cx="8209935" cy="369332"/>
          </a:xfrm>
          <a:prstGeom prst="rect">
            <a:avLst/>
          </a:prstGeom>
          <a:noFill/>
        </p:spPr>
        <p:txBody>
          <a:bodyPr wrap="square" rtlCol="0">
            <a:spAutoFit/>
          </a:bodyPr>
          <a:lstStyle/>
          <a:p>
            <a:pPr marL="461963" lvl="1">
              <a:spcAft>
                <a:spcPts val="600"/>
              </a:spcAft>
              <a:buClr>
                <a:schemeClr val="tx1"/>
              </a:buClr>
            </a:pPr>
            <a:r>
              <a:rPr lang="en-US" altLang="en-US" dirty="0">
                <a:cs typeface="Times New Roman" panose="02020603050405020304" pitchFamily="18" charset="0"/>
              </a:rPr>
              <a:t>generalized tonic-</a:t>
            </a:r>
            <a:r>
              <a:rPr lang="en-US" altLang="en-US" dirty="0" err="1">
                <a:cs typeface="Times New Roman" panose="02020603050405020304" pitchFamily="18" charset="0"/>
              </a:rPr>
              <a:t>clonic</a:t>
            </a:r>
            <a:r>
              <a:rPr lang="en-US" altLang="en-US" dirty="0">
                <a:cs typeface="Times New Roman" panose="02020603050405020304" pitchFamily="18" charset="0"/>
              </a:rPr>
              <a:t> convulsion with unconsciousness</a:t>
            </a:r>
          </a:p>
        </p:txBody>
      </p:sp>
      <p:sp>
        <p:nvSpPr>
          <p:cNvPr id="7" name="TextBox 6">
            <a:extLst>
              <a:ext uri="{FF2B5EF4-FFF2-40B4-BE49-F238E27FC236}">
                <a16:creationId xmlns:a16="http://schemas.microsoft.com/office/drawing/2014/main" id="{593A9A95-F890-4A3A-9FCF-670CFA06054C}"/>
              </a:ext>
            </a:extLst>
          </p:cNvPr>
          <p:cNvSpPr txBox="1"/>
          <p:nvPr>
            <p:custDataLst>
              <p:tags r:id="rId5"/>
            </p:custDataLst>
          </p:nvPr>
        </p:nvSpPr>
        <p:spPr>
          <a:xfrm>
            <a:off x="457200" y="3053320"/>
            <a:ext cx="8205019" cy="369332"/>
          </a:xfrm>
          <a:prstGeom prst="rect">
            <a:avLst/>
          </a:prstGeom>
          <a:noFill/>
        </p:spPr>
        <p:txBody>
          <a:bodyPr wrap="square" rtlCol="0">
            <a:spAutoFit/>
          </a:bodyPr>
          <a:lstStyle/>
          <a:p>
            <a:pPr marL="511175" lvl="1" indent="-285750">
              <a:spcAft>
                <a:spcPts val="600"/>
              </a:spcAft>
              <a:buClr>
                <a:schemeClr val="tx1"/>
              </a:buClr>
              <a:buFont typeface="Arial" panose="020B0604020202020204" pitchFamily="34" charset="0"/>
              <a:buChar char="•"/>
            </a:pPr>
            <a:r>
              <a:rPr lang="en-US" altLang="en-US" dirty="0">
                <a:cs typeface="Times New Roman" panose="02020603050405020304" pitchFamily="18" charset="0"/>
              </a:rPr>
              <a:t>Minor seizure</a:t>
            </a:r>
          </a:p>
        </p:txBody>
      </p:sp>
      <p:sp>
        <p:nvSpPr>
          <p:cNvPr id="8" name="TextBox 7">
            <a:extLst>
              <a:ext uri="{FF2B5EF4-FFF2-40B4-BE49-F238E27FC236}">
                <a16:creationId xmlns:a16="http://schemas.microsoft.com/office/drawing/2014/main" id="{1EC70175-FB7C-4443-B0ED-F2A30624D45D}"/>
              </a:ext>
            </a:extLst>
          </p:cNvPr>
          <p:cNvSpPr txBox="1"/>
          <p:nvPr>
            <p:custDataLst>
              <p:tags r:id="rId6"/>
            </p:custDataLst>
          </p:nvPr>
        </p:nvSpPr>
        <p:spPr>
          <a:xfrm>
            <a:off x="540495" y="3322412"/>
            <a:ext cx="8229600" cy="369332"/>
          </a:xfrm>
          <a:prstGeom prst="rect">
            <a:avLst/>
          </a:prstGeom>
          <a:noFill/>
        </p:spPr>
        <p:txBody>
          <a:bodyPr wrap="square" rtlCol="0">
            <a:spAutoFit/>
          </a:bodyPr>
          <a:lstStyle/>
          <a:p>
            <a:pPr marL="461963" lvl="1">
              <a:spcAft>
                <a:spcPts val="600"/>
              </a:spcAft>
              <a:buClr>
                <a:schemeClr val="tx1"/>
              </a:buClr>
            </a:pPr>
            <a:r>
              <a:rPr lang="en-US" altLang="en-US" dirty="0">
                <a:cs typeface="Times New Roman" panose="02020603050405020304" pitchFamily="18" charset="0"/>
              </a:rPr>
              <a:t>brief interruption in consciousness or conscious control</a:t>
            </a:r>
          </a:p>
        </p:txBody>
      </p:sp>
      <p:sp>
        <p:nvSpPr>
          <p:cNvPr id="9" name="TextBox 8">
            <a:extLst>
              <a:ext uri="{FF2B5EF4-FFF2-40B4-BE49-F238E27FC236}">
                <a16:creationId xmlns:a16="http://schemas.microsoft.com/office/drawing/2014/main" id="{5371294A-EBE7-4B83-82B9-4BAA7549D9A8}"/>
              </a:ext>
            </a:extLst>
          </p:cNvPr>
          <p:cNvSpPr txBox="1"/>
          <p:nvPr>
            <p:custDataLst>
              <p:tags r:id="rId7"/>
            </p:custDataLst>
          </p:nvPr>
        </p:nvSpPr>
        <p:spPr>
          <a:xfrm>
            <a:off x="457200" y="3662617"/>
            <a:ext cx="8136194" cy="1015663"/>
          </a:xfrm>
          <a:prstGeom prst="rect">
            <a:avLst/>
          </a:prstGeom>
          <a:noFill/>
        </p:spPr>
        <p:txBody>
          <a:bodyPr wrap="square" rtlCol="0">
            <a:spAutoFit/>
          </a:bodyPr>
          <a:lstStyle/>
          <a:p>
            <a:pPr marL="688975" lvl="1" indent="-231775">
              <a:spcAft>
                <a:spcPts val="600"/>
              </a:spcAft>
              <a:buClr>
                <a:schemeClr val="tx1"/>
              </a:buClr>
              <a:buFont typeface="Arial" panose="020B0604020202020204" pitchFamily="34" charset="0"/>
              <a:buChar char="•"/>
            </a:pPr>
            <a:r>
              <a:rPr lang="en-US" altLang="en-US" sz="1600" dirty="0">
                <a:cs typeface="Times New Roman" panose="02020603050405020304" pitchFamily="18" charset="0"/>
              </a:rPr>
              <a:t>staring or rhythmic blinking or nodding</a:t>
            </a:r>
          </a:p>
          <a:p>
            <a:pPr marL="688975" lvl="1" indent="-231775">
              <a:spcAft>
                <a:spcPts val="600"/>
              </a:spcAft>
              <a:buClr>
                <a:schemeClr val="tx1"/>
              </a:buClr>
              <a:buFont typeface="Arial" panose="020B0604020202020204" pitchFamily="34" charset="0"/>
              <a:buChar char="•"/>
            </a:pPr>
            <a:r>
              <a:rPr lang="en-US" altLang="en-US" sz="1600" dirty="0">
                <a:cs typeface="Times New Roman" panose="02020603050405020304" pitchFamily="18" charset="0"/>
              </a:rPr>
              <a:t>sudden jerking movements</a:t>
            </a:r>
          </a:p>
          <a:p>
            <a:pPr marL="688975" lvl="1" indent="-231775">
              <a:spcAft>
                <a:spcPts val="600"/>
              </a:spcAft>
              <a:buClr>
                <a:schemeClr val="tx1"/>
              </a:buClr>
              <a:buFont typeface="Arial" panose="020B0604020202020204" pitchFamily="34" charset="0"/>
              <a:buChar char="•"/>
            </a:pPr>
            <a:r>
              <a:rPr lang="en-US" altLang="en-US" sz="1600" dirty="0">
                <a:cs typeface="Times New Roman" panose="02020603050405020304" pitchFamily="18" charset="0"/>
              </a:rPr>
              <a:t>sudden loss of postural control </a:t>
            </a:r>
          </a:p>
        </p:txBody>
      </p:sp>
    </p:spTree>
    <p:extLst>
      <p:ext uri="{BB962C8B-B14F-4D97-AF65-F5344CB8AC3E}">
        <p14:creationId xmlns:p14="http://schemas.microsoft.com/office/powerpoint/2010/main" val="336069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Epilepsies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25425" indent="-225425">
              <a:buClr>
                <a:schemeClr val="tx1"/>
              </a:buClr>
              <a:buFont typeface="Arial" panose="020B0604020202020204" pitchFamily="34" charset="0"/>
              <a:buChar char="•"/>
            </a:pPr>
            <a:r>
              <a:rPr lang="en-US" altLang="en-US" dirty="0">
                <a:latin typeface="+mj-lt"/>
              </a:rPr>
              <a:t>Psychomotor epilepsy (38 CFR 4.122)</a:t>
            </a:r>
          </a:p>
          <a:p>
            <a:pPr marL="461963" lvl="1" indent="-236538">
              <a:spcAft>
                <a:spcPts val="600"/>
              </a:spcAft>
              <a:buClr>
                <a:schemeClr val="tx1"/>
              </a:buClr>
            </a:pPr>
            <a:r>
              <a:rPr lang="en-US" altLang="en-US" sz="1800" dirty="0">
                <a:latin typeface="+mj-lt"/>
                <a:cs typeface="Times New Roman" panose="02020603050405020304" pitchFamily="18" charset="0"/>
              </a:rPr>
              <a:t>psychomotor seizures</a:t>
            </a:r>
          </a:p>
          <a:p>
            <a:pPr marL="688975" lvl="2" indent="-227013">
              <a:spcAft>
                <a:spcPts val="600"/>
              </a:spcAft>
              <a:buClr>
                <a:schemeClr val="tx1"/>
              </a:buClr>
            </a:pPr>
            <a:r>
              <a:rPr lang="en-US" altLang="en-US" sz="1600" dirty="0">
                <a:latin typeface="+mj-lt"/>
                <a:cs typeface="Times New Roman" panose="02020603050405020304" pitchFamily="18" charset="0"/>
              </a:rPr>
              <a:t>episodic alterations in conscious control</a:t>
            </a:r>
          </a:p>
          <a:p>
            <a:pPr marL="914400" lvl="3" indent="-225425">
              <a:spcAft>
                <a:spcPts val="600"/>
              </a:spcAft>
              <a:buClr>
                <a:schemeClr val="tx1"/>
              </a:buClr>
            </a:pPr>
            <a:r>
              <a:rPr lang="en-US" altLang="en-US" sz="1400" dirty="0">
                <a:latin typeface="+mj-lt"/>
                <a:cs typeface="Times New Roman" panose="02020603050405020304" pitchFamily="18" charset="0"/>
              </a:rPr>
              <a:t>automatic states</a:t>
            </a:r>
          </a:p>
          <a:p>
            <a:pPr marL="914400" lvl="3" indent="-225425">
              <a:spcAft>
                <a:spcPts val="600"/>
              </a:spcAft>
              <a:buClr>
                <a:schemeClr val="tx1"/>
              </a:buClr>
            </a:pPr>
            <a:r>
              <a:rPr lang="en-US" altLang="en-US" sz="1400" dirty="0">
                <a:latin typeface="+mj-lt"/>
                <a:cs typeface="Times New Roman" panose="02020603050405020304" pitchFamily="18" charset="0"/>
              </a:rPr>
              <a:t>generalized convulsions</a:t>
            </a:r>
          </a:p>
          <a:p>
            <a:pPr marL="914400" lvl="3" indent="-225425">
              <a:spcAft>
                <a:spcPts val="600"/>
              </a:spcAft>
              <a:buClr>
                <a:schemeClr val="tx1"/>
              </a:buClr>
            </a:pPr>
            <a:r>
              <a:rPr lang="en-US" altLang="en-US" sz="1400" dirty="0">
                <a:latin typeface="+mj-lt"/>
                <a:cs typeface="Times New Roman" panose="02020603050405020304" pitchFamily="18" charset="0"/>
              </a:rPr>
              <a:t>random motor movements</a:t>
            </a:r>
          </a:p>
          <a:p>
            <a:pPr marL="914400" lvl="3" indent="-225425">
              <a:spcAft>
                <a:spcPts val="600"/>
              </a:spcAft>
              <a:buClr>
                <a:schemeClr val="tx1"/>
              </a:buClr>
            </a:pPr>
            <a:r>
              <a:rPr lang="en-US" altLang="en-US" sz="1400" dirty="0">
                <a:latin typeface="+mj-lt"/>
                <a:cs typeface="Times New Roman" panose="02020603050405020304" pitchFamily="18" charset="0"/>
              </a:rPr>
              <a:t>hallucinatory phenomena</a:t>
            </a:r>
          </a:p>
          <a:p>
            <a:pPr marL="914400" lvl="3" indent="-225425">
              <a:spcAft>
                <a:spcPts val="600"/>
              </a:spcAft>
              <a:buClr>
                <a:schemeClr val="tx1"/>
              </a:buClr>
            </a:pPr>
            <a:r>
              <a:rPr lang="en-US" altLang="en-US" sz="1400" dirty="0">
                <a:latin typeface="+mj-lt"/>
                <a:cs typeface="Times New Roman" panose="02020603050405020304" pitchFamily="18" charset="0"/>
              </a:rPr>
              <a:t>perceptual illusions</a:t>
            </a:r>
          </a:p>
          <a:p>
            <a:pPr marL="914400" lvl="3" indent="-225425">
              <a:spcAft>
                <a:spcPts val="600"/>
              </a:spcAft>
              <a:buClr>
                <a:schemeClr val="tx1"/>
              </a:buClr>
            </a:pPr>
            <a:r>
              <a:rPr lang="en-US" altLang="en-US" sz="1400" dirty="0">
                <a:latin typeface="+mj-lt"/>
                <a:cs typeface="Times New Roman" panose="02020603050405020304" pitchFamily="18" charset="0"/>
              </a:rPr>
              <a:t>alterations in thinking/memory/mood/affect </a:t>
            </a:r>
          </a:p>
        </p:txBody>
      </p:sp>
      <p:sp>
        <p:nvSpPr>
          <p:cNvPr id="6" name="Slide Number Placeholder 5">
            <a:extLst>
              <a:ext uri="{FF2B5EF4-FFF2-40B4-BE49-F238E27FC236}">
                <a16:creationId xmlns:a16="http://schemas.microsoft.com/office/drawing/2014/main" id="{9565A5D8-C25D-41F9-A9B4-E5172AE5CB45}"/>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15</a:t>
            </a:fld>
            <a:endParaRPr lang="en-US" dirty="0"/>
          </a:p>
        </p:txBody>
      </p:sp>
    </p:spTree>
    <p:extLst>
      <p:ext uri="{BB962C8B-B14F-4D97-AF65-F5344CB8AC3E}">
        <p14:creationId xmlns:p14="http://schemas.microsoft.com/office/powerpoint/2010/main" val="775209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Epilepsies </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marL="0" indent="0">
              <a:buNone/>
            </a:pPr>
            <a:r>
              <a:rPr lang="en-US" dirty="0"/>
              <a:t>Rating DC 8910 – 8914 </a:t>
            </a:r>
          </a:p>
        </p:txBody>
      </p:sp>
      <p:sp>
        <p:nvSpPr>
          <p:cNvPr id="7" name="Slide Number Placeholder 6">
            <a:extLst>
              <a:ext uri="{FF2B5EF4-FFF2-40B4-BE49-F238E27FC236}">
                <a16:creationId xmlns:a16="http://schemas.microsoft.com/office/drawing/2014/main" id="{D8999041-D2E7-4D88-A5EA-59F8C9213CC1}"/>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16</a:t>
            </a:fld>
            <a:endParaRPr lang="en-US" dirty="0"/>
          </a:p>
        </p:txBody>
      </p:sp>
      <p:sp>
        <p:nvSpPr>
          <p:cNvPr id="6" name="TextBox 5">
            <a:extLst>
              <a:ext uri="{FF2B5EF4-FFF2-40B4-BE49-F238E27FC236}">
                <a16:creationId xmlns:a16="http://schemas.microsoft.com/office/drawing/2014/main" id="{F79DC2EF-C845-4114-8819-65588B0BF4DC}"/>
              </a:ext>
            </a:extLst>
          </p:cNvPr>
          <p:cNvSpPr txBox="1"/>
          <p:nvPr>
            <p:custDataLst>
              <p:tags r:id="rId4"/>
            </p:custDataLst>
          </p:nvPr>
        </p:nvSpPr>
        <p:spPr>
          <a:xfrm>
            <a:off x="462116" y="2422527"/>
            <a:ext cx="8219768" cy="2939266"/>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altLang="en-US" sz="2000" dirty="0">
                <a:latin typeface="+mj-lt"/>
              </a:rPr>
              <a:t>Epileptic seizures evaluated based on frequency</a:t>
            </a:r>
          </a:p>
          <a:p>
            <a:pPr marL="461963" lvl="1" indent="-236538">
              <a:spcAft>
                <a:spcPts val="600"/>
              </a:spcAft>
              <a:buClr>
                <a:schemeClr val="tx1"/>
              </a:buClr>
              <a:buFont typeface="Arial" panose="020B0604020202020204" pitchFamily="34" charset="0"/>
              <a:buChar char="•"/>
            </a:pPr>
            <a:r>
              <a:rPr lang="en-US" altLang="en-US" dirty="0">
                <a:latin typeface="+mj-lt"/>
                <a:cs typeface="Times New Roman" panose="02020603050405020304" pitchFamily="18" charset="0"/>
              </a:rPr>
              <a:t>competent consistent lay testimony</a:t>
            </a:r>
          </a:p>
          <a:p>
            <a:pPr marL="688975" lvl="2" indent="-227013">
              <a:spcAft>
                <a:spcPts val="600"/>
              </a:spcAft>
              <a:buClr>
                <a:schemeClr val="tx1"/>
              </a:buClr>
              <a:buFont typeface="Arial" panose="020B0604020202020204" pitchFamily="34" charset="0"/>
              <a:buChar char="•"/>
            </a:pPr>
            <a:r>
              <a:rPr lang="en-US" altLang="en-US" sz="1600" dirty="0">
                <a:latin typeface="+mj-lt"/>
                <a:cs typeface="Times New Roman" panose="02020603050405020304" pitchFamily="18" charset="0"/>
              </a:rPr>
              <a:t>emphasizing convulsive and immediate post-convulsive characteristics</a:t>
            </a:r>
          </a:p>
          <a:p>
            <a:pPr marL="688975" lvl="2" indent="-227013">
              <a:spcAft>
                <a:spcPts val="600"/>
              </a:spcAft>
              <a:buClr>
                <a:schemeClr val="tx1"/>
              </a:buClr>
              <a:buFont typeface="Arial" panose="020B0604020202020204" pitchFamily="34" charset="0"/>
              <a:buChar char="•"/>
            </a:pPr>
            <a:r>
              <a:rPr lang="en-US" altLang="en-US" sz="1600" dirty="0">
                <a:latin typeface="+mj-lt"/>
                <a:cs typeface="Times New Roman" panose="02020603050405020304" pitchFamily="18" charset="0"/>
              </a:rPr>
              <a:t>ascertained under ordinary conditions of life</a:t>
            </a:r>
          </a:p>
          <a:p>
            <a:pPr marL="285750" indent="-285750">
              <a:spcAft>
                <a:spcPts val="600"/>
              </a:spcAft>
              <a:buClr>
                <a:schemeClr val="tx1"/>
              </a:buClr>
              <a:buFont typeface="Arial" panose="020B0604020202020204" pitchFamily="34" charset="0"/>
              <a:buChar char="•"/>
            </a:pPr>
            <a:endParaRPr lang="en-US" altLang="en-US" dirty="0">
              <a:latin typeface="+mj-lt"/>
            </a:endParaRPr>
          </a:p>
          <a:p>
            <a:pPr marL="225425" indent="-225425">
              <a:spcAft>
                <a:spcPts val="600"/>
              </a:spcAft>
              <a:buClr>
                <a:schemeClr val="tx1"/>
              </a:buClr>
              <a:buFont typeface="Arial" panose="020B0604020202020204" pitchFamily="34" charset="0"/>
              <a:buChar char="•"/>
            </a:pPr>
            <a:r>
              <a:rPr lang="en-US" altLang="en-US" sz="2000" dirty="0">
                <a:latin typeface="+mj-lt"/>
              </a:rPr>
              <a:t>seizures must be witnessed or </a:t>
            </a:r>
            <a:r>
              <a:rPr lang="en-US" altLang="en-US" sz="2000" i="1" u="sng" dirty="0">
                <a:latin typeface="+mj-lt"/>
              </a:rPr>
              <a:t>verified</a:t>
            </a:r>
            <a:r>
              <a:rPr lang="en-US" altLang="en-US" sz="2000" dirty="0">
                <a:latin typeface="+mj-lt"/>
              </a:rPr>
              <a:t> at some time by a physician</a:t>
            </a:r>
          </a:p>
          <a:p>
            <a:pPr marL="225425" indent="-225425">
              <a:spcAft>
                <a:spcPts val="600"/>
              </a:spcAft>
              <a:buClr>
                <a:schemeClr val="tx1"/>
              </a:buClr>
              <a:buFont typeface="Arial" panose="020B0604020202020204" pitchFamily="34" charset="0"/>
              <a:buChar char="•"/>
            </a:pPr>
            <a:r>
              <a:rPr lang="en-US" altLang="en-US" sz="2000" dirty="0">
                <a:latin typeface="+mj-lt"/>
              </a:rPr>
              <a:t>factors other than observing an actual seizure may be sufficient</a:t>
            </a:r>
          </a:p>
          <a:p>
            <a:pPr marL="225425" indent="-225425">
              <a:spcAft>
                <a:spcPts val="600"/>
              </a:spcAft>
              <a:buClr>
                <a:schemeClr val="tx1"/>
              </a:buClr>
              <a:buFont typeface="Arial" panose="020B0604020202020204" pitchFamily="34" charset="0"/>
              <a:buChar char="•"/>
            </a:pPr>
            <a:r>
              <a:rPr lang="en-US" altLang="en-US" sz="2000" dirty="0">
                <a:latin typeface="+mj-lt"/>
              </a:rPr>
              <a:t>neurological observation may be necessary </a:t>
            </a:r>
          </a:p>
        </p:txBody>
      </p:sp>
    </p:spTree>
    <p:extLst>
      <p:ext uri="{BB962C8B-B14F-4D97-AF65-F5344CB8AC3E}">
        <p14:creationId xmlns:p14="http://schemas.microsoft.com/office/powerpoint/2010/main" val="3968413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Practical Exercise</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25425" indent="-225425">
              <a:buClr>
                <a:schemeClr val="tx1"/>
              </a:buClr>
              <a:buFont typeface="Arial" panose="020B0604020202020204" pitchFamily="34" charset="0"/>
              <a:buChar char="•"/>
            </a:pPr>
            <a:r>
              <a:rPr lang="en-US" dirty="0"/>
              <a:t>Complete the Practical Exercise found in Handout Page 30.</a:t>
            </a:r>
          </a:p>
        </p:txBody>
      </p:sp>
      <p:sp>
        <p:nvSpPr>
          <p:cNvPr id="6" name="Slide Number Placeholder 5">
            <a:extLst>
              <a:ext uri="{FF2B5EF4-FFF2-40B4-BE49-F238E27FC236}">
                <a16:creationId xmlns:a16="http://schemas.microsoft.com/office/drawing/2014/main" id="{3C8409B0-FA95-40D8-836D-AC03693A57E8}"/>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17</a:t>
            </a:fld>
            <a:endParaRPr lang="en-US" dirty="0"/>
          </a:p>
        </p:txBody>
      </p:sp>
    </p:spTree>
    <p:extLst>
      <p:ext uri="{BB962C8B-B14F-4D97-AF65-F5344CB8AC3E}">
        <p14:creationId xmlns:p14="http://schemas.microsoft.com/office/powerpoint/2010/main" val="1451858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8A3247-A17C-4D41-8B5D-6F4570126E9B}"/>
              </a:ext>
            </a:extLst>
          </p:cNvPr>
          <p:cNvSpPr>
            <a:spLocks noGrp="1"/>
          </p:cNvSpPr>
          <p:nvPr>
            <p:ph type="title"/>
            <p:custDataLst>
              <p:tags r:id="rId1"/>
            </p:custDataLst>
          </p:nvPr>
        </p:nvSpPr>
        <p:spPr>
          <a:xfrm>
            <a:off x="0" y="2885568"/>
            <a:ext cx="9144000" cy="1086867"/>
          </a:xfrm>
        </p:spPr>
        <p:txBody>
          <a:bodyPr/>
          <a:lstStyle/>
          <a:p>
            <a:r>
              <a:rPr lang="en-US" dirty="0"/>
              <a:t>Review</a:t>
            </a:r>
          </a:p>
        </p:txBody>
      </p:sp>
      <p:sp>
        <p:nvSpPr>
          <p:cNvPr id="4" name="Slide Number Placeholder 3">
            <a:extLst>
              <a:ext uri="{FF2B5EF4-FFF2-40B4-BE49-F238E27FC236}">
                <a16:creationId xmlns:a16="http://schemas.microsoft.com/office/drawing/2014/main" id="{1D72B63C-11CD-4149-9552-6352C6F9E8C9}"/>
              </a:ext>
            </a:extLst>
          </p:cNvPr>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18</a:t>
            </a:fld>
            <a:endParaRPr lang="en-US"/>
          </a:p>
        </p:txBody>
      </p:sp>
    </p:spTree>
    <p:extLst>
      <p:ext uri="{BB962C8B-B14F-4D97-AF65-F5344CB8AC3E}">
        <p14:creationId xmlns:p14="http://schemas.microsoft.com/office/powerpoint/2010/main" val="659665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custDataLst>
              <p:tags r:id="rId2"/>
            </p:custDataLst>
          </p:nvPr>
        </p:nvSpPr>
        <p:spPr>
          <a:xfrm>
            <a:off x="0" y="2693987"/>
            <a:ext cx="9144000" cy="1470025"/>
          </a:xfrm>
        </p:spPr>
        <p:txBody>
          <a:bodyPr/>
          <a:lstStyle/>
          <a:p>
            <a:pPr>
              <a:spcAft>
                <a:spcPts val="600"/>
              </a:spcAft>
            </a:pPr>
            <a:r>
              <a:rPr lang="en-US" sz="7200" b="0" dirty="0"/>
              <a:t>Questions</a:t>
            </a:r>
          </a:p>
        </p:txBody>
      </p:sp>
      <p:sp>
        <p:nvSpPr>
          <p:cNvPr id="4" name="Slide Number Placeholder 3">
            <a:extLst>
              <a:ext uri="{FF2B5EF4-FFF2-40B4-BE49-F238E27FC236}">
                <a16:creationId xmlns:a16="http://schemas.microsoft.com/office/drawing/2014/main" id="{C4988C3F-BAAE-4D93-9701-88731F4BC4D1}"/>
              </a:ext>
            </a:extLst>
          </p:cNvPr>
          <p:cNvSpPr>
            <a:spLocks noGrp="1"/>
          </p:cNvSpPr>
          <p:nvPr>
            <p:ph type="sldNum" sz="quarter" idx="12"/>
            <p:custDataLst>
              <p:tags r:id="rId3"/>
            </p:custDataLst>
          </p:nvPr>
        </p:nvSpPr>
        <p:spPr>
          <a:xfrm>
            <a:off x="6931152" y="6601978"/>
            <a:ext cx="2133600" cy="365125"/>
          </a:xfrm>
        </p:spPr>
        <p:txBody>
          <a:bodyPr/>
          <a:lstStyle/>
          <a:p>
            <a:pPr>
              <a:spcAft>
                <a:spcPts val="600"/>
              </a:spcAft>
            </a:pPr>
            <a:fld id="{7C414AED-89CE-4A48-8B2B-1B3A5C68EA2A}" type="slidenum">
              <a:rPr lang="en-US" sz="1400" smtClean="0"/>
              <a:pPr>
                <a:spcAft>
                  <a:spcPts val="600"/>
                </a:spcAft>
              </a:pPr>
              <a:t>19</a:t>
            </a:fld>
            <a:endParaRPr lang="en-US" sz="1400" dirty="0"/>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25425" lvl="0" indent="-225425" hangingPunct="0">
              <a:buClr>
                <a:schemeClr val="tx1"/>
              </a:buClr>
              <a:buFont typeface="Arial" panose="020B0604020202020204" pitchFamily="34" charset="0"/>
              <a:buChar char="•"/>
            </a:pPr>
            <a:r>
              <a:rPr lang="en-US" dirty="0"/>
              <a:t>understand the various etiologies and the prevalence of neurological and convulsive disorders</a:t>
            </a:r>
          </a:p>
          <a:p>
            <a:pPr marL="225425" lvl="0" indent="-225425" hangingPunct="0">
              <a:buClr>
                <a:schemeClr val="tx1"/>
              </a:buClr>
              <a:buFont typeface="Arial" panose="020B0604020202020204" pitchFamily="34" charset="0"/>
              <a:buChar char="•"/>
            </a:pPr>
            <a:r>
              <a:rPr lang="en-US" dirty="0"/>
              <a:t>recognize those conditions most frequently claimed under the neurological system </a:t>
            </a:r>
          </a:p>
          <a:p>
            <a:pPr marL="225425" indent="-225425">
              <a:buClr>
                <a:schemeClr val="tx1"/>
              </a:buClr>
              <a:buFont typeface="Arial" panose="020B0604020202020204" pitchFamily="34" charset="0"/>
              <a:buChar char="•"/>
            </a:pPr>
            <a:r>
              <a:rPr lang="en-US" dirty="0"/>
              <a:t>understand how to rate neurological issues</a:t>
            </a:r>
          </a:p>
        </p:txBody>
      </p:sp>
      <p:sp>
        <p:nvSpPr>
          <p:cNvPr id="6" name="Slide Number Placeholder 5">
            <a:extLst>
              <a:ext uri="{FF2B5EF4-FFF2-40B4-BE49-F238E27FC236}">
                <a16:creationId xmlns:a16="http://schemas.microsoft.com/office/drawing/2014/main" id="{305AF174-9B7A-4DEF-8997-7491859D27EB}"/>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lvl="0" indent="-225425" hangingPunct="0">
              <a:lnSpc>
                <a:spcPct val="110000"/>
              </a:lnSpc>
              <a:buClr>
                <a:schemeClr val="tx1"/>
              </a:buClr>
              <a:buFont typeface="Arial" panose="020B0604020202020204" pitchFamily="34" charset="0"/>
              <a:buChar char="•"/>
            </a:pPr>
            <a:r>
              <a:rPr lang="en-US" dirty="0"/>
              <a:t>38 CFR 3.350 - Special monthly compensation ratings</a:t>
            </a:r>
          </a:p>
          <a:p>
            <a:pPr marL="225425" lvl="0" indent="-225425" hangingPunct="0">
              <a:lnSpc>
                <a:spcPct val="110000"/>
              </a:lnSpc>
              <a:buClr>
                <a:schemeClr val="tx1"/>
              </a:buClr>
              <a:buFont typeface="Arial" panose="020B0604020202020204" pitchFamily="34" charset="0"/>
              <a:buChar char="•"/>
            </a:pPr>
            <a:r>
              <a:rPr lang="en-US" dirty="0"/>
              <a:t>38 CFR 4.120 - Evaluations by Comparison</a:t>
            </a:r>
          </a:p>
          <a:p>
            <a:pPr marL="225425" lvl="0" indent="-225425" hangingPunct="0">
              <a:lnSpc>
                <a:spcPct val="110000"/>
              </a:lnSpc>
              <a:buClr>
                <a:schemeClr val="tx1"/>
              </a:buClr>
              <a:buFont typeface="Arial" panose="020B0604020202020204" pitchFamily="34" charset="0"/>
              <a:buChar char="•"/>
            </a:pPr>
            <a:r>
              <a:rPr lang="en-US" dirty="0"/>
              <a:t>38 CFR 4.121 - Identification of epilepsy</a:t>
            </a:r>
          </a:p>
          <a:p>
            <a:pPr marL="225425" lvl="0" indent="-225425" hangingPunct="0">
              <a:lnSpc>
                <a:spcPct val="110000"/>
              </a:lnSpc>
              <a:buClr>
                <a:schemeClr val="tx1"/>
              </a:buClr>
              <a:buFont typeface="Arial" panose="020B0604020202020204" pitchFamily="34" charset="0"/>
              <a:buChar char="•"/>
            </a:pPr>
            <a:r>
              <a:rPr lang="pl-PL" dirty="0"/>
              <a:t>38 CFR 4.122 -  Psychomotor epilepsy</a:t>
            </a:r>
            <a:endParaRPr lang="en-US" dirty="0"/>
          </a:p>
          <a:p>
            <a:pPr marL="225425" lvl="0" indent="-225425" hangingPunct="0">
              <a:lnSpc>
                <a:spcPct val="110000"/>
              </a:lnSpc>
              <a:buClr>
                <a:schemeClr val="tx1"/>
              </a:buClr>
              <a:buFont typeface="Arial" panose="020B0604020202020204" pitchFamily="34" charset="0"/>
              <a:buChar char="•"/>
            </a:pPr>
            <a:r>
              <a:rPr lang="en-US" dirty="0"/>
              <a:t>38 CFR 4.123 - Neuritis, Cranial or Peripheral</a:t>
            </a:r>
          </a:p>
          <a:p>
            <a:pPr marL="225425" lvl="0" indent="-225425" hangingPunct="0">
              <a:lnSpc>
                <a:spcPct val="110000"/>
              </a:lnSpc>
              <a:buClr>
                <a:schemeClr val="tx1"/>
              </a:buClr>
              <a:buFont typeface="Arial" panose="020B0604020202020204" pitchFamily="34" charset="0"/>
              <a:buChar char="•"/>
            </a:pPr>
            <a:r>
              <a:rPr lang="en-US" dirty="0"/>
              <a:t>38 CFR 4.124 (a) - Schedule of Ratings - Neurological Conditions </a:t>
            </a:r>
          </a:p>
          <a:p>
            <a:pPr marL="225425" lvl="0" indent="-225425" hangingPunct="0">
              <a:lnSpc>
                <a:spcPct val="110000"/>
              </a:lnSpc>
              <a:buClr>
                <a:schemeClr val="tx1"/>
              </a:buClr>
              <a:buFont typeface="Arial" panose="020B0604020202020204" pitchFamily="34" charset="0"/>
              <a:buChar char="•"/>
            </a:pPr>
            <a:r>
              <a:rPr lang="en-US" dirty="0"/>
              <a:t>38 CFR 4.31 - A no-percent rating</a:t>
            </a:r>
          </a:p>
          <a:p>
            <a:pPr marL="225425" lvl="0" indent="-225425" hangingPunct="0">
              <a:lnSpc>
                <a:spcPct val="110000"/>
              </a:lnSpc>
              <a:buClr>
                <a:schemeClr val="tx1"/>
              </a:buClr>
              <a:buFont typeface="Arial" panose="020B0604020202020204" pitchFamily="34" charset="0"/>
              <a:buChar char="•"/>
            </a:pPr>
            <a:r>
              <a:rPr lang="en-US" dirty="0"/>
              <a:t>M21-1, Part III, Subpart iv, 4, G - Neurological Conditions and Convulsive Disorders</a:t>
            </a:r>
          </a:p>
        </p:txBody>
      </p:sp>
      <p:sp>
        <p:nvSpPr>
          <p:cNvPr id="6" name="Slide Number Placeholder 5">
            <a:extLst>
              <a:ext uri="{FF2B5EF4-FFF2-40B4-BE49-F238E27FC236}">
                <a16:creationId xmlns:a16="http://schemas.microsoft.com/office/drawing/2014/main" id="{4CFB9112-E629-4B3C-B8D9-834BC80520BC}"/>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effectLst/>
              </a:rPr>
              <a:t>General Considerations</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a:lnSpc>
                <a:spcPct val="110000"/>
              </a:lnSpc>
              <a:buClr>
                <a:schemeClr val="tx1"/>
              </a:buClr>
              <a:buFont typeface="Arial" panose="020B0604020202020204" pitchFamily="34" charset="0"/>
              <a:buChar char="•"/>
            </a:pPr>
            <a:r>
              <a:rPr lang="en-US" dirty="0">
                <a:latin typeface="+mj-lt"/>
              </a:rPr>
              <a:t>VA has seen an increase in the prevalence of Service Connected claims for disease such as:</a:t>
            </a:r>
          </a:p>
          <a:p>
            <a:pPr marL="461963" lvl="1" indent="-236538">
              <a:lnSpc>
                <a:spcPct val="110000"/>
              </a:lnSpc>
              <a:spcAft>
                <a:spcPts val="600"/>
              </a:spcAft>
              <a:buClr>
                <a:schemeClr val="tx1"/>
              </a:buClr>
            </a:pPr>
            <a:r>
              <a:rPr lang="en-US" sz="1800" dirty="0">
                <a:latin typeface="+mj-lt"/>
                <a:cs typeface="Times New Roman" panose="02020603050405020304" pitchFamily="18" charset="0"/>
              </a:rPr>
              <a:t>Diabetic complications,</a:t>
            </a:r>
          </a:p>
          <a:p>
            <a:pPr marL="461963" lvl="1" indent="-236538">
              <a:lnSpc>
                <a:spcPct val="110000"/>
              </a:lnSpc>
              <a:spcAft>
                <a:spcPts val="600"/>
              </a:spcAft>
              <a:buClr>
                <a:schemeClr val="tx1"/>
              </a:buClr>
            </a:pPr>
            <a:r>
              <a:rPr lang="en-US" sz="1800" dirty="0">
                <a:latin typeface="+mj-lt"/>
                <a:cs typeface="Times New Roman" panose="02020603050405020304" pitchFamily="18" charset="0"/>
              </a:rPr>
              <a:t>Parkinson’s Disease, Multiple Sclerosis (MS)</a:t>
            </a:r>
          </a:p>
          <a:p>
            <a:pPr marL="461963" lvl="1" indent="-236538">
              <a:lnSpc>
                <a:spcPct val="110000"/>
              </a:lnSpc>
              <a:spcAft>
                <a:spcPts val="600"/>
              </a:spcAft>
              <a:buClr>
                <a:schemeClr val="tx1"/>
              </a:buClr>
            </a:pPr>
            <a:r>
              <a:rPr lang="en-US" sz="1800" dirty="0">
                <a:latin typeface="+mj-lt"/>
                <a:cs typeface="Times New Roman" panose="02020603050405020304" pitchFamily="18" charset="0"/>
              </a:rPr>
              <a:t>Amyotrophic Lateral Sclerosis (ALS)</a:t>
            </a:r>
          </a:p>
          <a:p>
            <a:pPr marL="461963" lvl="1" indent="-236538">
              <a:lnSpc>
                <a:spcPct val="110000"/>
              </a:lnSpc>
              <a:spcAft>
                <a:spcPts val="600"/>
              </a:spcAft>
              <a:buClr>
                <a:schemeClr val="tx1"/>
              </a:buClr>
            </a:pPr>
            <a:r>
              <a:rPr lang="en-US" sz="1800" dirty="0">
                <a:latin typeface="+mj-lt"/>
                <a:cs typeface="Times New Roman" panose="02020603050405020304" pitchFamily="18" charset="0"/>
              </a:rPr>
              <a:t>Traumatic Brain Injury (TBI)</a:t>
            </a:r>
          </a:p>
          <a:p>
            <a:pPr marL="461963" lvl="1" indent="-236538">
              <a:lnSpc>
                <a:spcPct val="110000"/>
              </a:lnSpc>
              <a:spcAft>
                <a:spcPts val="600"/>
              </a:spcAft>
              <a:buClr>
                <a:schemeClr val="tx1"/>
              </a:buClr>
            </a:pPr>
            <a:r>
              <a:rPr lang="en-US" sz="1800" dirty="0">
                <a:latin typeface="+mj-lt"/>
                <a:cs typeface="Times New Roman" panose="02020603050405020304" pitchFamily="18" charset="0"/>
              </a:rPr>
              <a:t>Cerebral Vascular accidents (CVA), or </a:t>
            </a:r>
          </a:p>
          <a:p>
            <a:pPr marL="461963" lvl="1" indent="-236538">
              <a:lnSpc>
                <a:spcPct val="110000"/>
              </a:lnSpc>
              <a:spcAft>
                <a:spcPts val="600"/>
              </a:spcAft>
              <a:buClr>
                <a:schemeClr val="tx1"/>
              </a:buClr>
            </a:pPr>
            <a:r>
              <a:rPr lang="en-US" sz="1800" dirty="0">
                <a:latin typeface="+mj-lt"/>
                <a:cs typeface="Times New Roman" panose="02020603050405020304" pitchFamily="18" charset="0"/>
              </a:rPr>
              <a:t>Organic diseases of the Central Nervous System</a:t>
            </a:r>
          </a:p>
          <a:p>
            <a:pPr marL="225425" lvl="0" indent="-225425">
              <a:lnSpc>
                <a:spcPct val="110000"/>
              </a:lnSpc>
              <a:buClr>
                <a:schemeClr val="tx1"/>
              </a:buClr>
              <a:buFont typeface="Arial" panose="020B0604020202020204" pitchFamily="34" charset="0"/>
              <a:buChar char="•"/>
            </a:pPr>
            <a:r>
              <a:rPr lang="en-US" dirty="0">
                <a:latin typeface="+mj-lt"/>
              </a:rPr>
              <a:t>As such, a thorough knowledge and understanding of the neurological rating schedule is important</a:t>
            </a:r>
          </a:p>
        </p:txBody>
      </p:sp>
      <p:sp>
        <p:nvSpPr>
          <p:cNvPr id="6" name="Slide Number Placeholder 5">
            <a:extLst>
              <a:ext uri="{FF2B5EF4-FFF2-40B4-BE49-F238E27FC236}">
                <a16:creationId xmlns:a16="http://schemas.microsoft.com/office/drawing/2014/main" id="{762033BA-F831-4533-8F99-87C20D85232A}"/>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4</a:t>
            </a:fld>
            <a:endParaRPr lang="en-US" dirty="0"/>
          </a:p>
        </p:txBody>
      </p:sp>
    </p:spTree>
    <p:extLst>
      <p:ext uri="{BB962C8B-B14F-4D97-AF65-F5344CB8AC3E}">
        <p14:creationId xmlns:p14="http://schemas.microsoft.com/office/powerpoint/2010/main" val="183557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Diseases of the central nervous system</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25425" lvl="0" indent="-225425" hangingPunct="0">
              <a:buClr>
                <a:schemeClr val="tx1"/>
              </a:buClr>
              <a:buFont typeface="Arial" panose="020B0604020202020204" pitchFamily="34" charset="0"/>
              <a:buChar char="•"/>
            </a:pPr>
            <a:r>
              <a:rPr lang="en-US" dirty="0"/>
              <a:t>Organic Diseases </a:t>
            </a:r>
          </a:p>
          <a:p>
            <a:pPr marL="225425" lvl="0" indent="-225425" hangingPunct="0">
              <a:buClr>
                <a:schemeClr val="tx1"/>
              </a:buClr>
              <a:buFont typeface="Arial" panose="020B0604020202020204" pitchFamily="34" charset="0"/>
              <a:buChar char="•"/>
            </a:pPr>
            <a:endParaRPr lang="en-US" dirty="0"/>
          </a:p>
          <a:p>
            <a:pPr marL="225425" lvl="0" indent="-225425" hangingPunct="0">
              <a:buClr>
                <a:schemeClr val="tx1"/>
              </a:buClr>
              <a:buFont typeface="Arial" panose="020B0604020202020204" pitchFamily="34" charset="0"/>
              <a:buChar char="•"/>
            </a:pPr>
            <a:r>
              <a:rPr lang="en-US" dirty="0"/>
              <a:t>Miscellaneous Diseases</a:t>
            </a:r>
          </a:p>
          <a:p>
            <a:pPr marL="225425" lvl="0" indent="-225425" hangingPunct="0">
              <a:buClr>
                <a:schemeClr val="tx1"/>
              </a:buClr>
              <a:buFont typeface="Arial" panose="020B0604020202020204" pitchFamily="34" charset="0"/>
              <a:buChar char="•"/>
            </a:pPr>
            <a:endParaRPr lang="en-US" dirty="0"/>
          </a:p>
          <a:p>
            <a:pPr marL="225425" lvl="0" indent="-225425" hangingPunct="0">
              <a:buClr>
                <a:schemeClr val="tx1"/>
              </a:buClr>
              <a:buFont typeface="Arial" panose="020B0604020202020204" pitchFamily="34" charset="0"/>
              <a:buChar char="•"/>
            </a:pPr>
            <a:r>
              <a:rPr lang="en-US" dirty="0"/>
              <a:t>Diseases of the Cranial Nerves</a:t>
            </a:r>
          </a:p>
          <a:p>
            <a:pPr marL="225425" lvl="0" indent="-225425" hangingPunct="0">
              <a:buClr>
                <a:schemeClr val="tx1"/>
              </a:buClr>
              <a:buFont typeface="Arial" panose="020B0604020202020204" pitchFamily="34" charset="0"/>
              <a:buChar char="•"/>
            </a:pPr>
            <a:endParaRPr lang="en-US" dirty="0"/>
          </a:p>
          <a:p>
            <a:pPr marL="225425" lvl="0" indent="-225425" hangingPunct="0">
              <a:buClr>
                <a:schemeClr val="tx1"/>
              </a:buClr>
              <a:buFont typeface="Arial" panose="020B0604020202020204" pitchFamily="34" charset="0"/>
              <a:buChar char="•"/>
            </a:pPr>
            <a:r>
              <a:rPr lang="en-US" dirty="0"/>
              <a:t>Diseases of the Peripheral Nerves </a:t>
            </a:r>
          </a:p>
        </p:txBody>
      </p:sp>
      <p:sp>
        <p:nvSpPr>
          <p:cNvPr id="6" name="Slide Number Placeholder 5">
            <a:extLst>
              <a:ext uri="{FF2B5EF4-FFF2-40B4-BE49-F238E27FC236}">
                <a16:creationId xmlns:a16="http://schemas.microsoft.com/office/drawing/2014/main" id="{20B1C6CC-8B00-4002-9907-E1566BDCB9B3}"/>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5</a:t>
            </a:fld>
            <a:endParaRPr lang="en-US" dirty="0"/>
          </a:p>
        </p:txBody>
      </p:sp>
    </p:spTree>
    <p:extLst>
      <p:ext uri="{BB962C8B-B14F-4D97-AF65-F5344CB8AC3E}">
        <p14:creationId xmlns:p14="http://schemas.microsoft.com/office/powerpoint/2010/main" val="151647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pPr lvl="0"/>
            <a:r>
              <a:rPr lang="en-US" dirty="0"/>
              <a:t>Organic Diseases </a:t>
            </a:r>
          </a:p>
        </p:txBody>
      </p:sp>
      <p:sp>
        <p:nvSpPr>
          <p:cNvPr id="3" name="Content Placeholder 2"/>
          <p:cNvSpPr>
            <a:spLocks noGrp="1"/>
          </p:cNvSpPr>
          <p:nvPr>
            <p:ph idx="1"/>
            <p:custDataLst>
              <p:tags r:id="rId2"/>
            </p:custDataLst>
          </p:nvPr>
        </p:nvSpPr>
        <p:spPr>
          <a:xfrm>
            <a:off x="457200" y="1880498"/>
            <a:ext cx="8229600" cy="365126"/>
          </a:xfrm>
        </p:spPr>
        <p:txBody>
          <a:bodyPr>
            <a:noAutofit/>
          </a:bodyPr>
          <a:lstStyle/>
          <a:p>
            <a:pPr marL="0" lvl="1" indent="0" algn="ctr">
              <a:lnSpc>
                <a:spcPct val="110000"/>
              </a:lnSpc>
              <a:spcAft>
                <a:spcPts val="600"/>
              </a:spcAft>
              <a:buClr>
                <a:schemeClr val="accent6">
                  <a:lumMod val="75000"/>
                </a:schemeClr>
              </a:buClr>
              <a:buNone/>
            </a:pPr>
            <a:r>
              <a:rPr lang="en-US" sz="2000" dirty="0">
                <a:latin typeface="+mj-lt"/>
                <a:cs typeface="Times New Roman" panose="02020603050405020304" pitchFamily="18" charset="0"/>
              </a:rPr>
              <a:t>Rated under Diagnostic Codes (DC) 8000 – 8046</a:t>
            </a:r>
          </a:p>
        </p:txBody>
      </p:sp>
      <p:sp>
        <p:nvSpPr>
          <p:cNvPr id="6" name="TextBox 5">
            <a:extLst>
              <a:ext uri="{FF2B5EF4-FFF2-40B4-BE49-F238E27FC236}">
                <a16:creationId xmlns:a16="http://schemas.microsoft.com/office/drawing/2014/main" id="{9C81447A-68B9-4132-8AB3-51AD0A936EC6}"/>
              </a:ext>
            </a:extLst>
          </p:cNvPr>
          <p:cNvSpPr txBox="1"/>
          <p:nvPr>
            <p:custDataLst>
              <p:tags r:id="rId3"/>
            </p:custDataLst>
          </p:nvPr>
        </p:nvSpPr>
        <p:spPr>
          <a:xfrm>
            <a:off x="457200" y="2493996"/>
            <a:ext cx="8219767" cy="2400657"/>
          </a:xfrm>
          <a:prstGeom prst="rect">
            <a:avLst/>
          </a:prstGeom>
          <a:noFill/>
        </p:spPr>
        <p:txBody>
          <a:bodyPr wrap="square" rtlCol="0">
            <a:spAutoFit/>
          </a:bodyPr>
          <a:lstStyle/>
          <a:p>
            <a:pPr marL="225425" lvl="1" indent="-225425">
              <a:spcAft>
                <a:spcPts val="600"/>
              </a:spcAft>
              <a:buClr>
                <a:schemeClr val="tx1"/>
              </a:buClr>
              <a:buFont typeface="Arial" panose="020B0604020202020204" pitchFamily="34" charset="0"/>
              <a:buChar char="•"/>
            </a:pPr>
            <a:r>
              <a:rPr lang="en-US" sz="2000" dirty="0">
                <a:latin typeface="+mj-lt"/>
                <a:cs typeface="Times New Roman" panose="02020603050405020304" pitchFamily="18" charset="0"/>
              </a:rPr>
              <a:t>Amyotrophic Lateral Sclerosis (ALS)</a:t>
            </a:r>
          </a:p>
          <a:p>
            <a:pPr marL="461963" lvl="1" indent="-236538">
              <a:spcAft>
                <a:spcPts val="600"/>
              </a:spcAft>
              <a:buClr>
                <a:schemeClr val="tx1"/>
              </a:buClr>
              <a:buFont typeface="Arial" panose="020B0604020202020204" pitchFamily="34" charset="0"/>
              <a:buChar char="•"/>
            </a:pPr>
            <a:r>
              <a:rPr lang="en-US" dirty="0">
                <a:latin typeface="+mj-lt"/>
                <a:cs typeface="Times New Roman" panose="02020603050405020304" pitchFamily="18" charset="0"/>
              </a:rPr>
              <a:t>Remember to rate manifestation of different body systems SEPERATELY if they result in the Higher overall award (i.e. Higher Level SMC)</a:t>
            </a:r>
          </a:p>
          <a:p>
            <a:pPr marL="342900" lvl="1" indent="-342900">
              <a:spcAft>
                <a:spcPts val="600"/>
              </a:spcAft>
              <a:buClr>
                <a:schemeClr val="tx1"/>
              </a:buClr>
              <a:buFont typeface="Arial" panose="020B0604020202020204" pitchFamily="34" charset="0"/>
              <a:buChar char="•"/>
            </a:pPr>
            <a:endParaRPr lang="en-US" dirty="0">
              <a:latin typeface="+mj-lt"/>
              <a:cs typeface="Times New Roman" panose="02020603050405020304" pitchFamily="18" charset="0"/>
            </a:endParaRPr>
          </a:p>
          <a:p>
            <a:pPr marL="225425" lvl="1" indent="-225425">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Multiple sclerosis (MS)</a:t>
            </a:r>
          </a:p>
          <a:p>
            <a:pPr marL="461963" lvl="2" indent="-236538">
              <a:spcAft>
                <a:spcPts val="600"/>
              </a:spcAft>
              <a:buClr>
                <a:schemeClr val="tx1"/>
              </a:buClr>
              <a:buFont typeface="Arial" panose="020B0604020202020204" pitchFamily="34" charset="0"/>
              <a:buChar char="•"/>
            </a:pPr>
            <a:r>
              <a:rPr lang="en-US" dirty="0">
                <a:latin typeface="+mj-lt"/>
                <a:cs typeface="Times New Roman" panose="02020603050405020304" pitchFamily="18" charset="0"/>
              </a:rPr>
              <a:t>evaluate each affected system or body part separately, show the DC for MS only once by listing it with the most severely affected function</a:t>
            </a:r>
          </a:p>
        </p:txBody>
      </p:sp>
      <p:sp>
        <p:nvSpPr>
          <p:cNvPr id="7" name="TextBox 6">
            <a:extLst>
              <a:ext uri="{FF2B5EF4-FFF2-40B4-BE49-F238E27FC236}">
                <a16:creationId xmlns:a16="http://schemas.microsoft.com/office/drawing/2014/main" id="{A667717E-0B1E-45F0-B7DA-4D3CB80E84D2}"/>
              </a:ext>
            </a:extLst>
          </p:cNvPr>
          <p:cNvSpPr txBox="1"/>
          <p:nvPr>
            <p:custDataLst>
              <p:tags r:id="rId4"/>
            </p:custDataLst>
          </p:nvPr>
        </p:nvSpPr>
        <p:spPr>
          <a:xfrm>
            <a:off x="462117" y="5143025"/>
            <a:ext cx="8259096" cy="1015663"/>
          </a:xfrm>
          <a:prstGeom prst="rect">
            <a:avLst/>
          </a:prstGeom>
          <a:noFill/>
        </p:spPr>
        <p:txBody>
          <a:bodyPr wrap="square" rtlCol="0">
            <a:spAutoFit/>
          </a:bodyPr>
          <a:lstStyle/>
          <a:p>
            <a:pPr marL="225425">
              <a:spcAft>
                <a:spcPts val="600"/>
              </a:spcAft>
            </a:pPr>
            <a:r>
              <a:rPr lang="en-US" sz="2000" b="1" dirty="0">
                <a:latin typeface="+mj-lt"/>
                <a:cs typeface="Times New Roman" panose="02020603050405020304" pitchFamily="18" charset="0"/>
              </a:rPr>
              <a:t>There must be ascertainable residuals for a compensable evaluation. If there are no residuals, a 0% evaluation is to be assigned. </a:t>
            </a:r>
            <a:endParaRPr lang="en-US" altLang="en-US" sz="2000" b="1" dirty="0">
              <a:latin typeface="+mj-lt"/>
              <a:cs typeface="Times New Roman" panose="02020603050405020304" pitchFamily="18" charset="0"/>
            </a:endParaRPr>
          </a:p>
        </p:txBody>
      </p:sp>
      <p:sp>
        <p:nvSpPr>
          <p:cNvPr id="8" name="Slide Number Placeholder 7">
            <a:extLst>
              <a:ext uri="{FF2B5EF4-FFF2-40B4-BE49-F238E27FC236}">
                <a16:creationId xmlns:a16="http://schemas.microsoft.com/office/drawing/2014/main" id="{6E80615F-1B84-41F6-BF61-7F7B21C4CC3D}"/>
              </a:ext>
            </a:extLst>
          </p:cNvPr>
          <p:cNvSpPr>
            <a:spLocks noGrp="1"/>
          </p:cNvSpPr>
          <p:nvPr>
            <p:ph type="sldNum" sz="quarter" idx="12"/>
            <p:custDataLst>
              <p:tags r:id="rId5"/>
            </p:custDataLst>
          </p:nvPr>
        </p:nvSpPr>
        <p:spPr>
          <a:xfrm>
            <a:off x="6931152" y="6601978"/>
            <a:ext cx="2133600" cy="365125"/>
          </a:xfrm>
        </p:spPr>
        <p:txBody>
          <a:bodyPr/>
          <a:lstStyle/>
          <a:p>
            <a:fld id="{7C414AED-89CE-4A48-8B2B-1B3A5C68EA2A}" type="slidenum">
              <a:rPr lang="en-US" smtClean="0"/>
              <a:pPr/>
              <a:t>6</a:t>
            </a:fld>
            <a:endParaRPr lang="en-US" dirty="0"/>
          </a:p>
        </p:txBody>
      </p:sp>
    </p:spTree>
    <p:extLst>
      <p:ext uri="{BB962C8B-B14F-4D97-AF65-F5344CB8AC3E}">
        <p14:creationId xmlns:p14="http://schemas.microsoft.com/office/powerpoint/2010/main" val="118446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Multiple system involvement example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a:lnSpc>
                <a:spcPct val="110000"/>
              </a:lnSpc>
              <a:buClr>
                <a:schemeClr val="tx1"/>
              </a:buClr>
              <a:buFont typeface="Arial" panose="020B0604020202020204" pitchFamily="34" charset="0"/>
              <a:buChar char="•"/>
            </a:pPr>
            <a:r>
              <a:rPr lang="en-US" b="1" dirty="0"/>
              <a:t>Example: </a:t>
            </a:r>
            <a:r>
              <a:rPr lang="en-US" dirty="0"/>
              <a:t>A single 100% evaluation under DC 8018 for multiple sclerosis with loss of use of both lower extremities may overlook involvement of other body systems that may meet requirements for an intermediate rate under 38 CFR 3.350(f)(3) or next higher rate under 38CFR 3.350(f)(4). </a:t>
            </a:r>
          </a:p>
          <a:p>
            <a:pPr marL="225425" indent="-225425">
              <a:lnSpc>
                <a:spcPct val="110000"/>
              </a:lnSpc>
              <a:buClr>
                <a:schemeClr val="tx1"/>
              </a:buClr>
              <a:buFont typeface="Arial" panose="020B0604020202020204" pitchFamily="34" charset="0"/>
              <a:buChar char="•"/>
            </a:pPr>
            <a:r>
              <a:rPr lang="en-US" dirty="0"/>
              <a:t>In such a case a 100% evaluation for loss of use of both lower extremities should be assigned under DC 8018-5110; and any involvement of other extremities, or other disabilities due to multiple sclerosis, rated separately and combined. </a:t>
            </a:r>
          </a:p>
          <a:p>
            <a:pPr marL="225425" indent="-225425">
              <a:lnSpc>
                <a:spcPct val="110000"/>
              </a:lnSpc>
              <a:buClr>
                <a:schemeClr val="tx1"/>
              </a:buClr>
              <a:buFont typeface="Arial" panose="020B0604020202020204" pitchFamily="34" charset="0"/>
              <a:buChar char="•"/>
            </a:pPr>
            <a:r>
              <a:rPr lang="en-US" dirty="0"/>
              <a:t>(SMC will be covered in more depth in a separate lesson.) </a:t>
            </a:r>
          </a:p>
        </p:txBody>
      </p:sp>
      <p:sp>
        <p:nvSpPr>
          <p:cNvPr id="6" name="Slide Number Placeholder 5">
            <a:extLst>
              <a:ext uri="{FF2B5EF4-FFF2-40B4-BE49-F238E27FC236}">
                <a16:creationId xmlns:a16="http://schemas.microsoft.com/office/drawing/2014/main" id="{C7C64353-693F-47C7-98EA-A911B2BF0BDF}"/>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7</a:t>
            </a:fld>
            <a:endParaRPr lang="en-US" dirty="0"/>
          </a:p>
        </p:txBody>
      </p:sp>
    </p:spTree>
    <p:extLst>
      <p:ext uri="{BB962C8B-B14F-4D97-AF65-F5344CB8AC3E}">
        <p14:creationId xmlns:p14="http://schemas.microsoft.com/office/powerpoint/2010/main" val="128883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pPr lvl="0"/>
            <a:r>
              <a:rPr lang="en-US" dirty="0"/>
              <a:t>Miscellaneous Diseases</a:t>
            </a:r>
          </a:p>
        </p:txBody>
      </p:sp>
      <p:sp>
        <p:nvSpPr>
          <p:cNvPr id="3" name="Content Placeholder 2"/>
          <p:cNvSpPr>
            <a:spLocks noGrp="1"/>
          </p:cNvSpPr>
          <p:nvPr>
            <p:ph idx="1"/>
            <p:custDataLst>
              <p:tags r:id="rId2"/>
            </p:custDataLst>
          </p:nvPr>
        </p:nvSpPr>
        <p:spPr>
          <a:xfrm>
            <a:off x="457200" y="2057401"/>
            <a:ext cx="8229600" cy="365126"/>
          </a:xfrm>
        </p:spPr>
        <p:txBody>
          <a:bodyPr>
            <a:normAutofit fontScale="92500" lnSpcReduction="10000"/>
          </a:bodyPr>
          <a:lstStyle/>
          <a:p>
            <a:pPr algn="ctr"/>
            <a:r>
              <a:rPr lang="en-US" b="1" dirty="0"/>
              <a:t>Miscellaneous diseases DC 8100 – 8108</a:t>
            </a:r>
            <a:endParaRPr lang="en-US" dirty="0"/>
          </a:p>
        </p:txBody>
      </p:sp>
      <p:sp>
        <p:nvSpPr>
          <p:cNvPr id="6" name="TextBox 5">
            <a:extLst>
              <a:ext uri="{FF2B5EF4-FFF2-40B4-BE49-F238E27FC236}">
                <a16:creationId xmlns:a16="http://schemas.microsoft.com/office/drawing/2014/main" id="{31F962A9-1D26-4A9B-A34E-D5249C3119F4}"/>
              </a:ext>
            </a:extLst>
          </p:cNvPr>
          <p:cNvSpPr txBox="1"/>
          <p:nvPr>
            <p:custDataLst>
              <p:tags r:id="rId3"/>
            </p:custDataLst>
          </p:nvPr>
        </p:nvSpPr>
        <p:spPr>
          <a:xfrm>
            <a:off x="481781" y="2599430"/>
            <a:ext cx="8239433" cy="2662267"/>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sz="2000" dirty="0">
                <a:latin typeface="+mj-lt"/>
              </a:rPr>
              <a:t>Migraines</a:t>
            </a:r>
          </a:p>
          <a:p>
            <a:pPr marL="461963" lvl="1" indent="-236538">
              <a:spcAft>
                <a:spcPts val="600"/>
              </a:spcAft>
              <a:buClr>
                <a:schemeClr val="tx1"/>
              </a:buClr>
              <a:buFont typeface="Arial" panose="020B0604020202020204" pitchFamily="34" charset="0"/>
              <a:buChar char="•"/>
            </a:pPr>
            <a:r>
              <a:rPr lang="en-US" dirty="0">
                <a:latin typeface="+mj-lt"/>
                <a:cs typeface="Times New Roman" panose="02020603050405020304" pitchFamily="18" charset="0"/>
              </a:rPr>
              <a:t>Require Prostrating attacks averaging one in 2 months over last several months for a compensable rating (10%) </a:t>
            </a:r>
          </a:p>
          <a:p>
            <a:pPr marL="688975" lvl="2" indent="-227013">
              <a:spcAft>
                <a:spcPts val="600"/>
              </a:spcAft>
              <a:buClr>
                <a:schemeClr val="tx1"/>
              </a:buClr>
              <a:buFont typeface="Arial" panose="020B0604020202020204" pitchFamily="34" charset="0"/>
              <a:buChar char="•"/>
            </a:pPr>
            <a:r>
              <a:rPr lang="en-US" sz="1600" b="1" i="1" dirty="0">
                <a:latin typeface="+mj-lt"/>
                <a:cs typeface="Times New Roman" panose="02020603050405020304" pitchFamily="18" charset="0"/>
              </a:rPr>
              <a:t>Prostrating</a:t>
            </a:r>
            <a:r>
              <a:rPr lang="en-US" sz="1600" dirty="0">
                <a:latin typeface="+mj-lt"/>
                <a:cs typeface="Times New Roman" panose="02020603050405020304" pitchFamily="18" charset="0"/>
              </a:rPr>
              <a:t>, as used in 38 CFR 4.124a, DC 8100, means “causing extreme exhaustion, powerlessness, debilitation or incapacitation with substantial inability to engage in ordinary activities.” </a:t>
            </a:r>
          </a:p>
          <a:p>
            <a:pPr marL="688975" lvl="2" indent="-227013">
              <a:spcAft>
                <a:spcPts val="600"/>
              </a:spcAft>
              <a:buClr>
                <a:schemeClr val="tx1"/>
              </a:buClr>
              <a:buFont typeface="Arial" panose="020B0604020202020204" pitchFamily="34" charset="0"/>
              <a:buChar char="•"/>
            </a:pPr>
            <a:r>
              <a:rPr lang="en-US" sz="1600" b="1" i="1" dirty="0">
                <a:latin typeface="+mj-lt"/>
                <a:cs typeface="Times New Roman" panose="02020603050405020304" pitchFamily="18" charset="0"/>
              </a:rPr>
              <a:t>Completely prostrating</a:t>
            </a:r>
            <a:r>
              <a:rPr lang="en-US" sz="1600" dirty="0">
                <a:latin typeface="+mj-lt"/>
                <a:cs typeface="Times New Roman" panose="02020603050405020304" pitchFamily="18" charset="0"/>
              </a:rPr>
              <a:t> as used in 38 CFR 4.124a, DC 8100, means extreme exhaustion or powerlessness with </a:t>
            </a:r>
            <a:r>
              <a:rPr lang="en-US" sz="1600" i="1" dirty="0">
                <a:latin typeface="+mj-lt"/>
                <a:cs typeface="Times New Roman" panose="02020603050405020304" pitchFamily="18" charset="0"/>
              </a:rPr>
              <a:t>essentially total</a:t>
            </a:r>
            <a:r>
              <a:rPr lang="en-US" sz="1600" dirty="0">
                <a:latin typeface="+mj-lt"/>
                <a:cs typeface="Times New Roman" panose="02020603050405020304" pitchFamily="18" charset="0"/>
              </a:rPr>
              <a:t> inability to engage in ordinary activities. </a:t>
            </a:r>
          </a:p>
        </p:txBody>
      </p:sp>
      <p:sp>
        <p:nvSpPr>
          <p:cNvPr id="7" name="Slide Number Placeholder 6">
            <a:extLst>
              <a:ext uri="{FF2B5EF4-FFF2-40B4-BE49-F238E27FC236}">
                <a16:creationId xmlns:a16="http://schemas.microsoft.com/office/drawing/2014/main" id="{C93CE752-7858-4318-BE5B-8CDC48960405}"/>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8</a:t>
            </a:fld>
            <a:endParaRPr lang="en-US" dirty="0"/>
          </a:p>
        </p:txBody>
      </p:sp>
    </p:spTree>
    <p:extLst>
      <p:ext uri="{BB962C8B-B14F-4D97-AF65-F5344CB8AC3E}">
        <p14:creationId xmlns:p14="http://schemas.microsoft.com/office/powerpoint/2010/main" val="129866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pPr lvl="0"/>
            <a:r>
              <a:rPr lang="en-US" dirty="0"/>
              <a:t>Diseases of the Cranial Nerves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hangingPunct="0">
              <a:buClr>
                <a:schemeClr val="tx1"/>
              </a:buClr>
              <a:buFont typeface="Arial" panose="020B0604020202020204" pitchFamily="34" charset="0"/>
              <a:buChar char="•"/>
            </a:pPr>
            <a:r>
              <a:rPr lang="en-US" dirty="0"/>
              <a:t>38 CFR 4.123 - </a:t>
            </a:r>
            <a:r>
              <a:rPr lang="en-US" b="1" dirty="0"/>
              <a:t>Neuritis </a:t>
            </a:r>
            <a:r>
              <a:rPr lang="en-US" dirty="0"/>
              <a:t>of a nerve is inflammation attended by pain and tenderness of the nerve, anesthesia, disturbances of sensation; and may result in paralysis, wasting and disappearance of the reflexes associated with the nerve involved.</a:t>
            </a:r>
          </a:p>
          <a:p>
            <a:pPr marL="225425" indent="-225425">
              <a:buClr>
                <a:schemeClr val="tx1"/>
              </a:buClr>
              <a:buFont typeface="Arial" panose="020B0604020202020204" pitchFamily="34" charset="0"/>
              <a:buChar char="•"/>
            </a:pPr>
            <a:endParaRPr lang="en-US" dirty="0"/>
          </a:p>
          <a:p>
            <a:pPr marL="225425" indent="-225425">
              <a:buClr>
                <a:schemeClr val="tx1"/>
              </a:buClr>
              <a:buFont typeface="Arial" panose="020B0604020202020204" pitchFamily="34" charset="0"/>
              <a:buChar char="•"/>
            </a:pPr>
            <a:endParaRPr lang="en-US" dirty="0"/>
          </a:p>
          <a:p>
            <a:pPr marL="225425" indent="-225425" hangingPunct="0">
              <a:buClr>
                <a:schemeClr val="tx1"/>
              </a:buClr>
              <a:buFont typeface="Arial" panose="020B0604020202020204" pitchFamily="34" charset="0"/>
              <a:buChar char="•"/>
            </a:pPr>
            <a:r>
              <a:rPr lang="en-US" dirty="0"/>
              <a:t>38 CFR 4.124 - </a:t>
            </a:r>
            <a:r>
              <a:rPr lang="en-US" b="1" dirty="0"/>
              <a:t>Neuralgia</a:t>
            </a:r>
            <a:r>
              <a:rPr lang="en-US" dirty="0"/>
              <a:t> is a paroxysmal pain extending along the course of the nerve.</a:t>
            </a:r>
          </a:p>
        </p:txBody>
      </p:sp>
      <p:sp>
        <p:nvSpPr>
          <p:cNvPr id="6" name="Slide Number Placeholder 5">
            <a:extLst>
              <a:ext uri="{FF2B5EF4-FFF2-40B4-BE49-F238E27FC236}">
                <a16:creationId xmlns:a16="http://schemas.microsoft.com/office/drawing/2014/main" id="{0B592C01-5A04-4F82-A6D6-20E8CD5636DD}"/>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9</a:t>
            </a:fld>
            <a:endParaRPr lang="en-US" dirty="0"/>
          </a:p>
        </p:txBody>
      </p:sp>
    </p:spTree>
    <p:extLst>
      <p:ext uri="{BB962C8B-B14F-4D97-AF65-F5344CB8AC3E}">
        <p14:creationId xmlns:p14="http://schemas.microsoft.com/office/powerpoint/2010/main" val="1681400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PRESENTER_DUMMYTAG" val="&lt;DummyForForceWrite&gt;&lt;/DummyForForceWrite&gt;"/>
  <p:tag name="HTML_SHAPEINFO" val="&lt;ThreeDShapeInfo&gt;&lt;uuid val=&quot;{316450CD-2A4E-4BB0-80D7-DD298526B374}&quot;/&gt;&lt;isInvalidForFieldText val=&quot;0&quot;/&gt;&lt;Image&gt;&lt;filename val=&quot;C:\Users\User\AppData\Local\Temp\CP1132793312Session\CPTrustFolder1132793328\PPTImport113223946484\data\asimages\{316450CD-2A4E-4BB0-80D7-DD298526B374}_1.png&quot;/&gt;&lt;left val=&quot;71&quot;/&gt;&lt;top val=&quot;288&quot;/&gt;&lt;width val=&quot;817&quot;/&gt;&lt;height val=&quot;13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4AD781D1-A602-4BE1-B0E5-218F2488264C}&quot;/&gt;&lt;isInvalidForFieldText val=&quot;0&quot;/&gt;&lt;Image&gt;&lt;filename val=&quot;C:\Users\User\AppData\Local\Temp\CP1132793312Session\CPTrustFolder1132793328\PPTImport113223946484\data\asimages\{4AD781D1-A602-4BE1-B0E5-218F2488264C}_1.png&quot;/&gt;&lt;left val=&quot;71&quot;/&gt;&lt;top val=&quot;491&quot;/&gt;&lt;width val=&quot;249&quot;/&gt;&lt;height val=&quot;93&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D1224CA6-387D-47D7-B45B-731ADFB580DD}&quot;/&gt;&lt;isInvalidForFieldText val=&quot;0&quot;/&gt;&lt;Image&gt;&lt;filename val=&quot;C:\Users\User\AppData\Local\Temp\CP1132793312Session\CPTrustFolder1132793328\PPTImport113223946484\data\asimages\{D1224CA6-387D-47D7-B45B-731ADFB580DD}_1.png&quot;/&gt;&lt;left val=&quot;639&quot;/&gt;&lt;top val=&quot;491&quot;/&gt;&lt;width val=&quot;249&quot;/&gt;&lt;height val=&quot;9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2B3337E-7E5E-4E53-97B3-AFF7D5528B10}&quot;/&gt;&lt;isInvalidForFieldText val=&quot;0&quot;/&gt;&lt;Image&gt;&lt;filename val=&quot;C:\Users\User\AppData\Local\Temp\CP1132793312Session\CPTrustFolder1132793328\PPTImport113223946484\data\asimages\{C2B3337E-7E5E-4E53-97B3-AFF7D5528B10}_2.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9&quot;/&gt;&lt;lineCharCount val=&quot;25&quot;/&gt;&lt;lineCharCount val=&quot;61&quot;/&gt;&lt;lineCharCount val=&quot;21&quot;/&gt;&lt;lineCharCount val=&quot;42&quot;/&gt;&lt;/TableIndex&gt;&lt;/ShapeTextInfo&gt;"/>
  <p:tag name="HTML_SHAPEINFO" val="&lt;ThreeDShapeInfo&gt;&lt;uuid val=&quot;{1343F6BD-70AA-46E7-861F-07814E8BFDBA}&quot;/&gt;&lt;isInvalidForFieldText val=&quot;0&quot;/&gt;&lt;Image&gt;&lt;filename val=&quot;C:\Users\User\AppData\Local\Temp\CP1132793312Session\CPTrustFolder1132793328\PPTImport113223946484\data\asimages\{1343F6BD-70AA-46E7-861F-07814E8BFDBA}_2.png&quot;/&gt;&lt;left val=&quot;42&quot;/&gt;&lt;top val=&quot;212&quot;/&gt;&lt;width val=&quot;870&quot;/&gt;&lt;height val=&quot;41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04DF4D8-775E-4A6D-BA81-147B8404C147}&quot;/&gt;&lt;isInvalidForFieldText val=&quot;0&quot;/&gt;&lt;Image&gt;&lt;filename val=&quot;C:\Users\User\AppData\Local\Temp\CP1132793312Session\CPTrustFolder1132793328\PPTImport113223946484\data\asimages\{B04DF4D8-775E-4A6D-BA81-147B8404C147}_2.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22233C6-9BAD-4085-B780-1F6C05ACC7B7}&quot;/&gt;&lt;isInvalidForFieldText val=&quot;0&quot;/&gt;&lt;Image&gt;&lt;filename val=&quot;C:\Users\User\AppData\Local\Temp\CP1132793312Session\CPTrustFolder1132793328\PPTImport113223946484\data\asimages\{C22233C6-9BAD-4085-B780-1F6C05ACC7B7}_3.png&quot;/&gt;&lt;left val=&quot;0&quot;/&gt;&lt;top val=&quot;76&quot;/&gt;&lt;width val=&quot;961&quot;/&gt;&lt;height val=&quot;12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2&quot;/&gt;&lt;lineCharCount val=&quot;41&quot;/&gt;&lt;lineCharCount val=&quot;42&quot;/&gt;&lt;lineCharCount val=&quot;37&quot;/&gt;&lt;lineCharCount val=&quot;47&quot;/&gt;&lt;lineCharCount val=&quot;66&quot;/&gt;&lt;lineCharCount val=&quot;34&quot;/&gt;&lt;lineCharCount val=&quot;64&quot;/&gt;&lt;lineCharCount val=&quot;20&quot;/&gt;&lt;/TableIndex&gt;&lt;/ShapeTextInfo&gt;"/>
  <p:tag name="HTML_SHAPEINFO" val="&lt;ThreeDShapeInfo&gt;&lt;uuid val=&quot;{94DE223A-1894-4EF0-B780-F8DE2CCC6551}&quot;/&gt;&lt;isInvalidForFieldText val=&quot;0&quot;/&gt;&lt;Image&gt;&lt;filename val=&quot;C:\Users\User\AppData\Local\Temp\CP1132793312Session\CPTrustFolder1132793328\PPTImport113223946484\data\asimages\{94DE223A-1894-4EF0-B780-F8DE2CCC6551}_3.png&quot;/&gt;&lt;left val=&quot;42&quot;/&gt;&lt;top val=&quot;212&quot;/&gt;&lt;width val=&quot;870&quot;/&gt;&lt;height val=&quot;41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3CB7DA6-C33A-4ACF-ABCC-0EEB8E372532}&quot;/&gt;&lt;isInvalidForFieldText val=&quot;0&quot;/&gt;&lt;Image&gt;&lt;filename val=&quot;C:\Users\User\AppData\Local\Temp\CP1132793312Session\CPTrustFolder1132793328\PPTImport113223946484\data\asimages\{53CB7DA6-C33A-4ACF-ABCC-0EEB8E372532}_3.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5F795998-9D96-4A11-9EBD-5DCAB6FFB7FB}&quot;/&gt;&lt;isInvalidForFieldText val=&quot;0&quot;/&gt;&lt;Image&gt;&lt;filename val=&quot;C:\Users\User\AppData\Local\Temp\CP1132793312Session\CPTrustFolder1132793328\PPTImport113223946484\data\asimages\{5F795998-9D96-4A11-9EBD-5DCAB6FFB7FB}_4.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3&quot;/&gt;&lt;lineCharCount val=&quot;28&quot;/&gt;&lt;lineCharCount val=&quot;24&quot;/&gt;&lt;lineCharCount val=&quot;45&quot;/&gt;&lt;lineCharCount val=&quot;36&quot;/&gt;&lt;lineCharCount val=&quot;29&quot;/&gt;&lt;lineCharCount val=&quot;39&quot;/&gt;&lt;lineCharCount val=&quot;47&quot;/&gt;&lt;lineCharCount val=&quot;55&quot;/&gt;&lt;lineCharCount val=&quot;41&quot;/&gt;&lt;/TableIndex&gt;&lt;/ShapeTextInfo&gt;"/>
  <p:tag name="HTML_SHAPEINFO" val="&lt;ThreeDShapeInfo&gt;&lt;uuid val=&quot;{5E13143E-6D6A-407A-8C3F-13F34BA761BC}&quot;/&gt;&lt;isInvalidForFieldText val=&quot;0&quot;/&gt;&lt;Image&gt;&lt;filename val=&quot;C:\Users\User\AppData\Local\Temp\CP1132793312Session\CPTrustFolder1132793328\PPTImport113223946484\data\asimages\{5E13143E-6D6A-407A-8C3F-13F34BA761BC}_4.png&quot;/&gt;&lt;left val=&quot;42&quot;/&gt;&lt;top val=&quot;212&quot;/&gt;&lt;width val=&quot;870&quot;/&gt;&lt;height val=&quot;41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E0C711D-F6BD-4972-B34C-3D4009B9CCA0}&quot;/&gt;&lt;isInvalidForFieldText val=&quot;0&quot;/&gt;&lt;Image&gt;&lt;filename val=&quot;C:\Users\User\AppData\Local\Temp\CP1132793312Session\CPTrustFolder1132793328\PPTImport113223946484\data\asimages\{5E0C711D-F6BD-4972-B34C-3D4009B9CCA0}_4.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DA006444-A941-4F1D-9FAA-B34868AF8040}&quot;/&gt;&lt;isInvalidForFieldText val=&quot;0&quot;/&gt;&lt;Image&gt;&lt;filename val=&quot;C:\Users\User\AppData\Local\Temp\CP1132793312Session\CPTrustFolder1132793328\PPTImport113223946484\data\asimages\{DA006444-A941-4F1D-9FAA-B34868AF8040}_5.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8&quot;/&gt;&lt;lineCharCount val=&quot;1&quot;/&gt;&lt;lineCharCount val=&quot;23&quot;/&gt;&lt;lineCharCount val=&quot;1&quot;/&gt;&lt;lineCharCount val=&quot;31&quot;/&gt;&lt;lineCharCount val=&quot;1&quot;/&gt;&lt;lineCharCount val=&quot;34&quot;/&gt;&lt;/TableIndex&gt;&lt;/ShapeTextInfo&gt;"/>
  <p:tag name="HTML_SHAPEINFO" val="&lt;ThreeDShapeInfo&gt;&lt;uuid val=&quot;{A2D21E34-FE81-495A-B2C3-DA976CEBB32A}&quot;/&gt;&lt;isInvalidForFieldText val=&quot;0&quot;/&gt;&lt;Image&gt;&lt;filename val=&quot;C:\Users\User\AppData\Local\Temp\CP1132793312Session\CPTrustFolder1132793328\PPTImport113223946484\data\asimages\{A2D21E34-FE81-495A-B2C3-DA976CEBB32A}_5.png&quot;/&gt;&lt;left val=&quot;42&quot;/&gt;&lt;top val=&quot;212&quot;/&gt;&lt;width val=&quot;870&quot;/&gt;&lt;height val=&quot;41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79C2C1D-4B0E-4DBB-A52E-AB34EE0DD747}&quot;/&gt;&lt;isInvalidForFieldText val=&quot;0&quot;/&gt;&lt;Image&gt;&lt;filename val=&quot;C:\Users\User\AppData\Local\Temp\CP1132793312Session\CPTrustFolder1132793328\PPTImport113223946484\data\asimages\{979C2C1D-4B0E-4DBB-A52E-AB34EE0DD747}_5.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3AE292C1-4A7E-4E25-9126-49FF25EDE4D2}&quot;/&gt;&lt;isInvalidForFieldText val=&quot;0&quot;/&gt;&lt;Image&gt;&lt;filename val=&quot;C:\Users\User\AppData\Local\Temp\CP1132793312Session\CPTrustFolder1132793328\PPTImport113223946484\data\asimages\{3AE292C1-4A7E-4E25-9126-49FF25EDE4D2}_6.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F576A963-D53C-4344-90F7-A281A4AEC419}&quot;/&gt;&lt;isInvalidForFieldText val=&quot;0&quot;/&gt;&lt;Image&gt;&lt;filename val=&quot;C:\Users\User\AppData\Local\Temp\CP1132793312Session\CPTrustFolder1132793328\PPTImport113223946484\data\asimages\{F576A963-D53C-4344-90F7-A281A4AEC419}_6.png&quot;/&gt;&lt;left val=&quot;47&quot;/&gt;&lt;top val=&quot;193&quot;/&gt;&lt;width val=&quot;865&quot;/&gt;&lt;height val=&quot;57&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71&quot;/&gt;&lt;lineCharCount val=&quot;64&quot;/&gt;&lt;lineCharCount val=&quot;1&quot;/&gt;&lt;lineCharCount val=&quot;24&quot;/&gt;&lt;lineCharCount val=&quot;71&quot;/&gt;&lt;lineCharCount val=&quot;67&quot;/&gt;&lt;/TableIndex&gt;&lt;/ShapeTextInfo&gt;"/>
  <p:tag name="HTML_SHAPEINFO" val="&lt;ThreeDShapeInfo&gt;&lt;uuid val=&quot;{D462D422-9A58-406F-8AFB-90AA46C1942F}&quot;/&gt;&lt;isInvalidForFieldText val=&quot;0&quot;/&gt;&lt;Image&gt;&lt;filename val=&quot;C:\Users\User\AppData\Local\Temp\CP1132793312Session\CPTrustFolder1132793328\PPTImport113223946484\data\asimages\{D462D422-9A58-406F-8AFB-90AA46C1942F}_6.png&quot;/&gt;&lt;left val=&quot;42&quot;/&gt;&lt;top val=&quot;257&quot;/&gt;&lt;width val=&quot;880&quot;/&gt;&lt;height val=&quot;26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6&quot;/&gt;&lt;lineCharCount val=&quot;64&quot;/&gt;&lt;lineCharCount val=&quot;10&quot;/&gt;&lt;/TableIndex&gt;&lt;/ShapeTextInfo&gt;"/>
  <p:tag name="HTML_SHAPEINFO" val="&lt;ThreeDShapeInfo&gt;&lt;uuid val=&quot;{78D338F5-E477-433C-8DA7-DD80CFE951B4}&quot;/&gt;&lt;isInvalidForFieldText val=&quot;0&quot;/&gt;&lt;Image&gt;&lt;filename val=&quot;C:\Users\User\AppData\Local\Temp\CP1132793312Session\CPTrustFolder1132793328\PPTImport113223946484\data\asimages\{78D338F5-E477-433C-8DA7-DD80CFE951B4}_6.png&quot;/&gt;&lt;left val=&quot;47&quot;/&gt;&lt;top val=&quot;536&quot;/&gt;&lt;width val=&quot;868&quot;/&gt;&lt;height val=&quot;121&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D7CF4EB-DE46-4C44-AE92-B5A5CF7984E2}&quot;/&gt;&lt;isInvalidForFieldText val=&quot;0&quot;/&gt;&lt;Image&gt;&lt;filename val=&quot;C:\Users\User\AppData\Local\Temp\CP1132793312Session\CPTrustFolder1132793328\PPTImport113223946484\data\asimages\{2D7CF4EB-DE46-4C44-AE92-B5A5CF7984E2}_6.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3A2DB5BC-4127-42E5-BABE-5DC0C40E1A14}&quot;/&gt;&lt;isInvalidForFieldText val=&quot;0&quot;/&gt;&lt;Image&gt;&lt;filename val=&quot;C:\Users\User\AppData\Local\Temp\CP1132793312Session\CPTrustFolder1132793328\PPTImport113223946484\data\asimages\{3A2DB5BC-4127-42E5-BABE-5DC0C40E1A14}_7.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1&quot;/&gt;&lt;lineCharCount val=&quot;66&quot;/&gt;&lt;lineCharCount val=&quot;65&quot;/&gt;&lt;lineCharCount val=&quot;66&quot;/&gt;&lt;lineCharCount val=&quot;26&quot;/&gt;&lt;lineCharCount val=&quot;63&quot;/&gt;&lt;lineCharCount val=&quot;59&quot;/&gt;&lt;lineCharCount val=&quot;72&quot;/&gt;&lt;lineCharCount val=&quot;43&quot;/&gt;&lt;lineCharCount val=&quot;58&quot;/&gt;&lt;/TableIndex&gt;&lt;/ShapeTextInfo&gt;"/>
  <p:tag name="HTML_SHAPEINFO" val="&lt;ThreeDShapeInfo&gt;&lt;uuid val=&quot;{EB01B81F-25AF-448D-913F-0255ADFC6C96}&quot;/&gt;&lt;isInvalidForFieldText val=&quot;0&quot;/&gt;&lt;Image&gt;&lt;filename val=&quot;C:\Users\User\AppData\Local\Temp\CP1132793312Session\CPTrustFolder1132793328\PPTImport113223946484\data\asimages\{EB01B81F-25AF-448D-913F-0255ADFC6C96}_7.png&quot;/&gt;&lt;left val=&quot;42&quot;/&gt;&lt;top val=&quot;212&quot;/&gt;&lt;width val=&quot;870&quot;/&gt;&lt;height val=&quot;41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FFBEB1B-C4DA-40DB-A694-E99F7954F96F}&quot;/&gt;&lt;isInvalidForFieldText val=&quot;0&quot;/&gt;&lt;Image&gt;&lt;filename val=&quot;C:\Users\User\AppData\Local\Temp\CP1132793312Session\CPTrustFolder1132793328\PPTImport113223946484\data\asimages\{6FFBEB1B-C4DA-40DB-A694-E99F7954F96F}_7.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42FDC2A1-541E-44AC-B6C8-D8B5A46C103B}&quot;/&gt;&lt;isInvalidForFieldText val=&quot;0&quot;/&gt;&lt;Image&gt;&lt;filename val=&quot;C:\Users\User\AppData\Local\Temp\CP1132793312Session\CPTrustFolder1132793328\PPTImport113223946484\data\asimages\{42FDC2A1-541E-44AC-B6C8-D8B5A46C103B}_8.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770F0EF3-A0E8-43EE-B569-755F91DAEA43}&quot;/&gt;&lt;isInvalidForFieldText val=&quot;0&quot;/&gt;&lt;Image&gt;&lt;filename val=&quot;C:\Users\User\AppData\Local\Temp\CP1132793312Session\CPTrustFolder1132793328\PPTImport113223946484\data\asimages\{770F0EF3-A0E8-43EE-B569-755F91DAEA43}_8.png&quot;/&gt;&lt;left val=&quot;47&quot;/&gt;&lt;top val=&quot;209&quot;/&gt;&lt;width val=&quot;865&quot;/&gt;&lt;height val=&quot;54&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0&quot;/&gt;&lt;lineCharCount val=&quot;72&quot;/&gt;&lt;lineCharCount val=&quot;39&quot;/&gt;&lt;lineCharCount val=&quot;71&quot;/&gt;&lt;lineCharCount val=&quot;85&quot;/&gt;&lt;lineCharCount val=&quot;36&quot;/&gt;&lt;lineCharCount val=&quot;72&quot;/&gt;&lt;lineCharCount val=&quot;83&quot;/&gt;&lt;lineCharCount val=&quot;12&quot;/&gt;&lt;/TableIndex&gt;&lt;/ShapeTextInfo&gt;"/>
  <p:tag name="HTML_SHAPEINFO" val="&lt;ThreeDShapeInfo&gt;&lt;uuid val=&quot;{C5E3E2CD-1A2D-4DE5-8123-F94CCA208BF2}&quot;/&gt;&lt;isInvalidForFieldText val=&quot;0&quot;/&gt;&lt;Image&gt;&lt;filename val=&quot;C:\Users\User\AppData\Local\Temp\CP1132793312Session\CPTrustFolder1132793328\PPTImport113223946484\data\asimages\{C5E3E2CD-1A2D-4DE5-8123-F94CCA208BF2}_8.png&quot;/&gt;&lt;left val=&quot;44&quot;/&gt;&lt;top val=&quot;268&quot;/&gt;&lt;width val=&quot;871&quot;/&gt;&lt;height val=&quot;289&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D59E238-B86A-4721-9C78-6823EF2D7578}&quot;/&gt;&lt;isInvalidForFieldText val=&quot;0&quot;/&gt;&lt;Image&gt;&lt;filename val=&quot;C:\Users\User\AppData\Local\Temp\CP1132793312Session\CPTrustFolder1132793328\PPTImport113223946484\data\asimages\{8D59E238-B86A-4721-9C78-6823EF2D7578}_8.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EA076C1A-9A83-41D3-B4E5-CEF6C21376D8}&quot;/&gt;&lt;isInvalidForFieldText val=&quot;0&quot;/&gt;&lt;Image&gt;&lt;filename val=&quot;C:\Users\User\AppData\Local\Temp\CP1132793312Session\CPTrustFolder1132793328\PPTImport113223946484\data\asimages\{EA076C1A-9A83-41D3-B4E5-CEF6C21376D8}_9.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8&quot;/&gt;&lt;lineCharCount val=&quot;68&quot;/&gt;&lt;lineCharCount val=&quot;62&quot;/&gt;&lt;lineCharCount val=&quot;45&quot;/&gt;&lt;lineCharCount val=&quot;1&quot;/&gt;&lt;lineCharCount val=&quot;1&quot;/&gt;&lt;lineCharCount val=&quot;66&quot;/&gt;&lt;lineCharCount val=&quot;20&quot;/&gt;&lt;/TableIndex&gt;&lt;/ShapeTextInfo&gt;"/>
  <p:tag name="HTML_SHAPEINFO" val="&lt;ThreeDShapeInfo&gt;&lt;uuid val=&quot;{C416CA2C-EACE-4267-82A5-EFC1BAD8FC4C}&quot;/&gt;&lt;isInvalidForFieldText val=&quot;0&quot;/&gt;&lt;Image&gt;&lt;filename val=&quot;C:\Users\User\AppData\Local\Temp\CP1132793312Session\CPTrustFolder1132793328\PPTImport113223946484\data\asimages\{C416CA2C-EACE-4267-82A5-EFC1BAD8FC4C}_9.png&quot;/&gt;&lt;left val=&quot;42&quot;/&gt;&lt;top val=&quot;212&quot;/&gt;&lt;width val=&quot;870&quot;/&gt;&lt;height val=&quot;41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AEF6904-AB79-4AE8-8037-5FE4502D047C}&quot;/&gt;&lt;isInvalidForFieldText val=&quot;0&quot;/&gt;&lt;Image&gt;&lt;filename val=&quot;C:\Users\User\AppData\Local\Temp\CP1132793312Session\CPTrustFolder1132793328\PPTImport113223946484\data\asimages\{3AEF6904-AB79-4AE8-8037-5FE4502D047C}_9.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392F00D1-AA38-4D23-941F-D09C84EE69D6}&quot;/&gt;&lt;isInvalidForFieldText val=&quot;0&quot;/&gt;&lt;Image&gt;&lt;filename val=&quot;C:\Users\User\AppData\Local\Temp\CP1132793312Session\CPTrustFolder1132793328\PPTImport113223946484\data\asimages\{392F00D1-AA38-4D23-941F-D09C84EE69D6}_10.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TableIndex row=&quot;1&quot; col=&quot;2&quot;&gt;&lt;linesCount val=&quot;1&quot;/&gt;&lt;lineCharCount val=&quot;15&quot;/&gt;&lt;/TableIndex&gt;&lt;TableIndex row=&quot;1&quot; col=&quot;3&quot;&gt;&lt;linesCount val=&quot;1&quot;/&gt;&lt;lineCharCount val=&quot;14&quot;/&gt;&lt;/TableIndex&gt;&lt;TableIndex row=&quot;1&quot; col=&quot;4&quot;&gt;&lt;linesCount val=&quot;1&quot;/&gt;&lt;lineCharCount val=&quot;19&quot;/&gt;&lt;/TableIndex&gt;&lt;TableIndex row=&quot;2&quot; col=&quot;1&quot;&gt;&lt;linesCount val=&quot;1&quot;/&gt;&lt;lineCharCount val=&quot;15&quot;/&gt;&lt;/TableIndex&gt;&lt;TableIndex row=&quot;2&quot; col=&quot;2&quot;&gt;&lt;linesCount val=&quot;2&quot;/&gt;&lt;lineCharCount val=&quot;18&quot;/&gt;&lt;lineCharCount val=&quot;8&quot;/&gt;&lt;/TableIndex&gt;&lt;TableIndex row=&quot;2&quot; col=&quot;3&quot;&gt;&lt;linesCount val=&quot;1&quot;/&gt;&lt;lineCharCount val=&quot;5&quot;/&gt;&lt;/TableIndex&gt;&lt;TableIndex row=&quot;2&quot; col=&quot;4&quot;&gt;&lt;linesCount val=&quot;2&quot;/&gt;&lt;lineCharCount val=&quot;28&quot;/&gt;&lt;lineCharCount val=&quot;5&quot;/&gt;&lt;/TableIndex&gt;&lt;TableIndex row=&quot;3&quot; col=&quot;1&quot;&gt;&lt;linesCount val=&quot;1&quot;/&gt;&lt;lineCharCount val=&quot;16&quot;/&gt;&lt;/TableIndex&gt;&lt;TableIndex row=&quot;3&quot; col=&quot;2&quot;&gt;&lt;linesCount val=&quot;2&quot;/&gt;&lt;lineCharCount val=&quot;18&quot;/&gt;&lt;lineCharCount val=&quot;8&quot;/&gt;&lt;/TableIndex&gt;&lt;TableIndex row=&quot;3&quot; col=&quot;3&quot;&gt;&lt;linesCount val=&quot;1&quot;/&gt;&lt;lineCharCount val=&quot;6&quot;/&gt;&lt;/TableIndex&gt;&lt;TableIndex row=&quot;3&quot; col=&quot;4&quot;&gt;&lt;linesCount val=&quot;2&quot;/&gt;&lt;lineCharCount val=&quot;31&quot;/&gt;&lt;lineCharCount val=&quot;13&quot;/&gt;&lt;/TableIndex&gt;&lt;TableIndex row=&quot;4&quot; col=&quot;1&quot;&gt;&lt;linesCount val=&quot;1&quot;/&gt;&lt;lineCharCount val=&quot;17&quot;/&gt;&lt;/TableIndex&gt;&lt;TableIndex row=&quot;4&quot; col=&quot;2&quot;&gt;&lt;linesCount val=&quot;2&quot;/&gt;&lt;lineCharCount val=&quot;18&quot;/&gt;&lt;lineCharCount val=&quot;8&quot;/&gt;&lt;/TableIndex&gt;&lt;TableIndex row=&quot;4&quot; col=&quot;3&quot;&gt;&lt;linesCount val=&quot;2&quot;/&gt;&lt;lineCharCount val=&quot;17&quot;/&gt;&lt;lineCharCount val=&quot;8&quot;/&gt;&lt;/TableIndex&gt;&lt;TableIndex row=&quot;4&quot; col=&quot;4&quot;&gt;&lt;linesCount val=&quot;2&quot;/&gt;&lt;lineCharCount val=&quot;35&quot;/&gt;&lt;lineCharCount val=&quot;6&quot;/&gt;&lt;/TableIndex&gt;&lt;TableIndex row=&quot;5&quot; col=&quot;1&quot;&gt;&lt;linesCount val=&quot;1&quot;/&gt;&lt;lineCharCount val=&quot;16&quot;/&gt;&lt;/TableIndex&gt;&lt;TableIndex row=&quot;5&quot; col=&quot;2&quot;&gt;&lt;linesCount val=&quot;2&quot;/&gt;&lt;lineCharCount val=&quot;18&quot;/&gt;&lt;lineCharCount val=&quot;8&quot;/&gt;&lt;/TableIndex&gt;&lt;TableIndex row=&quot;5&quot; col=&quot;3&quot;&gt;&lt;linesCount val=&quot;2&quot;/&gt;&lt;lineCharCount val=&quot;13&quot;/&gt;&lt;lineCharCount val=&quot;8&quot;/&gt;&lt;/TableIndex&gt;&lt;TableIndex row=&quot;5&quot; col=&quot;4&quot;&gt;&lt;linesCount val=&quot;1&quot;/&gt;&lt;lineCharCount val=&quot;18&quot;/&gt;&lt;/TableIndex&gt;&lt;TableIndex row=&quot;6&quot; col=&quot;1&quot;&gt;&lt;linesCount val=&quot;1&quot;/&gt;&lt;lineCharCount val=&quot;15&quot;/&gt;&lt;/TableIndex&gt;&lt;TableIndex row=&quot;6&quot; col=&quot;2&quot;&gt;&lt;linesCount val=&quot;3&quot;/&gt;&lt;lineCharCount val=&quot;20&quot;/&gt;&lt;lineCharCount val=&quot;20&quot;/&gt;&lt;lineCharCount val=&quot;18&quot;/&gt;&lt;/TableIndex&gt;&lt;TableIndex row=&quot;6&quot; col=&quot;3&quot;&gt;&lt;linesCount val=&quot;2&quot;/&gt;&lt;lineCharCount val=&quot;16&quot;/&gt;&lt;lineCharCount val=&quot;8&quot;/&gt;&lt;/TableIndex&gt;&lt;TableIndex row=&quot;6&quot; col=&quot;4&quot;&gt;&lt;linesCount val=&quot;2&quot;/&gt;&lt;lineCharCount val=&quot;33&quot;/&gt;&lt;lineCharCount val=&quot;12&quot;/&gt;&lt;/TableIndex&gt;&lt;TableIndex row=&quot;7&quot; col=&quot;1&quot;&gt;&lt;linesCount val=&quot;1&quot;/&gt;&lt;lineCharCount val=&quot;16&quot;/&gt;&lt;/TableIndex&gt;&lt;TableIndex row=&quot;7&quot; col=&quot;2&quot;&gt;&lt;linesCount val=&quot;2&quot;/&gt;&lt;lineCharCount val=&quot;18&quot;/&gt;&lt;lineCharCount val=&quot;8&quot;/&gt;&lt;/TableIndex&gt;&lt;TableIndex row=&quot;7&quot; col=&quot;3&quot;&gt;&lt;linesCount val=&quot;2&quot;/&gt;&lt;lineCharCount val=&quot;12&quot;/&gt;&lt;lineCharCount val=&quot;8&quot;/&gt;&lt;/TableIndex&gt;&lt;TableIndex row=&quot;7&quot; col=&quot;4&quot;&gt;&lt;linesCount val=&quot;1&quot;/&gt;&lt;lineCharCount val=&quot;18&quot;/&gt;&lt;/TableIndex&gt;&lt;TableIndex row=&quot;8&quot; col=&quot;1&quot;&gt;&lt;linesCount val=&quot;1&quot;/&gt;&lt;lineCharCount val=&quot;17&quot;/&gt;&lt;/TableIndex&gt;&lt;TableIndex row=&quot;8&quot; col=&quot;2&quot;&gt;&lt;linesCount val=&quot;3&quot;/&gt;&lt;lineCharCount val=&quot;20&quot;/&gt;&lt;lineCharCount val=&quot;20&quot;/&gt;&lt;lineCharCount val=&quot;18&quot;/&gt;&lt;/TableIndex&gt;&lt;TableIndex row=&quot;8&quot; col=&quot;3&quot;&gt;&lt;linesCount val=&quot;1&quot;/&gt;&lt;lineCharCount val=&quot;18&quot;/&gt;&lt;/TableIndex&gt;&lt;TableIndex row=&quot;8&quot; col=&quot;4&quot;&gt;&lt;linesCount val=&quot;2&quot;/&gt;&lt;lineCharCount val=&quot;32&quot;/&gt;&lt;lineCharCount val=&quot;27&quot;/&gt;&lt;/TableIndex&gt;&lt;TableIndex row=&quot;9&quot; col=&quot;1&quot;&gt;&lt;linesCount val=&quot;2&quot;/&gt;&lt;lineCharCount val=&quot;14&quot;/&gt;&lt;lineCharCount val=&quot;4&quot;/&gt;&lt;/TableIndex&gt;&lt;TableIndex row=&quot;9&quot; col=&quot;2&quot;&gt;&lt;linesCount val=&quot;2&quot;/&gt;&lt;lineCharCount val=&quot;18&quot;/&gt;&lt;lineCharCount val=&quot;8&quot;/&gt;&lt;/TableIndex&gt;&lt;TableIndex row=&quot;9&quot; col=&quot;3&quot;&gt;&lt;linesCount val=&quot;2&quot;/&gt;&lt;lineCharCount val=&quot;10&quot;/&gt;&lt;lineCharCount val=&quot;11&quot;/&gt;&lt;/TableIndex&gt;&lt;TableIndex row=&quot;9&quot; col=&quot;4&quot;&gt;&lt;linesCount val=&quot;2&quot;/&gt;&lt;lineCharCount val=&quot;26&quot;/&gt;&lt;lineCharCount val=&quot;8&quot;/&gt;&lt;/TableIndex&gt;&lt;TableIndex row=&quot;10&quot; col=&quot;1&quot;&gt;&lt;linesCount val=&quot;1&quot;/&gt;&lt;lineCharCount val=&quot;16&quot;/&gt;&lt;/TableIndex&gt;&lt;TableIndex row=&quot;10&quot; col=&quot;2&quot;&gt;&lt;linesCount val=&quot;3&quot;/&gt;&lt;lineCharCount val=&quot;20&quot;/&gt;&lt;lineCharCount val=&quot;20&quot;/&gt;&lt;lineCharCount val=&quot;18&quot;/&gt;&lt;/TableIndex&gt;&lt;TableIndex row=&quot;10&quot; col=&quot;3&quot;&gt;&lt;linesCount val=&quot;2&quot;/&gt;&lt;lineCharCount val=&quot;16&quot;/&gt;&lt;lineCharCount val=&quot;14&quot;/&gt;&lt;/TableIndex&gt;&lt;TableIndex row=&quot;10&quot; col=&quot;4&quot;&gt;&lt;linesCount val=&quot;2&quot;/&gt;&lt;lineCharCount val=&quot;28&quot;/&gt;&lt;lineCharCount val=&quot;7&quot;/&gt;&lt;/TableIndex&gt;&lt;TableIndex row=&quot;11&quot; col=&quot;1&quot;&gt;&lt;linesCount val=&quot;1&quot;/&gt;&lt;lineCharCount val=&quot;15&quot;/&gt;&lt;/TableIndex&gt;&lt;TableIndex row=&quot;11&quot; col=&quot;2&quot;&gt;&lt;linesCount val=&quot;3&quot;/&gt;&lt;lineCharCount val=&quot;20&quot;/&gt;&lt;lineCharCount val=&quot;20&quot;/&gt;&lt;lineCharCount val=&quot;18&quot;/&gt;&lt;/TableIndex&gt;&lt;TableIndex row=&quot;11&quot; col=&quot;3&quot;&gt;&lt;linesCount val=&quot;4&quot;/&gt;&lt;lineCharCount val=&quot;17&quot;/&gt;&lt;lineCharCount val=&quot;33&quot;/&gt;&lt;lineCharCount val=&quot;11&quot;/&gt;&lt;lineCharCount val=&quot;9&quot;/&gt;&lt;/TableIndex&gt;&lt;TableIndex row=&quot;11&quot; col=&quot;4&quot;&gt;&lt;linesCount val=&quot;2&quot;/&gt;&lt;lineCharCount val=&quot;29&quot;/&gt;&lt;lineCharCount val=&quot;28&quot;/&gt;&lt;/TableIndex&gt;&lt;TableIndex row=&quot;12&quot; col=&quot;1&quot;&gt;&lt;linesCount val=&quot;1&quot;/&gt;&lt;lineCharCount val=&quot;16&quot;/&gt;&lt;/TableIndex&gt;&lt;TableIndex row=&quot;12&quot; col=&quot;2&quot;&gt;&lt;linesCount val=&quot;3&quot;/&gt;&lt;lineCharCount val=&quot;20&quot;/&gt;&lt;lineCharCount val=&quot;20&quot;/&gt;&lt;lineCharCount val=&quot;18&quot;/&gt;&lt;/TableIndex&gt;&lt;TableIndex row=&quot;12&quot; col=&quot;3&quot;&gt;&lt;linesCount val=&quot;3&quot;/&gt;&lt;lineCharCount val=&quot;9&quot;/&gt;&lt;lineCharCount val=&quot;16&quot;/&gt;&lt;lineCharCount val=&quot;16&quot;/&gt;&lt;/TableIndex&gt;&lt;TableIndex row=&quot;12&quot; col=&quot;4&quot;&gt;&lt;linesCount val=&quot;2&quot;/&gt;&lt;lineCharCount val=&quot;28&quot;/&gt;&lt;lineCharCount val=&quot;11&quot;/&gt;&lt;/TableIndex&gt;&lt;TableIndex row=&quot;13&quot; col=&quot;1&quot;&gt;&lt;linesCount val=&quot;1&quot;/&gt;&lt;lineCharCount val=&quot;17&quot;/&gt;&lt;/TableIndex&gt;&lt;TableIndex row=&quot;13&quot; col=&quot;2&quot;&gt;&lt;linesCount val=&quot;3&quot;/&gt;&lt;lineCharCount val=&quot;20&quot;/&gt;&lt;lineCharCount val=&quot;20&quot;/&gt;&lt;lineCharCount val=&quot;18&quot;/&gt;&lt;/TableIndex&gt;&lt;TableIndex row=&quot;13&quot; col=&quot;3&quot;&gt;&lt;linesCount val=&quot;2&quot;/&gt;&lt;lineCharCount val=&quot;16&quot;/&gt;&lt;lineCharCount val=&quot;9&quot;/&gt;&lt;/TableIndex&gt;&lt;TableIndex row=&quot;13&quot; col=&quot;4&quot;&gt;&lt;linesCount val=&quot;1&quot;/&gt;&lt;lineCharCount val=&quot;14&quot;/&gt;&lt;/TableIndex&gt;&lt;/ShapeTextInfo&gt;"/>
  <p:tag name="PRESENTER_SHAPEINFO" val="&lt;ThreeDShapeInfo&gt;&lt;uuid val=&quot;{3C63C849-4A3F-46D8-AAB0-81F43B0A7155}&quot;/&gt;&lt;isInvalidForFieldText val=&quot;0&quot;/&gt;&lt;Image&gt;&lt;filename val=&quot;C:\Users\User\AppData\Local\Temp\CP1132793312Session\CPTrustFolder1132793328\PPTImport113223946484\data\asimages\{3C63C849-4A3F-46D8-AAB0-81F43B0A7155}_10.png&quot;/&gt;&lt;left val=&quot;435&quot;/&gt;&lt;top val=&quot;175&quot;/&gt;&lt;width val=&quot;456&quot;/&gt;&lt;height val=&quot;50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821762A-132A-4971-8A47-C01431AC9661}&quot;/&gt;&lt;isInvalidForFieldText val=&quot;0&quot;/&gt;&lt;Image&gt;&lt;filename val=&quot;C:\Users\User\AppData\Local\Temp\CP1132793312Session\CPTrustFolder1132793328\PPTImport113223946484\data\asimages\{0821762A-132A-4971-8A47-C01431AC9661}_10.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0E174300-0051-4CBD-A7A5-5E22914D1D6A}&quot;/&gt;&lt;isInvalidForFieldText val=&quot;0&quot;/&gt;&lt;Image&gt;&lt;filename val=&quot;C:\Users\User\AppData\Local\Temp\CP1132793312Session\CPTrustFolder1132793328\PPTImport113223946484\data\asimages\{0E174300-0051-4CBD-A7A5-5E22914D1D6A}_11.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8&quot;/&gt;&lt;lineCharCount val=&quot;21&quot;/&gt;&lt;lineCharCount val=&quot;81&quot;/&gt;&lt;lineCharCount val=&quot;55&quot;/&gt;&lt;lineCharCount val=&quot;9&quot;/&gt;&lt;lineCharCount val=&quot;55&quot;/&gt;&lt;lineCharCount val=&quot;74&quot;/&gt;&lt;lineCharCount val=&quot;83&quot;/&gt;&lt;lineCharCount val=&quot;9&quot;/&gt;&lt;lineCharCount val=&quot;80&quot;/&gt;&lt;lineCharCount val=&quot;12&quot;/&gt;&lt;lineCharCount val=&quot;10&quot;/&gt;&lt;lineCharCount val=&quot;55&quot;/&gt;&lt;/TableIndex&gt;&lt;/ShapeTextInfo&gt;"/>
  <p:tag name="HTML_SHAPEINFO" val="&lt;ThreeDShapeInfo&gt;&lt;uuid val=&quot;{EA78035B-F1FB-4469-AF85-20FC0BB33015}&quot;/&gt;&lt;isInvalidForFieldText val=&quot;0&quot;/&gt;&lt;Image&gt;&lt;filename val=&quot;C:\Users\User\AppData\Local\Temp\CP1132793312Session\CPTrustFolder1132793328\PPTImport113223946484\data\asimages\{EA78035B-F1FB-4469-AF85-20FC0BB33015}_11.png&quot;/&gt;&lt;left val=&quot;42&quot;/&gt;&lt;top val=&quot;212&quot;/&gt;&lt;width val=&quot;871&quot;/&gt;&lt;height val=&quot;43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B9E99AB-DF9D-45F4-B50A-13B5D28229EF}&quot;/&gt;&lt;isInvalidForFieldText val=&quot;0&quot;/&gt;&lt;Image&gt;&lt;filename val=&quot;C:\Users\User\AppData\Local\Temp\CP1132793312Session\CPTrustFolder1132793328\PPTImport113223946484\data\asimages\{CB9E99AB-DF9D-45F4-B50A-13B5D28229EF}_11.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82D9AC92-86E8-4738-BB09-D27FF023A282}&quot;/&gt;&lt;isInvalidForFieldText val=&quot;0&quot;/&gt;&lt;Image&gt;&lt;filename val=&quot;C:\Users\User\AppData\Local\Temp\CP1132793312Session\CPTrustFolder1132793328\PPTImport113223946484\data\asimages\{82D9AC92-86E8-4738-BB09-D27FF023A282}_12.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9A74C8B-D0BD-467F-9505-9EFB7EA358FB}&quot;/&gt;&lt;isInvalidForFieldText val=&quot;0&quot;/&gt;&lt;Image&gt;&lt;filename val=&quot;C:\Users\User\AppData\Local\Temp\CP1132793312Session\CPTrustFolder1132793328\PPTImport113223946484\data\asimages\{79A74C8B-D0BD-467F-9505-9EFB7EA358FB}_12.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A3A73AEE-098B-4EE4-9A7A-A2398E4B3149}&quot;/&gt;&lt;isInvalidForFieldText val=&quot;0&quot;/&gt;&lt;Image&gt;&lt;filename val=&quot;C:\Users\User\AppData\Local\Temp\CP1132793312Session\CPTrustFolder1132793328\PPTImport113223946484\data\asimages\{A3A73AEE-098B-4EE4-9A7A-A2398E4B3149}_13.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1&quot;/&gt;&lt;lineCharCount val=&quot;10&quot;/&gt;&lt;lineCharCount val=&quot;15&quot;/&gt;&lt;lineCharCount val=&quot;10&quot;/&gt;&lt;lineCharCount val=&quot;15&quot;/&gt;&lt;/TableIndex&gt;&lt;/ShapeTextInfo&gt;"/>
  <p:tag name="HTML_SHAPEINFO" val="&lt;ThreeDShapeInfo&gt;&lt;uuid val=&quot;{BF2D702F-7847-47C9-B9FD-13AB3874ED67}&quot;/&gt;&lt;isInvalidForFieldText val=&quot;0&quot;/&gt;&lt;Image&gt;&lt;filename val=&quot;C:\Users\User\AppData\Local\Temp\CP1132793312Session\CPTrustFolder1132793328\PPTImport113223946484\data\asimages\{BF2D702F-7847-47C9-B9FD-13AB3874ED67}_13.png&quot;/&gt;&lt;left val=&quot;42&quot;/&gt;&lt;top val=&quot;212&quot;/&gt;&lt;width val=&quot;389&quot;/&gt;&lt;height val=&quot;41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08A6B79-0C56-4374-980F-4E5423A7D843}&quot;/&gt;&lt;isInvalidForFieldText val=&quot;0&quot;/&gt;&lt;Image&gt;&lt;filename val=&quot;C:\Users\User\AppData\Local\Temp\CP1132793312Session\CPTrustFolder1132793328\PPTImport113223946484\data\asimages\{508A6B79-0C56-4374-980F-4E5423A7D843}_13.png&quot;/&gt;&lt;left val=&quot;380&quot;/&gt;&lt;top val=&quot;230&quot;/&gt;&lt;width val=&quot;514&quot;/&gt;&lt;height val=&quot;386&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651A76F-1883-4E34-B5E4-80EA38468795}&quot;/&gt;&lt;isInvalidForFieldText val=&quot;0&quot;/&gt;&lt;Image&gt;&lt;filename val=&quot;C:\Users\User\AppData\Local\Temp\CP1132793312Session\CPTrustFolder1132793328\PPTImport113223946484\data\asimages\{F651A76F-1883-4E34-B5E4-80EA38468795}_13.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10F7851F-CEB3-4DBB-BD20-89962A66F99C}&quot;/&gt;&lt;isInvalidForFieldText val=&quot;0&quot;/&gt;&lt;Image&gt;&lt;filename val=&quot;C:\Users\User\AppData\Local\Temp\CP1132793312Session\CPTrustFolder1132793328\PPTImport113223946484\data\asimages\{10F7851F-CEB3-4DBB-BD20-89962A66F99C}_14.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4&quot;/&gt;&lt;/TableIndex&gt;&lt;/ShapeTextInfo&gt;"/>
  <p:tag name="HTML_SHAPEINFO" val="&lt;ThreeDShapeInfo&gt;&lt;uuid val=&quot;{B35319E4-81B2-475B-934C-1427CA643D11}&quot;/&gt;&lt;isInvalidForFieldText val=&quot;0&quot;/&gt;&lt;Image&gt;&lt;filename val=&quot;C:\Users\User\AppData\Local\Temp\CP1132793312Session\CPTrustFolder1132793328\PPTImport113223946484\data\asimages\{B35319E4-81B2-475B-934C-1427CA643D11}_14.png&quot;/&gt;&lt;left val=&quot;42&quot;/&gt;&lt;top val=&quot;212&quot;/&gt;&lt;width val=&quot;870&quot;/&gt;&lt;height val=&quot;41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63697E3-CC0F-4BE5-A0EA-7D3EFCFD4451}&quot;/&gt;&lt;isInvalidForFieldText val=&quot;0&quot;/&gt;&lt;Image&gt;&lt;filename val=&quot;C:\Users\User\AppData\Local\Temp\CP1132793312Session\CPTrustFolder1132793328\PPTImport113223946484\data\asimages\{263697E3-CC0F-4BE5-A0EA-7D3EFCFD4451}_14.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6&quot;/&gt;&lt;/TableIndex&gt;&lt;/ShapeTextInfo&gt;"/>
  <p:tag name="HTML_SHAPEINFO" val="&lt;ThreeDShapeInfo&gt;&lt;uuid val=&quot;{0EEBE8DD-5E4D-45AF-849B-E0264830FC28}&quot;/&gt;&lt;isInvalidForFieldText val=&quot;0&quot;/&gt;&lt;Image&gt;&lt;filename val=&quot;C:\Users\User\AppData\Local\Temp\CP1132793312Session\CPTrustFolder1132793328\PPTImport113223946484\data\asimages\{0EEBE8DD-5E4D-45AF-849B-E0264830FC28}_14.png&quot;/&gt;&lt;left val=&quot;49&quot;/&gt;&lt;top val=&quot;278&quot;/&gt;&lt;width val=&quot;863&quot;/&gt;&lt;height val=&quot;51&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6F36A7BA-8CED-4409-A80C-45E5399F2084}&quot;/&gt;&lt;isInvalidForFieldText val=&quot;0&quot;/&gt;&lt;Image&gt;&lt;filename val=&quot;C:\Users\User\AppData\Local\Temp\CP1132793312Session\CPTrustFolder1132793328\PPTImport113223946484\data\asimages\{6F36A7BA-8CED-4409-A80C-45E5399F2084}_14.png&quot;/&gt;&lt;left val=&quot;47&quot;/&gt;&lt;top val=&quot;317&quot;/&gt;&lt;width val=&quot;862&quot;/&gt;&lt;height val=&quot;5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6&quot;/&gt;&lt;/TableIndex&gt;&lt;/ShapeTextInfo&gt;"/>
  <p:tag name="HTML_SHAPEINFO" val="&lt;ThreeDShapeInfo&gt;&lt;uuid val=&quot;{5DC9D44A-AB1A-4FED-A99E-D9A686EEEF60}&quot;/&gt;&lt;isInvalidForFieldText val=&quot;0&quot;/&gt;&lt;Image&gt;&lt;filename val=&quot;C:\Users\User\AppData\Local\Temp\CP1132793312Session\CPTrustFolder1132793328\PPTImport113223946484\data\asimages\{5DC9D44A-AB1A-4FED-A99E-D9A686EEEF60}_14.png&quot;/&gt;&lt;left val=&quot;56&quot;/&gt;&lt;top val=&quot;345&quot;/&gt;&lt;width val=&quot;865&quot;/&gt;&lt;height val=&quot;5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25&quot;/&gt;&lt;lineCharCount val=&quot;32&quot;/&gt;&lt;/TableIndex&gt;&lt;/ShapeTextInfo&gt;"/>
  <p:tag name="HTML_SHAPEINFO" val="&lt;ThreeDShapeInfo&gt;&lt;uuid val=&quot;{5CD7BED4-2B4A-4BE8-A97D-7F5B2772A938}&quot;/&gt;&lt;isInvalidForFieldText val=&quot;0&quot;/&gt;&lt;Image&gt;&lt;filename val=&quot;C:\Users\User\AppData\Local\Temp\CP1132793312Session\CPTrustFolder1132793328\PPTImport113223946484\data\asimages\{5CD7BED4-2B4A-4BE8-A97D-7F5B2772A938}_14.png&quot;/&gt;&lt;left val=&quot;47&quot;/&gt;&lt;top val=&quot;382&quot;/&gt;&lt;width val=&quot;855&quot;/&gt;&lt;height val=&quot;113&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CED2EFD-48D9-4345-A3A3-D8DF3F00F8D1}&quot;/&gt;&lt;isInvalidForFieldText val=&quot;0&quot;/&gt;&lt;Image&gt;&lt;filename val=&quot;C:\Users\User\AppData\Local\Temp\CP1132793312Session\CPTrustFolder1132793328\PPTImport113223946484\data\asimages\{CCED2EFD-48D9-4345-A3A3-D8DF3F00F8D1}_15.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21&quot;/&gt;&lt;lineCharCount val=&quot;42&quot;/&gt;&lt;lineCharCount val=&quot;17&quot;/&gt;&lt;lineCharCount val=&quot;24&quot;/&gt;&lt;lineCharCount val=&quot;23&quot;/&gt;&lt;lineCharCount val=&quot;24&quot;/&gt;&lt;lineCharCount val=&quot;21&quot;/&gt;&lt;lineCharCount val=&quot;43&quot;/&gt;&lt;/TableIndex&gt;&lt;/ShapeTextInfo&gt;"/>
  <p:tag name="HTML_SHAPEINFO" val="&lt;ThreeDShapeInfo&gt;&lt;uuid val=&quot;{81EFEC7C-BF75-44B2-B467-0F2798CE9604}&quot;/&gt;&lt;isInvalidForFieldText val=&quot;0&quot;/&gt;&lt;Image&gt;&lt;filename val=&quot;C:\Users\User\AppData\Local\Temp\CP1132793312Session\CPTrustFolder1132793328\PPTImport113223946484\data\asimages\{81EFEC7C-BF75-44B2-B467-0F2798CE9604}_15.png&quot;/&gt;&lt;left val=&quot;42&quot;/&gt;&lt;top val=&quot;212&quot;/&gt;&lt;width val=&quot;870&quot;/&gt;&lt;height val=&quot;41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C1748DE-A45B-43F3-AC93-6B0E938C1174}&quot;/&gt;&lt;isInvalidForFieldText val=&quot;0&quot;/&gt;&lt;Image&gt;&lt;filename val=&quot;C:\Users\User\AppData\Local\Temp\CP1132793312Session\CPTrustFolder1132793328\PPTImport113223946484\data\asimages\{1C1748DE-A45B-43F3-AC93-6B0E938C1174}_15.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4502AD2E-8089-4761-A1B4-A7FEC48374D6}&quot;/&gt;&lt;isInvalidForFieldText val=&quot;0&quot;/&gt;&lt;Image&gt;&lt;filename val=&quot;C:\Users\User\AppData\Local\Temp\CP1132793312Session\CPTrustFolder1132793328\PPTImport113223946484\data\asimages\{4502AD2E-8089-4761-A1B4-A7FEC48374D6}_16.png&quot;/&gt;&lt;left val=&quot;0&quot;/&gt;&lt;top val=&quot;76&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705AA862-E700-4C40-88EF-613983CA19FA}&quot;/&gt;&lt;isInvalidForFieldText val=&quot;0&quot;/&gt;&lt;Image&gt;&lt;filename val=&quot;C:\Users\User\AppData\Local\Temp\CP1132793312Session\CPTrustFolder1132793328\PPTImport113223946484\data\asimages\{705AA862-E700-4C40-88EF-613983CA19FA}_16.png&quot;/&gt;&lt;left val=&quot;40&quot;/&gt;&lt;top val=&quot;212&quot;/&gt;&lt;width val=&quot;871&quot;/&gt;&lt;height val=&quot;41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79583D5-6974-4203-8D9F-79A4B443CF4E}&quot;/&gt;&lt;isInvalidForFieldText val=&quot;0&quot;/&gt;&lt;Image&gt;&lt;filename val=&quot;C:\Users\User\AppData\Local\Temp\CP1132793312Session\CPTrustFolder1132793328\PPTImport113223946484\data\asimages\{C79583D5-6974-4203-8D9F-79A4B443CF4E}_16.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8&quot;/&gt;&lt;lineCharCount val=&quot;35&quot;/&gt;&lt;lineCharCount val=&quot;69&quot;/&gt;&lt;lineCharCount val=&quot;46&quot;/&gt;&lt;lineCharCount val=&quot;1&quot;/&gt;&lt;lineCharCount val=&quot;67&quot;/&gt;&lt;lineCharCount val=&quot;65&quot;/&gt;&lt;lineCharCount val=&quot;42&quot;/&gt;&lt;/TableIndex&gt;&lt;/ShapeTextInfo&gt;"/>
  <p:tag name="HTML_SHAPEINFO" val="&lt;ThreeDShapeInfo&gt;&lt;uuid val=&quot;{C9F66821-EC3F-4279-9924-06BC383B77C1}&quot;/&gt;&lt;isInvalidForFieldText val=&quot;0&quot;/&gt;&lt;Image&gt;&lt;filename val=&quot;C:\Users\User\AppData\Local\Temp\CP1132793312Session\CPTrustFolder1132793328\PPTImport113223946484\data\asimages\{C9F66821-EC3F-4279-9924-06BC383B77C1}_16.png&quot;/&gt;&lt;left val=&quot;42&quot;/&gt;&lt;top val=&quot;250&quot;/&gt;&lt;width val=&quot;869&quot;/&gt;&lt;height val=&quot;318&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D3D2194C-46B3-4765-A789-7A439936F81C}&quot;/&gt;&lt;isInvalidForFieldText val=&quot;0&quot;/&gt;&lt;Image&gt;&lt;filename val=&quot;C:\Users\User\AppData\Local\Temp\CP1132793312Session\CPTrustFolder1132793328\PPTImport113223946484\data\asimages\{D3D2194C-46B3-4765-A789-7A439936F81C}_17.png&quot;/&gt;&lt;left val=&quot;0&quot;/&gt;&lt;top val=&quot;76&quot;/&gt;&lt;width val=&quot;961&quot;/&gt;&lt;height val=&quot;12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5B6D3D0D-DC94-4BC4-A78C-1A9CEE561CE1}&quot;/&gt;&lt;isInvalidForFieldText val=&quot;0&quot;/&gt;&lt;Image&gt;&lt;filename val=&quot;C:\Users\User\AppData\Local\Temp\CP1132793312Session\CPTrustFolder1132793328\PPTImport113223946484\data\asimages\{5B6D3D0D-DC94-4BC4-A78C-1A9CEE561CE1}_17.png&quot;/&gt;&lt;left val=&quot;42&quot;/&gt;&lt;top val=&quot;212&quot;/&gt;&lt;width val=&quot;870&quot;/&gt;&lt;height val=&quot;41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503BC29-D090-474B-A209-95D4FF247426}&quot;/&gt;&lt;isInvalidForFieldText val=&quot;0&quot;/&gt;&lt;Image&gt;&lt;filename val=&quot;C:\Users\User\AppData\Local\Temp\CP1132793312Session\CPTrustFolder1132793328\PPTImport113223946484\data\asimages\{B503BC29-D090-474B-A209-95D4FF247426}_17.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CC98D02A-8C30-4D28-A7DE-DEC0F4D4EEB0}&quot;/&gt;&lt;isInvalidForFieldText val=&quot;0&quot;/&gt;&lt;Image&gt;&lt;filename val=&quot;C:\Users\User\AppData\Local\Temp\CP1132793312Session\CPTrustFolder1132793328\PPTImport113223946484\data\asimages\{CC98D02A-8C30-4D28-A7DE-DEC0F4D4EEB0}_18.png&quot;/&gt;&lt;left val=&quot;0&quot;/&gt;&lt;top val=&quot;278&quot;/&gt;&lt;width val=&quot;961&quot;/&gt;&lt;height val=&quot;20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027AC4A-7EDB-4708-92BC-44821C23D4F7}&quot;/&gt;&lt;isInvalidForFieldText val=&quot;0&quot;/&gt;&lt;Image&gt;&lt;filename val=&quot;C:\Users\User\AppData\Local\Temp\CP1132793312Session\CPTrustFolder1132793328\PPTImport113223946484\data\asimages\{B027AC4A-7EDB-4708-92BC-44821C23D4F7}_18.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23983C44-D9A8-431E-8431-6E8F13CDC4F2}&quot;/&gt;&lt;isInvalidForFieldText val=&quot;0&quot;/&gt;&lt;Image&gt;&lt;filename val=&quot;C:\Users\User\AppData\Local\Temp\CP1132793312Session\CPTrustFolder1132793328\PPTImport113223946484\data\asimages\{23983C44-D9A8-431E-8431-6E8F13CDC4F2}_19.png&quot;/&gt;&lt;left val=&quot;0&quot;/&gt;&lt;top val=&quot;272&quot;/&gt;&lt;width val=&quot;961&quot;/&gt;&lt;height val=&quot;203&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5666110-B7EA-4EBD-A9E8-E2ED11691B80}&quot;/&gt;&lt;isInvalidForFieldText val=&quot;0&quot;/&gt;&lt;Image&gt;&lt;filename val=&quot;C:\Users\User\AppData\Local\Temp\CP1132793312Session\CPTrustFolder1132793328\PPTImport113223946484\data\asimages\{85666110-B7EA-4EBD-A9E8-E2ED11691B80}_19.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Using as of April 26</Template>
  <TotalTime>5226</TotalTime>
  <Words>1096</Words>
  <Application>Microsoft Office PowerPoint</Application>
  <PresentationFormat>On-screen Show (4:3)</PresentationFormat>
  <Paragraphs>178</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Using as of April 26</vt:lpstr>
      <vt:lpstr>Neurological and Convulsive Disorders</vt:lpstr>
      <vt:lpstr>Objectives</vt:lpstr>
      <vt:lpstr>References</vt:lpstr>
      <vt:lpstr>General Considerations</vt:lpstr>
      <vt:lpstr>Diseases of the central nervous system</vt:lpstr>
      <vt:lpstr>Organic Diseases </vt:lpstr>
      <vt:lpstr>Multiple system involvement example</vt:lpstr>
      <vt:lpstr>Miscellaneous Diseases</vt:lpstr>
      <vt:lpstr>Diseases of the Cranial Nerves</vt:lpstr>
      <vt:lpstr>Cranial Nerves</vt:lpstr>
      <vt:lpstr>Diseases of the peripheral nerves</vt:lpstr>
      <vt:lpstr>Peripheral Nerves</vt:lpstr>
      <vt:lpstr>Epilepsies </vt:lpstr>
      <vt:lpstr>Epilepsies</vt:lpstr>
      <vt:lpstr>Epilepsies</vt:lpstr>
      <vt:lpstr>Epilepsies </vt:lpstr>
      <vt:lpstr>Practical Exercise</vt:lpstr>
      <vt:lpstr>Review</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Neurological and Convulsive Disorders PowerPoint Presentation</dc:title>
  <dc:subject>RVSR</dc:subject>
  <dc:creator>Department of Veterans Affairs, Veterans Benefits Administration, Compensation Service, STAFF</dc:creator>
  <cp:keywords>Neurological, convulsive, disorder, seizure, epilepsy, TBI, Cranial, peripheral, nerve</cp:keywords>
  <dc:description>This lesson is intended to  teach the trainees a basic understanding of concepts concerning the diagnosis, establishment of service connection, and evaluation of neurological and convulsive disorders.</dc:description>
  <cp:lastModifiedBy>Kathy Poole</cp:lastModifiedBy>
  <cp:revision>413</cp:revision>
  <dcterms:created xsi:type="dcterms:W3CDTF">2014-04-30T02:32:11Z</dcterms:created>
  <dcterms:modified xsi:type="dcterms:W3CDTF">2018-08-10T19:42:56Z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