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handoutMasterIdLst>
    <p:handoutMasterId r:id="rId21"/>
  </p:handoutMasterIdLst>
  <p:sldIdLst>
    <p:sldId id="256" r:id="rId5"/>
    <p:sldId id="317" r:id="rId6"/>
    <p:sldId id="322" r:id="rId7"/>
    <p:sldId id="324" r:id="rId8"/>
    <p:sldId id="325" r:id="rId9"/>
    <p:sldId id="326" r:id="rId10"/>
    <p:sldId id="327" r:id="rId11"/>
    <p:sldId id="328" r:id="rId12"/>
    <p:sldId id="329" r:id="rId13"/>
    <p:sldId id="330" r:id="rId14"/>
    <p:sldId id="331" r:id="rId15"/>
    <p:sldId id="332" r:id="rId16"/>
    <p:sldId id="333" r:id="rId17"/>
    <p:sldId id="314" r:id="rId18"/>
    <p:sldId id="292" r:id="rId19"/>
  </p:sldIdLst>
  <p:sldSz cx="9144000" cy="6858000" type="screen4x3"/>
  <p:notesSz cx="6954838" cy="93091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r, Richard, VBALNCL" initials="WRV" lastIdx="14" clrIdx="0">
    <p:extLst>
      <p:ext uri="{19B8F6BF-5375-455C-9EA6-DF929625EA0E}">
        <p15:presenceInfo xmlns:p15="http://schemas.microsoft.com/office/powerpoint/2012/main" userId="S::Richard.Weir2@va.gov::39098e2d-3505-4714-be74-c2fbe7063f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63" autoAdjust="0"/>
    <p:restoredTop sz="70063" autoAdjust="0"/>
  </p:normalViewPr>
  <p:slideViewPr>
    <p:cSldViewPr>
      <p:cViewPr varScale="1">
        <p:scale>
          <a:sx n="77" d="100"/>
          <a:sy n="77" d="100"/>
        </p:scale>
        <p:origin x="57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B8621F-8510-429A-A69E-1CBE328F1839}"/>
              </a:ext>
            </a:extLst>
          </p:cNvPr>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ADD8ED-380A-41D6-BC19-5CFF0F7C5ADF}"/>
              </a:ext>
            </a:extLst>
          </p:cNvPr>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A63D1125-6609-43C2-B280-5406E87B94DB}" type="datetimeFigureOut">
              <a:rPr lang="en-US" smtClean="0"/>
              <a:t>5/4/2021</a:t>
            </a:fld>
            <a:endParaRPr lang="en-US" dirty="0"/>
          </a:p>
        </p:txBody>
      </p:sp>
      <p:sp>
        <p:nvSpPr>
          <p:cNvPr id="4" name="Footer Placeholder 3">
            <a:extLst>
              <a:ext uri="{FF2B5EF4-FFF2-40B4-BE49-F238E27FC236}">
                <a16:creationId xmlns:a16="http://schemas.microsoft.com/office/drawing/2014/main" id="{29DAD5C8-310B-4ACF-B9A4-742314091890}"/>
              </a:ext>
            </a:extLst>
          </p:cNvPr>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5636FC7-183D-4FF4-8463-4A54E9A1EAEE}"/>
              </a:ext>
            </a:extLst>
          </p:cNvPr>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D4A5B3E4-0A96-4CCE-8C23-C3CCD1465D80}" type="slidenum">
              <a:rPr lang="en-US" smtClean="0"/>
              <a:t>‹#›</a:t>
            </a:fld>
            <a:endParaRPr lang="en-US" dirty="0"/>
          </a:p>
        </p:txBody>
      </p:sp>
    </p:spTree>
    <p:extLst>
      <p:ext uri="{BB962C8B-B14F-4D97-AF65-F5344CB8AC3E}">
        <p14:creationId xmlns:p14="http://schemas.microsoft.com/office/powerpoint/2010/main" val="1862605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A52273F2-AC38-4C03-8E5C-2CFF03455D9E}" type="datetimeFigureOut">
              <a:rPr lang="en-US" smtClean="0"/>
              <a:t>5/4/2021</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8DB40390-A3B2-46B9-9773-DB13838AA237}" type="slidenum">
              <a:rPr lang="en-US" smtClean="0"/>
              <a:t>‹#›</a:t>
            </a:fld>
            <a:endParaRPr lang="en-US" dirty="0"/>
          </a:p>
        </p:txBody>
      </p:sp>
    </p:spTree>
    <p:extLst>
      <p:ext uri="{BB962C8B-B14F-4D97-AF65-F5344CB8AC3E}">
        <p14:creationId xmlns:p14="http://schemas.microsoft.com/office/powerpoint/2010/main" val="38456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Course Description:</a:t>
            </a:r>
          </a:p>
          <a:p>
            <a:endParaRPr lang="en-US" dirty="0"/>
          </a:p>
          <a:p>
            <a:r>
              <a:rPr lang="en-US" dirty="0"/>
              <a:t>This lesson teaches learners about </a:t>
            </a:r>
            <a:r>
              <a:rPr lang="en-US" baseline="0" dirty="0"/>
              <a:t>the Legacy Content Manager (LCM).</a:t>
            </a: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1</a:t>
            </a:fld>
            <a:endParaRPr lang="en-US" dirty="0"/>
          </a:p>
        </p:txBody>
      </p:sp>
    </p:spTree>
    <p:extLst>
      <p:ext uri="{BB962C8B-B14F-4D97-AF65-F5344CB8AC3E}">
        <p14:creationId xmlns:p14="http://schemas.microsoft.com/office/powerpoint/2010/main" val="1631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a:t>
            </a:r>
            <a:r>
              <a:rPr lang="en-US" dirty="0"/>
              <a:t>Search for a Veteran’s electronic folder (eFolder)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i="1" dirty="0"/>
          </a:p>
          <a:p>
            <a:endParaRPr lang="en-US"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10</a:t>
            </a:fld>
            <a:endParaRPr lang="en-US" dirty="0"/>
          </a:p>
        </p:txBody>
      </p:sp>
    </p:spTree>
    <p:extLst>
      <p:ext uri="{BB962C8B-B14F-4D97-AF65-F5344CB8AC3E}">
        <p14:creationId xmlns:p14="http://schemas.microsoft.com/office/powerpoint/2010/main" val="255672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a:t>
            </a:r>
            <a:r>
              <a:rPr lang="en-US" dirty="0"/>
              <a:t>Access a record within a Veteran’s eFolder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11</a:t>
            </a:fld>
            <a:endParaRPr lang="en-US" dirty="0"/>
          </a:p>
        </p:txBody>
      </p:sp>
    </p:spTree>
    <p:extLst>
      <p:ext uri="{BB962C8B-B14F-4D97-AF65-F5344CB8AC3E}">
        <p14:creationId xmlns:p14="http://schemas.microsoft.com/office/powerpoint/2010/main" val="244953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a:t>
            </a:r>
            <a:r>
              <a:rPr lang="en-US" dirty="0"/>
              <a:t>Access a record within a Veteran’s eFolder</a:t>
            </a:r>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12</a:t>
            </a:fld>
            <a:endParaRPr lang="en-US" dirty="0"/>
          </a:p>
        </p:txBody>
      </p:sp>
    </p:spTree>
    <p:extLst>
      <p:ext uri="{BB962C8B-B14F-4D97-AF65-F5344CB8AC3E}">
        <p14:creationId xmlns:p14="http://schemas.microsoft.com/office/powerpoint/2010/main" val="14616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a:t>
            </a:r>
            <a:r>
              <a:rPr lang="en-US" dirty="0"/>
              <a:t>Navigate to LCM’s learning tools</a:t>
            </a:r>
          </a:p>
          <a:p>
            <a:endParaRPr lang="en-US"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13</a:t>
            </a:fld>
            <a:endParaRPr lang="en-US" dirty="0"/>
          </a:p>
        </p:txBody>
      </p:sp>
    </p:spTree>
    <p:extLst>
      <p:ext uri="{BB962C8B-B14F-4D97-AF65-F5344CB8AC3E}">
        <p14:creationId xmlns:p14="http://schemas.microsoft.com/office/powerpoint/2010/main" val="396584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254">
              <a:defRPr/>
            </a:pPr>
            <a:r>
              <a:rPr lang="en-US" u="sng" dirty="0"/>
              <a:t>Instructor Notes</a:t>
            </a:r>
            <a:r>
              <a:rPr lang="en-US" u="none" dirty="0"/>
              <a:t>:</a:t>
            </a:r>
            <a:br>
              <a:rPr lang="en-US" u="none" dirty="0"/>
            </a:br>
            <a:endParaRPr lang="en-US" u="none" dirty="0"/>
          </a:p>
          <a:p>
            <a:pPr marL="0" lvl="1" defTabSz="929254">
              <a:defRPr/>
            </a:pPr>
            <a:r>
              <a:rPr lang="en-US" u="none" dirty="0"/>
              <a:t>(Recall)  These are our learning objectives as stated from the beginning of the training:</a:t>
            </a:r>
          </a:p>
          <a:p>
            <a:pPr marL="171450" indent="-171450">
              <a:buFont typeface="Arial" panose="020B0604020202020204" pitchFamily="34" charset="0"/>
              <a:buChar char="•"/>
            </a:pPr>
            <a:r>
              <a:rPr lang="en-US" dirty="0"/>
              <a:t>Define Legacy Content Manager (LCM)</a:t>
            </a:r>
          </a:p>
          <a:p>
            <a:pPr marL="171450" indent="-171450">
              <a:buFont typeface="Arial" panose="020B0604020202020204" pitchFamily="34" charset="0"/>
              <a:buChar char="•"/>
            </a:pPr>
            <a:r>
              <a:rPr lang="en-US" dirty="0"/>
              <a:t>Know what types of records are in LCM</a:t>
            </a:r>
          </a:p>
          <a:p>
            <a:pPr marL="171450" indent="-171450">
              <a:buFont typeface="Arial" panose="020B0604020202020204" pitchFamily="34" charset="0"/>
              <a:buChar char="•"/>
            </a:pPr>
            <a:r>
              <a:rPr lang="en-US" dirty="0"/>
              <a:t>Know how &amp; when to log into LCM</a:t>
            </a:r>
          </a:p>
          <a:p>
            <a:pPr marL="171450" indent="-171450">
              <a:buFont typeface="Arial" panose="020B0604020202020204" pitchFamily="34" charset="0"/>
              <a:buChar char="•"/>
            </a:pPr>
            <a:r>
              <a:rPr lang="en-US" dirty="0"/>
              <a:t>Search for a Veteran’s electronic folder (eFolder)</a:t>
            </a:r>
          </a:p>
          <a:p>
            <a:pPr marL="171450" indent="-171450">
              <a:buFont typeface="Arial" panose="020B0604020202020204" pitchFamily="34" charset="0"/>
              <a:buChar char="•"/>
            </a:pPr>
            <a:r>
              <a:rPr lang="en-US" dirty="0"/>
              <a:t>Access a record within a Veteran’s eFolder</a:t>
            </a:r>
          </a:p>
          <a:p>
            <a:pPr marL="171450" indent="-171450">
              <a:buFont typeface="Arial" panose="020B0604020202020204" pitchFamily="34" charset="0"/>
              <a:buChar char="•"/>
            </a:pPr>
            <a:r>
              <a:rPr lang="en-US" dirty="0"/>
              <a:t>Navigate to LCM’s learning tools</a:t>
            </a:r>
          </a:p>
          <a:p>
            <a:pPr marL="0" lvl="1" defTabSz="929254">
              <a:defRPr/>
            </a:pPr>
            <a:endParaRPr lang="en-US" dirty="0"/>
          </a:p>
          <a:p>
            <a:pPr marL="0" lvl="1" defTabSz="929254">
              <a:defRPr/>
            </a:pPr>
            <a:r>
              <a:rPr lang="en-US" dirty="0"/>
              <a:t>(Recap)  We discussed each of these learning objectives through the following topics in each slide today:</a:t>
            </a:r>
          </a:p>
          <a:p>
            <a:pPr marL="171450" indent="-171450">
              <a:buFont typeface="Arial" panose="020B0604020202020204" pitchFamily="34" charset="0"/>
              <a:buChar char="•"/>
            </a:pPr>
            <a:r>
              <a:rPr lang="en-US" dirty="0"/>
              <a:t>What is Legacy Content Manager?</a:t>
            </a:r>
          </a:p>
          <a:p>
            <a:pPr marL="171450" indent="-171450">
              <a:buFont typeface="Arial" panose="020B0604020202020204" pitchFamily="34" charset="0"/>
              <a:buChar char="•"/>
            </a:pPr>
            <a:r>
              <a:rPr lang="en-US" dirty="0"/>
              <a:t>What Types of Documents are in LCM?</a:t>
            </a:r>
          </a:p>
          <a:p>
            <a:pPr marL="171450" indent="-171450">
              <a:buFont typeface="Arial" panose="020B0604020202020204" pitchFamily="34" charset="0"/>
              <a:buChar char="•"/>
            </a:pPr>
            <a:r>
              <a:rPr lang="en-US" dirty="0"/>
              <a:t>How to Login to LCM</a:t>
            </a:r>
          </a:p>
          <a:p>
            <a:pPr marL="171450" indent="-171450">
              <a:buFont typeface="Arial" panose="020B0604020202020204" pitchFamily="34" charset="0"/>
              <a:buChar char="•"/>
            </a:pPr>
            <a:r>
              <a:rPr lang="en-US" dirty="0"/>
              <a:t>When to Log Directly Into LCM</a:t>
            </a:r>
          </a:p>
          <a:p>
            <a:pPr marL="171450" indent="-171450">
              <a:buFont typeface="Arial" panose="020B0604020202020204" pitchFamily="34" charset="0"/>
              <a:buChar char="•"/>
            </a:pPr>
            <a:r>
              <a:rPr lang="en-US" dirty="0"/>
              <a:t>LCM Login Page</a:t>
            </a:r>
          </a:p>
          <a:p>
            <a:pPr marL="171450" indent="-171450">
              <a:buFont typeface="Arial" panose="020B0604020202020204" pitchFamily="34" charset="0"/>
              <a:buChar char="•"/>
            </a:pPr>
            <a:r>
              <a:rPr lang="en-US" dirty="0"/>
              <a:t>View Veteran’s Profile</a:t>
            </a:r>
          </a:p>
          <a:p>
            <a:pPr marL="171450" indent="-171450">
              <a:buFont typeface="Arial" panose="020B0604020202020204" pitchFamily="34" charset="0"/>
              <a:buChar char="•"/>
            </a:pPr>
            <a:r>
              <a:rPr lang="en-US" dirty="0"/>
              <a:t>Document Grid View</a:t>
            </a:r>
          </a:p>
          <a:p>
            <a:pPr marL="171450" indent="-171450">
              <a:buFont typeface="Arial" panose="020B0604020202020204" pitchFamily="34" charset="0"/>
              <a:buChar char="•"/>
            </a:pPr>
            <a:r>
              <a:rPr lang="en-US" dirty="0"/>
              <a:t>Viewing Documents</a:t>
            </a:r>
          </a:p>
          <a:p>
            <a:pPr marL="171450" indent="-171450">
              <a:buFont typeface="Arial" panose="020B0604020202020204" pitchFamily="34" charset="0"/>
              <a:buChar char="•"/>
            </a:pPr>
            <a:r>
              <a:rPr lang="en-US" dirty="0"/>
              <a:t>Access to LCM Resources</a:t>
            </a:r>
          </a:p>
          <a:p>
            <a:pPr marL="0" lvl="1" defTabSz="929254">
              <a:defRPr/>
            </a:pPr>
            <a:endParaRPr lang="en-US" dirty="0"/>
          </a:p>
          <a:p>
            <a:pPr marL="0" lvl="1" defTabSz="929254">
              <a:defRPr/>
            </a:pPr>
            <a:r>
              <a:rPr lang="en-US" dirty="0"/>
              <a:t>What questions do you have for me today?</a:t>
            </a:r>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92034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r>
              <a:rPr lang="en-US" dirty="0"/>
              <a:t>A satisfaction survey has been assigned to you in TMS.  You should be able to complete the survey within ten minutes.  Completing the survey will allow you to receive credit for this training.</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15</a:t>
            </a:fld>
            <a:endParaRPr lang="en-US" dirty="0"/>
          </a:p>
        </p:txBody>
      </p:sp>
    </p:spTree>
    <p:extLst>
      <p:ext uri="{BB962C8B-B14F-4D97-AF65-F5344CB8AC3E}">
        <p14:creationId xmlns:p14="http://schemas.microsoft.com/office/powerpoint/2010/main" val="166643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a:t>
            </a:r>
            <a:r>
              <a:rPr lang="en-US" baseline="0" dirty="0"/>
              <a:t> end of this lesson, given the training and references, the learner will be able to do the following:</a:t>
            </a:r>
          </a:p>
          <a:p>
            <a:pPr marL="171450" indent="-171450">
              <a:buFont typeface="Arial" panose="020B0604020202020204" pitchFamily="34" charset="0"/>
              <a:buChar char="•"/>
            </a:pPr>
            <a:r>
              <a:rPr lang="en-US" dirty="0"/>
              <a:t>Understand what is Legacy Content Manager (LCM)</a:t>
            </a:r>
          </a:p>
          <a:p>
            <a:pPr marL="171450" indent="-171450">
              <a:buFont typeface="Arial" panose="020B0604020202020204" pitchFamily="34" charset="0"/>
              <a:buChar char="•"/>
            </a:pPr>
            <a:r>
              <a:rPr lang="en-US" dirty="0"/>
              <a:t>Know what types of records are in LCM</a:t>
            </a:r>
          </a:p>
          <a:p>
            <a:pPr marL="171450" indent="-171450">
              <a:buFont typeface="Arial" panose="020B0604020202020204" pitchFamily="34" charset="0"/>
              <a:buChar char="•"/>
            </a:pPr>
            <a:r>
              <a:rPr lang="en-US" dirty="0"/>
              <a:t>Know how &amp; when to log into LCM</a:t>
            </a:r>
          </a:p>
          <a:p>
            <a:pPr marL="171450" indent="-171450">
              <a:buFont typeface="Arial" panose="020B0604020202020204" pitchFamily="34" charset="0"/>
              <a:buChar char="•"/>
            </a:pPr>
            <a:r>
              <a:rPr lang="en-US" dirty="0"/>
              <a:t>Search for a Veteran’s electronic folder (eFolder)</a:t>
            </a:r>
          </a:p>
          <a:p>
            <a:pPr marL="171450" indent="-171450">
              <a:buFont typeface="Arial" panose="020B0604020202020204" pitchFamily="34" charset="0"/>
              <a:buChar char="•"/>
            </a:pPr>
            <a:r>
              <a:rPr lang="en-US" dirty="0"/>
              <a:t>Access a record within a Veteran’s eFolder</a:t>
            </a:r>
          </a:p>
          <a:p>
            <a:pPr marL="171450" indent="-171450">
              <a:buFont typeface="Arial" panose="020B0604020202020204" pitchFamily="34" charset="0"/>
              <a:buChar char="•"/>
            </a:pPr>
            <a:r>
              <a:rPr lang="en-US" dirty="0"/>
              <a:t>Navigate to LCM’s learning tools</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2</a:t>
            </a:fld>
            <a:endParaRPr lang="en-US" dirty="0"/>
          </a:p>
        </p:txBody>
      </p:sp>
    </p:spTree>
    <p:extLst>
      <p:ext uri="{BB962C8B-B14F-4D97-AF65-F5344CB8AC3E}">
        <p14:creationId xmlns:p14="http://schemas.microsoft.com/office/powerpoint/2010/main" val="54088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following are the relevant references:</a:t>
            </a:r>
          </a:p>
          <a:p>
            <a:pPr marL="171450" indent="-171450">
              <a:buFont typeface="Arial" panose="020B0604020202020204" pitchFamily="34" charset="0"/>
              <a:buChar char="•"/>
            </a:pPr>
            <a:r>
              <a:rPr lang="en-US" baseline="0" dirty="0"/>
              <a:t>Legacy Content Manager website</a:t>
            </a:r>
          </a:p>
          <a:p>
            <a:pPr marL="171450" indent="-171450">
              <a:buFont typeface="Arial" panose="020B0604020202020204" pitchFamily="34" charset="0"/>
              <a:buChar char="•"/>
            </a:pPr>
            <a:r>
              <a:rPr lang="en-US" baseline="0" dirty="0"/>
              <a:t>Legacy Content Manager User Guide</a:t>
            </a:r>
          </a:p>
          <a:p>
            <a:pPr marL="171450" indent="-171450">
              <a:buFont typeface="Arial" panose="020B0604020202020204" pitchFamily="34" charset="0"/>
              <a:buChar char="•"/>
            </a:pPr>
            <a:r>
              <a:rPr lang="en-US" baseline="0" dirty="0"/>
              <a:t>VBMS User Guide (LCM Documents Tab)</a:t>
            </a:r>
          </a:p>
          <a:p>
            <a:pPr marL="171450" indent="-171450">
              <a:buFont typeface="Arial" panose="020B0604020202020204" pitchFamily="34" charset="0"/>
              <a:buChar char="•"/>
            </a:pPr>
            <a:r>
              <a:rPr lang="en-US" baseline="0" dirty="0"/>
              <a:t>M21-1, Part III, Subpart ii, Chapter 3, Section B, </a:t>
            </a:r>
            <a:r>
              <a:rPr lang="en-US" i="1" baseline="0" dirty="0"/>
              <a:t>Claim Folder Formats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M21-1, Part V, Subpart IV, Chapter 2, Section 1, </a:t>
            </a:r>
            <a:r>
              <a:rPr lang="en-US" i="1" baseline="0" dirty="0"/>
              <a:t>Mandatory Use of eFolders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DB40390-A3B2-46B9-9773-DB13838AA237}" type="slidenum">
              <a:rPr lang="en-US" smtClean="0"/>
              <a:t>3</a:t>
            </a:fld>
            <a:endParaRPr lang="en-US" dirty="0"/>
          </a:p>
        </p:txBody>
      </p:sp>
    </p:spTree>
    <p:extLst>
      <p:ext uri="{BB962C8B-B14F-4D97-AF65-F5344CB8AC3E}">
        <p14:creationId xmlns:p14="http://schemas.microsoft.com/office/powerpoint/2010/main" val="294597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Understand what is Legacy Content Manager (LCM)?</a:t>
            </a:r>
            <a:endParaRPr lang="en-US" i="1" dirty="0"/>
          </a:p>
          <a:p>
            <a:endParaRPr lang="en-US" i="1" dirty="0"/>
          </a:p>
          <a:p>
            <a:endParaRPr lang="en-US" dirty="0"/>
          </a:p>
          <a:p>
            <a:r>
              <a:rPr lang="en-US" dirty="0"/>
              <a:t>Legacy Content Manager (LCM) is an intranet web-based application that centers on the concept of a Veteran’s electronic claims folder, or eFolder.</a:t>
            </a:r>
          </a:p>
          <a:p>
            <a:endParaRPr lang="en-US" dirty="0"/>
          </a:p>
          <a:p>
            <a:r>
              <a:rPr lang="en-US" dirty="0"/>
              <a:t>In most instances, you can access the LCM eFolder through the existing VBMS folder tab.  Through this link, you can view documents received by LCM Paperless Claim Processing.</a:t>
            </a:r>
          </a:p>
        </p:txBody>
      </p:sp>
      <p:sp>
        <p:nvSpPr>
          <p:cNvPr id="4" name="Slide Number Placeholder 3"/>
          <p:cNvSpPr>
            <a:spLocks noGrp="1"/>
          </p:cNvSpPr>
          <p:nvPr>
            <p:ph type="sldNum" sz="quarter" idx="10"/>
          </p:nvPr>
        </p:nvSpPr>
        <p:spPr/>
        <p:txBody>
          <a:bodyPr/>
          <a:lstStyle/>
          <a:p>
            <a:fld id="{8DB40390-A3B2-46B9-9773-DB13838AA237}" type="slidenum">
              <a:rPr lang="en-US" smtClean="0"/>
              <a:t>4</a:t>
            </a:fld>
            <a:endParaRPr lang="en-US" dirty="0"/>
          </a:p>
        </p:txBody>
      </p:sp>
    </p:spTree>
    <p:extLst>
      <p:ext uri="{BB962C8B-B14F-4D97-AF65-F5344CB8AC3E}">
        <p14:creationId xmlns:p14="http://schemas.microsoft.com/office/powerpoint/2010/main" val="163818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  </a:t>
            </a:r>
            <a:r>
              <a:rPr lang="en-US" i="1" baseline="0" dirty="0"/>
              <a:t>Understand what is Legacy Content Manager (LCM)?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r>
              <a:rPr lang="en-US" dirty="0"/>
              <a:t>LCM provides:</a:t>
            </a:r>
          </a:p>
          <a:p>
            <a:pPr marL="628650" lvl="1" indent="-171450">
              <a:buFont typeface="Arial" panose="020B0604020202020204" pitchFamily="34" charset="0"/>
              <a:buChar char="•"/>
            </a:pPr>
            <a:r>
              <a:rPr lang="en-US" dirty="0"/>
              <a:t>Electronic storage for outgoing &amp; incoming Veteran’s claims correspondence and evidence</a:t>
            </a:r>
          </a:p>
          <a:p>
            <a:pPr marL="628650" lvl="1" indent="-171450">
              <a:buFont typeface="Arial" panose="020B0604020202020204" pitchFamily="34" charset="0"/>
              <a:buChar char="•"/>
            </a:pPr>
            <a:r>
              <a:rPr lang="en-US" dirty="0"/>
              <a:t>Ability to categorize, search &amp; sort the contents of the eFolder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fld id="{8DB40390-A3B2-46B9-9773-DB13838AA237}" type="slidenum">
              <a:rPr lang="en-US" smtClean="0"/>
              <a:t>5</a:t>
            </a:fld>
            <a:endParaRPr lang="en-US" dirty="0"/>
          </a:p>
        </p:txBody>
      </p:sp>
    </p:spTree>
    <p:extLst>
      <p:ext uri="{BB962C8B-B14F-4D97-AF65-F5344CB8AC3E}">
        <p14:creationId xmlns:p14="http://schemas.microsoft.com/office/powerpoint/2010/main" val="330500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Know what types of Records are available in LCM</a:t>
            </a:r>
            <a:endParaRPr lang="en-US"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r>
              <a:rPr lang="en-US" dirty="0"/>
              <a:t>Pension documents</a:t>
            </a:r>
          </a:p>
          <a:p>
            <a:pPr marL="171450" indent="-171450">
              <a:buFont typeface="Arial" panose="020B0604020202020204" pitchFamily="34" charset="0"/>
              <a:buChar char="•"/>
            </a:pPr>
            <a:r>
              <a:rPr lang="en-US" dirty="0"/>
              <a:t>Restricted documents</a:t>
            </a:r>
          </a:p>
          <a:p>
            <a:pPr marL="171450" indent="-171450">
              <a:buFont typeface="Arial" panose="020B0604020202020204" pitchFamily="34" charset="0"/>
              <a:buChar char="•"/>
            </a:pPr>
            <a:r>
              <a:rPr lang="en-US" dirty="0"/>
              <a:t>Debt Management Center letters</a:t>
            </a:r>
          </a:p>
          <a:p>
            <a:pPr marL="171450" indent="-171450">
              <a:buFont typeface="Arial" panose="020B0604020202020204" pitchFamily="34" charset="0"/>
              <a:buChar char="•"/>
            </a:pPr>
            <a:r>
              <a:rPr lang="en-US" dirty="0"/>
              <a:t>Rating Decisions</a:t>
            </a:r>
          </a:p>
          <a:p>
            <a:pPr marL="171450" indent="-171450">
              <a:buFont typeface="Arial" panose="020B0604020202020204" pitchFamily="34" charset="0"/>
              <a:buChar char="•"/>
            </a:pPr>
            <a:r>
              <a:rPr lang="en-US" dirty="0"/>
              <a:t>PCGL Award letters</a:t>
            </a:r>
          </a:p>
          <a:p>
            <a:pPr marL="171450" indent="-171450">
              <a:buFont typeface="Arial" panose="020B0604020202020204" pitchFamily="34" charset="0"/>
              <a:buChar char="•"/>
            </a:pPr>
            <a:r>
              <a:rPr lang="en-US" dirty="0"/>
              <a:t>BDN letters</a:t>
            </a:r>
          </a:p>
          <a:p>
            <a:pPr marL="171450" indent="-171450">
              <a:buFont typeface="Arial" panose="020B0604020202020204" pitchFamily="34" charset="0"/>
              <a:buChar char="•"/>
            </a:pPr>
            <a:r>
              <a:rPr lang="en-US" dirty="0"/>
              <a:t>CRSC/CRDP letters</a:t>
            </a:r>
          </a:p>
          <a:p>
            <a:pPr marL="171450" indent="-171450">
              <a:buFont typeface="Arial" panose="020B0604020202020204" pitchFamily="34" charset="0"/>
              <a:buChar char="•"/>
            </a:pPr>
            <a:r>
              <a:rPr lang="en-US" dirty="0"/>
              <a:t>COLA End of Year letters</a:t>
            </a:r>
          </a:p>
          <a:p>
            <a:pPr marL="171450" indent="-171450">
              <a:buFont typeface="Arial" panose="020B0604020202020204" pitchFamily="34" charset="0"/>
              <a:buChar char="•"/>
            </a:pPr>
            <a:r>
              <a:rPr lang="en-US" dirty="0"/>
              <a:t>Write-outs</a:t>
            </a:r>
          </a:p>
          <a:p>
            <a:pPr marL="171450" indent="-171450">
              <a:buFont typeface="Arial" panose="020B0604020202020204" pitchFamily="34" charset="0"/>
              <a:buChar char="•"/>
            </a:pPr>
            <a:r>
              <a:rPr lang="en-US" dirty="0"/>
              <a:t>Marine Corps Records (Korea/Vietnam Wartime)</a:t>
            </a:r>
          </a:p>
          <a:p>
            <a:pPr marL="171450" indent="-171450">
              <a:buFont typeface="Arial" panose="020B0604020202020204" pitchFamily="34" charset="0"/>
              <a:buChar char="•"/>
            </a:pPr>
            <a:r>
              <a:rPr lang="en-US" dirty="0"/>
              <a:t>Federal Tax Income (FTI)</a:t>
            </a:r>
          </a:p>
          <a:p>
            <a:endParaRPr lang="en-US"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6</a:t>
            </a:fld>
            <a:endParaRPr lang="en-US" dirty="0"/>
          </a:p>
        </p:txBody>
      </p:sp>
    </p:spTree>
    <p:extLst>
      <p:ext uri="{BB962C8B-B14F-4D97-AF65-F5344CB8AC3E}">
        <p14:creationId xmlns:p14="http://schemas.microsoft.com/office/powerpoint/2010/main" val="193412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a:t>
            </a:r>
            <a:r>
              <a:rPr lang="en-US" dirty="0"/>
              <a:t>Know how and when to log into LCM</a:t>
            </a:r>
          </a:p>
          <a:p>
            <a:endParaRPr lang="en-US"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7</a:t>
            </a:fld>
            <a:endParaRPr lang="en-US" dirty="0"/>
          </a:p>
        </p:txBody>
      </p:sp>
    </p:spTree>
    <p:extLst>
      <p:ext uri="{BB962C8B-B14F-4D97-AF65-F5344CB8AC3E}">
        <p14:creationId xmlns:p14="http://schemas.microsoft.com/office/powerpoint/2010/main" val="5591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a:t>
            </a:r>
            <a:r>
              <a:rPr lang="en-US" dirty="0"/>
              <a:t>Know how and when to log into LCM</a:t>
            </a:r>
          </a:p>
          <a:p>
            <a:endParaRPr lang="en-US"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8</a:t>
            </a:fld>
            <a:endParaRPr lang="en-US" dirty="0"/>
          </a:p>
        </p:txBody>
      </p:sp>
    </p:spTree>
    <p:extLst>
      <p:ext uri="{BB962C8B-B14F-4D97-AF65-F5344CB8AC3E}">
        <p14:creationId xmlns:p14="http://schemas.microsoft.com/office/powerpoint/2010/main" val="333987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Learning Objective:</a:t>
            </a:r>
            <a:r>
              <a:rPr lang="en-US" i="1" baseline="0" dirty="0"/>
              <a:t> </a:t>
            </a:r>
            <a:r>
              <a:rPr lang="en-US" dirty="0"/>
              <a:t>Know how and when to log into LCM</a:t>
            </a:r>
          </a:p>
          <a:p>
            <a:endParaRPr lang="en-US" dirty="0"/>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8DB40390-A3B2-46B9-9773-DB13838AA237}" type="slidenum">
              <a:rPr lang="en-US" smtClean="0"/>
              <a:t>9</a:t>
            </a:fld>
            <a:endParaRPr lang="en-US" dirty="0"/>
          </a:p>
        </p:txBody>
      </p:sp>
    </p:spTree>
    <p:extLst>
      <p:ext uri="{BB962C8B-B14F-4D97-AF65-F5344CB8AC3E}">
        <p14:creationId xmlns:p14="http://schemas.microsoft.com/office/powerpoint/2010/main" val="2546540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220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4161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Oval 7"/>
          <p:cNvSpPr/>
          <p:nvPr/>
        </p:nvSpPr>
        <p:spPr>
          <a:xfrm>
            <a:off x="5334000" y="1981200"/>
            <a:ext cx="914400" cy="457200"/>
          </a:xfrm>
          <a:prstGeom prst="ellipse">
            <a:avLst/>
          </a:prstGeom>
          <a:gradFill>
            <a:gsLst>
              <a:gs pos="0">
                <a:schemeClr val="accent1">
                  <a:tint val="66000"/>
                  <a:satMod val="160000"/>
                </a:schemeClr>
              </a:gs>
              <a:gs pos="86000">
                <a:schemeClr val="accent1">
                  <a:tint val="44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257800" y="2064950"/>
            <a:ext cx="1022461" cy="276999"/>
          </a:xfrm>
          <a:prstGeom prst="rect">
            <a:avLst/>
          </a:prstGeom>
        </p:spPr>
        <p:txBody>
          <a:bodyPr wrap="square">
            <a:spAutoFit/>
          </a:bodyPr>
          <a:lstStyle/>
          <a:p>
            <a:pPr algn="ctr"/>
            <a:r>
              <a:rPr lang="en-US" sz="1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P&amp;F Service</a:t>
            </a:r>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6629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76430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164791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68857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44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350863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227149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311936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335450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911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400275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58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baw.vba.va.gov/bl/21/Systems/lcm.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38100" dist="38100" dir="2700000" algn="tl">
                    <a:srgbClr val="000000">
                      <a:alpha val="43137"/>
                    </a:srgbClr>
                  </a:outerShdw>
                </a:effectLst>
              </a:rPr>
              <a:t>Legacy Content Manager</a:t>
            </a:r>
            <a:endParaRPr lang="en-US" dirty="0"/>
          </a:p>
        </p:txBody>
      </p:sp>
      <p:sp>
        <p:nvSpPr>
          <p:cNvPr id="3" name="Subtitle 2"/>
          <p:cNvSpPr>
            <a:spLocks noGrp="1"/>
          </p:cNvSpPr>
          <p:nvPr>
            <p:ph type="subTitle" idx="1"/>
          </p:nvPr>
        </p:nvSpPr>
        <p:spPr/>
        <p:txBody>
          <a:bodyPr/>
          <a:lstStyle/>
          <a:p>
            <a:r>
              <a:rPr lang="en-US" dirty="0"/>
              <a:t>Pension and Fiduciary Service</a:t>
            </a:r>
          </a:p>
          <a:p>
            <a:r>
              <a:rPr lang="en-US" dirty="0"/>
              <a:t>February 2021</a:t>
            </a:r>
          </a:p>
        </p:txBody>
      </p:sp>
    </p:spTree>
    <p:extLst>
      <p:ext uri="{BB962C8B-B14F-4D97-AF65-F5344CB8AC3E}">
        <p14:creationId xmlns:p14="http://schemas.microsoft.com/office/powerpoint/2010/main" val="367097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a:bodyPr>
          <a:lstStyle/>
          <a:p>
            <a:r>
              <a:rPr lang="en-US" dirty="0"/>
              <a:t>View Veteran’s Profile</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a:bodyPr>
          <a:lstStyle/>
          <a:p>
            <a:r>
              <a:rPr lang="en-US" dirty="0"/>
              <a:t>To locate a Veteran’s eFolder, enter the VA file number into the search field in the upper left.</a:t>
            </a:r>
          </a:p>
          <a:p>
            <a:endParaRPr lang="en-US" dirty="0"/>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10</a:t>
            </a:fld>
            <a:endParaRPr lang="en-US" dirty="0"/>
          </a:p>
        </p:txBody>
      </p:sp>
      <p:pic>
        <p:nvPicPr>
          <p:cNvPr id="5" name="Picture 2">
            <a:extLst>
              <a:ext uri="{FF2B5EF4-FFF2-40B4-BE49-F238E27FC236}">
                <a16:creationId xmlns:a16="http://schemas.microsoft.com/office/drawing/2014/main" id="{2F843A65-F071-41E3-85DB-4C74C0751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68784"/>
            <a:ext cx="8382000" cy="107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50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a:bodyPr>
          <a:lstStyle/>
          <a:p>
            <a:r>
              <a:rPr lang="en-US" dirty="0"/>
              <a:t>Document Grid View</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11</a:t>
            </a:fld>
            <a:endParaRPr lang="en-US" dirty="0"/>
          </a:p>
        </p:txBody>
      </p:sp>
      <p:pic>
        <p:nvPicPr>
          <p:cNvPr id="5" name="Picture 2">
            <a:extLst>
              <a:ext uri="{FF2B5EF4-FFF2-40B4-BE49-F238E27FC236}">
                <a16:creationId xmlns:a16="http://schemas.microsoft.com/office/drawing/2014/main" id="{3BB6B01C-17B1-40EA-AB74-C4A0794FE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094688"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6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a:bodyPr>
          <a:lstStyle/>
          <a:p>
            <a:r>
              <a:rPr lang="en-US" dirty="0"/>
              <a:t>Viewing Documents</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12</a:t>
            </a:fld>
            <a:endParaRPr lang="en-US" dirty="0"/>
          </a:p>
        </p:txBody>
      </p:sp>
      <p:pic>
        <p:nvPicPr>
          <p:cNvPr id="5" name="Picture 2">
            <a:extLst>
              <a:ext uri="{FF2B5EF4-FFF2-40B4-BE49-F238E27FC236}">
                <a16:creationId xmlns:a16="http://schemas.microsoft.com/office/drawing/2014/main" id="{654EC9EE-7A2C-415B-A75C-AA19768E7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52575"/>
            <a:ext cx="61722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6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a:bodyPr>
          <a:lstStyle/>
          <a:p>
            <a:r>
              <a:rPr lang="en-US" dirty="0"/>
              <a:t>Access to LCM Resources</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a:bodyPr>
          <a:lstStyle/>
          <a:p>
            <a:r>
              <a:rPr lang="en-US" dirty="0">
                <a:hlinkClick r:id="rId3"/>
              </a:rPr>
              <a:t>Compensation Service Intranet Legacy Content Manager (LCM)</a:t>
            </a:r>
            <a:endParaRPr lang="en-US" dirty="0"/>
          </a:p>
          <a:p>
            <a:r>
              <a:rPr lang="en-US" dirty="0"/>
              <a:t>Click on the LCM User Guide at the top of the page.</a:t>
            </a:r>
          </a:p>
          <a:p>
            <a:endParaRPr lang="en-US" dirty="0"/>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13</a:t>
            </a:fld>
            <a:endParaRPr lang="en-US" dirty="0"/>
          </a:p>
        </p:txBody>
      </p:sp>
    </p:spTree>
    <p:extLst>
      <p:ext uri="{BB962C8B-B14F-4D97-AF65-F5344CB8AC3E}">
        <p14:creationId xmlns:p14="http://schemas.microsoft.com/office/powerpoint/2010/main" val="154602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 b="0" dirty="0">
                <a:solidFill>
                  <a:schemeClr val="accent1">
                    <a:lumMod val="20000"/>
                    <a:lumOff val="80000"/>
                  </a:schemeClr>
                </a:solidFill>
              </a:rPr>
              <a:t>31. </a:t>
            </a:r>
            <a:r>
              <a:rPr lang="en-US" dirty="0"/>
              <a:t>Questions?</a:t>
            </a:r>
          </a:p>
        </p:txBody>
      </p:sp>
      <p:sp>
        <p:nvSpPr>
          <p:cNvPr id="4" name="Content Placeholder 3"/>
          <p:cNvSpPr>
            <a:spLocks noGrp="1"/>
          </p:cNvSpPr>
          <p:nvPr>
            <p:ph sz="half" idx="2"/>
          </p:nvPr>
        </p:nvSpPr>
        <p:spPr/>
        <p:txBody>
          <a:bodyPr>
            <a:normAutofit fontScale="85000" lnSpcReduction="20000"/>
          </a:bodyPr>
          <a:lstStyle/>
          <a:p>
            <a:r>
              <a:rPr lang="en-US" dirty="0"/>
              <a:t>What is Legacy Content Manager?</a:t>
            </a:r>
          </a:p>
          <a:p>
            <a:r>
              <a:rPr lang="en-US" dirty="0"/>
              <a:t>What Types of Documents are in LCM?</a:t>
            </a:r>
          </a:p>
          <a:p>
            <a:r>
              <a:rPr lang="en-US" dirty="0"/>
              <a:t>How to Login to LCM</a:t>
            </a:r>
          </a:p>
          <a:p>
            <a:r>
              <a:rPr lang="en-US" dirty="0"/>
              <a:t>When to Log Directly Into LCM</a:t>
            </a:r>
          </a:p>
          <a:p>
            <a:r>
              <a:rPr lang="en-US" dirty="0"/>
              <a:t>LCM Login Page</a:t>
            </a:r>
          </a:p>
          <a:p>
            <a:r>
              <a:rPr lang="en-US" dirty="0"/>
              <a:t>View Veteran’s Profile</a:t>
            </a:r>
          </a:p>
          <a:p>
            <a:r>
              <a:rPr lang="en-US" dirty="0"/>
              <a:t>Document Grid View</a:t>
            </a:r>
          </a:p>
          <a:p>
            <a:r>
              <a:rPr lang="en-US" dirty="0"/>
              <a:t>Viewing Documents</a:t>
            </a:r>
          </a:p>
          <a:p>
            <a:r>
              <a:rPr lang="en-US" dirty="0"/>
              <a:t>Access to LCM Resources</a:t>
            </a:r>
          </a:p>
          <a:p>
            <a:endParaRPr lang="en-US" dirty="0"/>
          </a:p>
          <a:p>
            <a:endParaRPr lang="en-US" dirty="0"/>
          </a:p>
        </p:txBody>
      </p:sp>
      <p:sp>
        <p:nvSpPr>
          <p:cNvPr id="5" name="Slide Number Placeholder 5"/>
          <p:cNvSpPr txBox="1">
            <a:spLocks/>
          </p:cNvSpPr>
          <p:nvPr/>
        </p:nvSpPr>
        <p:spPr>
          <a:xfrm>
            <a:off x="7924800" y="6248400"/>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b="1" i="1" dirty="0">
              <a:solidFill>
                <a:srgbClr val="003399"/>
              </a:solidFill>
              <a:effectLst>
                <a:outerShdw blurRad="38100" dist="38100" dir="2700000" algn="tl">
                  <a:srgbClr val="000000">
                    <a:alpha val="43137"/>
                  </a:srgbClr>
                </a:outerShdw>
              </a:effectLst>
              <a:latin typeface="Century Schoolbook" pitchFamily="18" charset="0"/>
            </a:endParaRPr>
          </a:p>
        </p:txBody>
      </p:sp>
      <p:pic>
        <p:nvPicPr>
          <p:cNvPr id="1026" name="Picture 2" descr="C:\Users\CAPGLAUD\AppData\Local\Microsoft\Windows\Temporary Internet Files\Content.IE5\PRYJZ112\Questionmark[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661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4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TMS Survey</a:t>
            </a:r>
          </a:p>
        </p:txBody>
      </p:sp>
      <p:sp>
        <p:nvSpPr>
          <p:cNvPr id="3" name="Content Placeholder 2"/>
          <p:cNvSpPr>
            <a:spLocks noGrp="1"/>
          </p:cNvSpPr>
          <p:nvPr>
            <p:ph idx="1"/>
          </p:nvPr>
        </p:nvSpPr>
        <p:spPr/>
        <p:txBody>
          <a:bodyPr/>
          <a:lstStyle/>
          <a:p>
            <a:r>
              <a:rPr lang="en-US" dirty="0"/>
              <a:t>A satisfaction survey has been assigned to you in TMS.</a:t>
            </a:r>
          </a:p>
          <a:p>
            <a:r>
              <a:rPr lang="en-US" dirty="0"/>
              <a:t>You should be able to complete the survey and within ten minutes.</a:t>
            </a:r>
          </a:p>
          <a:p>
            <a:r>
              <a:rPr lang="en-US" dirty="0"/>
              <a:t>Be sure to complete the survey in TMS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15</a:t>
            </a:fld>
            <a:endParaRPr lang="en-US" dirty="0"/>
          </a:p>
        </p:txBody>
      </p:sp>
    </p:spTree>
    <p:extLst>
      <p:ext uri="{BB962C8B-B14F-4D97-AF65-F5344CB8AC3E}">
        <p14:creationId xmlns:p14="http://schemas.microsoft.com/office/powerpoint/2010/main" val="22503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Define Legacy Content Manager (LCM)</a:t>
            </a:r>
          </a:p>
          <a:p>
            <a:r>
              <a:rPr lang="en-US" dirty="0"/>
              <a:t>Know what types of records are in LCM</a:t>
            </a:r>
          </a:p>
          <a:p>
            <a:r>
              <a:rPr lang="en-US" dirty="0"/>
              <a:t>Know how &amp; when to log into LCM</a:t>
            </a:r>
          </a:p>
          <a:p>
            <a:r>
              <a:rPr lang="en-US" dirty="0"/>
              <a:t>Search for a Veteran’s electronic folder (eFolder)</a:t>
            </a:r>
          </a:p>
          <a:p>
            <a:r>
              <a:rPr lang="en-US" dirty="0"/>
              <a:t>Access a record within a Veteran’s eFolder</a:t>
            </a:r>
          </a:p>
          <a:p>
            <a:r>
              <a:rPr lang="en-US" dirty="0"/>
              <a:t>Navigate to LCM’s learning tools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a:t>
            </a:fld>
            <a:endParaRPr lang="en-US" dirty="0"/>
          </a:p>
        </p:txBody>
      </p:sp>
    </p:spTree>
    <p:extLst>
      <p:ext uri="{BB962C8B-B14F-4D97-AF65-F5344CB8AC3E}">
        <p14:creationId xmlns:p14="http://schemas.microsoft.com/office/powerpoint/2010/main" val="23319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171450" indent="-171450"/>
            <a:r>
              <a:rPr lang="en-US" dirty="0"/>
              <a:t>  Legacy Content Manager website</a:t>
            </a:r>
          </a:p>
          <a:p>
            <a:pPr marL="171450" indent="-171450"/>
            <a:r>
              <a:rPr lang="en-US" dirty="0"/>
              <a:t>  Legacy Content Manager User Guide</a:t>
            </a:r>
          </a:p>
          <a:p>
            <a:pPr marL="171450" indent="-171450"/>
            <a:r>
              <a:rPr lang="en-US" dirty="0"/>
              <a:t>  VBMS User Guide (LCM Documents Tab)</a:t>
            </a:r>
          </a:p>
          <a:p>
            <a:pPr marL="171450" indent="-171450"/>
            <a:r>
              <a:rPr lang="en-US" dirty="0"/>
              <a:t>  M21-1, Part III, Subpart ii, Chapter 3, Section B, </a:t>
            </a:r>
            <a:r>
              <a:rPr lang="en-US" i="1" dirty="0"/>
              <a:t>Claim Folder Formats</a:t>
            </a:r>
          </a:p>
          <a:p>
            <a:pPr marL="171450" lvl="0" indent="-171450">
              <a:spcBef>
                <a:spcPts val="0"/>
              </a:spcBef>
              <a:defRPr/>
            </a:pPr>
            <a:r>
              <a:rPr lang="en-US" dirty="0"/>
              <a:t>  M21-1, Part V, Subpart IV, Chapter 2, Section 1, </a:t>
            </a:r>
            <a:r>
              <a:rPr lang="en-US" i="1" dirty="0"/>
              <a:t>Mandatory Use of eFolders</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a:t>
            </a:fld>
            <a:endParaRPr lang="en-US" dirty="0"/>
          </a:p>
        </p:txBody>
      </p:sp>
    </p:spTree>
    <p:extLst>
      <p:ext uri="{BB962C8B-B14F-4D97-AF65-F5344CB8AC3E}">
        <p14:creationId xmlns:p14="http://schemas.microsoft.com/office/powerpoint/2010/main" val="269845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F217-9B15-4523-9B3A-415A9A965813}"/>
              </a:ext>
            </a:extLst>
          </p:cNvPr>
          <p:cNvSpPr>
            <a:spLocks noGrp="1"/>
          </p:cNvSpPr>
          <p:nvPr>
            <p:ph type="title"/>
          </p:nvPr>
        </p:nvSpPr>
        <p:spPr/>
        <p:txBody>
          <a:bodyPr>
            <a:normAutofit/>
          </a:bodyPr>
          <a:lstStyle/>
          <a:p>
            <a:r>
              <a:rPr lang="en-US" dirty="0"/>
              <a:t>What is Legacy Content Manager?</a:t>
            </a:r>
          </a:p>
        </p:txBody>
      </p:sp>
      <p:sp>
        <p:nvSpPr>
          <p:cNvPr id="3" name="Content Placeholder 2">
            <a:extLst>
              <a:ext uri="{FF2B5EF4-FFF2-40B4-BE49-F238E27FC236}">
                <a16:creationId xmlns:a16="http://schemas.microsoft.com/office/drawing/2014/main" id="{DC7F4412-8CC4-4D92-9C57-ED2EC20FCA4C}"/>
              </a:ext>
            </a:extLst>
          </p:cNvPr>
          <p:cNvSpPr>
            <a:spLocks noGrp="1"/>
          </p:cNvSpPr>
          <p:nvPr>
            <p:ph idx="1"/>
          </p:nvPr>
        </p:nvSpPr>
        <p:spPr/>
        <p:txBody>
          <a:bodyPr>
            <a:normAutofit/>
          </a:bodyPr>
          <a:lstStyle/>
          <a:p>
            <a:r>
              <a:rPr lang="en-US" dirty="0"/>
              <a:t>Legacy Content Manager (LCM) is an intranet web-based application that centers on the concept of a Veteran’s electronic claims folder, or eFolder.</a:t>
            </a:r>
          </a:p>
          <a:p>
            <a:r>
              <a:rPr lang="en-US" dirty="0"/>
              <a:t>In most instances, you can access the LCM eFolder through the existing VBMS folder tab.  Through this link, you can view documents received by LCM Paperless Claim Processing.</a:t>
            </a:r>
          </a:p>
        </p:txBody>
      </p:sp>
      <p:sp>
        <p:nvSpPr>
          <p:cNvPr id="4" name="Slide Number Placeholder 3">
            <a:extLst>
              <a:ext uri="{FF2B5EF4-FFF2-40B4-BE49-F238E27FC236}">
                <a16:creationId xmlns:a16="http://schemas.microsoft.com/office/drawing/2014/main" id="{B8C6A6E1-F134-4C25-855C-5285274BDF8D}"/>
              </a:ext>
            </a:extLst>
          </p:cNvPr>
          <p:cNvSpPr>
            <a:spLocks noGrp="1"/>
          </p:cNvSpPr>
          <p:nvPr>
            <p:ph type="sldNum" sz="quarter" idx="12"/>
          </p:nvPr>
        </p:nvSpPr>
        <p:spPr/>
        <p:txBody>
          <a:bodyPr/>
          <a:lstStyle/>
          <a:p>
            <a:fld id="{31640669-3FD2-4B34-9A2D-584949EF09F8}" type="slidenum">
              <a:rPr lang="en-US" smtClean="0"/>
              <a:pPr/>
              <a:t>4</a:t>
            </a:fld>
            <a:endParaRPr lang="en-US" dirty="0"/>
          </a:p>
        </p:txBody>
      </p:sp>
    </p:spTree>
    <p:extLst>
      <p:ext uri="{BB962C8B-B14F-4D97-AF65-F5344CB8AC3E}">
        <p14:creationId xmlns:p14="http://schemas.microsoft.com/office/powerpoint/2010/main" val="384160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53400" cy="1371600"/>
          </a:xfrm>
        </p:spPr>
        <p:txBody>
          <a:bodyPr>
            <a:normAutofit fontScale="90000"/>
          </a:bodyPr>
          <a:lstStyle/>
          <a:p>
            <a:r>
              <a:rPr lang="en-US" dirty="0"/>
              <a:t>What is Legacy Content Manager? (continued)</a:t>
            </a:r>
          </a:p>
        </p:txBody>
      </p:sp>
      <p:sp>
        <p:nvSpPr>
          <p:cNvPr id="3" name="Content Placeholder 2"/>
          <p:cNvSpPr>
            <a:spLocks noGrp="1"/>
          </p:cNvSpPr>
          <p:nvPr>
            <p:ph idx="1"/>
          </p:nvPr>
        </p:nvSpPr>
        <p:spPr>
          <a:xfrm>
            <a:off x="457200" y="1752600"/>
            <a:ext cx="8229600" cy="4373563"/>
          </a:xfrm>
        </p:spPr>
        <p:txBody>
          <a:bodyPr>
            <a:normAutofit/>
          </a:bodyPr>
          <a:lstStyle/>
          <a:p>
            <a:r>
              <a:rPr lang="en-US" dirty="0"/>
              <a:t>LCM provides:</a:t>
            </a:r>
          </a:p>
          <a:p>
            <a:pPr lvl="1"/>
            <a:r>
              <a:rPr lang="en-US" dirty="0"/>
              <a:t>Electronic storage for outgoing &amp; incoming Veteran’s claims correspondence and evidence</a:t>
            </a:r>
          </a:p>
          <a:p>
            <a:pPr lvl="1"/>
            <a:r>
              <a:rPr lang="en-US" dirty="0"/>
              <a:t>Ability to categorize, search &amp; sort the contents of the eFolder</a:t>
            </a: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5</a:t>
            </a:fld>
            <a:endParaRPr lang="en-US" dirty="0"/>
          </a:p>
        </p:txBody>
      </p:sp>
    </p:spTree>
    <p:extLst>
      <p:ext uri="{BB962C8B-B14F-4D97-AF65-F5344CB8AC3E}">
        <p14:creationId xmlns:p14="http://schemas.microsoft.com/office/powerpoint/2010/main" val="227587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fontScale="90000"/>
          </a:bodyPr>
          <a:lstStyle/>
          <a:p>
            <a:r>
              <a:rPr lang="en-US" dirty="0"/>
              <a:t>What Types of Documents are in LCM?</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fontScale="77500" lnSpcReduction="20000"/>
          </a:bodyPr>
          <a:lstStyle/>
          <a:p>
            <a:r>
              <a:rPr lang="en-US" dirty="0"/>
              <a:t>Pension documents</a:t>
            </a:r>
          </a:p>
          <a:p>
            <a:r>
              <a:rPr lang="en-US" dirty="0"/>
              <a:t>Restricted documents</a:t>
            </a:r>
          </a:p>
          <a:p>
            <a:r>
              <a:rPr lang="en-US" dirty="0"/>
              <a:t>Debt Management Center letters</a:t>
            </a:r>
          </a:p>
          <a:p>
            <a:r>
              <a:rPr lang="en-US" dirty="0"/>
              <a:t>Rating Decisions</a:t>
            </a:r>
          </a:p>
          <a:p>
            <a:r>
              <a:rPr lang="en-US" dirty="0"/>
              <a:t>PCGL Award letters</a:t>
            </a:r>
          </a:p>
          <a:p>
            <a:r>
              <a:rPr lang="en-US" dirty="0"/>
              <a:t>BDN letters</a:t>
            </a:r>
          </a:p>
          <a:p>
            <a:r>
              <a:rPr lang="en-US" dirty="0"/>
              <a:t>CRSC/CRDP letters</a:t>
            </a:r>
          </a:p>
          <a:p>
            <a:r>
              <a:rPr lang="en-US" dirty="0"/>
              <a:t>COLA End of Year letters</a:t>
            </a:r>
          </a:p>
          <a:p>
            <a:r>
              <a:rPr lang="en-US" dirty="0"/>
              <a:t>Write-outs</a:t>
            </a:r>
          </a:p>
          <a:p>
            <a:r>
              <a:rPr lang="en-US" dirty="0"/>
              <a:t>Marine Corps Records (Korea/Vietnam Wartime)</a:t>
            </a:r>
          </a:p>
          <a:p>
            <a:r>
              <a:rPr lang="en-US" dirty="0"/>
              <a:t>Federal Tax Income (FTI)</a:t>
            </a:r>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6</a:t>
            </a:fld>
            <a:endParaRPr lang="en-US" dirty="0"/>
          </a:p>
        </p:txBody>
      </p:sp>
    </p:spTree>
    <p:extLst>
      <p:ext uri="{BB962C8B-B14F-4D97-AF65-F5344CB8AC3E}">
        <p14:creationId xmlns:p14="http://schemas.microsoft.com/office/powerpoint/2010/main" val="18545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a:bodyPr>
          <a:lstStyle/>
          <a:p>
            <a:r>
              <a:rPr lang="en-US" dirty="0"/>
              <a:t>How to Log into LCM</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a:bodyPr>
          <a:lstStyle/>
          <a:p>
            <a:r>
              <a:rPr lang="en-US" dirty="0"/>
              <a:t>LCM is often viewed through a tab in the VBMS eFolder.  Checking for documents in LCM when working a case is very important.</a:t>
            </a:r>
          </a:p>
          <a:p>
            <a:r>
              <a:rPr lang="en-US" dirty="0"/>
              <a:t>To log directly into LCM:</a:t>
            </a:r>
          </a:p>
          <a:p>
            <a:pPr marL="971550" lvl="1" indent="-514350">
              <a:buFont typeface="+mj-lt"/>
              <a:buAutoNum type="arabicPeriod"/>
            </a:pPr>
            <a:r>
              <a:rPr lang="en-US" dirty="0"/>
              <a:t>Go to LCM website</a:t>
            </a:r>
          </a:p>
          <a:p>
            <a:pPr marL="971550" lvl="1" indent="-514350">
              <a:buFont typeface="+mj-lt"/>
              <a:buAutoNum type="arabicPeriod"/>
            </a:pPr>
            <a:r>
              <a:rPr lang="en-US" dirty="0"/>
              <a:t>Login using VA Single Sign-On.</a:t>
            </a:r>
          </a:p>
          <a:p>
            <a:endParaRPr lang="en-US" dirty="0"/>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7</a:t>
            </a:fld>
            <a:endParaRPr lang="en-US" dirty="0"/>
          </a:p>
        </p:txBody>
      </p:sp>
    </p:spTree>
    <p:extLst>
      <p:ext uri="{BB962C8B-B14F-4D97-AF65-F5344CB8AC3E}">
        <p14:creationId xmlns:p14="http://schemas.microsoft.com/office/powerpoint/2010/main" val="214050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a:bodyPr>
          <a:lstStyle/>
          <a:p>
            <a:r>
              <a:rPr lang="en-US" dirty="0"/>
              <a:t>When to Log Directly into LCM</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a:bodyPr>
          <a:lstStyle/>
          <a:p>
            <a:r>
              <a:rPr lang="en-US" dirty="0"/>
              <a:t>If the link to LCM documents within the VBMS eFolder fails to open the LCM documents</a:t>
            </a:r>
          </a:p>
          <a:p>
            <a:r>
              <a:rPr lang="en-US" dirty="0"/>
              <a:t>To review restricted documents</a:t>
            </a:r>
          </a:p>
          <a:p>
            <a:pPr lvl="1"/>
            <a:r>
              <a:rPr lang="en-US" dirty="0"/>
              <a:t>They can only be accessed through the LCM system.</a:t>
            </a:r>
          </a:p>
          <a:p>
            <a:r>
              <a:rPr lang="en-US" dirty="0"/>
              <a:t>As directed by local management</a:t>
            </a:r>
          </a:p>
          <a:p>
            <a:endParaRPr lang="en-US" dirty="0"/>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8</a:t>
            </a:fld>
            <a:endParaRPr lang="en-US" dirty="0"/>
          </a:p>
        </p:txBody>
      </p:sp>
    </p:spTree>
    <p:extLst>
      <p:ext uri="{BB962C8B-B14F-4D97-AF65-F5344CB8AC3E}">
        <p14:creationId xmlns:p14="http://schemas.microsoft.com/office/powerpoint/2010/main" val="277223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D951-455D-47D8-B929-4FD8F6450638}"/>
              </a:ext>
            </a:extLst>
          </p:cNvPr>
          <p:cNvSpPr>
            <a:spLocks noGrp="1"/>
          </p:cNvSpPr>
          <p:nvPr>
            <p:ph type="title"/>
          </p:nvPr>
        </p:nvSpPr>
        <p:spPr/>
        <p:txBody>
          <a:bodyPr>
            <a:normAutofit/>
          </a:bodyPr>
          <a:lstStyle/>
          <a:p>
            <a:r>
              <a:rPr lang="en-US" dirty="0"/>
              <a:t>LCM Login Page</a:t>
            </a:r>
          </a:p>
        </p:txBody>
      </p:sp>
      <p:sp>
        <p:nvSpPr>
          <p:cNvPr id="3" name="Content Placeholder 2">
            <a:extLst>
              <a:ext uri="{FF2B5EF4-FFF2-40B4-BE49-F238E27FC236}">
                <a16:creationId xmlns:a16="http://schemas.microsoft.com/office/drawing/2014/main" id="{0B932F8E-CD14-4A22-B4B9-082C563BF9DA}"/>
              </a:ext>
            </a:extLst>
          </p:cNvPr>
          <p:cNvSpPr>
            <a:spLocks noGrp="1"/>
          </p:cNvSpPr>
          <p:nvPr>
            <p:ph idx="1"/>
          </p:nvPr>
        </p:nvSpPr>
        <p:spPr/>
        <p:txBody>
          <a:bodyPr>
            <a:normAutofit/>
          </a:bodyPr>
          <a:lstStyle/>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C64CA05-DF8B-4268-B6F7-D77651A8D5E2}"/>
              </a:ext>
            </a:extLst>
          </p:cNvPr>
          <p:cNvSpPr>
            <a:spLocks noGrp="1"/>
          </p:cNvSpPr>
          <p:nvPr>
            <p:ph type="sldNum" sz="quarter" idx="12"/>
          </p:nvPr>
        </p:nvSpPr>
        <p:spPr/>
        <p:txBody>
          <a:bodyPr/>
          <a:lstStyle/>
          <a:p>
            <a:fld id="{31640669-3FD2-4B34-9A2D-584949EF09F8}" type="slidenum">
              <a:rPr lang="en-US" smtClean="0"/>
              <a:pPr/>
              <a:t>9</a:t>
            </a:fld>
            <a:endParaRPr lang="en-US" dirty="0"/>
          </a:p>
        </p:txBody>
      </p:sp>
      <p:pic>
        <p:nvPicPr>
          <p:cNvPr id="5" name="Picture 4">
            <a:extLst>
              <a:ext uri="{FF2B5EF4-FFF2-40B4-BE49-F238E27FC236}">
                <a16:creationId xmlns:a16="http://schemas.microsoft.com/office/drawing/2014/main" id="{C5C9F2AE-CB89-419C-8B60-3CDE11DDBF39}"/>
              </a:ext>
            </a:extLst>
          </p:cNvPr>
          <p:cNvPicPr>
            <a:picLocks noChangeAspect="1"/>
          </p:cNvPicPr>
          <p:nvPr/>
        </p:nvPicPr>
        <p:blipFill rotWithShape="1">
          <a:blip r:embed="rId3"/>
          <a:srcRect b="27586"/>
          <a:stretch/>
        </p:blipFill>
        <p:spPr>
          <a:xfrm>
            <a:off x="990599" y="1568116"/>
            <a:ext cx="7192347" cy="3842084"/>
          </a:xfrm>
          <a:prstGeom prst="rect">
            <a:avLst/>
          </a:prstGeom>
        </p:spPr>
      </p:pic>
    </p:spTree>
    <p:extLst>
      <p:ext uri="{BB962C8B-B14F-4D97-AF65-F5344CB8AC3E}">
        <p14:creationId xmlns:p14="http://schemas.microsoft.com/office/powerpoint/2010/main" val="4130552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1184&quot;&gt;&lt;object type=&quot;3&quot; unique_id=&quot;11185&quot;&gt;&lt;property id=&quot;20148&quot; value=&quot;5&quot;/&gt;&lt;property id=&quot;20300&quot; value=&quot;Slide 1 - &amp;quot;Field Examiners&amp;quot;&quot;/&gt;&lt;property id=&quot;20307&quot; value=&quot;256&quot;/&gt;&lt;/object&gt;&lt;object type=&quot;3&quot; unique_id=&quot;11186&quot;&gt;&lt;property id=&quot;20148&quot; value=&quot;5&quot;/&gt;&lt;property id=&quot;20300&quot; value=&quot;Slide 2 - &amp;quot;Objectives&amp;quot;&quot;/&gt;&lt;property id=&quot;20307&quot; value=&quot;317&quot;/&gt;&lt;/object&gt;&lt;object type=&quot;3&quot; unique_id=&quot;11187&quot;&gt;&lt;property id=&quot;20148&quot; value=&quot;5&quot;/&gt;&lt;property id=&quot;20300&quot; value=&quot;Slide 3 - &amp;quot;References&amp;quot;&quot;/&gt;&lt;property id=&quot;20307&quot; value=&quot;322&quot;/&gt;&lt;/object&gt;&lt;object type=&quot;3&quot; unique_id=&quot;11190&quot;&gt;&lt;property id=&quot;20148&quot; value=&quot;5&quot;/&gt;&lt;property id=&quot;20300&quot; value=&quot;Slide 7 - &amp;quot;Scope of Field Examinations&amp;quot;&quot;/&gt;&lt;property id=&quot;20307&quot; value=&quot;318&quot;/&gt;&lt;/object&gt;&lt;object type=&quot;3&quot; unique_id=&quot;11191&quot;&gt;&lt;property id=&quot;20148&quot; value=&quot;5&quot;/&gt;&lt;property id=&quot;20300&quot; value=&quot;Slide 8 - &amp;quot;VBA Applications&amp;quot;&quot;/&gt;&lt;property id=&quot;20307&quot; value=&quot;323&quot;/&gt;&lt;/object&gt;&lt;object type=&quot;3&quot; unique_id=&quot;11192&quot;&gt;&lt;property id=&quot;20148&quot; value=&quot;5&quot;/&gt;&lt;property id=&quot;20300&quot; value=&quot;Slide 9 - &amp;quot;31. Questions?&amp;quot;&quot;/&gt;&lt;property id=&quot;20307&quot; value=&quot;314&quot;/&gt;&lt;/object&gt;&lt;object type=&quot;3&quot; unique_id=&quot;11193&quot;&gt;&lt;property id=&quot;20148&quot; value=&quot;5&quot;/&gt;&lt;property id=&quot;20300&quot; value=&quot;Slide 10 - &amp;quot;TMS Survey and Assessment&amp;quot;&quot;/&gt;&lt;property id=&quot;20307&quot; value=&quot;320&quot;/&gt;&lt;/object&gt;&lt;object type=&quot;3&quot; unique_id=&quot;11315&quot;&gt;&lt;property id=&quot;20148&quot; value=&quot;5&quot;/&gt;&lt;property id=&quot;20300&quot; value=&quot;Slide 4 - &amp;quot;Who are Field Examiners?&amp;quot;&quot;/&gt;&lt;property id=&quot;20307&quot; value=&quot;324&quot;/&gt;&lt;/object&gt;&lt;object type=&quot;3&quot; unique_id=&quot;11316&quot;&gt;&lt;property id=&quot;20148&quot; value=&quot;5&quot;/&gt;&lt;property id=&quot;20300&quot; value=&quot;Slide 5 - &amp;quot;Field Examiner Duties&amp;quot;&quot;/&gt;&lt;property id=&quot;20307&quot; value=&quot;325&quot;/&gt;&lt;/object&gt;&lt;object type=&quot;3&quot; unique_id=&quot;11317&quot;&gt;&lt;property id=&quot;20148&quot; value=&quot;5&quot;/&gt;&lt;property id=&quot;20300&quot; value=&quot;Slide 6 - &amp;quot;Field Examiner Duties Cont’d&amp;quot;&quot;/&gt;&lt;property id=&quot;20307&quot; value=&quot;326&quot;/&gt;&lt;/object&gt;&lt;/object&gt;&lt;object type=&quot;8&quot; unique_id=&quot;11204&quot;&gt;&lt;/object&gt;&lt;/object&gt;&lt;/database&gt;"/>
  <p:tag name="SECTOMILLISECCONVERTED" val="1"/>
</p:tagLst>
</file>

<file path=ppt/theme/theme1.xml><?xml version="1.0" encoding="utf-8"?>
<a:theme xmlns:a="http://schemas.openxmlformats.org/drawingml/2006/main" name="PF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613A1D5D90D448B5321A9287E187B0" ma:contentTypeVersion="0" ma:contentTypeDescription="Create a new document." ma:contentTypeScope="" ma:versionID="ebab632e599fe0290720ff8102aecf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A17E2E-0AD2-4801-905F-39551A3B3F80}">
  <ds:schemaRefs>
    <ds:schemaRef ds:uri="http://schemas.microsoft.com/sharepoint/v3/contenttype/forms"/>
  </ds:schemaRefs>
</ds:datastoreItem>
</file>

<file path=customXml/itemProps2.xml><?xml version="1.0" encoding="utf-8"?>
<ds:datastoreItem xmlns:ds="http://schemas.openxmlformats.org/officeDocument/2006/customXml" ds:itemID="{B71FBC56-55E7-4E02-AEB7-9AF8B8AC1B5A}">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61FD4EDE-2D5D-4F6E-A560-6980AB924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PFS Template</Template>
  <TotalTime>1484</TotalTime>
  <Words>1064</Words>
  <Application>Microsoft Office PowerPoint</Application>
  <PresentationFormat>On-screen Show (4:3)</PresentationFormat>
  <Paragraphs>177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Schoolbook</vt:lpstr>
      <vt:lpstr>PFS Template</vt:lpstr>
      <vt:lpstr>Legacy Content Manager</vt:lpstr>
      <vt:lpstr>Objectives</vt:lpstr>
      <vt:lpstr>References</vt:lpstr>
      <vt:lpstr>What is Legacy Content Manager?</vt:lpstr>
      <vt:lpstr>What is Legacy Content Manager? (continued)</vt:lpstr>
      <vt:lpstr>What Types of Documents are in LCM?</vt:lpstr>
      <vt:lpstr>How to Log into LCM</vt:lpstr>
      <vt:lpstr>When to Log Directly into LCM</vt:lpstr>
      <vt:lpstr>LCM Login Page</vt:lpstr>
      <vt:lpstr>View Veteran’s Profile</vt:lpstr>
      <vt:lpstr>Document Grid View</vt:lpstr>
      <vt:lpstr>Viewing Documents</vt:lpstr>
      <vt:lpstr>Access to LCM Resources</vt:lpstr>
      <vt:lpstr>31. Questions?</vt:lpstr>
      <vt:lpstr>TMS Survey</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Examiners PowerPoint Presentation</dc:title>
  <dc:subject>FE, LIE</dc:subject>
  <dc:creator>Department of Veterans Affairs, Veterans Benefits Administration, Fiduciary Service, STAFF</dc:creator>
  <dc:description>This lesson teaches learners about the Field Examiner position and its critical work functions to include investigating, qualifying, appointing, and instructing fiduciaries to manage beneficiaries’ VA benefit payments.</dc:description>
  <cp:lastModifiedBy>Kathy Poole</cp:lastModifiedBy>
  <cp:revision>126</cp:revision>
  <cp:lastPrinted>2018-08-02T17:54:53Z</cp:lastPrinted>
  <dcterms:created xsi:type="dcterms:W3CDTF">2016-10-13T19:12:55Z</dcterms:created>
  <dcterms:modified xsi:type="dcterms:W3CDTF">2021-05-04T18:51:47Z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0x01010057613A1D5D90D448B5321A9287E187B0</vt:lpwstr>
  </property>
  <property fmtid="{D5CDD505-2E9C-101B-9397-08002B2CF9AE}" pid="3" name="_dlc_DocIdItemGuid">
    <vt:lpwstr>f127a158-dad2-4755-b64c-d373c6b3d061</vt:lpwstr>
  </property>
  <property fmtid="{D5CDD505-2E9C-101B-9397-08002B2CF9AE}" pid="4" name="Language">
    <vt:lpwstr>en</vt:lpwstr>
  </property>
  <property fmtid="{D5CDD505-2E9C-101B-9397-08002B2CF9AE}" pid="5" name="Type">
    <vt:lpwstr>Presentation</vt:lpwstr>
  </property>
</Properties>
</file>