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59"/>
  </p:notesMasterIdLst>
  <p:sldIdLst>
    <p:sldId id="256" r:id="rId6"/>
    <p:sldId id="285" r:id="rId7"/>
    <p:sldId id="288" r:id="rId8"/>
    <p:sldId id="387" r:id="rId9"/>
    <p:sldId id="386" r:id="rId10"/>
    <p:sldId id="304" r:id="rId11"/>
    <p:sldId id="292" r:id="rId12"/>
    <p:sldId id="301" r:id="rId13"/>
    <p:sldId id="362" r:id="rId14"/>
    <p:sldId id="371" r:id="rId15"/>
    <p:sldId id="385" r:id="rId16"/>
    <p:sldId id="289" r:id="rId17"/>
    <p:sldId id="300" r:id="rId18"/>
    <p:sldId id="373" r:id="rId19"/>
    <p:sldId id="375" r:id="rId20"/>
    <p:sldId id="305" r:id="rId21"/>
    <p:sldId id="363" r:id="rId22"/>
    <p:sldId id="364" r:id="rId23"/>
    <p:sldId id="376" r:id="rId24"/>
    <p:sldId id="299" r:id="rId25"/>
    <p:sldId id="306" r:id="rId26"/>
    <p:sldId id="365" r:id="rId27"/>
    <p:sldId id="366" r:id="rId28"/>
    <p:sldId id="377" r:id="rId29"/>
    <p:sldId id="369" r:id="rId30"/>
    <p:sldId id="380" r:id="rId31"/>
    <p:sldId id="370" r:id="rId32"/>
    <p:sldId id="379" r:id="rId33"/>
    <p:sldId id="372" r:id="rId34"/>
    <p:sldId id="357" r:id="rId35"/>
    <p:sldId id="338" r:id="rId36"/>
    <p:sldId id="345" r:id="rId37"/>
    <p:sldId id="346" r:id="rId38"/>
    <p:sldId id="352" r:id="rId39"/>
    <p:sldId id="353" r:id="rId40"/>
    <p:sldId id="382" r:id="rId41"/>
    <p:sldId id="328" r:id="rId42"/>
    <p:sldId id="329" r:id="rId43"/>
    <p:sldId id="336" r:id="rId44"/>
    <p:sldId id="383" r:id="rId45"/>
    <p:sldId id="307" r:id="rId46"/>
    <p:sldId id="308" r:id="rId47"/>
    <p:sldId id="315" r:id="rId48"/>
    <p:sldId id="324" r:id="rId49"/>
    <p:sldId id="325" r:id="rId50"/>
    <p:sldId id="317" r:id="rId51"/>
    <p:sldId id="318" r:id="rId52"/>
    <p:sldId id="320" r:id="rId53"/>
    <p:sldId id="321" r:id="rId54"/>
    <p:sldId id="388" r:id="rId55"/>
    <p:sldId id="296" r:id="rId56"/>
    <p:sldId id="297" r:id="rId57"/>
    <p:sldId id="298" r:id="rId58"/>
  </p:sldIdLst>
  <p:sldSz cx="9144000" cy="6858000" type="screen4x3"/>
  <p:notesSz cx="7010400" cy="92964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6803" autoAdjust="0"/>
  </p:normalViewPr>
  <p:slideViewPr>
    <p:cSldViewPr>
      <p:cViewPr>
        <p:scale>
          <a:sx n="86" d="100"/>
          <a:sy n="86" d="100"/>
        </p:scale>
        <p:origin x="-690" y="-6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500"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1/21/2016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2244990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36</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40</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43</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44</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45</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48</a:t>
            </a:fld>
            <a:endParaRPr lang="en-US" dirty="0"/>
          </a:p>
        </p:txBody>
      </p:sp>
    </p:spTree>
    <p:extLst>
      <p:ext uri="{BB962C8B-B14F-4D97-AF65-F5344CB8AC3E}">
        <p14:creationId xmlns:p14="http://schemas.microsoft.com/office/powerpoint/2010/main" val="619601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51</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52</a:t>
            </a:fld>
            <a:endParaRPr lang="en-US" dirty="0"/>
          </a:p>
        </p:txBody>
      </p:sp>
    </p:spTree>
    <p:extLst>
      <p:ext uri="{BB962C8B-B14F-4D97-AF65-F5344CB8AC3E}">
        <p14:creationId xmlns:p14="http://schemas.microsoft.com/office/powerpoint/2010/main" val="1191787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53</a:t>
            </a:fld>
            <a:endParaRPr lang="en-US" dirty="0"/>
          </a:p>
        </p:txBody>
      </p:sp>
    </p:spTree>
    <p:extLst>
      <p:ext uri="{BB962C8B-B14F-4D97-AF65-F5344CB8AC3E}">
        <p14:creationId xmlns:p14="http://schemas.microsoft.com/office/powerpoint/2010/main" val="370287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3739234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200400" y="6457496"/>
            <a:ext cx="2895600" cy="365125"/>
          </a:xfrm>
          <a:prstGeom prst="rect">
            <a:avLst/>
          </a:prstGeom>
        </p:spPr>
        <p:txBody>
          <a:bodyPr/>
          <a:lstStyle>
            <a:lvl1pPr algn="ctr">
              <a:defRPr/>
            </a:lvl1pPr>
          </a:lstStyle>
          <a:p>
            <a:r>
              <a:rPr lang="en-US" dirty="0" smtClean="0"/>
              <a:t>Lesson Title</a:t>
            </a:r>
            <a:endParaRPr lang="en-US" dirty="0"/>
          </a:p>
        </p:txBody>
      </p:sp>
      <p:sp>
        <p:nvSpPr>
          <p:cNvPr id="6" name="Slide Number Placeholder 5"/>
          <p:cNvSpPr>
            <a:spLocks noGrp="1"/>
          </p:cNvSpPr>
          <p:nvPr>
            <p:ph type="sldNum" sz="quarter" idx="12"/>
          </p:nvPr>
        </p:nvSpPr>
        <p:spPr>
          <a:xfrm>
            <a:off x="6553200" y="6457496"/>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36156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smtClean="0">
                <a:solidFill>
                  <a:schemeClr val="bg1"/>
                </a:solidFill>
              </a:rPr>
              <a:t>License and Certification (LAC) Tests &amp; National Exam Reimbursements</a:t>
            </a:r>
          </a:p>
          <a:p>
            <a:endParaRPr lang="en-US" sz="1400" dirty="0">
              <a:solidFill>
                <a:schemeClr val="bg1"/>
              </a:solidFill>
            </a:endParaRPr>
          </a:p>
        </p:txBody>
      </p:sp>
    </p:spTree>
    <p:extLst>
      <p:ext uri="{BB962C8B-B14F-4D97-AF65-F5344CB8AC3E}">
        <p14:creationId xmlns:p14="http://schemas.microsoft.com/office/powerpoint/2010/main" val="1543118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smtClean="0">
                <a:solidFill>
                  <a:schemeClr val="bg1"/>
                </a:solidFill>
              </a:rPr>
              <a:t>License and Certification (LAC) Tests &amp; National Exam Reimbursements</a:t>
            </a:r>
          </a:p>
          <a:p>
            <a:endParaRPr lang="en-US" sz="1400" dirty="0">
              <a:solidFill>
                <a:schemeClr val="bg1"/>
              </a:solidFill>
            </a:endParaRPr>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307770"/>
            <a:ext cx="7772400" cy="15022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sz="2800" dirty="0" smtClean="0"/>
              <a:t>Chapter 33 Mitigating Circumstances</a:t>
            </a:r>
            <a:br>
              <a:rPr lang="en-US" sz="2800" dirty="0" smtClean="0"/>
            </a:br>
            <a:r>
              <a:rPr lang="en-US" sz="2800" dirty="0" smtClean="0"/>
              <a:t>for Phone Agents</a:t>
            </a:r>
            <a:endParaRPr lang="en-US" sz="2800"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VA Form 22-1999B </a:t>
            </a:r>
            <a:r>
              <a:rPr lang="en-US" dirty="0"/>
              <a:t>&amp; </a:t>
            </a:r>
            <a:r>
              <a:rPr lang="en-US" dirty="0" smtClean="0"/>
              <a:t>22-1999</a:t>
            </a:r>
            <a:r>
              <a:rPr lang="en-US" dirty="0"/>
              <a:t> </a:t>
            </a:r>
            <a:r>
              <a:rPr lang="en-US" dirty="0" smtClean="0"/>
              <a:t>(AM1999) </a:t>
            </a:r>
            <a:endParaRPr lang="en-US" dirty="0"/>
          </a:p>
        </p:txBody>
      </p:sp>
      <p:sp>
        <p:nvSpPr>
          <p:cNvPr id="3" name="Content Placeholder 2"/>
          <p:cNvSpPr>
            <a:spLocks noGrp="1"/>
          </p:cNvSpPr>
          <p:nvPr>
            <p:ph idx="1"/>
          </p:nvPr>
        </p:nvSpPr>
        <p:spPr>
          <a:xfrm>
            <a:off x="457200" y="1447800"/>
            <a:ext cx="8153400" cy="5029200"/>
          </a:xfrm>
        </p:spPr>
        <p:txBody>
          <a:bodyPr>
            <a:normAutofit/>
          </a:bodyPr>
          <a:lstStyle/>
          <a:p>
            <a:r>
              <a:rPr lang="en-US" dirty="0"/>
              <a:t>Changes to enrollments may be submitted as a Notice of Change in Student Status (</a:t>
            </a:r>
            <a:r>
              <a:rPr lang="en-US" b="1" dirty="0"/>
              <a:t>VA Form 22-1999B</a:t>
            </a:r>
            <a:r>
              <a:rPr lang="en-US" dirty="0"/>
              <a:t>) or an Amended Enrollment Certification </a:t>
            </a:r>
            <a:r>
              <a:rPr lang="en-US" dirty="0" smtClean="0"/>
              <a:t>(</a:t>
            </a:r>
            <a:r>
              <a:rPr lang="en-US" b="1" dirty="0" smtClean="0"/>
              <a:t>VA Form 22-1999</a:t>
            </a:r>
            <a:r>
              <a:rPr lang="en-US" dirty="0"/>
              <a:t>).</a:t>
            </a:r>
          </a:p>
          <a:p>
            <a:endParaRPr lang="en-US" dirty="0"/>
          </a:p>
          <a:p>
            <a:r>
              <a:rPr lang="en-US" dirty="0"/>
              <a:t>Corrections to enrollment information such as changes to term dates, tuition updates or any change that is effective at the beginning of the enrollment period would be reported on an </a:t>
            </a:r>
            <a:r>
              <a:rPr lang="en-US" b="1" dirty="0" smtClean="0"/>
              <a:t>VA Form 22-1999</a:t>
            </a:r>
            <a:r>
              <a:rPr lang="en-US" dirty="0"/>
              <a:t>. </a:t>
            </a:r>
          </a:p>
          <a:p>
            <a:endParaRPr lang="en-US" dirty="0"/>
          </a:p>
          <a:p>
            <a:r>
              <a:rPr lang="en-US" dirty="0"/>
              <a:t>Changes that involve hours enrolled including; increases, reductions and terminations are reported on a </a:t>
            </a:r>
            <a:r>
              <a:rPr lang="en-US" b="1" dirty="0" smtClean="0"/>
              <a:t>VA Form 22-1999B</a:t>
            </a:r>
            <a:r>
              <a:rPr lang="en-US" dirty="0"/>
              <a: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629864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a:xfrm>
            <a:off x="914400" y="1676400"/>
            <a:ext cx="8229600" cy="4525963"/>
          </a:xfrm>
        </p:spPr>
        <p:txBody>
          <a:bodyPr/>
          <a:lstStyle/>
          <a:p>
            <a:pPr marL="0" indent="0">
              <a:buNone/>
            </a:pPr>
            <a:r>
              <a:rPr lang="en-US" dirty="0" smtClean="0"/>
              <a:t>What is the difference between punitive and non-punitive grades?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11406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066800"/>
          </a:xfrm>
        </p:spPr>
        <p:txBody>
          <a:bodyPr/>
          <a:lstStyle/>
          <a:p>
            <a:r>
              <a:rPr lang="en-US" dirty="0" smtClean="0"/>
              <a:t>Adjustments to Enrollments &amp;</a:t>
            </a:r>
            <a:br>
              <a:rPr lang="en-US" dirty="0" smtClean="0"/>
            </a:br>
            <a:r>
              <a:rPr lang="en-US" dirty="0" smtClean="0"/>
              <a:t>MITCs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879788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Adjustments to Enrollments </a:t>
            </a:r>
          </a:p>
        </p:txBody>
      </p:sp>
      <p:sp>
        <p:nvSpPr>
          <p:cNvPr id="3" name="Content Placeholder 2"/>
          <p:cNvSpPr>
            <a:spLocks noGrp="1"/>
          </p:cNvSpPr>
          <p:nvPr>
            <p:ph idx="1"/>
          </p:nvPr>
        </p:nvSpPr>
        <p:spPr>
          <a:xfrm>
            <a:off x="457200" y="1447800"/>
            <a:ext cx="8229600" cy="5105400"/>
          </a:xfrm>
        </p:spPr>
        <p:txBody>
          <a:bodyPr>
            <a:normAutofit lnSpcReduction="10000"/>
          </a:bodyPr>
          <a:lstStyle/>
          <a:p>
            <a:pPr marL="0" indent="0">
              <a:buNone/>
            </a:pPr>
            <a:r>
              <a:rPr lang="en-US" dirty="0"/>
              <a:t>The law prohibits payment of VA benefits for a class from which a student withdraws and receives a grade that will not be used in computing requirements for graduation and/or be factored into the student’s Grade Point Average (GPA).  </a:t>
            </a:r>
          </a:p>
          <a:p>
            <a:endParaRPr lang="en-US" dirty="0"/>
          </a:p>
          <a:p>
            <a:pPr marL="0" indent="0">
              <a:buNone/>
            </a:pPr>
            <a:r>
              <a:rPr lang="en-US" b="1" dirty="0" smtClean="0"/>
              <a:t>Exceptions</a:t>
            </a:r>
          </a:p>
          <a:p>
            <a:pPr marL="0" indent="0">
              <a:buNone/>
            </a:pPr>
            <a:r>
              <a:rPr lang="en-US" dirty="0" smtClean="0"/>
              <a:t>Benefits </a:t>
            </a:r>
            <a:r>
              <a:rPr lang="en-US" dirty="0"/>
              <a:t>may still be paid if the student can establish that the failure to complete the class(es) was due </a:t>
            </a:r>
            <a:r>
              <a:rPr lang="en-US" dirty="0" smtClean="0"/>
              <a:t>to:</a:t>
            </a:r>
            <a:endParaRPr lang="en-US" dirty="0"/>
          </a:p>
          <a:p>
            <a:pPr lvl="1">
              <a:buFont typeface="Arial" panose="020B0604020202020204" pitchFamily="34" charset="0"/>
              <a:buChar char="•"/>
            </a:pPr>
            <a:r>
              <a:rPr lang="en-US" dirty="0"/>
              <a:t>The student being ordered to active </a:t>
            </a:r>
            <a:r>
              <a:rPr lang="en-US" dirty="0" smtClean="0"/>
              <a:t>duty</a:t>
            </a:r>
            <a:r>
              <a:rPr lang="en-US" dirty="0"/>
              <a:t>, </a:t>
            </a:r>
            <a:r>
              <a:rPr lang="en-US" dirty="0" smtClean="0"/>
              <a:t>or</a:t>
            </a:r>
          </a:p>
          <a:p>
            <a:pPr lvl="1">
              <a:buFont typeface="Arial" panose="020B0604020202020204" pitchFamily="34" charset="0"/>
              <a:buChar char="•"/>
            </a:pPr>
            <a:r>
              <a:rPr lang="en-US" dirty="0"/>
              <a:t>A withdrawal during the "drop" </a:t>
            </a:r>
            <a:r>
              <a:rPr lang="en-US" dirty="0" smtClean="0"/>
              <a:t>period</a:t>
            </a:r>
            <a:r>
              <a:rPr lang="en-US" dirty="0"/>
              <a:t>, </a:t>
            </a:r>
            <a:r>
              <a:rPr lang="en-US" dirty="0" smtClean="0"/>
              <a:t>or</a:t>
            </a:r>
          </a:p>
          <a:p>
            <a:pPr lvl="1">
              <a:buFont typeface="Arial" panose="020B0604020202020204" pitchFamily="34" charset="0"/>
              <a:buChar char="•"/>
            </a:pPr>
            <a:r>
              <a:rPr lang="en-US" dirty="0"/>
              <a:t>Punitive grades, or</a:t>
            </a:r>
          </a:p>
          <a:p>
            <a:pPr lvl="1">
              <a:buFont typeface="Arial" panose="020B0604020202020204" pitchFamily="34" charset="0"/>
              <a:buChar char="•"/>
            </a:pPr>
            <a:r>
              <a:rPr lang="en-US" dirty="0" smtClean="0"/>
              <a:t>MITCs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3943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Adjustments to </a:t>
            </a:r>
            <a:r>
              <a:rPr lang="en-US" dirty="0" smtClean="0"/>
              <a:t>Enrollments (Continued)</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dirty="0" smtClean="0"/>
              <a:t>The </a:t>
            </a:r>
            <a:r>
              <a:rPr lang="en-US" dirty="0"/>
              <a:t>purpose of the original legislation creating these rules was to minimize the abuse of VA educational assistance programs by certain students who were using the non-punitive grading and liberal withdrawal policies of some schools to receive VA benefits for several terms without achieving progress toward program completion.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44784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Question: </a:t>
            </a:r>
          </a:p>
          <a:p>
            <a:pPr marL="0" indent="0">
              <a:buNone/>
            </a:pPr>
            <a:r>
              <a:rPr lang="en-US" sz="2600" dirty="0" smtClean="0"/>
              <a:t>If a student withdraws from a class, benefits </a:t>
            </a:r>
            <a:r>
              <a:rPr lang="en-US" sz="2600" dirty="0"/>
              <a:t>may still be paid if </a:t>
            </a:r>
            <a:r>
              <a:rPr lang="en-US" sz="2600" dirty="0" smtClean="0"/>
              <a:t>the </a:t>
            </a:r>
            <a:r>
              <a:rPr lang="en-US" sz="2600" dirty="0"/>
              <a:t>student can establish that the failure to complete </a:t>
            </a:r>
            <a:r>
              <a:rPr lang="en-US" sz="2600" dirty="0" smtClean="0"/>
              <a:t>the class </a:t>
            </a:r>
            <a:r>
              <a:rPr lang="en-US" sz="2600" dirty="0"/>
              <a:t>was due to what exceptions?</a:t>
            </a:r>
          </a:p>
          <a:p>
            <a:pPr marL="0" indent="0">
              <a:buNone/>
            </a:pPr>
            <a:endParaRPr lang="en-US" sz="2600" dirty="0"/>
          </a:p>
          <a:p>
            <a:pPr marL="0" indent="0">
              <a:buNone/>
            </a:pPr>
            <a:r>
              <a:rPr lang="en-US" sz="2600" dirty="0" smtClean="0"/>
              <a:t>What are some examples of acceptable MITCs?</a:t>
            </a:r>
            <a:endParaRPr lang="en-US" sz="26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944354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Six Credit Hour Exclusion (6X</a:t>
            </a:r>
            <a:r>
              <a:rPr lang="en-US" dirty="0" smtClean="0"/>
              <a:t>) - Defined </a:t>
            </a:r>
            <a:endParaRPr lang="en-US" dirty="0"/>
          </a:p>
        </p:txBody>
      </p:sp>
      <p:sp>
        <p:nvSpPr>
          <p:cNvPr id="3" name="Content Placeholder 2"/>
          <p:cNvSpPr>
            <a:spLocks noGrp="1"/>
          </p:cNvSpPr>
          <p:nvPr>
            <p:ph idx="1"/>
          </p:nvPr>
        </p:nvSpPr>
        <p:spPr>
          <a:xfrm>
            <a:off x="457200" y="1447800"/>
            <a:ext cx="8382000" cy="4525963"/>
          </a:xfrm>
        </p:spPr>
        <p:txBody>
          <a:bodyPr>
            <a:normAutofit/>
          </a:bodyPr>
          <a:lstStyle/>
          <a:p>
            <a:pPr marL="0" indent="0">
              <a:buNone/>
            </a:pPr>
            <a:r>
              <a:rPr lang="en-US" dirty="0"/>
              <a:t>VA automatically issues a one-time grant of </a:t>
            </a:r>
            <a:r>
              <a:rPr lang="en-US" dirty="0" smtClean="0"/>
              <a:t>MITCs </a:t>
            </a:r>
            <a:r>
              <a:rPr lang="en-US" dirty="0"/>
              <a:t>for up to 6 credit hours for the first instance of a reduction or termination which is after the drop period, and before the end of the term, for which a non-punitive grade is assigned. </a:t>
            </a:r>
          </a:p>
          <a:p>
            <a:pPr marL="0" indent="0">
              <a:buNone/>
            </a:pPr>
            <a:endParaRPr lang="en-US" dirty="0"/>
          </a:p>
          <a:p>
            <a:pPr marL="0" indent="0">
              <a:buNone/>
            </a:pPr>
            <a:r>
              <a:rPr lang="en-US" dirty="0"/>
              <a:t>This exclusion is called the </a:t>
            </a:r>
            <a:r>
              <a:rPr lang="en-US" b="1" dirty="0"/>
              <a:t>Six Credit Hour Exclusion (6X) </a:t>
            </a:r>
            <a:r>
              <a:rPr lang="en-US" dirty="0"/>
              <a:t>and can only be made one time for a claimant across the various VA education programs</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697788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Six Credit Hour Exclusion (6X)</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Six Credit Hour Exclusion does not </a:t>
            </a:r>
            <a:r>
              <a:rPr lang="en-US" dirty="0" smtClean="0"/>
              <a:t>apply in the following situations:</a:t>
            </a:r>
            <a:endParaRPr lang="en-US" dirty="0"/>
          </a:p>
          <a:p>
            <a:pPr marL="0" indent="0">
              <a:buNone/>
            </a:pPr>
            <a:endParaRPr lang="en-US" dirty="0"/>
          </a:p>
          <a:p>
            <a:pPr lvl="1">
              <a:buFont typeface="Arial" panose="020B0604020202020204" pitchFamily="34" charset="0"/>
              <a:buChar char="•"/>
            </a:pPr>
            <a:r>
              <a:rPr lang="en-US" dirty="0" smtClean="0"/>
              <a:t>Student </a:t>
            </a:r>
            <a:r>
              <a:rPr lang="en-US" dirty="0"/>
              <a:t>completes a class and receives a non-punitive grade; </a:t>
            </a:r>
            <a:r>
              <a:rPr lang="en-US" dirty="0" smtClean="0"/>
              <a:t> or</a:t>
            </a:r>
            <a:br>
              <a:rPr lang="en-US" dirty="0" smtClean="0"/>
            </a:br>
            <a:endParaRPr lang="en-US" sz="1100" dirty="0"/>
          </a:p>
          <a:p>
            <a:pPr lvl="1">
              <a:buFont typeface="Arial" panose="020B0604020202020204" pitchFamily="34" charset="0"/>
              <a:buChar char="•"/>
            </a:pPr>
            <a:r>
              <a:rPr lang="en-US" dirty="0" smtClean="0"/>
              <a:t>Has </a:t>
            </a:r>
            <a:r>
              <a:rPr lang="en-US" dirty="0"/>
              <a:t>not yet been awarded benefits for the dropped </a:t>
            </a:r>
            <a:r>
              <a:rPr lang="en-US" dirty="0" smtClean="0"/>
              <a:t>class(</a:t>
            </a:r>
            <a:r>
              <a:rPr lang="en-US" dirty="0" err="1" smtClean="0"/>
              <a:t>es</a:t>
            </a:r>
            <a:r>
              <a:rPr lang="en-US" dirty="0" smtClean="0"/>
              <a:t>).</a:t>
            </a:r>
            <a:br>
              <a:rPr lang="en-US" dirty="0" smtClean="0"/>
            </a:br>
            <a:endParaRPr lang="en-US" dirty="0" smtClean="0"/>
          </a:p>
          <a:p>
            <a:pPr lvl="1">
              <a:buFont typeface="Arial" panose="020B0604020202020204" pitchFamily="34" charset="0"/>
              <a:buChar char="•"/>
            </a:pPr>
            <a:r>
              <a:rPr lang="en-US" dirty="0"/>
              <a:t>W</a:t>
            </a:r>
            <a:r>
              <a:rPr lang="en-US" dirty="0" smtClean="0"/>
              <a:t>hen </a:t>
            </a:r>
            <a:r>
              <a:rPr lang="en-US" dirty="0"/>
              <a:t>called to active </a:t>
            </a:r>
            <a:r>
              <a:rPr lang="en-US" dirty="0" smtClean="0"/>
              <a:t>duty</a:t>
            </a:r>
            <a:br>
              <a:rPr lang="en-US" dirty="0" smtClean="0"/>
            </a:br>
            <a:endParaRPr lang="en-US" dirty="0" smtClean="0"/>
          </a:p>
          <a:p>
            <a:pPr lvl="1">
              <a:buFont typeface="Arial" panose="020B0604020202020204" pitchFamily="34" charset="0"/>
              <a:buChar char="•"/>
            </a:pPr>
            <a:r>
              <a:rPr lang="en-US" dirty="0" smtClean="0"/>
              <a:t>School </a:t>
            </a:r>
            <a:r>
              <a:rPr lang="en-US" dirty="0"/>
              <a:t>cancelation/closure or </a:t>
            </a:r>
            <a:r>
              <a:rPr lang="en-US" dirty="0" smtClean="0"/>
              <a:t/>
            </a:r>
            <a:br>
              <a:rPr lang="en-US" dirty="0" smtClean="0"/>
            </a:br>
            <a:endParaRPr lang="en-US" dirty="0" smtClean="0"/>
          </a:p>
          <a:p>
            <a:pPr lvl="1">
              <a:buFont typeface="Arial" panose="020B0604020202020204" pitchFamily="34" charset="0"/>
              <a:buChar char="•"/>
            </a:pPr>
            <a:r>
              <a:rPr lang="en-US" dirty="0"/>
              <a:t>O</a:t>
            </a:r>
            <a:r>
              <a:rPr lang="en-US" dirty="0" smtClean="0"/>
              <a:t>ther </a:t>
            </a:r>
            <a:r>
              <a:rPr lang="en-US" dirty="0"/>
              <a:t>adjudication determination where it should not be </a:t>
            </a:r>
            <a:r>
              <a:rPr lang="en-US" dirty="0" smtClean="0"/>
              <a:t>applied</a:t>
            </a:r>
            <a:r>
              <a:rPr lang="en-US" dirty="0"/>
              <a:t>.</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4068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Six Credit Hour Exclusion (6X</a:t>
            </a:r>
            <a:r>
              <a:rPr lang="en-US" dirty="0" smtClean="0"/>
              <a:t>) - Application</a:t>
            </a:r>
            <a:endParaRPr lang="en-US" dirty="0"/>
          </a:p>
        </p:txBody>
      </p:sp>
      <p:sp>
        <p:nvSpPr>
          <p:cNvPr id="3" name="Content Placeholder 2"/>
          <p:cNvSpPr>
            <a:spLocks noGrp="1"/>
          </p:cNvSpPr>
          <p:nvPr>
            <p:ph idx="1"/>
          </p:nvPr>
        </p:nvSpPr>
        <p:spPr>
          <a:xfrm>
            <a:off x="457200" y="1447800"/>
            <a:ext cx="8458200" cy="4525963"/>
          </a:xfrm>
        </p:spPr>
        <p:txBody>
          <a:bodyPr>
            <a:normAutofit/>
          </a:bodyPr>
          <a:lstStyle/>
          <a:p>
            <a:pPr marL="0" indent="0">
              <a:buNone/>
            </a:pPr>
            <a:r>
              <a:rPr lang="en-US" dirty="0"/>
              <a:t>If more than 6 credit hours are dropped in the first instance, the additional hours will be subject to the </a:t>
            </a:r>
            <a:r>
              <a:rPr lang="en-US" dirty="0" smtClean="0"/>
              <a:t>MITCs </a:t>
            </a:r>
            <a:r>
              <a:rPr lang="en-US" dirty="0"/>
              <a:t>rules.  </a:t>
            </a:r>
            <a:endParaRPr lang="en-US" dirty="0" smtClean="0"/>
          </a:p>
          <a:p>
            <a:pPr marL="0" indent="0">
              <a:buNone/>
            </a:pPr>
            <a:endParaRPr lang="en-US" dirty="0"/>
          </a:p>
          <a:p>
            <a:pPr marL="0" indent="0">
              <a:buNone/>
            </a:pPr>
            <a:r>
              <a:rPr lang="en-US" dirty="0" smtClean="0"/>
              <a:t>VA </a:t>
            </a:r>
            <a:r>
              <a:rPr lang="en-US" dirty="0"/>
              <a:t>will automatically cover the first 6 credits and will consider whether or not acceptable </a:t>
            </a:r>
            <a:r>
              <a:rPr lang="en-US" dirty="0" smtClean="0"/>
              <a:t>MITCs apply </a:t>
            </a:r>
            <a:r>
              <a:rPr lang="en-US" dirty="0"/>
              <a:t>to the remaining credits.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003585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 </a:t>
            </a:r>
          </a:p>
          <a:p>
            <a:pPr marL="0" indent="0">
              <a:buNone/>
            </a:pPr>
            <a:endParaRPr lang="en-US" dirty="0" smtClean="0"/>
          </a:p>
          <a:p>
            <a:pPr marL="0" indent="0">
              <a:buNone/>
            </a:pPr>
            <a:r>
              <a:rPr lang="en-US" dirty="0" smtClean="0"/>
              <a:t>How often can a student qualify for the </a:t>
            </a:r>
            <a:r>
              <a:rPr lang="en-US" dirty="0"/>
              <a:t>Six Credit Hour Exclusion (6X</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660972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Overview of Today’s Training</a:t>
            </a:r>
          </a:p>
        </p:txBody>
      </p:sp>
      <p:sp>
        <p:nvSpPr>
          <p:cNvPr id="4" name="Slide Number Placeholder 3"/>
          <p:cNvSpPr>
            <a:spLocks noGrp="1"/>
          </p:cNvSpPr>
          <p:nvPr>
            <p:ph type="sldNum" sz="quarter" idx="12"/>
          </p:nvPr>
        </p:nvSpPr>
        <p:spPr>
          <a:xfrm>
            <a:off x="6934200" y="6606936"/>
            <a:ext cx="2133600" cy="441802"/>
          </a:xfrm>
        </p:spPr>
        <p:txBody>
          <a:bodyPr/>
          <a:lstStyle/>
          <a:p>
            <a:fld id="{3FE40F6C-36E6-4965-9D21-698197C3108F}" type="slidenum">
              <a:rPr lang="en-US" smtClean="0"/>
              <a:pPr/>
              <a:t>2</a:t>
            </a:fld>
            <a:endParaRPr lang="en-US" dirty="0"/>
          </a:p>
        </p:txBody>
      </p:sp>
      <p:sp>
        <p:nvSpPr>
          <p:cNvPr id="7" name="Rectangle 6"/>
          <p:cNvSpPr/>
          <p:nvPr/>
        </p:nvSpPr>
        <p:spPr>
          <a:xfrm>
            <a:off x="0" y="990600"/>
            <a:ext cx="9144000" cy="838200"/>
          </a:xfrm>
          <a:prstGeom prst="rect">
            <a:avLst/>
          </a:prstGeom>
        </p:spPr>
        <p:txBody>
          <a:bodyPr wrap="square">
            <a:spAutoFit/>
          </a:bodyPr>
          <a:lstStyle/>
          <a:p>
            <a:pPr algn="ctr"/>
            <a:r>
              <a:rPr lang="en-US" sz="2400" b="1" dirty="0" smtClean="0">
                <a:ln w="3175" cmpd="sng">
                  <a:noFill/>
                  <a:prstDash val="solid"/>
                </a:ln>
                <a:latin typeface="Arial" panose="020B0604020202020204" pitchFamily="34" charset="0"/>
                <a:cs typeface="Arial" panose="020B0604020202020204" pitchFamily="34" charset="0"/>
              </a:rPr>
              <a:t> Chapter 33 Mitigating Circumstances </a:t>
            </a:r>
            <a:br>
              <a:rPr lang="en-US" sz="2400" b="1" dirty="0" smtClean="0">
                <a:ln w="3175" cmpd="sng">
                  <a:noFill/>
                  <a:prstDash val="solid"/>
                </a:ln>
                <a:latin typeface="Arial" panose="020B0604020202020204" pitchFamily="34" charset="0"/>
                <a:cs typeface="Arial" panose="020B0604020202020204" pitchFamily="34" charset="0"/>
              </a:rPr>
            </a:br>
            <a:r>
              <a:rPr lang="en-US" sz="2400" b="1" dirty="0" smtClean="0">
                <a:ln w="3175" cmpd="sng">
                  <a:noFill/>
                  <a:prstDash val="solid"/>
                </a:ln>
                <a:latin typeface="Arial" panose="020B0604020202020204" pitchFamily="34" charset="0"/>
                <a:cs typeface="Arial" panose="020B0604020202020204" pitchFamily="34" charset="0"/>
              </a:rPr>
              <a:t>for Phone Agents</a:t>
            </a:r>
            <a:endParaRPr lang="en-US" sz="2400" b="1" dirty="0">
              <a:ln w="3175" cmpd="sng">
                <a:noFill/>
                <a:prstDash val="solid"/>
              </a:ln>
              <a:latin typeface="Arial" panose="020B0604020202020204" pitchFamily="34" charset="0"/>
              <a:cs typeface="Arial" panose="020B0604020202020204" pitchFamily="34" charset="0"/>
            </a:endParaRPr>
          </a:p>
        </p:txBody>
      </p:sp>
      <p:sp>
        <p:nvSpPr>
          <p:cNvPr id="8" name="Content Placeholder 11"/>
          <p:cNvSpPr>
            <a:spLocks noGrp="1"/>
          </p:cNvSpPr>
          <p:nvPr>
            <p:ph idx="1"/>
          </p:nvPr>
        </p:nvSpPr>
        <p:spPr>
          <a:xfrm>
            <a:off x="609600" y="2133600"/>
            <a:ext cx="8229600" cy="4191000"/>
          </a:xfrm>
        </p:spPr>
        <p:txBody>
          <a:bodyPr/>
          <a:lstStyle/>
          <a:p>
            <a:pPr marL="0" indent="0">
              <a:buNone/>
            </a:pPr>
            <a:r>
              <a:rPr lang="en-US" dirty="0" smtClean="0">
                <a:latin typeface="Arial" panose="020B0604020202020204" pitchFamily="34" charset="0"/>
              </a:rPr>
              <a:t>The purpose of this lesson is to provide Education phone agents with the knowledge </a:t>
            </a:r>
            <a:r>
              <a:rPr lang="en-US" dirty="0" smtClean="0"/>
              <a:t>to answer questions regarding changes </a:t>
            </a:r>
            <a:r>
              <a:rPr lang="en-US" dirty="0"/>
              <a:t>in enrollments involving Mitigating Circumstances (MITCs), occurring on or after November </a:t>
            </a:r>
            <a:r>
              <a:rPr lang="en-US" dirty="0" smtClean="0"/>
              <a:t>15, </a:t>
            </a:r>
            <a:r>
              <a:rPr lang="en-US" dirty="0"/>
              <a:t>2015, in the Long Term Solutions (LTS</a:t>
            </a:r>
            <a:r>
              <a:rPr lang="en-US" dirty="0" smtClean="0"/>
              <a:t>).</a:t>
            </a:r>
            <a:endParaRPr lang="en-US" dirty="0">
              <a:latin typeface="Arial" panose="020B0604020202020204" pitchFamily="34" charset="0"/>
            </a:endParaRPr>
          </a:p>
        </p:txBody>
      </p:sp>
      <p:sp>
        <p:nvSpPr>
          <p:cNvPr id="49"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210046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Protected </a:t>
            </a:r>
            <a:r>
              <a:rPr lang="en-US" dirty="0" smtClean="0"/>
              <a:t> Unprotected Hours</a:t>
            </a:r>
            <a:endParaRPr lang="en-US" dirty="0"/>
          </a:p>
        </p:txBody>
      </p:sp>
      <p:sp>
        <p:nvSpPr>
          <p:cNvPr id="3" name="Content Placeholder 2"/>
          <p:cNvSpPr>
            <a:spLocks noGrp="1"/>
          </p:cNvSpPr>
          <p:nvPr>
            <p:ph idx="1"/>
          </p:nvPr>
        </p:nvSpPr>
        <p:spPr>
          <a:xfrm>
            <a:off x="152400" y="1447800"/>
            <a:ext cx="8686800" cy="4953000"/>
          </a:xfrm>
        </p:spPr>
        <p:txBody>
          <a:bodyPr>
            <a:normAutofit/>
          </a:bodyPr>
          <a:lstStyle/>
          <a:p>
            <a:pPr marL="0" indent="0">
              <a:buNone/>
            </a:pPr>
            <a:r>
              <a:rPr lang="en-US" b="1" i="1" dirty="0"/>
              <a:t>Protected hours </a:t>
            </a:r>
            <a:r>
              <a:rPr lang="en-US" dirty="0"/>
              <a:t>= Payable</a:t>
            </a:r>
          </a:p>
          <a:p>
            <a:pPr marL="0" indent="0">
              <a:buNone/>
            </a:pPr>
            <a:r>
              <a:rPr lang="en-US" b="1" i="1" dirty="0"/>
              <a:t>Unprotected hours </a:t>
            </a:r>
            <a:r>
              <a:rPr lang="en-US" dirty="0"/>
              <a:t>= Not Payable</a:t>
            </a:r>
          </a:p>
          <a:p>
            <a:pPr marL="0" indent="0">
              <a:buNone/>
            </a:pPr>
            <a:endParaRPr lang="en-US" dirty="0"/>
          </a:p>
          <a:p>
            <a:pPr marL="0" indent="0">
              <a:buNone/>
            </a:pPr>
            <a:r>
              <a:rPr lang="en-US" dirty="0"/>
              <a:t>Terminations and reductions are considered “</a:t>
            </a:r>
            <a:r>
              <a:rPr lang="en-US" i="1" dirty="0"/>
              <a:t>Protected</a:t>
            </a:r>
            <a:r>
              <a:rPr lang="en-US" dirty="0"/>
              <a:t>” when they occur</a:t>
            </a:r>
            <a:r>
              <a:rPr lang="en-US" dirty="0" smtClean="0"/>
              <a:t>:</a:t>
            </a:r>
            <a:endParaRPr lang="en-US" dirty="0"/>
          </a:p>
          <a:p>
            <a:pPr lvl="1">
              <a:buFont typeface="Arial" panose="020B0604020202020204" pitchFamily="34" charset="0"/>
              <a:buChar char="•"/>
            </a:pPr>
            <a:r>
              <a:rPr lang="en-US" dirty="0" smtClean="0"/>
              <a:t>Before </a:t>
            </a:r>
            <a:r>
              <a:rPr lang="en-US" dirty="0"/>
              <a:t>the end of the drop-period (30 day max.)</a:t>
            </a:r>
          </a:p>
          <a:p>
            <a:pPr lvl="1">
              <a:buFont typeface="Arial" panose="020B0604020202020204" pitchFamily="34" charset="0"/>
              <a:buChar char="•"/>
            </a:pPr>
            <a:r>
              <a:rPr lang="en-US" dirty="0" smtClean="0"/>
              <a:t>After </a:t>
            </a:r>
            <a:r>
              <a:rPr lang="en-US" dirty="0"/>
              <a:t>the drop period </a:t>
            </a:r>
            <a:r>
              <a:rPr lang="en-US" dirty="0" smtClean="0"/>
              <a:t>with non-punitive grades and </a:t>
            </a:r>
            <a:r>
              <a:rPr lang="en-US" dirty="0"/>
              <a:t>acceptable </a:t>
            </a:r>
            <a:r>
              <a:rPr lang="en-US" dirty="0" smtClean="0"/>
              <a:t>MITCs are </a:t>
            </a:r>
            <a:r>
              <a:rPr lang="en-US" dirty="0"/>
              <a:t>received </a:t>
            </a:r>
          </a:p>
          <a:p>
            <a:pPr lvl="1">
              <a:buFont typeface="Arial" panose="020B0604020202020204" pitchFamily="34" charset="0"/>
              <a:buChar char="•"/>
            </a:pPr>
            <a:r>
              <a:rPr lang="en-US" dirty="0" smtClean="0"/>
              <a:t>After </a:t>
            </a:r>
            <a:r>
              <a:rPr lang="en-US" dirty="0"/>
              <a:t>the drop period </a:t>
            </a:r>
            <a:r>
              <a:rPr lang="en-US" dirty="0" smtClean="0"/>
              <a:t>with non-punitive grades and </a:t>
            </a:r>
            <a:r>
              <a:rPr lang="en-US" dirty="0"/>
              <a:t>the 6-credit exclusion covers </a:t>
            </a:r>
            <a:r>
              <a:rPr lang="en-US" dirty="0" smtClean="0"/>
              <a:t>dropped classes</a:t>
            </a:r>
            <a:endParaRPr lang="en-US" dirty="0"/>
          </a:p>
          <a:p>
            <a:pPr lvl="1">
              <a:buFont typeface="Arial" panose="020B0604020202020204" pitchFamily="34" charset="0"/>
              <a:buChar char="•"/>
            </a:pPr>
            <a:r>
              <a:rPr lang="en-US" dirty="0" smtClean="0"/>
              <a:t>Anytime </a:t>
            </a:r>
            <a:r>
              <a:rPr lang="en-US" dirty="0"/>
              <a:t>a punitive grade is assigned </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6"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762983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Effective Dates of Terminations</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a:t>If the withdrawal is from all classes </a:t>
            </a:r>
            <a:r>
              <a:rPr lang="en-US" u="sng" dirty="0"/>
              <a:t>before</a:t>
            </a:r>
            <a:r>
              <a:rPr lang="en-US" dirty="0"/>
              <a:t> the end of the institution's drop </a:t>
            </a:r>
            <a:r>
              <a:rPr lang="en-US" dirty="0" smtClean="0"/>
              <a:t>period:</a:t>
            </a:r>
          </a:p>
          <a:p>
            <a:pPr lvl="1">
              <a:buFont typeface="Arial" panose="020B0604020202020204" pitchFamily="34" charset="0"/>
              <a:buChar char="•"/>
            </a:pPr>
            <a:r>
              <a:rPr lang="en-US" dirty="0" smtClean="0"/>
              <a:t>Benefits </a:t>
            </a:r>
            <a:r>
              <a:rPr lang="en-US" dirty="0"/>
              <a:t>are paid through the last day of attendance. </a:t>
            </a:r>
          </a:p>
          <a:p>
            <a:pPr marL="0" indent="0">
              <a:buNone/>
            </a:pPr>
            <a:endParaRPr lang="en-US" dirty="0" smtClean="0"/>
          </a:p>
          <a:p>
            <a:pPr marL="0" indent="0">
              <a:spcAft>
                <a:spcPts val="1800"/>
              </a:spcAft>
              <a:buNone/>
            </a:pPr>
            <a:r>
              <a:rPr lang="en-US" dirty="0" smtClean="0"/>
              <a:t>If </a:t>
            </a:r>
            <a:r>
              <a:rPr lang="en-US" dirty="0"/>
              <a:t>the withdrawal is from all classes </a:t>
            </a:r>
            <a:r>
              <a:rPr lang="en-US" u="sng" dirty="0"/>
              <a:t>after</a:t>
            </a:r>
            <a:r>
              <a:rPr lang="en-US" dirty="0"/>
              <a:t> the end of the institution's drop period </a:t>
            </a:r>
            <a:r>
              <a:rPr lang="en-US" i="1" dirty="0"/>
              <a:t>and</a:t>
            </a:r>
            <a:r>
              <a:rPr lang="en-US" dirty="0"/>
              <a:t> punitive grades are assigned for the classes </a:t>
            </a:r>
            <a:r>
              <a:rPr lang="en-US" i="1" dirty="0"/>
              <a:t>or</a:t>
            </a:r>
            <a:r>
              <a:rPr lang="en-US" dirty="0"/>
              <a:t> acceptable </a:t>
            </a:r>
            <a:r>
              <a:rPr lang="en-US" dirty="0" smtClean="0"/>
              <a:t>MITCs are </a:t>
            </a:r>
            <a:r>
              <a:rPr lang="en-US" dirty="0"/>
              <a:t>available: </a:t>
            </a:r>
            <a:endParaRPr lang="en-US" dirty="0" smtClean="0"/>
          </a:p>
          <a:p>
            <a:pPr lvl="1">
              <a:buFont typeface="Arial" panose="020B0604020202020204" pitchFamily="34" charset="0"/>
              <a:buChar char="•"/>
            </a:pPr>
            <a:r>
              <a:rPr lang="en-US" dirty="0" smtClean="0"/>
              <a:t>Benefits </a:t>
            </a:r>
            <a:r>
              <a:rPr lang="en-US" dirty="0"/>
              <a:t>are paid through the last day of attendance.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193484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Effective Dates of Terminations (Continued)</a:t>
            </a:r>
            <a:endParaRPr lang="en-US" dirty="0"/>
          </a:p>
        </p:txBody>
      </p:sp>
      <p:sp>
        <p:nvSpPr>
          <p:cNvPr id="3" name="Content Placeholder 2"/>
          <p:cNvSpPr>
            <a:spLocks noGrp="1"/>
          </p:cNvSpPr>
          <p:nvPr>
            <p:ph idx="1"/>
          </p:nvPr>
        </p:nvSpPr>
        <p:spPr>
          <a:xfrm>
            <a:off x="457200" y="1447800"/>
            <a:ext cx="8382000" cy="4953000"/>
          </a:xfrm>
        </p:spPr>
        <p:txBody>
          <a:bodyPr>
            <a:normAutofit/>
          </a:bodyPr>
          <a:lstStyle/>
          <a:p>
            <a:pPr marL="0" indent="0">
              <a:spcAft>
                <a:spcPts val="1800"/>
              </a:spcAft>
              <a:buNone/>
            </a:pPr>
            <a:r>
              <a:rPr lang="en-US" dirty="0"/>
              <a:t>If the withdrawal is from all classes </a:t>
            </a:r>
            <a:r>
              <a:rPr lang="en-US" u="sng" dirty="0"/>
              <a:t>after</a:t>
            </a:r>
            <a:r>
              <a:rPr lang="en-US" dirty="0"/>
              <a:t> the institution's drop period, </a:t>
            </a:r>
            <a:r>
              <a:rPr lang="en-US" i="1" dirty="0"/>
              <a:t>with</a:t>
            </a:r>
            <a:r>
              <a:rPr lang="en-US" dirty="0"/>
              <a:t> non-punitive grades assigned, </a:t>
            </a:r>
            <a:r>
              <a:rPr lang="en-US" i="1" dirty="0"/>
              <a:t>and</a:t>
            </a:r>
            <a:r>
              <a:rPr lang="en-US" dirty="0"/>
              <a:t> no acceptable </a:t>
            </a:r>
            <a:r>
              <a:rPr lang="en-US" dirty="0" smtClean="0"/>
              <a:t>MITCs are found:</a:t>
            </a:r>
          </a:p>
          <a:p>
            <a:pPr lvl="1">
              <a:buFont typeface="Arial" panose="020B0604020202020204" pitchFamily="34" charset="0"/>
              <a:buChar char="•"/>
            </a:pPr>
            <a:r>
              <a:rPr lang="en-US" dirty="0" smtClean="0"/>
              <a:t>Benefits </a:t>
            </a:r>
            <a:r>
              <a:rPr lang="en-US" dirty="0"/>
              <a:t>are terminated effective the first date of the enrollment period.</a:t>
            </a:r>
          </a:p>
          <a:p>
            <a:pPr marL="0" indent="0">
              <a:buNone/>
            </a:pPr>
            <a:endParaRPr lang="en-US" dirty="0"/>
          </a:p>
          <a:p>
            <a:pPr marL="0" indent="0">
              <a:spcAft>
                <a:spcPts val="1800"/>
              </a:spcAft>
              <a:buNone/>
            </a:pPr>
            <a:r>
              <a:rPr lang="en-US" dirty="0"/>
              <a:t>If the 6X is available and only covers part of the drop</a:t>
            </a:r>
            <a:r>
              <a:rPr lang="en-US" dirty="0" smtClean="0"/>
              <a:t>:</a:t>
            </a:r>
          </a:p>
          <a:p>
            <a:pPr lvl="1">
              <a:buFont typeface="Arial" panose="020B0604020202020204" pitchFamily="34" charset="0"/>
              <a:buChar char="•"/>
            </a:pPr>
            <a:r>
              <a:rPr lang="en-US" dirty="0" smtClean="0"/>
              <a:t>Pay </a:t>
            </a:r>
            <a:r>
              <a:rPr lang="en-US" dirty="0"/>
              <a:t>6 credit hours through the last date of attendance, and </a:t>
            </a:r>
          </a:p>
          <a:p>
            <a:pPr lvl="1">
              <a:buFont typeface="Arial" panose="020B0604020202020204" pitchFamily="34" charset="0"/>
              <a:buChar char="•"/>
            </a:pPr>
            <a:r>
              <a:rPr lang="en-US" dirty="0"/>
              <a:t>Reduce any remaining hours effective the first date of the term.</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239392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Effective Dates of Terminations (Continued)</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pPr marL="0" indent="0">
              <a:spcAft>
                <a:spcPts val="1800"/>
              </a:spcAft>
              <a:buNone/>
            </a:pPr>
            <a:r>
              <a:rPr lang="en-US" dirty="0"/>
              <a:t>If an individual completes a class but at the end of the term, semester, or quarter receives a non-punitive grade for the class </a:t>
            </a:r>
            <a:r>
              <a:rPr lang="en-US" i="1" dirty="0"/>
              <a:t>and</a:t>
            </a:r>
            <a:r>
              <a:rPr lang="en-US" dirty="0"/>
              <a:t> acceptable </a:t>
            </a:r>
            <a:r>
              <a:rPr lang="en-US" dirty="0" smtClean="0"/>
              <a:t>MITCs </a:t>
            </a:r>
            <a:r>
              <a:rPr lang="en-US" u="sng" dirty="0"/>
              <a:t>are not </a:t>
            </a:r>
            <a:r>
              <a:rPr lang="en-US" dirty="0" smtClean="0"/>
              <a:t>found: </a:t>
            </a:r>
          </a:p>
          <a:p>
            <a:pPr lvl="1">
              <a:buFont typeface="Arial" panose="020B0604020202020204" pitchFamily="34" charset="0"/>
              <a:buChar char="•"/>
            </a:pPr>
            <a:r>
              <a:rPr lang="en-US" dirty="0" smtClean="0"/>
              <a:t>Terminate </a:t>
            </a:r>
            <a:r>
              <a:rPr lang="en-US" dirty="0"/>
              <a:t>benefits from the first date of the enrollment period.  </a:t>
            </a:r>
          </a:p>
          <a:p>
            <a:pPr marL="0" indent="0">
              <a:buNone/>
            </a:pPr>
            <a:endParaRPr lang="en-US" dirty="0"/>
          </a:p>
          <a:p>
            <a:pPr marL="0" indent="0">
              <a:buNone/>
            </a:pPr>
            <a:endParaRPr lang="en-US" dirty="0"/>
          </a:p>
          <a:p>
            <a:pPr marL="0" indent="0">
              <a:buNone/>
            </a:pPr>
            <a:r>
              <a:rPr lang="en-US" i="1" dirty="0"/>
              <a:t>Note: </a:t>
            </a:r>
            <a:r>
              <a:rPr lang="en-US" i="1" dirty="0" smtClean="0"/>
              <a:t> The </a:t>
            </a:r>
            <a:r>
              <a:rPr lang="en-US" i="1" dirty="0"/>
              <a:t>6-credit exclusion is not a factor in such cases and should not be applied.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047369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Questions: </a:t>
            </a:r>
            <a:br>
              <a:rPr lang="en-US" dirty="0" smtClean="0"/>
            </a:br>
            <a:endParaRPr lang="en-US" dirty="0" smtClean="0"/>
          </a:p>
          <a:p>
            <a:pPr marL="857250" lvl="1" indent="-457200">
              <a:buFont typeface="+mj-lt"/>
              <a:buAutoNum type="arabicPeriod"/>
            </a:pPr>
            <a:r>
              <a:rPr lang="en-US" dirty="0" smtClean="0"/>
              <a:t>When are benefits terminated if a student withdraws from </a:t>
            </a:r>
            <a:r>
              <a:rPr lang="en-US" dirty="0"/>
              <a:t>all classes </a:t>
            </a:r>
            <a:r>
              <a:rPr lang="en-US" u="sng" dirty="0"/>
              <a:t>before</a:t>
            </a:r>
            <a:r>
              <a:rPr lang="en-US" dirty="0"/>
              <a:t> the end of the institution's drop </a:t>
            </a:r>
            <a:r>
              <a:rPr lang="en-US" dirty="0" smtClean="0"/>
              <a:t>period?</a:t>
            </a:r>
          </a:p>
          <a:p>
            <a:pPr marL="857250" lvl="1" indent="-457200">
              <a:buFont typeface="+mj-lt"/>
              <a:buAutoNum type="arabicPeriod"/>
            </a:pPr>
            <a:endParaRPr lang="en-US" dirty="0"/>
          </a:p>
          <a:p>
            <a:pPr marL="857250" lvl="1" indent="-457200">
              <a:buFont typeface="+mj-lt"/>
              <a:buAutoNum type="arabicPeriod"/>
            </a:pPr>
            <a:r>
              <a:rPr lang="en-US" dirty="0"/>
              <a:t>When are benefits terminated if a student withdraws from </a:t>
            </a:r>
            <a:r>
              <a:rPr lang="en-US" dirty="0" smtClean="0"/>
              <a:t>all </a:t>
            </a:r>
            <a:r>
              <a:rPr lang="en-US" dirty="0"/>
              <a:t>classes </a:t>
            </a:r>
            <a:r>
              <a:rPr lang="en-US" u="sng" dirty="0"/>
              <a:t>after</a:t>
            </a:r>
            <a:r>
              <a:rPr lang="en-US" dirty="0"/>
              <a:t> the institution's drop period, </a:t>
            </a:r>
            <a:r>
              <a:rPr lang="en-US" i="1" dirty="0"/>
              <a:t>with</a:t>
            </a:r>
            <a:r>
              <a:rPr lang="en-US" dirty="0"/>
              <a:t> non-punitive grades assigned, </a:t>
            </a:r>
            <a:r>
              <a:rPr lang="en-US" i="1" dirty="0"/>
              <a:t>and</a:t>
            </a:r>
            <a:r>
              <a:rPr lang="en-US" dirty="0"/>
              <a:t> no acceptable </a:t>
            </a:r>
            <a:r>
              <a:rPr lang="en-US" dirty="0" smtClean="0"/>
              <a:t>MITCs are found?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36341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Effective Dates of Reductions</a:t>
            </a:r>
          </a:p>
        </p:txBody>
      </p:sp>
      <p:sp>
        <p:nvSpPr>
          <p:cNvPr id="3" name="Content Placeholder 2"/>
          <p:cNvSpPr>
            <a:spLocks noGrp="1"/>
          </p:cNvSpPr>
          <p:nvPr>
            <p:ph idx="1"/>
          </p:nvPr>
        </p:nvSpPr>
        <p:spPr>
          <a:xfrm>
            <a:off x="457200" y="1447800"/>
            <a:ext cx="8229600" cy="5029200"/>
          </a:xfrm>
        </p:spPr>
        <p:txBody>
          <a:bodyPr>
            <a:normAutofit/>
          </a:bodyPr>
          <a:lstStyle/>
          <a:p>
            <a:pPr marL="0" indent="0">
              <a:buNone/>
            </a:pPr>
            <a:r>
              <a:rPr lang="en-US" dirty="0"/>
              <a:t>When a student reduces hours enrolled by withdrawing from fewer than all classes </a:t>
            </a:r>
            <a:r>
              <a:rPr lang="en-US" u="sng" dirty="0"/>
              <a:t>on or before </a:t>
            </a:r>
            <a:r>
              <a:rPr lang="en-US" dirty="0"/>
              <a:t>the first day of the term, reduce payments effective the first date of the term.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853184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Effective Dates of </a:t>
            </a:r>
            <a:r>
              <a:rPr lang="en-US" dirty="0" smtClean="0"/>
              <a:t>Reductions (Continued)</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pPr marL="0" indent="0">
              <a:spcAft>
                <a:spcPts val="1200"/>
              </a:spcAft>
              <a:buNone/>
            </a:pPr>
            <a:r>
              <a:rPr lang="en-US" dirty="0" smtClean="0"/>
              <a:t>A reduction </a:t>
            </a:r>
            <a:r>
              <a:rPr lang="en-US" dirty="0"/>
              <a:t>occurs when the student reduces hours enrolled by withdrawing from fewer than all classes under one of the following “protected” </a:t>
            </a:r>
            <a:r>
              <a:rPr lang="en-US" dirty="0" smtClean="0"/>
              <a:t>conditions:</a:t>
            </a:r>
            <a:endParaRPr lang="en-US" dirty="0"/>
          </a:p>
          <a:p>
            <a:pPr lvl="1">
              <a:buFont typeface="Arial" panose="020B0604020202020204" pitchFamily="34" charset="0"/>
              <a:buChar char="•"/>
            </a:pPr>
            <a:r>
              <a:rPr lang="en-US" dirty="0"/>
              <a:t>The reduction is during the drop period, (30 day max.);</a:t>
            </a:r>
          </a:p>
          <a:p>
            <a:pPr lvl="1">
              <a:buFont typeface="Arial" panose="020B0604020202020204" pitchFamily="34" charset="0"/>
              <a:buChar char="•"/>
            </a:pPr>
            <a:r>
              <a:rPr lang="en-US" dirty="0"/>
              <a:t>A </a:t>
            </a:r>
            <a:r>
              <a:rPr lang="en-US" dirty="0" smtClean="0"/>
              <a:t>punitive </a:t>
            </a:r>
            <a:r>
              <a:rPr lang="en-US" dirty="0"/>
              <a:t>grade is assigned for the class from which the student withdraws; or</a:t>
            </a:r>
          </a:p>
          <a:p>
            <a:pPr lvl="1">
              <a:buFont typeface="Arial" panose="020B0604020202020204" pitchFamily="34" charset="0"/>
              <a:buChar char="•"/>
            </a:pPr>
            <a:r>
              <a:rPr lang="en-US" dirty="0" smtClean="0"/>
              <a:t>MITCs are </a:t>
            </a:r>
            <a:r>
              <a:rPr lang="en-US" dirty="0"/>
              <a:t>received and accepted, the 6-credit exclusion applies to all hours, or the training is discontinued as the result of being ordered to active </a:t>
            </a:r>
            <a:r>
              <a:rPr lang="en-US" dirty="0" smtClean="0"/>
              <a:t>duty</a:t>
            </a:r>
          </a:p>
          <a:p>
            <a:pPr marL="57150" indent="0">
              <a:buNone/>
            </a:pPr>
            <a:r>
              <a:rPr lang="en-US" dirty="0" smtClean="0"/>
              <a:t>Payments are reduced effective the end of the month or end of the term whichever occurs first.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005574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Effective Dates of </a:t>
            </a:r>
            <a:r>
              <a:rPr lang="en-US" dirty="0" smtClean="0"/>
              <a:t>Reductions (Continued)</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a:t>Reductions with non-punitive grades occurring after the institution’s drop period that are “unprotected” will be adjusted effective the first day of the </a:t>
            </a:r>
            <a:r>
              <a:rPr lang="en-US" dirty="0" smtClean="0"/>
              <a:t>term. </a:t>
            </a:r>
            <a:br>
              <a:rPr lang="en-US" dirty="0" smtClean="0"/>
            </a:br>
            <a:r>
              <a:rPr lang="en-US" i="1" dirty="0" smtClean="0"/>
              <a:t>All </a:t>
            </a:r>
            <a:r>
              <a:rPr lang="en-US" i="1" dirty="0"/>
              <a:t>payments associated with those hours are not payable.</a:t>
            </a:r>
          </a:p>
          <a:p>
            <a:endParaRPr lang="en-US" dirty="0"/>
          </a:p>
          <a:p>
            <a:r>
              <a:rPr lang="en-US" dirty="0" smtClean="0"/>
              <a:t>Chapter </a:t>
            </a:r>
            <a:r>
              <a:rPr lang="en-US" dirty="0"/>
              <a:t>33 “protected” reductions are effective and payable through the end of the month of the </a:t>
            </a:r>
            <a:r>
              <a:rPr lang="en-US" dirty="0" smtClean="0"/>
              <a:t>change. </a:t>
            </a:r>
          </a:p>
          <a:p>
            <a:pPr marL="0" indent="0">
              <a:buNone/>
            </a:pPr>
            <a:endParaRPr lang="en-US" dirty="0"/>
          </a:p>
          <a:p>
            <a:r>
              <a:rPr lang="en-US" dirty="0" smtClean="0"/>
              <a:t>VA cannot pay </a:t>
            </a:r>
            <a:r>
              <a:rPr lang="en-US" dirty="0"/>
              <a:t>benefits when a claimant is no longer attending an enrollment period.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26692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Questions: </a:t>
            </a:r>
          </a:p>
          <a:p>
            <a:pPr marL="457200" indent="-457200">
              <a:buFont typeface="+mj-lt"/>
              <a:buAutoNum type="arabicPeriod"/>
            </a:pPr>
            <a:r>
              <a:rPr lang="en-US" dirty="0" smtClean="0"/>
              <a:t>When </a:t>
            </a:r>
            <a:r>
              <a:rPr lang="en-US" dirty="0"/>
              <a:t>a student reduces hours enrolled by withdrawing from fewer than all classes on or before the first day of the term, </a:t>
            </a:r>
            <a:r>
              <a:rPr lang="en-US" dirty="0" smtClean="0"/>
              <a:t>payments are reduced effective when?</a:t>
            </a:r>
          </a:p>
          <a:p>
            <a:pPr marL="457200" indent="-457200">
              <a:buFont typeface="+mj-lt"/>
              <a:buAutoNum type="arabicPeriod"/>
            </a:pPr>
            <a:endParaRPr lang="en-US" dirty="0"/>
          </a:p>
          <a:p>
            <a:pPr marL="457200" indent="-457200">
              <a:buFont typeface="+mj-lt"/>
              <a:buAutoNum type="arabicPeriod"/>
            </a:pPr>
            <a:r>
              <a:rPr lang="en-US" dirty="0" smtClean="0"/>
              <a:t>If </a:t>
            </a:r>
            <a:r>
              <a:rPr lang="en-US" dirty="0"/>
              <a:t>a student reduces </a:t>
            </a:r>
            <a:r>
              <a:rPr lang="en-US" dirty="0" smtClean="0"/>
              <a:t>their hours </a:t>
            </a:r>
            <a:r>
              <a:rPr lang="en-US" dirty="0"/>
              <a:t>enrolled by withdrawing from fewer than all classes </a:t>
            </a:r>
            <a:r>
              <a:rPr lang="en-US" i="1" dirty="0" smtClean="0"/>
              <a:t>and</a:t>
            </a:r>
            <a:r>
              <a:rPr lang="en-US" dirty="0" smtClean="0"/>
              <a:t> MITCs are received and approved, </a:t>
            </a:r>
            <a:r>
              <a:rPr lang="en-US" dirty="0"/>
              <a:t>payments </a:t>
            </a:r>
            <a:r>
              <a:rPr lang="en-US" dirty="0" smtClean="0"/>
              <a:t>would be reduced </a:t>
            </a:r>
            <a:r>
              <a:rPr lang="en-US" dirty="0"/>
              <a:t>effective when?</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677023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Changes to Enrollment </a:t>
            </a:r>
            <a:r>
              <a:rPr lang="en-US" dirty="0" smtClean="0"/>
              <a:t>(VA Forms 22-1999 </a:t>
            </a:r>
            <a:r>
              <a:rPr lang="en-US" dirty="0"/>
              <a:t>&amp; </a:t>
            </a:r>
            <a:r>
              <a:rPr lang="en-US" dirty="0" smtClean="0"/>
              <a:t>1999B) </a:t>
            </a:r>
            <a:endParaRPr lang="en-US" dirty="0"/>
          </a:p>
        </p:txBody>
      </p:sp>
      <p:sp>
        <p:nvSpPr>
          <p:cNvPr id="3" name="Content Placeholder 2"/>
          <p:cNvSpPr>
            <a:spLocks noGrp="1"/>
          </p:cNvSpPr>
          <p:nvPr>
            <p:ph idx="1"/>
          </p:nvPr>
        </p:nvSpPr>
        <p:spPr>
          <a:xfrm>
            <a:off x="457200" y="1447800"/>
            <a:ext cx="8458200" cy="5029200"/>
          </a:xfrm>
        </p:spPr>
        <p:txBody>
          <a:bodyPr>
            <a:normAutofit/>
          </a:bodyPr>
          <a:lstStyle/>
          <a:p>
            <a:r>
              <a:rPr lang="en-US" dirty="0" smtClean="0"/>
              <a:t>In </a:t>
            </a:r>
            <a:r>
              <a:rPr lang="en-US" dirty="0"/>
              <a:t>most cases, a VCE should not need to enter information manually.</a:t>
            </a:r>
          </a:p>
          <a:p>
            <a:endParaRPr lang="en-US" dirty="0"/>
          </a:p>
          <a:p>
            <a:r>
              <a:rPr lang="en-US" dirty="0" smtClean="0"/>
              <a:t>If there </a:t>
            </a:r>
            <a:r>
              <a:rPr lang="en-US" dirty="0"/>
              <a:t>is missing, conflicting, or illogical information, </a:t>
            </a:r>
            <a:r>
              <a:rPr lang="en-US" dirty="0" smtClean="0"/>
              <a:t>develop </a:t>
            </a:r>
            <a:r>
              <a:rPr lang="en-US" dirty="0"/>
              <a:t>with the SCO or ELR as </a:t>
            </a:r>
            <a:r>
              <a:rPr lang="en-US" dirty="0" smtClean="0"/>
              <a:t>appropriate.</a:t>
            </a:r>
            <a:endParaRPr lang="en-US" dirty="0"/>
          </a:p>
          <a:p>
            <a:endParaRPr lang="en-US" dirty="0" smtClean="0"/>
          </a:p>
          <a:p>
            <a:r>
              <a:rPr lang="en-US" dirty="0" smtClean="0"/>
              <a:t>Anytime </a:t>
            </a:r>
            <a:r>
              <a:rPr lang="en-US" dirty="0"/>
              <a:t>“Other” is used as the reason for </a:t>
            </a:r>
            <a:r>
              <a:rPr lang="en-US" dirty="0" smtClean="0"/>
              <a:t>an adjustment </a:t>
            </a:r>
            <a:r>
              <a:rPr lang="en-US" dirty="0"/>
              <a:t>and is not fully explained in the remarks, </a:t>
            </a:r>
            <a:r>
              <a:rPr lang="en-US" dirty="0" smtClean="0"/>
              <a:t>develop </a:t>
            </a:r>
            <a:r>
              <a:rPr lang="en-US" dirty="0"/>
              <a:t>with the SCO for clarification and place all development documents in the TIMS folder.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832789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Lesson Objectives</a:t>
            </a:r>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sz="2600" dirty="0">
                <a:latin typeface="Arial" panose="020B0604020202020204" pitchFamily="34" charset="0"/>
              </a:rPr>
              <a:t>At the end of this lesson, you will be able to</a:t>
            </a:r>
            <a:r>
              <a:rPr lang="en-US" sz="2600" dirty="0" smtClean="0">
                <a:latin typeface="Arial" panose="020B0604020202020204" pitchFamily="34" charset="0"/>
              </a:rPr>
              <a:t>:</a:t>
            </a:r>
            <a:r>
              <a:rPr lang="en-US" dirty="0" smtClean="0">
                <a:latin typeface="Arial" panose="020B0604020202020204" pitchFamily="34" charset="0"/>
              </a:rPr>
              <a:t/>
            </a:r>
            <a:br>
              <a:rPr lang="en-US" dirty="0" smtClean="0">
                <a:latin typeface="Arial" panose="020B0604020202020204" pitchFamily="34" charset="0"/>
              </a:rPr>
            </a:br>
            <a:endParaRPr lang="en-US" dirty="0">
              <a:latin typeface="Arial" panose="020B0604020202020204" pitchFamily="34" charset="0"/>
            </a:endParaRPr>
          </a:p>
          <a:p>
            <a:pPr lvl="1">
              <a:buFont typeface="Arial" pitchFamily="34" charset="0"/>
              <a:buChar char="•"/>
            </a:pPr>
            <a:r>
              <a:rPr lang="en-US" dirty="0"/>
              <a:t>Using available references, identify acceptable reasons for adjustments to enrollments, including </a:t>
            </a:r>
            <a:r>
              <a:rPr lang="en-US" dirty="0" smtClean="0"/>
              <a:t>Mitigating Circumstances (MITCs), </a:t>
            </a:r>
            <a:r>
              <a:rPr lang="en-US" dirty="0"/>
              <a:t>with 80% </a:t>
            </a:r>
            <a:r>
              <a:rPr lang="en-US" dirty="0" smtClean="0"/>
              <a:t>accuracy on the assessment.</a:t>
            </a:r>
          </a:p>
          <a:p>
            <a:pPr lvl="1">
              <a:buFont typeface="Arial" pitchFamily="34" charset="0"/>
              <a:buChar char="•"/>
            </a:pPr>
            <a:r>
              <a:rPr lang="en-US" dirty="0" smtClean="0"/>
              <a:t>Using available references, identify changes to payments as a result of MITCs, with 80% accuracy on the assessment.</a:t>
            </a:r>
            <a:endParaRPr lang="en-US" dirty="0"/>
          </a:p>
          <a:p>
            <a:endParaRPr lang="en-US" dirty="0" smtClean="0">
              <a:latin typeface="Arial" panose="020B0604020202020204" pitchFamily="34" charset="0"/>
            </a:endParaRPr>
          </a:p>
          <a:p>
            <a:endParaRPr lang="en-US"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61561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Notification Letters</a:t>
            </a:r>
            <a:endParaRPr lang="en-US" dirty="0"/>
          </a:p>
        </p:txBody>
      </p:sp>
      <p:sp>
        <p:nvSpPr>
          <p:cNvPr id="3" name="Content Placeholder 2"/>
          <p:cNvSpPr>
            <a:spLocks noGrp="1"/>
          </p:cNvSpPr>
          <p:nvPr>
            <p:ph idx="1"/>
          </p:nvPr>
        </p:nvSpPr>
        <p:spPr>
          <a:xfrm>
            <a:off x="457200" y="1219200"/>
            <a:ext cx="8534400" cy="5334000"/>
          </a:xfrm>
        </p:spPr>
        <p:txBody>
          <a:bodyPr>
            <a:normAutofit/>
          </a:bodyPr>
          <a:lstStyle/>
          <a:p>
            <a:pPr marL="0" indent="0">
              <a:buNone/>
            </a:pPr>
            <a:r>
              <a:rPr lang="en-US" dirty="0" smtClean="0"/>
              <a:t>LTS generated letters have been developed to provide proper notification.</a:t>
            </a:r>
          </a:p>
          <a:p>
            <a:pPr marL="0" indent="0">
              <a:buNone/>
            </a:pPr>
            <a:endParaRPr lang="en-US" dirty="0" smtClean="0"/>
          </a:p>
          <a:p>
            <a:pPr marL="0" indent="0">
              <a:buNone/>
            </a:pPr>
            <a:r>
              <a:rPr lang="en-US" dirty="0" smtClean="0"/>
              <a:t>LTS generates the following MITC letters:</a:t>
            </a:r>
          </a:p>
          <a:p>
            <a:pPr marL="0" indent="0">
              <a:buNone/>
            </a:pPr>
            <a:endParaRPr lang="en-US" dirty="0" smtClean="0"/>
          </a:p>
          <a:p>
            <a:pPr marL="857250" lvl="1" indent="-457200">
              <a:buFont typeface="+mj-lt"/>
              <a:buAutoNum type="arabicPeriod"/>
            </a:pPr>
            <a:r>
              <a:rPr lang="en-US" dirty="0" smtClean="0"/>
              <a:t>MITCs Required – MITC-1 letter </a:t>
            </a:r>
          </a:p>
          <a:p>
            <a:pPr marL="857250" lvl="1" indent="-457200">
              <a:buFont typeface="+mj-lt"/>
              <a:buAutoNum type="arabicPeriod"/>
            </a:pPr>
            <a:r>
              <a:rPr lang="en-US" dirty="0" smtClean="0"/>
              <a:t>MITCs Received and Not Acceptable – MITC-2 letter </a:t>
            </a:r>
          </a:p>
          <a:p>
            <a:pPr marL="857250" lvl="1" indent="-457200">
              <a:buFont typeface="+mj-lt"/>
              <a:buAutoNum type="arabicPeriod"/>
            </a:pPr>
            <a:r>
              <a:rPr lang="en-US" dirty="0" smtClean="0"/>
              <a:t>MITCs Received and Acceptable – MITC-3 letter </a:t>
            </a:r>
          </a:p>
          <a:p>
            <a:pPr marL="857250" lvl="1" indent="-457200">
              <a:buFont typeface="+mj-lt"/>
              <a:buAutoNum type="arabicPeriod"/>
            </a:pPr>
            <a:r>
              <a:rPr lang="en-US" dirty="0" smtClean="0"/>
              <a:t>Six-Credit Hour Exclusion – MITC-4 letter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423106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600200"/>
          </a:xfrm>
        </p:spPr>
        <p:txBody>
          <a:bodyPr>
            <a:normAutofit/>
          </a:bodyPr>
          <a:lstStyle/>
          <a:p>
            <a:r>
              <a:rPr lang="en-US" dirty="0"/>
              <a:t>Mitigating Circumstances are Required </a:t>
            </a:r>
            <a:r>
              <a:rPr lang="en-US" dirty="0" smtClean="0"/>
              <a:t/>
            </a:r>
            <a:br>
              <a:rPr lang="en-US" dirty="0" smtClean="0"/>
            </a:br>
            <a:r>
              <a:rPr lang="en-US" dirty="0" smtClean="0"/>
              <a:t>(</a:t>
            </a:r>
            <a:r>
              <a:rPr lang="en-US" dirty="0"/>
              <a:t>MITC-1)</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109045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it-IT" dirty="0" smtClean="0"/>
              <a:t>Example of a MITC-1 Letter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28" y="1046969"/>
            <a:ext cx="8793272" cy="535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36569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941540"/>
          </a:xfrm>
        </p:spPr>
        <p:txBody>
          <a:bodyPr>
            <a:normAutofit/>
          </a:bodyPr>
          <a:lstStyle/>
          <a:p>
            <a:r>
              <a:rPr lang="it-IT" sz="2300" dirty="0" smtClean="0"/>
              <a:t>Example of </a:t>
            </a:r>
            <a:r>
              <a:rPr lang="it-IT" sz="2300" dirty="0"/>
              <a:t>a </a:t>
            </a:r>
            <a:r>
              <a:rPr lang="it-IT" sz="2300" dirty="0" smtClean="0"/>
              <a:t>MITC-1 Letter</a:t>
            </a:r>
            <a:r>
              <a:rPr lang="it-IT" sz="2300" dirty="0"/>
              <a:t> </a:t>
            </a:r>
            <a:r>
              <a:rPr lang="it-IT" sz="2300" dirty="0" smtClean="0"/>
              <a:t>(Continued) </a:t>
            </a:r>
            <a:endParaRPr lang="en-US" sz="23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41540"/>
            <a:ext cx="8642958" cy="561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p:cNvSpPr txBox="1">
            <a:spLocks/>
          </p:cNvSpPr>
          <p:nvPr/>
        </p:nvSpPr>
        <p:spPr>
          <a:xfrm>
            <a:off x="152400" y="6610050"/>
            <a:ext cx="5867400" cy="266900"/>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Processing Mitigating Circumstances for Post-9/11 GI Bill Claims</a:t>
            </a:r>
          </a:p>
          <a:p>
            <a:endParaRPr lang="en-US" sz="1400" dirty="0">
              <a:solidFill>
                <a:schemeClr val="bg1"/>
              </a:solidFill>
            </a:endParaRPr>
          </a:p>
        </p:txBody>
      </p:sp>
    </p:spTree>
    <p:extLst>
      <p:ext uri="{BB962C8B-B14F-4D97-AF65-F5344CB8AC3E}">
        <p14:creationId xmlns:p14="http://schemas.microsoft.com/office/powerpoint/2010/main" val="2545651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it-IT" dirty="0" smtClean="0"/>
              <a:t>Example of a MITC-1 w/6X Letter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37" y="1324629"/>
            <a:ext cx="8693063" cy="469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654189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it-IT" dirty="0" smtClean="0"/>
              <a:t>Example of a MITC-1 w/6X Letter</a:t>
            </a:r>
            <a:r>
              <a:rPr lang="it-IT" dirty="0"/>
              <a:t> </a:t>
            </a:r>
            <a:r>
              <a:rPr lang="it-IT" dirty="0" smtClean="0"/>
              <a:t>(Continued)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35</a:t>
            </a:fld>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25" y="1024393"/>
            <a:ext cx="8505172" cy="552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6568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a:t>
            </a:r>
          </a:p>
          <a:p>
            <a:pPr marL="0" indent="0">
              <a:buNone/>
            </a:pPr>
            <a:endParaRPr lang="en-US" dirty="0" smtClean="0"/>
          </a:p>
          <a:p>
            <a:pPr marL="0" indent="0">
              <a:buNone/>
            </a:pPr>
            <a:r>
              <a:rPr lang="en-US" dirty="0" smtClean="0"/>
              <a:t>When is the MITC-1 Letter utilized?</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36</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231819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600200"/>
          </a:xfrm>
        </p:spPr>
        <p:txBody>
          <a:bodyPr>
            <a:normAutofit/>
          </a:bodyPr>
          <a:lstStyle/>
          <a:p>
            <a:r>
              <a:rPr lang="en-US" dirty="0" smtClean="0"/>
              <a:t>MITCs </a:t>
            </a:r>
            <a:r>
              <a:rPr lang="en-US" dirty="0"/>
              <a:t>Received </a:t>
            </a:r>
            <a:r>
              <a:rPr lang="en-US" dirty="0" smtClean="0"/>
              <a:t/>
            </a:r>
            <a:br>
              <a:rPr lang="en-US" dirty="0" smtClean="0"/>
            </a:br>
            <a:r>
              <a:rPr lang="en-US" dirty="0" smtClean="0"/>
              <a:t>but </a:t>
            </a:r>
            <a:r>
              <a:rPr lang="en-US" dirty="0"/>
              <a:t>Not Accepted Letter </a:t>
            </a:r>
            <a:br>
              <a:rPr lang="en-US" dirty="0"/>
            </a:br>
            <a:r>
              <a:rPr lang="en-US" dirty="0"/>
              <a:t>(MITC-2)</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37</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998714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MITC-2 Letter Information</a:t>
            </a:r>
            <a:endParaRPr lang="en-US" dirty="0"/>
          </a:p>
        </p:txBody>
      </p:sp>
      <p:sp>
        <p:nvSpPr>
          <p:cNvPr id="3" name="Content Placeholder 2"/>
          <p:cNvSpPr>
            <a:spLocks noGrp="1"/>
          </p:cNvSpPr>
          <p:nvPr>
            <p:ph idx="1"/>
          </p:nvPr>
        </p:nvSpPr>
        <p:spPr/>
        <p:txBody>
          <a:bodyPr/>
          <a:lstStyle/>
          <a:p>
            <a:pPr marL="0" indent="0">
              <a:buNone/>
            </a:pPr>
            <a:r>
              <a:rPr lang="en-US" dirty="0" smtClean="0"/>
              <a:t>When necessary, MITCs </a:t>
            </a:r>
            <a:r>
              <a:rPr lang="en-US" dirty="0"/>
              <a:t>are requested from the claimant. If received, claims processors must determine if they are acceptable or unacceptable.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38</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303651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Example of a MITC-2  Letter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39</a:t>
            </a:fld>
            <a:endParaRPr lang="en-US" dirty="0"/>
          </a:p>
        </p:txBody>
      </p:sp>
      <p:grpSp>
        <p:nvGrpSpPr>
          <p:cNvPr id="10" name="Group 9"/>
          <p:cNvGrpSpPr/>
          <p:nvPr/>
        </p:nvGrpSpPr>
        <p:grpSpPr>
          <a:xfrm>
            <a:off x="225467" y="990600"/>
            <a:ext cx="8818325" cy="5486400"/>
            <a:chOff x="225467" y="814192"/>
            <a:chExt cx="8818325" cy="548640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73"/>
            <a:stretch/>
          </p:blipFill>
          <p:spPr bwMode="auto">
            <a:xfrm>
              <a:off x="225468" y="814192"/>
              <a:ext cx="88183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25467" y="1390756"/>
              <a:ext cx="8557321" cy="57755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568477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066800"/>
          </a:xfrm>
        </p:spPr>
        <p:txBody>
          <a:bodyPr/>
          <a:lstStyle/>
          <a:p>
            <a:r>
              <a:rPr lang="en-US" dirty="0" smtClean="0"/>
              <a:t>Terminology</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567362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Question: </a:t>
            </a:r>
          </a:p>
          <a:p>
            <a:pPr marL="0" indent="0">
              <a:buNone/>
            </a:pPr>
            <a:endParaRPr lang="en-US" dirty="0" smtClean="0"/>
          </a:p>
          <a:p>
            <a:pPr marL="0" indent="0">
              <a:buNone/>
            </a:pPr>
            <a:r>
              <a:rPr lang="en-US" dirty="0" smtClean="0"/>
              <a:t>When is the MITC-2 Letter utilized?</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40</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0698093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600200"/>
          </a:xfrm>
        </p:spPr>
        <p:txBody>
          <a:bodyPr>
            <a:normAutofit/>
          </a:bodyPr>
          <a:lstStyle/>
          <a:p>
            <a:r>
              <a:rPr lang="en-US" dirty="0"/>
              <a:t>Mitigating Circumstances </a:t>
            </a:r>
            <a:r>
              <a:rPr lang="en-US" dirty="0" smtClean="0"/>
              <a:t>Received </a:t>
            </a:r>
            <a:br>
              <a:rPr lang="en-US" dirty="0" smtClean="0"/>
            </a:br>
            <a:r>
              <a:rPr lang="en-US" dirty="0" smtClean="0"/>
              <a:t>and </a:t>
            </a:r>
            <a:r>
              <a:rPr lang="en-US" dirty="0"/>
              <a:t>Accepted Letter </a:t>
            </a:r>
            <a:br>
              <a:rPr lang="en-US" dirty="0"/>
            </a:br>
            <a:r>
              <a:rPr lang="en-US" dirty="0"/>
              <a:t>(MITC-3)</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41</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4755727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MITC-3 Letter Information</a:t>
            </a:r>
            <a:endParaRPr lang="en-US" dirty="0"/>
          </a:p>
        </p:txBody>
      </p:sp>
      <p:sp>
        <p:nvSpPr>
          <p:cNvPr id="3" name="Content Placeholder 2"/>
          <p:cNvSpPr>
            <a:spLocks noGrp="1"/>
          </p:cNvSpPr>
          <p:nvPr>
            <p:ph idx="1"/>
          </p:nvPr>
        </p:nvSpPr>
        <p:spPr/>
        <p:txBody>
          <a:bodyPr/>
          <a:lstStyle/>
          <a:p>
            <a:pPr marL="0" indent="0">
              <a:buNone/>
            </a:pPr>
            <a:r>
              <a:rPr lang="en-US" dirty="0"/>
              <a:t>The MITC-3 letter informs the claimant he/she withdrew from a period enrollment and the mitigating </a:t>
            </a:r>
            <a:r>
              <a:rPr lang="en-US" dirty="0" smtClean="0"/>
              <a:t>circumstance </a:t>
            </a:r>
            <a:r>
              <a:rPr lang="en-US" dirty="0"/>
              <a:t>submitted was acceptable.  Therefore, VA </a:t>
            </a:r>
            <a:r>
              <a:rPr lang="en-US" dirty="0" smtClean="0"/>
              <a:t>will not </a:t>
            </a:r>
            <a:r>
              <a:rPr lang="en-US" dirty="0"/>
              <a:t>ask the claimant to repay benefits for the time attended school prior to the reduction/withdrawal. </a:t>
            </a:r>
          </a:p>
          <a:p>
            <a:pPr marL="0" indent="0">
              <a:buNone/>
            </a:pPr>
            <a:endParaRPr lang="en-US" dirty="0"/>
          </a:p>
          <a:p>
            <a:pPr marL="0" indent="0">
              <a:buNone/>
            </a:pPr>
            <a:r>
              <a:rPr lang="en-US" b="1" i="1" dirty="0" smtClean="0"/>
              <a:t>Note:  </a:t>
            </a:r>
            <a:r>
              <a:rPr lang="en-US" i="1" dirty="0" smtClean="0"/>
              <a:t>The </a:t>
            </a:r>
            <a:r>
              <a:rPr lang="en-US" i="1" dirty="0"/>
              <a:t>claimant will still have to repay any VA benefits received for the portion of the class not attended.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42</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529206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382000" cy="1066800"/>
          </a:xfrm>
        </p:spPr>
        <p:txBody>
          <a:bodyPr/>
          <a:lstStyle/>
          <a:p>
            <a:r>
              <a:rPr lang="en-US" dirty="0" smtClean="0"/>
              <a:t>Example of a MITC-3 Letter</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43</a:t>
            </a:fld>
            <a:endParaRPr lang="en-US" dirty="0"/>
          </a:p>
        </p:txBody>
      </p:sp>
      <p:grpSp>
        <p:nvGrpSpPr>
          <p:cNvPr id="5" name="Group 4"/>
          <p:cNvGrpSpPr/>
          <p:nvPr/>
        </p:nvGrpSpPr>
        <p:grpSpPr>
          <a:xfrm>
            <a:off x="238691" y="2057400"/>
            <a:ext cx="8706983" cy="3344145"/>
            <a:chOff x="211745" y="3133377"/>
            <a:chExt cx="8706983" cy="3344145"/>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45" y="3734322"/>
              <a:ext cx="870698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28600" y="3133378"/>
              <a:ext cx="5181600" cy="338554"/>
            </a:xfrm>
            <a:prstGeom prst="rect">
              <a:avLst/>
            </a:prstGeom>
            <a:noFill/>
            <a:ln>
              <a:noFill/>
            </a:ln>
          </p:spPr>
          <p:txBody>
            <a:bodyPr wrap="square" rtlCol="0">
              <a:spAutoFit/>
            </a:bodyPr>
            <a:lstStyle/>
            <a:p>
              <a:r>
                <a:rPr lang="en-US" sz="1600" b="1" dirty="0" smtClean="0">
                  <a:latin typeface="Bookman Old Style" panose="02050604050505020204" pitchFamily="18" charset="0"/>
                  <a:cs typeface="Arial" panose="020B0604020202020204" pitchFamily="34" charset="0"/>
                </a:rPr>
                <a:t>Indicating Tuition and Fees Payment restored.</a:t>
              </a:r>
              <a:endParaRPr lang="en-US" sz="1600" b="1" dirty="0">
                <a:latin typeface="Bookman Old Style" panose="02050604050505020204" pitchFamily="18" charset="0"/>
                <a:cs typeface="Arial" panose="020B0604020202020204" pitchFamily="34" charset="0"/>
              </a:endParaRPr>
            </a:p>
          </p:txBody>
        </p:sp>
        <p:sp>
          <p:nvSpPr>
            <p:cNvPr id="15" name="Rectangle 14"/>
            <p:cNvSpPr/>
            <p:nvPr/>
          </p:nvSpPr>
          <p:spPr>
            <a:xfrm>
              <a:off x="273770" y="3133377"/>
              <a:ext cx="5136429" cy="44802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066800" y="4610622"/>
              <a:ext cx="7543800" cy="4953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197614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Example of a MITC-3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44</a:t>
            </a:fld>
            <a:endParaRPr lang="en-US" dirty="0"/>
          </a:p>
        </p:txBody>
      </p:sp>
      <p:grpSp>
        <p:nvGrpSpPr>
          <p:cNvPr id="7" name="Group 6"/>
          <p:cNvGrpSpPr/>
          <p:nvPr/>
        </p:nvGrpSpPr>
        <p:grpSpPr>
          <a:xfrm>
            <a:off x="0" y="1244435"/>
            <a:ext cx="8931057" cy="5003965"/>
            <a:chOff x="0" y="1244435"/>
            <a:chExt cx="8931057" cy="5003965"/>
          </a:xfrm>
        </p:grpSpPr>
        <p:sp>
          <p:nvSpPr>
            <p:cNvPr id="12" name="TextBox 11"/>
            <p:cNvSpPr txBox="1"/>
            <p:nvPr/>
          </p:nvSpPr>
          <p:spPr>
            <a:xfrm>
              <a:off x="0" y="1244435"/>
              <a:ext cx="8908790" cy="400110"/>
            </a:xfrm>
            <a:prstGeom prst="rect">
              <a:avLst/>
            </a:prstGeom>
            <a:noFill/>
          </p:spPr>
          <p:txBody>
            <a:bodyPr wrap="square" rtlCol="0">
              <a:spAutoFit/>
            </a:bodyPr>
            <a:lstStyle/>
            <a:p>
              <a:r>
                <a:rPr lang="en-US" sz="2000" b="1" dirty="0" smtClean="0">
                  <a:latin typeface="Bookman Old Style" panose="02050604050505020204" pitchFamily="18" charset="0"/>
                </a:rPr>
                <a:t>Indicating Books and Supplies Payment restored.</a:t>
              </a:r>
              <a:endParaRPr lang="en-US" sz="2000" b="1" dirty="0">
                <a:latin typeface="Bookman Old Style" panose="02050604050505020204" pitchFamily="18"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6" y="1646129"/>
              <a:ext cx="8870511" cy="460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0546" y="1244435"/>
              <a:ext cx="6645054" cy="4953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838200" y="2841171"/>
              <a:ext cx="7772400" cy="66402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279322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Example a MITC-3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45</a:t>
            </a:fld>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0" y="865340"/>
            <a:ext cx="8902872" cy="561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4481846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752600"/>
          </a:xfrm>
        </p:spPr>
        <p:txBody>
          <a:bodyPr>
            <a:normAutofit/>
          </a:bodyPr>
          <a:lstStyle/>
          <a:p>
            <a:r>
              <a:rPr lang="en-US" dirty="0"/>
              <a:t>Six Credit Hours Exclusion (6X) Granted for Withdrawal/Termination </a:t>
            </a:r>
            <a:br>
              <a:rPr lang="en-US" dirty="0"/>
            </a:br>
            <a:r>
              <a:rPr lang="en-US" dirty="0"/>
              <a:t>(MITC-4)</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46</a:t>
            </a:fld>
            <a:endParaRPr lang="en-US" dirty="0"/>
          </a:p>
        </p:txBody>
      </p:sp>
      <p:sp>
        <p:nvSpPr>
          <p:cNvPr id="5"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888996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MITC-4 Letter Information</a:t>
            </a:r>
            <a:endParaRPr lang="en-US" dirty="0"/>
          </a:p>
        </p:txBody>
      </p:sp>
      <p:sp>
        <p:nvSpPr>
          <p:cNvPr id="3" name="Content Placeholder 2"/>
          <p:cNvSpPr>
            <a:spLocks noGrp="1"/>
          </p:cNvSpPr>
          <p:nvPr>
            <p:ph idx="1"/>
          </p:nvPr>
        </p:nvSpPr>
        <p:spPr/>
        <p:txBody>
          <a:bodyPr>
            <a:normAutofit/>
          </a:bodyPr>
          <a:lstStyle/>
          <a:p>
            <a:pPr marL="0" indent="0">
              <a:buNone/>
            </a:pPr>
            <a:r>
              <a:rPr lang="en-US" dirty="0"/>
              <a:t>When an amendment is added to a term and MITCs are required, LTS will automatically apply 6X if it is available.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143850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07410" cy="1066800"/>
          </a:xfrm>
        </p:spPr>
        <p:txBody>
          <a:bodyPr/>
          <a:lstStyle/>
          <a:p>
            <a:r>
              <a:rPr lang="en-US" dirty="0" smtClean="0"/>
              <a:t>Example of a MITC-4 Letter</a:t>
            </a:r>
            <a:endParaRPr lang="en-US" sz="2400" i="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48</a:t>
            </a:fld>
            <a:endParaRPr lang="en-US" dirty="0"/>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40" y="1684750"/>
            <a:ext cx="8645484" cy="38079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300231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Example of a MITC-4 Letter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49</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5" y="1171184"/>
            <a:ext cx="8827715" cy="4681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18575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Mitigating Circumstances (MITCs)</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dirty="0" smtClean="0"/>
              <a:t>Mitigating </a:t>
            </a:r>
            <a:r>
              <a:rPr lang="en-US" b="1" dirty="0"/>
              <a:t>c</a:t>
            </a:r>
            <a:r>
              <a:rPr lang="en-US" b="1" dirty="0" smtClean="0"/>
              <a:t>ircumstances (MITCs)</a:t>
            </a:r>
            <a:r>
              <a:rPr lang="en-US" dirty="0" smtClean="0"/>
              <a:t> are circumstances </a:t>
            </a:r>
            <a:r>
              <a:rPr lang="en-US" dirty="0"/>
              <a:t>beyond the claimant's control that prevent </a:t>
            </a:r>
            <a:r>
              <a:rPr lang="en-US" dirty="0" smtClean="0"/>
              <a:t>the continuous pursuit of  </a:t>
            </a:r>
            <a:r>
              <a:rPr lang="en-US" dirty="0"/>
              <a:t>a program of education</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965451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Report MITCS</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endParaRPr lang="en-US" sz="2800" b="1" dirty="0"/>
          </a:p>
          <a:p>
            <a:pPr marL="0" indent="0" algn="ctr">
              <a:buNone/>
            </a:pPr>
            <a:endParaRPr lang="en-US" sz="2800" b="1" dirty="0" smtClean="0"/>
          </a:p>
          <a:p>
            <a:pPr marL="0" indent="0">
              <a:buNone/>
            </a:pPr>
            <a:r>
              <a:rPr lang="en-US" dirty="0" smtClean="0"/>
              <a:t>A student may </a:t>
            </a:r>
            <a:r>
              <a:rPr lang="en-US" dirty="0"/>
              <a:t>s</a:t>
            </a:r>
            <a:r>
              <a:rPr lang="en-US" dirty="0" smtClean="0"/>
              <a:t>ubmit Mitigating Circumstances:</a:t>
            </a:r>
          </a:p>
          <a:p>
            <a:r>
              <a:rPr lang="en-US" dirty="0"/>
              <a:t>I</a:t>
            </a:r>
            <a:r>
              <a:rPr lang="en-US" dirty="0" smtClean="0"/>
              <a:t>n writing to the Regional Office of Jurisdiction</a:t>
            </a:r>
          </a:p>
          <a:p>
            <a:r>
              <a:rPr lang="en-US" dirty="0" smtClean="0"/>
              <a:t>Through the Submit a Question Portal on </a:t>
            </a:r>
            <a:r>
              <a:rPr lang="en-US" dirty="0" err="1" smtClean="0"/>
              <a:t>GiBill</a:t>
            </a:r>
            <a:r>
              <a:rPr lang="en-US" dirty="0" smtClean="0"/>
              <a:t> Website</a:t>
            </a:r>
          </a:p>
          <a:p>
            <a:r>
              <a:rPr lang="en-US" dirty="0" smtClean="0"/>
              <a:t>By phone contact to ECC</a:t>
            </a:r>
          </a:p>
          <a:p>
            <a:pPr lvl="1"/>
            <a:r>
              <a:rPr lang="en-US" dirty="0" smtClean="0"/>
              <a:t>The phone tech will complete a Form 119 listing specific reasons for the mitigating circumstances</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50</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License and Certification (LAC) Tests &amp; National Exam Reimbursements</a:t>
            </a:r>
          </a:p>
          <a:p>
            <a:endParaRPr lang="en-US" sz="1400" dirty="0">
              <a:solidFill>
                <a:schemeClr val="bg1"/>
              </a:solidFill>
            </a:endParaRPr>
          </a:p>
        </p:txBody>
      </p:sp>
    </p:spTree>
    <p:extLst>
      <p:ext uri="{BB962C8B-B14F-4D97-AF65-F5344CB8AC3E}">
        <p14:creationId xmlns:p14="http://schemas.microsoft.com/office/powerpoint/2010/main" val="4116394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Summary</a:t>
            </a:r>
          </a:p>
        </p:txBody>
      </p:sp>
      <p:sp>
        <p:nvSpPr>
          <p:cNvPr id="3" name="Content Placeholder 2"/>
          <p:cNvSpPr>
            <a:spLocks noGrp="1"/>
          </p:cNvSpPr>
          <p:nvPr>
            <p:ph idx="1"/>
          </p:nvPr>
        </p:nvSpPr>
        <p:spPr>
          <a:xfrm>
            <a:off x="457200" y="1447800"/>
            <a:ext cx="8229600" cy="5181600"/>
          </a:xfrm>
        </p:spPr>
        <p:txBody>
          <a:bodyPr>
            <a:normAutofit/>
          </a:bodyPr>
          <a:lstStyle/>
          <a:p>
            <a:pPr marL="0" indent="0">
              <a:buNone/>
            </a:pPr>
            <a:r>
              <a:rPr lang="en-US" dirty="0" smtClean="0"/>
              <a:t>You have completed the Mitigating Circumstances for Post 9/11 GI Bill Claims lesson. You should be </a:t>
            </a:r>
            <a:r>
              <a:rPr lang="en-US" dirty="0"/>
              <a:t>able to:</a:t>
            </a:r>
          </a:p>
          <a:p>
            <a:pPr lvl="1">
              <a:buFont typeface="Arial" pitchFamily="34" charset="0"/>
              <a:buChar char="•"/>
            </a:pPr>
            <a:r>
              <a:rPr lang="en-US" sz="2300" dirty="0"/>
              <a:t>Using available references, identify acceptable reasons for adjustments to enrollments, including Mitigating Circumstances (MITCs), with 80% accuracy on the assessment</a:t>
            </a:r>
            <a:r>
              <a:rPr lang="en-US" sz="2300" dirty="0" smtClean="0"/>
              <a:t>.</a:t>
            </a:r>
          </a:p>
          <a:p>
            <a:pPr lvl="1">
              <a:buFont typeface="Arial" pitchFamily="34" charset="0"/>
              <a:buChar char="•"/>
            </a:pPr>
            <a:r>
              <a:rPr lang="en-US" sz="2300" dirty="0"/>
              <a:t>Using available references, identify changes to payments as a result of MITCs, with 80% accuracy on the assessment.</a:t>
            </a:r>
          </a:p>
          <a:p>
            <a:pPr lvl="1">
              <a:buFont typeface="Arial" pitchFamily="34" charset="0"/>
              <a:buChar char="•"/>
            </a:pPr>
            <a:endParaRPr lang="en-US" sz="23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51</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804565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Questions?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52</a:t>
            </a:fld>
            <a:endParaRPr lang="en-US" dirty="0"/>
          </a:p>
        </p:txBody>
      </p:sp>
      <p:sp>
        <p:nvSpPr>
          <p:cNvPr id="7" name="Title 1"/>
          <p:cNvSpPr txBox="1">
            <a:spLocks/>
          </p:cNvSpPr>
          <p:nvPr/>
        </p:nvSpPr>
        <p:spPr>
          <a:xfrm>
            <a:off x="0" y="2438400"/>
            <a:ext cx="9144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a:lstStyle>
          <a:p>
            <a:r>
              <a:rPr lang="en-US" sz="2400" dirty="0" smtClean="0"/>
              <a:t>What questions do you have?</a:t>
            </a:r>
            <a:endParaRPr lang="en-US" sz="2400" dirty="0"/>
          </a:p>
        </p:txBody>
      </p:sp>
      <p:sp>
        <p:nvSpPr>
          <p:cNvPr id="8"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4007085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TMS Assessment and Survey</a:t>
            </a:r>
          </a:p>
        </p:txBody>
      </p:sp>
      <p:sp>
        <p:nvSpPr>
          <p:cNvPr id="3" name="Content Placeholder 2"/>
          <p:cNvSpPr>
            <a:spLocks noGrp="1"/>
          </p:cNvSpPr>
          <p:nvPr>
            <p:ph idx="1"/>
          </p:nvPr>
        </p:nvSpPr>
        <p:spPr/>
        <p:txBody>
          <a:bodyPr/>
          <a:lstStyle/>
          <a:p>
            <a:r>
              <a:rPr lang="en-US" dirty="0">
                <a:latin typeface="Arial" panose="020B0604020202020204" pitchFamily="34" charset="0"/>
              </a:rPr>
              <a:t>The assessment and survey have been assigned to you in TMS.</a:t>
            </a:r>
          </a:p>
          <a:p>
            <a:r>
              <a:rPr lang="en-US" dirty="0">
                <a:latin typeface="Arial" panose="020B0604020202020204" pitchFamily="34" charset="0"/>
              </a:rPr>
              <a:t>The assessment is comprised </a:t>
            </a:r>
            <a:r>
              <a:rPr lang="en-US" dirty="0" smtClean="0">
                <a:latin typeface="Arial" panose="020B0604020202020204" pitchFamily="34" charset="0"/>
              </a:rPr>
              <a:t>of multiple choice questions</a:t>
            </a:r>
            <a:r>
              <a:rPr lang="en-US" dirty="0">
                <a:latin typeface="Arial" panose="020B0604020202020204" pitchFamily="34" charset="0"/>
              </a:rPr>
              <a:t>.</a:t>
            </a:r>
          </a:p>
          <a:p>
            <a:r>
              <a:rPr lang="en-US" dirty="0">
                <a:latin typeface="Arial" panose="020B0604020202020204" pitchFamily="34" charset="0"/>
              </a:rPr>
              <a:t>The questions are based on the </a:t>
            </a:r>
            <a:r>
              <a:rPr lang="en-US" dirty="0" smtClean="0">
                <a:latin typeface="Arial" panose="020B0604020202020204" pitchFamily="34" charset="0"/>
              </a:rPr>
              <a:t>information presented in this lesson.</a:t>
            </a:r>
            <a:endParaRPr lang="en-US" dirty="0">
              <a:latin typeface="Arial" panose="020B0604020202020204" pitchFamily="34" charset="0"/>
            </a:endParaRPr>
          </a:p>
          <a:p>
            <a:r>
              <a:rPr lang="en-US" dirty="0" smtClean="0">
                <a:latin typeface="Arial" panose="020B0604020202020204" pitchFamily="34" charset="0"/>
              </a:rPr>
              <a:t>The assessment should take you approximately 30 minutes.</a:t>
            </a:r>
            <a:endParaRPr lang="en-US" dirty="0">
              <a:latin typeface="Arial" panose="020B0604020202020204" pitchFamily="34" charset="0"/>
            </a:endParaRPr>
          </a:p>
          <a:p>
            <a:r>
              <a:rPr lang="en-US" dirty="0">
                <a:latin typeface="Arial" panose="020B0604020202020204" pitchFamily="34" charset="0"/>
              </a:rPr>
              <a:t>Be sure to complete both the assessment and the survey in TMS to receive credit for this training.</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53</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309142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Acceptable Mitigating </a:t>
            </a:r>
            <a:r>
              <a:rPr lang="en-US" dirty="0"/>
              <a:t>Circumstances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5215138"/>
              </p:ext>
            </p:extLst>
          </p:nvPr>
        </p:nvGraphicFramePr>
        <p:xfrm>
          <a:off x="457200" y="1143000"/>
          <a:ext cx="8458200" cy="5242560"/>
        </p:xfrm>
        <a:graphic>
          <a:graphicData uri="http://schemas.openxmlformats.org/drawingml/2006/table">
            <a:tbl>
              <a:tblPr firstRow="1" bandRow="1">
                <a:tableStyleId>{5C22544A-7EE6-4342-B048-85BDC9FD1C3A}</a:tableStyleId>
              </a:tblPr>
              <a:tblGrid>
                <a:gridCol w="4080710"/>
                <a:gridCol w="4377490"/>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Examples of acceptable MITCs include: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342900" lvl="0" indent="-342900">
                        <a:spcBef>
                          <a:spcPts val="0"/>
                        </a:spcBef>
                        <a:buFont typeface="Arial" panose="020B0604020202020204" pitchFamily="34" charset="0"/>
                        <a:buChar char="•"/>
                      </a:pPr>
                      <a:r>
                        <a:rPr lang="en-US" sz="2200" dirty="0" smtClean="0">
                          <a:latin typeface="Arial" pitchFamily="34" charset="0"/>
                          <a:cs typeface="Arial" pitchFamily="34" charset="0"/>
                        </a:rPr>
                        <a:t>An illness or injury afflicting the student during the enrollment period</a:t>
                      </a:r>
                    </a:p>
                    <a:p>
                      <a:pPr marL="342900" lvl="0" indent="-342900">
                        <a:buFont typeface="Arial" panose="020B0604020202020204" pitchFamily="34" charset="0"/>
                        <a:buChar char="•"/>
                      </a:pPr>
                      <a:r>
                        <a:rPr lang="en-US" sz="2200" dirty="0" smtClean="0">
                          <a:latin typeface="Arial" pitchFamily="34" charset="0"/>
                          <a:cs typeface="Arial" pitchFamily="34" charset="0"/>
                        </a:rPr>
                        <a:t>An illness or death in the student's immediate family</a:t>
                      </a:r>
                    </a:p>
                    <a:p>
                      <a:pPr marL="342900" lvl="0" indent="-342900">
                        <a:buFont typeface="Arial" panose="020B0604020202020204" pitchFamily="34" charset="0"/>
                        <a:buChar char="•"/>
                      </a:pPr>
                      <a:r>
                        <a:rPr lang="en-US" sz="2200" dirty="0" smtClean="0">
                          <a:latin typeface="Arial" pitchFamily="34" charset="0"/>
                          <a:cs typeface="Arial" pitchFamily="34" charset="0"/>
                        </a:rPr>
                        <a:t>An unavoidable change in the student's conditions of employment</a:t>
                      </a:r>
                    </a:p>
                    <a:p>
                      <a:pPr marL="342900" lvl="0" indent="-342900">
                        <a:buFont typeface="Arial" panose="020B0604020202020204" pitchFamily="34" charset="0"/>
                        <a:buChar char="•"/>
                      </a:pPr>
                      <a:r>
                        <a:rPr lang="en-US" sz="2200" dirty="0" smtClean="0">
                          <a:latin typeface="Arial" pitchFamily="34" charset="0"/>
                          <a:cs typeface="Arial" pitchFamily="34" charset="0"/>
                        </a:rPr>
                        <a:t>An unavoidable geographical transfer resulting from the student's employment</a:t>
                      </a:r>
                    </a:p>
                    <a:p>
                      <a:endParaRPr lang="en-US" dirty="0">
                        <a:no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buFont typeface="Arial" panose="020B0604020202020204" pitchFamily="34" charset="0"/>
                        <a:buChar char="•"/>
                      </a:pPr>
                      <a:r>
                        <a:rPr lang="en-US" sz="2200" dirty="0" smtClean="0">
                          <a:latin typeface="Arial" pitchFamily="34" charset="0"/>
                          <a:cs typeface="Arial" pitchFamily="34" charset="0"/>
                        </a:rPr>
                        <a:t>Immediate family or financial obligations requiring suspension of training to obtain employment       </a:t>
                      </a:r>
                    </a:p>
                    <a:p>
                      <a:pPr marL="342900" lvl="0" indent="-342900">
                        <a:buFont typeface="Arial" panose="020B0604020202020204" pitchFamily="34" charset="0"/>
                        <a:buChar char="•"/>
                      </a:pPr>
                      <a:r>
                        <a:rPr lang="en-US" sz="2200" dirty="0" smtClean="0">
                          <a:latin typeface="Arial" pitchFamily="34" charset="0"/>
                          <a:cs typeface="Arial" pitchFamily="34" charset="0"/>
                        </a:rPr>
                        <a:t>Discontinuance of the class by the school</a:t>
                      </a:r>
                    </a:p>
                    <a:p>
                      <a:pPr marL="342900" lvl="0" indent="-342900">
                        <a:buFont typeface="Arial" panose="020B0604020202020204" pitchFamily="34" charset="0"/>
                        <a:buChar char="•"/>
                      </a:pPr>
                      <a:r>
                        <a:rPr lang="en-US" sz="2200" dirty="0" smtClean="0">
                          <a:latin typeface="Arial" pitchFamily="34" charset="0"/>
                          <a:cs typeface="Arial" pitchFamily="34" charset="0"/>
                        </a:rPr>
                        <a:t>Unanticipated active military service, including active duty for training </a:t>
                      </a:r>
                    </a:p>
                    <a:p>
                      <a:pPr marL="342900" lvl="0" indent="-342900">
                        <a:buFont typeface="Arial" panose="020B0604020202020204" pitchFamily="34" charset="0"/>
                        <a:buChar char="•"/>
                      </a:pPr>
                      <a:r>
                        <a:rPr lang="en-US" sz="2200" dirty="0" smtClean="0">
                          <a:latin typeface="Arial" pitchFamily="34" charset="0"/>
                          <a:cs typeface="Arial" pitchFamily="34" charset="0"/>
                        </a:rPr>
                        <a:t>Unanticipated difficulties with child care arrangements the student has made for the period during which he or she is attending classes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13865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Drop Period</a:t>
            </a:r>
            <a:endParaRPr lang="en-US" dirty="0"/>
          </a:p>
        </p:txBody>
      </p:sp>
      <p:sp>
        <p:nvSpPr>
          <p:cNvPr id="3" name="Content Placeholder 2"/>
          <p:cNvSpPr>
            <a:spLocks noGrp="1"/>
          </p:cNvSpPr>
          <p:nvPr>
            <p:ph idx="1"/>
          </p:nvPr>
        </p:nvSpPr>
        <p:spPr/>
        <p:txBody>
          <a:bodyPr/>
          <a:lstStyle/>
          <a:p>
            <a:pPr marL="0" indent="0">
              <a:buNone/>
            </a:pPr>
            <a:r>
              <a:rPr lang="en-US" dirty="0" smtClean="0"/>
              <a:t>The</a:t>
            </a:r>
            <a:r>
              <a:rPr lang="en-US" b="1" dirty="0" smtClean="0"/>
              <a:t> </a:t>
            </a:r>
            <a:r>
              <a:rPr lang="en-US" b="1" dirty="0"/>
              <a:t>d</a:t>
            </a:r>
            <a:r>
              <a:rPr lang="en-US" b="1" dirty="0" smtClean="0"/>
              <a:t>rop </a:t>
            </a:r>
            <a:r>
              <a:rPr lang="en-US" b="1" dirty="0"/>
              <a:t>p</a:t>
            </a:r>
            <a:r>
              <a:rPr lang="en-US" b="1" dirty="0" smtClean="0"/>
              <a:t>eriod </a:t>
            </a:r>
            <a:r>
              <a:rPr lang="en-US" dirty="0"/>
              <a:t>is a reasonably brief period of </a:t>
            </a:r>
            <a:r>
              <a:rPr lang="en-US" dirty="0" smtClean="0"/>
              <a:t>time, at </a:t>
            </a:r>
            <a:r>
              <a:rPr lang="en-US" dirty="0"/>
              <a:t>the beginning of a </a:t>
            </a:r>
            <a:r>
              <a:rPr lang="en-US" dirty="0" smtClean="0"/>
              <a:t>term, </a:t>
            </a:r>
            <a:r>
              <a:rPr lang="en-US" dirty="0"/>
              <a:t>officially designated by a school for dropping one or more classes without penalty.  </a:t>
            </a:r>
            <a:endParaRPr lang="en-US" dirty="0" smtClean="0"/>
          </a:p>
          <a:p>
            <a:pPr marL="0" indent="0">
              <a:buNone/>
            </a:pPr>
            <a:endParaRPr lang="en-US" dirty="0"/>
          </a:p>
          <a:p>
            <a:pPr marL="0" indent="0">
              <a:buNone/>
            </a:pPr>
            <a:r>
              <a:rPr lang="en-US" dirty="0" smtClean="0"/>
              <a:t>The </a:t>
            </a:r>
            <a:r>
              <a:rPr lang="en-US" dirty="0"/>
              <a:t>school's last day to drop a class will be the end of the drop period, providing it does not exceed 30 days from the first day of the term.</a:t>
            </a:r>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081806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Punitive Grades</a:t>
            </a:r>
            <a:endParaRPr lang="en-US" dirty="0"/>
          </a:p>
        </p:txBody>
      </p:sp>
      <p:sp>
        <p:nvSpPr>
          <p:cNvPr id="3" name="Content Placeholder 2"/>
          <p:cNvSpPr>
            <a:spLocks noGrp="1"/>
          </p:cNvSpPr>
          <p:nvPr>
            <p:ph idx="1"/>
          </p:nvPr>
        </p:nvSpPr>
        <p:spPr/>
        <p:txBody>
          <a:bodyPr/>
          <a:lstStyle/>
          <a:p>
            <a:pPr marL="0" indent="0">
              <a:buNone/>
            </a:pPr>
            <a:r>
              <a:rPr lang="en-US" b="1" dirty="0" smtClean="0"/>
              <a:t>A punitive </a:t>
            </a:r>
            <a:r>
              <a:rPr lang="en-US" b="1" dirty="0"/>
              <a:t>g</a:t>
            </a:r>
            <a:r>
              <a:rPr lang="en-US" b="1" dirty="0" smtClean="0"/>
              <a:t>rade </a:t>
            </a:r>
            <a:r>
              <a:rPr lang="en-US" dirty="0"/>
              <a:t>(Passing or Failing) is a grade assigned for pursuit of a class that is used in determining overall progress toward completion of the school's requirements for graduation.  </a:t>
            </a:r>
            <a:endParaRPr lang="en-US" dirty="0" smtClean="0"/>
          </a:p>
          <a:p>
            <a:pPr marL="0" indent="0">
              <a:buNone/>
            </a:pPr>
            <a:r>
              <a:rPr lang="en-US" dirty="0"/>
              <a:t/>
            </a:r>
            <a:br>
              <a:rPr lang="en-US" dirty="0"/>
            </a:br>
            <a:r>
              <a:rPr lang="en-US" dirty="0" smtClean="0"/>
              <a:t>Unlike </a:t>
            </a:r>
            <a:r>
              <a:rPr lang="en-US" dirty="0"/>
              <a:t>a non-punitive grade, the punitive grade imposes a penalty toward graduation, such as an adverse effect on the student's GPA.</a:t>
            </a:r>
          </a:p>
          <a:p>
            <a:pPr marL="0" indent="0">
              <a:buNone/>
            </a:pPr>
            <a:endParaRPr lang="en-US" dirty="0"/>
          </a:p>
          <a:p>
            <a:pPr marL="0" indent="0">
              <a:buNone/>
            </a:pPr>
            <a:r>
              <a:rPr lang="en-US" dirty="0" smtClean="0"/>
              <a:t>Examples of punitive grades are:  </a:t>
            </a:r>
            <a:r>
              <a:rPr lang="en-US" dirty="0"/>
              <a:t>A, B, C, D, F</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2248452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Non-Punitive Grades</a:t>
            </a:r>
            <a:endParaRPr lang="en-US" dirty="0"/>
          </a:p>
        </p:txBody>
      </p:sp>
      <p:sp>
        <p:nvSpPr>
          <p:cNvPr id="3" name="Content Placeholder 2"/>
          <p:cNvSpPr>
            <a:spLocks noGrp="1"/>
          </p:cNvSpPr>
          <p:nvPr>
            <p:ph idx="1"/>
          </p:nvPr>
        </p:nvSpPr>
        <p:spPr>
          <a:xfrm>
            <a:off x="457200" y="1447800"/>
            <a:ext cx="8229600" cy="4800600"/>
          </a:xfrm>
        </p:spPr>
        <p:txBody>
          <a:bodyPr>
            <a:normAutofit fontScale="92500" lnSpcReduction="10000"/>
          </a:bodyPr>
          <a:lstStyle/>
          <a:p>
            <a:pPr marL="0" indent="0">
              <a:buNone/>
            </a:pPr>
            <a:r>
              <a:rPr lang="en-US" sz="2600" b="1" dirty="0" smtClean="0"/>
              <a:t>A non-punitive </a:t>
            </a:r>
            <a:r>
              <a:rPr lang="en-US" sz="2600" b="1" dirty="0"/>
              <a:t>g</a:t>
            </a:r>
            <a:r>
              <a:rPr lang="en-US" sz="2600" b="1" dirty="0" smtClean="0"/>
              <a:t>rade </a:t>
            </a:r>
            <a:r>
              <a:rPr lang="en-US" sz="2600" dirty="0"/>
              <a:t>is a grade not used </a:t>
            </a:r>
            <a:r>
              <a:rPr lang="en-US" sz="2600" dirty="0" smtClean="0"/>
              <a:t>when </a:t>
            </a:r>
            <a:r>
              <a:rPr lang="en-US" sz="2600" dirty="0"/>
              <a:t>determining progress for fulfillment of requirements for graduation. </a:t>
            </a:r>
            <a:endParaRPr lang="en-US" sz="2600" dirty="0" smtClean="0"/>
          </a:p>
          <a:p>
            <a:pPr marL="0" indent="0">
              <a:buNone/>
            </a:pPr>
            <a:endParaRPr lang="en-US" dirty="0"/>
          </a:p>
          <a:p>
            <a:pPr lvl="1">
              <a:buFont typeface="Arial" pitchFamily="34" charset="0"/>
              <a:buChar char="•"/>
            </a:pPr>
            <a:r>
              <a:rPr lang="en-US" sz="2500" dirty="0" smtClean="0"/>
              <a:t>Such </a:t>
            </a:r>
            <a:r>
              <a:rPr lang="en-US" sz="2500" dirty="0"/>
              <a:t>a grade neither yields credit toward the school's requirements for graduation nor affects a student’s </a:t>
            </a:r>
            <a:r>
              <a:rPr lang="en-US" sz="2500" dirty="0" smtClean="0"/>
              <a:t>GPA.</a:t>
            </a:r>
          </a:p>
          <a:p>
            <a:pPr lvl="1">
              <a:buFont typeface="Arial" pitchFamily="34" charset="0"/>
              <a:buChar char="•"/>
            </a:pPr>
            <a:endParaRPr lang="en-US" sz="2500" dirty="0"/>
          </a:p>
          <a:p>
            <a:pPr lvl="1">
              <a:buFont typeface="Arial" pitchFamily="34" charset="0"/>
              <a:buChar char="•"/>
            </a:pPr>
            <a:r>
              <a:rPr lang="en-US" sz="2500" dirty="0" smtClean="0"/>
              <a:t>The non-punitive </a:t>
            </a:r>
            <a:r>
              <a:rPr lang="en-US" sz="2500" dirty="0"/>
              <a:t>grade causes the class to become the equivalent of an audited class for the purpose of advancement toward graduation</a:t>
            </a:r>
            <a:r>
              <a:rPr lang="en-US" dirty="0"/>
              <a:t>.</a:t>
            </a:r>
          </a:p>
          <a:p>
            <a:pPr marL="0" indent="0">
              <a:buNone/>
            </a:pPr>
            <a:endParaRPr lang="en-US" dirty="0"/>
          </a:p>
          <a:p>
            <a:pPr marL="0" indent="0">
              <a:buNone/>
            </a:pPr>
            <a:endParaRPr lang="en-US" dirty="0"/>
          </a:p>
          <a:p>
            <a:pPr marL="0" indent="0">
              <a:buNone/>
            </a:pPr>
            <a:r>
              <a:rPr lang="en-US" dirty="0" smtClean="0"/>
              <a:t>Non-punitive grade examples </a:t>
            </a:r>
            <a:r>
              <a:rPr lang="en-US" dirty="0"/>
              <a:t>are W, WF, WP, Incomplete</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a:solidFill>
                  <a:schemeClr val="bg1"/>
                </a:solidFill>
              </a:rPr>
              <a:t>Processing Mitigating </a:t>
            </a:r>
            <a:r>
              <a:rPr lang="en-US" sz="1400" dirty="0" smtClean="0">
                <a:solidFill>
                  <a:schemeClr val="bg1"/>
                </a:solidFill>
              </a:rPr>
              <a:t>Circumstances for </a:t>
            </a:r>
            <a:r>
              <a:rPr lang="en-US" sz="1400" dirty="0">
                <a:solidFill>
                  <a:schemeClr val="bg1"/>
                </a:solidFill>
              </a:rPr>
              <a:t>Post-9/11 GI Bill Claims</a:t>
            </a:r>
          </a:p>
          <a:p>
            <a:endParaRPr lang="en-US" sz="1400" dirty="0">
              <a:solidFill>
                <a:schemeClr val="bg1"/>
              </a:solidFill>
            </a:endParaRPr>
          </a:p>
        </p:txBody>
      </p:sp>
    </p:spTree>
    <p:extLst>
      <p:ext uri="{BB962C8B-B14F-4D97-AF65-F5344CB8AC3E}">
        <p14:creationId xmlns:p14="http://schemas.microsoft.com/office/powerpoint/2010/main" val="30288509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Overview of Today’s Training&amp;quot;&quot;/&gt;&lt;property id=&quot;20307&quot; value=&quot;285&quot;/&gt;&lt;/object&gt;&lt;object type=&quot;3&quot; unique_id=&quot;10007&quot;&gt;&lt;property id=&quot;20148&quot; value=&quot;5&quot;/&gt;&lt;property id=&quot;20300&quot; value=&quot;Slide 3 - &amp;quot;Lesson Objectives&amp;quot;&quot;/&gt;&lt;property id=&quot;20307&quot; value=&quot;288&quot;/&gt;&lt;/object&gt;&lt;object type=&quot;3&quot; unique_id=&quot;10008&quot;&gt;&lt;property id=&quot;20148&quot; value=&quot;5&quot;/&gt;&lt;property id=&quot;20300&quot; value=&quot;Slide 12 - &amp;quot;Adjustments to Enrollments &amp;amp;&amp;#x0D;&amp;#x0A;MITCs&amp;quot;&quot;/&gt;&lt;property id=&quot;20307&quot; value=&quot;289&quot;/&gt;&lt;/object&gt;&lt;object type=&quot;3&quot; unique_id=&quot;10009&quot;&gt;&lt;property id=&quot;20148&quot; value=&quot;5&quot;/&gt;&lt;property id=&quot;20300&quot; value=&quot;Slide 13 - &amp;quot;Adjustments to Enrollments &amp;quot;&quot;/&gt;&lt;property id=&quot;20307&quot; value=&quot;300&quot;/&gt;&lt;/object&gt;&lt;object type=&quot;3&quot; unique_id=&quot;10010&quot;&gt;&lt;property id=&quot;20148&quot; value=&quot;5&quot;/&gt;&lt;property id=&quot;20300&quot; value=&quot;Slide 14 - &amp;quot;Adjustments to Enrollments (Continued)&amp;quot;&quot;/&gt;&lt;property id=&quot;20307&quot; value=&quot;373&quot;/&gt;&lt;/object&gt;&lt;object type=&quot;3&quot; unique_id=&quot;10011&quot;&gt;&lt;property id=&quot;20148&quot; value=&quot;5&quot;/&gt;&lt;property id=&quot;20300&quot; value=&quot;Slide 7 - &amp;quot;Drop Period&amp;quot;&quot;/&gt;&lt;property id=&quot;20307&quot; value=&quot;292&quot;/&gt;&lt;/object&gt;&lt;object type=&quot;3&quot; unique_id=&quot;10012&quot;&gt;&lt;property id=&quot;20148&quot; value=&quot;5&quot;/&gt;&lt;property id=&quot;20300&quot; value=&quot;Slide 8 - &amp;quot;Punitive Grades&amp;quot;&quot;/&gt;&lt;property id=&quot;20307&quot; value=&quot;301&quot;/&gt;&lt;/object&gt;&lt;object type=&quot;3&quot; unique_id=&quot;10013&quot;&gt;&lt;property id=&quot;20148&quot; value=&quot;5&quot;/&gt;&lt;property id=&quot;20300&quot; value=&quot;Slide 9 - &amp;quot;Non-Punitive Grades&amp;quot;&quot;/&gt;&lt;property id=&quot;20307&quot; value=&quot;362&quot;/&gt;&lt;/object&gt;&lt;object type=&quot;3&quot; unique_id=&quot;10015&quot;&gt;&lt;property id=&quot;20148&quot; value=&quot;5&quot;/&gt;&lt;property id=&quot;20300&quot; value=&quot;Slide 6 - &amp;quot;Acceptable Mitigating Circumstances&amp;quot;&quot;/&gt;&lt;property id=&quot;20307&quot; value=&quot;304&quot;/&gt;&lt;/object&gt;&lt;object type=&quot;3&quot; unique_id=&quot;10016&quot;&gt;&lt;property id=&quot;20148&quot; value=&quot;5&quot;/&gt;&lt;property id=&quot;20300&quot; value=&quot;Slide 15 - &amp;quot;Comprehension Check&amp;quot;&quot;/&gt;&lt;property id=&quot;20307&quot; value=&quot;375&quot;/&gt;&lt;/object&gt;&lt;object type=&quot;3&quot; unique_id=&quot;10017&quot;&gt;&lt;property id=&quot;20148&quot; value=&quot;5&quot;/&gt;&lt;property id=&quot;20300&quot; value=&quot;Slide 16 - &amp;quot;Six Credit Hour Exclusion (6X) - Defined &amp;quot;&quot;/&gt;&lt;property id=&quot;20307&quot; value=&quot;305&quot;/&gt;&lt;/object&gt;&lt;object type=&quot;3&quot; unique_id=&quot;10018&quot;&gt;&lt;property id=&quot;20148&quot; value=&quot;5&quot;/&gt;&lt;property id=&quot;20300&quot; value=&quot;Slide 17 - &amp;quot;Six Credit Hour Exclusion (6X)&amp;quot;&quot;/&gt;&lt;property id=&quot;20307&quot; value=&quot;363&quot;/&gt;&lt;/object&gt;&lt;object type=&quot;3&quot; unique_id=&quot;10019&quot;&gt;&lt;property id=&quot;20148&quot; value=&quot;5&quot;/&gt;&lt;property id=&quot;20300&quot; value=&quot;Slide 18 - &amp;quot;Six Credit Hour Exclusion (6X) - Application&amp;quot;&quot;/&gt;&lt;property id=&quot;20307&quot; value=&quot;364&quot;/&gt;&lt;/object&gt;&lt;object type=&quot;3&quot; unique_id=&quot;10020&quot;&gt;&lt;property id=&quot;20148&quot; value=&quot;5&quot;/&gt;&lt;property id=&quot;20300&quot; value=&quot;Slide 19 - &amp;quot;Comprehension Check&amp;quot;&quot;/&gt;&lt;property id=&quot;20307&quot; value=&quot;376&quot;/&gt;&lt;/object&gt;&lt;object type=&quot;3&quot; unique_id=&quot;10021&quot;&gt;&lt;property id=&quot;20148&quot; value=&quot;5&quot;/&gt;&lt;property id=&quot;20300&quot; value=&quot;Slide 20 - &amp;quot;Protected  Unprotected Hours&amp;quot;&quot;/&gt;&lt;property id=&quot;20307&quot; value=&quot;299&quot;/&gt;&lt;/object&gt;&lt;object type=&quot;3&quot; unique_id=&quot;10022&quot;&gt;&lt;property id=&quot;20148&quot; value=&quot;5&quot;/&gt;&lt;property id=&quot;20300&quot; value=&quot;Slide 21 - &amp;quot;Effective Dates of Terminations&amp;quot;&quot;/&gt;&lt;property id=&quot;20307&quot; value=&quot;306&quot;/&gt;&lt;/object&gt;&lt;object type=&quot;3&quot; unique_id=&quot;10023&quot;&gt;&lt;property id=&quot;20148&quot; value=&quot;5&quot;/&gt;&lt;property id=&quot;20300&quot; value=&quot;Slide 22 - &amp;quot;Effective Dates of Terminations (Continued)&amp;quot;&quot;/&gt;&lt;property id=&quot;20307&quot; value=&quot;365&quot;/&gt;&lt;/object&gt;&lt;object type=&quot;3&quot; unique_id=&quot;10024&quot;&gt;&lt;property id=&quot;20148&quot; value=&quot;5&quot;/&gt;&lt;property id=&quot;20300&quot; value=&quot;Slide 23 - &amp;quot;Effective Dates of Terminations (Continued)&amp;quot;&quot;/&gt;&lt;property id=&quot;20307&quot; value=&quot;366&quot;/&gt;&lt;/object&gt;&lt;object type=&quot;3&quot; unique_id=&quot;10025&quot;&gt;&lt;property id=&quot;20148&quot; value=&quot;5&quot;/&gt;&lt;property id=&quot;20300&quot; value=&quot;Slide 24 - &amp;quot;Comprehension Check&amp;quot;&quot;/&gt;&lt;property id=&quot;20307&quot; value=&quot;377&quot;/&gt;&lt;/object&gt;&lt;object type=&quot;3&quot; unique_id=&quot;10026&quot;&gt;&lt;property id=&quot;20148&quot; value=&quot;5&quot;/&gt;&lt;property id=&quot;20300&quot; value=&quot;Slide 30 - &amp;quot;Terminations and IT Systems&amp;quot;&quot;/&gt;&lt;property id=&quot;20307&quot; value=&quot;367&quot;/&gt;&lt;/object&gt;&lt;object type=&quot;3&quot; unique_id=&quot;10027&quot;&gt;&lt;property id=&quot;20148&quot; value=&quot;5&quot;/&gt;&lt;property id=&quot;20300&quot; value=&quot;Slide 31 - &amp;quot;Terminations in LTS&amp;quot;&quot;/&gt;&lt;property id=&quot;20307&quot; value=&quot;368&quot;/&gt;&lt;/object&gt;&lt;object type=&quot;3&quot; unique_id=&quot;10028&quot;&gt;&lt;property id=&quot;20148&quot; value=&quot;5&quot;/&gt;&lt;property id=&quot;20300&quot; value=&quot;Slide 35 - &amp;quot;Comprehension Check&amp;quot;&quot;/&gt;&lt;property id=&quot;20307&quot; value=&quot;378&quot;/&gt;&lt;/object&gt;&lt;object type=&quot;3&quot; unique_id=&quot;10029&quot;&gt;&lt;property id=&quot;20148&quot; value=&quot;5&quot;/&gt;&lt;property id=&quot;20300&quot; value=&quot;Slide 25 - &amp;quot;Effective Dates of Reductions&amp;quot;&quot;/&gt;&lt;property id=&quot;20307&quot; value=&quot;369&quot;/&gt;&lt;/object&gt;&lt;object type=&quot;3&quot; unique_id=&quot;10030&quot;&gt;&lt;property id=&quot;20148&quot; value=&quot;5&quot;/&gt;&lt;property id=&quot;20300&quot; value=&quot;Slide 26 - &amp;quot;Effective Dates of Reductions (Continued)&amp;quot;&quot;/&gt;&lt;property id=&quot;20307&quot; value=&quot;380&quot;/&gt;&lt;/object&gt;&lt;object type=&quot;3&quot; unique_id=&quot;10031&quot;&gt;&lt;property id=&quot;20148&quot; value=&quot;5&quot;/&gt;&lt;property id=&quot;20300&quot; value=&quot;Slide 27 - &amp;quot;Effective Dates of Reductions (Continued)&amp;quot;&quot;/&gt;&lt;property id=&quot;20307&quot; value=&quot;370&quot;/&gt;&lt;/object&gt;&lt;object type=&quot;3&quot; unique_id=&quot;10032&quot;&gt;&lt;property id=&quot;20148&quot; value=&quot;5&quot;/&gt;&lt;property id=&quot;20300&quot; value=&quot;Slide 10 - &amp;quot;VA Form 22-1999B &amp;amp; 22-1999 (AM1999) &amp;quot;&quot;/&gt;&lt;property id=&quot;20307&quot; value=&quot;371&quot;/&gt;&lt;/object&gt;&lt;object type=&quot;3&quot; unique_id=&quot;10033&quot;&gt;&lt;property id=&quot;20148&quot; value=&quot;5&quot;/&gt;&lt;property id=&quot;20300&quot; value=&quot;Slide 29 - &amp;quot;Changes to Enrollment (VA Forms 22-1999 &amp;amp; 1999B) &amp;quot;&quot;/&gt;&lt;property id=&quot;20307&quot; value=&quot;372&quot;/&gt;&lt;/object&gt;&lt;object type=&quot;3&quot; unique_id=&quot;10034&quot;&gt;&lt;property id=&quot;20148&quot; value=&quot;5&quot;/&gt;&lt;property id=&quot;20300&quot; value=&quot;Slide 28 - &amp;quot;Comprehension Check&amp;quot;&quot;/&gt;&lt;property id=&quot;20307&quot; value=&quot;379&quot;/&gt;&lt;/object&gt;&lt;object type=&quot;3&quot; unique_id=&quot;10035&quot;&gt;&lt;property id=&quot;20148&quot; value=&quot;5&quot;/&gt;&lt;property id=&quot;20300&quot; value=&quot;Slide 36 - &amp;quot;Processing MITCs&amp;#x0D;&amp;#x0A;in the LTS&amp;quot;&quot;/&gt;&lt;property id=&quot;20307&quot; value=&quot;356&quot;/&gt;&lt;/object&gt;&lt;object type=&quot;3&quot; unique_id=&quot;10036&quot;&gt;&lt;property id=&quot;20148&quot; value=&quot;5&quot;/&gt;&lt;property id=&quot;20300&quot; value=&quot;Slide 37 - &amp;quot;Notification Letters&amp;quot;&quot;/&gt;&lt;property id=&quot;20307&quot; value=&quot;357&quot;/&gt;&lt;/object&gt;&lt;object type=&quot;3&quot; unique_id=&quot;10037&quot;&gt;&lt;property id=&quot;20148&quot; value=&quot;5&quot;/&gt;&lt;property id=&quot;20300&quot; value=&quot;Slide 32 - &amp;quot;VA-Once&amp;quot;&quot;/&gt;&lt;property id=&quot;20307&quot; value=&quot;358&quot;/&gt;&lt;/object&gt;&lt;object type=&quot;3&quot; unique_id=&quot;10038&quot;&gt;&lt;property id=&quot;20148&quot; value=&quot;5&quot;/&gt;&lt;property id=&quot;20300&quot; value=&quot;Slide 33 - &amp;quot;Amendment  Correction&amp;quot;&quot;/&gt;&lt;property id=&quot;20307&quot; value=&quot;359&quot;/&gt;&lt;/object&gt;&lt;object type=&quot;3&quot; unique_id=&quot;10039&quot;&gt;&lt;property id=&quot;20148&quot; value=&quot;5&quot;/&gt;&lt;property id=&quot;20300&quot; value=&quot;Slide 34 - &amp;quot;Demonstration - Amendment vs. Correction&amp;quot;&quot;/&gt;&lt;property id=&quot;20307&quot; value=&quot;360&quot;/&gt;&lt;/object&gt;&lt;object type=&quot;3&quot; unique_id=&quot;10040&quot;&gt;&lt;property id=&quot;20148&quot; value=&quot;5&quot;/&gt;&lt;property id=&quot;20300&quot; value=&quot;Slide 38 - &amp;quot;Mitigating Circumstances are Required &amp;#x0D;&amp;#x0A;(MITC-1)&amp;quot;&quot;/&gt;&lt;property id=&quot;20307&quot; value=&quot;338&quot;/&gt;&lt;/object&gt;&lt;object type=&quot;3&quot; unique_id=&quot;10041&quot;&gt;&lt;property id=&quot;20148&quot; value=&quot;5&quot;/&gt;&lt;property id=&quot;20300&quot; value=&quot;Slide 39 - &amp;quot;Generating an MITC-1 Letter&amp;quot;&quot;/&gt;&lt;property id=&quot;20307&quot; value=&quot;339&quot;/&gt;&lt;/object&gt;&lt;object type=&quot;3&quot; unique_id=&quot;10042&quot;&gt;&lt;property id=&quot;20148&quot; value=&quot;5&quot;/&gt;&lt;property id=&quot;20300&quot; value=&quot;Slide 40 - &amp;quot;Generating an MITC-1 Letter (Continued)&amp;quot;&quot;/&gt;&lt;property id=&quot;20307&quot; value=&quot;340&quot;/&gt;&lt;/object&gt;&lt;object type=&quot;3&quot; unique_id=&quot;10043&quot;&gt;&lt;property id=&quot;20148&quot; value=&quot;5&quot;/&gt;&lt;property id=&quot;20300&quot; value=&quot;Slide 41 - &amp;quot;Generating an MITC-1 Letter:  Do Not Apply 6X&amp;quot;&quot;/&gt;&lt;property id=&quot;20307&quot; value=&quot;342&quot;/&gt;&lt;/object&gt;&lt;object type=&quot;3&quot; unique_id=&quot;10044&quot;&gt;&lt;property id=&quot;20148&quot; value=&quot;5&quot;/&gt;&lt;property id=&quot;20300&quot; value=&quot;Slide 42 - &amp;quot;Demonstration - Generating an MITC-1 Letter:  Do Not Apply 6X&amp;quot;&quot;/&gt;&lt;property id=&quot;20307&quot; value=&quot;341&quot;/&gt;&lt;/object&gt;&lt;object type=&quot;3&quot; unique_id=&quot;10045&quot;&gt;&lt;property id=&quot;20148&quot; value=&quot;5&quot;/&gt;&lt;property id=&quot;20300&quot; value=&quot;Slide 43 - &amp;quot;Generating an MITC-1 Letter - Scenario 1 &amp;quot;&quot;/&gt;&lt;property id=&quot;20307&quot; value=&quot;344&quot;/&gt;&lt;/object&gt;&lt;object type=&quot;3&quot; unique_id=&quot;10046&quot;&gt;&lt;property id=&quot;20148&quot; value=&quot;5&quot;/&gt;&lt;property id=&quot;20300&quot; value=&quot;Slide 44 - &amp;quot;Generating an MITC-1 Letter:  Scenario 1&amp;quot;&quot;/&gt;&lt;property id=&quot;20307&quot; value=&quot;345&quot;/&gt;&lt;/object&gt;&lt;object type=&quot;3&quot; unique_id=&quot;10047&quot;&gt;&lt;property id=&quot;20148&quot; value=&quot;5&quot;/&gt;&lt;property id=&quot;20300&quot; value=&quot;Slide 45 - &amp;quot;Generating a MITC-1 Letter:  Scenario 1 (Continued) &amp;quot;&quot;/&gt;&lt;property id=&quot;20307&quot; value=&quot;346&quot;/&gt;&lt;/object&gt;&lt;object type=&quot;3&quot; unique_id=&quot;10048&quot;&gt;&lt;property id=&quot;20148&quot; value=&quot;5&quot;/&gt;&lt;property id=&quot;20300&quot; value=&quot;Slide 46 - &amp;quot;Generating an MITC-1 Letter:  Scenario 2 &amp;quot;&quot;/&gt;&lt;property id=&quot;20307&quot; value=&quot;347&quot;/&gt;&lt;/object&gt;&lt;object type=&quot;3&quot; unique_id=&quot;10049&quot;&gt;&lt;property id=&quot;20148&quot; value=&quot;5&quot;/&gt;&lt;property id=&quot;20300&quot; value=&quot;Slide 47 - &amp;quot;Scenario 2 - 6X Applicable Charges &amp;#x0D;&amp;#x0A;(6X Placeholders)&amp;quot;&quot;/&gt;&lt;property id=&quot;20307&quot; value=&quot;348&quot;/&gt;&lt;/object&gt;&lt;object type=&quot;3&quot; unique_id=&quot;10050&quot;&gt;&lt;property id=&quot;20148&quot; value=&quot;5&quot;/&gt;&lt;property id=&quot;20300&quot; value=&quot;Slide 48 - &amp;quot;Scenario 2 - 6X Applicable Charges &amp;#x0D;&amp;#x0A;(6X Placeholders) (Continued)&amp;quot;&quot;/&gt;&lt;property id=&quot;20307&quot; value=&quot;349&quot;/&gt;&lt;/object&gt;&lt;object type=&quot;3&quot; unique_id=&quot;10051&quot;&gt;&lt;property id=&quot;20148&quot; value=&quot;5&quot;/&gt;&lt;property id=&quot;20300&quot; value=&quot;Slide 49 - &amp;quot;Scenario 2 - 6X Applicable Charges &amp;#x0D;&amp;#x0A;(6X Placeholders) (Continued)&amp;quot;&quot;/&gt;&lt;property id=&quot;20307&quot; value=&quot;350&quot;/&gt;&lt;/object&gt;&lt;object type=&quot;3&quot; unique_id=&quot;10052&quot;&gt;&lt;property id=&quot;20148&quot; value=&quot;5&quot;/&gt;&lt;property id=&quot;20300&quot; value=&quot;Slide 50 - &amp;quot;Scenario 2 - 6X Applicable Charges &amp;#x0D;&amp;#x0A;(6X Placeholders) - Examples&amp;quot;&quot;/&gt;&lt;property id=&quot;20307&quot; value=&quot;381&quot;/&gt;&lt;/object&gt;&lt;object type=&quot;3&quot; unique_id=&quot;10053&quot;&gt;&lt;property id=&quot;20148&quot; value=&quot;5&quot;/&gt;&lt;property id=&quot;20300&quot; value=&quot;Slide 51 - &amp;quot;MITC-1 Letter:  Scenario 2 (6X Placeholders)&amp;quot;&quot;/&gt;&lt;property id=&quot;20307&quot; value=&quot;351&quot;/&gt;&lt;/object&gt;&lt;object type=&quot;3&quot; unique_id=&quot;10054&quot;&gt;&lt;property id=&quot;20148&quot; value=&quot;5&quot;/&gt;&lt;property id=&quot;20300&quot; value=&quot;Slide 52 - &amp;quot;MITC-1 Letter:  Scenario 2&amp;quot;&quot;/&gt;&lt;property id=&quot;20307&quot; value=&quot;352&quot;/&gt;&lt;/object&gt;&lt;object type=&quot;3&quot; unique_id=&quot;10055&quot;&gt;&lt;property id=&quot;20148&quot; value=&quot;5&quot;/&gt;&lt;property id=&quot;20300&quot; value=&quot;Slide 53 - &amp;quot;MITC-1 Letter:  Scenario 2 (Continued)&amp;quot;&quot;/&gt;&lt;property id=&quot;20307&quot; value=&quot;353&quot;/&gt;&lt;/object&gt;&lt;object type=&quot;3&quot; unique_id=&quot;10056&quot;&gt;&lt;property id=&quot;20148&quot; value=&quot;5&quot;/&gt;&lt;property id=&quot;20300&quot; value=&quot;Slide 54 - &amp;quot;MITC-1 Limitations&amp;quot;&quot;/&gt;&lt;property id=&quot;20307&quot; value=&quot;354&quot;/&gt;&lt;/object&gt;&lt;object type=&quot;3&quot; unique_id=&quot;10057&quot;&gt;&lt;property id=&quot;20148&quot; value=&quot;5&quot;/&gt;&lt;property id=&quot;20300&quot; value=&quot;Slide 55 - &amp;quot;MITC-1 Automation&amp;quot;&quot;/&gt;&lt;property id=&quot;20307&quot; value=&quot;355&quot;/&gt;&lt;/object&gt;&lt;object type=&quot;3&quot; unique_id=&quot;10058&quot;&gt;&lt;property id=&quot;20148&quot; value=&quot;5&quot;/&gt;&lt;property id=&quot;20300&quot; value=&quot;Slide 56 - &amp;quot;Comprehension Check&amp;quot;&quot;/&gt;&lt;property id=&quot;20307&quot; value=&quot;382&quot;/&gt;&lt;/object&gt;&lt;object type=&quot;3&quot; unique_id=&quot;10059&quot;&gt;&lt;property id=&quot;20148&quot; value=&quot;5&quot;/&gt;&lt;property id=&quot;20300&quot; value=&quot;Slide 57 - &amp;quot;MITCs Received &amp;#x0D;&amp;#x0A;but Not Accepted Letter &amp;#x0D;&amp;#x0A;(MITC-2)&amp;quot;&quot;/&gt;&lt;property id=&quot;20307&quot; value=&quot;328&quot;/&gt;&lt;/object&gt;&lt;object type=&quot;3&quot; unique_id=&quot;10060&quot;&gt;&lt;property id=&quot;20148&quot; value=&quot;5&quot;/&gt;&lt;property id=&quot;20300&quot; value=&quot;Slide 58 - &amp;quot;Generating an MITC-2 Letter&amp;quot;&quot;/&gt;&lt;property id=&quot;20307&quot; value=&quot;329&quot;/&gt;&lt;/object&gt;&lt;object type=&quot;3&quot; unique_id=&quot;10061&quot;&gt;&lt;property id=&quot;20148&quot; value=&quot;5&quot;/&gt;&lt;property id=&quot;20300&quot; value=&quot;Slide 59 - &amp;quot;MITCs “Are Provided” Box&amp;quot;&quot;/&gt;&lt;property id=&quot;20307&quot; value=&quot;330&quot;/&gt;&lt;/object&gt;&lt;object type=&quot;3&quot; unique_id=&quot;10062&quot;&gt;&lt;property id=&quot;20148&quot; value=&quot;5&quot;/&gt;&lt;property id=&quot;20300&quot; value=&quot;Slide 60 - &amp;quot;Generating an MITC-2 Letter: &amp;#x0D;&amp;#x0A;Received After Development&amp;quot;&quot;/&gt;&lt;property id=&quot;20307&quot; value=&quot;331&quot;/&gt;&lt;/object&gt;&lt;object type=&quot;3&quot; unique_id=&quot;10063&quot;&gt;&lt;property id=&quot;20148&quot; value=&quot;5&quot;/&gt;&lt;property id=&quot;20300&quot; value=&quot;Slide 61 - &amp;quot;Generating an MITC-2 Letter&amp;quot;&quot;/&gt;&lt;property id=&quot;20307&quot; value=&quot;332&quot;/&gt;&lt;/object&gt;&lt;object type=&quot;3&quot; unique_id=&quot;10064&quot;&gt;&lt;property id=&quot;20148&quot; value=&quot;5&quot;/&gt;&lt;property id=&quot;20300&quot; value=&quot;Slide 62 - &amp;quot;Generating an MITC-2 Letter (Continued)&amp;quot;&quot;/&gt;&lt;property id=&quot;20307&quot; value=&quot;333&quot;/&gt;&lt;/object&gt;&lt;object type=&quot;3&quot; unique_id=&quot;10065&quot;&gt;&lt;property id=&quot;20148&quot; value=&quot;5&quot;/&gt;&lt;property id=&quot;20300&quot; value=&quot;Slide 63 - &amp;quot;Generating an MITC-2 Letter (Continued)&amp;quot;&quot;/&gt;&lt;property id=&quot;20307&quot; value=&quot;334&quot;/&gt;&lt;/object&gt;&lt;object type=&quot;3&quot; unique_id=&quot;10066&quot;&gt;&lt;property id=&quot;20148&quot; value=&quot;5&quot;/&gt;&lt;property id=&quot;20300&quot; value=&quot;Slide 64 - &amp;quot;Generating an MITC-2 Letter (Continued)&amp;quot;&quot;/&gt;&lt;property id=&quot;20307&quot; value=&quot;335&quot;/&gt;&lt;/object&gt;&lt;object type=&quot;3&quot; unique_id=&quot;10067&quot;&gt;&lt;property id=&quot;20148&quot; value=&quot;5&quot;/&gt;&lt;property id=&quot;20300&quot; value=&quot;Slide 65 - &amp;quot;MITC-2  Letter&amp;quot;&quot;/&gt;&lt;property id=&quot;20307&quot; value=&quot;336&quot;/&gt;&lt;/object&gt;&lt;object type=&quot;3&quot; unique_id=&quot;10068&quot;&gt;&lt;property id=&quot;20148&quot; value=&quot;5&quot;/&gt;&lt;property id=&quot;20300&quot; value=&quot;Slide 66 - &amp;quot;MITC-2 – Automation&amp;quot;&quot;/&gt;&lt;property id=&quot;20307&quot; value=&quot;337&quot;/&gt;&lt;/object&gt;&lt;object type=&quot;3&quot; unique_id=&quot;10069&quot;&gt;&lt;property id=&quot;20148&quot; value=&quot;5&quot;/&gt;&lt;property id=&quot;20300&quot; value=&quot;Slide 67 - &amp;quot;Comprehension Check&amp;quot;&quot;/&gt;&lt;property id=&quot;20307&quot; value=&quot;383&quot;/&gt;&lt;/object&gt;&lt;object type=&quot;3&quot; unique_id=&quot;10070&quot;&gt;&lt;property id=&quot;20148&quot; value=&quot;5&quot;/&gt;&lt;property id=&quot;20300&quot; value=&quot;Slide 68 - &amp;quot;Mitigating Circumstances Received &amp;#x0D;&amp;#x0A;and Accepted Letter &amp;#x0D;&amp;#x0A;(MITC-3)&amp;quot;&quot;/&gt;&lt;property id=&quot;20307&quot; value=&quot;307&quot;/&gt;&lt;/object&gt;&lt;object type=&quot;3&quot; unique_id=&quot;10071&quot;&gt;&lt;property id=&quot;20148&quot; value=&quot;5&quot;/&gt;&lt;property id=&quot;20300&quot; value=&quot;Slide 69 - &amp;quot;Generating an MITC-3 Letter&amp;quot;&quot;/&gt;&lt;property id=&quot;20307&quot; value=&quot;308&quot;/&gt;&lt;/object&gt;&lt;object type=&quot;3&quot; unique_id=&quot;10072&quot;&gt;&lt;property id=&quot;20148&quot; value=&quot;5&quot;/&gt;&lt;property id=&quot;20300&quot; value=&quot;Slide 70 - &amp;quot;Mitigating Circumstances &amp;#x0D;&amp;#x0A;“Are Acceptable” Box&amp;quot;&quot;/&gt;&lt;property id=&quot;20307&quot; value=&quot;309&quot;/&gt;&lt;/object&gt;&lt;object type=&quot;3&quot; unique_id=&quot;10073&quot;&gt;&lt;property id=&quot;20148&quot; value=&quot;5&quot;/&gt;&lt;property id=&quot;20300&quot; value=&quot;Slide 71 - &amp;quot;Generating an MITC-3 Letter&amp;quot;&quot;/&gt;&lt;property id=&quot;20307&quot; value=&quot;310&quot;/&gt;&lt;/object&gt;&lt;object type=&quot;3&quot; unique_id=&quot;10074&quot;&gt;&lt;property id=&quot;20148&quot; value=&quot;5&quot;/&gt;&lt;property id=&quot;20300&quot; value=&quot;Slide 72 - &amp;quot;Generating an MITC-3 Letter:&amp;#x0D;&amp;#x0A;Received After Development&amp;quot;&quot;/&gt;&lt;property id=&quot;20307&quot; value=&quot;311&quot;/&gt;&lt;/object&gt;&lt;object type=&quot;3&quot; unique_id=&quot;10075&quot;&gt;&lt;property id=&quot;20148&quot; value=&quot;5&quot;/&gt;&lt;property id=&quot;20300&quot; value=&quot;Slide 73 - &amp;quot;Generating an MITC-3 Letter&amp;quot;&quot;/&gt;&lt;property id=&quot;20307&quot; value=&quot;312&quot;/&gt;&lt;/object&gt;&lt;object type=&quot;3&quot; unique_id=&quot;10076&quot;&gt;&lt;property id=&quot;20148&quot; value=&quot;5&quot;/&gt;&lt;property id=&quot;20300&quot; value=&quot;Slide 74 - &amp;quot;Generating an MITC-3 Letter (Continued)&amp;quot;&quot;/&gt;&lt;property id=&quot;20307&quot; value=&quot;313&quot;/&gt;&lt;/object&gt;&lt;object type=&quot;3&quot; unique_id=&quot;10077&quot;&gt;&lt;property id=&quot;20148&quot; value=&quot;5&quot;/&gt;&lt;property id=&quot;20300&quot; value=&quot;Slide 75 - &amp;quot;Generating an MITC-3 Letter (Continued)&amp;quot;&quot;/&gt;&lt;property id=&quot;20307&quot; value=&quot;314&quot;/&gt;&lt;/object&gt;&lt;object type=&quot;3&quot; unique_id=&quot;10078&quot;&gt;&lt;property id=&quot;20148&quot; value=&quot;5&quot;/&gt;&lt;property id=&quot;20300&quot; value=&quot;Slide 76 - &amp;quot;Generating an MITC-3 Letter (Continued)&amp;quot;&quot;/&gt;&lt;property id=&quot;20307&quot; value=&quot;316&quot;/&gt;&lt;/object&gt;&lt;object type=&quot;3&quot; unique_id=&quot;10079&quot;&gt;&lt;property id=&quot;20148&quot; value=&quot;5&quot;/&gt;&lt;property id=&quot;20300&quot; value=&quot;Slide 77 - &amp;quot;Generating an MITC-3 Letter (Continued)&amp;quot;&quot;/&gt;&lt;property id=&quot;20307&quot; value=&quot;315&quot;/&gt;&lt;/object&gt;&lt;object type=&quot;3&quot; unique_id=&quot;10080&quot;&gt;&lt;property id=&quot;20148&quot; value=&quot;5&quot;/&gt;&lt;property id=&quot;20300&quot; value=&quot;Slide 78 - &amp;quot;Generating an MITC-3 Letter (Continued)&amp;quot;&quot;/&gt;&lt;property id=&quot;20307&quot; value=&quot;324&quot;/&gt;&lt;/object&gt;&lt;object type=&quot;3&quot; unique_id=&quot;10081&quot;&gt;&lt;property id=&quot;20148&quot; value=&quot;5&quot;/&gt;&lt;property id=&quot;20300&quot; value=&quot;Slide 79 - &amp;quot;Generating an MITC-3 Letter (Continued)&amp;quot;&quot;/&gt;&lt;property id=&quot;20307&quot; value=&quot;325&quot;/&gt;&lt;/object&gt;&lt;object type=&quot;3&quot; unique_id=&quot;10082&quot;&gt;&lt;property id=&quot;20148&quot; value=&quot;5&quot;/&gt;&lt;property id=&quot;20300&quot; value=&quot;Slide 80 - &amp;quot;MITC-3 Letter – &amp;#x0D;&amp;#x0A;Limitations Collection Code&amp;quot;&quot;/&gt;&lt;property id=&quot;20307&quot; value=&quot;326&quot;/&gt;&lt;/object&gt;&lt;object type=&quot;3&quot; unique_id=&quot;10083&quot;&gt;&lt;property id=&quot;20148&quot; value=&quot;5&quot;/&gt;&lt;property id=&quot;20300&quot; value=&quot;Slide 81 - &amp;quot;MITC-3 Letter – &amp;#x0D;&amp;#x0A;Automation&amp;quot;&quot;/&gt;&lt;property id=&quot;20307&quot; value=&quot;327&quot;/&gt;&lt;/object&gt;&lt;object type=&quot;3&quot; unique_id=&quot;10084&quot;&gt;&lt;property id=&quot;20148&quot; value=&quot;5&quot;/&gt;&lt;property id=&quot;20300&quot; value=&quot;Slide 82 - &amp;quot;Six Credit Hours Exclusion (6X) Granted for Withdrawal/Termination &amp;#x0D;&amp;#x0A;(MITC-4)&amp;quot;&quot;/&gt;&lt;property id=&quot;20307&quot; value=&quot;317&quot;/&gt;&lt;/object&gt;&lt;object type=&quot;3&quot; unique_id=&quot;10085&quot;&gt;&lt;property id=&quot;20148&quot; value=&quot;5&quot;/&gt;&lt;property id=&quot;20300&quot; value=&quot;Slide 83 - &amp;quot;Generating an MITC-4 Letter&amp;quot;&quot;/&gt;&lt;property id=&quot;20307&quot; value=&quot;318&quot;/&gt;&lt;/object&gt;&lt;object type=&quot;3&quot; unique_id=&quot;10086&quot;&gt;&lt;property id=&quot;20148&quot; value=&quot;5&quot;/&gt;&lt;property id=&quot;20300&quot; value=&quot;Slide 84 - &amp;quot;Generating an MITC-4 Letter (Continued)&amp;quot;&quot;/&gt;&lt;property id=&quot;20307&quot; value=&quot;290&quot;/&gt;&lt;/object&gt;&lt;object type=&quot;3&quot; unique_id=&quot;10087&quot;&gt;&lt;property id=&quot;20148&quot; value=&quot;5&quot;/&gt;&lt;property id=&quot;20300&quot; value=&quot;Slide 85 - &amp;quot;Generating an MITC-4 Letter (Continued)&amp;quot;&quot;/&gt;&lt;property id=&quot;20307&quot; value=&quot;319&quot;/&gt;&lt;/object&gt;&lt;object type=&quot;3&quot; unique_id=&quot;10088&quot;&gt;&lt;property id=&quot;20148&quot; value=&quot;5&quot;/&gt;&lt;property id=&quot;20300&quot; value=&quot;Slide 86 - &amp;quot;Generating an MITC-4 Letter (Continued)&amp;quot;&quot;/&gt;&lt;property id=&quot;20307&quot; value=&quot;320&quot;/&gt;&lt;/object&gt;&lt;object type=&quot;3&quot; unique_id=&quot;10089&quot;&gt;&lt;property id=&quot;20148&quot; value=&quot;5&quot;/&gt;&lt;property id=&quot;20300&quot; value=&quot;Slide 87 - &amp;quot;Generating an MITC-4 Letter (Continued)&amp;quot;&quot;/&gt;&lt;property id=&quot;20307&quot; value=&quot;321&quot;/&gt;&lt;/object&gt;&lt;object type=&quot;3&quot; unique_id=&quot;10090&quot;&gt;&lt;property id=&quot;20148&quot; value=&quot;5&quot;/&gt;&lt;property id=&quot;20300&quot; value=&quot;Slide 88 - &amp;quot;MITC-4 Limitations&amp;quot;&quot;/&gt;&lt;property id=&quot;20307&quot; value=&quot;322&quot;/&gt;&lt;/object&gt;&lt;object type=&quot;3&quot; unique_id=&quot;10091&quot;&gt;&lt;property id=&quot;20148&quot; value=&quot;5&quot;/&gt;&lt;property id=&quot;20300&quot; value=&quot;Slide 89 - &amp;quot;MITC-4 Automation&amp;quot;&quot;/&gt;&lt;property id=&quot;20307&quot; value=&quot;323&quot;/&gt;&lt;/object&gt;&lt;object type=&quot;3&quot; unique_id=&quot;10092&quot;&gt;&lt;property id=&quot;20148&quot; value=&quot;5&quot;/&gt;&lt;property id=&quot;20300&quot; value=&quot;Slide 90 - &amp;quot;Mitigating Circumstances - Scenarios&amp;quot;&quot;/&gt;&lt;property id=&quot;20307&quot; value=&quot;384&quot;/&gt;&lt;/object&gt;&lt;object type=&quot;3&quot; unique_id=&quot;10094&quot;&gt;&lt;property id=&quot;20148&quot; value=&quot;5&quot;/&gt;&lt;property id=&quot;20300&quot; value=&quot;Slide 91 - &amp;quot;Summary&amp;quot;&quot;/&gt;&lt;property id=&quot;20307&quot; value=&quot;296&quot;/&gt;&lt;/object&gt;&lt;object type=&quot;3&quot; unique_id=&quot;10095&quot;&gt;&lt;property id=&quot;20148&quot; value=&quot;5&quot;/&gt;&lt;property id=&quot;20300&quot; value=&quot;Slide 92 - &amp;quot;Questions?&amp;quot;&quot;/&gt;&lt;property id=&quot;20307&quot; value=&quot;297&quot;/&gt;&lt;/object&gt;&lt;object type=&quot;3&quot; unique_id=&quot;10096&quot;&gt;&lt;property id=&quot;20148&quot; value=&quot;5&quot;/&gt;&lt;property id=&quot;20300&quot; value=&quot;Slide 93 - &amp;quot;TMS Assessment and Survey&amp;quot;&quot;/&gt;&lt;property id=&quot;20307&quot; value=&quot;298&quot;/&gt;&lt;/object&gt;&lt;object type=&quot;3&quot; unique_id=&quot;10097&quot;&gt;&lt;property id=&quot;20148&quot; value=&quot;5&quot;/&gt;&lt;property id=&quot;20300&quot; value=&quot;Slide 4 - &amp;quot;Terminology&amp;quot;&quot;/&gt;&lt;property id=&quot;20307&quot; value=&quot;387&quot;/&gt;&lt;/object&gt;&lt;object type=&quot;3&quot; unique_id=&quot;10098&quot;&gt;&lt;property id=&quot;20148&quot; value=&quot;5&quot;/&gt;&lt;property id=&quot;20300&quot; value=&quot;Slide 5 - &amp;quot;Mitigating Circumstances (MITCs)&amp;quot;&quot;/&gt;&lt;property id=&quot;20307&quot; value=&quot;386&quot;/&gt;&lt;/object&gt;&lt;object type=&quot;3&quot; unique_id=&quot;10099&quot;&gt;&lt;property id=&quot;20148&quot; value=&quot;5&quot;/&gt;&lt;property id=&quot;20300&quot; value=&quot;Slide 11 - &amp;quot;Comprehension Check&amp;quot;&quot;/&gt;&lt;property id=&quot;20307&quot; value=&quot;38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e11effe2-9ba3-4214-9d5b-34688b8acbfe">MITC for Phone Agents</Topic>
    <RPO xmlns="e11effe2-9ba3-4214-9d5b-34688b8acbfe">Muskogee</RPO>
    <_dlc_DocId xmlns="ced1f988-d16c-4eb7-9443-312b8723c36c">EDUSHARE-199-67</_dlc_DocId>
    <_dlc_DocIdUrl xmlns="ced1f988-d16c-4eb7-9443-312b8723c36c">
      <Url>http://vaww.infoshare.va.gov/sites/educationservice/225/225A/_layouts/DocIdRedir.aspx?ID=EDUSHARE-199-67</Url>
      <Description>EDUSHARE-199-67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8204E67D9837349A794F13F6720881B" ma:contentTypeVersion="2" ma:contentTypeDescription="Create a new document." ma:contentTypeScope="" ma:versionID="2ed063f384707152804f6a25c9751fcf">
  <xsd:schema xmlns:xsd="http://www.w3.org/2001/XMLSchema" xmlns:xs="http://www.w3.org/2001/XMLSchema" xmlns:p="http://schemas.microsoft.com/office/2006/metadata/properties" xmlns:ns2="e11effe2-9ba3-4214-9d5b-34688b8acbfe" xmlns:ns3="ced1f988-d16c-4eb7-9443-312b8723c36c" targetNamespace="http://schemas.microsoft.com/office/2006/metadata/properties" ma:root="true" ma:fieldsID="9db679beba9f20e4b604163f0e3fa0aa" ns2:_="" ns3:_="">
    <xsd:import namespace="e11effe2-9ba3-4214-9d5b-34688b8acbfe"/>
    <xsd:import namespace="ced1f988-d16c-4eb7-9443-312b8723c36c"/>
    <xsd:element name="properties">
      <xsd:complexType>
        <xsd:sequence>
          <xsd:element name="documentManagement">
            <xsd:complexType>
              <xsd:all>
                <xsd:element ref="ns2:Topic"/>
                <xsd:element ref="ns2:RPO"/>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effe2-9ba3-4214-9d5b-34688b8acbfe" elementFormDefault="qualified">
    <xsd:import namespace="http://schemas.microsoft.com/office/2006/documentManagement/types"/>
    <xsd:import namespace="http://schemas.microsoft.com/office/infopath/2007/PartnerControls"/>
    <xsd:element name="Topic" ma:index="8" ma:displayName="Topic" ma:format="Dropdown" ma:internalName="Topic">
      <xsd:simpleType>
        <xsd:union memberTypes="dms:Text">
          <xsd:simpleType>
            <xsd:restriction base="dms:Choice">
              <xsd:enumeration value="Duplication of Benefits"/>
              <xsd:enumeration value="Multiple Periods of Service"/>
              <xsd:enumeration value="Big Pay"/>
              <xsd:enumeration value="Equitable Relief"/>
            </xsd:restriction>
          </xsd:simpleType>
        </xsd:union>
      </xsd:simpleType>
    </xsd:element>
    <xsd:element name="RPO" ma:index="9" ma:displayName="RPO" ma:format="Dropdown" ma:internalName="RPO">
      <xsd:simpleType>
        <xsd:restriction base="dms:Choice">
          <xsd:enumeration value="Atlanta"/>
          <xsd:enumeration value="Buffalo"/>
          <xsd:enumeration value="Muskogee"/>
          <xsd:enumeration value="St. Louis"/>
          <xsd:enumeration value="Multiple RPOs"/>
        </xsd:restriction>
      </xsd:simple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589B4C-95E5-4A69-A5B6-12ACA6FFF17A}">
  <ds:schemaRefs>
    <ds:schemaRef ds:uri="http://schemas.microsoft.com/office/2006/documentManagement/types"/>
    <ds:schemaRef ds:uri="http://purl.org/dc/dcmitype/"/>
    <ds:schemaRef ds:uri="http://purl.org/dc/elements/1.1/"/>
    <ds:schemaRef ds:uri="http://purl.org/dc/terms/"/>
    <ds:schemaRef ds:uri="ced1f988-d16c-4eb7-9443-312b8723c36c"/>
    <ds:schemaRef ds:uri="http://schemas.microsoft.com/office/infopath/2007/PartnerControls"/>
    <ds:schemaRef ds:uri="http://schemas.microsoft.com/office/2006/metadata/properties"/>
    <ds:schemaRef ds:uri="http://schemas.openxmlformats.org/package/2006/metadata/core-properties"/>
    <ds:schemaRef ds:uri="e11effe2-9ba3-4214-9d5b-34688b8acbfe"/>
    <ds:schemaRef ds:uri="http://www.w3.org/XML/1998/namespace"/>
  </ds:schemaRefs>
</ds:datastoreItem>
</file>

<file path=customXml/itemProps2.xml><?xml version="1.0" encoding="utf-8"?>
<ds:datastoreItem xmlns:ds="http://schemas.openxmlformats.org/officeDocument/2006/customXml" ds:itemID="{DF392F2D-BA82-40EA-8125-9B1AA427C1DF}">
  <ds:schemaRefs>
    <ds:schemaRef ds:uri="http://schemas.microsoft.com/sharepoint/events"/>
  </ds:schemaRefs>
</ds:datastoreItem>
</file>

<file path=customXml/itemProps3.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4.xml><?xml version="1.0" encoding="utf-8"?>
<ds:datastoreItem xmlns:ds="http://schemas.openxmlformats.org/officeDocument/2006/customXml" ds:itemID="{17927432-27FE-4598-908D-3E5C7867A8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effe2-9ba3-4214-9d5b-34688b8acbfe"/>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26740</TotalTime>
  <Words>2462</Words>
  <Application>Microsoft Office PowerPoint</Application>
  <PresentationFormat>On-screen Show (4:3)</PresentationFormat>
  <Paragraphs>359</Paragraphs>
  <Slides>53</Slides>
  <Notes>51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Overview of Today’s Training</vt:lpstr>
      <vt:lpstr>Lesson Objectives</vt:lpstr>
      <vt:lpstr>Terminology</vt:lpstr>
      <vt:lpstr>Mitigating Circumstances (MITCs)</vt:lpstr>
      <vt:lpstr>Acceptable Mitigating Circumstances</vt:lpstr>
      <vt:lpstr>Drop Period</vt:lpstr>
      <vt:lpstr>Punitive Grades</vt:lpstr>
      <vt:lpstr>Non-Punitive Grades</vt:lpstr>
      <vt:lpstr>VA Form 22-1999B &amp; 22-1999 (AM1999) </vt:lpstr>
      <vt:lpstr>Comprehension Check</vt:lpstr>
      <vt:lpstr>Adjustments to Enrollments &amp; MITCs</vt:lpstr>
      <vt:lpstr>Adjustments to Enrollments </vt:lpstr>
      <vt:lpstr>Adjustments to Enrollments (Continued)</vt:lpstr>
      <vt:lpstr>Comprehension Check</vt:lpstr>
      <vt:lpstr>Six Credit Hour Exclusion (6X) - Defined </vt:lpstr>
      <vt:lpstr>Six Credit Hour Exclusion (6X)</vt:lpstr>
      <vt:lpstr>Six Credit Hour Exclusion (6X) - Application</vt:lpstr>
      <vt:lpstr>Comprehension Check</vt:lpstr>
      <vt:lpstr>Protected  Unprotected Hours</vt:lpstr>
      <vt:lpstr>Effective Dates of Terminations</vt:lpstr>
      <vt:lpstr>Effective Dates of Terminations (Continued)</vt:lpstr>
      <vt:lpstr>Effective Dates of Terminations (Continued)</vt:lpstr>
      <vt:lpstr>Comprehension Check</vt:lpstr>
      <vt:lpstr>Effective Dates of Reductions</vt:lpstr>
      <vt:lpstr>Effective Dates of Reductions (Continued)</vt:lpstr>
      <vt:lpstr>Effective Dates of Reductions (Continued)</vt:lpstr>
      <vt:lpstr>Comprehension Check</vt:lpstr>
      <vt:lpstr>Changes to Enrollment (VA Forms 22-1999 &amp; 1999B) </vt:lpstr>
      <vt:lpstr>Notification Letters</vt:lpstr>
      <vt:lpstr>Mitigating Circumstances are Required  (MITC-1)</vt:lpstr>
      <vt:lpstr>Example of a MITC-1 Letter </vt:lpstr>
      <vt:lpstr>Example of a MITC-1 Letter (Continued) </vt:lpstr>
      <vt:lpstr>Example of a MITC-1 w/6X Letter</vt:lpstr>
      <vt:lpstr>Example of a MITC-1 w/6X Letter (Continued)</vt:lpstr>
      <vt:lpstr>Comprehension Check</vt:lpstr>
      <vt:lpstr>MITCs Received  but Not Accepted Letter  (MITC-2)</vt:lpstr>
      <vt:lpstr>MITC-2 Letter Information</vt:lpstr>
      <vt:lpstr>Example of a MITC-2  Letter</vt:lpstr>
      <vt:lpstr>Comprehension Check</vt:lpstr>
      <vt:lpstr>Mitigating Circumstances Received  and Accepted Letter  (MITC-3)</vt:lpstr>
      <vt:lpstr>MITC-3 Letter Information</vt:lpstr>
      <vt:lpstr>Example of a MITC-3 Letter</vt:lpstr>
      <vt:lpstr>Example of a MITC-3 Letter (Continued)</vt:lpstr>
      <vt:lpstr>Example a MITC-3 Letter (Continued)</vt:lpstr>
      <vt:lpstr>Six Credit Hours Exclusion (6X) Granted for Withdrawal/Termination  (MITC-4)</vt:lpstr>
      <vt:lpstr>MITC-4 Letter Information</vt:lpstr>
      <vt:lpstr>Example of a MITC-4 Letter</vt:lpstr>
      <vt:lpstr>Example of a MITC-4 Letter (Continued)</vt:lpstr>
      <vt:lpstr>How to Report MITCS </vt:lpstr>
      <vt:lpstr>Summary</vt:lpstr>
      <vt:lpstr>Questions?</vt:lpstr>
      <vt:lpstr>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 Mitigating Circumstances for Phone Agents PowerPoint Presentation</dc:title>
  <dc:subject>ECCT</dc:subject>
  <dc:creator>Department of Veterans Affairs, Veterans Benefits Administration, Education Service, STAFF</dc:creator>
  <cp:keywords>Chapter 33, mitigating, circumstances, phone, agents, changes, process, enrollment, MITC, LTS, M22-4, RPO</cp:keywords>
  <dc:description>The purpose of this lesson is to provide Education Phone Agents with the knowledge required to explain changes in enrollments involving Mitigating Circumstances (MITCs), occurring on or after November 1, 2015, in the Long Term Solutions (LTS).</dc:description>
  <cp:lastModifiedBy>Sochar, Lisa</cp:lastModifiedBy>
  <cp:revision>456</cp:revision>
  <cp:lastPrinted>2014-12-11T15:38:44Z</cp:lastPrinted>
  <dcterms:created xsi:type="dcterms:W3CDTF">2014-09-26T18:35:36Z</dcterms:created>
  <dcterms:modified xsi:type="dcterms:W3CDTF">2016-01-21T13:27:36Z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0x01010018204E67D9837349A794F13F6720881B</vt:lpwstr>
  </property>
  <property fmtid="{D5CDD505-2E9C-101B-9397-08002B2CF9AE}" pid="3" name="_dlc_DocIdItemGuid">
    <vt:lpwstr>58fa4b9f-995d-41ac-a55c-07e639e6524e</vt:lpwstr>
  </property>
  <property fmtid="{D5CDD505-2E9C-101B-9397-08002B2CF9AE}" pid="4" name="Language">
    <vt:lpwstr>en</vt:lpwstr>
  </property>
  <property fmtid="{D5CDD505-2E9C-101B-9397-08002B2CF9AE}" pid="5" name="Type">
    <vt:lpwstr>Presentation</vt:lpwstr>
  </property>
</Properties>
</file>