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78" r:id="rId19"/>
    <p:sldId id="269" r:id="rId20"/>
    <p:sldId id="270" r:id="rId21"/>
    <p:sldId id="271" r:id="rId22"/>
    <p:sldId id="279" r:id="rId23"/>
    <p:sldId id="280" r:id="rId24"/>
    <p:sldId id="281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1079" autoAdjust="0"/>
  </p:normalViewPr>
  <p:slideViewPr>
    <p:cSldViewPr snapToGrid="0">
      <p:cViewPr varScale="1">
        <p:scale>
          <a:sx n="81" d="100"/>
          <a:sy n="81" d="100"/>
        </p:scale>
        <p:origin x="-78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2160-4FCE-4525-852F-B0D2F60C1D6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967D-5EB5-4274-B85A-D41093D7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499533" y="3259138"/>
            <a:ext cx="11692467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7418" y="3182938"/>
            <a:ext cx="11694583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90751" y="220663"/>
            <a:ext cx="8921749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0"/>
            <a:ext cx="41910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1651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1336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6618" y="1789114"/>
            <a:ext cx="499110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0917" y="1789114"/>
            <a:ext cx="4993216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9600" y="1143001"/>
            <a:ext cx="6754283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54864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52085" y="1052513"/>
            <a:ext cx="10339916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152" y="6396039"/>
            <a:ext cx="11626849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88533" y="890589"/>
            <a:ext cx="10803467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94517" y="0"/>
            <a:ext cx="949748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618" y="1789114"/>
            <a:ext cx="10187516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1" y="0"/>
            <a:ext cx="41910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501651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859367" y="6400800"/>
            <a:ext cx="25151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</a:t>
            </a:r>
            <a:r>
              <a:rPr lang="en-US" sz="1600" b="1" i="1" dirty="0" smtClean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Service</a:t>
            </a:r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76201"/>
            <a:ext cx="154728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ahUKEwi14OqHqsrJAhUP52MKHcHgAngQjRwIBw&amp;url=http://www.partyswizzle.com/DinnerPartyChecklist.html&amp;psig=AFQjCNES5aYcE4DtkK_kd4199lz7Ng9_tA&amp;ust=14495976044358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frm=1&amp;source=images&amp;cd=&amp;cad=rja&amp;uact=8&amp;ved=0ahUKEwjNxKSexcrJAhUFxGMKHbFTAWUQjRwIBw&amp;url=http://www.clipartpanda.com/clipart_images/calendar-clipart-936305&amp;bvm=bv.109332125,d.cGc&amp;psig=AFQjCNHKb8lRZC2kYjSC14PcTogEgZdxSQ&amp;ust=14496048944745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frm=1&amp;source=images&amp;cd=&amp;cad=rja&amp;uact=8&amp;ved=0ahUKEwjYhZDCxcrJAhVG1WMKHShXBDEQjRwIBw&amp;url=http://www.wcecnet.net/index.php?page%3Dpayment-methods&amp;bvm=bv.109332125,d.cGc&amp;psig=AFQjCNEUPRcrBCY46tyUU-7luuT4R3HTRA&amp;ust=14496049688466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ved=0ahUKEwjQv9bsxcrJAhUUU2MKHRqjBt8QjRwIBw&amp;url=http://www.dreamstime.com/illustration/airmail.html&amp;bvm=bv.109332125,d.cGc&amp;psig=AFQjCNH9iqIRTYHSr8IQtyN8e6FBU5IPFg&amp;ust=144960504843824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uact=8&amp;ved=0ahUKEwiCoc7_lcrJAhWupoMKHTwaCxoQjRwIBw&amp;url=http://www.clipartpanda.com/categories/clip-art-star-of-life&amp;psig=AFQjCNGiMSNhoVKtTWTnvC7gFW-57GPyog&amp;ust=14495922238110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1520" y="3368675"/>
            <a:ext cx="3596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1D3275"/>
                </a:solidFill>
                <a:latin typeface="Century Schoolbook" pitchFamily="18" charset="0"/>
              </a:rPr>
              <a:t>Compensation </a:t>
            </a:r>
            <a:r>
              <a:rPr lang="en-US" sz="2800" b="1" i="1" dirty="0" smtClean="0">
                <a:solidFill>
                  <a:srgbClr val="1D3275"/>
                </a:solidFill>
                <a:latin typeface="Century Schoolbook" pitchFamily="18" charset="0"/>
              </a:rPr>
              <a:t>Service</a:t>
            </a: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46720" y="3535680"/>
            <a:ext cx="3139440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i="1" kern="0" dirty="0" smtClean="0">
                <a:latin typeface="Century Schoolbook" pitchFamily="18" charset="0"/>
              </a:rPr>
              <a:t>January 2016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18288" y="495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1" kern="0" dirty="0" smtClean="0">
                <a:solidFill>
                  <a:srgbClr val="1D3275"/>
                </a:solidFill>
                <a:latin typeface="Verdana" pitchFamily="34" charset="0"/>
              </a:rPr>
              <a:t>Quality Reviews – </a:t>
            </a:r>
            <a:br>
              <a:rPr lang="en-US" sz="3600" b="1" kern="0" dirty="0" smtClean="0">
                <a:solidFill>
                  <a:srgbClr val="1D3275"/>
                </a:solidFill>
                <a:latin typeface="Verdana" pitchFamily="34" charset="0"/>
              </a:rPr>
            </a:br>
            <a:r>
              <a:rPr lang="en-US" sz="3600" b="1" kern="0" dirty="0" smtClean="0">
                <a:solidFill>
                  <a:srgbClr val="1D3275"/>
                </a:solidFill>
                <a:latin typeface="Verdana" pitchFamily="34" charset="0"/>
              </a:rPr>
              <a:t>Post-Determination</a:t>
            </a:r>
            <a:endParaRPr lang="en-US" sz="6600" i="1" kern="0" dirty="0" smtClean="0">
              <a:solidFill>
                <a:srgbClr val="0033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for Quality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14020"/>
            <a:ext cx="11192435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requires a comprehensive review and analysis of all elements of processing associated with a specific claim or issue.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checklists are designed to facilitate consistent structured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reviews locally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nationally.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under inspection include: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 Entitlement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Documentation/Notification, and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partyswizzle.com/assets/images/S-DinnerCheckl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51" y="3758639"/>
            <a:ext cx="3099765" cy="23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781203" cy="882650"/>
          </a:xfrm>
        </p:spPr>
        <p:txBody>
          <a:bodyPr/>
          <a:lstStyle/>
          <a:p>
            <a:r>
              <a:rPr lang="en-US" dirty="0" smtClean="0"/>
              <a:t>Quality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898" y="1530034"/>
            <a:ext cx="11008782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error is recorded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action taken violates current regulations or other directives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(or has potential to) affect outcome.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outcome-related deficiencies include, but are not limited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result in an overpayment or underpayment to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claimant.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procedural deficiencies that violate the claimant’s due process rights, and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deficiencies which would result in a remand from the Board of Veterans Appeals (BVA) if not corrected.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765963" cy="882650"/>
          </a:xfrm>
        </p:spPr>
        <p:txBody>
          <a:bodyPr/>
          <a:lstStyle/>
          <a:p>
            <a:r>
              <a:rPr lang="en-US" dirty="0" smtClean="0"/>
              <a:t>STAR Checklist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789114"/>
            <a:ext cx="8420821" cy="4262437"/>
          </a:xfrm>
        </p:spPr>
        <p:txBody>
          <a:bodyPr/>
          <a:lstStyle/>
          <a:p>
            <a:pPr marL="514350" indent="-514350">
              <a:buAutoNum type="alphaU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All Issues</a:t>
            </a:r>
          </a:p>
          <a:p>
            <a:pPr marL="514350" indent="-514350">
              <a:buAutoNum type="alphaU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Proper Development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Procedural Issues</a:t>
            </a:r>
          </a:p>
          <a:p>
            <a:pPr marL="514350" indent="-514350">
              <a:buAutoNum type="alphaU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Income Issues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(Pension)</a:t>
            </a:r>
          </a:p>
          <a:p>
            <a:pPr marL="514350" indent="-514350">
              <a:buAutoNum type="alphaU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Dependency Issues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 Accrued Benefits Issues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(Survivor)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Adjustments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 Payment and Effective Dates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99881" y="1771037"/>
            <a:ext cx="5553635" cy="213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(I) Due Process Issues</a:t>
            </a:r>
          </a:p>
          <a:p>
            <a:pPr marL="0" indent="0">
              <a:buNone/>
            </a:pPr>
            <a:r>
              <a:rPr lang="en-US" kern="0" dirty="0" smtClean="0"/>
              <a:t>(J) Administrative Decisions</a:t>
            </a:r>
          </a:p>
          <a:p>
            <a:pPr marL="0" indent="0">
              <a:buNone/>
            </a:pPr>
            <a:r>
              <a:rPr lang="en-US" kern="0" dirty="0" smtClean="0"/>
              <a:t>(K) Notification</a:t>
            </a:r>
          </a:p>
          <a:p>
            <a:pPr marL="0" indent="0">
              <a:buNone/>
            </a:pPr>
            <a:r>
              <a:rPr lang="en-US" kern="0" dirty="0" smtClean="0"/>
              <a:t>(L) Appropriate Signature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to Post-Determination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58" y="1621474"/>
            <a:ext cx="10187516" cy="4262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– Dependency Issues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D1) Was a dependent spouse correctly established or removed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D2) Were dependent children correctly established or removed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D3) Were dependent parents correctly established or removed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D4) Was a surviving spouse correctly established or removed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D5) Were surviving children correctly established or removed?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2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to Post-Determination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484314"/>
            <a:ext cx="11323320" cy="4262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 – Payment and Effective Dates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payment dates and rates correct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Due Process Issues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715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I1) Was a predetermination notice sent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71550" lvl="1" indent="-5715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I2) Was the predetermination notice fully informative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71550" lvl="1" indent="-5715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I3) Was claimant given 60 days before the due process period expired?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ages.clipartpanda.com/calendar-20clip-20art-calend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6" y="1686275"/>
            <a:ext cx="2155866" cy="16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cecnet.net/uploads/images/paymen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68" y="256344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375563" cy="882650"/>
          </a:xfrm>
        </p:spPr>
        <p:txBody>
          <a:bodyPr/>
          <a:lstStyle/>
          <a:p>
            <a:r>
              <a:rPr lang="en-US" dirty="0" smtClean="0"/>
              <a:t>Applicability to Post-Determination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18" y="1575754"/>
            <a:ext cx="10187516" cy="4262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 – Notification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K1) Was notification sent and documented in the file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K2) Was the notification correct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K3) Were appeal rights included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K4) Was Power of Attorney indicated, correct and notification properly documented?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thumbs.dreamstime.com/z/airmail-envelope-245626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6"/>
          <a:stretch/>
        </p:blipFill>
        <p:spPr bwMode="auto">
          <a:xfrm>
            <a:off x="7472748" y="4572000"/>
            <a:ext cx="2583822" cy="17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077" y="91440"/>
            <a:ext cx="9497483" cy="838200"/>
          </a:xfrm>
        </p:spPr>
        <p:txBody>
          <a:bodyPr/>
          <a:lstStyle/>
          <a:p>
            <a:r>
              <a:rPr lang="en-US" dirty="0" smtClean="0"/>
              <a:t>System Compliance (S1)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85" y="1456156"/>
            <a:ext cx="10945906" cy="4262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date of claim and end product correct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the payees' addresses (including direct deposit information) correct?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 periods of service for the Veteran verified and updated in all systems?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Power of Attorney (POA) information/access updated in all systems and correspondence?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special issues and flashes entered and correct?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contentions and classifications entered correctly?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tracked items entered and updated as necessary?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0"/>
            <a:ext cx="9951720" cy="882650"/>
          </a:xfrm>
        </p:spPr>
        <p:txBody>
          <a:bodyPr/>
          <a:lstStyle/>
          <a:p>
            <a:r>
              <a:rPr lang="en-US" dirty="0"/>
              <a:t>System Compliance (S1) </a:t>
            </a:r>
            <a:r>
              <a:rPr lang="en-US" dirty="0" smtClean="0"/>
              <a:t>Considerations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30776"/>
            <a:ext cx="10945906" cy="4262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claim status (Ready for Decision (RFD), Rating Decision Complete (RDC), OPEN) updated appropriately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the suspense dates (tracked item or claim level) updated and correct?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21" y="3921075"/>
            <a:ext cx="4103159" cy="214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086003" cy="882650"/>
          </a:xfrm>
        </p:spPr>
        <p:txBody>
          <a:bodyPr/>
          <a:lstStyle/>
          <a:p>
            <a:r>
              <a:rPr lang="en-US" dirty="0"/>
              <a:t>Addressing </a:t>
            </a:r>
            <a:r>
              <a:rPr lang="en-US" dirty="0" smtClean="0"/>
              <a:t>Disagreements (National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58" y="1575754"/>
            <a:ext cx="10187516" cy="42624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RO believes an erroneous error call has been made, the case may be returned for a formal reconsideration by the QA Staff under the direction of the Quality Assurance Officer (QAO).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for reconsiderations must be submitted within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business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beginning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date the RO receives the file or is notified that an electronic review has been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345083" cy="882650"/>
          </a:xfrm>
        </p:spPr>
        <p:txBody>
          <a:bodyPr/>
          <a:lstStyle/>
          <a:p>
            <a:r>
              <a:rPr lang="en-US" dirty="0"/>
              <a:t>Addressing </a:t>
            </a:r>
            <a:r>
              <a:rPr lang="en-US" dirty="0" smtClean="0"/>
              <a:t>Disagreements (Local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098" y="1636714"/>
            <a:ext cx="10187516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errors under disagreement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resolved based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 determined procedures.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has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business days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being notified of an error to express disagreement in writing.  Employee must provide manual and/or regulation citation or other appropriate reference to support rebuttal of error call, in his/her written disagreement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040283" cy="88265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606234"/>
            <a:ext cx="11344835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purpose of local and national quality reviews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In-Process Reviews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(IPRs)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Quality Reviews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(IQRs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categories of errors that can be cited in the review of post-determination cases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options for expressing disagreement with findings of error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101243" cy="882650"/>
          </a:xfrm>
        </p:spPr>
        <p:txBody>
          <a:bodyPr/>
          <a:lstStyle/>
          <a:p>
            <a:r>
              <a:rPr lang="en-US" dirty="0"/>
              <a:t>Addressing </a:t>
            </a:r>
            <a:r>
              <a:rPr lang="en-US" dirty="0" smtClean="0"/>
              <a:t>Disagreements (Local Level)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38" y="1545275"/>
            <a:ext cx="10187516" cy="3666806"/>
          </a:xfrm>
        </p:spPr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agreement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error, the error will be resolved by locally determined procedures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will be notified of the final decision in writing; the only basis for overturning an error is because the QRT’s manual and/or regulation citation or other reference used to support the error call was incorrect.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796443" cy="8826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575754"/>
            <a:ext cx="95250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18" y="1514795"/>
            <a:ext cx="3373542" cy="124364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M21-4 Chapter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M21-4 Chapter 6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887883" cy="88265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78" y="1514794"/>
            <a:ext cx="10187516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reviews are conducted in order to: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etermine and improve Regional Office (RO)- and employee-level accuracy;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and improve the level of service to claimants and beneficiaries; and,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liminate errors at the earliest possible stage in the claims process whenever possible.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253643" cy="882650"/>
          </a:xfrm>
        </p:spPr>
        <p:txBody>
          <a:bodyPr/>
          <a:lstStyle/>
          <a:p>
            <a:r>
              <a:rPr lang="en-US" dirty="0" smtClean="0"/>
              <a:t>Levels of Review - 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259" y="1514794"/>
            <a:ext cx="10734462" cy="4262437"/>
          </a:xfrm>
        </p:spPr>
        <p:txBody>
          <a:bodyPr/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Technical Accuracy Review (STAR)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Veterans Benefits Administration’s (VBA) national program for measuring compensation claims processing accuracy. STAR includes review of work in two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areas: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that usually require a rating decision, and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that generally do not require a rating decision.</a:t>
            </a:r>
          </a:p>
          <a:p>
            <a:pPr marL="0" indent="0">
              <a:buNone/>
            </a:pPr>
            <a:endParaRPr lang="en-US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STAR results are generated for all of VBA’s regional offices (ROs) and are included in both the station’s and the RO Director’s Performance Dashboards.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s.clipartpanda.com/clipart-star-RTA9RqzT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05" y="2805829"/>
            <a:ext cx="1753816" cy="1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583083" cy="882650"/>
          </a:xfrm>
        </p:spPr>
        <p:txBody>
          <a:bodyPr/>
          <a:lstStyle/>
          <a:p>
            <a:r>
              <a:rPr lang="en-US" dirty="0" smtClean="0"/>
              <a:t>Levels of Review -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38" y="1560515"/>
            <a:ext cx="10187516" cy="351440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local office level, the Quality Review Team (QRT)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comprised of dedicated Quality Review Specialists (QRS) whose sole purpose is to improve the quality of claims processing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quality;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trends; and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employee reviews are performed monthly.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9040283" cy="882650"/>
          </a:xfrm>
        </p:spPr>
        <p:txBody>
          <a:bodyPr/>
          <a:lstStyle/>
          <a:p>
            <a:r>
              <a:rPr lang="en-US" dirty="0" smtClean="0"/>
              <a:t>Duties of the Quality Review Team (QRT)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18" y="1499554"/>
            <a:ext cx="10536342" cy="4262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conducting monthly IQRs and IPRs, QRT is responsible for: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feedback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training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corrective recommendations undergo peer review.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for shipment/return 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extended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(10 cases versus 5 cases per month) for employees on Performance Improvement Plans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(PIPs).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Undertaking special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identified by Compensation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964083" cy="882650"/>
          </a:xfrm>
        </p:spPr>
        <p:txBody>
          <a:bodyPr/>
          <a:lstStyle/>
          <a:p>
            <a:r>
              <a:rPr lang="en-US" dirty="0" smtClean="0"/>
              <a:t>Types of Local Quality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618" y="1560514"/>
            <a:ext cx="10187516" cy="42624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Quality Reviews (IQRs)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five randomly-selected cases per month (on average) for those Veterans Service Representatives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VSRs) who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quality element in their performance standards.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employee’s individual quality level as part of his or her overall performance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17" y="0"/>
            <a:ext cx="8948843" cy="882650"/>
          </a:xfrm>
        </p:spPr>
        <p:txBody>
          <a:bodyPr/>
          <a:lstStyle/>
          <a:p>
            <a:r>
              <a:rPr lang="en-US" dirty="0" smtClean="0"/>
              <a:t>Types of Local Quality Reviews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0514"/>
            <a:ext cx="10866120" cy="42624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In-Process Reviews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IPRs)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 deficiencies throughout the claims process prior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promulgation.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 with face-to-face feedback provided so that prompt action can be taken to resolve deficiencies.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Non-punitive in nature.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6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heme/theme1.xml><?xml version="1.0" encoding="utf-8"?>
<a:theme xmlns:a="http://schemas.openxmlformats.org/drawingml/2006/main" name="New comp serv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2" ma:contentTypeDescription="Create a new document." ma:contentTypeScope="" ma:versionID="05a557123befae45dc62a38cc05a5d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78437E-B5B3-4460-8B49-BA6CCB268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comp service</Template>
  <TotalTime>5082</TotalTime>
  <Words>512</Words>
  <Application>Microsoft Office PowerPoint</Application>
  <PresentationFormat>Custom</PresentationFormat>
  <Paragraphs>132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 comp service</vt:lpstr>
      <vt:lpstr>PowerPoint Presentation</vt:lpstr>
      <vt:lpstr>Objectives</vt:lpstr>
      <vt:lpstr>References</vt:lpstr>
      <vt:lpstr>Purpose</vt:lpstr>
      <vt:lpstr>Levels of Review - National</vt:lpstr>
      <vt:lpstr>Levels of Review - Local</vt:lpstr>
      <vt:lpstr>Duties of the Quality Review Team (QRT)</vt:lpstr>
      <vt:lpstr>Types of Local Quality Reviews</vt:lpstr>
      <vt:lpstr>Types of Local Quality Reviews (Cont’d)</vt:lpstr>
      <vt:lpstr>Checklist for Quality Reviews</vt:lpstr>
      <vt:lpstr>Quality Errors</vt:lpstr>
      <vt:lpstr>STAR Checklist Categories</vt:lpstr>
      <vt:lpstr>Applicability to Post-Determination</vt:lpstr>
      <vt:lpstr>Applicability to Post-Determination (Cont’d)</vt:lpstr>
      <vt:lpstr>Applicability to Post-Determination (Cont’d)</vt:lpstr>
      <vt:lpstr>System Compliance (S1) Considerations</vt:lpstr>
      <vt:lpstr>System Compliance (S1) Considerations (Cont’d)</vt:lpstr>
      <vt:lpstr>Addressing Disagreements (National Level)</vt:lpstr>
      <vt:lpstr>Addressing Disagreements (Local Level)</vt:lpstr>
      <vt:lpstr>Addressing Disagreements (Local Level) (Cont’d)</vt:lpstr>
      <vt:lpstr>Questions?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Quality Reviews PowerPoint Presentation</dc:title>
  <dc:subject>VSR</dc:subject>
  <dc:creator>Department of Veterans Affairs, Veterans Benefits Administration, Compensation Service, STAFF</dc:creator>
  <cp:keywords>post, quality, review, RO, accuracy, improvement, National, local, in-process reviews, IPR, IQRs, STAR, checklist, systems, compliance, appeal process</cp:keywords>
  <dc:description>This lesson is intended to explain the quality review process for post determination cases.</dc:description>
  <cp:lastModifiedBy>Sochar, Lisa</cp:lastModifiedBy>
  <cp:revision>425</cp:revision>
  <dcterms:created xsi:type="dcterms:W3CDTF">2014-04-30T02:32:11Z</dcterms:created>
  <dcterms:modified xsi:type="dcterms:W3CDTF">2016-01-18T16:18:24Z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