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0.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5.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7.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8.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9.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0.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1.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2.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23.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4.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5.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6.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27.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8.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9.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30.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31.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32.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33.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34.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5"/>
  </p:sldMasterIdLst>
  <p:notesMasterIdLst>
    <p:notesMasterId r:id="rId42"/>
  </p:notesMasterIdLst>
  <p:handoutMasterIdLst>
    <p:handoutMasterId r:id="rId43"/>
  </p:handoutMasterIdLst>
  <p:sldIdLst>
    <p:sldId id="307" r:id="rId6"/>
    <p:sldId id="308" r:id="rId7"/>
    <p:sldId id="354" r:id="rId8"/>
    <p:sldId id="309" r:id="rId9"/>
    <p:sldId id="310" r:id="rId10"/>
    <p:sldId id="344" r:id="rId11"/>
    <p:sldId id="313" r:id="rId12"/>
    <p:sldId id="319" r:id="rId13"/>
    <p:sldId id="320" r:id="rId14"/>
    <p:sldId id="316" r:id="rId15"/>
    <p:sldId id="350" r:id="rId16"/>
    <p:sldId id="351" r:id="rId17"/>
    <p:sldId id="314" r:id="rId18"/>
    <p:sldId id="328" r:id="rId19"/>
    <p:sldId id="327" r:id="rId20"/>
    <p:sldId id="321" r:id="rId21"/>
    <p:sldId id="346" r:id="rId22"/>
    <p:sldId id="345" r:id="rId23"/>
    <p:sldId id="322" r:id="rId24"/>
    <p:sldId id="353" r:id="rId25"/>
    <p:sldId id="326" r:id="rId26"/>
    <p:sldId id="324" r:id="rId27"/>
    <p:sldId id="325" r:id="rId28"/>
    <p:sldId id="317" r:id="rId29"/>
    <p:sldId id="318" r:id="rId30"/>
    <p:sldId id="323" r:id="rId31"/>
    <p:sldId id="329" r:id="rId32"/>
    <p:sldId id="348" r:id="rId33"/>
    <p:sldId id="347" r:id="rId34"/>
    <p:sldId id="343" r:id="rId35"/>
    <p:sldId id="332" r:id="rId36"/>
    <p:sldId id="333" r:id="rId37"/>
    <p:sldId id="336" r:id="rId38"/>
    <p:sldId id="339" r:id="rId39"/>
    <p:sldId id="355" r:id="rId40"/>
    <p:sldId id="335" r:id="rId41"/>
  </p:sldIdLst>
  <p:sldSz cx="9144000" cy="6858000" type="screen4x3"/>
  <p:notesSz cx="6858000" cy="92964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lde, Christina" initials="CS" lastIdx="1" clrIdx="0"/>
  <p:cmAuthor id="1" name="JMeyer" initials="JM" lastIdx="11" clrIdx="1"/>
  <p:cmAuthor id="2" name="Kennell, Jon, VBABALT\ACAD" initials="KJV" lastIdx="1" clrIdx="2"/>
  <p:cmAuthor id="3" name="Holcomb, Jeffrey, VBADENV Trng Facility" initials="HJVTF" lastIdx="6" clrIdx="3">
    <p:extLst>
      <p:ext uri="{19B8F6BF-5375-455C-9EA6-DF929625EA0E}">
        <p15:presenceInfo xmlns:p15="http://schemas.microsoft.com/office/powerpoint/2012/main" userId="S-1-5-21-1409082233-764733703-682003330-301731" providerId="AD"/>
      </p:ext>
    </p:extLst>
  </p:cmAuthor>
  <p:cmAuthor id="4" name="Meyer, Blake A., VBADENV" initials="MBAV" lastIdx="2" clrIdx="4">
    <p:extLst>
      <p:ext uri="{19B8F6BF-5375-455C-9EA6-DF929625EA0E}">
        <p15:presenceInfo xmlns:p15="http://schemas.microsoft.com/office/powerpoint/2012/main" userId="S-1-5-21-1409082233-764733703-682003330-385800" providerId="AD"/>
      </p:ext>
    </p:extLst>
  </p:cmAuthor>
  <p:cmAuthor id="5" name="Loving, Janet, VBABALT\ACAD" initials="LJV" lastIdx="6" clrIdx="5">
    <p:extLst>
      <p:ext uri="{19B8F6BF-5375-455C-9EA6-DF929625EA0E}">
        <p15:presenceInfo xmlns:p15="http://schemas.microsoft.com/office/powerpoint/2012/main" userId="S-1-5-21-1409082233-764733703-682003330-320702" providerId="AD"/>
      </p:ext>
    </p:extLst>
  </p:cmAuthor>
  <p:cmAuthor id="6" name="Peterson, Paul, VBABALT\ACAD" initials="PPV" lastIdx="2" clrIdx="6">
    <p:extLst>
      <p:ext uri="{19B8F6BF-5375-455C-9EA6-DF929625EA0E}">
        <p15:presenceInfo xmlns:p15="http://schemas.microsoft.com/office/powerpoint/2012/main" userId="S::Paul.Peterson4@va.gov::51d68bab-254c-48af-9179-ee4da02f2d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EEEEEE"/>
    <a:srgbClr val="13EDC9"/>
    <a:srgbClr val="E6E6E6"/>
    <a:srgbClr val="7C5F1E"/>
    <a:srgbClr val="E7D0A4"/>
    <a:srgbClr val="6A5B3F"/>
    <a:srgbClr val="987734"/>
    <a:srgbClr val="AB8C4E"/>
    <a:srgbClr val="C6A1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85561" autoAdjust="0"/>
  </p:normalViewPr>
  <p:slideViewPr>
    <p:cSldViewPr snapToGrid="0">
      <p:cViewPr varScale="1">
        <p:scale>
          <a:sx n="94" d="100"/>
          <a:sy n="94" d="100"/>
        </p:scale>
        <p:origin x="1344" y="66"/>
      </p:cViewPr>
      <p:guideLst>
        <p:guide orient="horz" pos="2160"/>
        <p:guide pos="2880"/>
      </p:guideLst>
    </p:cSldViewPr>
  </p:slideViewPr>
  <p:outlineViewPr>
    <p:cViewPr>
      <p:scale>
        <a:sx n="33" d="100"/>
        <a:sy n="33" d="100"/>
      </p:scale>
      <p:origin x="34" y="8736"/>
    </p:cViewPr>
  </p:outlineViewPr>
  <p:notesTextViewPr>
    <p:cViewPr>
      <p:scale>
        <a:sx n="1" d="1"/>
        <a:sy n="1" d="1"/>
      </p:scale>
      <p:origin x="0" y="0"/>
    </p:cViewPr>
  </p:notesTextViewPr>
  <p:sorterViewPr>
    <p:cViewPr>
      <p:scale>
        <a:sx n="75" d="100"/>
        <a:sy n="75" d="100"/>
      </p:scale>
      <p:origin x="0" y="-7886"/>
    </p:cViewPr>
  </p:sorterViewPr>
  <p:notesViewPr>
    <p:cSldViewPr snapToGrid="0">
      <p:cViewPr varScale="1">
        <p:scale>
          <a:sx n="56" d="100"/>
          <a:sy n="56" d="100"/>
        </p:scale>
        <p:origin x="-2886"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3DACAB9-A087-46C6-8392-9DA45A27783B}" type="datetimeFigureOut">
              <a:rPr lang="en-US" smtClean="0"/>
              <a:t>11/5/2020</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3DF05838-7BCA-4652-9007-BD0302928936}" type="datetimeFigureOut">
              <a:rPr lang="en-US" smtClean="0"/>
              <a:t>11/5/2020</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III.ii.2.C.2.b</a:t>
            </a:r>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dirty="0"/>
          </a:p>
        </p:txBody>
      </p:sp>
    </p:spTree>
    <p:extLst>
      <p:ext uri="{BB962C8B-B14F-4D97-AF65-F5344CB8AC3E}">
        <p14:creationId xmlns:p14="http://schemas.microsoft.com/office/powerpoint/2010/main" val="351782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III.ii.2.C.2.a</a:t>
            </a:r>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dirty="0"/>
          </a:p>
        </p:txBody>
      </p:sp>
    </p:spTree>
    <p:extLst>
      <p:ext uri="{BB962C8B-B14F-4D97-AF65-F5344CB8AC3E}">
        <p14:creationId xmlns:p14="http://schemas.microsoft.com/office/powerpoint/2010/main" val="1332527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III.ii.2.C.2.a-b</a:t>
            </a:r>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dirty="0"/>
          </a:p>
        </p:txBody>
      </p:sp>
    </p:spTree>
    <p:extLst>
      <p:ext uri="{BB962C8B-B14F-4D97-AF65-F5344CB8AC3E}">
        <p14:creationId xmlns:p14="http://schemas.microsoft.com/office/powerpoint/2010/main" val="800126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III.ii.2.C.2.a-b</a:t>
            </a:r>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dirty="0"/>
          </a:p>
        </p:txBody>
      </p:sp>
    </p:spTree>
    <p:extLst>
      <p:ext uri="{BB962C8B-B14F-4D97-AF65-F5344CB8AC3E}">
        <p14:creationId xmlns:p14="http://schemas.microsoft.com/office/powerpoint/2010/main" val="1227377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III.ii.2.C.6.a</a:t>
            </a:r>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dirty="0"/>
          </a:p>
        </p:txBody>
      </p:sp>
    </p:spTree>
    <p:extLst>
      <p:ext uri="{BB962C8B-B14F-4D97-AF65-F5344CB8AC3E}">
        <p14:creationId xmlns:p14="http://schemas.microsoft.com/office/powerpoint/2010/main" val="3517822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III.ii.2.C.3.a</a:t>
            </a:r>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dirty="0"/>
          </a:p>
        </p:txBody>
      </p:sp>
    </p:spTree>
    <p:extLst>
      <p:ext uri="{BB962C8B-B14F-4D97-AF65-F5344CB8AC3E}">
        <p14:creationId xmlns:p14="http://schemas.microsoft.com/office/powerpoint/2010/main" val="770589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dirty="0"/>
          </a:p>
        </p:txBody>
      </p:sp>
    </p:spTree>
    <p:extLst>
      <p:ext uri="{BB962C8B-B14F-4D97-AF65-F5344CB8AC3E}">
        <p14:creationId xmlns:p14="http://schemas.microsoft.com/office/powerpoint/2010/main" val="770589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17</a:t>
            </a:fld>
            <a:endParaRPr lang="en-US" dirty="0"/>
          </a:p>
        </p:txBody>
      </p:sp>
    </p:spTree>
    <p:extLst>
      <p:ext uri="{BB962C8B-B14F-4D97-AF65-F5344CB8AC3E}">
        <p14:creationId xmlns:p14="http://schemas.microsoft.com/office/powerpoint/2010/main" val="580896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III.ii.2.C.3.d</a:t>
            </a:r>
          </a:p>
        </p:txBody>
      </p:sp>
      <p:sp>
        <p:nvSpPr>
          <p:cNvPr id="4" name="Slide Number Placeholder 3"/>
          <p:cNvSpPr>
            <a:spLocks noGrp="1"/>
          </p:cNvSpPr>
          <p:nvPr>
            <p:ph type="sldNum" sz="quarter" idx="10"/>
          </p:nvPr>
        </p:nvSpPr>
        <p:spPr/>
        <p:txBody>
          <a:bodyPr/>
          <a:lstStyle/>
          <a:p>
            <a:fld id="{0E7C618C-DDD3-4DC9-ADAB-73264023D4F2}" type="slidenum">
              <a:rPr lang="en-US" smtClean="0"/>
              <a:t>18</a:t>
            </a:fld>
            <a:endParaRPr lang="en-US" dirty="0"/>
          </a:p>
        </p:txBody>
      </p:sp>
    </p:spTree>
    <p:extLst>
      <p:ext uri="{BB962C8B-B14F-4D97-AF65-F5344CB8AC3E}">
        <p14:creationId xmlns:p14="http://schemas.microsoft.com/office/powerpoint/2010/main" val="435976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19</a:t>
            </a:fld>
            <a:endParaRPr lang="en-US" dirty="0"/>
          </a:p>
        </p:txBody>
      </p:sp>
    </p:spTree>
    <p:extLst>
      <p:ext uri="{BB962C8B-B14F-4D97-AF65-F5344CB8AC3E}">
        <p14:creationId xmlns:p14="http://schemas.microsoft.com/office/powerpoint/2010/main" val="770589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a:t>
            </a:fld>
            <a:endParaRPr lang="en-US" dirty="0"/>
          </a:p>
        </p:txBody>
      </p:sp>
    </p:spTree>
    <p:extLst>
      <p:ext uri="{BB962C8B-B14F-4D97-AF65-F5344CB8AC3E}">
        <p14:creationId xmlns:p14="http://schemas.microsoft.com/office/powerpoint/2010/main" val="3960026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III.ii.2.C.2.m</a:t>
            </a:r>
          </a:p>
        </p:txBody>
      </p:sp>
      <p:sp>
        <p:nvSpPr>
          <p:cNvPr id="4" name="Slide Number Placeholder 3"/>
          <p:cNvSpPr>
            <a:spLocks noGrp="1"/>
          </p:cNvSpPr>
          <p:nvPr>
            <p:ph type="sldNum" sz="quarter" idx="10"/>
          </p:nvPr>
        </p:nvSpPr>
        <p:spPr/>
        <p:txBody>
          <a:bodyPr/>
          <a:lstStyle/>
          <a:p>
            <a:fld id="{0E7C618C-DDD3-4DC9-ADAB-73264023D4F2}" type="slidenum">
              <a:rPr lang="en-US" smtClean="0"/>
              <a:t>20</a:t>
            </a:fld>
            <a:endParaRPr lang="en-US" dirty="0"/>
          </a:p>
        </p:txBody>
      </p:sp>
    </p:spTree>
    <p:extLst>
      <p:ext uri="{BB962C8B-B14F-4D97-AF65-F5344CB8AC3E}">
        <p14:creationId xmlns:p14="http://schemas.microsoft.com/office/powerpoint/2010/main" val="2885845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III.ii.2.C.2.m</a:t>
            </a:r>
          </a:p>
        </p:txBody>
      </p:sp>
      <p:sp>
        <p:nvSpPr>
          <p:cNvPr id="4" name="Slide Number Placeholder 3"/>
          <p:cNvSpPr>
            <a:spLocks noGrp="1"/>
          </p:cNvSpPr>
          <p:nvPr>
            <p:ph type="sldNum" sz="quarter" idx="10"/>
          </p:nvPr>
        </p:nvSpPr>
        <p:spPr/>
        <p:txBody>
          <a:bodyPr/>
          <a:lstStyle/>
          <a:p>
            <a:fld id="{0E7C618C-DDD3-4DC9-ADAB-73264023D4F2}" type="slidenum">
              <a:rPr lang="en-US" smtClean="0"/>
              <a:t>21</a:t>
            </a:fld>
            <a:endParaRPr lang="en-US" dirty="0"/>
          </a:p>
        </p:txBody>
      </p:sp>
    </p:spTree>
    <p:extLst>
      <p:ext uri="{BB962C8B-B14F-4D97-AF65-F5344CB8AC3E}">
        <p14:creationId xmlns:p14="http://schemas.microsoft.com/office/powerpoint/2010/main" val="770589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III.ii.2.C.4.a-c</a:t>
            </a:r>
          </a:p>
        </p:txBody>
      </p:sp>
      <p:sp>
        <p:nvSpPr>
          <p:cNvPr id="4" name="Slide Number Placeholder 3"/>
          <p:cNvSpPr>
            <a:spLocks noGrp="1"/>
          </p:cNvSpPr>
          <p:nvPr>
            <p:ph type="sldNum" sz="quarter" idx="10"/>
          </p:nvPr>
        </p:nvSpPr>
        <p:spPr/>
        <p:txBody>
          <a:bodyPr/>
          <a:lstStyle/>
          <a:p>
            <a:fld id="{0E7C618C-DDD3-4DC9-ADAB-73264023D4F2}" type="slidenum">
              <a:rPr lang="en-US" smtClean="0"/>
              <a:t>22</a:t>
            </a:fld>
            <a:endParaRPr lang="en-US" dirty="0"/>
          </a:p>
        </p:txBody>
      </p:sp>
    </p:spTree>
    <p:extLst>
      <p:ext uri="{BB962C8B-B14F-4D97-AF65-F5344CB8AC3E}">
        <p14:creationId xmlns:p14="http://schemas.microsoft.com/office/powerpoint/2010/main" val="3517822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III.ii.2.C.4.a</a:t>
            </a:r>
          </a:p>
        </p:txBody>
      </p:sp>
      <p:sp>
        <p:nvSpPr>
          <p:cNvPr id="4" name="Slide Number Placeholder 3"/>
          <p:cNvSpPr>
            <a:spLocks noGrp="1"/>
          </p:cNvSpPr>
          <p:nvPr>
            <p:ph type="sldNum" sz="quarter" idx="10"/>
          </p:nvPr>
        </p:nvSpPr>
        <p:spPr/>
        <p:txBody>
          <a:bodyPr/>
          <a:lstStyle/>
          <a:p>
            <a:fld id="{0E7C618C-DDD3-4DC9-ADAB-73264023D4F2}" type="slidenum">
              <a:rPr lang="en-US" smtClean="0"/>
              <a:t>23</a:t>
            </a:fld>
            <a:endParaRPr lang="en-US" dirty="0"/>
          </a:p>
        </p:txBody>
      </p:sp>
    </p:spTree>
    <p:extLst>
      <p:ext uri="{BB962C8B-B14F-4D97-AF65-F5344CB8AC3E}">
        <p14:creationId xmlns:p14="http://schemas.microsoft.com/office/powerpoint/2010/main" val="3517822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III.ii.2.C.3.e</a:t>
            </a:r>
          </a:p>
        </p:txBody>
      </p:sp>
      <p:sp>
        <p:nvSpPr>
          <p:cNvPr id="4" name="Slide Number Placeholder 3"/>
          <p:cNvSpPr>
            <a:spLocks noGrp="1"/>
          </p:cNvSpPr>
          <p:nvPr>
            <p:ph type="sldNum" sz="quarter" idx="10"/>
          </p:nvPr>
        </p:nvSpPr>
        <p:spPr/>
        <p:txBody>
          <a:bodyPr/>
          <a:lstStyle/>
          <a:p>
            <a:fld id="{0E7C618C-DDD3-4DC9-ADAB-73264023D4F2}" type="slidenum">
              <a:rPr lang="en-US" smtClean="0"/>
              <a:t>24</a:t>
            </a:fld>
            <a:endParaRPr lang="en-US" dirty="0"/>
          </a:p>
        </p:txBody>
      </p:sp>
    </p:spTree>
    <p:extLst>
      <p:ext uri="{BB962C8B-B14F-4D97-AF65-F5344CB8AC3E}">
        <p14:creationId xmlns:p14="http://schemas.microsoft.com/office/powerpoint/2010/main" val="770589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III.ii.2.C.2.d,  One-year calculation: III.ii.2.C.5.f</a:t>
            </a:r>
          </a:p>
        </p:txBody>
      </p:sp>
      <p:sp>
        <p:nvSpPr>
          <p:cNvPr id="4" name="Slide Number Placeholder 3"/>
          <p:cNvSpPr>
            <a:spLocks noGrp="1"/>
          </p:cNvSpPr>
          <p:nvPr>
            <p:ph type="sldNum" sz="quarter" idx="10"/>
          </p:nvPr>
        </p:nvSpPr>
        <p:spPr/>
        <p:txBody>
          <a:bodyPr/>
          <a:lstStyle/>
          <a:p>
            <a:fld id="{0E7C618C-DDD3-4DC9-ADAB-73264023D4F2}" type="slidenum">
              <a:rPr lang="en-US" smtClean="0"/>
              <a:t>25</a:t>
            </a:fld>
            <a:endParaRPr lang="en-US" dirty="0"/>
          </a:p>
        </p:txBody>
      </p:sp>
    </p:spTree>
    <p:extLst>
      <p:ext uri="{BB962C8B-B14F-4D97-AF65-F5344CB8AC3E}">
        <p14:creationId xmlns:p14="http://schemas.microsoft.com/office/powerpoint/2010/main" val="770589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27</a:t>
            </a:fld>
            <a:endParaRPr lang="en-US" dirty="0"/>
          </a:p>
        </p:txBody>
      </p:sp>
    </p:spTree>
    <p:extLst>
      <p:ext uri="{BB962C8B-B14F-4D97-AF65-F5344CB8AC3E}">
        <p14:creationId xmlns:p14="http://schemas.microsoft.com/office/powerpoint/2010/main" val="770589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28</a:t>
            </a:fld>
            <a:endParaRPr lang="en-US" dirty="0"/>
          </a:p>
        </p:txBody>
      </p:sp>
    </p:spTree>
    <p:extLst>
      <p:ext uri="{BB962C8B-B14F-4D97-AF65-F5344CB8AC3E}">
        <p14:creationId xmlns:p14="http://schemas.microsoft.com/office/powerpoint/2010/main" val="2659109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III.ii.2.C.2.d,  III.iv.5.C.2.a-c</a:t>
            </a:r>
          </a:p>
        </p:txBody>
      </p:sp>
      <p:sp>
        <p:nvSpPr>
          <p:cNvPr id="4" name="Slide Number Placeholder 3"/>
          <p:cNvSpPr>
            <a:spLocks noGrp="1"/>
          </p:cNvSpPr>
          <p:nvPr>
            <p:ph type="sldNum" sz="quarter" idx="10"/>
          </p:nvPr>
        </p:nvSpPr>
        <p:spPr/>
        <p:txBody>
          <a:bodyPr/>
          <a:lstStyle/>
          <a:p>
            <a:fld id="{0E7C618C-DDD3-4DC9-ADAB-73264023D4F2}" type="slidenum">
              <a:rPr lang="en-US" smtClean="0"/>
              <a:t>29</a:t>
            </a:fld>
            <a:endParaRPr lang="en-US" dirty="0"/>
          </a:p>
        </p:txBody>
      </p:sp>
    </p:spTree>
    <p:extLst>
      <p:ext uri="{BB962C8B-B14F-4D97-AF65-F5344CB8AC3E}">
        <p14:creationId xmlns:p14="http://schemas.microsoft.com/office/powerpoint/2010/main" val="3991783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III.ii.2.C.2.d</a:t>
            </a:r>
          </a:p>
        </p:txBody>
      </p:sp>
      <p:sp>
        <p:nvSpPr>
          <p:cNvPr id="4" name="Slide Number Placeholder 3"/>
          <p:cNvSpPr>
            <a:spLocks noGrp="1"/>
          </p:cNvSpPr>
          <p:nvPr>
            <p:ph type="sldNum" sz="quarter" idx="10"/>
          </p:nvPr>
        </p:nvSpPr>
        <p:spPr/>
        <p:txBody>
          <a:bodyPr/>
          <a:lstStyle/>
          <a:p>
            <a:fld id="{0E7C618C-DDD3-4DC9-ADAB-73264023D4F2}" type="slidenum">
              <a:rPr lang="en-US" smtClean="0"/>
              <a:t>30</a:t>
            </a:fld>
            <a:endParaRPr lang="en-US" dirty="0"/>
          </a:p>
        </p:txBody>
      </p:sp>
    </p:spTree>
    <p:extLst>
      <p:ext uri="{BB962C8B-B14F-4D97-AF65-F5344CB8AC3E}">
        <p14:creationId xmlns:p14="http://schemas.microsoft.com/office/powerpoint/2010/main" val="4160466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dirty="0"/>
          </a:p>
        </p:txBody>
      </p:sp>
    </p:spTree>
    <p:extLst>
      <p:ext uri="{BB962C8B-B14F-4D97-AF65-F5344CB8AC3E}">
        <p14:creationId xmlns:p14="http://schemas.microsoft.com/office/powerpoint/2010/main" val="2550460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31</a:t>
            </a:fld>
            <a:endParaRPr lang="en-US" dirty="0"/>
          </a:p>
        </p:txBody>
      </p:sp>
    </p:spTree>
    <p:extLst>
      <p:ext uri="{BB962C8B-B14F-4D97-AF65-F5344CB8AC3E}">
        <p14:creationId xmlns:p14="http://schemas.microsoft.com/office/powerpoint/2010/main" val="4073670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III.iv.5.C.2.c</a:t>
            </a:r>
          </a:p>
        </p:txBody>
      </p:sp>
      <p:sp>
        <p:nvSpPr>
          <p:cNvPr id="4" name="Slide Number Placeholder 3"/>
          <p:cNvSpPr>
            <a:spLocks noGrp="1"/>
          </p:cNvSpPr>
          <p:nvPr>
            <p:ph type="sldNum" sz="quarter" idx="10"/>
          </p:nvPr>
        </p:nvSpPr>
        <p:spPr/>
        <p:txBody>
          <a:bodyPr/>
          <a:lstStyle/>
          <a:p>
            <a:fld id="{0E7C618C-DDD3-4DC9-ADAB-73264023D4F2}" type="slidenum">
              <a:rPr lang="en-US" smtClean="0"/>
              <a:t>32</a:t>
            </a:fld>
            <a:endParaRPr lang="en-US" dirty="0"/>
          </a:p>
        </p:txBody>
      </p:sp>
    </p:spTree>
    <p:extLst>
      <p:ext uri="{BB962C8B-B14F-4D97-AF65-F5344CB8AC3E}">
        <p14:creationId xmlns:p14="http://schemas.microsoft.com/office/powerpoint/2010/main" val="4573218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III.iv.5.C.2.b</a:t>
            </a:r>
          </a:p>
        </p:txBody>
      </p:sp>
      <p:sp>
        <p:nvSpPr>
          <p:cNvPr id="4" name="Slide Number Placeholder 3"/>
          <p:cNvSpPr>
            <a:spLocks noGrp="1"/>
          </p:cNvSpPr>
          <p:nvPr>
            <p:ph type="sldNum" sz="quarter" idx="10"/>
          </p:nvPr>
        </p:nvSpPr>
        <p:spPr/>
        <p:txBody>
          <a:bodyPr/>
          <a:lstStyle/>
          <a:p>
            <a:fld id="{0E7C618C-DDD3-4DC9-ADAB-73264023D4F2}" type="slidenum">
              <a:rPr lang="en-US" smtClean="0"/>
              <a:t>33</a:t>
            </a:fld>
            <a:endParaRPr lang="en-US" dirty="0"/>
          </a:p>
        </p:txBody>
      </p:sp>
    </p:spTree>
    <p:extLst>
      <p:ext uri="{BB962C8B-B14F-4D97-AF65-F5344CB8AC3E}">
        <p14:creationId xmlns:p14="http://schemas.microsoft.com/office/powerpoint/2010/main" val="16525228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III.iv.5.C.2.b-c</a:t>
            </a:r>
          </a:p>
        </p:txBody>
      </p:sp>
      <p:sp>
        <p:nvSpPr>
          <p:cNvPr id="4" name="Slide Number Placeholder 3"/>
          <p:cNvSpPr>
            <a:spLocks noGrp="1"/>
          </p:cNvSpPr>
          <p:nvPr>
            <p:ph type="sldNum" sz="quarter" idx="10"/>
          </p:nvPr>
        </p:nvSpPr>
        <p:spPr/>
        <p:txBody>
          <a:bodyPr/>
          <a:lstStyle/>
          <a:p>
            <a:fld id="{0E7C618C-DDD3-4DC9-ADAB-73264023D4F2}" type="slidenum">
              <a:rPr lang="en-US" smtClean="0"/>
              <a:t>34</a:t>
            </a:fld>
            <a:endParaRPr lang="en-US" dirty="0"/>
          </a:p>
        </p:txBody>
      </p:sp>
    </p:spTree>
    <p:extLst>
      <p:ext uri="{BB962C8B-B14F-4D97-AF65-F5344CB8AC3E}">
        <p14:creationId xmlns:p14="http://schemas.microsoft.com/office/powerpoint/2010/main" val="14131579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35</a:t>
            </a:fld>
            <a:endParaRPr lang="en-US" dirty="0"/>
          </a:p>
        </p:txBody>
      </p:sp>
    </p:spTree>
    <p:extLst>
      <p:ext uri="{BB962C8B-B14F-4D97-AF65-F5344CB8AC3E}">
        <p14:creationId xmlns:p14="http://schemas.microsoft.com/office/powerpoint/2010/main" val="10371516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36</a:t>
            </a:fld>
            <a:endParaRPr lang="en-US" dirty="0"/>
          </a:p>
        </p:txBody>
      </p:sp>
    </p:spTree>
    <p:extLst>
      <p:ext uri="{BB962C8B-B14F-4D97-AF65-F5344CB8AC3E}">
        <p14:creationId xmlns:p14="http://schemas.microsoft.com/office/powerpoint/2010/main" val="2441499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dirty="0"/>
          </a:p>
        </p:txBody>
      </p:sp>
    </p:spTree>
    <p:extLst>
      <p:ext uri="{BB962C8B-B14F-4D97-AF65-F5344CB8AC3E}">
        <p14:creationId xmlns:p14="http://schemas.microsoft.com/office/powerpoint/2010/main" val="596369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dirty="0"/>
          </a:p>
        </p:txBody>
      </p:sp>
    </p:spTree>
    <p:extLst>
      <p:ext uri="{BB962C8B-B14F-4D97-AF65-F5344CB8AC3E}">
        <p14:creationId xmlns:p14="http://schemas.microsoft.com/office/powerpoint/2010/main" val="4098329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III.ii.2.C.1.a-b</a:t>
            </a:r>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dirty="0"/>
          </a:p>
        </p:txBody>
      </p:sp>
    </p:spTree>
    <p:extLst>
      <p:ext uri="{BB962C8B-B14F-4D97-AF65-F5344CB8AC3E}">
        <p14:creationId xmlns:p14="http://schemas.microsoft.com/office/powerpoint/2010/main" val="3156969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III.ii.2.C.2.a, III.ii.2.C.2.c</a:t>
            </a:r>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dirty="0"/>
          </a:p>
        </p:txBody>
      </p:sp>
    </p:spTree>
    <p:extLst>
      <p:ext uri="{BB962C8B-B14F-4D97-AF65-F5344CB8AC3E}">
        <p14:creationId xmlns:p14="http://schemas.microsoft.com/office/powerpoint/2010/main" val="2763621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III.ii.2.C.2.l,  Note: III.ii.2.C.2.e</a:t>
            </a: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dirty="0"/>
          </a:p>
        </p:txBody>
      </p:sp>
    </p:spTree>
    <p:extLst>
      <p:ext uri="{BB962C8B-B14F-4D97-AF65-F5344CB8AC3E}">
        <p14:creationId xmlns:p14="http://schemas.microsoft.com/office/powerpoint/2010/main" val="4098329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a:t>III.ii.2.C.2.l</a:t>
            </a:r>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dirty="0"/>
          </a:p>
        </p:txBody>
      </p:sp>
    </p:spTree>
    <p:extLst>
      <p:ext uri="{BB962C8B-B14F-4D97-AF65-F5344CB8AC3E}">
        <p14:creationId xmlns:p14="http://schemas.microsoft.com/office/powerpoint/2010/main" val="4098329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254"/>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254"/>
              </a:spcAft>
              <a:buNone/>
              <a:defRPr sz="2100" b="1">
                <a:solidFill>
                  <a:srgbClr val="1F497D"/>
                </a:solidFill>
              </a:defRPr>
            </a:lvl1pPr>
            <a:lvl5pPr marL="244115"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254"/>
              </a:spcAft>
              <a:buNone/>
              <a:defRPr sz="2100" b="1">
                <a:solidFill>
                  <a:srgbClr val="1F497D"/>
                </a:solidFill>
              </a:defRPr>
            </a:lvl1pPr>
            <a:lvl5pPr marL="244115" indent="0">
              <a:buNone/>
              <a:defRPr/>
            </a:lvl5pPr>
          </a:lstStyle>
          <a:p>
            <a:pPr lvl="0"/>
            <a:r>
              <a:rPr lang="en-US" dirty="0"/>
              <a:t>Date sub-title</a:t>
            </a:r>
          </a:p>
        </p:txBody>
      </p:sp>
    </p:spTree>
    <p:extLst>
      <p:ext uri="{BB962C8B-B14F-4D97-AF65-F5344CB8AC3E}">
        <p14:creationId xmlns:p14="http://schemas.microsoft.com/office/powerpoint/2010/main" val="273068263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chor="t">
            <a:normAutofit/>
          </a:bodyPr>
          <a:lstStyle>
            <a:lvl1pPr algn="ctr">
              <a:spcAft>
                <a:spcPts val="254"/>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254"/>
              </a:spcAft>
              <a:buFontTx/>
              <a:buNone/>
              <a:defRPr sz="2000">
                <a:solidFill>
                  <a:schemeClr val="tx1"/>
                </a:solidFill>
                <a:latin typeface="Arial" panose="020B0604020202020204" pitchFamily="34" charset="0"/>
                <a:cs typeface="Arial" panose="020B0604020202020204" pitchFamily="34" charset="0"/>
              </a:defRPr>
            </a:lvl1pPr>
            <a:lvl2pPr marL="122058" indent="-61029">
              <a:spcBef>
                <a:spcPts val="0"/>
              </a:spcBef>
              <a:spcAft>
                <a:spcPts val="191"/>
              </a:spcAft>
              <a:buFont typeface="Arial" panose="020B0604020202020204" pitchFamily="34" charset="0"/>
              <a:buChar char="•"/>
              <a:defRPr sz="570">
                <a:latin typeface="Arial" panose="020B0604020202020204" pitchFamily="34" charset="0"/>
                <a:cs typeface="Arial" panose="020B0604020202020204" pitchFamily="34" charset="0"/>
              </a:defRPr>
            </a:lvl2pPr>
            <a:lvl3pPr marL="183086" indent="-61029">
              <a:spcBef>
                <a:spcPts val="0"/>
              </a:spcBef>
              <a:spcAft>
                <a:spcPts val="191"/>
              </a:spcAft>
              <a:buFont typeface="Arial" panose="020B0604020202020204" pitchFamily="34" charset="0"/>
              <a:buChar char="•"/>
              <a:defRPr sz="506">
                <a:latin typeface="Arial" panose="020B0604020202020204" pitchFamily="34" charset="0"/>
                <a:cs typeface="Arial" panose="020B0604020202020204" pitchFamily="34" charset="0"/>
              </a:defRPr>
            </a:lvl3pPr>
            <a:lvl4pPr marL="244115" indent="-61029">
              <a:spcBef>
                <a:spcPts val="0"/>
              </a:spcBef>
              <a:spcAft>
                <a:spcPts val="191"/>
              </a:spcAft>
              <a:buFont typeface="Arial" panose="020B0604020202020204" pitchFamily="34" charset="0"/>
              <a:buChar char="•"/>
              <a:defRPr sz="443">
                <a:latin typeface="Arial" panose="020B0604020202020204" pitchFamily="34" charset="0"/>
                <a:cs typeface="Arial" panose="020B0604020202020204" pitchFamily="34" charset="0"/>
              </a:defRPr>
            </a:lvl4pPr>
            <a:lvl5pPr marL="305144" indent="-61029">
              <a:spcBef>
                <a:spcPts val="0"/>
              </a:spcBef>
              <a:spcAft>
                <a:spcPts val="191"/>
              </a:spcAft>
              <a:buFont typeface="Arial" panose="020B0604020202020204" pitchFamily="34" charset="0"/>
              <a:buChar char="•"/>
              <a:defRPr sz="380">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155074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70"/>
            <a:ext cx="9144000" cy="1086867"/>
          </a:xfrm>
        </p:spPr>
        <p:txBody>
          <a:bodyPr anchor="t">
            <a:noAutofit/>
          </a:bodyPr>
          <a:lstStyle>
            <a:lvl1pPr algn="ctr">
              <a:spcAft>
                <a:spcPts val="254"/>
              </a:spcAft>
              <a:defRPr sz="7200" b="0">
                <a:solidFill>
                  <a:srgbClr val="1F497D"/>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73708891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chor="t">
            <a:normAutofit/>
          </a:bodyPr>
          <a:lstStyle>
            <a:lvl1pPr algn="ctr">
              <a:spcAft>
                <a:spcPts val="254"/>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30188" indent="-230188">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231775">
              <a:spcBef>
                <a:spcPts val="0"/>
              </a:spcBef>
              <a:spcAft>
                <a:spcPts val="600"/>
              </a:spcAft>
              <a:buClr>
                <a:schemeClr val="tx1"/>
              </a:buClr>
              <a:buFont typeface="Arial" panose="020B0604020202020204" pitchFamily="34" charset="0"/>
              <a:buChar char="•"/>
              <a:tabLst>
                <a:tab pos="461963" algn="l"/>
              </a:tabLst>
              <a:defRPr sz="1800">
                <a:latin typeface="Arial" panose="020B0604020202020204" pitchFamily="34" charset="0"/>
                <a:cs typeface="Arial" panose="020B0604020202020204" pitchFamily="34" charset="0"/>
              </a:defRPr>
            </a:lvl2pPr>
            <a:lvl3pPr marL="684213" indent="-222250">
              <a:spcBef>
                <a:spcPts val="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30188">
              <a:spcBef>
                <a:spcPts val="0"/>
              </a:spcBef>
              <a:spcAft>
                <a:spcPts val="600"/>
              </a:spcAft>
              <a:buClr>
                <a:schemeClr val="tx1"/>
              </a:buClr>
              <a:buFont typeface="Arial" panose="020B0604020202020204" pitchFamily="34" charset="0"/>
              <a:buChar char="•"/>
              <a:defRPr sz="1400">
                <a:latin typeface="Arial" panose="020B0604020202020204" pitchFamily="34" charset="0"/>
                <a:cs typeface="Arial" panose="020B0604020202020204" pitchFamily="34" charset="0"/>
              </a:defRPr>
            </a:lvl4pPr>
            <a:lvl5pPr marL="305144" indent="-61029">
              <a:spcBef>
                <a:spcPts val="0"/>
              </a:spcBef>
              <a:spcAft>
                <a:spcPts val="191"/>
              </a:spcAft>
              <a:buFont typeface="Arial" panose="020B0604020202020204" pitchFamily="34" charset="0"/>
              <a:buChar char="•"/>
              <a:defRPr sz="380">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3210044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90701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372876"/>
      </p:ext>
    </p:extLst>
  </p:cSld>
  <p:clrMapOvr>
    <a:masterClrMapping/>
  </p:clrMapOvr>
  <p:transition>
    <p:fade thruBlk="1"/>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37982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192881" indent="0" algn="ctr">
              <a:buNone/>
              <a:defRPr>
                <a:solidFill>
                  <a:schemeClr val="tx1">
                    <a:tint val="75000"/>
                  </a:schemeClr>
                </a:solidFill>
              </a:defRPr>
            </a:lvl2pPr>
            <a:lvl3pPr marL="385763" indent="0" algn="ctr">
              <a:buNone/>
              <a:defRPr>
                <a:solidFill>
                  <a:schemeClr val="tx1">
                    <a:tint val="75000"/>
                  </a:schemeClr>
                </a:solidFill>
              </a:defRPr>
            </a:lvl3pPr>
            <a:lvl4pPr marL="578644" indent="0" algn="ctr">
              <a:buNone/>
              <a:defRPr>
                <a:solidFill>
                  <a:schemeClr val="tx1">
                    <a:tint val="75000"/>
                  </a:schemeClr>
                </a:solidFill>
              </a:defRPr>
            </a:lvl4pPr>
            <a:lvl5pPr marL="771525" indent="0" algn="ctr">
              <a:buNone/>
              <a:defRPr>
                <a:solidFill>
                  <a:schemeClr val="tx1">
                    <a:tint val="75000"/>
                  </a:schemeClr>
                </a:solidFill>
              </a:defRPr>
            </a:lvl5pPr>
            <a:lvl6pPr marL="964406" indent="0" algn="ctr">
              <a:buNone/>
              <a:defRPr>
                <a:solidFill>
                  <a:schemeClr val="tx1">
                    <a:tint val="75000"/>
                  </a:schemeClr>
                </a:solidFill>
              </a:defRPr>
            </a:lvl6pPr>
            <a:lvl7pPr marL="1157288" indent="0" algn="ctr">
              <a:buNone/>
              <a:defRPr>
                <a:solidFill>
                  <a:schemeClr val="tx1">
                    <a:tint val="75000"/>
                  </a:schemeClr>
                </a:solidFill>
              </a:defRPr>
            </a:lvl7pPr>
            <a:lvl8pPr marL="1350169" indent="0" algn="ctr">
              <a:buNone/>
              <a:defRPr>
                <a:solidFill>
                  <a:schemeClr val="tx1">
                    <a:tint val="75000"/>
                  </a:schemeClr>
                </a:solidFill>
              </a:defRPr>
            </a:lvl8pPr>
            <a:lvl9pPr marL="154305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5"/>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5"/>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6A6A193-2FDC-48DD-8023-1C75B05EEA9A}" type="slidenum">
              <a:rPr lang="en-US" smtClean="0"/>
              <a:t>‹#›</a:t>
            </a:fld>
            <a:endParaRPr lang="en-US" dirty="0"/>
          </a:p>
        </p:txBody>
      </p:sp>
    </p:spTree>
    <p:extLst>
      <p:ext uri="{BB962C8B-B14F-4D97-AF65-F5344CB8AC3E}">
        <p14:creationId xmlns:p14="http://schemas.microsoft.com/office/powerpoint/2010/main" val="268946040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0"/>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1"/>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2"/>
            </p:custDataLst>
          </p:nvPr>
        </p:nvSpPr>
        <p:spPr>
          <a:xfrm>
            <a:off x="6931152" y="6601982"/>
            <a:ext cx="2133600" cy="365125"/>
          </a:xfrm>
          <a:prstGeom prst="rect">
            <a:avLst/>
          </a:prstGeom>
        </p:spPr>
        <p:txBody>
          <a:bodyPr tIns="0"/>
          <a:lstStyle>
            <a:lvl1pPr algn="r">
              <a:defRPr sz="332">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245001457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hf hdr="0" ftr="0" dt="0"/>
  <p:txStyles>
    <p:titleStyle>
      <a:lvl1pPr algn="ctr" defTabSz="122058" rtl="0" eaLnBrk="1" latinLnBrk="0" hangingPunct="1">
        <a:spcBef>
          <a:spcPct val="0"/>
        </a:spcBef>
        <a:buNone/>
        <a:defRPr sz="1181"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1pPr>
      <a:lvl2pPr marL="61029" indent="0" algn="l" defTabSz="122058" rtl="0" eaLnBrk="1" latinLnBrk="0" hangingPunct="1">
        <a:spcBef>
          <a:spcPct val="20000"/>
        </a:spcBef>
        <a:buFont typeface="Arial" panose="020B0604020202020204" pitchFamily="34" charset="0"/>
        <a:buNone/>
        <a:defRPr sz="321" b="0" i="0" u="none" kern="1200">
          <a:solidFill>
            <a:schemeClr val="tx1"/>
          </a:solidFill>
          <a:latin typeface="Arial" panose="020B0604020202020204" pitchFamily="34" charset="0"/>
          <a:ea typeface="+mn-ea"/>
          <a:cs typeface="Arial" panose="020B0604020202020204" pitchFamily="34" charset="0"/>
        </a:defRPr>
      </a:lvl2pPr>
      <a:lvl3pPr marL="122058"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3pPr>
      <a:lvl4pPr marL="183086"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4pPr>
      <a:lvl5pPr marL="244115"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5pPr>
      <a:lvl6pPr marL="335659"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6pPr>
      <a:lvl7pPr marL="396688"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7pPr>
      <a:lvl8pPr marL="457717"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8pPr>
      <a:lvl9pPr marL="518746"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9pPr>
    </p:bodyStyle>
    <p:otherStyle>
      <a:defPPr>
        <a:defRPr lang="en-US"/>
      </a:defPPr>
      <a:lvl1pPr marL="0" algn="l" defTabSz="122058" rtl="0" eaLnBrk="1" latinLnBrk="0" hangingPunct="1">
        <a:defRPr sz="241" kern="1200">
          <a:solidFill>
            <a:schemeClr val="tx1"/>
          </a:solidFill>
          <a:latin typeface="+mn-lt"/>
          <a:ea typeface="+mn-ea"/>
          <a:cs typeface="+mn-cs"/>
        </a:defRPr>
      </a:lvl1pPr>
      <a:lvl2pPr marL="61029" algn="l" defTabSz="122058" rtl="0" eaLnBrk="1" latinLnBrk="0" hangingPunct="1">
        <a:defRPr sz="241" kern="1200">
          <a:solidFill>
            <a:schemeClr val="tx1"/>
          </a:solidFill>
          <a:latin typeface="+mn-lt"/>
          <a:ea typeface="+mn-ea"/>
          <a:cs typeface="+mn-cs"/>
        </a:defRPr>
      </a:lvl2pPr>
      <a:lvl3pPr marL="122058" algn="l" defTabSz="122058" rtl="0" eaLnBrk="1" latinLnBrk="0" hangingPunct="1">
        <a:defRPr sz="241" kern="1200">
          <a:solidFill>
            <a:schemeClr val="tx1"/>
          </a:solidFill>
          <a:latin typeface="+mn-lt"/>
          <a:ea typeface="+mn-ea"/>
          <a:cs typeface="+mn-cs"/>
        </a:defRPr>
      </a:lvl3pPr>
      <a:lvl4pPr marL="183086" algn="l" defTabSz="122058" rtl="0" eaLnBrk="1" latinLnBrk="0" hangingPunct="1">
        <a:defRPr sz="241" kern="1200">
          <a:solidFill>
            <a:schemeClr val="tx1"/>
          </a:solidFill>
          <a:latin typeface="+mn-lt"/>
          <a:ea typeface="+mn-ea"/>
          <a:cs typeface="+mn-cs"/>
        </a:defRPr>
      </a:lvl4pPr>
      <a:lvl5pPr marL="244115" algn="l" defTabSz="122058" rtl="0" eaLnBrk="1" latinLnBrk="0" hangingPunct="1">
        <a:defRPr sz="241" kern="1200">
          <a:solidFill>
            <a:schemeClr val="tx1"/>
          </a:solidFill>
          <a:latin typeface="+mn-lt"/>
          <a:ea typeface="+mn-ea"/>
          <a:cs typeface="+mn-cs"/>
        </a:defRPr>
      </a:lvl5pPr>
      <a:lvl6pPr marL="305144" algn="l" defTabSz="122058" rtl="0" eaLnBrk="1" latinLnBrk="0" hangingPunct="1">
        <a:defRPr sz="241" kern="1200">
          <a:solidFill>
            <a:schemeClr val="tx1"/>
          </a:solidFill>
          <a:latin typeface="+mn-lt"/>
          <a:ea typeface="+mn-ea"/>
          <a:cs typeface="+mn-cs"/>
        </a:defRPr>
      </a:lvl6pPr>
      <a:lvl7pPr marL="366173" algn="l" defTabSz="122058" rtl="0" eaLnBrk="1" latinLnBrk="0" hangingPunct="1">
        <a:defRPr sz="241" kern="1200">
          <a:solidFill>
            <a:schemeClr val="tx1"/>
          </a:solidFill>
          <a:latin typeface="+mn-lt"/>
          <a:ea typeface="+mn-ea"/>
          <a:cs typeface="+mn-cs"/>
        </a:defRPr>
      </a:lvl7pPr>
      <a:lvl8pPr marL="427202" algn="l" defTabSz="122058" rtl="0" eaLnBrk="1" latinLnBrk="0" hangingPunct="1">
        <a:defRPr sz="241" kern="1200">
          <a:solidFill>
            <a:schemeClr val="tx1"/>
          </a:solidFill>
          <a:latin typeface="+mn-lt"/>
          <a:ea typeface="+mn-ea"/>
          <a:cs typeface="+mn-cs"/>
        </a:defRPr>
      </a:lvl8pPr>
      <a:lvl9pPr marL="488231" algn="l" defTabSz="122058" rtl="0" eaLnBrk="1" latinLnBrk="0" hangingPunct="1">
        <a:defRPr sz="2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notesSlide" Target="../notesSlides/notesSlide12.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hyperlink" Target="https://vaww.vrm.km.va.gov/system/templates/selfservice/va_kanew/help/agent/locale/en-US/portal/554400000001034/content/554400000052756/FPM-2.D.3-Financial-Information-of-the-Beneficiary#3p" TargetMode="Externa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hyperlink" Target="http://www.vba.va.gov/pubs/forms/VBA-21-0966-ARE.pdf" TargetMode="External"/><Relationship Id="rId5" Type="http://schemas.openxmlformats.org/officeDocument/2006/relationships/notesSlide" Target="../notesSlides/notesSlide13.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notesSlide" Target="../notesSlides/notesSlide14.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3.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70.xml"/></Relationships>
</file>

<file path=ppt/slides/_rels/slide19.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3.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74.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notesSlide" Target="../notesSlides/notesSlide20.xm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4.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hyperlink" Target="http://vbacodmoint1.vba.va.gov/bl/21/LetterGenerator/LG.asp" TargetMode="External"/><Relationship Id="rId5" Type="http://schemas.openxmlformats.org/officeDocument/2006/relationships/notesSlide" Target="../notesSlides/notesSlide21.xml"/><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notesSlide" Target="../notesSlides/notesSlide22.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5.png"/><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notesSlide" Target="../notesSlides/notesSlide24.xml"/><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notesSlide" Target="../notesSlides/notesSlide26.xml"/><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notesSlide" Target="../notesSlides/notesSlide27.xml"/><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notesSlide" Target="../notesSlides/notesSlide28.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notesSlide" Target="../notesSlides/notesSlide29.xml"/><Relationship Id="rId4"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notesSlide" Target="../notesSlides/notesSlide30.xml"/><Relationship Id="rId4"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notesSlide" Target="../notesSlides/notesSlide31.xml"/><Relationship Id="rId4"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notesSlide" Target="../notesSlides/notesSlide33.xml"/><Relationship Id="rId4"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notesSlide" Target="../notesSlides/notesSlide34.xml"/><Relationship Id="rId4"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7.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E457C8D-D73A-4586-A63A-DD7AF5FB3D48}"/>
              </a:ext>
            </a:extLst>
          </p:cNvPr>
          <p:cNvSpPr>
            <a:spLocks noGrp="1"/>
          </p:cNvSpPr>
          <p:nvPr>
            <p:ph type="body" sz="quarter" idx="10"/>
            <p:custDataLst>
              <p:tags r:id="rId1"/>
            </p:custDataLst>
          </p:nvPr>
        </p:nvSpPr>
        <p:spPr>
          <a:xfrm>
            <a:off x="685799" y="4724400"/>
            <a:ext cx="3108279" cy="838200"/>
          </a:xfrm>
        </p:spPr>
        <p:txBody>
          <a:bodyPr/>
          <a:lstStyle/>
          <a:p>
            <a:r>
              <a:rPr lang="en-US" dirty="0"/>
              <a:t>Compensation Service</a:t>
            </a:r>
          </a:p>
          <a:p>
            <a:endParaRPr lang="en-US" dirty="0"/>
          </a:p>
        </p:txBody>
      </p:sp>
      <p:sp>
        <p:nvSpPr>
          <p:cNvPr id="7" name="Text Placeholder 6">
            <a:extLst>
              <a:ext uri="{FF2B5EF4-FFF2-40B4-BE49-F238E27FC236}">
                <a16:creationId xmlns:a16="http://schemas.microsoft.com/office/drawing/2014/main" id="{44090B9A-C598-45BB-B917-68F767FE11A7}"/>
              </a:ext>
            </a:extLst>
          </p:cNvPr>
          <p:cNvSpPr>
            <a:spLocks noGrp="1"/>
          </p:cNvSpPr>
          <p:nvPr>
            <p:ph type="body" sz="quarter" idx="11"/>
            <p:custDataLst>
              <p:tags r:id="rId2"/>
            </p:custDataLst>
          </p:nvPr>
        </p:nvSpPr>
        <p:spPr>
          <a:xfrm>
            <a:off x="6096000" y="4724400"/>
            <a:ext cx="2362200" cy="838200"/>
          </a:xfrm>
        </p:spPr>
        <p:txBody>
          <a:bodyPr/>
          <a:lstStyle/>
          <a:p>
            <a:r>
              <a:rPr lang="en-US" dirty="0">
                <a:solidFill>
                  <a:schemeClr val="tx2"/>
                </a:solidFill>
              </a:rPr>
              <a:t>November 2020</a:t>
            </a:r>
          </a:p>
        </p:txBody>
      </p:sp>
      <p:sp>
        <p:nvSpPr>
          <p:cNvPr id="5" name="Title 4">
            <a:extLst>
              <a:ext uri="{FF2B5EF4-FFF2-40B4-BE49-F238E27FC236}">
                <a16:creationId xmlns:a16="http://schemas.microsoft.com/office/drawing/2014/main" id="{51EA7105-F790-4FFD-81BA-A22055233A7A}"/>
              </a:ext>
            </a:extLst>
          </p:cNvPr>
          <p:cNvSpPr>
            <a:spLocks noGrp="1"/>
          </p:cNvSpPr>
          <p:nvPr>
            <p:ph type="ctrTitle"/>
            <p:custDataLst>
              <p:tags r:id="rId3"/>
            </p:custDataLst>
          </p:nvPr>
        </p:nvSpPr>
        <p:spPr>
          <a:xfrm>
            <a:off x="685800" y="2819400"/>
            <a:ext cx="7772400" cy="1219200"/>
          </a:xfrm>
        </p:spPr>
        <p:txBody>
          <a:bodyPr/>
          <a:lstStyle/>
          <a:p>
            <a:r>
              <a:rPr lang="en-US" dirty="0"/>
              <a:t>Intent to File (ITF)</a:t>
            </a:r>
          </a:p>
        </p:txBody>
      </p:sp>
    </p:spTree>
    <p:extLst>
      <p:ext uri="{BB962C8B-B14F-4D97-AF65-F5344CB8AC3E}">
        <p14:creationId xmlns:p14="http://schemas.microsoft.com/office/powerpoint/2010/main" val="2338189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cs typeface="Times New Roman" panose="02020603050405020304" pitchFamily="18" charset="0"/>
              </a:rPr>
              <a:t>Required Elements of an ITF</a:t>
            </a:r>
          </a:p>
        </p:txBody>
      </p:sp>
      <p:sp>
        <p:nvSpPr>
          <p:cNvPr id="3" name="Content Placeholder 2"/>
          <p:cNvSpPr>
            <a:spLocks noGrp="1"/>
          </p:cNvSpPr>
          <p:nvPr>
            <p:ph idx="1"/>
            <p:custDataLst>
              <p:tags r:id="rId2"/>
            </p:custDataLst>
          </p:nvPr>
        </p:nvSpPr>
        <p:spPr>
          <a:xfrm>
            <a:off x="457200" y="2057400"/>
            <a:ext cx="8229600" cy="3916363"/>
          </a:xfrm>
        </p:spPr>
        <p:txBody>
          <a:bodyPr>
            <a:noAutofit/>
          </a:bodyPr>
          <a:lstStyle/>
          <a:p>
            <a:pPr>
              <a:spcAft>
                <a:spcPts val="600"/>
              </a:spcAft>
            </a:pPr>
            <a:r>
              <a:rPr lang="en-US" sz="2200" dirty="0">
                <a:solidFill>
                  <a:srgbClr val="1F497D"/>
                </a:solidFill>
                <a:latin typeface="+mn-lt"/>
                <a:cs typeface="Times New Roman" panose="02020603050405020304" pitchFamily="18" charset="0"/>
              </a:rPr>
              <a:t>A communication of an ITF is adequate if the claimant (or another authorized person): </a:t>
            </a:r>
          </a:p>
          <a:p>
            <a:pPr>
              <a:spcAft>
                <a:spcPts val="600"/>
              </a:spcAft>
            </a:pPr>
            <a:endParaRPr lang="en-US" sz="1200" dirty="0">
              <a:solidFill>
                <a:srgbClr val="1F497D"/>
              </a:solidFill>
              <a:latin typeface="+mn-lt"/>
              <a:cs typeface="Times New Roman" panose="02020603050405020304" pitchFamily="18" charset="0"/>
            </a:endParaRPr>
          </a:p>
          <a:p>
            <a:pPr marL="457200" lvl="1" indent="-223838">
              <a:spcAft>
                <a:spcPts val="600"/>
              </a:spcAft>
            </a:pPr>
            <a:r>
              <a:rPr lang="en-US" sz="2200" dirty="0">
                <a:solidFill>
                  <a:srgbClr val="1F497D"/>
                </a:solidFill>
                <a:latin typeface="+mn-lt"/>
                <a:cs typeface="Times New Roman" panose="02020603050405020304" pitchFamily="18" charset="0"/>
              </a:rPr>
              <a:t>Provides VA with enough information to identify the Veteran (and themselves if they are not the Veteran), </a:t>
            </a:r>
            <a:r>
              <a:rPr lang="en-US" sz="2200" b="1" i="1" dirty="0">
                <a:solidFill>
                  <a:srgbClr val="1F497D"/>
                </a:solidFill>
                <a:latin typeface="+mn-lt"/>
                <a:cs typeface="Times New Roman" panose="02020603050405020304" pitchFamily="18" charset="0"/>
              </a:rPr>
              <a:t>and</a:t>
            </a:r>
            <a:endParaRPr lang="en-US" sz="2200" dirty="0">
              <a:solidFill>
                <a:srgbClr val="1F497D"/>
              </a:solidFill>
              <a:latin typeface="+mn-lt"/>
              <a:cs typeface="Times New Roman" panose="02020603050405020304" pitchFamily="18" charset="0"/>
            </a:endParaRPr>
          </a:p>
          <a:p>
            <a:pPr marL="457200" lvl="1" indent="-223838">
              <a:spcAft>
                <a:spcPts val="600"/>
              </a:spcAft>
            </a:pPr>
            <a:r>
              <a:rPr lang="en-US" sz="2200" dirty="0">
                <a:solidFill>
                  <a:srgbClr val="1F497D"/>
                </a:solidFill>
                <a:latin typeface="+mn-lt"/>
                <a:cs typeface="Times New Roman" panose="02020603050405020304" pitchFamily="18" charset="0"/>
              </a:rPr>
              <a:t>Specifies the general benefit they are seeking (compensation and/or pension, or Survivors Pension and/or Dependency and Indemnity Compensation (DIC)), </a:t>
            </a:r>
            <a:r>
              <a:rPr lang="en-US" sz="2200" b="1" i="1" dirty="0">
                <a:solidFill>
                  <a:srgbClr val="1F497D"/>
                </a:solidFill>
                <a:latin typeface="+mn-lt"/>
                <a:cs typeface="Times New Roman" panose="02020603050405020304" pitchFamily="18" charset="0"/>
              </a:rPr>
              <a:t>and</a:t>
            </a:r>
          </a:p>
          <a:p>
            <a:pPr marL="457200" lvl="1" indent="-223838">
              <a:spcAft>
                <a:spcPts val="600"/>
              </a:spcAft>
            </a:pPr>
            <a:r>
              <a:rPr lang="en-US" sz="2200" dirty="0">
                <a:solidFill>
                  <a:srgbClr val="1F497D"/>
                </a:solidFill>
                <a:latin typeface="+mn-lt"/>
                <a:cs typeface="Times New Roman" panose="02020603050405020304" pitchFamily="18" charset="0"/>
              </a:rPr>
              <a:t>Signs VA Form 21-0966 (if that’s how ITF is communicated)</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10</a:t>
            </a:fld>
            <a:endParaRPr lang="en-US" dirty="0"/>
          </a:p>
        </p:txBody>
      </p:sp>
    </p:spTree>
    <p:extLst>
      <p:ext uri="{BB962C8B-B14F-4D97-AF65-F5344CB8AC3E}">
        <p14:creationId xmlns:p14="http://schemas.microsoft.com/office/powerpoint/2010/main" val="3889508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cs typeface="Times New Roman" panose="02020603050405020304" pitchFamily="18" charset="0"/>
              </a:rPr>
              <a:t>5 Ways to Communicate an ITF</a:t>
            </a:r>
          </a:p>
        </p:txBody>
      </p:sp>
      <p:sp>
        <p:nvSpPr>
          <p:cNvPr id="3" name="Content Placeholder 2"/>
          <p:cNvSpPr>
            <a:spLocks noGrp="1"/>
          </p:cNvSpPr>
          <p:nvPr>
            <p:ph idx="1"/>
            <p:custDataLst>
              <p:tags r:id="rId2"/>
            </p:custDataLst>
          </p:nvPr>
        </p:nvSpPr>
        <p:spPr>
          <a:xfrm>
            <a:off x="457200" y="1880502"/>
            <a:ext cx="8229600" cy="4370173"/>
          </a:xfrm>
        </p:spPr>
        <p:txBody>
          <a:bodyPr>
            <a:normAutofit/>
          </a:bodyPr>
          <a:lstStyle/>
          <a:p>
            <a:pPr marL="227012" indent="0">
              <a:buNone/>
            </a:pPr>
            <a:r>
              <a:rPr lang="en-US" sz="2200" b="1" dirty="0">
                <a:solidFill>
                  <a:srgbClr val="1F497D"/>
                </a:solidFill>
                <a:latin typeface="+mn-lt"/>
                <a:cs typeface="Times New Roman" panose="02020603050405020304" pitchFamily="18" charset="0"/>
              </a:rPr>
              <a:t>1.  </a:t>
            </a:r>
            <a:r>
              <a:rPr lang="en-US" sz="2200" dirty="0">
                <a:solidFill>
                  <a:srgbClr val="1F497D"/>
                </a:solidFill>
                <a:cs typeface="Times New Roman" panose="02020603050405020304" pitchFamily="18" charset="0"/>
              </a:rPr>
              <a:t>Initiating an application for benefits online via:</a:t>
            </a:r>
          </a:p>
          <a:p>
            <a:pPr marL="914400" lvl="1" indent="-274320"/>
            <a:r>
              <a:rPr lang="en-US" sz="2200" dirty="0">
                <a:solidFill>
                  <a:srgbClr val="1F497D"/>
                </a:solidFill>
                <a:cs typeface="Times New Roman" panose="02020603050405020304" pitchFamily="18" charset="0"/>
              </a:rPr>
              <a:t>eBenefits, Veterans On-Line Application (VONAPP), VONAPP Direct Connect (VDC)</a:t>
            </a:r>
          </a:p>
          <a:p>
            <a:pPr marL="914400" lvl="1" indent="-274320"/>
            <a:r>
              <a:rPr lang="en-US" sz="2200" dirty="0">
                <a:solidFill>
                  <a:srgbClr val="1F497D"/>
                </a:solidFill>
                <a:cs typeface="Times New Roman" panose="02020603050405020304" pitchFamily="18" charset="0"/>
              </a:rPr>
              <a:t>Stakeholder Enterprise Portal (SEP)</a:t>
            </a:r>
          </a:p>
          <a:p>
            <a:pPr marL="914400" lvl="1" indent="-274320"/>
            <a:r>
              <a:rPr lang="en-US" sz="2200" dirty="0">
                <a:solidFill>
                  <a:srgbClr val="1F497D"/>
                </a:solidFill>
                <a:cs typeface="Times New Roman" panose="02020603050405020304" pitchFamily="18" charset="0"/>
              </a:rPr>
              <a:t>Digits-to-Digits (D2D)</a:t>
            </a:r>
          </a:p>
          <a:p>
            <a:pPr marL="914400" lvl="1" indent="-274320"/>
            <a:endParaRPr lang="en-US" sz="2200" dirty="0">
              <a:solidFill>
                <a:srgbClr val="1F497D"/>
              </a:solidFill>
              <a:cs typeface="Times New Roman" panose="02020603050405020304" pitchFamily="18" charset="0"/>
            </a:endParaRPr>
          </a:p>
          <a:p>
            <a:pPr marL="640080" lvl="1" indent="0">
              <a:buNone/>
            </a:pPr>
            <a:r>
              <a:rPr lang="en-US" sz="2200" dirty="0">
                <a:solidFill>
                  <a:srgbClr val="1F497D"/>
                </a:solidFill>
                <a:cs typeface="Times New Roman" panose="02020603050405020304" pitchFamily="18" charset="0"/>
              </a:rPr>
              <a:t>Online claims initiated and completed on the same day create </a:t>
            </a:r>
            <a:r>
              <a:rPr lang="en-US" sz="2200" b="1" dirty="0">
                <a:solidFill>
                  <a:srgbClr val="1F497D"/>
                </a:solidFill>
                <a:cs typeface="Times New Roman" panose="02020603050405020304" pitchFamily="18" charset="0"/>
              </a:rPr>
              <a:t>both</a:t>
            </a:r>
            <a:r>
              <a:rPr lang="en-US" sz="2200" dirty="0">
                <a:solidFill>
                  <a:srgbClr val="1F497D"/>
                </a:solidFill>
                <a:cs typeface="Times New Roman" panose="02020603050405020304" pitchFamily="18" charset="0"/>
              </a:rPr>
              <a:t> an ITF and a claim (which subsumes the ITF created by initiation – if an active ITF doesn’t already exist).</a:t>
            </a:r>
            <a:endParaRPr lang="en-US" sz="2000" dirty="0">
              <a:solidFill>
                <a:srgbClr val="1F497D"/>
              </a:solidFill>
              <a:latin typeface="+mn-lt"/>
              <a:cs typeface="Times New Roman" panose="02020603050405020304" pitchFamily="18" charset="0"/>
            </a:endParaRPr>
          </a:p>
          <a:p>
            <a:pPr marL="688975" lvl="1"/>
            <a:endParaRPr lang="en-US" sz="2000" i="1" dirty="0">
              <a:solidFill>
                <a:srgbClr val="1F497D"/>
              </a:solidFill>
              <a:latin typeface="+mn-lt"/>
              <a:cs typeface="Times New Roman" panose="02020603050405020304" pitchFamily="18" charset="0"/>
            </a:endParaRPr>
          </a:p>
          <a:p>
            <a:pPr marL="457200"/>
            <a:endParaRPr lang="en-US" sz="1200" i="1" dirty="0">
              <a:latin typeface="+mn-lt"/>
              <a:cs typeface="Times New Roman" panose="02020603050405020304" pitchFamily="18" charset="0"/>
            </a:endParaRPr>
          </a:p>
          <a:p>
            <a:pPr marL="457200"/>
            <a:endParaRPr lang="en-US" b="1" i="1" dirty="0"/>
          </a:p>
          <a:p>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11</a:t>
            </a:fld>
            <a:endParaRPr lang="en-US" dirty="0"/>
          </a:p>
        </p:txBody>
      </p:sp>
    </p:spTree>
    <p:extLst>
      <p:ext uri="{BB962C8B-B14F-4D97-AF65-F5344CB8AC3E}">
        <p14:creationId xmlns:p14="http://schemas.microsoft.com/office/powerpoint/2010/main" val="1560077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cs typeface="Times New Roman" panose="02020603050405020304" pitchFamily="18" charset="0"/>
              </a:rPr>
              <a:t>5 Ways to Communicate an ITF (cont.)</a:t>
            </a:r>
          </a:p>
        </p:txBody>
      </p:sp>
      <p:sp>
        <p:nvSpPr>
          <p:cNvPr id="3" name="Content Placeholder 2"/>
          <p:cNvSpPr>
            <a:spLocks noGrp="1"/>
          </p:cNvSpPr>
          <p:nvPr>
            <p:ph idx="1"/>
            <p:custDataLst>
              <p:tags r:id="rId2"/>
            </p:custDataLst>
          </p:nvPr>
        </p:nvSpPr>
        <p:spPr>
          <a:xfrm>
            <a:off x="457200" y="1880502"/>
            <a:ext cx="8092440" cy="4370173"/>
          </a:xfrm>
        </p:spPr>
        <p:txBody>
          <a:bodyPr>
            <a:normAutofit lnSpcReduction="10000"/>
          </a:bodyPr>
          <a:lstStyle/>
          <a:p>
            <a:pPr marL="227012" indent="0">
              <a:buNone/>
            </a:pPr>
            <a:r>
              <a:rPr lang="en-US" sz="2200" b="1" dirty="0">
                <a:solidFill>
                  <a:srgbClr val="1F497D"/>
                </a:solidFill>
                <a:latin typeface="+mn-lt"/>
                <a:cs typeface="Times New Roman" panose="02020603050405020304" pitchFamily="18" charset="0"/>
              </a:rPr>
              <a:t>2.</a:t>
            </a:r>
            <a:r>
              <a:rPr lang="en-US" sz="2200" dirty="0">
                <a:solidFill>
                  <a:srgbClr val="1F497D"/>
                </a:solidFill>
                <a:latin typeface="+mn-lt"/>
                <a:cs typeface="Times New Roman" panose="02020603050405020304" pitchFamily="18" charset="0"/>
              </a:rPr>
              <a:t>		Submitting a completed VA Form 21-0966, </a:t>
            </a:r>
            <a:r>
              <a:rPr lang="en-US" sz="2200" i="1" dirty="0">
                <a:solidFill>
                  <a:srgbClr val="1F497D"/>
                </a:solidFill>
                <a:latin typeface="+mn-lt"/>
                <a:cs typeface="Times New Roman" panose="02020603050405020304" pitchFamily="18" charset="0"/>
              </a:rPr>
              <a:t>Intent to File a Claim for Compensation and/or Pension, or Survivors Pension and/or DIC.</a:t>
            </a:r>
          </a:p>
          <a:p>
            <a:pPr marL="227012" indent="0">
              <a:buNone/>
            </a:pPr>
            <a:endParaRPr lang="en-US" sz="2200" dirty="0">
              <a:solidFill>
                <a:srgbClr val="1F497D"/>
              </a:solidFill>
              <a:latin typeface="+mn-lt"/>
              <a:cs typeface="Times New Roman" panose="02020603050405020304" pitchFamily="18" charset="0"/>
            </a:endParaRPr>
          </a:p>
          <a:p>
            <a:pPr marL="227012" indent="0">
              <a:buNone/>
            </a:pPr>
            <a:r>
              <a:rPr lang="en-US" sz="2200" dirty="0">
                <a:solidFill>
                  <a:srgbClr val="1F497D"/>
                </a:solidFill>
                <a:latin typeface="+mn-lt"/>
                <a:cs typeface="Times New Roman" panose="02020603050405020304" pitchFamily="18" charset="0"/>
              </a:rPr>
              <a:t>It must be signed by:</a:t>
            </a:r>
          </a:p>
          <a:p>
            <a:pPr marL="688975" lvl="1"/>
            <a:r>
              <a:rPr lang="en-US" sz="2200" dirty="0">
                <a:solidFill>
                  <a:srgbClr val="1F497D"/>
                </a:solidFill>
                <a:latin typeface="+mn-lt"/>
                <a:cs typeface="Times New Roman" panose="02020603050405020304" pitchFamily="18" charset="0"/>
              </a:rPr>
              <a:t>The claimant</a:t>
            </a:r>
          </a:p>
          <a:p>
            <a:pPr marL="688975" lvl="1"/>
            <a:r>
              <a:rPr lang="en-US" sz="2200" dirty="0">
                <a:solidFill>
                  <a:srgbClr val="1F497D"/>
                </a:solidFill>
                <a:latin typeface="+mn-lt"/>
                <a:cs typeface="Times New Roman" panose="02020603050405020304" pitchFamily="18" charset="0"/>
              </a:rPr>
              <a:t>The claimant’s VSO, or</a:t>
            </a:r>
          </a:p>
          <a:p>
            <a:pPr marL="688975" lvl="1"/>
            <a:r>
              <a:rPr lang="en-US" sz="2200" dirty="0">
                <a:solidFill>
                  <a:srgbClr val="1F497D"/>
                </a:solidFill>
                <a:latin typeface="+mn-lt"/>
                <a:cs typeface="Times New Roman" panose="02020603050405020304" pitchFamily="18" charset="0"/>
              </a:rPr>
              <a:t>A VA-recognized power of attorney (POA)</a:t>
            </a:r>
          </a:p>
          <a:p>
            <a:pPr marL="457200" lvl="1" indent="0">
              <a:buNone/>
            </a:pPr>
            <a:endParaRPr lang="en-US" sz="2200" dirty="0">
              <a:solidFill>
                <a:srgbClr val="1F497D"/>
              </a:solidFill>
            </a:endParaRPr>
          </a:p>
          <a:p>
            <a:pPr marL="457200" lvl="1" indent="0">
              <a:buNone/>
            </a:pPr>
            <a:r>
              <a:rPr lang="en-US" sz="2200" dirty="0">
                <a:solidFill>
                  <a:srgbClr val="1F497D"/>
                </a:solidFill>
              </a:rPr>
              <a:t>Assume the claimant is the Veteran if he/she leaves the Claimant/Veteran Identification section of the form blank.</a:t>
            </a:r>
            <a:endParaRPr lang="en-US" sz="2200" dirty="0">
              <a:solidFill>
                <a:srgbClr val="1F497D"/>
              </a:solidFill>
              <a:latin typeface="+mn-lt"/>
              <a:cs typeface="Times New Roman" panose="02020603050405020304" pitchFamily="18" charset="0"/>
            </a:endParaRPr>
          </a:p>
          <a:p>
            <a:pPr marL="688975" lvl="1"/>
            <a:endParaRPr lang="en-US" sz="2000" dirty="0">
              <a:latin typeface="+mn-lt"/>
              <a:cs typeface="Times New Roman" panose="02020603050405020304" pitchFamily="18" charset="0"/>
            </a:endParaRPr>
          </a:p>
          <a:p>
            <a:pPr marL="688975" lvl="1"/>
            <a:endParaRPr lang="en-US" sz="2000" i="1" dirty="0">
              <a:latin typeface="+mn-lt"/>
              <a:cs typeface="Times New Roman" panose="02020603050405020304" pitchFamily="18" charset="0"/>
            </a:endParaRPr>
          </a:p>
          <a:p>
            <a:pPr marL="457200"/>
            <a:endParaRPr lang="en-US" sz="1200" i="1" dirty="0">
              <a:latin typeface="+mn-lt"/>
              <a:cs typeface="Times New Roman" panose="02020603050405020304" pitchFamily="18" charset="0"/>
            </a:endParaRPr>
          </a:p>
          <a:p>
            <a:pPr marL="457200"/>
            <a:endParaRPr lang="en-US" b="1" i="1" dirty="0"/>
          </a:p>
          <a:p>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12</a:t>
            </a:fld>
            <a:endParaRPr lang="en-US" dirty="0"/>
          </a:p>
        </p:txBody>
      </p:sp>
    </p:spTree>
    <p:extLst>
      <p:ext uri="{BB962C8B-B14F-4D97-AF65-F5344CB8AC3E}">
        <p14:creationId xmlns:p14="http://schemas.microsoft.com/office/powerpoint/2010/main" val="2076557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cs typeface="Times New Roman" panose="02020603050405020304" pitchFamily="18" charset="0"/>
              </a:rPr>
              <a:t>5 Ways to Communicate an ITF (cont.)</a:t>
            </a:r>
          </a:p>
        </p:txBody>
      </p:sp>
      <p:sp>
        <p:nvSpPr>
          <p:cNvPr id="3" name="Content Placeholder 2"/>
          <p:cNvSpPr>
            <a:spLocks noGrp="1"/>
          </p:cNvSpPr>
          <p:nvPr>
            <p:ph idx="1"/>
            <p:custDataLst>
              <p:tags r:id="rId2"/>
            </p:custDataLst>
          </p:nvPr>
        </p:nvSpPr>
        <p:spPr>
          <a:xfrm>
            <a:off x="494731" y="1880502"/>
            <a:ext cx="8154537" cy="4006965"/>
          </a:xfrm>
        </p:spPr>
        <p:txBody>
          <a:bodyPr>
            <a:normAutofit fontScale="70000" lnSpcReduction="20000"/>
          </a:bodyPr>
          <a:lstStyle/>
          <a:p>
            <a:pPr marL="227012" indent="0">
              <a:buNone/>
            </a:pPr>
            <a:r>
              <a:rPr lang="en-US" sz="3100" b="1" dirty="0">
                <a:solidFill>
                  <a:srgbClr val="1F497D"/>
                </a:solidFill>
                <a:latin typeface="+mn-lt"/>
                <a:cs typeface="Times New Roman" panose="02020603050405020304" pitchFamily="18" charset="0"/>
              </a:rPr>
              <a:t>3</a:t>
            </a:r>
            <a:r>
              <a:rPr lang="en-US" sz="3100" dirty="0">
                <a:solidFill>
                  <a:srgbClr val="1F497D"/>
                </a:solidFill>
                <a:latin typeface="+mn-lt"/>
                <a:cs typeface="Times New Roman" panose="02020603050405020304" pitchFamily="18" charset="0"/>
              </a:rPr>
              <a:t>. Contacting a National Call Center (NCC)</a:t>
            </a:r>
          </a:p>
          <a:p>
            <a:pPr marL="227012" indent="0">
              <a:buNone/>
            </a:pPr>
            <a:r>
              <a:rPr lang="en-US" sz="3100" dirty="0">
                <a:solidFill>
                  <a:srgbClr val="1F497D"/>
                </a:solidFill>
              </a:rPr>
              <a:t>If the claimant doesn’t have a corporate record, the call center employee must complete, sign, and submit </a:t>
            </a:r>
            <a:r>
              <a:rPr lang="en-US" sz="3100" i="1" dirty="0">
                <a:solidFill>
                  <a:srgbClr val="1F497D"/>
                </a:solidFill>
                <a:hlinkClick r:id="rId6">
                  <a:extLst>
                    <a:ext uri="{A12FA001-AC4F-418D-AE19-62706E023703}">
                      <ahyp:hlinkClr xmlns:ahyp="http://schemas.microsoft.com/office/drawing/2018/hyperlinkcolor" val="tx"/>
                    </a:ext>
                  </a:extLst>
                </a:hlinkClick>
              </a:rPr>
              <a:t>VA Form 21-0966</a:t>
            </a:r>
            <a:r>
              <a:rPr lang="en-US" sz="3100" dirty="0">
                <a:solidFill>
                  <a:srgbClr val="1F497D"/>
                </a:solidFill>
                <a:hlinkClick r:id="rId6">
                  <a:extLst>
                    <a:ext uri="{A12FA001-AC4F-418D-AE19-62706E023703}">
                      <ahyp:hlinkClr xmlns:ahyp="http://schemas.microsoft.com/office/drawing/2018/hyperlinkcolor" val="tx"/>
                    </a:ext>
                  </a:extLst>
                </a:hlinkClick>
              </a:rPr>
              <a:t> </a:t>
            </a:r>
            <a:r>
              <a:rPr lang="en-US" sz="3100" dirty="0">
                <a:solidFill>
                  <a:srgbClr val="1F497D"/>
                </a:solidFill>
              </a:rPr>
              <a:t>on the claimant's behalf.</a:t>
            </a:r>
          </a:p>
          <a:p>
            <a:pPr marL="227012" indent="0">
              <a:buNone/>
            </a:pPr>
            <a:endParaRPr lang="en-US" sz="3100" dirty="0">
              <a:solidFill>
                <a:srgbClr val="1F497D"/>
              </a:solidFill>
            </a:endParaRPr>
          </a:p>
          <a:p>
            <a:pPr marL="227012" indent="0">
              <a:buNone/>
            </a:pPr>
            <a:r>
              <a:rPr lang="en-US" sz="3100" b="1" dirty="0">
                <a:solidFill>
                  <a:srgbClr val="1F497D"/>
                </a:solidFill>
                <a:cs typeface="Times New Roman" panose="02020603050405020304" pitchFamily="18" charset="0"/>
              </a:rPr>
              <a:t>4.  </a:t>
            </a:r>
            <a:r>
              <a:rPr lang="en-US" sz="3100" dirty="0">
                <a:solidFill>
                  <a:srgbClr val="1F497D"/>
                </a:solidFill>
                <a:cs typeface="Times New Roman" panose="02020603050405020304" pitchFamily="18" charset="0"/>
              </a:rPr>
              <a:t>Contacting a Veterans Service Center (VSC) or Pension Management Center (PMC) employee by telephone or in person.</a:t>
            </a:r>
          </a:p>
          <a:p>
            <a:pPr marL="227012" indent="0">
              <a:buNone/>
            </a:pPr>
            <a:endParaRPr lang="en-US" sz="3100" dirty="0">
              <a:solidFill>
                <a:srgbClr val="1F497D"/>
              </a:solidFill>
            </a:endParaRPr>
          </a:p>
          <a:p>
            <a:pPr marL="227012" indent="0">
              <a:buNone/>
            </a:pPr>
            <a:r>
              <a:rPr lang="en-US" sz="3100" b="1" dirty="0">
                <a:solidFill>
                  <a:srgbClr val="1F497D"/>
                </a:solidFill>
              </a:rPr>
              <a:t>5.  </a:t>
            </a:r>
            <a:r>
              <a:rPr lang="en-US" sz="3100" dirty="0">
                <a:solidFill>
                  <a:srgbClr val="1F497D"/>
                </a:solidFill>
              </a:rPr>
              <a:t>Communicating an ITF to a Field Examiner as directed in the </a:t>
            </a:r>
            <a:r>
              <a:rPr lang="en-US" sz="3100" dirty="0">
                <a:solidFill>
                  <a:srgbClr val="1F497D"/>
                </a:solidFill>
                <a:hlinkClick r:id="rId7">
                  <a:extLst>
                    <a:ext uri="{A12FA001-AC4F-418D-AE19-62706E023703}">
                      <ahyp:hlinkClr xmlns:ahyp="http://schemas.microsoft.com/office/drawing/2018/hyperlinkcolor" val="tx"/>
                    </a:ext>
                  </a:extLst>
                </a:hlinkClick>
              </a:rPr>
              <a:t>Fiduciary Program Manual (FPM) 2.D.3.p</a:t>
            </a:r>
            <a:r>
              <a:rPr lang="en-US" sz="3100" dirty="0">
                <a:solidFill>
                  <a:srgbClr val="1F497D"/>
                </a:solidFill>
              </a:rPr>
              <a:t>.</a:t>
            </a:r>
            <a:endParaRPr lang="en-US" sz="3100" dirty="0">
              <a:solidFill>
                <a:srgbClr val="1F497D"/>
              </a:solidFill>
              <a:cs typeface="Times New Roman" panose="02020603050405020304" pitchFamily="18" charset="0"/>
            </a:endParaRPr>
          </a:p>
          <a:p>
            <a:pPr marL="684212" indent="-457200">
              <a:buAutoNum type="arabicPeriod" startAt="4"/>
            </a:pPr>
            <a:endParaRPr lang="en-US" dirty="0">
              <a:cs typeface="Times New Roman" panose="02020603050405020304" pitchFamily="18" charset="0"/>
            </a:endParaRPr>
          </a:p>
          <a:p>
            <a:pPr marL="227012" indent="0">
              <a:buNone/>
            </a:pPr>
            <a:r>
              <a:rPr lang="en-US" dirty="0"/>
              <a:t> </a:t>
            </a:r>
          </a:p>
          <a:p>
            <a:pPr marL="457200"/>
            <a:endParaRPr lang="en-US" b="1" i="1" dirty="0"/>
          </a:p>
          <a:p>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13</a:t>
            </a:fld>
            <a:endParaRPr lang="en-US" dirty="0"/>
          </a:p>
        </p:txBody>
      </p:sp>
    </p:spTree>
    <p:extLst>
      <p:ext uri="{BB962C8B-B14F-4D97-AF65-F5344CB8AC3E}">
        <p14:creationId xmlns:p14="http://schemas.microsoft.com/office/powerpoint/2010/main" val="1398897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cs typeface="Times New Roman" panose="02020603050405020304" pitchFamily="18" charset="0"/>
              </a:rPr>
              <a:t>Request</a:t>
            </a:r>
            <a:r>
              <a:rPr lang="en-US" sz="3200" dirty="0"/>
              <a:t> </a:t>
            </a:r>
            <a:r>
              <a:rPr lang="en-US" sz="3200" dirty="0">
                <a:cs typeface="Times New Roman" panose="02020603050405020304" pitchFamily="18" charset="0"/>
              </a:rPr>
              <a:t>for Application</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sz="2200" dirty="0">
                <a:solidFill>
                  <a:srgbClr val="1F497D"/>
                </a:solidFill>
                <a:latin typeface="+mn-lt"/>
                <a:cs typeface="Times New Roman" panose="02020603050405020304" pitchFamily="18" charset="0"/>
              </a:rPr>
              <a:t>Any communication received on or after March 24, 2015 that indicates the desire to submit a claim but is not an ITF (or on a prescribed form) is a “Request for Application.”</a:t>
            </a:r>
          </a:p>
          <a:p>
            <a:endParaRPr lang="en-US" sz="1200" dirty="0">
              <a:solidFill>
                <a:srgbClr val="1F497D"/>
              </a:solidFill>
              <a:latin typeface="+mn-lt"/>
              <a:cs typeface="Times New Roman" panose="02020603050405020304" pitchFamily="18" charset="0"/>
            </a:endParaRPr>
          </a:p>
          <a:p>
            <a:r>
              <a:rPr lang="en-US" sz="2200" dirty="0">
                <a:solidFill>
                  <a:srgbClr val="1F497D"/>
                </a:solidFill>
                <a:latin typeface="+mn-lt"/>
                <a:cs typeface="Times New Roman" panose="02020603050405020304" pitchFamily="18" charset="0"/>
              </a:rPr>
              <a:t>A Request for Application (RFA) letter should be sent to the claimant informing them what they need to do to submit an ITF and/or formal claim. It should be generated in VBMS using the process described in the handout.</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14</a:t>
            </a:fld>
            <a:endParaRPr lang="en-US" dirty="0"/>
          </a:p>
        </p:txBody>
      </p:sp>
    </p:spTree>
    <p:extLst>
      <p:ext uri="{BB962C8B-B14F-4D97-AF65-F5344CB8AC3E}">
        <p14:creationId xmlns:p14="http://schemas.microsoft.com/office/powerpoint/2010/main" val="4153617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cs typeface="Times New Roman" panose="02020603050405020304" pitchFamily="18" charset="0"/>
              </a:rPr>
              <a:t>VA Form 21-0966 Not in VBMS</a:t>
            </a:r>
          </a:p>
        </p:txBody>
      </p:sp>
      <p:sp>
        <p:nvSpPr>
          <p:cNvPr id="3" name="Content Placeholder 2"/>
          <p:cNvSpPr>
            <a:spLocks noGrp="1"/>
          </p:cNvSpPr>
          <p:nvPr>
            <p:ph idx="1"/>
            <p:custDataLst>
              <p:tags r:id="rId2"/>
            </p:custDataLst>
          </p:nvPr>
        </p:nvSpPr>
        <p:spPr>
          <a:xfrm>
            <a:off x="457200" y="2057400"/>
            <a:ext cx="8229600" cy="3916363"/>
          </a:xfrm>
        </p:spPr>
        <p:txBody>
          <a:bodyPr>
            <a:noAutofit/>
          </a:bodyPr>
          <a:lstStyle/>
          <a:p>
            <a:pPr hangingPunct="0"/>
            <a:r>
              <a:rPr lang="en-US" sz="2200" dirty="0">
                <a:solidFill>
                  <a:srgbClr val="1F497D"/>
                </a:solidFill>
                <a:latin typeface="+mn-lt"/>
                <a:cs typeface="Times New Roman" panose="02020603050405020304" pitchFamily="18" charset="0"/>
              </a:rPr>
              <a:t>A VA Form 21-0966 will NOT appear in the documents list if the ITF was communicated by: </a:t>
            </a:r>
          </a:p>
          <a:p>
            <a:pPr hangingPunct="0"/>
            <a:endParaRPr lang="en-US" sz="2200" dirty="0">
              <a:solidFill>
                <a:srgbClr val="1F497D"/>
              </a:solidFill>
              <a:latin typeface="+mn-lt"/>
              <a:cs typeface="Times New Roman" panose="02020603050405020304" pitchFamily="18" charset="0"/>
            </a:endParaRPr>
          </a:p>
          <a:p>
            <a:pPr marL="342900" indent="-342900" hangingPunct="0">
              <a:buFont typeface="Arial" panose="020B0604020202020204" pitchFamily="34" charset="0"/>
              <a:buChar char="•"/>
            </a:pPr>
            <a:r>
              <a:rPr lang="en-US" sz="2200" dirty="0">
                <a:solidFill>
                  <a:srgbClr val="1F497D"/>
                </a:solidFill>
                <a:latin typeface="+mn-lt"/>
                <a:cs typeface="Times New Roman" panose="02020603050405020304" pitchFamily="18" charset="0"/>
              </a:rPr>
              <a:t>Initiating an application online</a:t>
            </a:r>
          </a:p>
          <a:p>
            <a:pPr marL="342900" indent="-342900" hangingPunct="0">
              <a:buFont typeface="Arial" panose="020B0604020202020204" pitchFamily="34" charset="0"/>
              <a:buChar char="•"/>
            </a:pPr>
            <a:r>
              <a:rPr lang="en-US" sz="2200" dirty="0">
                <a:solidFill>
                  <a:srgbClr val="1F497D"/>
                </a:solidFill>
                <a:latin typeface="+mn-lt"/>
                <a:cs typeface="Times New Roman" panose="02020603050405020304" pitchFamily="18" charset="0"/>
              </a:rPr>
              <a:t>Calling a VA call center </a:t>
            </a:r>
          </a:p>
          <a:p>
            <a:pPr marL="342900" indent="-342900" hangingPunct="0">
              <a:buFont typeface="Arial" panose="020B0604020202020204" pitchFamily="34" charset="0"/>
              <a:buChar char="•"/>
            </a:pPr>
            <a:r>
              <a:rPr lang="en-US" sz="2200" dirty="0">
                <a:solidFill>
                  <a:srgbClr val="1F497D"/>
                </a:solidFill>
                <a:latin typeface="+mn-lt"/>
                <a:cs typeface="Times New Roman" panose="02020603050405020304" pitchFamily="18" charset="0"/>
              </a:rPr>
              <a:t>Speaking to a VSC or PMC employee who has immediate access to VBMS (to enter the ITF)</a:t>
            </a:r>
          </a:p>
          <a:p>
            <a:pPr marL="342900" indent="-342900" hangingPunct="0">
              <a:buFont typeface="Arial" panose="020B0604020202020204" pitchFamily="34" charset="0"/>
              <a:buChar char="•"/>
            </a:pPr>
            <a:endParaRPr lang="en-US" dirty="0">
              <a:latin typeface="+mn-lt"/>
              <a:cs typeface="Times New Roman" panose="02020603050405020304" pitchFamily="18" charset="0"/>
            </a:endParaRPr>
          </a:p>
          <a:p>
            <a:pPr hangingPunct="0"/>
            <a:endParaRPr lang="en-US" dirty="0">
              <a:latin typeface="+mn-lt"/>
              <a:cs typeface="Times New Roman" panose="02020603050405020304" pitchFamily="18" charset="0"/>
            </a:endParaRPr>
          </a:p>
          <a:p>
            <a:pPr hangingPunct="0"/>
            <a:endParaRPr lang="en-US" dirty="0"/>
          </a:p>
          <a:p>
            <a:pPr hangingPunct="0"/>
            <a:endParaRPr lang="en-US" dirty="0"/>
          </a:p>
          <a:p>
            <a:pPr hangingPunct="0"/>
            <a:endParaRPr lang="en-US" dirty="0"/>
          </a:p>
          <a:p>
            <a:pPr hangingPunct="0"/>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15</a:t>
            </a:fld>
            <a:endParaRPr lang="en-US" dirty="0"/>
          </a:p>
        </p:txBody>
      </p:sp>
    </p:spTree>
    <p:extLst>
      <p:ext uri="{BB962C8B-B14F-4D97-AF65-F5344CB8AC3E}">
        <p14:creationId xmlns:p14="http://schemas.microsoft.com/office/powerpoint/2010/main" val="243050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cs typeface="Times New Roman" panose="02020603050405020304" pitchFamily="18" charset="0"/>
              </a:rPr>
              <a:t>Topic 1 Knowledge Check</a:t>
            </a:r>
          </a:p>
        </p:txBody>
      </p:sp>
      <p:sp>
        <p:nvSpPr>
          <p:cNvPr id="3" name="Content Placeholder 2"/>
          <p:cNvSpPr>
            <a:spLocks noGrp="1"/>
          </p:cNvSpPr>
          <p:nvPr>
            <p:ph idx="1"/>
            <p:custDataLst>
              <p:tags r:id="rId2"/>
            </p:custDataLst>
          </p:nvPr>
        </p:nvSpPr>
        <p:spPr>
          <a:xfrm>
            <a:off x="1088903" y="1880502"/>
            <a:ext cx="6966194" cy="3703201"/>
          </a:xfrm>
        </p:spPr>
        <p:txBody>
          <a:bodyPr>
            <a:noAutofit/>
          </a:bodyPr>
          <a:lstStyle/>
          <a:p>
            <a:pPr hangingPunct="0"/>
            <a:r>
              <a:rPr lang="en-US" sz="2200" dirty="0">
                <a:solidFill>
                  <a:srgbClr val="1F497D"/>
                </a:solidFill>
              </a:rPr>
              <a:t>On what date did VA stop accepting informal claims?</a:t>
            </a:r>
          </a:p>
          <a:p>
            <a:pPr hangingPunct="0"/>
            <a:r>
              <a:rPr lang="en-US" sz="2200" b="1" dirty="0">
                <a:solidFill>
                  <a:srgbClr val="1F497D"/>
                </a:solidFill>
              </a:rPr>
              <a:t>March 24, 2015</a:t>
            </a:r>
          </a:p>
          <a:p>
            <a:pPr hangingPunct="0"/>
            <a:endParaRPr lang="en-US" sz="2200" dirty="0">
              <a:solidFill>
                <a:srgbClr val="1F497D"/>
              </a:solidFill>
            </a:endParaRPr>
          </a:p>
          <a:p>
            <a:pPr hangingPunct="0"/>
            <a:r>
              <a:rPr lang="en-US" sz="2200" dirty="0">
                <a:solidFill>
                  <a:srgbClr val="1F497D"/>
                </a:solidFill>
              </a:rPr>
              <a:t>What is the benefit of an ITF?</a:t>
            </a:r>
          </a:p>
          <a:p>
            <a:pPr hangingPunct="0"/>
            <a:r>
              <a:rPr lang="en-US" sz="2200" b="1" dirty="0">
                <a:solidFill>
                  <a:srgbClr val="1F497D"/>
                </a:solidFill>
              </a:rPr>
              <a:t>It acts as an effective date placeholder.</a:t>
            </a:r>
          </a:p>
          <a:p>
            <a:pPr hangingPunct="0"/>
            <a:endParaRPr lang="en-US" sz="2200" dirty="0">
              <a:solidFill>
                <a:srgbClr val="1F497D"/>
              </a:solidFill>
            </a:endParaRPr>
          </a:p>
          <a:p>
            <a:pPr hangingPunct="0"/>
            <a:r>
              <a:rPr lang="en-US" sz="2200" dirty="0">
                <a:solidFill>
                  <a:srgbClr val="1F497D"/>
                </a:solidFill>
              </a:rPr>
              <a:t>Will a VAF 21-0966 always appear in VBMS?</a:t>
            </a:r>
          </a:p>
          <a:p>
            <a:pPr hangingPunct="0"/>
            <a:r>
              <a:rPr lang="en-US" sz="2200" b="1" dirty="0">
                <a:solidFill>
                  <a:srgbClr val="1F497D"/>
                </a:solidFill>
              </a:rPr>
              <a:t>No</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16</a:t>
            </a:fld>
            <a:endParaRPr lang="en-US" dirty="0"/>
          </a:p>
        </p:txBody>
      </p:sp>
    </p:spTree>
    <p:extLst>
      <p:ext uri="{BB962C8B-B14F-4D97-AF65-F5344CB8AC3E}">
        <p14:creationId xmlns:p14="http://schemas.microsoft.com/office/powerpoint/2010/main" val="130460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0741" y="793635"/>
            <a:ext cx="7622515" cy="1086867"/>
          </a:xfrm>
        </p:spPr>
        <p:txBody>
          <a:bodyPr>
            <a:normAutofit/>
          </a:bodyPr>
          <a:lstStyle/>
          <a:p>
            <a:r>
              <a:rPr lang="en-US" sz="3200" dirty="0">
                <a:cs typeface="Times New Roman" panose="02020603050405020304" pitchFamily="18" charset="0"/>
              </a:rPr>
              <a:t>Topic 2: ITF Development and Status in VBMS </a:t>
            </a:r>
          </a:p>
        </p:txBody>
      </p:sp>
      <p:sp>
        <p:nvSpPr>
          <p:cNvPr id="3" name="Content Placeholder 2"/>
          <p:cNvSpPr>
            <a:spLocks noGrp="1"/>
          </p:cNvSpPr>
          <p:nvPr>
            <p:ph idx="1"/>
            <p:custDataLst>
              <p:tags r:id="rId2"/>
            </p:custDataLst>
          </p:nvPr>
        </p:nvSpPr>
        <p:spPr>
          <a:xfrm>
            <a:off x="1018564" y="1880502"/>
            <a:ext cx="7106871" cy="3509771"/>
          </a:xfrm>
        </p:spPr>
        <p:txBody>
          <a:bodyPr>
            <a:noAutofit/>
          </a:bodyPr>
          <a:lstStyle/>
          <a:p>
            <a:pPr hangingPunct="0"/>
            <a:r>
              <a:rPr lang="en-US" sz="2200" dirty="0">
                <a:solidFill>
                  <a:srgbClr val="1F497D"/>
                </a:solidFill>
              </a:rPr>
              <a:t>Topic 2 objectives:</a:t>
            </a:r>
          </a:p>
          <a:p>
            <a:pPr marL="230188" indent="-230188" hangingPunct="0">
              <a:spcAft>
                <a:spcPts val="600"/>
              </a:spcAft>
              <a:buClr>
                <a:prstClr val="black"/>
              </a:buClr>
              <a:buFont typeface="Arial" panose="020B0604020202020204" pitchFamily="34" charset="0"/>
              <a:buChar char="•"/>
            </a:pPr>
            <a:r>
              <a:rPr lang="en-US" sz="2200" dirty="0">
                <a:solidFill>
                  <a:srgbClr val="1F497D"/>
                </a:solidFill>
                <a:latin typeface="Arial"/>
                <a:cs typeface="Times New Roman" panose="02020603050405020304" pitchFamily="18" charset="0"/>
              </a:rPr>
              <a:t>Describe development actions needed for an incomplete communication of an ITF</a:t>
            </a:r>
          </a:p>
          <a:p>
            <a:pPr marL="230188" indent="-230188" hangingPunct="0">
              <a:spcAft>
                <a:spcPts val="600"/>
              </a:spcAft>
              <a:buClr>
                <a:prstClr val="black"/>
              </a:buClr>
              <a:buFont typeface="Arial" panose="020B0604020202020204" pitchFamily="34" charset="0"/>
              <a:buChar char="•"/>
            </a:pPr>
            <a:r>
              <a:rPr lang="en-US" sz="2200" dirty="0">
                <a:solidFill>
                  <a:srgbClr val="1F497D"/>
                </a:solidFill>
                <a:latin typeface="Arial"/>
                <a:cs typeface="Times New Roman" panose="02020603050405020304" pitchFamily="18" charset="0"/>
              </a:rPr>
              <a:t>Locate list of ITFs in VBMS and determine their status</a:t>
            </a:r>
          </a:p>
          <a:p>
            <a:pPr hangingPunct="0"/>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17</a:t>
            </a:fld>
            <a:endParaRPr lang="en-US" dirty="0"/>
          </a:p>
        </p:txBody>
      </p:sp>
    </p:spTree>
    <p:extLst>
      <p:ext uri="{BB962C8B-B14F-4D97-AF65-F5344CB8AC3E}">
        <p14:creationId xmlns:p14="http://schemas.microsoft.com/office/powerpoint/2010/main" val="2101456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cs typeface="Times New Roman" panose="02020603050405020304" pitchFamily="18" charset="0"/>
              </a:rPr>
              <a:t>ITFs in VBMS</a:t>
            </a:r>
          </a:p>
        </p:txBody>
      </p:sp>
      <p:sp>
        <p:nvSpPr>
          <p:cNvPr id="3" name="Content Placeholder 2"/>
          <p:cNvSpPr>
            <a:spLocks noGrp="1"/>
          </p:cNvSpPr>
          <p:nvPr>
            <p:ph idx="1"/>
            <p:custDataLst>
              <p:tags r:id="rId2"/>
            </p:custDataLst>
          </p:nvPr>
        </p:nvSpPr>
        <p:spPr>
          <a:xfrm>
            <a:off x="185993" y="1753637"/>
            <a:ext cx="8772014" cy="602702"/>
          </a:xfrm>
        </p:spPr>
        <p:txBody>
          <a:bodyPr>
            <a:noAutofit/>
          </a:bodyPr>
          <a:lstStyle/>
          <a:p>
            <a:pPr hangingPunct="0"/>
            <a:r>
              <a:rPr lang="en-US" sz="2200" dirty="0">
                <a:solidFill>
                  <a:srgbClr val="1F497D"/>
                </a:solidFill>
                <a:latin typeface="+mn-lt"/>
                <a:cs typeface="Times New Roman" panose="02020603050405020304" pitchFamily="18" charset="0"/>
              </a:rPr>
              <a:t>ITF information can be found on the “Intent To File” tab in VBMS.</a:t>
            </a:r>
          </a:p>
          <a:p>
            <a:pPr hangingPunct="0"/>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18</a:t>
            </a:fld>
            <a:endParaRPr lang="en-US" dirty="0"/>
          </a:p>
        </p:txBody>
      </p:sp>
      <p:pic>
        <p:nvPicPr>
          <p:cNvPr id="6" name="Picture 5">
            <a:extLst>
              <a:ext uri="{FF2B5EF4-FFF2-40B4-BE49-F238E27FC236}">
                <a16:creationId xmlns:a16="http://schemas.microsoft.com/office/drawing/2014/main" id="{D958808B-C7FA-471A-991D-AABEC0D5CF8F}"/>
              </a:ext>
            </a:extLst>
          </p:cNvPr>
          <p:cNvPicPr>
            <a:picLocks noChangeAspect="1"/>
          </p:cNvPicPr>
          <p:nvPr/>
        </p:nvPicPr>
        <p:blipFill>
          <a:blip r:embed="rId7"/>
          <a:stretch>
            <a:fillRect/>
          </a:stretch>
        </p:blipFill>
        <p:spPr>
          <a:xfrm>
            <a:off x="132620" y="2233245"/>
            <a:ext cx="8878759" cy="3231917"/>
          </a:xfrm>
          <a:prstGeom prst="rect">
            <a:avLst/>
          </a:prstGeom>
        </p:spPr>
      </p:pic>
      <p:sp>
        <p:nvSpPr>
          <p:cNvPr id="7" name="Right Arrow 7">
            <a:extLst>
              <a:ext uri="{FF2B5EF4-FFF2-40B4-BE49-F238E27FC236}">
                <a16:creationId xmlns:a16="http://schemas.microsoft.com/office/drawing/2014/main" id="{A995FE80-3752-4764-B113-3B401C9F1459}"/>
              </a:ext>
            </a:extLst>
          </p:cNvPr>
          <p:cNvSpPr/>
          <p:nvPr>
            <p:custDataLst>
              <p:tags r:id="rId4"/>
            </p:custDataLst>
          </p:nvPr>
        </p:nvSpPr>
        <p:spPr bwMode="auto">
          <a:xfrm rot="10800000">
            <a:off x="6482140" y="2295971"/>
            <a:ext cx="1148095" cy="305881"/>
          </a:xfrm>
          <a:prstGeom prst="rightArrow">
            <a:avLst/>
          </a:prstGeom>
          <a:solidFill>
            <a:srgbClr val="92D050"/>
          </a:solidFill>
          <a:ln w="19050" cap="flat" cmpd="sng" algn="ctr">
            <a:solidFill>
              <a:schemeClr val="tx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2400" dirty="0">
              <a:latin typeface="Tahoma" pitchFamily="34" charset="0"/>
            </a:endParaRPr>
          </a:p>
        </p:txBody>
      </p:sp>
    </p:spTree>
    <p:extLst>
      <p:ext uri="{BB962C8B-B14F-4D97-AF65-F5344CB8AC3E}">
        <p14:creationId xmlns:p14="http://schemas.microsoft.com/office/powerpoint/2010/main" val="2975041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cs typeface="Times New Roman" panose="02020603050405020304" pitchFamily="18" charset="0"/>
              </a:rPr>
              <a:t>Entering an ITF in VBMS</a:t>
            </a:r>
          </a:p>
        </p:txBody>
      </p:sp>
      <p:sp>
        <p:nvSpPr>
          <p:cNvPr id="3" name="Content Placeholder 2"/>
          <p:cNvSpPr>
            <a:spLocks noGrp="1"/>
          </p:cNvSpPr>
          <p:nvPr>
            <p:ph idx="1"/>
            <p:custDataLst>
              <p:tags r:id="rId2"/>
            </p:custDataLst>
          </p:nvPr>
        </p:nvSpPr>
        <p:spPr>
          <a:xfrm>
            <a:off x="457200" y="1880502"/>
            <a:ext cx="8229600" cy="1086867"/>
          </a:xfrm>
        </p:spPr>
        <p:txBody>
          <a:bodyPr>
            <a:noAutofit/>
          </a:bodyPr>
          <a:lstStyle/>
          <a:p>
            <a:pPr hangingPunct="0"/>
            <a:r>
              <a:rPr lang="en-US" sz="2200" dirty="0">
                <a:solidFill>
                  <a:srgbClr val="1F497D"/>
                </a:solidFill>
                <a:latin typeface="+mn-lt"/>
                <a:cs typeface="Times New Roman" panose="02020603050405020304" pitchFamily="18" charset="0"/>
              </a:rPr>
              <a:t>ITFs can be manually created using the “Create New Intent To File” button.  A combined list of claims and ITFs can be displayed by selecting “Claim and ITF Combined Display”.</a:t>
            </a:r>
          </a:p>
          <a:p>
            <a:pPr hangingPunct="0"/>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19</a:t>
            </a:fld>
            <a:endParaRPr lang="en-US" dirty="0"/>
          </a:p>
        </p:txBody>
      </p:sp>
      <p:pic>
        <p:nvPicPr>
          <p:cNvPr id="10" name="Picture 9">
            <a:extLst>
              <a:ext uri="{FF2B5EF4-FFF2-40B4-BE49-F238E27FC236}">
                <a16:creationId xmlns:a16="http://schemas.microsoft.com/office/drawing/2014/main" id="{5BA1ECBF-ABFB-4A20-A56A-EAC353DC0D83}"/>
              </a:ext>
            </a:extLst>
          </p:cNvPr>
          <p:cNvPicPr>
            <a:picLocks noChangeAspect="1"/>
          </p:cNvPicPr>
          <p:nvPr/>
        </p:nvPicPr>
        <p:blipFill>
          <a:blip r:embed="rId7"/>
          <a:stretch>
            <a:fillRect/>
          </a:stretch>
        </p:blipFill>
        <p:spPr>
          <a:xfrm>
            <a:off x="132620" y="2967369"/>
            <a:ext cx="8878759" cy="3231917"/>
          </a:xfrm>
          <a:prstGeom prst="rect">
            <a:avLst/>
          </a:prstGeom>
        </p:spPr>
      </p:pic>
      <p:sp>
        <p:nvSpPr>
          <p:cNvPr id="11" name="Right Arrow 7">
            <a:extLst>
              <a:ext uri="{FF2B5EF4-FFF2-40B4-BE49-F238E27FC236}">
                <a16:creationId xmlns:a16="http://schemas.microsoft.com/office/drawing/2014/main" id="{8BD750CD-4BF4-4AE8-A93E-F9FCE3A5E2EA}"/>
              </a:ext>
            </a:extLst>
          </p:cNvPr>
          <p:cNvSpPr/>
          <p:nvPr>
            <p:custDataLst>
              <p:tags r:id="rId4"/>
            </p:custDataLst>
          </p:nvPr>
        </p:nvSpPr>
        <p:spPr bwMode="auto">
          <a:xfrm rot="10800000">
            <a:off x="3205540" y="3324422"/>
            <a:ext cx="1148095" cy="305881"/>
          </a:xfrm>
          <a:prstGeom prst="rightArrow">
            <a:avLst/>
          </a:prstGeom>
          <a:solidFill>
            <a:srgbClr val="92D050"/>
          </a:solidFill>
          <a:ln w="19050" cap="flat" cmpd="sng" algn="ctr">
            <a:solidFill>
              <a:schemeClr val="tx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2400" dirty="0">
              <a:latin typeface="Tahoma" pitchFamily="34" charset="0"/>
            </a:endParaRPr>
          </a:p>
        </p:txBody>
      </p:sp>
    </p:spTree>
    <p:extLst>
      <p:ext uri="{BB962C8B-B14F-4D97-AF65-F5344CB8AC3E}">
        <p14:creationId xmlns:p14="http://schemas.microsoft.com/office/powerpoint/2010/main" val="818273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cs typeface="Times New Roman" panose="02020603050405020304" pitchFamily="18" charset="0"/>
              </a:rPr>
              <a:t>Purpose of This Lesson</a:t>
            </a:r>
            <a:r>
              <a:rPr lang="en-US" sz="3200" dirty="0">
                <a:effectLst/>
              </a:rPr>
              <a:t> </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0" indent="0" hangingPunct="0">
              <a:buNone/>
            </a:pPr>
            <a:r>
              <a:rPr lang="en-US" sz="2200" dirty="0">
                <a:solidFill>
                  <a:srgbClr val="1F497D"/>
                </a:solidFill>
              </a:rPr>
              <a:t>This lesson explains what an Intent to File (ITF) a claim is, why they’re important, how they can be communicated to VA, what to do if the ITF is incomplete, and how to determine the status of an ITF.</a:t>
            </a:r>
          </a:p>
          <a:p>
            <a:pPr marL="0" indent="0" hangingPunct="0">
              <a:buNone/>
            </a:pPr>
            <a:endParaRPr lang="en-US" sz="2200" dirty="0"/>
          </a:p>
          <a:p>
            <a:pPr marL="0" indent="0" hangingPunct="0">
              <a:buNone/>
            </a:pPr>
            <a:r>
              <a:rPr lang="en-US" sz="2200" dirty="0">
                <a:solidFill>
                  <a:srgbClr val="1F497D"/>
                </a:solidFill>
              </a:rPr>
              <a:t>This lesson is important because ITFs may affect the amount of retroactive benefits a claimant receives. Therefore, we need to process them correctly and always check to see if an ITF was active when a claim was received.</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a:t>
            </a:fld>
            <a:endParaRPr lang="en-US" dirty="0"/>
          </a:p>
        </p:txBody>
      </p:sp>
    </p:spTree>
    <p:extLst>
      <p:ext uri="{BB962C8B-B14F-4D97-AF65-F5344CB8AC3E}">
        <p14:creationId xmlns:p14="http://schemas.microsoft.com/office/powerpoint/2010/main" val="1156746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cs typeface="Times New Roman" panose="02020603050405020304" pitchFamily="18" charset="0"/>
              </a:rPr>
              <a:t>ITF Acknowledgement Letter</a:t>
            </a:r>
          </a:p>
        </p:txBody>
      </p:sp>
      <p:sp>
        <p:nvSpPr>
          <p:cNvPr id="3" name="Content Placeholder 2"/>
          <p:cNvSpPr>
            <a:spLocks noGrp="1"/>
          </p:cNvSpPr>
          <p:nvPr>
            <p:ph idx="1"/>
            <p:custDataLst>
              <p:tags r:id="rId2"/>
            </p:custDataLst>
          </p:nvPr>
        </p:nvSpPr>
        <p:spPr>
          <a:xfrm>
            <a:off x="457200" y="1880502"/>
            <a:ext cx="8229600" cy="4337418"/>
          </a:xfrm>
        </p:spPr>
        <p:txBody>
          <a:bodyPr>
            <a:noAutofit/>
          </a:bodyPr>
          <a:lstStyle/>
          <a:p>
            <a:pPr marL="0" indent="0">
              <a:buNone/>
            </a:pPr>
            <a:r>
              <a:rPr lang="en-US" sz="2200" dirty="0">
                <a:solidFill>
                  <a:srgbClr val="1F497D"/>
                </a:solidFill>
                <a:latin typeface="+mn-lt"/>
                <a:cs typeface="Times New Roman" panose="02020603050405020304" pitchFamily="18" charset="0"/>
              </a:rPr>
              <a:t>When a valid ITF is communicated online or entered in VBMS, and a substantially complete claim is NOT submitted online the same day, </a:t>
            </a:r>
            <a:r>
              <a:rPr lang="en-US" sz="2200" dirty="0">
                <a:solidFill>
                  <a:srgbClr val="1F497D"/>
                </a:solidFill>
              </a:rPr>
              <a:t>the Hines Information Technology Center (ITC) generates and mails to the claimant a letter</a:t>
            </a:r>
          </a:p>
          <a:p>
            <a:r>
              <a:rPr lang="en-US" sz="2200" dirty="0">
                <a:solidFill>
                  <a:srgbClr val="1F497D"/>
                </a:solidFill>
              </a:rPr>
              <a:t>confirming</a:t>
            </a:r>
          </a:p>
          <a:p>
            <a:pPr lvl="1"/>
            <a:r>
              <a:rPr lang="en-US" sz="2200" dirty="0">
                <a:solidFill>
                  <a:srgbClr val="1F497D"/>
                </a:solidFill>
              </a:rPr>
              <a:t>the date VA received the claimant’s communication of an ITF, and</a:t>
            </a:r>
          </a:p>
          <a:p>
            <a:pPr lvl="1"/>
            <a:r>
              <a:rPr lang="en-US" sz="2200" dirty="0">
                <a:solidFill>
                  <a:srgbClr val="1F497D"/>
                </a:solidFill>
              </a:rPr>
              <a:t>the benefit(s) the claimant is seeking, and</a:t>
            </a:r>
          </a:p>
          <a:p>
            <a:r>
              <a:rPr lang="en-US" sz="2200" dirty="0">
                <a:solidFill>
                  <a:srgbClr val="1F497D"/>
                </a:solidFill>
              </a:rPr>
              <a:t>informing the claimant of</a:t>
            </a:r>
          </a:p>
          <a:p>
            <a:pPr lvl="1"/>
            <a:r>
              <a:rPr lang="en-US" sz="2200" dirty="0">
                <a:solidFill>
                  <a:srgbClr val="1F497D"/>
                </a:solidFill>
              </a:rPr>
              <a:t>the form(s) that must be completed to apply for benefits, and</a:t>
            </a:r>
          </a:p>
          <a:p>
            <a:pPr lvl="1"/>
            <a:r>
              <a:rPr lang="en-US" sz="2200" dirty="0">
                <a:solidFill>
                  <a:srgbClr val="1F497D"/>
                </a:solidFill>
              </a:rPr>
              <a:t>the time limit for returning the completed form(s) to VA.</a:t>
            </a:r>
          </a:p>
          <a:p>
            <a:pPr hangingPunct="0"/>
            <a:endParaRPr lang="en-US" sz="1200" dirty="0">
              <a:latin typeface="+mn-lt"/>
              <a:cs typeface="Times New Roman" panose="02020603050405020304" pitchFamily="18" charset="0"/>
            </a:endParaRPr>
          </a:p>
          <a:p>
            <a:pPr marL="0" indent="0" hangingPunct="0">
              <a:buNone/>
            </a:pPr>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20</a:t>
            </a:fld>
            <a:endParaRPr lang="en-US" dirty="0"/>
          </a:p>
        </p:txBody>
      </p:sp>
    </p:spTree>
    <p:extLst>
      <p:ext uri="{BB962C8B-B14F-4D97-AF65-F5344CB8AC3E}">
        <p14:creationId xmlns:p14="http://schemas.microsoft.com/office/powerpoint/2010/main" val="3410874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cs typeface="Times New Roman" panose="02020603050405020304" pitchFamily="18" charset="0"/>
              </a:rPr>
              <a:t>ITF Acknowledgement Letter (cont.)</a:t>
            </a:r>
          </a:p>
        </p:txBody>
      </p:sp>
      <p:sp>
        <p:nvSpPr>
          <p:cNvPr id="3" name="Content Placeholder 2"/>
          <p:cNvSpPr>
            <a:spLocks noGrp="1"/>
          </p:cNvSpPr>
          <p:nvPr>
            <p:ph idx="1"/>
            <p:custDataLst>
              <p:tags r:id="rId2"/>
            </p:custDataLst>
          </p:nvPr>
        </p:nvSpPr>
        <p:spPr>
          <a:xfrm>
            <a:off x="457200" y="1951348"/>
            <a:ext cx="8229600" cy="4022415"/>
          </a:xfrm>
        </p:spPr>
        <p:txBody>
          <a:bodyPr>
            <a:noAutofit/>
          </a:bodyPr>
          <a:lstStyle/>
          <a:p>
            <a:pPr marL="0" indent="0" hangingPunct="0">
              <a:buNone/>
            </a:pPr>
            <a:r>
              <a:rPr lang="en-US" sz="2200" dirty="0">
                <a:solidFill>
                  <a:srgbClr val="1F497D"/>
                </a:solidFill>
              </a:rPr>
              <a:t>Historically a copy of this letter was automatically uploaded to “Legacy Content Manager Documents”. Currently the letter is uploaded to the eFolder.</a:t>
            </a:r>
          </a:p>
          <a:p>
            <a:pPr marL="0" indent="0" hangingPunct="0">
              <a:buNone/>
            </a:pPr>
            <a:endParaRPr lang="en-US" dirty="0"/>
          </a:p>
          <a:p>
            <a:pPr marL="0" indent="0" hangingPunct="0">
              <a:buNone/>
            </a:pPr>
            <a:endParaRPr lang="en-US" dirty="0"/>
          </a:p>
          <a:p>
            <a:pPr marL="0" indent="0" hangingPunct="0">
              <a:buNone/>
            </a:pPr>
            <a:endParaRPr lang="en-US" dirty="0"/>
          </a:p>
          <a:p>
            <a:pPr marL="0" indent="0" hangingPunct="0">
              <a:buNone/>
            </a:pPr>
            <a:r>
              <a:rPr lang="en-US" dirty="0">
                <a:solidFill>
                  <a:srgbClr val="1F497D"/>
                </a:solidFill>
              </a:rPr>
              <a:t>Sometimes, the Hines ITC is unable to generate the ITF Acknowledgement Letter. Upon receipt of notice that this has occurred, manually create the letter using the </a:t>
            </a:r>
            <a:r>
              <a:rPr lang="en-US" i="1" dirty="0">
                <a:solidFill>
                  <a:srgbClr val="1F497D"/>
                </a:solidFill>
              </a:rPr>
              <a:t>Active ITF Notification Letter</a:t>
            </a:r>
            <a:r>
              <a:rPr lang="en-US" dirty="0">
                <a:solidFill>
                  <a:srgbClr val="1F497D"/>
                </a:solidFill>
              </a:rPr>
              <a:t> from the </a:t>
            </a:r>
            <a:r>
              <a:rPr lang="en-US" dirty="0">
                <a:solidFill>
                  <a:srgbClr val="1F497D"/>
                </a:solidFill>
                <a:hlinkClick r:id="rId6">
                  <a:extLst>
                    <a:ext uri="{A12FA001-AC4F-418D-AE19-62706E023703}">
                      <ahyp:hlinkClr xmlns:ahyp="http://schemas.microsoft.com/office/drawing/2018/hyperlinkcolor" val="tx"/>
                    </a:ext>
                  </a:extLst>
                </a:hlinkClick>
              </a:rPr>
              <a:t>Letter Creator</a:t>
            </a:r>
            <a:r>
              <a:rPr lang="en-US" dirty="0">
                <a:solidFill>
                  <a:srgbClr val="1F497D"/>
                </a:solidFill>
              </a:rPr>
              <a:t> tool or equivalent letter generated in Personal Computer Generated Letters (PCGL), and upload to the eFolder</a:t>
            </a:r>
            <a:r>
              <a:rPr lang="en-US" dirty="0"/>
              <a:t>.</a:t>
            </a:r>
          </a:p>
          <a:p>
            <a:pPr marL="0" indent="0" hangingPunct="0">
              <a:buNone/>
            </a:pPr>
            <a:endParaRPr lang="en-US" dirty="0"/>
          </a:p>
          <a:p>
            <a:pPr hangingPunct="0"/>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21</a:t>
            </a:fld>
            <a:endParaRPr lang="en-US" dirty="0"/>
          </a:p>
        </p:txBody>
      </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128034" y="3384490"/>
            <a:ext cx="6887932" cy="561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934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cs typeface="Times New Roman" panose="02020603050405020304" pitchFamily="18" charset="0"/>
              </a:rPr>
              <a:t>Incomplete VA Form 21-0966</a:t>
            </a:r>
          </a:p>
        </p:txBody>
      </p:sp>
      <p:sp>
        <p:nvSpPr>
          <p:cNvPr id="3" name="Content Placeholder 2"/>
          <p:cNvSpPr>
            <a:spLocks noGrp="1"/>
          </p:cNvSpPr>
          <p:nvPr>
            <p:ph idx="1"/>
            <p:custDataLst>
              <p:tags r:id="rId2"/>
            </p:custDataLst>
          </p:nvPr>
        </p:nvSpPr>
        <p:spPr>
          <a:xfrm>
            <a:off x="457200" y="1880502"/>
            <a:ext cx="8229600" cy="4444884"/>
          </a:xfrm>
        </p:spPr>
        <p:txBody>
          <a:bodyPr>
            <a:noAutofit/>
          </a:bodyPr>
          <a:lstStyle/>
          <a:p>
            <a:pPr fontAlgn="auto"/>
            <a:r>
              <a:rPr lang="en-US" sz="2200" dirty="0">
                <a:solidFill>
                  <a:srgbClr val="1F497D"/>
                </a:solidFill>
                <a:latin typeface="+mn-lt"/>
                <a:cs typeface="Times New Roman" panose="02020603050405020304" pitchFamily="18" charset="0"/>
              </a:rPr>
              <a:t>If VA Form 21-0966 is missing a required element, </a:t>
            </a:r>
            <a:r>
              <a:rPr lang="en-US" sz="2200" b="1" dirty="0">
                <a:solidFill>
                  <a:srgbClr val="1F497D"/>
                </a:solidFill>
                <a:latin typeface="+mn-lt"/>
                <a:cs typeface="Times New Roman" panose="02020603050405020304" pitchFamily="18" charset="0"/>
              </a:rPr>
              <a:t>and VA has not received a subsequent claim</a:t>
            </a:r>
            <a:r>
              <a:rPr lang="en-US" sz="2200" dirty="0">
                <a:solidFill>
                  <a:srgbClr val="1F497D"/>
                </a:solidFill>
                <a:latin typeface="+mn-lt"/>
                <a:cs typeface="Times New Roman" panose="02020603050405020304" pitchFamily="18" charset="0"/>
              </a:rPr>
              <a:t>, telephone development should be attempted to obtain the missing information. </a:t>
            </a:r>
          </a:p>
          <a:p>
            <a:pPr fontAlgn="auto"/>
            <a:endParaRPr lang="en-US" sz="1200" dirty="0">
              <a:solidFill>
                <a:srgbClr val="1F497D"/>
              </a:solidFill>
              <a:latin typeface="+mn-lt"/>
              <a:cs typeface="Times New Roman" panose="02020603050405020304" pitchFamily="18" charset="0"/>
            </a:endParaRPr>
          </a:p>
          <a:p>
            <a:pPr lvl="1"/>
            <a:r>
              <a:rPr lang="en-US" sz="2000" b="1" dirty="0">
                <a:solidFill>
                  <a:srgbClr val="1F497D"/>
                </a:solidFill>
                <a:latin typeface="+mn-lt"/>
                <a:cs typeface="Times New Roman" panose="02020603050405020304" pitchFamily="18" charset="0"/>
              </a:rPr>
              <a:t>If telephone development is unsuccessful</a:t>
            </a:r>
            <a:r>
              <a:rPr lang="en-US" sz="2000" dirty="0">
                <a:solidFill>
                  <a:srgbClr val="1F497D"/>
                </a:solidFill>
                <a:latin typeface="+mn-lt"/>
                <a:cs typeface="Times New Roman" panose="02020603050405020304" pitchFamily="18" charset="0"/>
              </a:rPr>
              <a:t>, an “Incomplete ITF” letter must be sent to the claimant. This letter is sent automatically when an incomplete ITF is entered in VBMS.</a:t>
            </a:r>
          </a:p>
          <a:p>
            <a:pPr marL="0" indent="0" fontAlgn="auto">
              <a:buNone/>
            </a:pPr>
            <a:r>
              <a:rPr lang="en-US" sz="1200" dirty="0">
                <a:solidFill>
                  <a:srgbClr val="1F497D"/>
                </a:solidFill>
                <a:latin typeface="+mn-lt"/>
                <a:cs typeface="Times New Roman" panose="02020603050405020304" pitchFamily="18" charset="0"/>
              </a:rPr>
              <a:t> </a:t>
            </a:r>
          </a:p>
          <a:p>
            <a:pPr fontAlgn="auto"/>
            <a:r>
              <a:rPr lang="en-US" sz="2200" b="1" dirty="0">
                <a:solidFill>
                  <a:srgbClr val="1F497D"/>
                </a:solidFill>
                <a:latin typeface="+mn-lt"/>
                <a:cs typeface="Times New Roman" panose="02020603050405020304" pitchFamily="18" charset="0"/>
              </a:rPr>
              <a:t>If a subsequent claim has been received </a:t>
            </a:r>
            <a:r>
              <a:rPr lang="en-US" sz="2200" dirty="0">
                <a:solidFill>
                  <a:srgbClr val="1F497D"/>
                </a:solidFill>
                <a:latin typeface="+mn-lt"/>
                <a:cs typeface="Times New Roman" panose="02020603050405020304" pitchFamily="18" charset="0"/>
              </a:rPr>
              <a:t>an “Incomplete ITF – Claim Received” letter should be sent using the Letter Creator program.</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22</a:t>
            </a:fld>
            <a:endParaRPr lang="en-US" dirty="0"/>
          </a:p>
        </p:txBody>
      </p:sp>
    </p:spTree>
    <p:extLst>
      <p:ext uri="{BB962C8B-B14F-4D97-AF65-F5344CB8AC3E}">
        <p14:creationId xmlns:p14="http://schemas.microsoft.com/office/powerpoint/2010/main" val="2972261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cs typeface="Times New Roman" panose="02020603050405020304" pitchFamily="18" charset="0"/>
              </a:rPr>
              <a:t>Incomplete ITF Letter in VBMS</a:t>
            </a:r>
          </a:p>
        </p:txBody>
      </p:sp>
      <p:sp>
        <p:nvSpPr>
          <p:cNvPr id="3" name="Content Placeholder 2"/>
          <p:cNvSpPr>
            <a:spLocks noGrp="1"/>
          </p:cNvSpPr>
          <p:nvPr>
            <p:ph idx="1"/>
            <p:custDataLst>
              <p:tags r:id="rId2"/>
            </p:custDataLst>
          </p:nvPr>
        </p:nvSpPr>
        <p:spPr>
          <a:xfrm>
            <a:off x="457200" y="1800521"/>
            <a:ext cx="8229600" cy="1196050"/>
          </a:xfrm>
        </p:spPr>
        <p:txBody>
          <a:bodyPr>
            <a:noAutofit/>
          </a:bodyPr>
          <a:lstStyle/>
          <a:p>
            <a:r>
              <a:rPr lang="en-US" sz="2200" dirty="0">
                <a:solidFill>
                  <a:srgbClr val="1F497D"/>
                </a:solidFill>
                <a:latin typeface="+mn-lt"/>
                <a:cs typeface="Times New Roman" panose="02020603050405020304" pitchFamily="18" charset="0"/>
              </a:rPr>
              <a:t>An “Incomplete ITF” letter is automatically generated by entering an ITF in VBMS and selecting the benefit sought is unidentified and/or the signature is missing.</a:t>
            </a:r>
          </a:p>
          <a:p>
            <a:endParaRPr lang="en-US" sz="2400"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23</a:t>
            </a:fld>
            <a:endParaRPr lang="en-US" dirty="0"/>
          </a:p>
        </p:txBody>
      </p:sp>
      <p:pic>
        <p:nvPicPr>
          <p:cNvPr id="10" name="Picture 9">
            <a:extLst>
              <a:ext uri="{FF2B5EF4-FFF2-40B4-BE49-F238E27FC236}">
                <a16:creationId xmlns:a16="http://schemas.microsoft.com/office/drawing/2014/main" id="{2300C7D0-1823-4A3D-BA3F-FB35F6345F82}"/>
              </a:ext>
            </a:extLst>
          </p:cNvPr>
          <p:cNvPicPr/>
          <p:nvPr/>
        </p:nvPicPr>
        <p:blipFill>
          <a:blip r:embed="rId6"/>
          <a:stretch>
            <a:fillRect/>
          </a:stretch>
        </p:blipFill>
        <p:spPr>
          <a:xfrm>
            <a:off x="457200" y="2996570"/>
            <a:ext cx="8229600" cy="3445174"/>
          </a:xfrm>
          <a:prstGeom prst="rect">
            <a:avLst/>
          </a:prstGeom>
        </p:spPr>
      </p:pic>
    </p:spTree>
    <p:extLst>
      <p:ext uri="{BB962C8B-B14F-4D97-AF65-F5344CB8AC3E}">
        <p14:creationId xmlns:p14="http://schemas.microsoft.com/office/powerpoint/2010/main" val="133579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cs typeface="Times New Roman" panose="02020603050405020304" pitchFamily="18" charset="0"/>
              </a:rPr>
              <a:t>Status of ITFs</a:t>
            </a:r>
          </a:p>
        </p:txBody>
      </p:sp>
      <p:sp>
        <p:nvSpPr>
          <p:cNvPr id="3" name="Content Placeholder 2"/>
          <p:cNvSpPr>
            <a:spLocks noGrp="1"/>
          </p:cNvSpPr>
          <p:nvPr>
            <p:ph idx="1"/>
            <p:custDataLst>
              <p:tags r:id="rId2"/>
            </p:custDataLst>
          </p:nvPr>
        </p:nvSpPr>
        <p:spPr>
          <a:xfrm>
            <a:off x="794288" y="2072899"/>
            <a:ext cx="7555424" cy="3916363"/>
          </a:xfrm>
        </p:spPr>
        <p:txBody>
          <a:bodyPr>
            <a:noAutofit/>
          </a:bodyPr>
          <a:lstStyle/>
          <a:p>
            <a:pPr hangingPunct="0">
              <a:spcAft>
                <a:spcPts val="600"/>
              </a:spcAft>
            </a:pPr>
            <a:r>
              <a:rPr lang="en-US" sz="2200" b="1" dirty="0">
                <a:solidFill>
                  <a:srgbClr val="1F497D"/>
                </a:solidFill>
                <a:latin typeface="+mn-lt"/>
                <a:cs typeface="Times New Roman" panose="02020603050405020304" pitchFamily="18" charset="0"/>
              </a:rPr>
              <a:t>Active</a:t>
            </a:r>
            <a:r>
              <a:rPr lang="en-US" sz="2200" dirty="0">
                <a:solidFill>
                  <a:srgbClr val="1F497D"/>
                </a:solidFill>
                <a:latin typeface="+mn-lt"/>
                <a:cs typeface="Times New Roman" panose="02020603050405020304" pitchFamily="18" charset="0"/>
              </a:rPr>
              <a:t> – only one ITF can be active at a time</a:t>
            </a:r>
          </a:p>
          <a:p>
            <a:pPr hangingPunct="0">
              <a:spcAft>
                <a:spcPts val="600"/>
              </a:spcAft>
            </a:pPr>
            <a:r>
              <a:rPr lang="en-US" sz="2200" b="1" dirty="0">
                <a:solidFill>
                  <a:srgbClr val="1F497D"/>
                </a:solidFill>
                <a:latin typeface="+mn-lt"/>
                <a:cs typeface="Times New Roman" panose="02020603050405020304" pitchFamily="18" charset="0"/>
              </a:rPr>
              <a:t>Duplicate</a:t>
            </a:r>
            <a:r>
              <a:rPr lang="en-US" sz="2200" dirty="0">
                <a:solidFill>
                  <a:srgbClr val="1F497D"/>
                </a:solidFill>
                <a:latin typeface="+mn-lt"/>
                <a:cs typeface="Times New Roman" panose="02020603050405020304" pitchFamily="18" charset="0"/>
              </a:rPr>
              <a:t> – an ITF received while an active one exists</a:t>
            </a:r>
          </a:p>
          <a:p>
            <a:pPr hangingPunct="0">
              <a:spcAft>
                <a:spcPts val="600"/>
              </a:spcAft>
            </a:pPr>
            <a:r>
              <a:rPr lang="en-US" sz="2200" b="1" dirty="0">
                <a:solidFill>
                  <a:srgbClr val="1F497D"/>
                </a:solidFill>
                <a:latin typeface="+mn-lt"/>
                <a:cs typeface="Times New Roman" panose="02020603050405020304" pitchFamily="18" charset="0"/>
              </a:rPr>
              <a:t>Incomplete</a:t>
            </a:r>
            <a:r>
              <a:rPr lang="en-US" sz="2200" dirty="0">
                <a:solidFill>
                  <a:srgbClr val="1F497D"/>
                </a:solidFill>
                <a:latin typeface="+mn-lt"/>
                <a:cs typeface="Times New Roman" panose="02020603050405020304" pitchFamily="18" charset="0"/>
              </a:rPr>
              <a:t> – requires development</a:t>
            </a:r>
          </a:p>
          <a:p>
            <a:pPr hangingPunct="0">
              <a:spcAft>
                <a:spcPts val="600"/>
              </a:spcAft>
            </a:pPr>
            <a:r>
              <a:rPr lang="en-US" sz="2200" b="1" dirty="0">
                <a:solidFill>
                  <a:srgbClr val="1F497D"/>
                </a:solidFill>
                <a:latin typeface="+mn-lt"/>
                <a:cs typeface="Times New Roman" panose="02020603050405020304" pitchFamily="18" charset="0"/>
              </a:rPr>
              <a:t>Expired</a:t>
            </a:r>
            <a:r>
              <a:rPr lang="en-US" sz="2200" dirty="0">
                <a:solidFill>
                  <a:srgbClr val="1F497D"/>
                </a:solidFill>
                <a:latin typeface="+mn-lt"/>
                <a:cs typeface="Times New Roman" panose="02020603050405020304" pitchFamily="18" charset="0"/>
              </a:rPr>
              <a:t> – did not receive claim within one year of ITF</a:t>
            </a:r>
          </a:p>
          <a:p>
            <a:pPr hangingPunct="0">
              <a:spcAft>
                <a:spcPts val="600"/>
              </a:spcAft>
            </a:pPr>
            <a:r>
              <a:rPr lang="en-US" sz="2200" b="1" dirty="0">
                <a:solidFill>
                  <a:srgbClr val="1F497D"/>
                </a:solidFill>
                <a:latin typeface="+mn-lt"/>
                <a:cs typeface="Times New Roman" panose="02020603050405020304" pitchFamily="18" charset="0"/>
              </a:rPr>
              <a:t>Claim Received </a:t>
            </a:r>
            <a:r>
              <a:rPr lang="en-US" sz="2200" dirty="0">
                <a:solidFill>
                  <a:srgbClr val="1F497D"/>
                </a:solidFill>
                <a:latin typeface="+mn-lt"/>
                <a:cs typeface="Times New Roman" panose="02020603050405020304" pitchFamily="18" charset="0"/>
              </a:rPr>
              <a:t>– claim received within one year of ITF</a:t>
            </a:r>
          </a:p>
          <a:p>
            <a:pPr hangingPunct="0">
              <a:spcAft>
                <a:spcPts val="600"/>
              </a:spcAft>
            </a:pPr>
            <a:r>
              <a:rPr lang="en-US" sz="2200" b="1" dirty="0">
                <a:solidFill>
                  <a:srgbClr val="1F497D"/>
                </a:solidFill>
                <a:latin typeface="+mn-lt"/>
                <a:cs typeface="Times New Roman" panose="02020603050405020304" pitchFamily="18" charset="0"/>
              </a:rPr>
              <a:t>Canceled</a:t>
            </a:r>
            <a:r>
              <a:rPr lang="en-US" sz="2200" dirty="0">
                <a:solidFill>
                  <a:srgbClr val="1F497D"/>
                </a:solidFill>
                <a:latin typeface="+mn-lt"/>
                <a:cs typeface="Times New Roman" panose="02020603050405020304" pitchFamily="18" charset="0"/>
              </a:rPr>
              <a:t> – created erroneously</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24</a:t>
            </a:fld>
            <a:endParaRPr lang="en-US" dirty="0"/>
          </a:p>
        </p:txBody>
      </p:sp>
    </p:spTree>
    <p:extLst>
      <p:ext uri="{BB962C8B-B14F-4D97-AF65-F5344CB8AC3E}">
        <p14:creationId xmlns:p14="http://schemas.microsoft.com/office/powerpoint/2010/main" val="2074647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cs typeface="Times New Roman" panose="02020603050405020304" pitchFamily="18" charset="0"/>
              </a:rPr>
              <a:t>Expiration of ITFs</a:t>
            </a:r>
          </a:p>
        </p:txBody>
      </p:sp>
      <p:sp>
        <p:nvSpPr>
          <p:cNvPr id="3" name="Content Placeholder 2"/>
          <p:cNvSpPr>
            <a:spLocks noGrp="1"/>
          </p:cNvSpPr>
          <p:nvPr>
            <p:ph idx="1"/>
            <p:custDataLst>
              <p:tags r:id="rId2"/>
            </p:custDataLst>
          </p:nvPr>
        </p:nvSpPr>
        <p:spPr>
          <a:xfrm>
            <a:off x="612742" y="2057400"/>
            <a:ext cx="8074058" cy="3916363"/>
          </a:xfrm>
        </p:spPr>
        <p:txBody>
          <a:bodyPr>
            <a:noAutofit/>
          </a:bodyPr>
          <a:lstStyle/>
          <a:p>
            <a:pPr>
              <a:spcAft>
                <a:spcPts val="600"/>
              </a:spcAft>
            </a:pPr>
            <a:r>
              <a:rPr lang="en-US" sz="2200" dirty="0">
                <a:solidFill>
                  <a:srgbClr val="1F497D"/>
                </a:solidFill>
                <a:latin typeface="+mn-lt"/>
                <a:cs typeface="Times New Roman" panose="02020603050405020304" pitchFamily="18" charset="0"/>
              </a:rPr>
              <a:t>An ITF is considered “Active” as an effective date placeholder until:</a:t>
            </a:r>
          </a:p>
          <a:p>
            <a:pPr>
              <a:spcAft>
                <a:spcPts val="600"/>
              </a:spcAft>
            </a:pPr>
            <a:endParaRPr lang="en-US" sz="1200" dirty="0">
              <a:solidFill>
                <a:srgbClr val="1F497D"/>
              </a:solidFill>
              <a:latin typeface="+mn-lt"/>
              <a:cs typeface="Times New Roman" panose="02020603050405020304" pitchFamily="18" charset="0"/>
            </a:endParaRPr>
          </a:p>
          <a:p>
            <a:pPr marL="457200" lvl="1" indent="-223838">
              <a:spcAft>
                <a:spcPts val="600"/>
              </a:spcAft>
            </a:pPr>
            <a:r>
              <a:rPr lang="en-US" sz="2200" dirty="0">
                <a:solidFill>
                  <a:srgbClr val="1F497D"/>
                </a:solidFill>
                <a:latin typeface="+mn-lt"/>
                <a:cs typeface="Times New Roman" panose="02020603050405020304" pitchFamily="18" charset="0"/>
              </a:rPr>
              <a:t>VA receives a substantially complete claim for the same benefit on a prescribed form; </a:t>
            </a:r>
            <a:r>
              <a:rPr lang="en-US" sz="2200" b="1" i="1" dirty="0">
                <a:solidFill>
                  <a:srgbClr val="1F497D"/>
                </a:solidFill>
                <a:latin typeface="+mn-lt"/>
                <a:cs typeface="Times New Roman" panose="02020603050405020304" pitchFamily="18" charset="0"/>
              </a:rPr>
              <a:t>or</a:t>
            </a:r>
          </a:p>
          <a:p>
            <a:pPr marL="457200" lvl="1" indent="-223838">
              <a:spcAft>
                <a:spcPts val="600"/>
              </a:spcAft>
            </a:pPr>
            <a:r>
              <a:rPr lang="en-US" sz="2200" dirty="0">
                <a:solidFill>
                  <a:srgbClr val="1F497D"/>
                </a:solidFill>
                <a:latin typeface="+mn-lt"/>
                <a:cs typeface="Times New Roman" panose="02020603050405020304" pitchFamily="18" charset="0"/>
              </a:rPr>
              <a:t>One year passes since VA received the ITF  </a:t>
            </a:r>
          </a:p>
          <a:p>
            <a:pPr marL="233362" lvl="1" indent="0">
              <a:spcAft>
                <a:spcPts val="600"/>
              </a:spcAft>
              <a:buNone/>
            </a:pPr>
            <a:endParaRPr lang="en-US" sz="2200" dirty="0">
              <a:solidFill>
                <a:srgbClr val="1F497D"/>
              </a:solidFill>
              <a:latin typeface="+mn-lt"/>
              <a:cs typeface="Times New Roman" panose="02020603050405020304" pitchFamily="18" charset="0"/>
            </a:endParaRPr>
          </a:p>
          <a:p>
            <a:pPr marL="0" lvl="1" indent="0">
              <a:spcAft>
                <a:spcPts val="600"/>
              </a:spcAft>
              <a:buNone/>
            </a:pPr>
            <a:r>
              <a:rPr lang="en-US" sz="2200" dirty="0">
                <a:solidFill>
                  <a:srgbClr val="1F497D"/>
                </a:solidFill>
                <a:latin typeface="+mn-lt"/>
                <a:cs typeface="Times New Roman" panose="02020603050405020304" pitchFamily="18" charset="0"/>
              </a:rPr>
              <a:t>Only one ITF can be active at a time. If another ITF is received while an active ITF exists for the same type of benefit, it is a “Duplicate” ITF.</a:t>
            </a:r>
          </a:p>
          <a:p>
            <a:pPr marL="342900" lvl="1" indent="0">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25</a:t>
            </a:fld>
            <a:endParaRPr lang="en-US" dirty="0"/>
          </a:p>
        </p:txBody>
      </p:sp>
    </p:spTree>
    <p:extLst>
      <p:ext uri="{BB962C8B-B14F-4D97-AF65-F5344CB8AC3E}">
        <p14:creationId xmlns:p14="http://schemas.microsoft.com/office/powerpoint/2010/main" val="53934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effectLst/>
                <a:cs typeface="Times New Roman" panose="02020603050405020304" pitchFamily="18" charset="0"/>
              </a:rPr>
              <a:t>Searching for the Status of ITFs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sz="2200" dirty="0">
                <a:solidFill>
                  <a:srgbClr val="1F497D"/>
                </a:solidFill>
                <a:latin typeface="+mn-lt"/>
                <a:cs typeface="Times New Roman" panose="02020603050405020304" pitchFamily="18" charset="0"/>
              </a:rPr>
              <a:t>To search for the status of any previous or current ITFs, use the “Select a Status” drop down.</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26</a:t>
            </a:fld>
            <a:endParaRPr lang="en-US" dirty="0"/>
          </a:p>
        </p:txBody>
      </p:sp>
      <p:grpSp>
        <p:nvGrpSpPr>
          <p:cNvPr id="8" name="Group 7">
            <a:extLst>
              <a:ext uri="{FF2B5EF4-FFF2-40B4-BE49-F238E27FC236}">
                <a16:creationId xmlns:a16="http://schemas.microsoft.com/office/drawing/2014/main" id="{1DE52C74-4462-481F-82CD-E2DF79AB5B5F}"/>
              </a:ext>
            </a:extLst>
          </p:cNvPr>
          <p:cNvGrpSpPr/>
          <p:nvPr/>
        </p:nvGrpSpPr>
        <p:grpSpPr>
          <a:xfrm>
            <a:off x="914400" y="3267787"/>
            <a:ext cx="7315200" cy="2339764"/>
            <a:chOff x="914400" y="3267787"/>
            <a:chExt cx="7315200" cy="2339764"/>
          </a:xfrm>
        </p:grpSpPr>
        <p:pic>
          <p:nvPicPr>
            <p:cNvPr id="5" name="Picture 4">
              <a:extLst>
                <a:ext uri="{FF2B5EF4-FFF2-40B4-BE49-F238E27FC236}">
                  <a16:creationId xmlns:a16="http://schemas.microsoft.com/office/drawing/2014/main" id="{B45E5E8D-750E-488D-8E0D-60EE7429CE97}"/>
                </a:ext>
              </a:extLst>
            </p:cNvPr>
            <p:cNvPicPr>
              <a:picLocks noChangeAspect="1"/>
            </p:cNvPicPr>
            <p:nvPr/>
          </p:nvPicPr>
          <p:blipFill>
            <a:blip r:embed="rId5"/>
            <a:stretch>
              <a:fillRect/>
            </a:stretch>
          </p:blipFill>
          <p:spPr>
            <a:xfrm>
              <a:off x="914400" y="3267787"/>
              <a:ext cx="7315200" cy="2339764"/>
            </a:xfrm>
            <a:prstGeom prst="rect">
              <a:avLst/>
            </a:prstGeom>
            <a:noFill/>
          </p:spPr>
        </p:pic>
        <p:sp>
          <p:nvSpPr>
            <p:cNvPr id="6" name="Arrow: Right 5">
              <a:extLst>
                <a:ext uri="{FF2B5EF4-FFF2-40B4-BE49-F238E27FC236}">
                  <a16:creationId xmlns:a16="http://schemas.microsoft.com/office/drawing/2014/main" id="{C8E04521-DC96-46F5-845B-C823C86CB578}"/>
                </a:ext>
              </a:extLst>
            </p:cNvPr>
            <p:cNvSpPr/>
            <p:nvPr/>
          </p:nvSpPr>
          <p:spPr>
            <a:xfrm>
              <a:off x="4600280" y="3286641"/>
              <a:ext cx="1253766" cy="263951"/>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57102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cs typeface="Times New Roman" panose="02020603050405020304" pitchFamily="18" charset="0"/>
              </a:rPr>
              <a:t>Topic 2 Knowledge Check</a:t>
            </a:r>
          </a:p>
        </p:txBody>
      </p:sp>
      <p:sp>
        <p:nvSpPr>
          <p:cNvPr id="3" name="Content Placeholder 2"/>
          <p:cNvSpPr>
            <a:spLocks noGrp="1"/>
          </p:cNvSpPr>
          <p:nvPr>
            <p:ph idx="1"/>
            <p:custDataLst>
              <p:tags r:id="rId2"/>
            </p:custDataLst>
          </p:nvPr>
        </p:nvSpPr>
        <p:spPr>
          <a:xfrm>
            <a:off x="457200" y="2057400"/>
            <a:ext cx="8229600" cy="4201998"/>
          </a:xfrm>
        </p:spPr>
        <p:txBody>
          <a:bodyPr>
            <a:noAutofit/>
          </a:bodyPr>
          <a:lstStyle/>
          <a:p>
            <a:pPr marL="0" indent="0">
              <a:buNone/>
            </a:pPr>
            <a:r>
              <a:rPr lang="en-US" sz="2200" dirty="0">
                <a:solidFill>
                  <a:srgbClr val="1F497D"/>
                </a:solidFill>
                <a:latin typeface="+mn-lt"/>
                <a:cs typeface="Times New Roman" panose="02020603050405020304" pitchFamily="18" charset="0"/>
              </a:rPr>
              <a:t>Does the procedure for handling an incomplete VA Form 21-0966 depend on whether a subsequent claim has been received? </a:t>
            </a:r>
          </a:p>
          <a:p>
            <a:pPr marL="0" indent="0">
              <a:buNone/>
            </a:pPr>
            <a:r>
              <a:rPr lang="en-US" sz="2200" b="1" dirty="0">
                <a:solidFill>
                  <a:srgbClr val="1F497D"/>
                </a:solidFill>
                <a:latin typeface="+mn-lt"/>
                <a:cs typeface="Times New Roman" panose="02020603050405020304" pitchFamily="18" charset="0"/>
              </a:rPr>
              <a:t>Yes</a:t>
            </a:r>
          </a:p>
          <a:p>
            <a:pPr marL="0" indent="0">
              <a:buNone/>
            </a:pPr>
            <a:endParaRPr lang="en-US" sz="2200" dirty="0">
              <a:solidFill>
                <a:srgbClr val="1F497D"/>
              </a:solidFill>
              <a:latin typeface="+mn-lt"/>
              <a:cs typeface="Times New Roman" panose="02020603050405020304" pitchFamily="18" charset="0"/>
            </a:endParaRPr>
          </a:p>
          <a:p>
            <a:pPr marL="0" indent="0">
              <a:buNone/>
            </a:pPr>
            <a:r>
              <a:rPr lang="en-US" sz="2200" dirty="0">
                <a:solidFill>
                  <a:srgbClr val="1F497D"/>
                </a:solidFill>
                <a:latin typeface="+mn-lt"/>
                <a:cs typeface="Times New Roman" panose="02020603050405020304" pitchFamily="18" charset="0"/>
              </a:rPr>
              <a:t>True or False: There can be multiple active ITFs.</a:t>
            </a:r>
          </a:p>
          <a:p>
            <a:pPr marL="0" indent="0">
              <a:buNone/>
            </a:pPr>
            <a:r>
              <a:rPr lang="en-US" sz="2200" b="1" dirty="0">
                <a:solidFill>
                  <a:srgbClr val="1F497D"/>
                </a:solidFill>
                <a:latin typeface="+mn-lt"/>
                <a:cs typeface="Times New Roman" panose="02020603050405020304" pitchFamily="18" charset="0"/>
              </a:rPr>
              <a:t>False</a:t>
            </a:r>
          </a:p>
          <a:p>
            <a:pPr marL="0" indent="0">
              <a:buNone/>
            </a:pPr>
            <a:endParaRPr lang="en-US" sz="2200" dirty="0">
              <a:solidFill>
                <a:srgbClr val="1F497D"/>
              </a:solidFill>
              <a:latin typeface="+mn-lt"/>
              <a:cs typeface="Times New Roman" panose="02020603050405020304" pitchFamily="18" charset="0"/>
            </a:endParaRPr>
          </a:p>
          <a:p>
            <a:pPr marL="0" indent="0">
              <a:buNone/>
            </a:pPr>
            <a:r>
              <a:rPr lang="en-US" sz="2200" dirty="0">
                <a:solidFill>
                  <a:srgbClr val="1F497D"/>
                </a:solidFill>
                <a:latin typeface="+mn-lt"/>
                <a:cs typeface="Times New Roman" panose="02020603050405020304" pitchFamily="18" charset="0"/>
              </a:rPr>
              <a:t>How many different ITF Status indicators are there?</a:t>
            </a:r>
          </a:p>
          <a:p>
            <a:pPr marL="0" indent="0">
              <a:buNone/>
            </a:pPr>
            <a:r>
              <a:rPr lang="en-US" sz="2200" b="1" dirty="0">
                <a:solidFill>
                  <a:srgbClr val="1F497D"/>
                </a:solidFill>
                <a:latin typeface="+mn-lt"/>
                <a:cs typeface="Times New Roman" panose="02020603050405020304" pitchFamily="18" charset="0"/>
              </a:rPr>
              <a:t>6</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27</a:t>
            </a:fld>
            <a:endParaRPr lang="en-US" dirty="0"/>
          </a:p>
        </p:txBody>
      </p:sp>
    </p:spTree>
    <p:extLst>
      <p:ext uri="{BB962C8B-B14F-4D97-AF65-F5344CB8AC3E}">
        <p14:creationId xmlns:p14="http://schemas.microsoft.com/office/powerpoint/2010/main" val="395146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cs typeface="Times New Roman" panose="02020603050405020304" pitchFamily="18" charset="0"/>
              </a:rPr>
              <a:t>Topic 3: ITF and Effective Dates</a:t>
            </a:r>
          </a:p>
        </p:txBody>
      </p:sp>
      <p:sp>
        <p:nvSpPr>
          <p:cNvPr id="3" name="Content Placeholder 2"/>
          <p:cNvSpPr>
            <a:spLocks noGrp="1"/>
          </p:cNvSpPr>
          <p:nvPr>
            <p:ph idx="1"/>
            <p:custDataLst>
              <p:tags r:id="rId2"/>
            </p:custDataLst>
          </p:nvPr>
        </p:nvSpPr>
        <p:spPr>
          <a:xfrm>
            <a:off x="457200" y="2057400"/>
            <a:ext cx="8229600" cy="4201998"/>
          </a:xfrm>
        </p:spPr>
        <p:txBody>
          <a:bodyPr>
            <a:noAutofit/>
          </a:bodyPr>
          <a:lstStyle/>
          <a:p>
            <a:pPr marL="0" indent="0">
              <a:buNone/>
            </a:pPr>
            <a:r>
              <a:rPr lang="en-US" sz="2200" dirty="0">
                <a:solidFill>
                  <a:srgbClr val="1F497D"/>
                </a:solidFill>
                <a:latin typeface="+mn-lt"/>
                <a:cs typeface="Times New Roman" panose="02020603050405020304" pitchFamily="18" charset="0"/>
              </a:rPr>
              <a:t>Topic 3 objective:</a:t>
            </a:r>
          </a:p>
          <a:p>
            <a:pPr hangingPunct="0"/>
            <a:r>
              <a:rPr lang="en-US" sz="2200" dirty="0">
                <a:solidFill>
                  <a:srgbClr val="1F497D"/>
                </a:solidFill>
                <a:cs typeface="Times New Roman" panose="02020603050405020304" pitchFamily="18" charset="0"/>
              </a:rPr>
              <a:t>Demonstrate how an ITF can affect possible effective dates</a:t>
            </a:r>
          </a:p>
          <a:p>
            <a:pPr marL="0" indent="0">
              <a:buNone/>
            </a:pPr>
            <a:endParaRPr lang="en-US" sz="2200" dirty="0">
              <a:latin typeface="+mn-lt"/>
              <a:cs typeface="Times New Roman" panose="02020603050405020304" pitchFamily="18" charset="0"/>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28</a:t>
            </a:fld>
            <a:endParaRPr lang="en-US" dirty="0"/>
          </a:p>
        </p:txBody>
      </p:sp>
    </p:spTree>
    <p:extLst>
      <p:ext uri="{BB962C8B-B14F-4D97-AF65-F5344CB8AC3E}">
        <p14:creationId xmlns:p14="http://schemas.microsoft.com/office/powerpoint/2010/main" val="4086483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cs typeface="Times New Roman" panose="02020603050405020304" pitchFamily="18" charset="0"/>
              </a:rPr>
              <a:t>ITF and Effective Dates</a:t>
            </a:r>
          </a:p>
        </p:txBody>
      </p:sp>
      <p:sp>
        <p:nvSpPr>
          <p:cNvPr id="3" name="Content Placeholder 2"/>
          <p:cNvSpPr>
            <a:spLocks noGrp="1"/>
          </p:cNvSpPr>
          <p:nvPr>
            <p:ph idx="1"/>
            <p:custDataLst>
              <p:tags r:id="rId2"/>
            </p:custDataLst>
          </p:nvPr>
        </p:nvSpPr>
        <p:spPr>
          <a:xfrm>
            <a:off x="457200" y="2057400"/>
            <a:ext cx="8229600" cy="4201998"/>
          </a:xfrm>
        </p:spPr>
        <p:txBody>
          <a:bodyPr>
            <a:noAutofit/>
          </a:bodyPr>
          <a:lstStyle/>
          <a:p>
            <a:r>
              <a:rPr lang="en-US" sz="2200" dirty="0">
                <a:solidFill>
                  <a:srgbClr val="1F497D"/>
                </a:solidFill>
                <a:latin typeface="+mn-lt"/>
                <a:cs typeface="Times New Roman" panose="02020603050405020304" pitchFamily="18" charset="0"/>
              </a:rPr>
              <a:t>If an active ITF exists at the time a substantially complete claim is received, VA may grant entitlement to benefits from an effective date prior to the date of claim (DOC). </a:t>
            </a:r>
          </a:p>
          <a:p>
            <a:pPr marL="0" indent="0">
              <a:buNone/>
            </a:pPr>
            <a:endParaRPr lang="en-US" sz="1200" dirty="0">
              <a:solidFill>
                <a:srgbClr val="1F497D"/>
              </a:solidFill>
              <a:latin typeface="+mn-lt"/>
              <a:cs typeface="Times New Roman" panose="02020603050405020304" pitchFamily="18" charset="0"/>
            </a:endParaRPr>
          </a:p>
          <a:p>
            <a:r>
              <a:rPr lang="en-US" sz="2200" dirty="0">
                <a:solidFill>
                  <a:srgbClr val="1F497D"/>
                </a:solidFill>
                <a:latin typeface="+mn-lt"/>
                <a:cs typeface="Times New Roman" panose="02020603050405020304" pitchFamily="18" charset="0"/>
              </a:rPr>
              <a:t>The status of the ITF must be “Active” when a claim is received to qualify as an effective date placeholder for that claim.</a:t>
            </a:r>
          </a:p>
          <a:p>
            <a:pPr marL="0" indent="0">
              <a:buNone/>
            </a:pPr>
            <a:endParaRPr lang="en-US" sz="1200" dirty="0">
              <a:solidFill>
                <a:srgbClr val="1F497D"/>
              </a:solidFill>
              <a:latin typeface="+mn-lt"/>
              <a:cs typeface="Times New Roman" panose="02020603050405020304" pitchFamily="18" charset="0"/>
            </a:endParaRPr>
          </a:p>
          <a:p>
            <a:r>
              <a:rPr lang="en-US" sz="2200" dirty="0">
                <a:solidFill>
                  <a:srgbClr val="1F497D"/>
                </a:solidFill>
                <a:latin typeface="+mn-lt"/>
                <a:cs typeface="Times New Roman" panose="02020603050405020304" pitchFamily="18" charset="0"/>
              </a:rPr>
              <a:t>Other factors must be evaluated along with the ITF to determine the correct effective dates (multiple ITFs, RAD date, etc.)</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29</a:t>
            </a:fld>
            <a:endParaRPr lang="en-US" dirty="0"/>
          </a:p>
        </p:txBody>
      </p:sp>
    </p:spTree>
    <p:extLst>
      <p:ext uri="{BB962C8B-B14F-4D97-AF65-F5344CB8AC3E}">
        <p14:creationId xmlns:p14="http://schemas.microsoft.com/office/powerpoint/2010/main" val="415600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cs typeface="Times New Roman" panose="02020603050405020304" pitchFamily="18" charset="0"/>
              </a:rPr>
              <a:t>Objectives</a:t>
            </a:r>
            <a:r>
              <a:rPr lang="en-US" sz="3200" dirty="0">
                <a:effectLst/>
              </a:rPr>
              <a:t> </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hangingPunct="0"/>
            <a:r>
              <a:rPr lang="en-US" sz="2200" dirty="0">
                <a:solidFill>
                  <a:srgbClr val="1F497D"/>
                </a:solidFill>
                <a:latin typeface="+mn-lt"/>
                <a:cs typeface="Times New Roman" panose="02020603050405020304" pitchFamily="18" charset="0"/>
              </a:rPr>
              <a:t>Recall the history of informal claims and ITF</a:t>
            </a:r>
          </a:p>
          <a:p>
            <a:pPr hangingPunct="0"/>
            <a:r>
              <a:rPr lang="en-US" sz="2200" dirty="0">
                <a:solidFill>
                  <a:srgbClr val="1F497D"/>
                </a:solidFill>
                <a:latin typeface="+mn-lt"/>
                <a:cs typeface="Times New Roman" panose="02020603050405020304" pitchFamily="18" charset="0"/>
              </a:rPr>
              <a:t>Identify what kinds of claims an ITF can be applied to</a:t>
            </a:r>
          </a:p>
          <a:p>
            <a:pPr hangingPunct="0"/>
            <a:r>
              <a:rPr lang="en-US" sz="2200" dirty="0">
                <a:solidFill>
                  <a:srgbClr val="1F497D"/>
                </a:solidFill>
                <a:latin typeface="+mn-lt"/>
                <a:cs typeface="Times New Roman" panose="02020603050405020304" pitchFamily="18" charset="0"/>
              </a:rPr>
              <a:t>List required elements of an ITF </a:t>
            </a:r>
          </a:p>
          <a:p>
            <a:pPr hangingPunct="0"/>
            <a:r>
              <a:rPr lang="en-US" sz="2200" dirty="0">
                <a:solidFill>
                  <a:srgbClr val="1F497D"/>
                </a:solidFill>
                <a:latin typeface="+mn-lt"/>
                <a:cs typeface="Times New Roman" panose="02020603050405020304" pitchFamily="18" charset="0"/>
              </a:rPr>
              <a:t>Recognize the different ways an ITF can be communicated </a:t>
            </a:r>
          </a:p>
          <a:p>
            <a:pPr hangingPunct="0"/>
            <a:r>
              <a:rPr lang="en-US" sz="2200" dirty="0">
                <a:solidFill>
                  <a:srgbClr val="1F497D"/>
                </a:solidFill>
                <a:latin typeface="+mn-lt"/>
                <a:cs typeface="Times New Roman" panose="02020603050405020304" pitchFamily="18" charset="0"/>
              </a:rPr>
              <a:t>Describe development actions needed for an incomplete communication of an ITF</a:t>
            </a:r>
          </a:p>
          <a:p>
            <a:pPr hangingPunct="0"/>
            <a:r>
              <a:rPr lang="en-US" sz="2200" dirty="0">
                <a:solidFill>
                  <a:srgbClr val="1F497D"/>
                </a:solidFill>
                <a:latin typeface="+mn-lt"/>
                <a:cs typeface="Times New Roman" panose="02020603050405020304" pitchFamily="18" charset="0"/>
              </a:rPr>
              <a:t>Locate list of ITFs in VBMS and determine their status</a:t>
            </a:r>
          </a:p>
          <a:p>
            <a:pPr hangingPunct="0"/>
            <a:r>
              <a:rPr lang="en-US" sz="2200" dirty="0">
                <a:solidFill>
                  <a:srgbClr val="1F497D"/>
                </a:solidFill>
                <a:latin typeface="+mn-lt"/>
                <a:cs typeface="Times New Roman" panose="02020603050405020304" pitchFamily="18" charset="0"/>
              </a:rPr>
              <a:t>Demonstrate how an ITF can affect possible effective dates</a:t>
            </a:r>
          </a:p>
          <a:p>
            <a:pPr hangingPunct="0"/>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3</a:t>
            </a:fld>
            <a:endParaRPr lang="en-US" dirty="0"/>
          </a:p>
        </p:txBody>
      </p:sp>
    </p:spTree>
    <p:extLst>
      <p:ext uri="{BB962C8B-B14F-4D97-AF65-F5344CB8AC3E}">
        <p14:creationId xmlns:p14="http://schemas.microsoft.com/office/powerpoint/2010/main" val="2856189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159151"/>
          </a:xfrm>
        </p:spPr>
        <p:txBody>
          <a:bodyPr>
            <a:normAutofit/>
          </a:bodyPr>
          <a:lstStyle/>
          <a:p>
            <a:r>
              <a:rPr lang="en-US" sz="3200" dirty="0">
                <a:cs typeface="Times New Roman" panose="02020603050405020304" pitchFamily="18" charset="0"/>
              </a:rPr>
              <a:t>Multiple ITFs and/or Multiple Claims</a:t>
            </a:r>
            <a:endParaRPr lang="en-US" sz="3200" dirty="0">
              <a:effectLst/>
              <a:cs typeface="Times New Roman" panose="02020603050405020304" pitchFamily="18" charset="0"/>
            </a:endParaRPr>
          </a:p>
        </p:txBody>
      </p:sp>
      <p:sp>
        <p:nvSpPr>
          <p:cNvPr id="3" name="Content Placeholder 2"/>
          <p:cNvSpPr>
            <a:spLocks noGrp="1"/>
          </p:cNvSpPr>
          <p:nvPr>
            <p:ph idx="1"/>
            <p:custDataLst>
              <p:tags r:id="rId2"/>
            </p:custDataLst>
          </p:nvPr>
        </p:nvSpPr>
        <p:spPr>
          <a:xfrm>
            <a:off x="340963" y="1952786"/>
            <a:ext cx="8345837" cy="4773478"/>
          </a:xfrm>
        </p:spPr>
        <p:txBody>
          <a:bodyPr>
            <a:noAutofit/>
          </a:bodyPr>
          <a:lstStyle/>
          <a:p>
            <a:r>
              <a:rPr lang="en-US" sz="2200" dirty="0">
                <a:solidFill>
                  <a:srgbClr val="1F497D"/>
                </a:solidFill>
                <a:latin typeface="+mn-lt"/>
                <a:cs typeface="Times New Roman" panose="02020603050405020304" pitchFamily="18" charset="0"/>
              </a:rPr>
              <a:t>Each ITF can only be associated with one substantially complete claim, though it applies to all issues within that claim</a:t>
            </a:r>
          </a:p>
          <a:p>
            <a:pPr marL="0" indent="0">
              <a:buNone/>
            </a:pPr>
            <a:endParaRPr lang="en-US" sz="1200" dirty="0">
              <a:solidFill>
                <a:srgbClr val="1F497D"/>
              </a:solidFill>
              <a:latin typeface="+mn-lt"/>
              <a:cs typeface="Times New Roman" panose="02020603050405020304" pitchFamily="18" charset="0"/>
            </a:endParaRPr>
          </a:p>
          <a:p>
            <a:r>
              <a:rPr lang="en-US" sz="2200" dirty="0">
                <a:solidFill>
                  <a:srgbClr val="1F497D"/>
                </a:solidFill>
                <a:latin typeface="+mn-lt"/>
                <a:cs typeface="Times New Roman" panose="02020603050405020304" pitchFamily="18" charset="0"/>
              </a:rPr>
              <a:t>Any subsequent claims submitted will not be associated with the ITF already connected to the original claim</a:t>
            </a:r>
          </a:p>
          <a:p>
            <a:pPr marL="0" indent="0">
              <a:buNone/>
            </a:pPr>
            <a:endParaRPr lang="en-US" sz="1200" dirty="0">
              <a:solidFill>
                <a:srgbClr val="1F497D"/>
              </a:solidFill>
              <a:latin typeface="+mn-lt"/>
              <a:cs typeface="Times New Roman" panose="02020603050405020304" pitchFamily="18" charset="0"/>
            </a:endParaRPr>
          </a:p>
          <a:p>
            <a:r>
              <a:rPr lang="en-US" sz="2200" dirty="0">
                <a:solidFill>
                  <a:srgbClr val="1F497D"/>
                </a:solidFill>
                <a:latin typeface="+mn-lt"/>
                <a:cs typeface="Times New Roman" panose="02020603050405020304" pitchFamily="18" charset="0"/>
              </a:rPr>
              <a:t>After an ITF and claim have been associated, a claimant may submit a subsequent ITF to serve as a new placeholder for a supplemental claim</a:t>
            </a:r>
          </a:p>
        </p:txBody>
      </p:sp>
      <p:sp>
        <p:nvSpPr>
          <p:cNvPr id="5" name="Slide Number Placeholder 3">
            <a:extLst>
              <a:ext uri="{FF2B5EF4-FFF2-40B4-BE49-F238E27FC236}">
                <a16:creationId xmlns:a16="http://schemas.microsoft.com/office/drawing/2014/main" id="{7FF6FEFB-1844-419E-B458-7CEB8418C0B1}"/>
              </a:ext>
            </a:extLst>
          </p:cNvPr>
          <p:cNvSpPr>
            <a:spLocks noGrp="1"/>
          </p:cNvSpPr>
          <p:nvPr>
            <p:ph type="sldNum" sz="quarter" idx="12"/>
            <p:custDataLst>
              <p:tags r:id="rId3"/>
            </p:custDataLst>
          </p:nvPr>
        </p:nvSpPr>
        <p:spPr/>
        <p:txBody>
          <a:bodyPr/>
          <a:lstStyle/>
          <a:p>
            <a:fld id="{7C414AED-89CE-4A48-8B2B-1B3A5C68EA2A}" type="slidenum">
              <a:rPr lang="en-US" smtClean="0"/>
              <a:t>30</a:t>
            </a:fld>
            <a:endParaRPr lang="en-US" dirty="0"/>
          </a:p>
        </p:txBody>
      </p:sp>
    </p:spTree>
    <p:extLst>
      <p:ext uri="{BB962C8B-B14F-4D97-AF65-F5344CB8AC3E}">
        <p14:creationId xmlns:p14="http://schemas.microsoft.com/office/powerpoint/2010/main" val="2283473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cs typeface="Times New Roman" panose="02020603050405020304" pitchFamily="18" charset="0"/>
              </a:rPr>
              <a:t>Potential Effective Date Example 1</a:t>
            </a:r>
          </a:p>
        </p:txBody>
      </p:sp>
      <p:sp>
        <p:nvSpPr>
          <p:cNvPr id="3" name="Content Placeholder 2"/>
          <p:cNvSpPr>
            <a:spLocks noGrp="1"/>
          </p:cNvSpPr>
          <p:nvPr>
            <p:ph idx="1"/>
            <p:custDataLst>
              <p:tags r:id="rId2"/>
            </p:custDataLst>
          </p:nvPr>
        </p:nvSpPr>
        <p:spPr>
          <a:xfrm>
            <a:off x="457200" y="1850011"/>
            <a:ext cx="8229600" cy="4136010"/>
          </a:xfrm>
        </p:spPr>
        <p:txBody>
          <a:bodyPr>
            <a:noAutofit/>
          </a:bodyPr>
          <a:lstStyle/>
          <a:p>
            <a:pPr lvl="0"/>
            <a:r>
              <a:rPr lang="en-US" sz="2200" dirty="0">
                <a:solidFill>
                  <a:srgbClr val="1F497D"/>
                </a:solidFill>
                <a:latin typeface="+mn-lt"/>
                <a:cs typeface="Times New Roman" panose="02020603050405020304" pitchFamily="18" charset="0"/>
              </a:rPr>
              <a:t>A Veteran communicates an ITF for compensation to a National Call Center (NCC) on June 1, 2017.</a:t>
            </a:r>
          </a:p>
          <a:p>
            <a:pPr marL="0" lvl="0" indent="0">
              <a:buNone/>
            </a:pPr>
            <a:endParaRPr lang="en-US" sz="1200" dirty="0">
              <a:solidFill>
                <a:srgbClr val="1F497D"/>
              </a:solidFill>
              <a:latin typeface="+mn-lt"/>
              <a:cs typeface="Times New Roman" panose="02020603050405020304" pitchFamily="18" charset="0"/>
            </a:endParaRPr>
          </a:p>
          <a:p>
            <a:pPr lvl="0"/>
            <a:r>
              <a:rPr lang="en-US" sz="2200" dirty="0">
                <a:solidFill>
                  <a:srgbClr val="1F497D"/>
                </a:solidFill>
                <a:latin typeface="+mn-lt"/>
                <a:cs typeface="Times New Roman" panose="02020603050405020304" pitchFamily="18" charset="0"/>
              </a:rPr>
              <a:t>On November 1, 2017, the Veteran begins an online application for SC for a back disorder through eBenefits. </a:t>
            </a:r>
          </a:p>
          <a:p>
            <a:pPr marL="0" lvl="0" indent="0">
              <a:buNone/>
            </a:pPr>
            <a:endParaRPr lang="en-US" sz="1200" dirty="0">
              <a:solidFill>
                <a:srgbClr val="1F497D"/>
              </a:solidFill>
              <a:latin typeface="+mn-lt"/>
              <a:cs typeface="Times New Roman" panose="02020603050405020304" pitchFamily="18" charset="0"/>
            </a:endParaRPr>
          </a:p>
          <a:p>
            <a:pPr lvl="0"/>
            <a:r>
              <a:rPr lang="en-US" sz="2200" dirty="0">
                <a:solidFill>
                  <a:srgbClr val="1F497D"/>
                </a:solidFill>
                <a:latin typeface="+mn-lt"/>
                <a:cs typeface="Times New Roman" panose="02020603050405020304" pitchFamily="18" charset="0"/>
              </a:rPr>
              <a:t>On January 1, 2018, VA receives a </a:t>
            </a:r>
            <a:r>
              <a:rPr lang="en-US" sz="2200" i="1" dirty="0">
                <a:solidFill>
                  <a:srgbClr val="1F497D"/>
                </a:solidFill>
                <a:latin typeface="+mn-lt"/>
                <a:cs typeface="Times New Roman" panose="02020603050405020304" pitchFamily="18" charset="0"/>
              </a:rPr>
              <a:t>VA Form 21-526EZ </a:t>
            </a:r>
            <a:r>
              <a:rPr lang="en-US" sz="2200" dirty="0">
                <a:solidFill>
                  <a:srgbClr val="1F497D"/>
                </a:solidFill>
                <a:latin typeface="+mn-lt"/>
                <a:cs typeface="Times New Roman" panose="02020603050405020304" pitchFamily="18" charset="0"/>
              </a:rPr>
              <a:t>from the Veteran with a non-original claim for SC for a knee disorder.</a:t>
            </a:r>
          </a:p>
          <a:p>
            <a:pPr marL="0" lvl="0" indent="0">
              <a:buNone/>
            </a:pPr>
            <a:endParaRPr lang="en-US" sz="1200" dirty="0">
              <a:solidFill>
                <a:srgbClr val="1F497D"/>
              </a:solidFill>
              <a:latin typeface="+mn-lt"/>
              <a:cs typeface="Times New Roman" panose="02020603050405020304" pitchFamily="18" charset="0"/>
            </a:endParaRPr>
          </a:p>
          <a:p>
            <a:pPr lvl="0"/>
            <a:r>
              <a:rPr lang="en-US" sz="2200" dirty="0">
                <a:solidFill>
                  <a:srgbClr val="1F497D"/>
                </a:solidFill>
                <a:latin typeface="+mn-lt"/>
                <a:cs typeface="Times New Roman" panose="02020603050405020304" pitchFamily="18" charset="0"/>
              </a:rPr>
              <a:t>On February 1, 2018, the Veteran completes and submits the online application for SC for a back disorder.</a:t>
            </a:r>
          </a:p>
          <a:p>
            <a:pPr marL="0" indent="0">
              <a:buNone/>
            </a:pPr>
            <a:endParaRPr lang="en-US" sz="1800"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31</a:t>
            </a:fld>
            <a:endParaRPr lang="en-US" dirty="0"/>
          </a:p>
        </p:txBody>
      </p:sp>
    </p:spTree>
    <p:extLst>
      <p:ext uri="{BB962C8B-B14F-4D97-AF65-F5344CB8AC3E}">
        <p14:creationId xmlns:p14="http://schemas.microsoft.com/office/powerpoint/2010/main" val="4148910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cs typeface="Times New Roman" panose="02020603050405020304" pitchFamily="18" charset="0"/>
              </a:rPr>
              <a:t>Potential Effective Date Example 1 (cont.)</a:t>
            </a:r>
          </a:p>
        </p:txBody>
      </p:sp>
      <p:sp>
        <p:nvSpPr>
          <p:cNvPr id="3" name="Content Placeholder 2"/>
          <p:cNvSpPr>
            <a:spLocks noGrp="1"/>
          </p:cNvSpPr>
          <p:nvPr>
            <p:ph idx="1"/>
            <p:custDataLst>
              <p:tags r:id="rId2"/>
            </p:custDataLst>
          </p:nvPr>
        </p:nvSpPr>
        <p:spPr>
          <a:xfrm>
            <a:off x="457200" y="1658319"/>
            <a:ext cx="8229600" cy="4695985"/>
          </a:xfrm>
        </p:spPr>
        <p:txBody>
          <a:bodyPr>
            <a:noAutofit/>
          </a:bodyPr>
          <a:lstStyle/>
          <a:p>
            <a:pPr marL="0" indent="0" fontAlgn="t">
              <a:buNone/>
            </a:pPr>
            <a:r>
              <a:rPr lang="en-US" sz="2200" dirty="0">
                <a:solidFill>
                  <a:srgbClr val="1F497D"/>
                </a:solidFill>
                <a:latin typeface="+mn-lt"/>
                <a:cs typeface="Times New Roman" panose="02020603050405020304" pitchFamily="18" charset="0"/>
              </a:rPr>
              <a:t>What is the status of the ITF received June 1, 2017 when the next complete claim is received? </a:t>
            </a:r>
          </a:p>
          <a:p>
            <a:pPr marL="0" indent="0" fontAlgn="t">
              <a:buNone/>
            </a:pPr>
            <a:r>
              <a:rPr lang="en-US" sz="2200" dirty="0">
                <a:solidFill>
                  <a:srgbClr val="1F497D"/>
                </a:solidFill>
                <a:latin typeface="+mn-lt"/>
                <a:cs typeface="Times New Roman" panose="02020603050405020304" pitchFamily="18" charset="0"/>
              </a:rPr>
              <a:t>		</a:t>
            </a:r>
            <a:r>
              <a:rPr lang="en-US" sz="2200" b="1" dirty="0">
                <a:solidFill>
                  <a:srgbClr val="1F497D"/>
                </a:solidFill>
                <a:latin typeface="+mn-lt"/>
                <a:cs typeface="Times New Roman" panose="02020603050405020304" pitchFamily="18" charset="0"/>
              </a:rPr>
              <a:t>Active</a:t>
            </a:r>
          </a:p>
          <a:p>
            <a:pPr marL="0" indent="0" fontAlgn="t">
              <a:buNone/>
            </a:pPr>
            <a:r>
              <a:rPr lang="en-US" sz="2200" dirty="0">
                <a:solidFill>
                  <a:srgbClr val="1F497D"/>
                </a:solidFill>
                <a:latin typeface="+mn-lt"/>
                <a:cs typeface="Times New Roman" panose="02020603050405020304" pitchFamily="18" charset="0"/>
              </a:rPr>
              <a:t>What claim is associated to the ITF received June 1, 2017?</a:t>
            </a:r>
          </a:p>
          <a:p>
            <a:pPr marL="0" indent="0" fontAlgn="t">
              <a:buNone/>
            </a:pPr>
            <a:r>
              <a:rPr lang="en-US" sz="2200" dirty="0">
                <a:solidFill>
                  <a:srgbClr val="1F497D"/>
                </a:solidFill>
                <a:latin typeface="+mn-lt"/>
                <a:cs typeface="Times New Roman" panose="02020603050405020304" pitchFamily="18" charset="0"/>
              </a:rPr>
              <a:t>		</a:t>
            </a:r>
            <a:r>
              <a:rPr lang="en-US" sz="2200" b="1" dirty="0">
                <a:solidFill>
                  <a:srgbClr val="1F497D"/>
                </a:solidFill>
                <a:latin typeface="+mn-lt"/>
                <a:cs typeface="Times New Roman" panose="02020603050405020304" pitchFamily="18" charset="0"/>
              </a:rPr>
              <a:t>January 1, 2018, for knee disorder</a:t>
            </a:r>
          </a:p>
          <a:p>
            <a:pPr marL="0" indent="0" fontAlgn="t">
              <a:buNone/>
            </a:pPr>
            <a:r>
              <a:rPr lang="en-US" sz="2200" dirty="0">
                <a:solidFill>
                  <a:srgbClr val="1F497D"/>
                </a:solidFill>
                <a:latin typeface="+mn-lt"/>
                <a:cs typeface="Times New Roman" panose="02020603050405020304" pitchFamily="18" charset="0"/>
              </a:rPr>
              <a:t>What is the status of the ITF received November 1, 2017?</a:t>
            </a:r>
          </a:p>
          <a:p>
            <a:pPr marL="0" indent="0" fontAlgn="t">
              <a:buNone/>
            </a:pPr>
            <a:r>
              <a:rPr lang="en-US" sz="2200" dirty="0">
                <a:solidFill>
                  <a:srgbClr val="1F497D"/>
                </a:solidFill>
                <a:latin typeface="+mn-lt"/>
                <a:cs typeface="Times New Roman" panose="02020603050405020304" pitchFamily="18" charset="0"/>
              </a:rPr>
              <a:t>		</a:t>
            </a:r>
            <a:r>
              <a:rPr lang="en-US" sz="2200" b="1" dirty="0">
                <a:solidFill>
                  <a:srgbClr val="1F497D"/>
                </a:solidFill>
                <a:latin typeface="+mn-lt"/>
                <a:cs typeface="Times New Roman" panose="02020603050405020304" pitchFamily="18" charset="0"/>
              </a:rPr>
              <a:t>Duplicate</a:t>
            </a:r>
          </a:p>
          <a:p>
            <a:pPr marL="0" indent="0" fontAlgn="t">
              <a:buNone/>
            </a:pPr>
            <a:r>
              <a:rPr lang="en-US" sz="2200" dirty="0">
                <a:solidFill>
                  <a:srgbClr val="1F497D"/>
                </a:solidFill>
                <a:latin typeface="+mn-lt"/>
                <a:cs typeface="Times New Roman" panose="02020603050405020304" pitchFamily="18" charset="0"/>
              </a:rPr>
              <a:t>What would be the potential earliest effective date for back disorder?</a:t>
            </a:r>
          </a:p>
          <a:p>
            <a:pPr marL="0" indent="0" fontAlgn="t">
              <a:buNone/>
            </a:pPr>
            <a:r>
              <a:rPr lang="en-US" sz="2200" dirty="0">
                <a:solidFill>
                  <a:srgbClr val="1F497D"/>
                </a:solidFill>
                <a:latin typeface="+mn-lt"/>
                <a:cs typeface="Times New Roman" panose="02020603050405020304" pitchFamily="18" charset="0"/>
              </a:rPr>
              <a:t>		</a:t>
            </a:r>
            <a:r>
              <a:rPr lang="en-US" sz="2200" b="1" dirty="0">
                <a:solidFill>
                  <a:srgbClr val="1F497D"/>
                </a:solidFill>
                <a:latin typeface="+mn-lt"/>
                <a:cs typeface="Times New Roman" panose="02020603050405020304" pitchFamily="18" charset="0"/>
              </a:rPr>
              <a:t>February 1, 2018, the date of claim.  The November 1, 2017 		ITF was not active at the time of receipt of claim for the 			back disorder.</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32</a:t>
            </a:fld>
            <a:endParaRPr lang="en-US" dirty="0"/>
          </a:p>
        </p:txBody>
      </p:sp>
    </p:spTree>
    <p:extLst>
      <p:ext uri="{BB962C8B-B14F-4D97-AF65-F5344CB8AC3E}">
        <p14:creationId xmlns:p14="http://schemas.microsoft.com/office/powerpoint/2010/main" val="395486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cs typeface="Times New Roman" panose="02020603050405020304" pitchFamily="18" charset="0"/>
              </a:rPr>
              <a:t>ITF Within One Year of Discharge</a:t>
            </a:r>
          </a:p>
        </p:txBody>
      </p:sp>
      <p:sp>
        <p:nvSpPr>
          <p:cNvPr id="4" name="Slide Number Placeholder 3"/>
          <p:cNvSpPr>
            <a:spLocks noGrp="1"/>
          </p:cNvSpPr>
          <p:nvPr>
            <p:ph type="sldNum" sz="quarter" idx="12"/>
            <p:custDataLst>
              <p:tags r:id="rId2"/>
            </p:custDataLst>
          </p:nvPr>
        </p:nvSpPr>
        <p:spPr>
          <a:xfrm>
            <a:off x="6931152" y="6601982"/>
            <a:ext cx="2133600" cy="365125"/>
          </a:xfrm>
        </p:spPr>
        <p:txBody>
          <a:bodyPr/>
          <a:lstStyle/>
          <a:p>
            <a:fld id="{7C414AED-89CE-4A48-8B2B-1B3A5C68EA2A}" type="slidenum">
              <a:rPr lang="en-US" smtClean="0"/>
              <a:t>33</a:t>
            </a:fld>
            <a:endParaRPr lang="en-US" dirty="0"/>
          </a:p>
        </p:txBody>
      </p:sp>
      <p:graphicFrame>
        <p:nvGraphicFramePr>
          <p:cNvPr id="5" name="Table 4">
            <a:extLst>
              <a:ext uri="{FF2B5EF4-FFF2-40B4-BE49-F238E27FC236}">
                <a16:creationId xmlns:a16="http://schemas.microsoft.com/office/drawing/2014/main" id="{67EC7E5F-90AC-4AE9-99EE-03377C34F618}"/>
              </a:ext>
            </a:extLst>
          </p:cNvPr>
          <p:cNvGraphicFramePr>
            <a:graphicFrameLocks noGrp="1"/>
          </p:cNvGraphicFramePr>
          <p:nvPr>
            <p:extLst>
              <p:ext uri="{D42A27DB-BD31-4B8C-83A1-F6EECF244321}">
                <p14:modId xmlns:p14="http://schemas.microsoft.com/office/powerpoint/2010/main" val="2473886374"/>
              </p:ext>
            </p:extLst>
          </p:nvPr>
        </p:nvGraphicFramePr>
        <p:xfrm>
          <a:off x="406400" y="1880502"/>
          <a:ext cx="8331200" cy="4206240"/>
        </p:xfrm>
        <a:graphic>
          <a:graphicData uri="http://schemas.openxmlformats.org/drawingml/2006/table">
            <a:tbl>
              <a:tblPr firstRow="1" bandRow="1">
                <a:tableStyleId>{5C22544A-7EE6-4342-B048-85BDC9FD1C3A}</a:tableStyleId>
              </a:tblPr>
              <a:tblGrid>
                <a:gridCol w="4165600">
                  <a:extLst>
                    <a:ext uri="{9D8B030D-6E8A-4147-A177-3AD203B41FA5}">
                      <a16:colId xmlns:a16="http://schemas.microsoft.com/office/drawing/2014/main" val="3227987485"/>
                    </a:ext>
                  </a:extLst>
                </a:gridCol>
                <a:gridCol w="4165600">
                  <a:extLst>
                    <a:ext uri="{9D8B030D-6E8A-4147-A177-3AD203B41FA5}">
                      <a16:colId xmlns:a16="http://schemas.microsoft.com/office/drawing/2014/main" val="4084793117"/>
                    </a:ext>
                  </a:extLst>
                </a:gridCol>
              </a:tblGrid>
              <a:tr h="815340">
                <a:tc>
                  <a:txBody>
                    <a:bodyPr/>
                    <a:lstStyle/>
                    <a:p>
                      <a:r>
                        <a:rPr lang="en-US" sz="2200" dirty="0">
                          <a:solidFill>
                            <a:schemeClr val="tx1"/>
                          </a:solidFill>
                          <a:latin typeface="+mn-lt"/>
                          <a:cs typeface="Times New Roman" panose="02020603050405020304" pitchFamily="18" charset="0"/>
                        </a:rPr>
                        <a:t>If…</a:t>
                      </a:r>
                    </a:p>
                  </a:txBody>
                  <a:tcPr/>
                </a:tc>
                <a:tc>
                  <a:txBody>
                    <a:bodyPr/>
                    <a:lstStyle/>
                    <a:p>
                      <a:r>
                        <a:rPr lang="en-US" sz="2200" dirty="0">
                          <a:solidFill>
                            <a:schemeClr val="tx1"/>
                          </a:solidFill>
                          <a:latin typeface="+mn-lt"/>
                          <a:cs typeface="Times New Roman" panose="02020603050405020304" pitchFamily="18" charset="0"/>
                        </a:rPr>
                        <a:t>Then the earliest potential effective date of entitlement to benefits is… </a:t>
                      </a:r>
                    </a:p>
                  </a:txBody>
                  <a:tcPr/>
                </a:tc>
                <a:extLst>
                  <a:ext uri="{0D108BD9-81ED-4DB2-BD59-A6C34878D82A}">
                    <a16:rowId xmlns:a16="http://schemas.microsoft.com/office/drawing/2014/main" val="62294233"/>
                  </a:ext>
                </a:extLst>
              </a:tr>
              <a:tr h="815340">
                <a:tc>
                  <a:txBody>
                    <a:bodyPr/>
                    <a:lstStyle/>
                    <a:p>
                      <a:pPr marL="342900" indent="-342900">
                        <a:buFont typeface="Arial" panose="020B0604020202020204" pitchFamily="34" charset="0"/>
                        <a:buChar char="•"/>
                      </a:pPr>
                      <a:r>
                        <a:rPr lang="en-US" sz="2200" dirty="0">
                          <a:latin typeface="+mn-lt"/>
                          <a:cs typeface="Times New Roman" panose="02020603050405020304" pitchFamily="18" charset="0"/>
                        </a:rPr>
                        <a:t>VA receives communication of a Veteran’s ITF within one year of the date he/she separated from service, and</a:t>
                      </a:r>
                    </a:p>
                    <a:p>
                      <a:pPr marL="342900" indent="-342900">
                        <a:buFont typeface="Arial" panose="020B0604020202020204" pitchFamily="34" charset="0"/>
                        <a:buChar char="•"/>
                      </a:pPr>
                      <a:r>
                        <a:rPr lang="en-US" sz="2200" dirty="0">
                          <a:latin typeface="+mn-lt"/>
                          <a:cs typeface="Times New Roman" panose="02020603050405020304" pitchFamily="18" charset="0"/>
                        </a:rPr>
                        <a:t>VA subsequently receives a substantially complete application within one year of the date VA received the communication of an ITF</a:t>
                      </a:r>
                    </a:p>
                  </a:txBody>
                  <a:tcPr/>
                </a:tc>
                <a:tc>
                  <a:txBody>
                    <a:bodyPr/>
                    <a:lstStyle/>
                    <a:p>
                      <a:r>
                        <a:rPr lang="en-US" sz="2200" dirty="0">
                          <a:latin typeface="+mn-lt"/>
                          <a:cs typeface="Times New Roman" panose="02020603050405020304" pitchFamily="18" charset="0"/>
                        </a:rPr>
                        <a:t>the day after the Veteran separated from service.</a:t>
                      </a:r>
                      <a:endParaRPr lang="en-US" sz="2200" dirty="0">
                        <a:solidFill>
                          <a:schemeClr val="tx1"/>
                        </a:solidFill>
                        <a:latin typeface="+mn-lt"/>
                        <a:cs typeface="Times New Roman" panose="02020603050405020304" pitchFamily="18" charset="0"/>
                      </a:endParaRPr>
                    </a:p>
                  </a:txBody>
                  <a:tcPr/>
                </a:tc>
                <a:extLst>
                  <a:ext uri="{0D108BD9-81ED-4DB2-BD59-A6C34878D82A}">
                    <a16:rowId xmlns:a16="http://schemas.microsoft.com/office/drawing/2014/main" val="2645342685"/>
                  </a:ext>
                </a:extLst>
              </a:tr>
            </a:tbl>
          </a:graphicData>
        </a:graphic>
      </p:graphicFrame>
    </p:spTree>
    <p:extLst>
      <p:ext uri="{BB962C8B-B14F-4D97-AF65-F5344CB8AC3E}">
        <p14:creationId xmlns:p14="http://schemas.microsoft.com/office/powerpoint/2010/main" val="1050760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en-US" sz="3200" dirty="0">
                <a:cs typeface="Times New Roman" panose="02020603050405020304" pitchFamily="18" charset="0"/>
              </a:rPr>
              <a:t>Potential Effective Date Example 2</a:t>
            </a:r>
            <a:endParaRPr lang="en-US" sz="3200" dirty="0">
              <a:effectLst/>
              <a:cs typeface="Times New Roman" panose="02020603050405020304" pitchFamily="18" charset="0"/>
            </a:endParaRPr>
          </a:p>
        </p:txBody>
      </p:sp>
      <p:sp>
        <p:nvSpPr>
          <p:cNvPr id="3" name="Content Placeholder 2"/>
          <p:cNvSpPr>
            <a:spLocks noGrp="1"/>
          </p:cNvSpPr>
          <p:nvPr>
            <p:ph idx="1"/>
            <p:custDataLst>
              <p:tags r:id="rId2"/>
            </p:custDataLst>
          </p:nvPr>
        </p:nvSpPr>
        <p:spPr>
          <a:xfrm>
            <a:off x="457200" y="1781666"/>
            <a:ext cx="8229600" cy="4524866"/>
          </a:xfrm>
        </p:spPr>
        <p:txBody>
          <a:bodyPr>
            <a:normAutofit fontScale="92500" lnSpcReduction="20000"/>
          </a:bodyPr>
          <a:lstStyle/>
          <a:p>
            <a:pPr marL="233363" lvl="0" indent="-233363"/>
            <a:r>
              <a:rPr lang="en-US" sz="2400" dirty="0">
                <a:solidFill>
                  <a:srgbClr val="1F497D"/>
                </a:solidFill>
                <a:latin typeface="+mn-lt"/>
                <a:cs typeface="Times New Roman" panose="02020603050405020304" pitchFamily="18" charset="0"/>
              </a:rPr>
              <a:t>A Veteran is honorably discharged from active duty on September 1, 2017.</a:t>
            </a:r>
          </a:p>
          <a:p>
            <a:pPr marL="0" lvl="0" indent="0">
              <a:buNone/>
            </a:pPr>
            <a:endParaRPr lang="en-US" sz="1300" dirty="0">
              <a:solidFill>
                <a:srgbClr val="1F497D"/>
              </a:solidFill>
              <a:latin typeface="+mn-lt"/>
              <a:cs typeface="Times New Roman" panose="02020603050405020304" pitchFamily="18" charset="0"/>
            </a:endParaRPr>
          </a:p>
          <a:p>
            <a:pPr marL="233363" lvl="0" indent="-233363"/>
            <a:r>
              <a:rPr lang="en-US" sz="2400" dirty="0">
                <a:solidFill>
                  <a:srgbClr val="1F497D"/>
                </a:solidFill>
                <a:latin typeface="+mn-lt"/>
                <a:cs typeface="Times New Roman" panose="02020603050405020304" pitchFamily="18" charset="0"/>
              </a:rPr>
              <a:t>On December 1, 2017, VA receives the Veteran’s communication of an ITF.</a:t>
            </a:r>
          </a:p>
          <a:p>
            <a:pPr marL="0" lvl="0" indent="0">
              <a:buNone/>
            </a:pPr>
            <a:endParaRPr lang="en-US" sz="1300" dirty="0">
              <a:solidFill>
                <a:srgbClr val="1F497D"/>
              </a:solidFill>
              <a:latin typeface="+mn-lt"/>
              <a:cs typeface="Times New Roman" panose="02020603050405020304" pitchFamily="18" charset="0"/>
            </a:endParaRPr>
          </a:p>
          <a:p>
            <a:pPr marL="233363" lvl="0" indent="-233363"/>
            <a:r>
              <a:rPr lang="en-US" sz="2400" dirty="0">
                <a:solidFill>
                  <a:srgbClr val="1F497D"/>
                </a:solidFill>
                <a:latin typeface="+mn-lt"/>
                <a:cs typeface="Times New Roman" panose="02020603050405020304" pitchFamily="18" charset="0"/>
              </a:rPr>
              <a:t>On November 1, 2018, VA receives VA Form 21-526EZ from the Veteran with a claim for SC for a knee disorder.</a:t>
            </a:r>
          </a:p>
          <a:p>
            <a:pPr marL="233363" lvl="0" indent="-233363"/>
            <a:endParaRPr lang="en-US" sz="2400" dirty="0">
              <a:solidFill>
                <a:srgbClr val="1F497D"/>
              </a:solidFill>
              <a:latin typeface="+mn-lt"/>
              <a:cs typeface="Times New Roman" panose="02020603050405020304" pitchFamily="18" charset="0"/>
            </a:endParaRPr>
          </a:p>
          <a:p>
            <a:pPr marL="0" lvl="0" indent="0">
              <a:buNone/>
            </a:pPr>
            <a:r>
              <a:rPr lang="en-US" sz="2400" dirty="0">
                <a:solidFill>
                  <a:srgbClr val="1F497D"/>
                </a:solidFill>
                <a:latin typeface="+mn-lt"/>
                <a:cs typeface="Times New Roman" panose="02020603050405020304" pitchFamily="18" charset="0"/>
              </a:rPr>
              <a:t>What is the earliest potential effective date?</a:t>
            </a:r>
          </a:p>
          <a:p>
            <a:pPr marL="0" lvl="0" indent="0">
              <a:buNone/>
            </a:pPr>
            <a:endParaRPr lang="en-US" sz="1300" b="1" i="1" dirty="0">
              <a:solidFill>
                <a:srgbClr val="1F497D"/>
              </a:solidFill>
              <a:latin typeface="+mn-lt"/>
              <a:cs typeface="Times New Roman" panose="02020603050405020304" pitchFamily="18" charset="0"/>
            </a:endParaRPr>
          </a:p>
          <a:p>
            <a:pPr marL="0" indent="0" hangingPunct="0">
              <a:buNone/>
            </a:pPr>
            <a:r>
              <a:rPr lang="en-US" sz="2400" b="1" dirty="0">
                <a:solidFill>
                  <a:srgbClr val="1F497D"/>
                </a:solidFill>
                <a:latin typeface="+mn-lt"/>
                <a:cs typeface="Times New Roman" panose="02020603050405020304" pitchFamily="18" charset="0"/>
              </a:rPr>
              <a:t>September 2, 2017, because VA received the ITF within one year of the discharge date and received VA Form 21-526EZ, within one year of the ITF.</a:t>
            </a:r>
          </a:p>
          <a:p>
            <a:endParaRPr lang="en-US" sz="1800" dirty="0"/>
          </a:p>
        </p:txBody>
      </p:sp>
      <p:sp>
        <p:nvSpPr>
          <p:cNvPr id="5" name="Slide Number Placeholder 3">
            <a:extLst>
              <a:ext uri="{FF2B5EF4-FFF2-40B4-BE49-F238E27FC236}">
                <a16:creationId xmlns:a16="http://schemas.microsoft.com/office/drawing/2014/main" id="{7FF6FEFB-1844-419E-B458-7CEB8418C0B1}"/>
              </a:ext>
            </a:extLst>
          </p:cNvPr>
          <p:cNvSpPr>
            <a:spLocks noGrp="1"/>
          </p:cNvSpPr>
          <p:nvPr>
            <p:ph type="sldNum" sz="quarter" idx="12"/>
            <p:custDataLst>
              <p:tags r:id="rId3"/>
            </p:custDataLst>
          </p:nvPr>
        </p:nvSpPr>
        <p:spPr/>
        <p:txBody>
          <a:bodyPr/>
          <a:lstStyle/>
          <a:p>
            <a:fld id="{7C414AED-89CE-4A48-8B2B-1B3A5C68EA2A}" type="slidenum">
              <a:rPr lang="en-US" smtClean="0"/>
              <a:t>34</a:t>
            </a:fld>
            <a:endParaRPr lang="en-US" dirty="0"/>
          </a:p>
        </p:txBody>
      </p:sp>
    </p:spTree>
    <p:extLst>
      <p:ext uri="{BB962C8B-B14F-4D97-AF65-F5344CB8AC3E}">
        <p14:creationId xmlns:p14="http://schemas.microsoft.com/office/powerpoint/2010/main" val="364069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en-US" sz="3200" dirty="0">
                <a:cs typeface="Times New Roman" panose="02020603050405020304" pitchFamily="18" charset="0"/>
              </a:rPr>
              <a:t>Topic 3 Knowledge Check</a:t>
            </a:r>
            <a:endParaRPr lang="en-US" sz="3200" dirty="0">
              <a:effectLst/>
              <a:cs typeface="Times New Roman" panose="02020603050405020304" pitchFamily="18" charset="0"/>
            </a:endParaRPr>
          </a:p>
        </p:txBody>
      </p:sp>
      <p:sp>
        <p:nvSpPr>
          <p:cNvPr id="3" name="Content Placeholder 2"/>
          <p:cNvSpPr>
            <a:spLocks noGrp="1"/>
          </p:cNvSpPr>
          <p:nvPr>
            <p:ph idx="1"/>
            <p:custDataLst>
              <p:tags r:id="rId2"/>
            </p:custDataLst>
          </p:nvPr>
        </p:nvSpPr>
        <p:spPr>
          <a:xfrm>
            <a:off x="457200" y="1781666"/>
            <a:ext cx="8229600" cy="4524866"/>
          </a:xfrm>
        </p:spPr>
        <p:txBody>
          <a:bodyPr>
            <a:normAutofit/>
          </a:bodyPr>
          <a:lstStyle/>
          <a:p>
            <a:pPr marL="0" indent="0">
              <a:buNone/>
            </a:pPr>
            <a:r>
              <a:rPr lang="en-US" sz="2200" dirty="0">
                <a:solidFill>
                  <a:srgbClr val="1F497D"/>
                </a:solidFill>
              </a:rPr>
              <a:t>Does an ITF always affect the potential effective date?</a:t>
            </a:r>
          </a:p>
          <a:p>
            <a:pPr marL="0" indent="0">
              <a:buNone/>
            </a:pPr>
            <a:r>
              <a:rPr lang="en-US" sz="2200" b="1" dirty="0">
                <a:solidFill>
                  <a:srgbClr val="1F497D"/>
                </a:solidFill>
              </a:rPr>
              <a:t>No</a:t>
            </a:r>
          </a:p>
          <a:p>
            <a:pPr marL="0" indent="0">
              <a:buNone/>
            </a:pPr>
            <a:endParaRPr lang="en-US" sz="2200" dirty="0">
              <a:solidFill>
                <a:srgbClr val="1F497D"/>
              </a:solidFill>
            </a:endParaRPr>
          </a:p>
          <a:p>
            <a:pPr marL="0" indent="0">
              <a:buNone/>
            </a:pPr>
            <a:r>
              <a:rPr lang="en-US" sz="2200" dirty="0">
                <a:solidFill>
                  <a:srgbClr val="1F497D"/>
                </a:solidFill>
              </a:rPr>
              <a:t>If an ITF applies to a subsequent claim, will the effective date always be the date we received the ITF?</a:t>
            </a:r>
          </a:p>
          <a:p>
            <a:pPr marL="0" indent="0">
              <a:buNone/>
            </a:pPr>
            <a:r>
              <a:rPr lang="en-US" sz="2200" b="1" dirty="0">
                <a:solidFill>
                  <a:srgbClr val="1F497D"/>
                </a:solidFill>
              </a:rPr>
              <a:t>No</a:t>
            </a:r>
          </a:p>
          <a:p>
            <a:pPr marL="0" indent="0">
              <a:buNone/>
            </a:pPr>
            <a:endParaRPr lang="en-US" sz="2200" dirty="0">
              <a:solidFill>
                <a:srgbClr val="1F497D"/>
              </a:solidFill>
            </a:endParaRPr>
          </a:p>
          <a:p>
            <a:pPr marL="0" indent="0">
              <a:buNone/>
            </a:pPr>
            <a:r>
              <a:rPr lang="en-US" sz="2200" dirty="0">
                <a:solidFill>
                  <a:srgbClr val="1F497D"/>
                </a:solidFill>
              </a:rPr>
              <a:t>If we receive an ITF and then two subsequent claims on different days, does the ITF apply to the second claim?</a:t>
            </a:r>
          </a:p>
          <a:p>
            <a:pPr marL="0" indent="0">
              <a:buNone/>
            </a:pPr>
            <a:r>
              <a:rPr lang="en-US" sz="2200" b="1" dirty="0">
                <a:solidFill>
                  <a:srgbClr val="1F497D"/>
                </a:solidFill>
              </a:rPr>
              <a:t>No</a:t>
            </a:r>
          </a:p>
          <a:p>
            <a:pPr marL="0" indent="0">
              <a:buNone/>
            </a:pPr>
            <a:endParaRPr lang="en-US" sz="2200" dirty="0"/>
          </a:p>
          <a:p>
            <a:pPr marL="0" indent="0">
              <a:buNone/>
            </a:pPr>
            <a:endParaRPr lang="en-US" sz="2200" dirty="0"/>
          </a:p>
        </p:txBody>
      </p:sp>
      <p:sp>
        <p:nvSpPr>
          <p:cNvPr id="5" name="Slide Number Placeholder 3">
            <a:extLst>
              <a:ext uri="{FF2B5EF4-FFF2-40B4-BE49-F238E27FC236}">
                <a16:creationId xmlns:a16="http://schemas.microsoft.com/office/drawing/2014/main" id="{7FF6FEFB-1844-419E-B458-7CEB8418C0B1}"/>
              </a:ext>
            </a:extLst>
          </p:cNvPr>
          <p:cNvSpPr>
            <a:spLocks noGrp="1"/>
          </p:cNvSpPr>
          <p:nvPr>
            <p:ph type="sldNum" sz="quarter" idx="12"/>
            <p:custDataLst>
              <p:tags r:id="rId3"/>
            </p:custDataLst>
          </p:nvPr>
        </p:nvSpPr>
        <p:spPr/>
        <p:txBody>
          <a:bodyPr/>
          <a:lstStyle/>
          <a:p>
            <a:fld id="{7C414AED-89CE-4A48-8B2B-1B3A5C68EA2A}" type="slidenum">
              <a:rPr lang="en-US" smtClean="0"/>
              <a:t>35</a:t>
            </a:fld>
            <a:endParaRPr lang="en-US" dirty="0"/>
          </a:p>
        </p:txBody>
      </p:sp>
    </p:spTree>
    <p:extLst>
      <p:ext uri="{BB962C8B-B14F-4D97-AF65-F5344CB8AC3E}">
        <p14:creationId xmlns:p14="http://schemas.microsoft.com/office/powerpoint/2010/main" val="96001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628B-85D4-4264-9764-8D2F9F7A2DEE}"/>
              </a:ext>
            </a:extLst>
          </p:cNvPr>
          <p:cNvSpPr>
            <a:spLocks noGrp="1"/>
          </p:cNvSpPr>
          <p:nvPr>
            <p:ph type="title"/>
            <p:custDataLst>
              <p:tags r:id="rId1"/>
            </p:custDataLst>
          </p:nvPr>
        </p:nvSpPr>
        <p:spPr>
          <a:xfrm>
            <a:off x="0" y="2885570"/>
            <a:ext cx="9144000" cy="1086867"/>
          </a:xfrm>
        </p:spPr>
        <p:txBody>
          <a:bodyPr/>
          <a:lstStyle/>
          <a:p>
            <a:r>
              <a:rPr lang="en-US" sz="8000" dirty="0">
                <a:cs typeface="Times New Roman" panose="02020603050405020304" pitchFamily="18" charset="0"/>
              </a:rPr>
              <a:t>Questions?</a:t>
            </a:r>
          </a:p>
        </p:txBody>
      </p:sp>
      <p:sp>
        <p:nvSpPr>
          <p:cNvPr id="4" name="Slide Number Placeholder 3"/>
          <p:cNvSpPr>
            <a:spLocks noGrp="1"/>
          </p:cNvSpPr>
          <p:nvPr>
            <p:ph type="sldNum" sz="quarter" idx="12"/>
            <p:custDataLst>
              <p:tags r:id="rId2"/>
            </p:custDataLst>
          </p:nvPr>
        </p:nvSpPr>
        <p:spPr>
          <a:xfrm>
            <a:off x="6931152" y="6601982"/>
            <a:ext cx="2133600" cy="365125"/>
          </a:xfrm>
        </p:spPr>
        <p:txBody>
          <a:bodyPr/>
          <a:lstStyle/>
          <a:p>
            <a:fld id="{7C414AED-89CE-4A48-8B2B-1B3A5C68EA2A}" type="slidenum">
              <a:rPr lang="en-US" smtClean="0">
                <a:latin typeface="+mj-lt"/>
                <a:cs typeface="Times New Roman" panose="02020603050405020304" pitchFamily="18" charset="0"/>
              </a:rPr>
              <a:t>36</a:t>
            </a:fld>
            <a:endParaRPr lang="en-US" dirty="0">
              <a:latin typeface="+mj-lt"/>
              <a:cs typeface="Times New Roman" panose="02020603050405020304" pitchFamily="18" charset="0"/>
            </a:endParaRPr>
          </a:p>
        </p:txBody>
      </p:sp>
    </p:spTree>
    <p:extLst>
      <p:ext uri="{BB962C8B-B14F-4D97-AF65-F5344CB8AC3E}">
        <p14:creationId xmlns:p14="http://schemas.microsoft.com/office/powerpoint/2010/main" val="852601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cs typeface="Times New Roman" panose="02020603050405020304" pitchFamily="18" charset="0"/>
              </a:rPr>
              <a:t>References</a:t>
            </a:r>
            <a:endParaRPr lang="en-US" sz="3200" dirty="0">
              <a:effectLst/>
              <a:cs typeface="Times New Roman" panose="02020603050405020304" pitchFamily="18" charset="0"/>
            </a:endParaRP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solidFill>
                  <a:srgbClr val="1F497D"/>
                </a:solidFill>
              </a:rPr>
              <a:t>§</a:t>
            </a:r>
            <a:r>
              <a:rPr lang="en-US" sz="2400" b="1" dirty="0">
                <a:solidFill>
                  <a:srgbClr val="1F497D"/>
                </a:solidFill>
                <a:latin typeface="+mn-lt"/>
                <a:cs typeface="Times New Roman" panose="02020603050405020304" pitchFamily="18" charset="0"/>
              </a:rPr>
              <a:t>38 CFR 3.155(b) -</a:t>
            </a:r>
            <a:r>
              <a:rPr lang="en-US" sz="2400" dirty="0">
                <a:solidFill>
                  <a:srgbClr val="1F497D"/>
                </a:solidFill>
                <a:latin typeface="+mn-lt"/>
                <a:cs typeface="Times New Roman" panose="02020603050405020304" pitchFamily="18" charset="0"/>
              </a:rPr>
              <a:t> Intent to file a claim</a:t>
            </a:r>
          </a:p>
          <a:p>
            <a:pPr marL="0" indent="0">
              <a:buNone/>
            </a:pPr>
            <a:endParaRPr lang="en-US" sz="1300" i="1" dirty="0">
              <a:solidFill>
                <a:srgbClr val="1F497D"/>
              </a:solidFill>
              <a:latin typeface="+mn-lt"/>
              <a:cs typeface="Times New Roman" panose="02020603050405020304" pitchFamily="18" charset="0"/>
            </a:endParaRPr>
          </a:p>
          <a:p>
            <a:r>
              <a:rPr lang="en-US" dirty="0">
                <a:solidFill>
                  <a:srgbClr val="1F497D"/>
                </a:solidFill>
              </a:rPr>
              <a:t>§</a:t>
            </a:r>
            <a:r>
              <a:rPr lang="en-US" sz="2400" b="1" dirty="0">
                <a:solidFill>
                  <a:srgbClr val="1F497D"/>
                </a:solidFill>
                <a:latin typeface="+mn-lt"/>
                <a:cs typeface="Times New Roman" panose="02020603050405020304" pitchFamily="18" charset="0"/>
              </a:rPr>
              <a:t>38 CFR 3.155(d) -</a:t>
            </a:r>
            <a:r>
              <a:rPr lang="en-US" sz="2400" dirty="0">
                <a:solidFill>
                  <a:srgbClr val="1F497D"/>
                </a:solidFill>
                <a:latin typeface="+mn-lt"/>
                <a:cs typeface="Times New Roman" panose="02020603050405020304" pitchFamily="18" charset="0"/>
              </a:rPr>
              <a:t> Claims</a:t>
            </a:r>
          </a:p>
          <a:p>
            <a:endParaRPr lang="en-US" sz="1200" i="1" dirty="0">
              <a:solidFill>
                <a:srgbClr val="1F497D"/>
              </a:solidFill>
              <a:latin typeface="+mn-lt"/>
              <a:cs typeface="Times New Roman" panose="02020603050405020304" pitchFamily="18" charset="0"/>
            </a:endParaRPr>
          </a:p>
          <a:p>
            <a:r>
              <a:rPr lang="en-US" sz="2400" b="1" dirty="0">
                <a:solidFill>
                  <a:srgbClr val="1F497D"/>
                </a:solidFill>
                <a:latin typeface="+mn-lt"/>
                <a:cs typeface="Times New Roman" panose="02020603050405020304" pitchFamily="18" charset="0"/>
              </a:rPr>
              <a:t>M21-1 III.ii.2.C. -</a:t>
            </a:r>
            <a:r>
              <a:rPr lang="en-US" sz="2400" dirty="0">
                <a:solidFill>
                  <a:srgbClr val="1F497D"/>
                </a:solidFill>
                <a:latin typeface="+mn-lt"/>
                <a:cs typeface="Times New Roman" panose="02020603050405020304" pitchFamily="18" charset="0"/>
              </a:rPr>
              <a:t> Informal Claims Received Prior to March 24, 2015, Communication of an Intent to File (ITF), and Requests for Application</a:t>
            </a:r>
          </a:p>
          <a:p>
            <a:pPr marL="0" indent="0">
              <a:buNone/>
            </a:pPr>
            <a:endParaRPr lang="en-US" sz="1200" dirty="0">
              <a:solidFill>
                <a:srgbClr val="1F497D"/>
              </a:solidFill>
              <a:latin typeface="+mn-lt"/>
              <a:cs typeface="Times New Roman" panose="02020603050405020304" pitchFamily="18" charset="0"/>
            </a:endParaRPr>
          </a:p>
          <a:p>
            <a:r>
              <a:rPr lang="en-US" sz="2400" b="1" dirty="0">
                <a:solidFill>
                  <a:srgbClr val="1F497D"/>
                </a:solidFill>
                <a:latin typeface="+mn-lt"/>
                <a:cs typeface="Times New Roman" panose="02020603050405020304" pitchFamily="18" charset="0"/>
              </a:rPr>
              <a:t>M21-1 III.iv.5.C.2. -</a:t>
            </a:r>
            <a:r>
              <a:rPr lang="en-US" sz="2400" dirty="0">
                <a:solidFill>
                  <a:srgbClr val="1F497D"/>
                </a:solidFill>
                <a:latin typeface="+mn-lt"/>
                <a:cs typeface="Times New Roman" panose="02020603050405020304" pitchFamily="18" charset="0"/>
              </a:rPr>
              <a:t> Impact of ITF on Effective Date</a:t>
            </a:r>
          </a:p>
          <a:p>
            <a:endParaRPr lang="en-US" dirty="0"/>
          </a:p>
          <a:p>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609551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cs typeface="Times New Roman" panose="02020603050405020304" pitchFamily="18" charset="0"/>
              </a:rPr>
              <a:t>Topic 1: Informal Claims vs. Intent to File</a:t>
            </a:r>
          </a:p>
        </p:txBody>
      </p:sp>
      <p:sp>
        <p:nvSpPr>
          <p:cNvPr id="3" name="Content Placeholder 2"/>
          <p:cNvSpPr>
            <a:spLocks noGrp="1"/>
          </p:cNvSpPr>
          <p:nvPr>
            <p:ph idx="1"/>
            <p:custDataLst>
              <p:tags r:id="rId2"/>
            </p:custDataLst>
          </p:nvPr>
        </p:nvSpPr>
        <p:spPr>
          <a:xfrm>
            <a:off x="457200" y="2057400"/>
            <a:ext cx="8229600" cy="3916363"/>
          </a:xfrm>
        </p:spPr>
        <p:txBody>
          <a:bodyPr>
            <a:noAutofit/>
          </a:bodyPr>
          <a:lstStyle/>
          <a:p>
            <a:pPr marL="0" indent="0">
              <a:buNone/>
            </a:pPr>
            <a:r>
              <a:rPr lang="en-US" sz="2200" dirty="0">
                <a:solidFill>
                  <a:srgbClr val="1F497D"/>
                </a:solidFill>
              </a:rPr>
              <a:t>Topic 1 objectives:</a:t>
            </a:r>
          </a:p>
          <a:p>
            <a:pPr hangingPunct="0"/>
            <a:r>
              <a:rPr lang="en-US" sz="2200" dirty="0">
                <a:solidFill>
                  <a:srgbClr val="1F497D"/>
                </a:solidFill>
                <a:cs typeface="Times New Roman" panose="02020603050405020304" pitchFamily="18" charset="0"/>
              </a:rPr>
              <a:t>Recall the history of informal claims and ITF</a:t>
            </a:r>
          </a:p>
          <a:p>
            <a:pPr hangingPunct="0"/>
            <a:r>
              <a:rPr lang="en-US" sz="2200" dirty="0">
                <a:solidFill>
                  <a:srgbClr val="1F497D"/>
                </a:solidFill>
                <a:cs typeface="Times New Roman" panose="02020603050405020304" pitchFamily="18" charset="0"/>
              </a:rPr>
              <a:t>Identify what kinds of claims an ITF can be applied to</a:t>
            </a:r>
          </a:p>
          <a:p>
            <a:pPr hangingPunct="0"/>
            <a:r>
              <a:rPr lang="en-US" sz="2200" dirty="0">
                <a:solidFill>
                  <a:srgbClr val="1F497D"/>
                </a:solidFill>
                <a:cs typeface="Times New Roman" panose="02020603050405020304" pitchFamily="18" charset="0"/>
              </a:rPr>
              <a:t>List required elements of an ITF </a:t>
            </a:r>
          </a:p>
          <a:p>
            <a:pPr hangingPunct="0"/>
            <a:r>
              <a:rPr lang="en-US" sz="2200" dirty="0">
                <a:solidFill>
                  <a:srgbClr val="1F497D"/>
                </a:solidFill>
                <a:cs typeface="Times New Roman" panose="02020603050405020304" pitchFamily="18" charset="0"/>
              </a:rPr>
              <a:t>Recognize the different ways an ITF can be communicated </a:t>
            </a:r>
          </a:p>
          <a:p>
            <a:pPr marL="0" indent="0">
              <a:buNone/>
            </a:pPr>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5</a:t>
            </a:fld>
            <a:endParaRPr lang="en-US" dirty="0"/>
          </a:p>
        </p:txBody>
      </p:sp>
    </p:spTree>
    <p:extLst>
      <p:ext uri="{BB962C8B-B14F-4D97-AF65-F5344CB8AC3E}">
        <p14:creationId xmlns:p14="http://schemas.microsoft.com/office/powerpoint/2010/main" val="527124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cs typeface="Times New Roman" panose="02020603050405020304" pitchFamily="18" charset="0"/>
              </a:rPr>
              <a:t>Informal Claims</a:t>
            </a:r>
          </a:p>
        </p:txBody>
      </p:sp>
      <p:sp>
        <p:nvSpPr>
          <p:cNvPr id="3" name="Content Placeholder 2"/>
          <p:cNvSpPr>
            <a:spLocks noGrp="1"/>
          </p:cNvSpPr>
          <p:nvPr>
            <p:ph idx="1"/>
            <p:custDataLst>
              <p:tags r:id="rId2"/>
            </p:custDataLst>
          </p:nvPr>
        </p:nvSpPr>
        <p:spPr>
          <a:xfrm>
            <a:off x="457200" y="2057400"/>
            <a:ext cx="8229600" cy="3916363"/>
          </a:xfrm>
        </p:spPr>
        <p:txBody>
          <a:bodyPr>
            <a:noAutofit/>
          </a:bodyPr>
          <a:lstStyle/>
          <a:p>
            <a:r>
              <a:rPr lang="en-US" sz="2200" dirty="0">
                <a:solidFill>
                  <a:srgbClr val="1F497D"/>
                </a:solidFill>
                <a:latin typeface="+mn-lt"/>
                <a:cs typeface="Times New Roman" panose="02020603050405020304" pitchFamily="18" charset="0"/>
              </a:rPr>
              <a:t>Prior to March 25, 2015, any communication or action that showed an intent to apply for benefits was considered an “informal claim.”</a:t>
            </a:r>
          </a:p>
          <a:p>
            <a:pPr marL="0" indent="0">
              <a:buNone/>
            </a:pPr>
            <a:endParaRPr lang="en-US" sz="1200" dirty="0">
              <a:solidFill>
                <a:srgbClr val="1F497D"/>
              </a:solidFill>
              <a:latin typeface="+mn-lt"/>
              <a:cs typeface="Times New Roman" panose="02020603050405020304" pitchFamily="18" charset="0"/>
            </a:endParaRPr>
          </a:p>
          <a:p>
            <a:r>
              <a:rPr lang="en-US" sz="2200" dirty="0">
                <a:solidFill>
                  <a:srgbClr val="1F497D"/>
                </a:solidFill>
                <a:latin typeface="+mn-lt"/>
                <a:cs typeface="Times New Roman" panose="02020603050405020304" pitchFamily="18" charset="0"/>
              </a:rPr>
              <a:t>Informal claims were important because they served as an effective date placeholder, if VA received a substantially complete claim within one year of the date we notified the claimant one was needed.</a:t>
            </a:r>
          </a:p>
          <a:p>
            <a:pPr marL="0" indent="0">
              <a:buNone/>
            </a:pPr>
            <a:endParaRPr lang="en-US" sz="1200" dirty="0">
              <a:solidFill>
                <a:srgbClr val="1F497D"/>
              </a:solidFill>
              <a:latin typeface="+mn-lt"/>
              <a:cs typeface="Times New Roman" panose="02020603050405020304" pitchFamily="18" charset="0"/>
            </a:endParaRPr>
          </a:p>
          <a:p>
            <a:r>
              <a:rPr lang="en-US" sz="2200" b="1" dirty="0">
                <a:solidFill>
                  <a:srgbClr val="1F497D"/>
                </a:solidFill>
                <a:latin typeface="+mn-lt"/>
                <a:cs typeface="Times New Roman" panose="02020603050405020304" pitchFamily="18" charset="0"/>
              </a:rPr>
              <a:t>VA stopped accepting informal claims on March 24, 2015</a:t>
            </a:r>
          </a:p>
          <a:p>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6</a:t>
            </a:fld>
            <a:endParaRPr lang="en-US" dirty="0"/>
          </a:p>
        </p:txBody>
      </p:sp>
    </p:spTree>
    <p:extLst>
      <p:ext uri="{BB962C8B-B14F-4D97-AF65-F5344CB8AC3E}">
        <p14:creationId xmlns:p14="http://schemas.microsoft.com/office/powerpoint/2010/main" val="1971683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cs typeface="Times New Roman" panose="02020603050405020304" pitchFamily="18" charset="0"/>
              </a:rPr>
              <a:t>Intent to File (ITF)</a:t>
            </a:r>
          </a:p>
        </p:txBody>
      </p:sp>
      <p:sp>
        <p:nvSpPr>
          <p:cNvPr id="3" name="Content Placeholder 2"/>
          <p:cNvSpPr>
            <a:spLocks noGrp="1"/>
          </p:cNvSpPr>
          <p:nvPr>
            <p:ph idx="1"/>
            <p:custDataLst>
              <p:tags r:id="rId2"/>
            </p:custDataLst>
          </p:nvPr>
        </p:nvSpPr>
        <p:spPr>
          <a:xfrm>
            <a:off x="701298" y="2041902"/>
            <a:ext cx="7741403" cy="3916363"/>
          </a:xfrm>
        </p:spPr>
        <p:txBody>
          <a:bodyPr>
            <a:normAutofit/>
          </a:bodyPr>
          <a:lstStyle/>
          <a:p>
            <a:r>
              <a:rPr lang="en-US" sz="2200" dirty="0">
                <a:solidFill>
                  <a:srgbClr val="1F497D"/>
                </a:solidFill>
                <a:latin typeface="+mn-lt"/>
                <a:cs typeface="Times New Roman" panose="02020603050405020304" pitchFamily="18" charset="0"/>
              </a:rPr>
              <a:t>Claimants desiring an effective date placeholder on or after       March 24, 2015, must communicate to VA a formal          “intent to file” a claim.</a:t>
            </a:r>
          </a:p>
          <a:p>
            <a:pPr marL="0" indent="0">
              <a:buNone/>
            </a:pPr>
            <a:endParaRPr lang="en-US" sz="1200" dirty="0">
              <a:solidFill>
                <a:srgbClr val="1F497D"/>
              </a:solidFill>
              <a:latin typeface="+mn-lt"/>
              <a:cs typeface="Times New Roman" panose="02020603050405020304" pitchFamily="18" charset="0"/>
            </a:endParaRPr>
          </a:p>
          <a:p>
            <a:r>
              <a:rPr lang="en-US" sz="2200" dirty="0">
                <a:solidFill>
                  <a:srgbClr val="1F497D"/>
                </a:solidFill>
                <a:latin typeface="+mn-lt"/>
                <a:cs typeface="Times New Roman" panose="02020603050405020304" pitchFamily="18" charset="0"/>
              </a:rPr>
              <a:t>ITFs allow the claimant one year to submit a substantially complete claim and potentially maintain the date of the ITF as the effective date</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7</a:t>
            </a:fld>
            <a:endParaRPr lang="en-US" dirty="0"/>
          </a:p>
        </p:txBody>
      </p:sp>
    </p:spTree>
    <p:extLst>
      <p:ext uri="{BB962C8B-B14F-4D97-AF65-F5344CB8AC3E}">
        <p14:creationId xmlns:p14="http://schemas.microsoft.com/office/powerpoint/2010/main" val="992804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cs typeface="Times New Roman" panose="02020603050405020304" pitchFamily="18" charset="0"/>
              </a:rPr>
              <a:t>Benefits ITF Applies To </a:t>
            </a:r>
          </a:p>
        </p:txBody>
      </p:sp>
      <p:sp>
        <p:nvSpPr>
          <p:cNvPr id="3" name="Content Placeholder 2"/>
          <p:cNvSpPr>
            <a:spLocks noGrp="1"/>
          </p:cNvSpPr>
          <p:nvPr>
            <p:ph idx="1"/>
            <p:custDataLst>
              <p:tags r:id="rId2"/>
            </p:custDataLst>
          </p:nvPr>
        </p:nvSpPr>
        <p:spPr>
          <a:xfrm>
            <a:off x="867905" y="2057400"/>
            <a:ext cx="7408189" cy="3916363"/>
          </a:xfrm>
        </p:spPr>
        <p:txBody>
          <a:bodyPr>
            <a:noAutofit/>
          </a:bodyPr>
          <a:lstStyle/>
          <a:p>
            <a:r>
              <a:rPr lang="en-US" sz="2200" dirty="0">
                <a:solidFill>
                  <a:srgbClr val="1F497D"/>
                </a:solidFill>
                <a:latin typeface="+mn-lt"/>
                <a:cs typeface="Times New Roman" panose="02020603050405020304" pitchFamily="18" charset="0"/>
              </a:rPr>
              <a:t>Compensation</a:t>
            </a:r>
          </a:p>
          <a:p>
            <a:r>
              <a:rPr lang="en-US" sz="2200" dirty="0">
                <a:solidFill>
                  <a:srgbClr val="1F497D"/>
                </a:solidFill>
                <a:latin typeface="+mn-lt"/>
                <a:cs typeface="Times New Roman" panose="02020603050405020304" pitchFamily="18" charset="0"/>
              </a:rPr>
              <a:t>Pension</a:t>
            </a:r>
          </a:p>
          <a:p>
            <a:r>
              <a:rPr lang="en-US" sz="2200" dirty="0">
                <a:solidFill>
                  <a:srgbClr val="1F497D"/>
                </a:solidFill>
                <a:latin typeface="+mn-lt"/>
                <a:cs typeface="Times New Roman" panose="02020603050405020304" pitchFamily="18" charset="0"/>
              </a:rPr>
              <a:t>Survivor’s Pension, and</a:t>
            </a:r>
          </a:p>
          <a:p>
            <a:r>
              <a:rPr lang="en-US" sz="2200" dirty="0">
                <a:solidFill>
                  <a:srgbClr val="1F497D"/>
                </a:solidFill>
                <a:latin typeface="+mn-lt"/>
                <a:cs typeface="Times New Roman" panose="02020603050405020304" pitchFamily="18" charset="0"/>
              </a:rPr>
              <a:t>Dependency and Indemnity Compensation (DIC)</a:t>
            </a:r>
          </a:p>
          <a:p>
            <a:pPr marL="0" indent="0">
              <a:buNone/>
            </a:pPr>
            <a:endParaRPr lang="en-US" sz="1200" dirty="0">
              <a:solidFill>
                <a:srgbClr val="1F497D"/>
              </a:solidFill>
              <a:latin typeface="+mn-lt"/>
              <a:cs typeface="Times New Roman" panose="02020603050405020304" pitchFamily="18" charset="0"/>
            </a:endParaRPr>
          </a:p>
          <a:p>
            <a:pPr marL="0" indent="0">
              <a:buNone/>
            </a:pPr>
            <a:r>
              <a:rPr lang="en-US" sz="2200" b="1" dirty="0">
                <a:solidFill>
                  <a:srgbClr val="1F497D"/>
                </a:solidFill>
                <a:latin typeface="+mn-lt"/>
                <a:cs typeface="Times New Roman" panose="02020603050405020304" pitchFamily="18" charset="0"/>
              </a:rPr>
              <a:t>Note: </a:t>
            </a:r>
            <a:r>
              <a:rPr lang="en-US" sz="2200" dirty="0">
                <a:solidFill>
                  <a:srgbClr val="1F497D"/>
                </a:solidFill>
                <a:latin typeface="+mn-lt"/>
                <a:cs typeface="Times New Roman" panose="02020603050405020304" pitchFamily="18" charset="0"/>
              </a:rPr>
              <a:t>An ITF is specific to the benefit sought. When the claim received is not for the same type of benefit identified on the ITF, the ITF may not be applied to the claim for purposes of effective date assignment. </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8</a:t>
            </a:fld>
            <a:endParaRPr lang="en-US" dirty="0"/>
          </a:p>
        </p:txBody>
      </p:sp>
    </p:spTree>
    <p:extLst>
      <p:ext uri="{BB962C8B-B14F-4D97-AF65-F5344CB8AC3E}">
        <p14:creationId xmlns:p14="http://schemas.microsoft.com/office/powerpoint/2010/main" val="1139231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sz="3200" dirty="0">
                <a:cs typeface="Times New Roman" panose="02020603050405020304" pitchFamily="18" charset="0"/>
              </a:rPr>
              <a:t>Benefits ITF Does Not Apply To </a:t>
            </a:r>
          </a:p>
        </p:txBody>
      </p:sp>
      <p:sp>
        <p:nvSpPr>
          <p:cNvPr id="3" name="Content Placeholder 2"/>
          <p:cNvSpPr>
            <a:spLocks noGrp="1"/>
          </p:cNvSpPr>
          <p:nvPr>
            <p:ph idx="1"/>
            <p:custDataLst>
              <p:tags r:id="rId2"/>
            </p:custDataLst>
          </p:nvPr>
        </p:nvSpPr>
        <p:spPr>
          <a:xfrm>
            <a:off x="848412" y="2010905"/>
            <a:ext cx="7123529" cy="3916363"/>
          </a:xfrm>
        </p:spPr>
        <p:txBody>
          <a:bodyPr>
            <a:noAutofit/>
          </a:bodyPr>
          <a:lstStyle/>
          <a:p>
            <a:r>
              <a:rPr lang="en-US" sz="2200" dirty="0">
                <a:solidFill>
                  <a:srgbClr val="1F497D"/>
                </a:solidFill>
                <a:latin typeface="+mn-lt"/>
                <a:cs typeface="Times New Roman" panose="02020603050405020304" pitchFamily="18" charset="0"/>
              </a:rPr>
              <a:t>Examples of claims ITF does not apply to (not a complete list):</a:t>
            </a:r>
          </a:p>
          <a:p>
            <a:endParaRPr lang="en-US" sz="1200" dirty="0">
              <a:solidFill>
                <a:srgbClr val="1F497D"/>
              </a:solidFill>
              <a:latin typeface="+mn-lt"/>
              <a:cs typeface="Times New Roman" panose="02020603050405020304" pitchFamily="18" charset="0"/>
            </a:endParaRPr>
          </a:p>
          <a:p>
            <a:pPr marL="457200" indent="-228600">
              <a:buFont typeface="Arial" panose="020B0604020202020204" pitchFamily="34" charset="0"/>
              <a:buChar char="•"/>
            </a:pPr>
            <a:r>
              <a:rPr lang="en-US" sz="2200" dirty="0">
                <a:solidFill>
                  <a:srgbClr val="1F497D"/>
                </a:solidFill>
                <a:latin typeface="+mn-lt"/>
                <a:cs typeface="Times New Roman" panose="02020603050405020304" pitchFamily="18" charset="0"/>
              </a:rPr>
              <a:t>Dependency</a:t>
            </a:r>
          </a:p>
          <a:p>
            <a:pPr marL="457200" indent="-228600">
              <a:buFont typeface="Arial" panose="020B0604020202020204" pitchFamily="34" charset="0"/>
              <a:buChar char="•"/>
            </a:pPr>
            <a:r>
              <a:rPr lang="en-US" sz="2200" dirty="0">
                <a:solidFill>
                  <a:srgbClr val="1F497D"/>
                </a:solidFill>
                <a:latin typeface="+mn-lt"/>
                <a:cs typeface="Times New Roman" panose="02020603050405020304" pitchFamily="18" charset="0"/>
              </a:rPr>
              <a:t>Ancillary benefits</a:t>
            </a:r>
          </a:p>
          <a:p>
            <a:pPr marL="457200" indent="-228600">
              <a:buFont typeface="Arial" panose="020B0604020202020204" pitchFamily="34" charset="0"/>
              <a:buChar char="•"/>
            </a:pPr>
            <a:r>
              <a:rPr lang="en-US" sz="2200" dirty="0">
                <a:solidFill>
                  <a:srgbClr val="1F497D"/>
                </a:solidFill>
                <a:latin typeface="+mn-lt"/>
                <a:cs typeface="Times New Roman" panose="02020603050405020304" pitchFamily="18" charset="0"/>
              </a:rPr>
              <a:t>Requests for higher-level review</a:t>
            </a:r>
          </a:p>
          <a:p>
            <a:pPr marL="457200" indent="-228600">
              <a:buFont typeface="Arial" panose="020B0604020202020204" pitchFamily="34" charset="0"/>
              <a:buChar char="•"/>
            </a:pPr>
            <a:r>
              <a:rPr lang="en-US" sz="2200" dirty="0">
                <a:solidFill>
                  <a:srgbClr val="1F497D"/>
                </a:solidFill>
                <a:latin typeface="+mn-lt"/>
                <a:cs typeface="Times New Roman" panose="02020603050405020304" pitchFamily="18" charset="0"/>
              </a:rPr>
              <a:t>Supplemental claims</a:t>
            </a:r>
          </a:p>
          <a:p>
            <a:pPr marL="457200" indent="-228600">
              <a:buFont typeface="Arial" panose="020B0604020202020204" pitchFamily="34" charset="0"/>
              <a:buChar char="•"/>
            </a:pPr>
            <a:r>
              <a:rPr lang="en-US" sz="2200" dirty="0">
                <a:solidFill>
                  <a:srgbClr val="1F497D"/>
                </a:solidFill>
                <a:latin typeface="+mn-lt"/>
                <a:cs typeface="Times New Roman" panose="02020603050405020304" pitchFamily="18" charset="0"/>
              </a:rPr>
              <a:t>Duplicate claims</a:t>
            </a:r>
          </a:p>
          <a:p>
            <a:pPr marL="457200" indent="-228600">
              <a:buFont typeface="Arial" panose="020B0604020202020204" pitchFamily="34" charset="0"/>
              <a:buChar char="•"/>
            </a:pPr>
            <a:r>
              <a:rPr lang="en-US" sz="2200" dirty="0">
                <a:solidFill>
                  <a:srgbClr val="1F497D"/>
                </a:solidFill>
                <a:latin typeface="+mn-lt"/>
                <a:cs typeface="Times New Roman" panose="02020603050405020304" pitchFamily="18" charset="0"/>
              </a:rPr>
              <a:t>Requests for review based on a clear and unmistakable error</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9</a:t>
            </a:fld>
            <a:endParaRPr lang="en-US" dirty="0"/>
          </a:p>
        </p:txBody>
      </p:sp>
    </p:spTree>
    <p:extLst>
      <p:ext uri="{BB962C8B-B14F-4D97-AF65-F5344CB8AC3E}">
        <p14:creationId xmlns:p14="http://schemas.microsoft.com/office/powerpoint/2010/main" val="40393509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Intent to File (ITF)&amp;quot;&quot;/&gt;&lt;property id=&quot;20307&quot; value=&quot;307&quot;/&gt;&lt;/object&gt;&lt;object type=&quot;3&quot; unique_id=&quot;10005&quot;&gt;&lt;property id=&quot;20148&quot; value=&quot;5&quot;/&gt;&lt;property id=&quot;20300&quot; value=&quot;Slide 2 - &amp;quot;Purpose of This Lesson &amp;quot;&quot;/&gt;&lt;property id=&quot;20307&quot; value=&quot;308&quot;/&gt;&lt;/object&gt;&lt;object type=&quot;3&quot; unique_id=&quot;10006&quot;&gt;&lt;property id=&quot;20148&quot; value=&quot;5&quot;/&gt;&lt;property id=&quot;20300&quot; value=&quot;Slide 4 - &amp;quot;References&amp;quot;&quot;/&gt;&lt;property id=&quot;20307&quot; value=&quot;309&quot;/&gt;&lt;/object&gt;&lt;object type=&quot;3&quot; unique_id=&quot;10007&quot;&gt;&lt;property id=&quot;20148&quot; value=&quot;5&quot;/&gt;&lt;property id=&quot;20300&quot; value=&quot;Slide 5 - &amp;quot;Topic 1: Informal Claims vs. Intent to File&amp;quot;&quot;/&gt;&lt;property id=&quot;20307&quot; value=&quot;310&quot;/&gt;&lt;/object&gt;&lt;object type=&quot;3&quot; unique_id=&quot;10010&quot;&gt;&lt;property id=&quot;20148&quot; value=&quot;5&quot;/&gt;&lt;property id=&quot;20300&quot; value=&quot;Slide 7 - &amp;quot;Intent to File (ITF)&amp;quot;&quot;/&gt;&lt;property id=&quot;20307&quot; value=&quot;313&quot;/&gt;&lt;/object&gt;&lt;object type=&quot;3&quot; unique_id=&quot;10011&quot;&gt;&lt;property id=&quot;20148&quot; value=&quot;5&quot;/&gt;&lt;property id=&quot;20300&quot; value=&quot;Slide 13 - &amp;quot;5 Ways to Communicate an ITF (cont.)&amp;quot;&quot;/&gt;&lt;property id=&quot;20307&quot; value=&quot;314&quot;/&gt;&lt;/object&gt;&lt;object type=&quot;3&quot; unique_id=&quot;10013&quot;&gt;&lt;property id=&quot;20148&quot; value=&quot;5&quot;/&gt;&lt;property id=&quot;20300&quot; value=&quot;Slide 10 - &amp;quot;Required Elements of an ITF&amp;quot;&quot;/&gt;&lt;property id=&quot;20307&quot; value=&quot;316&quot;/&gt;&lt;/object&gt;&lt;object type=&quot;3&quot; unique_id=&quot;10014&quot;&gt;&lt;property id=&quot;20148&quot; value=&quot;5&quot;/&gt;&lt;property id=&quot;20300&quot; value=&quot;Slide 24 - &amp;quot;Status of ITFs&amp;quot;&quot;/&gt;&lt;property id=&quot;20307&quot; value=&quot;317&quot;/&gt;&lt;/object&gt;&lt;object type=&quot;3&quot; unique_id=&quot;10015&quot;&gt;&lt;property id=&quot;20148&quot; value=&quot;5&quot;/&gt;&lt;property id=&quot;20300&quot; value=&quot;Slide 25 - &amp;quot;Expiration of ITFs&amp;quot;&quot;/&gt;&lt;property id=&quot;20307&quot; value=&quot;318&quot;/&gt;&lt;/object&gt;&lt;object type=&quot;3&quot; unique_id=&quot;10016&quot;&gt;&lt;property id=&quot;20148&quot; value=&quot;5&quot;/&gt;&lt;property id=&quot;20300&quot; value=&quot;Slide 8 - &amp;quot;Benefits ITF Applies To &amp;quot;&quot;/&gt;&lt;property id=&quot;20307&quot; value=&quot;319&quot;/&gt;&lt;/object&gt;&lt;object type=&quot;3&quot; unique_id=&quot;10017&quot;&gt;&lt;property id=&quot;20148&quot; value=&quot;5&quot;/&gt;&lt;property id=&quot;20300&quot; value=&quot;Slide 9 - &amp;quot;Benefits ITF Does Not Apply To &amp;quot;&quot;/&gt;&lt;property id=&quot;20307&quot; value=&quot;320&quot;/&gt;&lt;/object&gt;&lt;object type=&quot;3&quot; unique_id=&quot;10018&quot;&gt;&lt;property id=&quot;20148&quot; value=&quot;5&quot;/&gt;&lt;property id=&quot;20300&quot; value=&quot;Slide 16 - &amp;quot;Topic 1 Knowledge Check&amp;quot;&quot;/&gt;&lt;property id=&quot;20307&quot; value=&quot;321&quot;/&gt;&lt;/object&gt;&lt;object type=&quot;3&quot; unique_id=&quot;10019&quot;&gt;&lt;property id=&quot;20148&quot; value=&quot;5&quot;/&gt;&lt;property id=&quot;20300&quot; value=&quot;Slide 19 - &amp;quot;Entering an ITF in VBMS&amp;quot;&quot;/&gt;&lt;property id=&quot;20307&quot; value=&quot;322&quot;/&gt;&lt;/object&gt;&lt;object type=&quot;3&quot; unique_id=&quot;10020&quot;&gt;&lt;property id=&quot;20148&quot; value=&quot;5&quot;/&gt;&lt;property id=&quot;20300&quot; value=&quot;Slide 26 - &amp;quot;Searching for the Status of ITFs&amp;quot;&quot;/&gt;&lt;property id=&quot;20307&quot; value=&quot;323&quot;/&gt;&lt;/object&gt;&lt;object type=&quot;3&quot; unique_id=&quot;10021&quot;&gt;&lt;property id=&quot;20148&quot; value=&quot;5&quot;/&gt;&lt;property id=&quot;20300&quot; value=&quot;Slide 22 - &amp;quot;Incomplete VA Form 21-0966&amp;quot;&quot;/&gt;&lt;property id=&quot;20307&quot; value=&quot;324&quot;/&gt;&lt;/object&gt;&lt;object type=&quot;3&quot; unique_id=&quot;10022&quot;&gt;&lt;property id=&quot;20148&quot; value=&quot;5&quot;/&gt;&lt;property id=&quot;20300&quot; value=&quot;Slide 23 - &amp;quot;Incomplete ITF Letter in VBMS&amp;quot;&quot;/&gt;&lt;property id=&quot;20307&quot; value=&quot;325&quot;/&gt;&lt;/object&gt;&lt;object type=&quot;3&quot; unique_id=&quot;10023&quot;&gt;&lt;property id=&quot;20148&quot; value=&quot;5&quot;/&gt;&lt;property id=&quot;20300&quot; value=&quot;Slide 21 - &amp;quot;ITF Acknowledgement Letter (cont.)&amp;quot;&quot;/&gt;&lt;property id=&quot;20307&quot; value=&quot;326&quot;/&gt;&lt;/object&gt;&lt;object type=&quot;3&quot; unique_id=&quot;10024&quot;&gt;&lt;property id=&quot;20148&quot; value=&quot;5&quot;/&gt;&lt;property id=&quot;20300&quot; value=&quot;Slide 15 - &amp;quot;VA Form 21-0966 Not in VBMS&amp;quot;&quot;/&gt;&lt;property id=&quot;20307&quot; value=&quot;327&quot;/&gt;&lt;/object&gt;&lt;object type=&quot;3&quot; unique_id=&quot;10025&quot;&gt;&lt;property id=&quot;20148&quot; value=&quot;5&quot;/&gt;&lt;property id=&quot;20300&quot; value=&quot;Slide 14 - &amp;quot;Request for Application&amp;quot;&quot;/&gt;&lt;property id=&quot;20307&quot; value=&quot;328&quot;/&gt;&lt;/object&gt;&lt;object type=&quot;3&quot; unique_id=&quot;10026&quot;&gt;&lt;property id=&quot;20148&quot; value=&quot;5&quot;/&gt;&lt;property id=&quot;20300&quot; value=&quot;Slide 27 - &amp;quot;Topic 2 Knowledge Check&amp;quot;&quot;/&gt;&lt;property id=&quot;20307&quot; value=&quot;329&quot;/&gt;&lt;/object&gt;&lt;object type=&quot;3&quot; unique_id=&quot;10027&quot;&gt;&lt;property id=&quot;20148&quot; value=&quot;5&quot;/&gt;&lt;property id=&quot;20300&quot; value=&quot;Slide 33 - &amp;quot;ITF Within One Year of Discharge&amp;quot;&quot;/&gt;&lt;property id=&quot;20307&quot; value=&quot;336&quot;/&gt;&lt;/object&gt;&lt;object type=&quot;3&quot; unique_id=&quot;10033&quot;&gt;&lt;property id=&quot;20148&quot; value=&quot;5&quot;/&gt;&lt;property id=&quot;20300&quot; value=&quot;Slide 34 - &amp;quot;Potential Effective Date Example 2&amp;quot;&quot;/&gt;&lt;property id=&quot;20307&quot; value=&quot;339&quot;/&gt;&lt;/object&gt;&lt;object type=&quot;3&quot; unique_id=&quot;10035&quot;&gt;&lt;property id=&quot;20148&quot; value=&quot;5&quot;/&gt;&lt;property id=&quot;20300&quot; value=&quot;Slide 31 - &amp;quot;Potential Effective Date Example 1&amp;quot;&quot;/&gt;&lt;property id=&quot;20307&quot; value=&quot;332&quot;/&gt;&lt;/object&gt;&lt;object type=&quot;3&quot; unique_id=&quot;10036&quot;&gt;&lt;property id=&quot;20148&quot; value=&quot;5&quot;/&gt;&lt;property id=&quot;20300&quot; value=&quot;Slide 32 - &amp;quot;Potential Effective Date Example 1 (cont.)&amp;quot;&quot;/&gt;&lt;property id=&quot;20307&quot; value=&quot;333&quot;/&gt;&lt;/object&gt;&lt;object type=&quot;3&quot; unique_id=&quot;10039&quot;&gt;&lt;property id=&quot;20148&quot; value=&quot;5&quot;/&gt;&lt;property id=&quot;20300&quot; value=&quot;Slide 36 - &amp;quot;Questions?&amp;quot;&quot;/&gt;&lt;property id=&quot;20307&quot; value=&quot;335&quot;/&gt;&lt;/object&gt;&lt;object type=&quot;3&quot; unique_id=&quot;10040&quot;&gt;&lt;property id=&quot;20148&quot; value=&quot;5&quot;/&gt;&lt;property id=&quot;20300&quot; value=&quot;Slide 30 - &amp;quot;Multiple ITFs and/or Multiple Claims&amp;quot;&quot;/&gt;&lt;property id=&quot;20307&quot; value=&quot;343&quot;/&gt;&lt;/object&gt;&lt;object type=&quot;3&quot; unique_id=&quot;10346&quot;&gt;&lt;property id=&quot;20148&quot; value=&quot;5&quot;/&gt;&lt;property id=&quot;20300&quot; value=&quot;Slide 6 - &amp;quot;Informal Claims&amp;quot;&quot;/&gt;&lt;property id=&quot;20307&quot; value=&quot;344&quot;/&gt;&lt;/object&gt;&lt;object type=&quot;3&quot; unique_id=&quot;10655&quot;&gt;&lt;property id=&quot;20148&quot; value=&quot;5&quot;/&gt;&lt;property id=&quot;20300&quot; value=&quot;Slide 17 - &amp;quot;Topic 2: ITF Development and Status in VBMS &amp;quot;&quot;/&gt;&lt;property id=&quot;20307&quot; value=&quot;346&quot;/&gt;&lt;/object&gt;&lt;object type=&quot;3&quot; unique_id=&quot;10656&quot;&gt;&lt;property id=&quot;20148&quot; value=&quot;5&quot;/&gt;&lt;property id=&quot;20300&quot; value=&quot;Slide 18 - &amp;quot;ITFs in VBMS&amp;quot;&quot;/&gt;&lt;property id=&quot;20307&quot; value=&quot;345&quot;/&gt;&lt;/object&gt;&lt;object type=&quot;3&quot; unique_id=&quot;10658&quot;&gt;&lt;property id=&quot;20148&quot; value=&quot;5&quot;/&gt;&lt;property id=&quot;20300&quot; value=&quot;Slide 28 - &amp;quot;Topic 3: ITF and Effective Dates&amp;quot;&quot;/&gt;&lt;property id=&quot;20307&quot; value=&quot;348&quot;/&gt;&lt;/object&gt;&lt;object type=&quot;3&quot; unique_id=&quot;10659&quot;&gt;&lt;property id=&quot;20148&quot; value=&quot;5&quot;/&gt;&lt;property id=&quot;20300&quot; value=&quot;Slide 29 - &amp;quot;ITF and Effective Dates&amp;quot;&quot;/&gt;&lt;property id=&quot;20307&quot; value=&quot;347&quot;/&gt;&lt;/object&gt;&lt;object type=&quot;3&quot; unique_id=&quot;10986&quot;&gt;&lt;property id=&quot;20148&quot; value=&quot;5&quot;/&gt;&lt;property id=&quot;20300&quot; value=&quot;Slide 11 - &amp;quot;5 Ways to Communicate an ITF&amp;quot;&quot;/&gt;&lt;property id=&quot;20307&quot; value=&quot;350&quot;/&gt;&lt;/object&gt;&lt;object type=&quot;3&quot; unique_id=&quot;10987&quot;&gt;&lt;property id=&quot;20148&quot; value=&quot;5&quot;/&gt;&lt;property id=&quot;20300&quot; value=&quot;Slide 12 - &amp;quot;5 Ways to Communicate an ITF (cont.)&amp;quot;&quot;/&gt;&lt;property id=&quot;20307&quot; value=&quot;351&quot;/&gt;&lt;/object&gt;&lt;object type=&quot;3&quot; unique_id=&quot;11104&quot;&gt;&lt;property id=&quot;20148&quot; value=&quot;5&quot;/&gt;&lt;property id=&quot;20300&quot; value=&quot;Slide 20 - &amp;quot;ITF Acknowledgement Letter&amp;quot;&quot;/&gt;&lt;property id=&quot;20307&quot; value=&quot;353&quot;/&gt;&lt;/object&gt;&lt;object type=&quot;3&quot; unique_id=&quot;11637&quot;&gt;&lt;property id=&quot;20148&quot; value=&quot;5&quot;/&gt;&lt;property id=&quot;20300&quot; value=&quot;Slide 3 - &amp;quot;Objectives &amp;quot;&quot;/&gt;&lt;property id=&quot;20307&quot; value=&quot;354&quot;/&gt;&lt;/object&gt;&lt;object type=&quot;3&quot; unique_id=&quot;11638&quot;&gt;&lt;property id=&quot;20148&quot; value=&quot;5&quot;/&gt;&lt;property id=&quot;20300&quot; value=&quot;Slide 35 - &amp;quot;Topic 3 Knowledge Check&amp;quot;&quot;/&gt;&lt;property id=&quot;20307&quot; value=&quot;355&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0&quot;/&gt;&lt;lineCharCount val=&quot;70&quot;/&gt;&lt;lineCharCount val=&quot;35&quot;/&gt;&lt;lineCharCount val=&quot;1&quot;/&gt;&lt;lineCharCount val=&quot;67&quot;/&gt;&lt;lineCharCount val=&quot;56&quot;/&gt;&lt;/TableIndex&gt;&lt;/ShapeTextInfo&gt;"/>
  <p:tag name="HTML_SHAPEINFO" val="&lt;ThreeDShapeInfo&gt;&lt;uuid val=&quot;{61DCF047-9A4B-4999-9AB1-FBB193DCE498}&quot;/&gt;&lt;isInvalidForFieldText val=&quot;0&quot;/&gt;&lt;Image&gt;&lt;filename val=&quot;C:\Users\User\AppData\Local\Temp\CP86969747718Session\CPTrustFolder86969747718\PPTImport869629037390\data\asimages\{61DCF047-9A4B-4999-9AB1-FBB193DCE498}_23.png&quot;/&gt;&lt;left val=&quot;42&quot;/&gt;&lt;top val=&quot;212&quot;/&gt;&lt;width val=&quot;870&quot;/&gt;&lt;height val=&quot;415&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E89229D-940B-48D9-8769-6C15CCE1C272}&quot;/&gt;&lt;isInvalidForFieldText val=&quot;0&quot;/&gt;&lt;Image&gt;&lt;filename val=&quot;C:\Users\User\AppData\Local\Temp\CP86969747718Session\CPTrustFolder86969747718\PPTImport869629037390\data\asimages\{5E89229D-940B-48D9-8769-6C15CCE1C272}_23.png&quot;/&gt;&lt;left val=&quot;727&quot;/&gt;&lt;top val=&quot;687&quot;/&gt;&lt;width val=&quot;226&quot;/&gt;&lt;height val=&quot;45&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76F7B644-B667-4F64-898D-118B408EEBFD}&quot;/&gt;&lt;isInvalidForFieldText val=&quot;0&quot;/&gt;&lt;Image&gt;&lt;filename val=&quot;C:\Users\User\AppData\Local\Temp\CP86969747718Session\CPTrustFolder86969747718\PPTImport869629037390\data\asimages\{76F7B644-B667-4F64-898D-118B408EEBFD}_23.png&quot;/&gt;&lt;left val=&quot;0&quot;/&gt;&lt;top val=&quot;75&quot;/&gt;&lt;width val=&quot;961&quot;/&gt;&lt;height val=&quot;122&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0&quot;/&gt;&lt;lineCharCount val=&quot;70&quot;/&gt;&lt;lineCharCount val=&quot;35&quot;/&gt;&lt;lineCharCount val=&quot;1&quot;/&gt;&lt;lineCharCount val=&quot;67&quot;/&gt;&lt;lineCharCount val=&quot;56&quot;/&gt;&lt;/TableIndex&gt;&lt;/ShapeTextInfo&gt;"/>
  <p:tag name="HTML_SHAPEINFO" val="&lt;ThreeDShapeInfo&gt;&lt;uuid val=&quot;{61DCF047-9A4B-4999-9AB1-FBB193DCE498}&quot;/&gt;&lt;isInvalidForFieldText val=&quot;0&quot;/&gt;&lt;Image&gt;&lt;filename val=&quot;C:\Users\User\AppData\Local\Temp\CP86969747718Session\CPTrustFolder86969747718\PPTImport869629037390\data\asimages\{61DCF047-9A4B-4999-9AB1-FBB193DCE498}_23.png&quot;/&gt;&lt;left val=&quot;42&quot;/&gt;&lt;top val=&quot;212&quot;/&gt;&lt;width val=&quot;870&quot;/&gt;&lt;height val=&quot;415&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E89229D-940B-48D9-8769-6C15CCE1C272}&quot;/&gt;&lt;isInvalidForFieldText val=&quot;0&quot;/&gt;&lt;Image&gt;&lt;filename val=&quot;C:\Users\User\AppData\Local\Temp\CP86969747718Session\CPTrustFolder86969747718\PPTImport869629037390\data\asimages\{5E89229D-940B-48D9-8769-6C15CCE1C272}_23.png&quot;/&gt;&lt;left val=&quot;727&quot;/&gt;&lt;top val=&quot;687&quot;/&gt;&lt;width val=&quot;226&quot;/&gt;&lt;height val=&quot;45&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10D4FC76-617B-4B32-9377-92F46D62EBD6}&quot;/&gt;&lt;isInvalidForFieldText val=&quot;0&quot;/&gt;&lt;Image&gt;&lt;filename val=&quot;C:\Users\User\AppData\Local\Temp\CP86969747718Session\CPTrustFolder86969747718\PPTImport869629037390\data\asimages\{10D4FC76-617B-4B32-9377-92F46D62EBD6}_24.png&quot;/&gt;&lt;left val=&quot;0&quot;/&gt;&lt;top val=&quot;75&quot;/&gt;&lt;width val=&quot;961&quot;/&gt;&lt;height val=&quot;122&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44&quot;/&gt;&lt;lineCharCount val=&quot;58&quot;/&gt;&lt;lineCharCount val=&quot;1&quot;/&gt;&lt;lineCharCount val=&quot;66&quot;/&gt;&lt;lineCharCount val=&quot;59&quot;/&gt;&lt;lineCharCount val=&quot;55&quot;/&gt;&lt;/TableIndex&gt;&lt;/ShapeTextInfo&gt;"/>
  <p:tag name="HTML_SHAPEINFO" val="&lt;ThreeDShapeInfo&gt;&lt;uuid val=&quot;{A8CF91A0-C2BB-4F72-9DA2-F578D7889D5A}&quot;/&gt;&lt;isInvalidForFieldText val=&quot;0&quot;/&gt;&lt;Image&gt;&lt;filename val=&quot;C:\Users\User\AppData\Local\Temp\CP86969747718Session\CPTrustFolder86969747718\PPTImport869629037390\data\asimages\{A8CF91A0-C2BB-4F72-9DA2-F578D7889D5A}_24.png&quot;/&gt;&lt;left val=&quot;40&quot;/&gt;&lt;top val=&quot;212&quot;/&gt;&lt;width val=&quot;871&quot;/&gt;&lt;height val=&quot;415&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2F13F36-6DD4-4ACC-9486-47F2A8212F31}&quot;/&gt;&lt;isInvalidForFieldText val=&quot;0&quot;/&gt;&lt;Image&gt;&lt;filename val=&quot;C:\Users\User\AppData\Local\Temp\CP86969747718Session\CPTrustFolder86969747718\PPTImport869629037390\data\asimages\{12F13F36-6DD4-4ACC-9486-47F2A8212F31}_24.png&quot;/&gt;&lt;left val=&quot;727&quot;/&gt;&lt;top val=&quot;687&quot;/&gt;&lt;width val=&quot;226&quot;/&gt;&lt;height val=&quot;45&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662BEF63-6A2D-4145-A15D-2F947C5942C2}&quot;/&gt;&lt;isInvalidForFieldText val=&quot;0&quot;/&gt;&lt;Image&gt;&lt;filename val=&quot;C:\Users\User\AppData\Local\Temp\CP86969747718Session\CPTrustFolder86969747718\PPTImport869629037390\data\asimages\{662BEF63-6A2D-4145-A15D-2F947C5942C2}_26.png&quot;/&gt;&lt;left val=&quot;0&quot;/&gt;&lt;top val=&quot;75&quot;/&gt;&lt;width val=&quot;961&quot;/&gt;&lt;height val=&quot;122&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7&quot;/&gt;&lt;lineCharCount val=&quot;51&quot;/&gt;&lt;lineCharCount val=&quot;69&quot;/&gt;&lt;lineCharCount val=&quot;6&quot;/&gt;&lt;lineCharCount val=&quot;1&quot;/&gt;&lt;lineCharCount val=&quot;66&quot;/&gt;&lt;/TableIndex&gt;&lt;/ShapeTextInfo&gt;"/>
  <p:tag name="HTML_SHAPEINFO" val="&lt;ThreeDShapeInfo&gt;&lt;uuid val=&quot;{E8EEF87A-50E0-4FEA-AC7F-94E3BE6F2FBA}&quot;/&gt;&lt;isInvalidForFieldText val=&quot;0&quot;/&gt;&lt;Image&gt;&lt;filename val=&quot;C:\Users\User\AppData\Local\Temp\CP86969747718Session\CPTrustFolder86969747718\PPTImport869629037390\data\asimages\{E8EEF87A-50E0-4FEA-AC7F-94E3BE6F2FBA}_26.png&quot;/&gt;&lt;left val=&quot;40&quot;/&gt;&lt;top val=&quot;212&quot;/&gt;&lt;width val=&quot;881&quot;/&gt;&lt;height val=&quot;41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E0CC3D8-2498-49CD-89AD-DF4501D345A2}&quot;/&gt;&lt;isInvalidForFieldText val=&quot;0&quot;/&gt;&lt;Image&gt;&lt;filename val=&quot;C:\Users\User\AppData\Local\Temp\CP86969747718Session\CPTrustFolder86969747718\PPTImport869629037390\data\asimages\{4E0CC3D8-2498-49CD-89AD-DF4501D345A2}_26.png&quot;/&gt;&lt;left val=&quot;727&quot;/&gt;&lt;top val=&quot;687&quot;/&gt;&lt;width val=&quot;226&quot;/&gt;&lt;height val=&quot;45&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F6F5E96B-1CDA-406F-80C9-76233B34418B}&quot;/&gt;&lt;isInvalidForFieldText val=&quot;0&quot;/&gt;&lt;Image&gt;&lt;filename val=&quot;C:\Users\User\AppData\Local\Temp\CP86969747718Session\CPTrustFolder86969747718\PPTImport869629037390\data\asimages\{F6F5E96B-1CDA-406F-80C9-76233B34418B}_27.png&quot;/&gt;&lt;left val=&quot;0&quot;/&gt;&lt;top val=&quot;75&quot;/&gt;&lt;width val=&quot;961&quot;/&gt;&lt;height val=&quot;122&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2&quot;/&gt;&lt;lineCharCount val=&quot;18&quot;/&gt;&lt;lineCharCount val=&quot;1&quot;/&gt;&lt;lineCharCount val=&quot;67&quot;/&gt;&lt;lineCharCount val=&quot;66&quot;/&gt;&lt;lineCharCount val=&quot;41&quot;/&gt;&lt;/TableIndex&gt;&lt;/ShapeTextInfo&gt;"/>
  <p:tag name="HTML_SHAPEINFO" val="&lt;ThreeDShapeInfo&gt;&lt;uuid val=&quot;{86538B80-58E5-4F5C-A878-F1620CE428AF}&quot;/&gt;&lt;isInvalidForFieldText val=&quot;0&quot;/&gt;&lt;Image&gt;&lt;filename val=&quot;C:\Users\User\AppData\Local\Temp\CP86969747718Session\CPTrustFolder86969747718\PPTImport869629037390\data\asimages\{86538B80-58E5-4F5C-A878-F1620CE428AF}_27.png&quot;/&gt;&lt;left val=&quot;42&quot;/&gt;&lt;top val=&quot;212&quot;/&gt;&lt;width val=&quot;870&quot;/&gt;&lt;height val=&quot;415&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2A478CF-CFC4-4C76-AFAD-859B5368C187}&quot;/&gt;&lt;isInvalidForFieldText val=&quot;0&quot;/&gt;&lt;Image&gt;&lt;filename val=&quot;C:\Users\User\AppData\Local\Temp\CP86969747718Session\CPTrustFolder86969747718\PPTImport869629037390\data\asimages\{F2A478CF-CFC4-4C76-AFAD-859B5368C187}_27.png&quot;/&gt;&lt;left val=&quot;727&quot;/&gt;&lt;top val=&quot;687&quot;/&gt;&lt;width val=&quot;226&quot;/&gt;&lt;height val=&quot;4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76F7B644-B667-4F64-898D-118B408EEBFD}&quot;/&gt;&lt;isInvalidForFieldText val=&quot;0&quot;/&gt;&lt;Image&gt;&lt;filename val=&quot;C:\Users\User\AppData\Local\Temp\CP86969747718Session\CPTrustFolder86969747718\PPTImport869629037390\data\asimages\{76F7B644-B667-4F64-898D-118B408EEBFD}_23.png&quot;/&gt;&lt;left val=&quot;0&quot;/&gt;&lt;top val=&quot;75&quot;/&gt;&lt;width val=&quot;961&quot;/&gt;&lt;height val=&quot;122&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E89229D-940B-48D9-8769-6C15CCE1C272}&quot;/&gt;&lt;isInvalidForFieldText val=&quot;0&quot;/&gt;&lt;Image&gt;&lt;filename val=&quot;C:\Users\User\AppData\Local\Temp\CP86969747718Session\CPTrustFolder86969747718\PPTImport869629037390\data\asimages\{5E89229D-940B-48D9-8769-6C15CCE1C272}_23.png&quot;/&gt;&lt;left val=&quot;727&quot;/&gt;&lt;top val=&quot;687&quot;/&gt;&lt;width val=&quot;226&quot;/&gt;&lt;height val=&quot;4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10D4FC76-617B-4B32-9377-92F46D62EBD6}&quot;/&gt;&lt;isInvalidForFieldText val=&quot;0&quot;/&gt;&lt;Image&gt;&lt;filename val=&quot;C:\Users\User\AppData\Local\Temp\CP86969747718Session\CPTrustFolder86969747718\PPTImport869629037390\data\asimages\{10D4FC76-617B-4B32-9377-92F46D62EBD6}_24.png&quot;/&gt;&lt;left val=&quot;0&quot;/&gt;&lt;top val=&quot;75&quot;/&gt;&lt;width val=&quot;961&quot;/&gt;&lt;height val=&quot;122&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44&quot;/&gt;&lt;lineCharCount val=&quot;58&quot;/&gt;&lt;lineCharCount val=&quot;1&quot;/&gt;&lt;lineCharCount val=&quot;66&quot;/&gt;&lt;lineCharCount val=&quot;59&quot;/&gt;&lt;lineCharCount val=&quot;55&quot;/&gt;&lt;/TableIndex&gt;&lt;/ShapeTextInfo&gt;"/>
  <p:tag name="HTML_SHAPEINFO" val="&lt;ThreeDShapeInfo&gt;&lt;uuid val=&quot;{A8CF91A0-C2BB-4F72-9DA2-F578D7889D5A}&quot;/&gt;&lt;isInvalidForFieldText val=&quot;0&quot;/&gt;&lt;Image&gt;&lt;filename val=&quot;C:\Users\User\AppData\Local\Temp\CP86969747718Session\CPTrustFolder86969747718\PPTImport869629037390\data\asimages\{A8CF91A0-C2BB-4F72-9DA2-F578D7889D5A}_24.png&quot;/&gt;&lt;left val=&quot;40&quot;/&gt;&lt;top val=&quot;212&quot;/&gt;&lt;width val=&quot;871&quot;/&gt;&lt;height val=&quot;415&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2F13F36-6DD4-4ACC-9486-47F2A8212F31}&quot;/&gt;&lt;isInvalidForFieldText val=&quot;0&quot;/&gt;&lt;Image&gt;&lt;filename val=&quot;C:\Users\User\AppData\Local\Temp\CP86969747718Session\CPTrustFolder86969747718\PPTImport869629037390\data\asimages\{12F13F36-6DD4-4ACC-9486-47F2A8212F31}_24.png&quot;/&gt;&lt;left val=&quot;727&quot;/&gt;&lt;top val=&quot;687&quot;/&gt;&lt;width val=&quot;226&quot;/&gt;&lt;height val=&quot;45&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10D4FC76-617B-4B32-9377-92F46D62EBD6}&quot;/&gt;&lt;isInvalidForFieldText val=&quot;0&quot;/&gt;&lt;Image&gt;&lt;filename val=&quot;C:\Users\User\AppData\Local\Temp\CP86969747718Session\CPTrustFolder86969747718\PPTImport869629037390\data\asimages\{10D4FC76-617B-4B32-9377-92F46D62EBD6}_24.png&quot;/&gt;&lt;left val=&quot;0&quot;/&gt;&lt;top val=&quot;75&quot;/&gt;&lt;width val=&quot;961&quot;/&gt;&lt;height val=&quot;122&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44&quot;/&gt;&lt;lineCharCount val=&quot;58&quot;/&gt;&lt;lineCharCount val=&quot;1&quot;/&gt;&lt;lineCharCount val=&quot;66&quot;/&gt;&lt;lineCharCount val=&quot;59&quot;/&gt;&lt;lineCharCount val=&quot;55&quot;/&gt;&lt;/TableIndex&gt;&lt;/ShapeTextInfo&gt;"/>
  <p:tag name="HTML_SHAPEINFO" val="&lt;ThreeDShapeInfo&gt;&lt;uuid val=&quot;{A8CF91A0-C2BB-4F72-9DA2-F578D7889D5A}&quot;/&gt;&lt;isInvalidForFieldText val=&quot;0&quot;/&gt;&lt;Image&gt;&lt;filename val=&quot;C:\Users\User\AppData\Local\Temp\CP86969747718Session\CPTrustFolder86969747718\PPTImport869629037390\data\asimages\{A8CF91A0-C2BB-4F72-9DA2-F578D7889D5A}_24.png&quot;/&gt;&lt;left val=&quot;40&quot;/&gt;&lt;top val=&quot;212&quot;/&gt;&lt;width val=&quot;871&quot;/&gt;&lt;height val=&quot;415&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2F13F36-6DD4-4ACC-9486-47F2A8212F31}&quot;/&gt;&lt;isInvalidForFieldText val=&quot;0&quot;/&gt;&lt;Image&gt;&lt;filename val=&quot;C:\Users\User\AppData\Local\Temp\CP86969747718Session\CPTrustFolder86969747718\PPTImport869629037390\data\asimages\{12F13F36-6DD4-4ACC-9486-47F2A8212F31}_24.png&quot;/&gt;&lt;left val=&quot;727&quot;/&gt;&lt;top val=&quot;687&quot;/&gt;&lt;width val=&quot;226&quot;/&gt;&lt;height val=&quot;45&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2B4E77A3-E629-4CA6-AE9D-2C0BC844F725}&quot;/&gt;&lt;isInvalidForFieldText val=&quot;0&quot;/&gt;&lt;Image&gt;&lt;filename val=&quot;C:\Users\User\AppData\Local\Temp\CP86969747718Session\CPTrustFolder86969747718\PPTImport869629037390\data\asimages\{2B4E77A3-E629-4CA6-AE9D-2C0BC844F725}_29.png&quot;/&gt;&lt;left val=&quot;0&quot;/&gt;&lt;top val=&quot;278&quot;/&gt;&lt;width val=&quot;961&quot;/&gt;&lt;height val=&quot;202&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813218A-EC50-4778-B9A2-F95DAF82BE90}&quot;/&gt;&lt;isInvalidForFieldText val=&quot;0&quot;/&gt;&lt;Image&gt;&lt;filename val=&quot;C:\Users\User\AppData\Local\Temp\CP86969747718Session\CPTrustFolder86969747718\PPTImport869629037390\data\asimages\{E813218A-EC50-4778-B9A2-F95DAF82BE90}_29.png&quot;/&gt;&lt;left val=&quot;727&quot;/&gt;&lt;top val=&quot;687&quot;/&gt;&lt;width val=&quot;226&quot;/&gt;&lt;height val=&quot;4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 name="PRESENTER_DUMMYTAG" val="&lt;DummyForForceWrite&gt;&lt;/DummyForForceWrite&gt;"/>
  <p:tag name="HTML_SHAPEINFO" val="&lt;ThreeDShapeInfo&gt;&lt;uuid val=&quot;{D15EFADC-1150-4824-B0BA-86C3540312BB}&quot;/&gt;&lt;isInvalidForFieldText val=&quot;0&quot;/&gt;&lt;Image&gt;&lt;filename val=&quot;C:\Users\User\AppData\Local\Temp\CP86969747718Session\CPTrustFolder86969747718\PPTImport869629037390\data\asimages\{D15EFADC-1150-4824-B0BA-86C3540312BB}_1.png&quot;/&gt;&lt;left val=&quot;71&quot;/&gt;&lt;top val=&quot;491&quot;/&gt;&lt;width val=&quot;249&quot;/&gt;&lt;height val=&quot;9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4E112DA2-108C-4242-A632-155491518846}&quot;/&gt;&lt;isInvalidForFieldText val=&quot;0&quot;/&gt;&lt;Image&gt;&lt;filename val=&quot;C:\Users\User\AppData\Local\Temp\CP86969747718Session\CPTrustFolder86969747718\PPTImport869629037390\data\asimages\{4E112DA2-108C-4242-A632-155491518846}_1.png&quot;/&gt;&lt;left val=&quot;639&quot;/&gt;&lt;top val=&quot;491&quot;/&gt;&lt;width val=&quot;249&quot;/&gt;&lt;height val=&quot;9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PRESENTER_DUMMYTAG" val="&lt;DummyForForceWrite&gt;&lt;/DummyForForceWrite&gt;"/>
  <p:tag name="HTML_SHAPEINFO" val="&lt;ThreeDShapeInfo&gt;&lt;uuid val=&quot;{1E96A106-F330-4139-ACC8-F8D02F3C56C1}&quot;/&gt;&lt;isInvalidForFieldText val=&quot;0&quot;/&gt;&lt;Image&gt;&lt;filename val=&quot;C:\Users\User\AppData\Local\Temp\CP86969747718Session\CPTrustFolder86969747718\PPTImport869629037390\data\asimages\{1E96A106-F330-4139-ACC8-F8D02F3C56C1}_1.png&quot;/&gt;&lt;left val=&quot;71&quot;/&gt;&lt;top val=&quot;288&quot;/&gt;&lt;width val=&quot;817&quot;/&gt;&lt;height val=&quot;13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2B09460D-642E-405A-845D-5F89D243229C}&quot;/&gt;&lt;isInvalidForFieldText val=&quot;0&quot;/&gt;&lt;Image&gt;&lt;filename val=&quot;C:\Users\User\AppData\Local\Temp\CP86969747718Session\CPTrustFolder86969747718\PPTImport869629037390\data\asimages\{2B09460D-642E-405A-845D-5F89D243229C}_2.png&quot;/&gt;&lt;left val=&quot;0&quot;/&gt;&lt;top val=&quot;75&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5&quot;/&gt;&lt;lineCharCount val=&quot;64&quot;/&gt;&lt;lineCharCount val=&quot;13&quot;/&gt;&lt;lineCharCount val=&quot;64&quot;/&gt;&lt;lineCharCount val=&quot;43&quot;/&gt;&lt;lineCharCount val=&quot;55&quot;/&gt;&lt;lineCharCount val=&quot;58&quot;/&gt;&lt;/TableIndex&gt;&lt;/ShapeTextInfo&gt;"/>
  <p:tag name="HTML_SHAPEINFO" val="&lt;ThreeDShapeInfo&gt;&lt;uuid val=&quot;{BE3230AF-B228-47E5-BEF8-9BE550AF4F10}&quot;/&gt;&lt;isInvalidForFieldText val=&quot;0&quot;/&gt;&lt;Image&gt;&lt;filename val=&quot;C:\Users\User\AppData\Local\Temp\CP86969747718Session\CPTrustFolder86969747718\PPTImport869629037390\data\asimages\{BE3230AF-B228-47E5-BEF8-9BE550AF4F10}_2.png&quot;/&gt;&lt;left val=&quot;42&quot;/&gt;&lt;top val=&quot;212&quot;/&gt;&lt;width val=&quot;870&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A4A7126-DDBF-4844-9748-E71180062AC3}&quot;/&gt;&lt;isInvalidForFieldText val=&quot;0&quot;/&gt;&lt;Image&gt;&lt;filename val=&quot;C:\Users\User\AppData\Local\Temp\CP86969747718Session\CPTrustFolder86969747718\PPTImport869629037390\data\asimages\{FA4A7126-DDBF-4844-9748-E71180062AC3}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2B09460D-642E-405A-845D-5F89D243229C}&quot;/&gt;&lt;isInvalidForFieldText val=&quot;0&quot;/&gt;&lt;Image&gt;&lt;filename val=&quot;C:\Users\User\AppData\Local\Temp\CP86969747718Session\CPTrustFolder86969747718\PPTImport869629037390\data\asimages\{2B09460D-642E-405A-845D-5F89D243229C}_2.png&quot;/&gt;&lt;left val=&quot;0&quot;/&gt;&lt;top val=&quot;75&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5&quot;/&gt;&lt;lineCharCount val=&quot;64&quot;/&gt;&lt;lineCharCount val=&quot;13&quot;/&gt;&lt;lineCharCount val=&quot;64&quot;/&gt;&lt;lineCharCount val=&quot;43&quot;/&gt;&lt;lineCharCount val=&quot;55&quot;/&gt;&lt;lineCharCount val=&quot;58&quot;/&gt;&lt;/TableIndex&gt;&lt;/ShapeTextInfo&gt;"/>
  <p:tag name="HTML_SHAPEINFO" val="&lt;ThreeDShapeInfo&gt;&lt;uuid val=&quot;{BE3230AF-B228-47E5-BEF8-9BE550AF4F10}&quot;/&gt;&lt;isInvalidForFieldText val=&quot;0&quot;/&gt;&lt;Image&gt;&lt;filename val=&quot;C:\Users\User\AppData\Local\Temp\CP86969747718Session\CPTrustFolder86969747718\PPTImport869629037390\data\asimages\{BE3230AF-B228-47E5-BEF8-9BE550AF4F10}_2.png&quot;/&gt;&lt;left val=&quot;42&quot;/&gt;&lt;top val=&quot;212&quot;/&gt;&lt;width val=&quot;870&quot;/&gt;&lt;height val=&quot;41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A4A7126-DDBF-4844-9748-E71180062AC3}&quot;/&gt;&lt;isInvalidForFieldText val=&quot;0&quot;/&gt;&lt;Image&gt;&lt;filename val=&quot;C:\Users\User\AppData\Local\Temp\CP86969747718Session\CPTrustFolder86969747718\PPTImport869629037390\data\asimages\{FA4A7126-DDBF-4844-9748-E71180062AC3}_2.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D21091D7-DF09-4130-98EE-D871FEE774A5}&quot;/&gt;&lt;isInvalidForFieldText val=&quot;0&quot;/&gt;&lt;Image&gt;&lt;filename val=&quot;C:\Users\User\AppData\Local\Temp\CP86969747718Session\CPTrustFolder86969747718\PPTImport869629037390\data\asimages\{D21091D7-DF09-4130-98EE-D871FEE774A5}_3.png&quot;/&gt;&lt;left val=&quot;0&quot;/&gt;&lt;top val=&quot;75&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0&quot;/&gt;&lt;lineCharCount val=&quot;1&quot;/&gt;&lt;lineCharCount val=&quot;68&quot;/&gt;&lt;lineCharCount val=&quot;62&quot;/&gt;&lt;lineCharCount val=&quot;25&quot;/&gt;&lt;lineCharCount val=&quot;1&quot;/&gt;&lt;/TableIndex&gt;&lt;/ShapeTextInfo&gt;"/>
  <p:tag name="HTML_SHAPEINFO" val="&lt;ThreeDShapeInfo&gt;&lt;uuid val=&quot;{F1CEF62C-C8E2-411F-8088-BB1408B21853}&quot;/&gt;&lt;isInvalidForFieldText val=&quot;0&quot;/&gt;&lt;Image&gt;&lt;filename val=&quot;C:\Users\User\AppData\Local\Temp\CP86969747718Session\CPTrustFolder86969747718\PPTImport869629037390\data\asimages\{F1CEF62C-C8E2-411F-8088-BB1408B21853}_3.png&quot;/&gt;&lt;left val=&quot;42&quot;/&gt;&lt;top val=&quot;212&quot;/&gt;&lt;width val=&quot;870&quot;/&gt;&lt;height val=&quot;41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EEE37D4-D4D5-4292-A1D2-CD0FF8CD1613}&quot;/&gt;&lt;isInvalidForFieldText val=&quot;0&quot;/&gt;&lt;Image&gt;&lt;filename val=&quot;C:\Users\User\AppData\Local\Temp\CP86969747718Session\CPTrustFolder86969747718\PPTImport869629037390\data\asimages\{9EEE37D4-D4D5-4292-A1D2-CD0FF8CD1613}_3.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BE29E671-17C1-49C4-9FEC-F4FFEAD7D4FC}&quot;/&gt;&lt;isInvalidForFieldText val=&quot;0&quot;/&gt;&lt;Image&gt;&lt;filename val=&quot;C:\Users\User\AppData\Local\Temp\CP86969747718Session\CPTrustFolder86969747718\PPTImport869629037390\data\asimages\{BE29E671-17C1-49C4-9FEC-F4FFEAD7D4FC}_4.png&quot;/&gt;&lt;left val=&quot;0&quot;/&gt;&lt;top val=&quot;75&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7&quot;/&gt;&lt;lineCharCount val=&quot;71&quot;/&gt;&lt;lineCharCount val=&quot;61&quot;/&gt;&lt;lineCharCount val=&quot;1&quot;/&gt;&lt;lineCharCount val=&quot;55&quot;/&gt;&lt;/TableIndex&gt;&lt;/ShapeTextInfo&gt;"/>
  <p:tag name="HTML_SHAPEINFO" val="&lt;ThreeDShapeInfo&gt;&lt;uuid val=&quot;{76AA1E44-9C96-4492-B1B6-B37DDDA8EA23}&quot;/&gt;&lt;isInvalidForFieldText val=&quot;0&quot;/&gt;&lt;Image&gt;&lt;filename val=&quot;C:\Users\User\AppData\Local\Temp\CP86969747718Session\CPTrustFolder86969747718\PPTImport869629037390\data\asimages\{76AA1E44-9C96-4492-B1B6-B37DDDA8EA23}_4.png&quot;/&gt;&lt;left val=&quot;42&quot;/&gt;&lt;top val=&quot;212&quot;/&gt;&lt;width val=&quot;872&quot;/&gt;&lt;height val=&quot;41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F5C199C-BC5C-4BC6-AD42-7BFAB50FCD45}&quot;/&gt;&lt;isInvalidForFieldText val=&quot;0&quot;/&gt;&lt;Image&gt;&lt;filename val=&quot;C:\Users\User\AppData\Local\Temp\CP86969747718Session\CPTrustFolder86969747718\PPTImport869629037390\data\asimages\{2F5C199C-BC5C-4BC6-AD42-7BFAB50FCD45}_4.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BE29E671-17C1-49C4-9FEC-F4FFEAD7D4FC}&quot;/&gt;&lt;isInvalidForFieldText val=&quot;0&quot;/&gt;&lt;Image&gt;&lt;filename val=&quot;C:\Users\User\AppData\Local\Temp\CP86969747718Session\CPTrustFolder86969747718\PPTImport869629037390\data\asimages\{BE29E671-17C1-49C4-9FEC-F4FFEAD7D4FC}_4.png&quot;/&gt;&lt;left val=&quot;0&quot;/&gt;&lt;top val=&quot;75&quot;/&gt;&lt;width val=&quot;961&quot;/&gt;&lt;height val=&quot;12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7&quot;/&gt;&lt;lineCharCount val=&quot;71&quot;/&gt;&lt;lineCharCount val=&quot;61&quot;/&gt;&lt;lineCharCount val=&quot;1&quot;/&gt;&lt;lineCharCount val=&quot;55&quot;/&gt;&lt;/TableIndex&gt;&lt;/ShapeTextInfo&gt;"/>
  <p:tag name="HTML_SHAPEINFO" val="&lt;ThreeDShapeInfo&gt;&lt;uuid val=&quot;{76AA1E44-9C96-4492-B1B6-B37DDDA8EA23}&quot;/&gt;&lt;isInvalidForFieldText val=&quot;0&quot;/&gt;&lt;Image&gt;&lt;filename val=&quot;C:\Users\User\AppData\Local\Temp\CP86969747718Session\CPTrustFolder86969747718\PPTImport869629037390\data\asimages\{76AA1E44-9C96-4492-B1B6-B37DDDA8EA23}_4.png&quot;/&gt;&lt;left val=&quot;42&quot;/&gt;&lt;top val=&quot;212&quot;/&gt;&lt;width val=&quot;872&quot;/&gt;&lt;height val=&quot;41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F5C199C-BC5C-4BC6-AD42-7BFAB50FCD45}&quot;/&gt;&lt;isInvalidForFieldText val=&quot;0&quot;/&gt;&lt;Image&gt;&lt;filename val=&quot;C:\Users\User\AppData\Local\Temp\CP86969747718Session\CPTrustFolder86969747718\PPTImport869629037390\data\asimages\{2F5C199C-BC5C-4BC6-AD42-7BFAB50FCD45}_4.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48049370-54BC-4C5D-BF83-6EEF15BE8433}&quot;/&gt;&lt;isInvalidForFieldText val=&quot;0&quot;/&gt;&lt;Image&gt;&lt;filename val=&quot;C:\Users\User\AppData\Local\Temp\CP86969747718Session\CPTrustFolder86969747718\PPTImport869629037390\data\asimages\{48049370-54BC-4C5D-BF83-6EEF15BE8433}_7.png&quot;/&gt;&lt;left val=&quot;0&quot;/&gt;&lt;top val=&quot;75&quot;/&gt;&lt;width val=&quot;961&quot;/&gt;&lt;height val=&quot;12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0&quot;/&gt;&lt;lineCharCount val=&quot;58&quot;/&gt;&lt;lineCharCount val=&quot;1&quot;/&gt;&lt;lineCharCount val=&quot;37&quot;/&gt;&lt;/TableIndex&gt;&lt;/ShapeTextInfo&gt;"/>
  <p:tag name="HTML_SHAPEINFO" val="&lt;ThreeDShapeInfo&gt;&lt;uuid val=&quot;{E7963D8A-C95C-4F4B-B2D7-EDE4402AA935}&quot;/&gt;&lt;isInvalidForFieldText val=&quot;0&quot;/&gt;&lt;Image&gt;&lt;filename val=&quot;C:\Users\User\AppData\Local\Temp\CP86969747718Session\CPTrustFolder86969747718\PPTImport869629037390\data\asimages\{E7963D8A-C95C-4F4B-B2D7-EDE4402AA935}_7.png&quot;/&gt;&lt;left val=&quot;42&quot;/&gt;&lt;top val=&quot;212&quot;/&gt;&lt;width val=&quot;883&quot;/&gt;&lt;height val=&quot;41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4210D7F-E6AB-4545-AF99-6846E7653DA1}&quot;/&gt;&lt;isInvalidForFieldText val=&quot;0&quot;/&gt;&lt;Image&gt;&lt;filename val=&quot;C:\Users\User\AppData\Local\Temp\CP86969747718Session\CPTrustFolder86969747718\PPTImport869629037390\data\asimages\{34210D7F-E6AB-4545-AF99-6846E7653DA1}_7.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3FED92AA-7497-427F-ACA1-039093FD1332}&quot;/&gt;&lt;isInvalidForFieldText val=&quot;0&quot;/&gt;&lt;Image&gt;&lt;filename val=&quot;C:\Users\User\AppData\Local\Temp\CP86969747718Session\CPTrustFolder86969747718\PPTImport869629037390\data\asimages\{3FED92AA-7497-427F-ACA1-039093FD1332}_13.png&quot;/&gt;&lt;left val=&quot;0&quot;/&gt;&lt;top val=&quot;75&quot;/&gt;&lt;width val=&quot;961&quot;/&gt;&lt;height val=&quot;12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3&quot;/&gt;&lt;lineCharCount val=&quot;8&quot;/&gt;&lt;lineCharCount val=&quot;24&quot;/&gt;&lt;lineCharCount val=&quot;4&quot;/&gt;&lt;lineCharCount val=&quot;74&quot;/&gt;&lt;lineCharCount val=&quot;71&quot;/&gt;&lt;lineCharCount val=&quot;64&quot;/&gt;&lt;/TableIndex&gt;&lt;/ShapeTextInfo&gt;"/>
  <p:tag name="HTML_SHAPEINFO" val="&lt;ThreeDShapeInfo&gt;&lt;uuid val=&quot;{91C52B17-E3E4-40AA-92E0-E649BC563C66}&quot;/&gt;&lt;isInvalidForFieldText val=&quot;0&quot;/&gt;&lt;Image&gt;&lt;filename val=&quot;C:\Users\User\AppData\Local\Temp\CP86969747718Session\CPTrustFolder86969747718\PPTImport869629037390\data\asimages\{91C52B17-E3E4-40AA-92E0-E649BC563C66}_13.png&quot;/&gt;&lt;left val=&quot;40&quot;/&gt;&lt;top val=&quot;212&quot;/&gt;&lt;width val=&quot;877&quot;/&gt;&lt;height val=&quot;41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93F4AC9-407D-4B69-8F7C-277D8B093E03}&quot;/&gt;&lt;isInvalidForFieldText val=&quot;0&quot;/&gt;&lt;Image&gt;&lt;filename val=&quot;C:\Users\User\AppData\Local\Temp\CP86969747718Session\CPTrustFolder86969747718\PPTImport869629037390\data\asimages\{D93F4AC9-407D-4B69-8F7C-277D8B093E03}_13.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3ACBDE58-C78E-451E-BA51-B3D1122F8B13}&quot;/&gt;&lt;isInvalidForFieldText val=&quot;0&quot;/&gt;&lt;Image&gt;&lt;filename val=&quot;C:\Users\User\AppData\Local\Temp\CP86969747718Session\CPTrustFolder86969747718\PPTImport869629037390\data\asimages\{3ACBDE58-C78E-451E-BA51-B3D1122F8B13}_14.png&quot;/&gt;&lt;left val=&quot;0&quot;/&gt;&lt;top val=&quot;75&quot;/&gt;&lt;width val=&quot;961&quot;/&gt;&lt;height val=&quot;12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4&quot;/&gt;&lt;lineCharCount val=&quot;11&quot;/&gt;&lt;lineCharCount val=&quot;19&quot;/&gt;&lt;lineCharCount val=&quot;29&quot;/&gt;&lt;lineCharCount val=&quot;17&quot;/&gt;&lt;lineCharCount val=&quot;59&quot;/&gt;&lt;/TableIndex&gt;&lt;/ShapeTextInfo&gt;"/>
  <p:tag name="HTML_SHAPEINFO" val="&lt;ThreeDShapeInfo&gt;&lt;uuid val=&quot;{42DFE10B-1A3A-49E0-887D-4431D3FFF7EA}&quot;/&gt;&lt;isInvalidForFieldText val=&quot;0&quot;/&gt;&lt;Image&gt;&lt;filename val=&quot;C:\Users\User\AppData\Local\Temp\CP86969747718Session\CPTrustFolder86969747718\PPTImport869629037390\data\asimages\{42DFE10B-1A3A-49E0-887D-4431D3FFF7EA}_14.png&quot;/&gt;&lt;left val=&quot;40&quot;/&gt;&lt;top val=&quot;212&quot;/&gt;&lt;width val=&quot;870&quot;/&gt;&lt;height val=&quot;41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690E4DE-3DA4-4753-A8F9-A01CD00B0682}&quot;/&gt;&lt;isInvalidForFieldText val=&quot;0&quot;/&gt;&lt;Image&gt;&lt;filename val=&quot;C:\Users\User\AppData\Local\Temp\CP86969747718Session\CPTrustFolder86969747718\PPTImport869629037390\data\asimages\{0690E4DE-3DA4-4753-A8F9-A01CD00B0682}_14.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B1F29373-62FB-4AAF-8B3B-1ED10FE48F21}&quot;/&gt;&lt;isInvalidForFieldText val=&quot;0&quot;/&gt;&lt;Image&gt;&lt;filename val=&quot;C:\Users\User\AppData\Local\Temp\CP86969747718Session\CPTrustFolder86969747718\PPTImport869629037390\data\asimages\{B1F29373-62FB-4AAF-8B3B-1ED10FE48F21}_10.png&quot;/&gt;&lt;left val=&quot;0&quot;/&gt;&lt;top val=&quot;75&quot;/&gt;&lt;width val=&quot;961&quot;/&gt;&lt;height val=&quot;12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7&quot;/&gt;&lt;lineCharCount val=&quot;65&quot;/&gt;&lt;lineCharCount val=&quot;45&quot;/&gt;&lt;lineCharCount val=&quot;61&quot;/&gt;&lt;lineCharCount val=&quot;59&quot;/&gt;&lt;lineCharCount val=&quot;35&quot;/&gt;&lt;lineCharCount val=&quot;57&quot;/&gt;&lt;/TableIndex&gt;&lt;/ShapeTextInfo&gt;"/>
  <p:tag name="HTML_SHAPEINFO" val="&lt;ThreeDShapeInfo&gt;&lt;uuid val=&quot;{AFC6D373-7F16-4642-A8FC-2C78D4F5EA7F}&quot;/&gt;&lt;isInvalidForFieldText val=&quot;0&quot;/&gt;&lt;Image&gt;&lt;filename val=&quot;C:\Users\User\AppData\Local\Temp\CP86969747718Session\CPTrustFolder86969747718\PPTImport869629037390\data\asimages\{AFC6D373-7F16-4642-A8FC-2C78D4F5EA7F}_10.png&quot;/&gt;&lt;left val=&quot;40&quot;/&gt;&lt;top val=&quot;212&quot;/&gt;&lt;width val=&quot;871&quot;/&gt;&lt;height val=&quot;41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9B2E807-13B0-4639-88C9-C2D536E81FBE}&quot;/&gt;&lt;isInvalidForFieldText val=&quot;0&quot;/&gt;&lt;Image&gt;&lt;filename val=&quot;C:\Users\User\AppData\Local\Temp\CP86969747718Session\CPTrustFolder86969747718\PPTImport869629037390\data\asimages\{E9B2E807-13B0-4639-88C9-C2D536E81FBE}_10.png&quot;/&gt;&lt;left val=&quot;727&quot;/&gt;&lt;top val=&quot;687&quot;/&gt;&lt;width val=&quot;226&quot;/&gt;&lt;height val=&quot;4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888D9F3F-4763-4736-A6AB-12F41AB1987C}&quot;/&gt;&lt;isInvalidForFieldText val=&quot;0&quot;/&gt;&lt;Image&gt;&lt;filename val=&quot;C:\Users\User\AppData\Local\Temp\CP86969747718Session\CPTrustFolder86969747718\PPTImport869629037390\data\asimages\{888D9F3F-4763-4736-A6AB-12F41AB1987C}_8.png&quot;/&gt;&lt;left val=&quot;0&quot;/&gt;&lt;top val=&quot;75&quot;/&gt;&lt;width val=&quot;961&quot;/&gt;&lt;height val=&quot;12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61&quot;/&gt;&lt;lineCharCount val=&quot;1&quot;/&gt;&lt;lineCharCount val=&quot;66&quot;/&gt;&lt;lineCharCount val=&quot;19&quot;/&gt;&lt;lineCharCount val=&quot;1&quot;/&gt;&lt;/TableIndex&gt;&lt;/ShapeTextInfo&gt;"/>
  <p:tag name="HTML_SHAPEINFO" val="&lt;ThreeDShapeInfo&gt;&lt;uuid val=&quot;{B7228F3E-8729-4A5B-BA85-CC22EC2DB0F0}&quot;/&gt;&lt;isInvalidForFieldText val=&quot;0&quot;/&gt;&lt;Image&gt;&lt;filename val=&quot;C:\Users\User\AppData\Local\Temp\CP86969747718Session\CPTrustFolder86969747718\PPTImport869629037390\data\asimages\{B7228F3E-8729-4A5B-BA85-CC22EC2DB0F0}_8.png&quot;/&gt;&lt;left val=&quot;42&quot;/&gt;&lt;top val=&quot;212&quot;/&gt;&lt;width val=&quot;870&quot;/&gt;&lt;height val=&quot;41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853AA0F-4212-4CDB-AE0D-1435F2424ECA}&quot;/&gt;&lt;isInvalidForFieldText val=&quot;0&quot;/&gt;&lt;Image&gt;&lt;filename val=&quot;C:\Users\User\AppData\Local\Temp\CP86969747718Session\CPTrustFolder86969747718\PPTImport869629037390\data\asimages\{0853AA0F-4212-4CDB-AE0D-1435F2424ECA}_8.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888D9F3F-4763-4736-A6AB-12F41AB1987C}&quot;/&gt;&lt;isInvalidForFieldText val=&quot;0&quot;/&gt;&lt;Image&gt;&lt;filename val=&quot;C:\Users\User\AppData\Local\Temp\CP86969747718Session\CPTrustFolder86969747718\PPTImport869629037390\data\asimages\{888D9F3F-4763-4736-A6AB-12F41AB1987C}_8.png&quot;/&gt;&lt;left val=&quot;0&quot;/&gt;&lt;top val=&quot;75&quot;/&gt;&lt;width val=&quot;961&quot;/&gt;&lt;height val=&quot;1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61&quot;/&gt;&lt;lineCharCount val=&quot;1&quot;/&gt;&lt;lineCharCount val=&quot;66&quot;/&gt;&lt;lineCharCount val=&quot;19&quot;/&gt;&lt;lineCharCount val=&quot;1&quot;/&gt;&lt;/TableIndex&gt;&lt;/ShapeTextInfo&gt;"/>
  <p:tag name="HTML_SHAPEINFO" val="&lt;ThreeDShapeInfo&gt;&lt;uuid val=&quot;{B7228F3E-8729-4A5B-BA85-CC22EC2DB0F0}&quot;/&gt;&lt;isInvalidForFieldText val=&quot;0&quot;/&gt;&lt;Image&gt;&lt;filename val=&quot;C:\Users\User\AppData\Local\Temp\CP86969747718Session\CPTrustFolder86969747718\PPTImport869629037390\data\asimages\{B7228F3E-8729-4A5B-BA85-CC22EC2DB0F0}_8.png&quot;/&gt;&lt;left val=&quot;42&quot;/&gt;&lt;top val=&quot;212&quot;/&gt;&lt;width val=&quot;870&quot;/&gt;&lt;height val=&quot;41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853AA0F-4212-4CDB-AE0D-1435F2424ECA}&quot;/&gt;&lt;isInvalidForFieldText val=&quot;0&quot;/&gt;&lt;Image&gt;&lt;filename val=&quot;C:\Users\User\AppData\Local\Temp\CP86969747718Session\CPTrustFolder86969747718\PPTImport869629037390\data\asimages\{0853AA0F-4212-4CDB-AE0D-1435F2424ECA}_8.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888D9F3F-4763-4736-A6AB-12F41AB1987C}&quot;/&gt;&lt;isInvalidForFieldText val=&quot;0&quot;/&gt;&lt;Image&gt;&lt;filename val=&quot;C:\Users\User\AppData\Local\Temp\CP86969747718Session\CPTrustFolder86969747718\PPTImport869629037390\data\asimages\{888D9F3F-4763-4736-A6AB-12F41AB1987C}_8.png&quot;/&gt;&lt;left val=&quot;0&quot;/&gt;&lt;top val=&quot;75&quot;/&gt;&lt;width val=&quot;961&quot;/&gt;&lt;height val=&quot;12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61&quot;/&gt;&lt;lineCharCount val=&quot;1&quot;/&gt;&lt;lineCharCount val=&quot;66&quot;/&gt;&lt;lineCharCount val=&quot;19&quot;/&gt;&lt;lineCharCount val=&quot;1&quot;/&gt;&lt;/TableIndex&gt;&lt;/ShapeTextInfo&gt;"/>
  <p:tag name="HTML_SHAPEINFO" val="&lt;ThreeDShapeInfo&gt;&lt;uuid val=&quot;{B7228F3E-8729-4A5B-BA85-CC22EC2DB0F0}&quot;/&gt;&lt;isInvalidForFieldText val=&quot;0&quot;/&gt;&lt;Image&gt;&lt;filename val=&quot;C:\Users\User\AppData\Local\Temp\CP86969747718Session\CPTrustFolder86969747718\PPTImport869629037390\data\asimages\{B7228F3E-8729-4A5B-BA85-CC22EC2DB0F0}_8.png&quot;/&gt;&lt;left val=&quot;42&quot;/&gt;&lt;top val=&quot;212&quot;/&gt;&lt;width val=&quot;870&quot;/&gt;&lt;height val=&quot;41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853AA0F-4212-4CDB-AE0D-1435F2424ECA}&quot;/&gt;&lt;isInvalidForFieldText val=&quot;0&quot;/&gt;&lt;Image&gt;&lt;filename val=&quot;C:\Users\User\AppData\Local\Temp\CP86969747718Session\CPTrustFolder86969747718\PPTImport869629037390\data\asimages\{0853AA0F-4212-4CDB-AE0D-1435F2424ECA}_8.png&quot;/&gt;&lt;left val=&quot;727&quot;/&gt;&lt;top val=&quot;687&quot;/&gt;&lt;width val=&quot;226&quot;/&gt;&lt;height val=&quot;4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CF01B1D6-F45A-4EC3-83E0-042D6681D1D4}&quot;/&gt;&lt;isInvalidForFieldText val=&quot;0&quot;/&gt;&lt;Image&gt;&lt;filename val=&quot;C:\Users\User\AppData\Local\Temp\CP86969747718Session\CPTrustFolder86969747718\PPTImport869629037390\data\asimages\{CF01B1D6-F45A-4EC3-83E0-042D6681D1D4}_22.png&quot;/&gt;&lt;left val=&quot;0&quot;/&gt;&lt;top val=&quot;75&quot;/&gt;&lt;width val=&quot;961&quot;/&gt;&lt;height val=&quot;12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7&quot;/&gt;&lt;lineCharCount val=&quot;73&quot;/&gt;&lt;lineCharCount val=&quot;29&quot;/&gt;&lt;lineCharCount val=&quot;1&quot;/&gt;&lt;lineCharCount val=&quot;70&quot;/&gt;&lt;lineCharCount val=&quot;67&quot;/&gt;&lt;lineCharCount val=&quot;66&quot;/&gt;&lt;lineCharCount val=&quot;15&quot;/&gt;&lt;/TableIndex&gt;&lt;/ShapeTextInfo&gt;"/>
  <p:tag name="HTML_SHAPEINFO" val="&lt;ThreeDShapeInfo&gt;&lt;uuid val=&quot;{1D412134-5149-4ACE-9F9D-96513D2127C0}&quot;/&gt;&lt;isInvalidForFieldText val=&quot;0&quot;/&gt;&lt;Image&gt;&lt;filename val=&quot;C:\Users\User\AppData\Local\Temp\CP86969747718Session\CPTrustFolder86969747718\PPTImport869629037390\data\asimages\{1D412134-5149-4ACE-9F9D-96513D2127C0}_22.png&quot;/&gt;&lt;left val=&quot;42&quot;/&gt;&lt;top val=&quot;212&quot;/&gt;&lt;width val=&quot;877&quot;/&gt;&lt;height val=&quot;41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B22E423-B89C-4519-9A88-0F5318789BF1}&quot;/&gt;&lt;isInvalidForFieldText val=&quot;0&quot;/&gt;&lt;Image&gt;&lt;filename val=&quot;C:\Users\User\AppData\Local\Temp\CP86969747718Session\CPTrustFolder86969747718\PPTImport869629037390\data\asimages\{BB22E423-B89C-4519-9A88-0F5318789BF1}_22.png&quot;/&gt;&lt;left val=&quot;727&quot;/&gt;&lt;top val=&quot;687&quot;/&gt;&lt;width val=&quot;226&quot;/&gt;&lt;height val=&quot;4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5347E996-9E5F-48B0-B977-0525B0B5AC60}&quot;/&gt;&lt;isInvalidForFieldText val=&quot;0&quot;/&gt;&lt;Image&gt;&lt;filename val=&quot;C:\Users\User\AppData\Local\Temp\CP86969747718Session\CPTrustFolder86969747718\PPTImport869629037390\data\asimages\{5347E996-9E5F-48B0-B977-0525B0B5AC60}_21.png&quot;/&gt;&lt;left val=&quot;0&quot;/&gt;&lt;top val=&quot;75&quot;/&gt;&lt;width val=&quot;961&quot;/&gt;&lt;height val=&quot;122&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7&quot;/&gt;&lt;lineCharCount val=&quot;70&quot;/&gt;&lt;lineCharCount val=&quot;62&quot;/&gt;&lt;lineCharCount val=&quot;35&quot;/&gt;&lt;lineCharCount val=&quot;1&quot;/&gt;&lt;lineCharCount val=&quot;1&quot;/&gt;&lt;lineCharCount val=&quot;1&quot;/&gt;&lt;/TableIndex&gt;&lt;/ShapeTextInfo&gt;"/>
  <p:tag name="HTML_SHAPEINFO" val="&lt;ThreeDShapeInfo&gt;&lt;uuid val=&quot;{A9777F2F-E8B1-4380-8885-BD2403944E4E}&quot;/&gt;&lt;isInvalidForFieldText val=&quot;0&quot;/&gt;&lt;Image&gt;&lt;filename val=&quot;C:\Users\User\AppData\Local\Temp\CP86969747718Session\CPTrustFolder86969747718\PPTImport869629037390\data\asimages\{A9777F2F-E8B1-4380-8885-BD2403944E4E}_21.png&quot;/&gt;&lt;left val=&quot;40&quot;/&gt;&lt;top val=&quot;212&quot;/&gt;&lt;width val=&quot;871&quot;/&gt;&lt;height val=&quot;41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3EB1E13-6FC3-4BC3-8C3B-0CF081C7FB34}&quot;/&gt;&lt;isInvalidForFieldText val=&quot;0&quot;/&gt;&lt;Image&gt;&lt;filename val=&quot;C:\Users\User\AppData\Local\Temp\CP86969747718Session\CPTrustFolder86969747718\PPTImport869629037390\data\asimages\{D3EB1E13-6FC3-4BC3-8C3B-0CF081C7FB34}_21.png&quot;/&gt;&lt;left val=&quot;727&quot;/&gt;&lt;top val=&quot;687&quot;/&gt;&lt;width val=&quot;226&quot;/&gt;&lt;height val=&quot;4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1049CDD4-32F5-46C1-A657-1818CCC27D8B}&quot;/&gt;&lt;isInvalidForFieldText val=&quot;0&quot;/&gt;&lt;Image&gt;&lt;filename val=&quot;C:\Users\User\AppData\Local\Temp\CP86969747718Session\CPTrustFolder86969747718\PPTImport869629037390\data\asimages\{1049CDD4-32F5-46C1-A657-1818CCC27D8B}_15.png&quot;/&gt;&lt;left val=&quot;0&quot;/&gt;&lt;top val=&quot;75&quot;/&gt;&lt;width val=&quot;961&quot;/&gt;&lt;height val=&quot;12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23&quot;/&gt;&lt;/TableIndex&gt;&lt;/ShapeTextInfo&gt;"/>
  <p:tag name="HTML_SHAPEINFO" val="&lt;ThreeDShapeInfo&gt;&lt;uuid val=&quot;{AC103632-12BD-4F91-B0FC-5C59D85252F9}&quot;/&gt;&lt;isInvalidForFieldText val=&quot;0&quot;/&gt;&lt;Image&gt;&lt;filename val=&quot;C:\Users\User\AppData\Local\Temp\CP86969747718Session\CPTrustFolder86969747718\PPTImport869629037390\data\asimages\{AC103632-12BD-4F91-B0FC-5C59D85252F9}_15.png&quot;/&gt;&lt;left val=&quot;40&quot;/&gt;&lt;top val=&quot;212&quot;/&gt;&lt;width val=&quot;871&quot;/&gt;&lt;height val=&quot;41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D88E9A4-D420-4124-98ED-8B416FC0E7B3}&quot;/&gt;&lt;isInvalidForFieldText val=&quot;0&quot;/&gt;&lt;Image&gt;&lt;filename val=&quot;C:\Users\User\AppData\Local\Temp\CP86969747718Session\CPTrustFolder86969747718\PPTImport869629037390\data\asimages\{5D88E9A4-D420-4124-98ED-8B416FC0E7B3}_15.png&quot;/&gt;&lt;left val=&quot;727&quot;/&gt;&lt;top val=&quot;687&quot;/&gt;&lt;width val=&quot;226&quot;/&gt;&lt;height val=&quot;4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1049CDD4-32F5-46C1-A657-1818CCC27D8B}&quot;/&gt;&lt;isInvalidForFieldText val=&quot;0&quot;/&gt;&lt;Image&gt;&lt;filename val=&quot;C:\Users\User\AppData\Local\Temp\CP86969747718Session\CPTrustFolder86969747718\PPTImport869629037390\data\asimages\{1049CDD4-32F5-46C1-A657-1818CCC27D8B}_15.png&quot;/&gt;&lt;left val=&quot;0&quot;/&gt;&lt;top val=&quot;75&quot;/&gt;&lt;width val=&quot;961&quot;/&gt;&lt;height val=&quot;122&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23&quot;/&gt;&lt;/TableIndex&gt;&lt;/ShapeTextInfo&gt;"/>
  <p:tag name="HTML_SHAPEINFO" val="&lt;ThreeDShapeInfo&gt;&lt;uuid val=&quot;{AC103632-12BD-4F91-B0FC-5C59D85252F9}&quot;/&gt;&lt;isInvalidForFieldText val=&quot;0&quot;/&gt;&lt;Image&gt;&lt;filename val=&quot;C:\Users\User\AppData\Local\Temp\CP86969747718Session\CPTrustFolder86969747718\PPTImport869629037390\data\asimages\{AC103632-12BD-4F91-B0FC-5C59D85252F9}_15.png&quot;/&gt;&lt;left val=&quot;40&quot;/&gt;&lt;top val=&quot;212&quot;/&gt;&lt;width val=&quot;871&quot;/&gt;&lt;height val=&quot;41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D88E9A4-D420-4124-98ED-8B416FC0E7B3}&quot;/&gt;&lt;isInvalidForFieldText val=&quot;0&quot;/&gt;&lt;Image&gt;&lt;filename val=&quot;C:\Users\User\AppData\Local\Temp\CP86969747718Session\CPTrustFolder86969747718\PPTImport869629037390\data\asimages\{5D88E9A4-D420-4124-98ED-8B416FC0E7B3}_15.png&quot;/&gt;&lt;left val=&quot;727&quot;/&gt;&lt;top val=&quot;687&quot;/&gt;&lt;width val=&quot;226&quot;/&gt;&lt;height val=&quot;4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1049CDD4-32F5-46C1-A657-1818CCC27D8B}&quot;/&gt;&lt;isInvalidForFieldText val=&quot;0&quot;/&gt;&lt;Image&gt;&lt;filename val=&quot;C:\Users\User\AppData\Local\Temp\CP86969747718Session\CPTrustFolder86969747718\PPTImport869629037390\data\asimages\{1049CDD4-32F5-46C1-A657-1818CCC27D8B}_15.png&quot;/&gt;&lt;left val=&quot;0&quot;/&gt;&lt;top val=&quot;75&quot;/&gt;&lt;width val=&quot;961&quot;/&gt;&lt;height val=&quot;122&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23&quot;/&gt;&lt;/TableIndex&gt;&lt;/ShapeTextInfo&gt;"/>
  <p:tag name="HTML_SHAPEINFO" val="&lt;ThreeDShapeInfo&gt;&lt;uuid val=&quot;{AC103632-12BD-4F91-B0FC-5C59D85252F9}&quot;/&gt;&lt;isInvalidForFieldText val=&quot;0&quot;/&gt;&lt;Image&gt;&lt;filename val=&quot;C:\Users\User\AppData\Local\Temp\CP86969747718Session\CPTrustFolder86969747718\PPTImport869629037390\data\asimages\{AC103632-12BD-4F91-B0FC-5C59D85252F9}_15.png&quot;/&gt;&lt;left val=&quot;40&quot;/&gt;&lt;top val=&quot;212&quot;/&gt;&lt;width val=&quot;871&quot;/&gt;&lt;height val=&quot;41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D88E9A4-D420-4124-98ED-8B416FC0E7B3}&quot;/&gt;&lt;isInvalidForFieldText val=&quot;0&quot;/&gt;&lt;Image&gt;&lt;filename val=&quot;C:\Users\User\AppData\Local\Temp\CP86969747718Session\CPTrustFolder86969747718\PPTImport869629037390\data\asimages\{5D88E9A4-D420-4124-98ED-8B416FC0E7B3}_15.png&quot;/&gt;&lt;left val=&quot;727&quot;/&gt;&lt;top val=&quot;687&quot;/&gt;&lt;width val=&quot;226&quot;/&gt;&lt;height val=&quot;4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9C049240-F02E-4D53-8980-3C1A5FADBE52}&quot;/&gt;&lt;isInvalidForFieldText val=&quot;0&quot;/&gt;&lt;Image&gt;&lt;filename val=&quot;C:\Users\User\AppData\Local\Temp\CP86969747718Session\CPTrustFolder86969747718\PPTImport869629037390\data\asimages\{9C049240-F02E-4D53-8980-3C1A5FADBE52}_16.png&quot;/&gt;&lt;left val=&quot;0&quot;/&gt;&lt;top val=&quot;75&quot;/&gt;&lt;width val=&quot;961&quot;/&gt;&lt;height val=&quot;12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36&quot;/&gt;&lt;/TableIndex&gt;&lt;/ShapeTextInfo&gt;"/>
  <p:tag name="HTML_SHAPEINFO" val="&lt;ThreeDShapeInfo&gt;&lt;uuid val=&quot;{EBE06CC3-DC97-4790-946B-927743500D05}&quot;/&gt;&lt;isInvalidForFieldText val=&quot;0&quot;/&gt;&lt;Image&gt;&lt;filename val=&quot;C:\Users\User\AppData\Local\Temp\CP86969747718Session\CPTrustFolder86969747718\PPTImport869629037390\data\asimages\{EBE06CC3-DC97-4790-946B-927743500D05}_16.png&quot;/&gt;&lt;left val=&quot;40&quot;/&gt;&lt;top val=&quot;212&quot;/&gt;&lt;width val=&quot;871&quot;/&gt;&lt;height val=&quot;41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187A26E-6C97-478D-92D5-6C39529B6A1D}&quot;/&gt;&lt;isInvalidForFieldText val=&quot;0&quot;/&gt;&lt;Image&gt;&lt;filename val=&quot;C:\Users\User\AppData\Local\Temp\CP86969747718Session\CPTrustFolder86969747718\PPTImport869629037390\data\asimages\{F187A26E-6C97-478D-92D5-6C39529B6A1D}_16.png&quot;/&gt;&lt;left val=&quot;727&quot;/&gt;&lt;top val=&quot;687&quot;/&gt;&lt;width val=&quot;226&quot;/&gt;&lt;height val=&quot;4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33A1EF0C-BB52-4F31-A8D2-2489FCAB722A}&quot;/&gt;&lt;isInvalidForFieldText val=&quot;0&quot;/&gt;&lt;Image&gt;&lt;filename val=&quot;C:\Users\User\AppData\Local\Temp\CP86969747718Session\CPTrustFolder86969747718\PPTImport869629037390\data\asimages\{33A1EF0C-BB52-4F31-A8D2-2489FCAB722A}_20.png&quot;/&gt;&lt;left val=&quot;0&quot;/&gt;&lt;top val=&quot;75&quot;/&gt;&lt;width val=&quot;961&quot;/&gt;&lt;height val=&quot;122&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6&quot;/&gt;&lt;lineCharCount val=&quot;67&quot;/&gt;&lt;lineCharCount val=&quot;58&quot;/&gt;&lt;lineCharCount val=&quot;35&quot;/&gt;&lt;lineCharCount val=&quot;66&quot;/&gt;&lt;lineCharCount val=&quot;24&quot;/&gt;&lt;/TableIndex&gt;&lt;/ShapeTextInfo&gt;"/>
  <p:tag name="HTML_SHAPEINFO" val="&lt;ThreeDShapeInfo&gt;&lt;uuid val=&quot;{A8532EAB-EAFC-414D-9F46-8F328379E943}&quot;/&gt;&lt;isInvalidForFieldText val=&quot;0&quot;/&gt;&lt;Image&gt;&lt;filename val=&quot;C:\Users\User\AppData\Local\Temp\CP86969747718Session\CPTrustFolder86969747718\PPTImport869629037390\data\asimages\{A8532EAB-EAFC-414D-9F46-8F328379E943}_20.png&quot;/&gt;&lt;left val=&quot;42&quot;/&gt;&lt;top val=&quot;212&quot;/&gt;&lt;width val=&quot;872&quot;/&gt;&lt;height val=&quot;41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7737D3E-DACD-4B49-803B-42C7FA115ADE}&quot;/&gt;&lt;isInvalidForFieldText val=&quot;0&quot;/&gt;&lt;Image&gt;&lt;filename val=&quot;C:\Users\User\AppData\Local\Temp\CP86969747718Session\CPTrustFolder86969747718\PPTImport869629037390\data\asimages\{A7737D3E-DACD-4B49-803B-42C7FA115ADE}_20.png&quot;/&gt;&lt;left val=&quot;727&quot;/&gt;&lt;top val=&quot;687&quot;/&gt;&lt;width val=&quot;226&quot;/&gt;&lt;height val=&quot;4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33A1EF0C-BB52-4F31-A8D2-2489FCAB722A}&quot;/&gt;&lt;isInvalidForFieldText val=&quot;0&quot;/&gt;&lt;Image&gt;&lt;filename val=&quot;C:\Users\User\AppData\Local\Temp\CP86969747718Session\CPTrustFolder86969747718\PPTImport869629037390\data\asimages\{33A1EF0C-BB52-4F31-A8D2-2489FCAB722A}_20.png&quot;/&gt;&lt;left val=&quot;0&quot;/&gt;&lt;top val=&quot;75&quot;/&gt;&lt;width val=&quot;961&quot;/&gt;&lt;height val=&quot;122&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6&quot;/&gt;&lt;lineCharCount val=&quot;67&quot;/&gt;&lt;lineCharCount val=&quot;58&quot;/&gt;&lt;lineCharCount val=&quot;35&quot;/&gt;&lt;lineCharCount val=&quot;66&quot;/&gt;&lt;lineCharCount val=&quot;24&quot;/&gt;&lt;/TableIndex&gt;&lt;/ShapeTextInfo&gt;"/>
  <p:tag name="HTML_SHAPEINFO" val="&lt;ThreeDShapeInfo&gt;&lt;uuid val=&quot;{A8532EAB-EAFC-414D-9F46-8F328379E943}&quot;/&gt;&lt;isInvalidForFieldText val=&quot;0&quot;/&gt;&lt;Image&gt;&lt;filename val=&quot;C:\Users\User\AppData\Local\Temp\CP86969747718Session\CPTrustFolder86969747718\PPTImport869629037390\data\asimages\{A8532EAB-EAFC-414D-9F46-8F328379E943}_20.png&quot;/&gt;&lt;left val=&quot;42&quot;/&gt;&lt;top val=&quot;212&quot;/&gt;&lt;width val=&quot;872&quot;/&gt;&lt;height val=&quot;41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7737D3E-DACD-4B49-803B-42C7FA115ADE}&quot;/&gt;&lt;isInvalidForFieldText val=&quot;0&quot;/&gt;&lt;Image&gt;&lt;filename val=&quot;C:\Users\User\AppData\Local\Temp\CP86969747718Session\CPTrustFolder86969747718\PPTImport869629037390\data\asimages\{A7737D3E-DACD-4B49-803B-42C7FA115ADE}_20.png&quot;/&gt;&lt;left val=&quot;727&quot;/&gt;&lt;top val=&quot;687&quot;/&gt;&lt;width val=&quot;226&quot;/&gt;&lt;height val=&quot;4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A53BB098-21CC-436B-A997-6DDE124B2FA5}&quot;/&gt;&lt;isInvalidForFieldText val=&quot;0&quot;/&gt;&lt;Image&gt;&lt;filename val=&quot;C:\Users\User\AppData\Local\Temp\CP86969747718Session\CPTrustFolder86969747718\PPTImport869629037390\data\asimages\{A53BB098-21CC-436B-A997-6DDE124B2FA5}_18.png&quot;/&gt;&lt;left val=&quot;0&quot;/&gt;&lt;top val=&quot;75&quot;/&gt;&lt;width val=&quot;961&quot;/&gt;&lt;height val=&quot;122&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5&quot;/&gt;&lt;lineCharCount val=&quot;61&quot;/&gt;&lt;lineCharCount val=&quot;58&quot;/&gt;&lt;lineCharCount val=&quot;69&quot;/&gt;&lt;lineCharCount val=&quot;70&quot;/&gt;&lt;lineCharCount val=&quot;25&quot;/&gt;&lt;lineCharCount val=&quot;61&quot;/&gt;&lt;lineCharCount val=&quot;63&quot;/&gt;&lt;lineCharCount val=&quot;55&quot;/&gt;&lt;/TableIndex&gt;&lt;/ShapeTextInfo&gt;"/>
  <p:tag name="HTML_SHAPEINFO" val="&lt;ThreeDShapeInfo&gt;&lt;uuid val=&quot;{BE4114C0-3C30-41F2-9986-F6E5F89E3E3F}&quot;/&gt;&lt;isInvalidForFieldText val=&quot;0&quot;/&gt;&lt;Image&gt;&lt;filename val=&quot;C:\Users\User\AppData\Local\Temp\CP86969747718Session\CPTrustFolder86969747718\PPTImport869629037390\data\asimages\{BE4114C0-3C30-41F2-9986-F6E5F89E3E3F}_18.png&quot;/&gt;&lt;left val=&quot;42&quot;/&gt;&lt;top val=&quot;212&quot;/&gt;&lt;width val=&quot;877&quot;/&gt;&lt;height val=&quot;41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DD11768-2464-4D4D-BD20-0ABD2C1AF207}&quot;/&gt;&lt;isInvalidForFieldText val=&quot;0&quot;/&gt;&lt;Image&gt;&lt;filename val=&quot;C:\Users\User\AppData\Local\Temp\CP86969747718Session\CPTrustFolder86969747718\PPTImport869629037390\data\asimages\{7DD11768-2464-4D4D-BD20-0ABD2C1AF207}_18.png&quot;/&gt;&lt;left val=&quot;727&quot;/&gt;&lt;top val=&quot;687&quot;/&gt;&lt;width val=&quot;226&quot;/&gt;&lt;height val=&quot;4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7499BBF3-43D0-40AA-B55A-07F4E99616D5}&quot;/&gt;&lt;isInvalidForFieldText val=&quot;0&quot;/&gt;&lt;Image&gt;&lt;filename val=&quot;C:\Users\User\AppData\Local\Temp\CP86969747718Session\CPTrustFolder86969747718\PPTImport869629037390\data\asimages\{7499BBF3-43D0-40AA-B55A-07F4E99616D5}_19.png&quot;/&gt;&lt;left val=&quot;0&quot;/&gt;&lt;top val=&quot;75&quot;/&gt;&lt;width val=&quot;961&quot;/&gt;&lt;height val=&quot;122&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3&quot;/&gt;&lt;lineCharCount val=&quot;74&quot;/&gt;&lt;lineCharCount val=&quot;9&quot;/&gt;&lt;/TableIndex&gt;&lt;/ShapeTextInfo&gt;"/>
  <p:tag name="HTML_SHAPEINFO" val="&lt;ThreeDShapeInfo&gt;&lt;uuid val=&quot;{33843394-47BF-4E17-A8F5-C33BCE5A1375}&quot;/&gt;&lt;isInvalidForFieldText val=&quot;0&quot;/&gt;&lt;Image&gt;&lt;filename val=&quot;C:\Users\User\AppData\Local\Temp\CP86969747718Session\CPTrustFolder86969747718\PPTImport869629037390\data\asimages\{33843394-47BF-4E17-A8F5-C33BCE5A1375}_19.png&quot;/&gt;&lt;left val=&quot;40&quot;/&gt;&lt;top val=&quot;212&quot;/&gt;&lt;width val=&quot;883&quot;/&gt;&lt;height val=&quot;415&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58045FE-556B-43BB-A363-C946380F5F2E}&quot;/&gt;&lt;isInvalidForFieldText val=&quot;0&quot;/&gt;&lt;Image&gt;&lt;filename val=&quot;C:\Users\User\AppData\Local\Temp\CP86969747718Session\CPTrustFolder86969747718\PPTImport869629037390\data\asimages\{B58045FE-556B-43BB-A363-C946380F5F2E}_19.png&quot;/&gt;&lt;left val=&quot;727&quot;/&gt;&lt;top val=&quot;687&quot;/&gt;&lt;width val=&quot;226&quot;/&gt;&lt;height val=&quot;4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BE1FA699-6023-414F-BDDF-EFCFA48478C7}&quot;/&gt;&lt;isInvalidForFieldText val=&quot;0&quot;/&gt;&lt;Image&gt;&lt;filename val=&quot;C:\Users\User\AppData\Local\Temp\CP86969747718Session\CPTrustFolder86969747718\PPTImport869629037390\data\asimages\{BE1FA699-6023-414F-BDDF-EFCFA48478C7}_11.png&quot;/&gt;&lt;left val=&quot;0&quot;/&gt;&lt;top val=&quot;75&quot;/&gt;&lt;width val=&quot;961&quot;/&gt;&lt;height val=&quot;122&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6&quot;/&gt;&lt;lineCharCount val=&quot;55&quot;/&gt;&lt;lineCharCount val=&quot;34&quot;/&gt;&lt;lineCharCount val=&quot;55&quot;/&gt;&lt;lineCharCount val=&quot;55&quot;/&gt;&lt;lineCharCount val=&quot;30&quot;/&gt;&lt;/TableIndex&gt;&lt;/ShapeTextInfo&gt;"/>
  <p:tag name="HTML_SHAPEINFO" val="&lt;ThreeDShapeInfo&gt;&lt;uuid val=&quot;{C98981B1-40B9-4626-AE5F-DB32CC57278A}&quot;/&gt;&lt;isInvalidForFieldText val=&quot;0&quot;/&gt;&lt;Image&gt;&lt;filename val=&quot;C:\Users\User\AppData\Local\Temp\CP86969747718Session\CPTrustFolder86969747718\PPTImport869629037390\data\asimages\{C98981B1-40B9-4626-AE5F-DB32CC57278A}_11.png&quot;/&gt;&lt;left val=&quot;42&quot;/&gt;&lt;top val=&quot;212&quot;/&gt;&lt;width val=&quot;870&quot;/&gt;&lt;height val=&quot;415&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FA0332C-34AA-4C56-BFCA-8C537BEFA4E0}&quot;/&gt;&lt;isInvalidForFieldText val=&quot;0&quot;/&gt;&lt;Image&gt;&lt;filename val=&quot;C:\Users\User\AppData\Local\Temp\CP86969747718Session\CPTrustFolder86969747718\PPTImport869629037390\data\asimages\{0FA0332C-34AA-4C56-BFCA-8C537BEFA4E0}_11.png&quot;/&gt;&lt;left val=&quot;727&quot;/&gt;&lt;top val=&quot;687&quot;/&gt;&lt;width val=&quot;226&quot;/&gt;&lt;height val=&quot;4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2AD54DF1-9A8C-4458-907A-4EE601BA0428}&quot;/&gt;&lt;isInvalidForFieldText val=&quot;0&quot;/&gt;&lt;Image&gt;&lt;filename val=&quot;C:\Users\User\AppData\Local\Temp\CP86969747718Session\CPTrustFolder86969747718\PPTImport869629037390\data\asimages\{2AD54DF1-9A8C-4458-907A-4EE601BA0428}_12.png&quot;/&gt;&lt;left val=&quot;0&quot;/&gt;&lt;top val=&quot;75&quot;/&gt;&lt;width val=&quot;961&quot;/&gt;&lt;height val=&quot;122&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0&quot;/&gt;&lt;lineCharCount val=&quot;67&quot;/&gt;&lt;lineCharCount val=&quot;22&quot;/&gt;&lt;lineCharCount val=&quot;44&quot;/&gt;&lt;lineCharCount val=&quot;1&quot;/&gt;&lt;lineCharCount val=&quot;66&quot;/&gt;&lt;lineCharCount val=&quot;53&quot;/&gt;&lt;/TableIndex&gt;&lt;/ShapeTextInfo&gt;"/>
  <p:tag name="HTML_SHAPEINFO" val="&lt;ThreeDShapeInfo&gt;&lt;uuid val=&quot;{86E31DAB-4EDE-4118-B88B-F488F4DC60E3}&quot;/&gt;&lt;isInvalidForFieldText val=&quot;0&quot;/&gt;&lt;Image&gt;&lt;filename val=&quot;C:\Users\User\AppData\Local\Temp\CP86969747718Session\CPTrustFolder86969747718\PPTImport869629037390\data\asimages\{86E31DAB-4EDE-4118-B88B-F488F4DC60E3}_12.png&quot;/&gt;&lt;left val=&quot;40&quot;/&gt;&lt;top val=&quot;212&quot;/&gt;&lt;width val=&quot;871&quot;/&gt;&lt;height val=&quot;41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73525C8-CC40-4ACA-8283-C6BC187F86C1}&quot;/&gt;&lt;isInvalidForFieldText val=&quot;0&quot;/&gt;&lt;Image&gt;&lt;filename val=&quot;C:\Users\User\AppData\Local\Temp\CP86969747718Session\CPTrustFolder86969747718\PPTImport869629037390\data\asimages\{973525C8-CC40-4ACA-8283-C6BC187F86C1}_12.png&quot;/&gt;&lt;left val=&quot;727&quot;/&gt;&lt;top val=&quot;687&quot;/&gt;&lt;width val=&quot;226&quot;/&gt;&lt;height val=&quot;4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41E28C1F-07E0-4AAF-A0CD-87F640AB269A}&quot;/&gt;&lt;isInvalidForFieldText val=&quot;0&quot;/&gt;&lt;Image&gt;&lt;filename val=&quot;C:\Users\User\AppData\Local\Temp\CP86969747718Session\CPTrustFolder86969747718\PPTImport869629037390\data\asimages\{41E28C1F-07E0-4AAF-A0CD-87F640AB269A}_17.png&quot;/&gt;&lt;left val=&quot;0&quot;/&gt;&lt;top val=&quot;76&quot;/&gt;&lt;width val=&quot;961&quot;/&gt;&lt;height val=&quot;122&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4&quot;/&gt;&lt;lineCharCount val=&quot;19&quot;/&gt;&lt;/TableIndex&gt;&lt;/ShapeTextInfo&gt;"/>
  <p:tag name="HTML_SHAPEINFO" val="&lt;ThreeDShapeInfo&gt;&lt;uuid val=&quot;{5ADFB9A2-BD96-4D5B-B71D-81777402F149}&quot;/&gt;&lt;isInvalidForFieldText val=&quot;0&quot;/&gt;&lt;Image&gt;&lt;filename val=&quot;C:\Users\User\AppData\Local\Temp\CP86969747718Session\CPTrustFolder86969747718\PPTImport869629037390\data\asimages\{5ADFB9A2-BD96-4D5B-B71D-81777402F149}_17.png&quot;/&gt;&lt;left val=&quot;40&quot;/&gt;&lt;top val=&quot;212&quot;/&gt;&lt;width val=&quot;879&quot;/&gt;&lt;height val=&quot;415&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8A7CAE2-FEBB-4CC6-8082-62413B36B7C1}&quot;/&gt;&lt;isInvalidForFieldText val=&quot;0&quot;/&gt;&lt;Image&gt;&lt;filename val=&quot;C:\Users\User\AppData\Local\Temp\CP86969747718Session\CPTrustFolder86969747718\PPTImport869629037390\data\asimages\{A8A7CAE2-FEBB-4CC6-8082-62413B36B7C1}_17.png&quot;/&gt;&lt;left val=&quot;727&quot;/&gt;&lt;top val=&quot;687&quot;/&gt;&lt;width val=&quot;226&quot;/&gt;&lt;height val=&quot;45&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76F7B644-B667-4F64-898D-118B408EEBFD}&quot;/&gt;&lt;isInvalidForFieldText val=&quot;0&quot;/&gt;&lt;Image&gt;&lt;filename val=&quot;C:\Users\User\AppData\Local\Temp\CP86969747718Session\CPTrustFolder86969747718\PPTImport869629037390\data\asimages\{76F7B644-B667-4F64-898D-118B408EEBFD}_23.png&quot;/&gt;&lt;left val=&quot;0&quot;/&gt;&lt;top val=&quot;75&quot;/&gt;&lt;width val=&quot;961&quot;/&gt;&lt;height val=&quot;122&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0&quot;/&gt;&lt;lineCharCount val=&quot;70&quot;/&gt;&lt;lineCharCount val=&quot;35&quot;/&gt;&lt;lineCharCount val=&quot;1&quot;/&gt;&lt;lineCharCount val=&quot;67&quot;/&gt;&lt;lineCharCount val=&quot;56&quot;/&gt;&lt;/TableIndex&gt;&lt;/ShapeTextInfo&gt;"/>
  <p:tag name="HTML_SHAPEINFO" val="&lt;ThreeDShapeInfo&gt;&lt;uuid val=&quot;{61DCF047-9A4B-4999-9AB1-FBB193DCE498}&quot;/&gt;&lt;isInvalidForFieldText val=&quot;0&quot;/&gt;&lt;Image&gt;&lt;filename val=&quot;C:\Users\User\AppData\Local\Temp\CP86969747718Session\CPTrustFolder86969747718\PPTImport869629037390\data\asimages\{61DCF047-9A4B-4999-9AB1-FBB193DCE498}_23.png&quot;/&gt;&lt;left val=&quot;42&quot;/&gt;&lt;top val=&quot;212&quot;/&gt;&lt;width val=&quot;870&quot;/&gt;&lt;height val=&quot;415&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E89229D-940B-48D9-8769-6C15CCE1C272}&quot;/&gt;&lt;isInvalidForFieldText val=&quot;0&quot;/&gt;&lt;Image&gt;&lt;filename val=&quot;C:\Users\User\AppData\Local\Temp\CP86969747718Session\CPTrustFolder86969747718\PPTImport869629037390\data\asimages\{5E89229D-940B-48D9-8769-6C15CCE1C272}_23.png&quot;/&gt;&lt;left val=&quot;727&quot;/&gt;&lt;top val=&quot;687&quot;/&gt;&lt;width val=&quot;226&quot;/&gt;&lt;height val=&quot;45&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76F7B644-B667-4F64-898D-118B408EEBFD}&quot;/&gt;&lt;isInvalidForFieldText val=&quot;0&quot;/&gt;&lt;Image&gt;&lt;filename val=&quot;C:\Users\User\AppData\Local\Temp\CP86969747718Session\CPTrustFolder86969747718\PPTImport869629037390\data\asimages\{76F7B644-B667-4F64-898D-118B408EEBFD}_23.png&quot;/&gt;&lt;left val=&quot;0&quot;/&gt;&lt;top val=&quot;75&quot;/&gt;&lt;width val=&quot;961&quot;/&gt;&lt;height val=&quot;122&quot;/&gt;&lt;hasText val=&quot;1&quot;/&gt;&lt;/Image&gt;&lt;/ThreeDShapeInfo&gt;"/>
</p:tagLst>
</file>

<file path=ppt/theme/theme1.xml><?xml version="1.0" encoding="utf-8"?>
<a:theme xmlns:a="http://schemas.openxmlformats.org/drawingml/2006/main" name="VA Final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Final Theme" id="{4AF325B3-39A9-457B-AAAD-715D05D2A176}" vid="{1B51375F-91D2-4004-B9C1-89CFABF030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RO317-839076992-14361</_dlc_DocId>
    <_dlc_DocIdUrl xmlns="b62c6c12-24c5-4d47-ac4d-c5cc93bcdf7b">
      <Url>https://vaww.vashare.vba.va.gov/sites/SPTNCIO/focusedveterans/training/VSRvirtualtraining/_layouts/15/DocIdRedir.aspx?ID=RO317-839076992-14361</Url>
      <Description>RO317-839076992-14361</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AADCA7-FCDF-492A-8FA8-4CA75F7669B5}">
  <ds:schemaRefs>
    <ds:schemaRef ds:uri="http://schemas.microsoft.com/sharepoint/events"/>
  </ds:schemaRefs>
</ds:datastoreItem>
</file>

<file path=customXml/itemProps2.xml><?xml version="1.0" encoding="utf-8"?>
<ds:datastoreItem xmlns:ds="http://schemas.openxmlformats.org/officeDocument/2006/customXml" ds:itemID="{6A10D559-5E3C-4E66-B34A-B733BED00E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5E050F-F6DD-446A-BC54-722BE857956D}">
  <ds:schemaRefs>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b62c6c12-24c5-4d47-ac4d-c5cc93bcdf7b"/>
    <ds:schemaRef ds:uri="http://purl.org/dc/elements/1.1/"/>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 Final Theme</Template>
  <TotalTime>16256</TotalTime>
  <Words>2638</Words>
  <Application>Microsoft Office PowerPoint</Application>
  <PresentationFormat>On-screen Show (4:3)</PresentationFormat>
  <Paragraphs>319</Paragraphs>
  <Slides>36</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Tahoma</vt:lpstr>
      <vt:lpstr>Times New Roman</vt:lpstr>
      <vt:lpstr>VA Final Theme</vt:lpstr>
      <vt:lpstr>Intent to File (ITF)</vt:lpstr>
      <vt:lpstr>Purpose of This Lesson </vt:lpstr>
      <vt:lpstr>Objectives </vt:lpstr>
      <vt:lpstr>References</vt:lpstr>
      <vt:lpstr>Topic 1: Informal Claims vs. Intent to File</vt:lpstr>
      <vt:lpstr>Informal Claims</vt:lpstr>
      <vt:lpstr>Intent to File (ITF)</vt:lpstr>
      <vt:lpstr>Benefits ITF Applies To </vt:lpstr>
      <vt:lpstr>Benefits ITF Does Not Apply To </vt:lpstr>
      <vt:lpstr>Required Elements of an ITF</vt:lpstr>
      <vt:lpstr>5 Ways to Communicate an ITF</vt:lpstr>
      <vt:lpstr>5 Ways to Communicate an ITF (cont.)</vt:lpstr>
      <vt:lpstr>5 Ways to Communicate an ITF (cont.)</vt:lpstr>
      <vt:lpstr>Request for Application</vt:lpstr>
      <vt:lpstr>VA Form 21-0966 Not in VBMS</vt:lpstr>
      <vt:lpstr>Topic 1 Knowledge Check</vt:lpstr>
      <vt:lpstr>Topic 2: ITF Development and Status in VBMS </vt:lpstr>
      <vt:lpstr>ITFs in VBMS</vt:lpstr>
      <vt:lpstr>Entering an ITF in VBMS</vt:lpstr>
      <vt:lpstr>ITF Acknowledgement Letter</vt:lpstr>
      <vt:lpstr>ITF Acknowledgement Letter (cont.)</vt:lpstr>
      <vt:lpstr>Incomplete VA Form 21-0966</vt:lpstr>
      <vt:lpstr>Incomplete ITF Letter in VBMS</vt:lpstr>
      <vt:lpstr>Status of ITFs</vt:lpstr>
      <vt:lpstr>Expiration of ITFs</vt:lpstr>
      <vt:lpstr>Searching for the Status of ITFs</vt:lpstr>
      <vt:lpstr>Topic 2 Knowledge Check</vt:lpstr>
      <vt:lpstr>Topic 3: ITF and Effective Dates</vt:lpstr>
      <vt:lpstr>ITF and Effective Dates</vt:lpstr>
      <vt:lpstr>Multiple ITFs and/or Multiple Claims</vt:lpstr>
      <vt:lpstr>Potential Effective Date Example 1</vt:lpstr>
      <vt:lpstr>Potential Effective Date Example 1 (cont.)</vt:lpstr>
      <vt:lpstr>ITF Within One Year of Discharge</vt:lpstr>
      <vt:lpstr>Potential Effective Date Example 2</vt:lpstr>
      <vt:lpstr>Topic 3 Knowledge Check</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Intent to File PowerPoint Presentation</dc:title>
  <dc:subject>VSR</dc:subject>
  <dc:creator>Department of Veterans Affairs, Veterans Benefits Administration, Compensation Service, STAFF</dc:creator>
  <cp:keywords>intent, file, process, procedures, dates, claims, informal, VSR</cp:keywords>
  <dc:description>This topic provides direction on identifying claims that are Informal claims and the claims that are Intent to File claims.</dc:description>
  <cp:lastModifiedBy>Kathy Poole</cp:lastModifiedBy>
  <cp:revision>732</cp:revision>
  <cp:lastPrinted>2017-08-03T14:23:56Z</cp:lastPrinted>
  <dcterms:created xsi:type="dcterms:W3CDTF">2014-04-30T02:32:11Z</dcterms:created>
  <dcterms:modified xsi:type="dcterms:W3CDTF">2020-11-05T20:54:21Z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ac1512f9-b94b-4371-8041-c31cb92b1415</vt:lpwstr>
  </property>
</Properties>
</file>