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2" r:id="rId4"/>
  </p:sldMasterIdLst>
  <p:notesMasterIdLst>
    <p:notesMasterId r:id="rId14"/>
  </p:notesMasterIdLst>
  <p:handoutMasterIdLst>
    <p:handoutMasterId r:id="rId15"/>
  </p:handoutMasterIdLst>
  <p:sldIdLst>
    <p:sldId id="256" r:id="rId5"/>
    <p:sldId id="390" r:id="rId6"/>
    <p:sldId id="391" r:id="rId7"/>
    <p:sldId id="392" r:id="rId8"/>
    <p:sldId id="393" r:id="rId9"/>
    <p:sldId id="394" r:id="rId10"/>
    <p:sldId id="395" r:id="rId11"/>
    <p:sldId id="396" r:id="rId12"/>
    <p:sldId id="357" r:id="rId13"/>
  </p:sldIdLst>
  <p:sldSz cx="9144000" cy="6858000" type="screen4x3"/>
  <p:notesSz cx="7010400" cy="9296400"/>
  <p:defaultTextStyle>
    <a:defPPr>
      <a:defRPr lang="en-US"/>
    </a:defPPr>
    <a:lvl1pPr algn="l" rtl="0" fontAlgn="base">
      <a:spcBef>
        <a:spcPct val="0"/>
      </a:spcBef>
      <a:spcAft>
        <a:spcPct val="0"/>
      </a:spcAft>
      <a:defRPr sz="3200" kern="1200">
        <a:solidFill>
          <a:schemeClr val="tx1"/>
        </a:solidFill>
        <a:latin typeface="Tahoma" pitchFamily="34" charset="0"/>
        <a:ea typeface="+mn-ea"/>
        <a:cs typeface="+mn-cs"/>
      </a:defRPr>
    </a:lvl1pPr>
    <a:lvl2pPr marL="457200" algn="l" rtl="0" fontAlgn="base">
      <a:spcBef>
        <a:spcPct val="0"/>
      </a:spcBef>
      <a:spcAft>
        <a:spcPct val="0"/>
      </a:spcAft>
      <a:defRPr sz="3200" kern="1200">
        <a:solidFill>
          <a:schemeClr val="tx1"/>
        </a:solidFill>
        <a:latin typeface="Tahoma" pitchFamily="34" charset="0"/>
        <a:ea typeface="+mn-ea"/>
        <a:cs typeface="+mn-cs"/>
      </a:defRPr>
    </a:lvl2pPr>
    <a:lvl3pPr marL="914400" algn="l" rtl="0" fontAlgn="base">
      <a:spcBef>
        <a:spcPct val="0"/>
      </a:spcBef>
      <a:spcAft>
        <a:spcPct val="0"/>
      </a:spcAft>
      <a:defRPr sz="3200" kern="1200">
        <a:solidFill>
          <a:schemeClr val="tx1"/>
        </a:solidFill>
        <a:latin typeface="Tahoma" pitchFamily="34" charset="0"/>
        <a:ea typeface="+mn-ea"/>
        <a:cs typeface="+mn-cs"/>
      </a:defRPr>
    </a:lvl3pPr>
    <a:lvl4pPr marL="1371600" algn="l" rtl="0" fontAlgn="base">
      <a:spcBef>
        <a:spcPct val="0"/>
      </a:spcBef>
      <a:spcAft>
        <a:spcPct val="0"/>
      </a:spcAft>
      <a:defRPr sz="3200" kern="1200">
        <a:solidFill>
          <a:schemeClr val="tx1"/>
        </a:solidFill>
        <a:latin typeface="Tahoma" pitchFamily="34" charset="0"/>
        <a:ea typeface="+mn-ea"/>
        <a:cs typeface="+mn-cs"/>
      </a:defRPr>
    </a:lvl4pPr>
    <a:lvl5pPr marL="1828800" algn="l" rtl="0" fontAlgn="base">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partment of Veterans Affairs" initials="DoV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66"/>
    <a:srgbClr val="CC0000"/>
    <a:srgbClr val="BBBBFF"/>
    <a:srgbClr val="ABABFF"/>
    <a:srgbClr val="1D3275"/>
    <a:srgbClr val="0033CC"/>
    <a:srgbClr val="0000C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38" autoAdjust="0"/>
    <p:restoredTop sz="94356" autoAdjust="0"/>
  </p:normalViewPr>
  <p:slideViewPr>
    <p:cSldViewPr>
      <p:cViewPr>
        <p:scale>
          <a:sx n="75" d="100"/>
          <a:sy n="75" d="100"/>
        </p:scale>
        <p:origin x="-1206" y="-486"/>
      </p:cViewPr>
      <p:guideLst>
        <p:guide orient="horz" pos="2160"/>
        <p:guide pos="30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75" d="100"/>
          <a:sy n="75" d="100"/>
        </p:scale>
        <p:origin x="-1164" y="-60"/>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3238" cy="471488"/>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defTabSz="930275" eaLnBrk="0" hangingPunct="0">
              <a:defRPr sz="1200">
                <a:latin typeface="Times New Roman" pitchFamily="18" charset="0"/>
              </a:defRPr>
            </a:lvl1pPr>
          </a:lstStyle>
          <a:p>
            <a:pPr>
              <a:defRPr/>
            </a:pPr>
            <a:r>
              <a:rPr lang="en-US"/>
              <a:t>VBA Overview</a:t>
            </a:r>
          </a:p>
        </p:txBody>
      </p:sp>
      <p:sp>
        <p:nvSpPr>
          <p:cNvPr id="4099" name="Rectangle 3"/>
          <p:cNvSpPr>
            <a:spLocks noGrp="1" noChangeArrowheads="1"/>
          </p:cNvSpPr>
          <p:nvPr>
            <p:ph type="dt" sz="quarter" idx="1"/>
          </p:nvPr>
        </p:nvSpPr>
        <p:spPr bwMode="auto">
          <a:xfrm>
            <a:off x="3981450" y="0"/>
            <a:ext cx="3041650" cy="471488"/>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algn="r" defTabSz="930275" eaLnBrk="0" hangingPunct="0">
              <a:defRPr sz="1200"/>
            </a:lvl1pPr>
          </a:lstStyle>
          <a:p>
            <a:pPr>
              <a:defRPr/>
            </a:pPr>
            <a:endParaRPr lang="en-US" dirty="0">
              <a:latin typeface="Times New Roman" panose="02020603050405020304" pitchFamily="18" charset="0"/>
            </a:endParaRPr>
          </a:p>
        </p:txBody>
      </p:sp>
      <p:sp>
        <p:nvSpPr>
          <p:cNvPr id="4100" name="Rectangle 4"/>
          <p:cNvSpPr>
            <a:spLocks noGrp="1" noChangeArrowheads="1"/>
          </p:cNvSpPr>
          <p:nvPr>
            <p:ph type="ftr" sz="quarter" idx="2"/>
          </p:nvPr>
        </p:nvSpPr>
        <p:spPr bwMode="auto">
          <a:xfrm>
            <a:off x="0" y="8801100"/>
            <a:ext cx="3043238" cy="471488"/>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defTabSz="930275" eaLnBrk="0" hangingPunct="0">
              <a:defRPr sz="1200">
                <a:latin typeface="Times New Roman" pitchFamily="18" charset="0"/>
              </a:defRPr>
            </a:lvl1pPr>
          </a:lstStyle>
          <a:p>
            <a:pPr>
              <a:defRPr/>
            </a:pPr>
            <a:endParaRPr lang="en-US"/>
          </a:p>
        </p:txBody>
      </p:sp>
      <p:sp>
        <p:nvSpPr>
          <p:cNvPr id="4101" name="Rectangle 5"/>
          <p:cNvSpPr>
            <a:spLocks noGrp="1" noChangeArrowheads="1"/>
          </p:cNvSpPr>
          <p:nvPr>
            <p:ph type="sldNum" sz="quarter" idx="3"/>
          </p:nvPr>
        </p:nvSpPr>
        <p:spPr bwMode="auto">
          <a:xfrm>
            <a:off x="3981450" y="8801100"/>
            <a:ext cx="3041650" cy="471488"/>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algn="r" defTabSz="930275" eaLnBrk="0" hangingPunct="0">
              <a:defRPr sz="1200">
                <a:latin typeface="Times New Roman" pitchFamily="18" charset="0"/>
              </a:defRPr>
            </a:lvl1pPr>
          </a:lstStyle>
          <a:p>
            <a:pPr>
              <a:defRPr/>
            </a:pPr>
            <a:fld id="{89047DD1-5BCF-40C1-A8F5-3CADF1E3B1CA}" type="slidenum">
              <a:rPr lang="en-US"/>
              <a:pPr>
                <a:defRPr/>
              </a:pPr>
              <a:t>‹#›</a:t>
            </a:fld>
            <a:endParaRPr lang="en-US" dirty="0"/>
          </a:p>
        </p:txBody>
      </p:sp>
    </p:spTree>
    <p:extLst>
      <p:ext uri="{BB962C8B-B14F-4D97-AF65-F5344CB8AC3E}">
        <p14:creationId xmlns:p14="http://schemas.microsoft.com/office/powerpoint/2010/main" val="76410768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9900"/>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defTabSz="928688" eaLnBrk="0" hangingPunct="0">
              <a:defRPr sz="1200">
                <a:latin typeface="Times New Roman" panose="02020603050405020304" pitchFamily="18" charset="0"/>
              </a:defRPr>
            </a:lvl1pPr>
          </a:lstStyle>
          <a:p>
            <a:pPr>
              <a:defRPr/>
            </a:pPr>
            <a:r>
              <a:rPr lang="en-US" dirty="0" smtClean="0"/>
              <a:t>VBA Overview</a:t>
            </a:r>
            <a:endParaRPr lang="en-US" dirty="0"/>
          </a:p>
        </p:txBody>
      </p:sp>
      <p:sp>
        <p:nvSpPr>
          <p:cNvPr id="2051" name="Rectangle 3"/>
          <p:cNvSpPr>
            <a:spLocks noGrp="1" noChangeArrowheads="1"/>
          </p:cNvSpPr>
          <p:nvPr>
            <p:ph type="dt" idx="1"/>
          </p:nvPr>
        </p:nvSpPr>
        <p:spPr bwMode="auto">
          <a:xfrm>
            <a:off x="3971925" y="0"/>
            <a:ext cx="3038475" cy="469900"/>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algn="r" defTabSz="928688" eaLnBrk="0" hangingPunct="0">
              <a:defRPr sz="1200">
                <a:latin typeface="Times New Roman" panose="02020603050405020304" pitchFamily="18" charset="0"/>
              </a:defRPr>
            </a:lvl1pPr>
          </a:lstStyle>
          <a:p>
            <a:pPr>
              <a:defRPr/>
            </a:pPr>
            <a:endParaRPr lang="en-US" dirty="0"/>
          </a:p>
        </p:txBody>
      </p:sp>
      <p:sp>
        <p:nvSpPr>
          <p:cNvPr id="8196" name="Rectangle 4"/>
          <p:cNvSpPr>
            <a:spLocks noGrp="1" noRot="1" noChangeAspect="1" noChangeArrowheads="1" noTextEdit="1"/>
          </p:cNvSpPr>
          <p:nvPr>
            <p:ph type="sldImg" idx="2"/>
          </p:nvPr>
        </p:nvSpPr>
        <p:spPr bwMode="auto">
          <a:xfrm>
            <a:off x="1211263" y="708025"/>
            <a:ext cx="4594225" cy="34448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5038" y="4389438"/>
            <a:ext cx="5140325" cy="4233862"/>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0" y="8856663"/>
            <a:ext cx="3038475" cy="469900"/>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defTabSz="928688" eaLnBrk="0" hangingPunct="0">
              <a:defRPr sz="1200">
                <a:latin typeface="Times New Roman" panose="02020603050405020304" pitchFamily="18" charset="0"/>
              </a:defRPr>
            </a:lvl1pPr>
          </a:lstStyle>
          <a:p>
            <a:pPr>
              <a:defRPr/>
            </a:pPr>
            <a:endParaRPr lang="en-US" dirty="0"/>
          </a:p>
        </p:txBody>
      </p:sp>
      <p:sp>
        <p:nvSpPr>
          <p:cNvPr id="2055" name="Rectangle 7"/>
          <p:cNvSpPr>
            <a:spLocks noGrp="1" noChangeArrowheads="1"/>
          </p:cNvSpPr>
          <p:nvPr>
            <p:ph type="sldNum" sz="quarter" idx="5"/>
          </p:nvPr>
        </p:nvSpPr>
        <p:spPr bwMode="auto">
          <a:xfrm>
            <a:off x="3971925" y="8856663"/>
            <a:ext cx="3038475" cy="469900"/>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algn="r" defTabSz="928688" eaLnBrk="0" hangingPunct="0">
              <a:defRPr sz="1200">
                <a:latin typeface="Times New Roman" panose="02020603050405020304" pitchFamily="18" charset="0"/>
              </a:defRPr>
            </a:lvl1pPr>
          </a:lstStyle>
          <a:p>
            <a:pPr>
              <a:defRPr/>
            </a:pPr>
            <a:fld id="{E71C225B-4BA2-462F-B2E0-3B7DD776FF5E}" type="slidenum">
              <a:rPr lang="en-US" smtClean="0"/>
              <a:pPr>
                <a:defRPr/>
              </a:pPr>
              <a:t>‹#›</a:t>
            </a:fld>
            <a:endParaRPr lang="en-US" dirty="0"/>
          </a:p>
        </p:txBody>
      </p:sp>
    </p:spTree>
    <p:extLst>
      <p:ext uri="{BB962C8B-B14F-4D97-AF65-F5344CB8AC3E}">
        <p14:creationId xmlns:p14="http://schemas.microsoft.com/office/powerpoint/2010/main" val="3212161236"/>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r>
              <a:rPr lang="en-US" sz="1200" dirty="0" smtClean="0">
                <a:latin typeface="Times New Roman" panose="02020603050405020304" pitchFamily="18" charset="0"/>
              </a:rPr>
              <a:t>VBA Overview</a:t>
            </a:r>
          </a:p>
        </p:txBody>
      </p:sp>
      <p:sp>
        <p:nvSpPr>
          <p:cNvPr id="92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fld id="{19A7FEB1-4FAC-4C2B-B25B-B681930B51F2}" type="slidenum">
              <a:rPr lang="en-US" sz="1200" smtClean="0">
                <a:latin typeface="Times New Roman" panose="02020603050405020304" pitchFamily="18" charset="0"/>
              </a:rPr>
              <a:pPr/>
              <a:t>1</a:t>
            </a:fld>
            <a:endParaRPr lang="en-US" sz="1200" dirty="0" smtClean="0">
              <a:latin typeface="Times New Roman" panose="02020603050405020304" pitchFamily="18" charset="0"/>
            </a:endParaRPr>
          </a:p>
        </p:txBody>
      </p:sp>
      <p:sp>
        <p:nvSpPr>
          <p:cNvPr id="9220" name="Rectangle 2"/>
          <p:cNvSpPr>
            <a:spLocks noGrp="1" noRot="1" noChangeAspect="1" noChangeArrowheads="1" noTextEdit="1"/>
          </p:cNvSpPr>
          <p:nvPr>
            <p:ph type="sldImg"/>
          </p:nvPr>
        </p:nvSpPr>
        <p:spPr>
          <a:xfrm>
            <a:off x="1182688" y="698500"/>
            <a:ext cx="4646612" cy="3484563"/>
          </a:xfrm>
          <a:ln/>
        </p:spPr>
      </p:sp>
      <p:sp>
        <p:nvSpPr>
          <p:cNvPr id="9221" name="Rectangle 3"/>
          <p:cNvSpPr>
            <a:spLocks noGrp="1" noChangeArrowheads="1"/>
          </p:cNvSpPr>
          <p:nvPr>
            <p:ph type="body" idx="1"/>
          </p:nvPr>
        </p:nvSpPr>
        <p:spPr>
          <a:xfrm>
            <a:off x="544513" y="4418013"/>
            <a:ext cx="592137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endParaRPr lang="en-US" sz="1600" b="1" smtClean="0"/>
          </a:p>
        </p:txBody>
      </p:sp>
      <p:sp>
        <p:nvSpPr>
          <p:cNvPr id="92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dirty="0" smtClean="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r>
              <a:rPr lang="en-US" sz="1200" dirty="0" smtClean="0">
                <a:latin typeface="Times New Roman" panose="02020603050405020304" pitchFamily="18" charset="0"/>
              </a:rPr>
              <a:t>VBA Overview</a:t>
            </a:r>
          </a:p>
        </p:txBody>
      </p:sp>
      <p:sp>
        <p:nvSpPr>
          <p:cNvPr id="12293" name="Footer Placeholder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dirty="0" smtClean="0">
              <a:latin typeface="Times New Roman" panose="02020603050405020304" pitchFamily="18" charset="0"/>
            </a:endParaRPr>
          </a:p>
        </p:txBody>
      </p:sp>
      <p:sp>
        <p:nvSpPr>
          <p:cNvPr id="12294"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fld id="{327860C2-8588-434C-91E7-780EBC532DB6}" type="slidenum">
              <a:rPr lang="en-US" sz="1200" smtClean="0">
                <a:latin typeface="Times New Roman" panose="02020603050405020304" pitchFamily="18" charset="0"/>
              </a:rPr>
              <a:pPr/>
              <a:t>9</a:t>
            </a:fld>
            <a:endParaRPr lang="en-US" sz="1200" dirty="0" smtClean="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374650" y="3259138"/>
            <a:ext cx="8769350"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latin typeface="Times New Roman" panose="02020603050405020304" pitchFamily="18" charset="0"/>
            </a:endParaRPr>
          </a:p>
        </p:txBody>
      </p:sp>
      <p:sp>
        <p:nvSpPr>
          <p:cNvPr id="3" name="Freeform 3"/>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4" name="Freeform 4"/>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5" name="Line 5"/>
          <p:cNvSpPr>
            <a:spLocks noChangeShapeType="1"/>
          </p:cNvSpPr>
          <p:nvPr/>
        </p:nvSpPr>
        <p:spPr bwMode="auto">
          <a:xfrm>
            <a:off x="373063" y="3182938"/>
            <a:ext cx="8770937"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latin typeface="Times New Roman" panose="02020603050405020304" pitchFamily="18" charset="0"/>
            </a:endParaRPr>
          </a:p>
        </p:txBody>
      </p:sp>
      <p:sp>
        <p:nvSpPr>
          <p:cNvPr id="6" name="Rectangle 6"/>
          <p:cNvSpPr>
            <a:spLocks noChangeArrowheads="1"/>
          </p:cNvSpPr>
          <p:nvPr/>
        </p:nvSpPr>
        <p:spPr bwMode="auto">
          <a:xfrm>
            <a:off x="1643063" y="220663"/>
            <a:ext cx="6691312" cy="4545012"/>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Administration</a:t>
            </a:r>
          </a:p>
          <a:p>
            <a:pPr algn="ctr">
              <a:defRPr/>
            </a:pPr>
            <a:endParaRPr lang="en-US" sz="2800" b="1" i="1" dirty="0">
              <a:solidFill>
                <a:srgbClr val="1D3275"/>
              </a:solidFill>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8" name="Rectangle 9"/>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latin typeface="Times New Roman" panose="02020603050405020304" pitchFamily="18" charset="0"/>
            </a:endParaRPr>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5200" y="2133600"/>
            <a:ext cx="2057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2pPr>
              <a:defRPr>
                <a:latin typeface="Times New Roman" panose="02020603050405020304" pitchFamily="18" charset="0"/>
              </a:defRPr>
            </a:lvl2pPr>
            <a:lvl3pPr>
              <a:defRPr>
                <a:latin typeface="Times New Roman" panose="02020603050405020304" pitchFamily="18" charset="0"/>
              </a:defRPr>
            </a:lvl3pPr>
            <a:lvl4pPr>
              <a:defRPr>
                <a:latin typeface="Times New Roman" panose="02020603050405020304" pitchFamily="18" charset="0"/>
              </a:defRPr>
            </a:lvl4pPr>
            <a:lvl5pPr>
              <a:defRPr>
                <a:latin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94ED091C-A1E3-4D2F-838F-2AF3D4B9D92A}" type="slidenum">
              <a:rPr lang="en-US"/>
              <a:pPr>
                <a:defRPr/>
              </a:pPr>
              <a:t>‹#›</a:t>
            </a:fld>
            <a:endParaRPr lang="en-US" dirty="0"/>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pPr>
              <a:defRPr/>
            </a:pPr>
            <a:fld id="{30B32E08-D1ED-4514-8CD3-CF6950674EE1}" type="slidenum">
              <a:rPr lang="en-US"/>
              <a:pPr>
                <a:defRPr/>
              </a:pPr>
              <a:t>‹#›</a:t>
            </a:fld>
            <a:endParaRPr lang="en-US" dirty="0"/>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87463" y="1789113"/>
            <a:ext cx="3743325" cy="4262437"/>
          </a:xfrm>
        </p:spPr>
        <p:txBody>
          <a:bodyPr/>
          <a:lstStyle>
            <a:lvl1pPr>
              <a:defRPr sz="2800"/>
            </a:lvl1pPr>
            <a:lvl2pPr>
              <a:defRPr sz="2400">
                <a:latin typeface="Times New Roman" panose="02020603050405020304" pitchFamily="18" charset="0"/>
              </a:defRPr>
            </a:lvl2pPr>
            <a:lvl3pPr>
              <a:defRPr sz="2000">
                <a:latin typeface="Times New Roman" panose="02020603050405020304" pitchFamily="18" charset="0"/>
              </a:defRPr>
            </a:lvl3pPr>
            <a:lvl4pPr>
              <a:defRPr sz="1800">
                <a:latin typeface="Times New Roman" panose="02020603050405020304" pitchFamily="18" charset="0"/>
              </a:defRPr>
            </a:lvl4pPr>
            <a:lvl5pPr>
              <a:defRPr sz="1800">
                <a:latin typeface="Times New Roman" panose="02020603050405020304" pitchFamily="18"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183188" y="1789113"/>
            <a:ext cx="3744912" cy="4262437"/>
          </a:xfrm>
        </p:spPr>
        <p:txBody>
          <a:bodyPr/>
          <a:lstStyle>
            <a:lvl1pPr>
              <a:defRPr sz="2800"/>
            </a:lvl1pPr>
            <a:lvl2pPr>
              <a:defRPr sz="2400">
                <a:latin typeface="Times New Roman" panose="02020603050405020304" pitchFamily="18" charset="0"/>
              </a:defRPr>
            </a:lvl2pPr>
            <a:lvl3pPr>
              <a:defRPr sz="2000">
                <a:latin typeface="Times New Roman" panose="02020603050405020304" pitchFamily="18" charset="0"/>
              </a:defRPr>
            </a:lvl3pPr>
            <a:lvl4pPr>
              <a:defRPr sz="1800">
                <a:latin typeface="Times New Roman" panose="02020603050405020304" pitchFamily="18" charset="0"/>
              </a:defRPr>
            </a:lvl4pPr>
            <a:lvl5pPr>
              <a:defRPr sz="1800">
                <a:latin typeface="Times New Roman" panose="02020603050405020304" pitchFamily="18"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10"/>
          <p:cNvSpPr>
            <a:spLocks noGrp="1" noChangeArrowheads="1"/>
          </p:cNvSpPr>
          <p:nvPr>
            <p:ph type="sldNum" sz="quarter" idx="10"/>
          </p:nvPr>
        </p:nvSpPr>
        <p:spPr>
          <a:ln/>
        </p:spPr>
        <p:txBody>
          <a:bodyPr/>
          <a:lstStyle>
            <a:lvl1pPr>
              <a:defRPr/>
            </a:lvl1pPr>
          </a:lstStyle>
          <a:p>
            <a:pPr>
              <a:defRPr/>
            </a:pPr>
            <a:fld id="{52897B61-3A1B-4C3D-A9E4-81873D299610}" type="slidenum">
              <a:rPr lang="en-US"/>
              <a:pPr>
                <a:defRPr/>
              </a:pPr>
              <a:t>‹#›</a:t>
            </a:fld>
            <a:endParaRPr lang="en-US" dirty="0"/>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pPr>
              <a:defRPr/>
            </a:pPr>
            <a:fld id="{33C7B86D-7ED5-40B2-8157-FF4D1861768B}" type="slidenum">
              <a:rPr lang="en-US"/>
              <a:pPr>
                <a:defRPr/>
              </a:pPr>
              <a:t>‹#›</a:t>
            </a:fld>
            <a:endParaRPr lang="en-US" dirty="0"/>
          </a:p>
        </p:txBody>
      </p:sp>
    </p:spTree>
    <p:extLst>
      <p:ext uri="{BB962C8B-B14F-4D97-AF65-F5344CB8AC3E}">
        <p14:creationId xmlns:p14="http://schemas.microsoft.com/office/powerpoint/2010/main" val="1363441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pPr>
              <a:defRPr/>
            </a:pPr>
            <a:fld id="{2CA6A732-E78B-48DB-894A-677EA0D48075}" type="slidenum">
              <a:rPr lang="en-US"/>
              <a:pPr>
                <a:defRPr/>
              </a:pPr>
              <a:t>‹#›</a:t>
            </a:fld>
            <a:endParaRPr lang="en-US" dirty="0"/>
          </a:p>
        </p:txBody>
      </p:sp>
    </p:spTree>
    <p:extLst>
      <p:ext uri="{BB962C8B-B14F-4D97-AF65-F5344CB8AC3E}">
        <p14:creationId xmlns:p14="http://schemas.microsoft.com/office/powerpoint/2010/main" val="350121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3600" y="4800600"/>
            <a:ext cx="5486400" cy="566738"/>
          </a:xfrm>
        </p:spPr>
        <p:txBody>
          <a:bodyPr/>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2362200" y="1143000"/>
            <a:ext cx="5065712" cy="3584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133600" y="548640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29ED3DD2-9FE3-4609-B403-7541EE482CD4}" type="slidenum">
              <a:rPr lang="en-US"/>
              <a:pPr>
                <a:defRPr/>
              </a:pPr>
              <a:t>‹#›</a:t>
            </a:fld>
            <a:endParaRPr lang="en-US" dirty="0"/>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389063" y="1052513"/>
            <a:ext cx="7754937"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latin typeface="Times New Roman" panose="02020603050405020304" pitchFamily="18" charset="0"/>
            </a:endParaRPr>
          </a:p>
        </p:txBody>
      </p:sp>
      <p:sp>
        <p:nvSpPr>
          <p:cNvPr id="1027" name="Rectangle 3"/>
          <p:cNvSpPr>
            <a:spLocks noChangeArrowheads="1"/>
          </p:cNvSpPr>
          <p:nvPr/>
        </p:nvSpPr>
        <p:spPr bwMode="auto">
          <a:xfrm>
            <a:off x="423863" y="6396038"/>
            <a:ext cx="8720137"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1028" name="Rectangle 4"/>
          <p:cNvSpPr>
            <a:spLocks noChangeArrowheads="1"/>
          </p:cNvSpPr>
          <p:nvPr/>
        </p:nvSpPr>
        <p:spPr bwMode="auto">
          <a:xfrm>
            <a:off x="1041400" y="890588"/>
            <a:ext cx="8102600"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1029" name="Freeform 5"/>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1030" name="Freeform 6"/>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222215" name="Rectangle 7"/>
          <p:cNvSpPr>
            <a:spLocks noGrp="1" noChangeArrowheads="1"/>
          </p:cNvSpPr>
          <p:nvPr>
            <p:ph type="title"/>
          </p:nvPr>
        </p:nvSpPr>
        <p:spPr bwMode="auto">
          <a:xfrm>
            <a:off x="2020888" y="0"/>
            <a:ext cx="7123112" cy="88265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dirty="0" smtClean="0"/>
              <a:t>Click to edit Master title style</a:t>
            </a:r>
          </a:p>
        </p:txBody>
      </p:sp>
      <p:sp>
        <p:nvSpPr>
          <p:cNvPr id="1032" name="Rectangle 8"/>
          <p:cNvSpPr>
            <a:spLocks noGrp="1" noChangeArrowheads="1"/>
          </p:cNvSpPr>
          <p:nvPr>
            <p:ph type="body" idx="1"/>
          </p:nvPr>
        </p:nvSpPr>
        <p:spPr bwMode="auto">
          <a:xfrm>
            <a:off x="1287463" y="1789113"/>
            <a:ext cx="7640637" cy="426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dirty="0" smtClean="0"/>
          </a:p>
        </p:txBody>
      </p:sp>
      <p:sp>
        <p:nvSpPr>
          <p:cNvPr id="222218" name="Rectangle 10"/>
          <p:cNvSpPr>
            <a:spLocks noGrp="1" noChangeArrowheads="1"/>
          </p:cNvSpPr>
          <p:nvPr>
            <p:ph type="sldNum" sz="quarter" idx="4"/>
          </p:nvPr>
        </p:nvSpPr>
        <p:spPr bwMode="auto">
          <a:xfrm>
            <a:off x="7924800" y="6356350"/>
            <a:ext cx="12192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pPr>
              <a:defRPr/>
            </a:pPr>
            <a:fld id="{C0B98A25-72C3-42AC-AFA6-7953F0EEEAD3}" type="slidenum">
              <a:rPr lang="en-US"/>
              <a:pPr>
                <a:defRPr/>
              </a:pPr>
              <a:t>‹#›</a:t>
            </a:fld>
            <a:endParaRPr lang="en-US" dirty="0"/>
          </a:p>
        </p:txBody>
      </p:sp>
      <p:sp>
        <p:nvSpPr>
          <p:cNvPr id="1034" name="Rectangle 11"/>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1035" name="Rectangle 12"/>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latin typeface="Times New Roman" panose="02020603050405020304" pitchFamily="18" charset="0"/>
            </a:endParaRPr>
          </a:p>
        </p:txBody>
      </p:sp>
      <p:sp>
        <p:nvSpPr>
          <p:cNvPr id="1036" name="Rectangle 13"/>
          <p:cNvSpPr>
            <a:spLocks noChangeArrowheads="1"/>
          </p:cNvSpPr>
          <p:nvPr/>
        </p:nvSpPr>
        <p:spPr bwMode="auto">
          <a:xfrm>
            <a:off x="469900"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latin typeface="Times New Roman" panose="02020603050405020304" pitchFamily="18" charset="0"/>
            </a:endParaRPr>
          </a:p>
        </p:txBody>
      </p:sp>
      <p:sp>
        <p:nvSpPr>
          <p:cNvPr id="1037" name="Rectangle 14"/>
          <p:cNvSpPr>
            <a:spLocks noChangeArrowheads="1"/>
          </p:cNvSpPr>
          <p:nvPr/>
        </p:nvSpPr>
        <p:spPr bwMode="auto">
          <a:xfrm>
            <a:off x="469900"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latin typeface="Times New Roman" panose="02020603050405020304" pitchFamily="18" charset="0"/>
            </a:endParaRPr>
          </a:p>
        </p:txBody>
      </p:sp>
      <p:sp>
        <p:nvSpPr>
          <p:cNvPr id="222223" name="Rectangle 15"/>
          <p:cNvSpPr>
            <a:spLocks noChangeArrowheads="1"/>
          </p:cNvSpPr>
          <p:nvPr/>
        </p:nvSpPr>
        <p:spPr bwMode="auto">
          <a:xfrm>
            <a:off x="644525" y="6400800"/>
            <a:ext cx="2515112"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a:t>
            </a:r>
            <a:r>
              <a:rPr lang="en-US" sz="1600" b="1" i="1" dirty="0" smtClean="0">
                <a:solidFill>
                  <a:srgbClr val="1D3275"/>
                </a:solidFill>
                <a:effectLst>
                  <a:outerShdw blurRad="38100" dist="38100" dir="2700000" algn="tl">
                    <a:srgbClr val="C0C0C0"/>
                  </a:outerShdw>
                </a:effectLst>
                <a:latin typeface="Century Schoolbook" pitchFamily="18" charset="0"/>
              </a:rPr>
              <a:t>Service</a:t>
            </a:r>
            <a:endParaRPr lang="en-US" sz="1600" b="1" i="1" dirty="0">
              <a:solidFill>
                <a:srgbClr val="1D3275"/>
              </a:solidFill>
              <a:effectLst>
                <a:outerShdw blurRad="38100" dist="38100" dir="2700000" algn="tl">
                  <a:srgbClr val="C0C0C0"/>
                </a:outerShdw>
              </a:effectLst>
              <a:latin typeface="Century Schoolbook" pitchFamily="18" charset="0"/>
            </a:endParaRPr>
          </a:p>
        </p:txBody>
      </p:sp>
      <p:pic>
        <p:nvPicPr>
          <p:cNvPr id="1039" name="Picture 19" descr="veterans"/>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2138" y="76200"/>
            <a:ext cx="11604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 id="2147483666" r:id="rId2"/>
    <p:sldLayoutId id="2147483667" r:id="rId3"/>
    <p:sldLayoutId id="2147483668" r:id="rId4"/>
    <p:sldLayoutId id="2147483670" r:id="rId5"/>
    <p:sldLayoutId id="2147483671" r:id="rId6"/>
    <p:sldLayoutId id="2147483673" r:id="rId7"/>
  </p:sldLayoutIdLst>
  <p:transition/>
  <p:timing>
    <p:tnLst>
      <p:par>
        <p:cTn id="1" dur="indefinite" restart="never" nodeType="tmRoot"/>
      </p:par>
    </p:tnLst>
  </p:timing>
  <p:hf hdr="0" dt="0"/>
  <p:txStyles>
    <p:titleStyle>
      <a:lvl1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mj-cs"/>
        </a:defRPr>
      </a:lvl1pPr>
      <a:lvl2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accent6"/>
        </a:buClr>
        <a:buFont typeface="Arial" panose="020B0604020202020204" pitchFamily="34" charset="0"/>
        <a:buChar char="•"/>
        <a:defRPr sz="2800">
          <a:solidFill>
            <a:srgbClr val="1D3275"/>
          </a:solidFill>
          <a:latin typeface="Times New Roman" panose="02020603050405020304" pitchFamily="18" charset="0"/>
          <a:ea typeface="+mn-ea"/>
          <a:cs typeface="+mn-cs"/>
        </a:defRPr>
      </a:lvl1pPr>
      <a:lvl2pPr marL="742950" indent="-285750" algn="l" rtl="0" eaLnBrk="0" fontAlgn="base" hangingPunct="0">
        <a:spcBef>
          <a:spcPct val="20000"/>
        </a:spcBef>
        <a:spcAft>
          <a:spcPct val="0"/>
        </a:spcAft>
        <a:buChar char="–"/>
        <a:defRPr sz="2400">
          <a:solidFill>
            <a:srgbClr val="1D3275"/>
          </a:solidFill>
          <a:latin typeface="+mn-lt"/>
        </a:defRPr>
      </a:lvl2pPr>
      <a:lvl3pPr marL="1143000" indent="-228600" algn="l" rtl="0" eaLnBrk="0" fontAlgn="base" hangingPunct="0">
        <a:spcBef>
          <a:spcPct val="20000"/>
        </a:spcBef>
        <a:spcAft>
          <a:spcPct val="0"/>
        </a:spcAft>
        <a:buClr>
          <a:srgbClr val="CC0000"/>
        </a:buClr>
        <a:buChar char="•"/>
        <a:defRPr sz="2000">
          <a:solidFill>
            <a:srgbClr val="1D3275"/>
          </a:solidFill>
          <a:latin typeface="+mn-lt"/>
        </a:defRPr>
      </a:lvl3pPr>
      <a:lvl4pPr marL="1600200" indent="-228600" algn="l" rtl="0" eaLnBrk="0" fontAlgn="base" hangingPunct="0">
        <a:spcBef>
          <a:spcPct val="20000"/>
        </a:spcBef>
        <a:spcAft>
          <a:spcPct val="0"/>
        </a:spcAft>
        <a:buChar char="–"/>
        <a:defRPr sz="2000">
          <a:solidFill>
            <a:srgbClr val="1D3275"/>
          </a:solidFill>
          <a:latin typeface="+mn-lt"/>
        </a:defRPr>
      </a:lvl4pPr>
      <a:lvl5pPr marL="2057400" indent="-228600" algn="l" rtl="0" eaLnBrk="0" fontAlgn="base" hangingPunct="0">
        <a:spcBef>
          <a:spcPct val="20000"/>
        </a:spcBef>
        <a:spcAft>
          <a:spcPct val="0"/>
        </a:spcAft>
        <a:buChar char="»"/>
        <a:defRPr sz="2000">
          <a:solidFill>
            <a:srgbClr val="1D3275"/>
          </a:solidFill>
          <a:latin typeface="+mn-lt"/>
        </a:defRPr>
      </a:lvl5pPr>
      <a:lvl6pPr marL="2514600" indent="-228600" algn="l" rtl="0" eaLnBrk="0" fontAlgn="base" hangingPunct="0">
        <a:spcBef>
          <a:spcPct val="20000"/>
        </a:spcBef>
        <a:spcAft>
          <a:spcPct val="0"/>
        </a:spcAft>
        <a:buChar char="»"/>
        <a:defRPr>
          <a:solidFill>
            <a:srgbClr val="1D3275"/>
          </a:solidFill>
          <a:latin typeface="+mn-lt"/>
        </a:defRPr>
      </a:lvl6pPr>
      <a:lvl7pPr marL="2971800" indent="-228600" algn="l" rtl="0" eaLnBrk="0" fontAlgn="base" hangingPunct="0">
        <a:spcBef>
          <a:spcPct val="20000"/>
        </a:spcBef>
        <a:spcAft>
          <a:spcPct val="0"/>
        </a:spcAft>
        <a:buChar char="»"/>
        <a:defRPr>
          <a:solidFill>
            <a:srgbClr val="1D3275"/>
          </a:solidFill>
          <a:latin typeface="+mn-lt"/>
        </a:defRPr>
      </a:lvl7pPr>
      <a:lvl8pPr marL="3429000" indent="-228600" algn="l" rtl="0" eaLnBrk="0" fontAlgn="base" hangingPunct="0">
        <a:spcBef>
          <a:spcPct val="20000"/>
        </a:spcBef>
        <a:spcAft>
          <a:spcPct val="0"/>
        </a:spcAft>
        <a:buChar char="»"/>
        <a:defRPr>
          <a:solidFill>
            <a:srgbClr val="1D3275"/>
          </a:solidFill>
          <a:latin typeface="+mn-lt"/>
        </a:defRPr>
      </a:lvl8pPr>
      <a:lvl9pPr marL="3886200" indent="-228600" algn="l" rtl="0" eaLnBrk="0" fontAlgn="base" hangingPunct="0">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ctrTitle" idx="4294967295"/>
          </p:nvPr>
        </p:nvSpPr>
        <p:spPr>
          <a:xfrm>
            <a:off x="914400" y="4953000"/>
            <a:ext cx="7772400" cy="609600"/>
          </a:xfrm>
        </p:spPr>
        <p:txBody>
          <a:bodyPr/>
          <a:lstStyle/>
          <a:p>
            <a:pPr>
              <a:defRPr/>
            </a:pPr>
            <a:r>
              <a:rPr lang="en-US" sz="2400" b="1" dirty="0" smtClean="0">
                <a:solidFill>
                  <a:srgbClr val="1D3275"/>
                </a:solidFill>
              </a:rPr>
              <a:t>Military References</a:t>
            </a:r>
            <a:endParaRPr lang="en-US" sz="4800" i="1" dirty="0" smtClean="0">
              <a:solidFill>
                <a:srgbClr val="003366"/>
              </a:solidFill>
            </a:endParaRPr>
          </a:p>
        </p:txBody>
      </p:sp>
      <p:sp>
        <p:nvSpPr>
          <p:cNvPr id="3075" name="Rectangle 3"/>
          <p:cNvSpPr>
            <a:spLocks noGrp="1" noChangeArrowheads="1"/>
          </p:cNvSpPr>
          <p:nvPr>
            <p:ph type="subTitle" idx="4294967295"/>
          </p:nvPr>
        </p:nvSpPr>
        <p:spPr>
          <a:xfrm>
            <a:off x="6934200" y="3352800"/>
            <a:ext cx="2209800" cy="609600"/>
          </a:xfrm>
        </p:spPr>
        <p:txBody>
          <a:bodyPr/>
          <a:lstStyle/>
          <a:p>
            <a:pPr marL="0" indent="0" algn="ctr">
              <a:lnSpc>
                <a:spcPct val="80000"/>
              </a:lnSpc>
              <a:buFont typeface="Wingdings" pitchFamily="2" charset="2"/>
              <a:buNone/>
            </a:pPr>
            <a:r>
              <a:rPr lang="en-US" sz="2400" b="1" i="1" dirty="0" smtClean="0">
                <a:latin typeface="Century Schoolbook" pitchFamily="18" charset="0"/>
              </a:rPr>
              <a:t>January 2016</a:t>
            </a:r>
          </a:p>
        </p:txBody>
      </p:sp>
      <p:sp>
        <p:nvSpPr>
          <p:cNvPr id="3076" name="Rectangle 4"/>
          <p:cNvSpPr>
            <a:spLocks noChangeArrowheads="1"/>
          </p:cNvSpPr>
          <p:nvPr/>
        </p:nvSpPr>
        <p:spPr bwMode="auto">
          <a:xfrm>
            <a:off x="838200" y="3276600"/>
            <a:ext cx="2514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p>
            <a:pPr algn="ctr"/>
            <a:r>
              <a:rPr lang="en-US" sz="2400" b="1" i="1" dirty="0">
                <a:solidFill>
                  <a:srgbClr val="1D3275"/>
                </a:solidFill>
                <a:latin typeface="Century Schoolbook" pitchFamily="18" charset="0"/>
              </a:rPr>
              <a:t>Compensation </a:t>
            </a:r>
            <a:r>
              <a:rPr lang="en-US" sz="2400" b="1" i="1" dirty="0" smtClean="0">
                <a:solidFill>
                  <a:srgbClr val="1D3275"/>
                </a:solidFill>
                <a:latin typeface="Century Schoolbook" pitchFamily="18" charset="0"/>
              </a:rPr>
              <a:t>Service</a:t>
            </a:r>
            <a:endParaRPr lang="en-US" sz="2400" b="1" i="1" dirty="0">
              <a:solidFill>
                <a:srgbClr val="1D3275"/>
              </a:solidFill>
              <a:latin typeface="Century Schoolbook" pitchFamily="18" charset="0"/>
            </a:endParaRPr>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020888" y="0"/>
            <a:ext cx="6513512" cy="882650"/>
          </a:xfrm>
        </p:spPr>
        <p:txBody>
          <a:bodyPr anchor="ctr"/>
          <a:lstStyle/>
          <a:p>
            <a:pPr eaLnBrk="1" hangingPunct="1">
              <a:defRPr/>
            </a:pPr>
            <a:r>
              <a:rPr lang="en-US" dirty="0" smtClean="0">
                <a:effectLst>
                  <a:outerShdw blurRad="38100" dist="38100" dir="2700000" algn="tl">
                    <a:srgbClr val="C0C0C0"/>
                  </a:outerShdw>
                </a:effectLst>
                <a:latin typeface="Times New Roman" panose="02020603050405020304" pitchFamily="18" charset="0"/>
                <a:cs typeface="Times New Roman" panose="02020603050405020304" pitchFamily="18" charset="0"/>
              </a:rPr>
              <a:t>OBJECTIVES</a:t>
            </a:r>
          </a:p>
        </p:txBody>
      </p:sp>
      <p:sp>
        <p:nvSpPr>
          <p:cNvPr id="4099" name="Rectangle 3"/>
          <p:cNvSpPr>
            <a:spLocks noGrp="1" noChangeArrowheads="1"/>
          </p:cNvSpPr>
          <p:nvPr>
            <p:ph type="body" idx="1"/>
          </p:nvPr>
        </p:nvSpPr>
        <p:spPr>
          <a:xfrm>
            <a:off x="501650" y="2209800"/>
            <a:ext cx="8642350" cy="3810000"/>
          </a:xfrm>
        </p:spPr>
        <p:txBody>
          <a:bodyPr/>
          <a:lstStyle/>
          <a:p>
            <a:pPr eaLnBrk="1" hangingPunct="1">
              <a:lnSpc>
                <a:spcPct val="90000"/>
              </a:lnSpc>
              <a:buFont typeface="Wingdings" panose="05000000000000000000" pitchFamily="2" charset="2"/>
              <a:buChar char="Ø"/>
            </a:pPr>
            <a:r>
              <a:rPr lang="en-US" altLang="en-US" dirty="0">
                <a:solidFill>
                  <a:schemeClr val="accent2">
                    <a:lumMod val="50000"/>
                  </a:schemeClr>
                </a:solidFill>
                <a:cs typeface="Times New Roman" panose="02020603050405020304" pitchFamily="18" charset="0"/>
              </a:rPr>
              <a:t>D</a:t>
            </a:r>
            <a:r>
              <a:rPr lang="en-US" altLang="en-US" sz="2800" dirty="0" smtClean="0">
                <a:solidFill>
                  <a:schemeClr val="accent2">
                    <a:lumMod val="50000"/>
                  </a:schemeClr>
                </a:solidFill>
                <a:latin typeface="Times New Roman" panose="02020603050405020304" pitchFamily="18" charset="0"/>
                <a:cs typeface="Times New Roman" panose="02020603050405020304" pitchFamily="18" charset="0"/>
              </a:rPr>
              <a:t>emonstrate an understanding of research methodology</a:t>
            </a:r>
          </a:p>
          <a:p>
            <a:pPr eaLnBrk="1" hangingPunct="1">
              <a:lnSpc>
                <a:spcPct val="90000"/>
              </a:lnSpc>
              <a:buFont typeface="Wingdings" panose="05000000000000000000" pitchFamily="2" charset="2"/>
              <a:buChar char="Ø"/>
            </a:pPr>
            <a:endParaRPr lang="en-US" altLang="en-US" sz="2800" dirty="0" smtClean="0">
              <a:solidFill>
                <a:schemeClr val="accent2">
                  <a:lumMod val="50000"/>
                </a:schemeClr>
              </a:solidFill>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Char char="Ø"/>
            </a:pPr>
            <a:r>
              <a:rPr lang="en-US" altLang="en-US" dirty="0">
                <a:solidFill>
                  <a:schemeClr val="accent2">
                    <a:lumMod val="50000"/>
                  </a:schemeClr>
                </a:solidFill>
                <a:cs typeface="Times New Roman" panose="02020603050405020304" pitchFamily="18" charset="0"/>
              </a:rPr>
              <a:t>D</a:t>
            </a:r>
            <a:r>
              <a:rPr lang="en-US" altLang="en-US" sz="2800" dirty="0" smtClean="0">
                <a:solidFill>
                  <a:schemeClr val="accent2">
                    <a:lumMod val="50000"/>
                  </a:schemeClr>
                </a:solidFill>
                <a:latin typeface="Times New Roman" panose="02020603050405020304" pitchFamily="18" charset="0"/>
                <a:cs typeface="Times New Roman" panose="02020603050405020304" pitchFamily="18" charset="0"/>
              </a:rPr>
              <a:t>emonstrate an understanding of the  concept of credibility and bias</a:t>
            </a:r>
          </a:p>
          <a:p>
            <a:pPr eaLnBrk="1" hangingPunct="1">
              <a:lnSpc>
                <a:spcPct val="90000"/>
              </a:lnSpc>
              <a:buFont typeface="Wingdings" panose="05000000000000000000" pitchFamily="2" charset="2"/>
              <a:buChar char="Ø"/>
            </a:pPr>
            <a:endParaRPr lang="en-US" altLang="en-US" sz="2800" dirty="0" smtClean="0">
              <a:solidFill>
                <a:schemeClr val="accent2">
                  <a:lumMod val="50000"/>
                </a:schemeClr>
              </a:solidFill>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Char char="Ø"/>
            </a:pPr>
            <a:r>
              <a:rPr lang="en-US" altLang="en-US" dirty="0">
                <a:solidFill>
                  <a:schemeClr val="accent2">
                    <a:lumMod val="50000"/>
                  </a:schemeClr>
                </a:solidFill>
                <a:cs typeface="Times New Roman" panose="02020603050405020304" pitchFamily="18" charset="0"/>
              </a:rPr>
              <a:t>D</a:t>
            </a:r>
            <a:r>
              <a:rPr lang="en-US" altLang="en-US" sz="2800" dirty="0" smtClean="0">
                <a:solidFill>
                  <a:schemeClr val="accent2">
                    <a:lumMod val="50000"/>
                  </a:schemeClr>
                </a:solidFill>
                <a:latin typeface="Times New Roman" panose="02020603050405020304" pitchFamily="18" charset="0"/>
                <a:cs typeface="Times New Roman" panose="02020603050405020304" pitchFamily="18" charset="0"/>
              </a:rPr>
              <a:t>emonstrate proper citation</a:t>
            </a:r>
          </a:p>
          <a:p>
            <a:pPr eaLnBrk="1" hangingPunct="1">
              <a:lnSpc>
                <a:spcPct val="90000"/>
              </a:lnSpc>
              <a:buFont typeface="Wingdings" panose="05000000000000000000" pitchFamily="2" charset="2"/>
              <a:buChar char="Ø"/>
            </a:pPr>
            <a:endParaRPr lang="en-US" altLang="en-US" sz="2800" dirty="0" smtClean="0">
              <a:solidFill>
                <a:schemeClr val="accent2">
                  <a:lumMod val="50000"/>
                </a:schemeClr>
              </a:solidFill>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Char char="Ø"/>
            </a:pPr>
            <a:r>
              <a:rPr lang="en-US" altLang="en-US" sz="2800" dirty="0" smtClean="0">
                <a:solidFill>
                  <a:schemeClr val="accent2">
                    <a:lumMod val="50000"/>
                  </a:schemeClr>
                </a:solidFill>
                <a:latin typeface="Times New Roman" panose="02020603050405020304" pitchFamily="18" charset="0"/>
                <a:cs typeface="Times New Roman" panose="02020603050405020304" pitchFamily="18" charset="0"/>
              </a:rPr>
              <a:t>Identify online military resources</a:t>
            </a:r>
          </a:p>
          <a:p>
            <a:pPr eaLnBrk="1" hangingPunct="1">
              <a:lnSpc>
                <a:spcPct val="90000"/>
              </a:lnSpc>
            </a:pPr>
            <a:endParaRPr lang="en-US" altLang="en-US" sz="2800" dirty="0" smtClean="0"/>
          </a:p>
        </p:txBody>
      </p:sp>
      <p:sp>
        <p:nvSpPr>
          <p:cNvPr id="7174" name="Text Box 6"/>
          <p:cNvSpPr txBox="1">
            <a:spLocks noChangeArrowheads="1"/>
          </p:cNvSpPr>
          <p:nvPr/>
        </p:nvSpPr>
        <p:spPr bwMode="auto">
          <a:xfrm>
            <a:off x="457200" y="1524000"/>
            <a:ext cx="8382000" cy="523220"/>
          </a:xfrm>
          <a:prstGeom prst="rect">
            <a:avLst/>
          </a:prstGeom>
          <a:noFill/>
          <a:ln w="12700" cap="sq">
            <a:noFill/>
            <a:miter lim="800000"/>
            <a:headEnd type="none" w="sm" len="sm"/>
            <a:tailEnd type="none" w="sm" len="sm"/>
          </a:ln>
          <a:effectLst/>
        </p:spPr>
        <p:txBody>
          <a:bodyPr>
            <a:spAutoFit/>
          </a:bodyPr>
          <a:lstStyle/>
          <a:p>
            <a:pPr>
              <a:defRPr/>
            </a:pPr>
            <a:r>
              <a:rPr lang="en-US" sz="2800" b="1" dirty="0">
                <a:solidFill>
                  <a:schemeClr val="accent2">
                    <a:lumMod val="50000"/>
                  </a:schemeClr>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Through lecture and practical exercises, you will :</a:t>
            </a:r>
          </a:p>
        </p:txBody>
      </p:sp>
    </p:spTree>
    <p:extLst>
      <p:ext uri="{BB962C8B-B14F-4D97-AF65-F5344CB8AC3E}">
        <p14:creationId xmlns:p14="http://schemas.microsoft.com/office/powerpoint/2010/main" val="4012794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en-US" dirty="0" smtClean="0">
                <a:effectLst/>
              </a:rPr>
              <a:t>REFERENCES</a:t>
            </a:r>
          </a:p>
        </p:txBody>
      </p:sp>
      <p:sp>
        <p:nvSpPr>
          <p:cNvPr id="5123" name="Rectangle 3"/>
          <p:cNvSpPr>
            <a:spLocks noGrp="1" noChangeArrowheads="1"/>
          </p:cNvSpPr>
          <p:nvPr>
            <p:ph type="body" idx="1"/>
          </p:nvPr>
        </p:nvSpPr>
        <p:spPr>
          <a:xfrm>
            <a:off x="0" y="2667000"/>
            <a:ext cx="8642350" cy="1371600"/>
          </a:xfrm>
        </p:spPr>
        <p:txBody>
          <a:bodyPr/>
          <a:lstStyle/>
          <a:p>
            <a:pPr algn="ctr" eaLnBrk="1" hangingPunct="1">
              <a:buFontTx/>
              <a:buNone/>
            </a:pPr>
            <a:r>
              <a:rPr lang="en-US" altLang="en-US" i="1" dirty="0" smtClean="0">
                <a:solidFill>
                  <a:schemeClr val="accent2">
                    <a:lumMod val="50000"/>
                  </a:schemeClr>
                </a:solidFill>
              </a:rPr>
              <a:t>Military Resource Guide</a:t>
            </a:r>
          </a:p>
        </p:txBody>
      </p:sp>
    </p:spTree>
    <p:extLst>
      <p:ext uri="{BB962C8B-B14F-4D97-AF65-F5344CB8AC3E}">
        <p14:creationId xmlns:p14="http://schemas.microsoft.com/office/powerpoint/2010/main" val="3033872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25400"/>
            <a:ext cx="9144000" cy="868363"/>
          </a:xfrm>
        </p:spPr>
        <p:txBody>
          <a:bodyPr/>
          <a:lstStyle/>
          <a:p>
            <a:pPr eaLnBrk="1" hangingPunct="1">
              <a:defRPr/>
            </a:pPr>
            <a:r>
              <a:rPr lang="en-US" dirty="0" smtClean="0">
                <a:effectLst/>
              </a:rPr>
              <a:t>RESEARCH METHODOLOGY</a:t>
            </a:r>
          </a:p>
        </p:txBody>
      </p:sp>
      <p:sp>
        <p:nvSpPr>
          <p:cNvPr id="6147" name="Rectangle 3"/>
          <p:cNvSpPr>
            <a:spLocks noGrp="1" noChangeArrowheads="1"/>
          </p:cNvSpPr>
          <p:nvPr>
            <p:ph type="body" idx="1"/>
          </p:nvPr>
        </p:nvSpPr>
        <p:spPr>
          <a:xfrm>
            <a:off x="609600" y="1752600"/>
            <a:ext cx="8642350" cy="3703637"/>
          </a:xfrm>
        </p:spPr>
        <p:txBody>
          <a:bodyPr/>
          <a:lstStyle/>
          <a:p>
            <a:pPr eaLnBrk="1" hangingPunct="1">
              <a:lnSpc>
                <a:spcPct val="90000"/>
              </a:lnSpc>
              <a:buClrTx/>
              <a:buFont typeface="Wingdings" panose="05000000000000000000" pitchFamily="2" charset="2"/>
              <a:buChar char="Ø"/>
            </a:pPr>
            <a:r>
              <a:rPr lang="en-US" altLang="en-US" dirty="0" smtClean="0">
                <a:solidFill>
                  <a:schemeClr val="accent2">
                    <a:lumMod val="50000"/>
                  </a:schemeClr>
                </a:solidFill>
              </a:rPr>
              <a:t>Intent of Research</a:t>
            </a:r>
          </a:p>
          <a:p>
            <a:pPr eaLnBrk="1" hangingPunct="1">
              <a:lnSpc>
                <a:spcPct val="90000"/>
              </a:lnSpc>
              <a:buClrTx/>
              <a:buFont typeface="Wingdings" panose="05000000000000000000" pitchFamily="2" charset="2"/>
              <a:buChar char="Ø"/>
            </a:pPr>
            <a:endParaRPr lang="en-US" altLang="en-US" dirty="0" smtClean="0">
              <a:solidFill>
                <a:schemeClr val="accent2">
                  <a:lumMod val="50000"/>
                </a:schemeClr>
              </a:solidFill>
            </a:endParaRPr>
          </a:p>
          <a:p>
            <a:pPr eaLnBrk="1" hangingPunct="1">
              <a:lnSpc>
                <a:spcPct val="90000"/>
              </a:lnSpc>
              <a:buClrTx/>
              <a:buFont typeface="Wingdings" panose="05000000000000000000" pitchFamily="2" charset="2"/>
              <a:buChar char="Ø"/>
            </a:pPr>
            <a:r>
              <a:rPr lang="en-US" altLang="en-US" dirty="0" smtClean="0">
                <a:solidFill>
                  <a:schemeClr val="accent2">
                    <a:lumMod val="50000"/>
                  </a:schemeClr>
                </a:solidFill>
              </a:rPr>
              <a:t>Measuring Progress</a:t>
            </a:r>
          </a:p>
          <a:p>
            <a:pPr eaLnBrk="1" hangingPunct="1">
              <a:lnSpc>
                <a:spcPct val="90000"/>
              </a:lnSpc>
              <a:buClrTx/>
              <a:buFont typeface="Wingdings" panose="05000000000000000000" pitchFamily="2" charset="2"/>
              <a:buChar char="Ø"/>
            </a:pPr>
            <a:endParaRPr lang="en-US" altLang="en-US" dirty="0" smtClean="0">
              <a:solidFill>
                <a:schemeClr val="accent2">
                  <a:lumMod val="50000"/>
                </a:schemeClr>
              </a:solidFill>
            </a:endParaRPr>
          </a:p>
          <a:p>
            <a:pPr eaLnBrk="1" hangingPunct="1">
              <a:lnSpc>
                <a:spcPct val="90000"/>
              </a:lnSpc>
              <a:buClrTx/>
              <a:buFont typeface="Wingdings" panose="05000000000000000000" pitchFamily="2" charset="2"/>
              <a:buChar char="Ø"/>
            </a:pPr>
            <a:r>
              <a:rPr lang="en-US" altLang="en-US" dirty="0" smtClean="0">
                <a:solidFill>
                  <a:schemeClr val="accent2">
                    <a:lumMod val="50000"/>
                  </a:schemeClr>
                </a:solidFill>
              </a:rPr>
              <a:t>What is Success?</a:t>
            </a:r>
          </a:p>
        </p:txBody>
      </p:sp>
    </p:spTree>
    <p:extLst>
      <p:ext uri="{BB962C8B-B14F-4D97-AF65-F5344CB8AC3E}">
        <p14:creationId xmlns:p14="http://schemas.microsoft.com/office/powerpoint/2010/main" val="2439486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r>
              <a:rPr lang="en-US" altLang="en-US" dirty="0" smtClean="0">
                <a:solidFill>
                  <a:schemeClr val="accent2">
                    <a:lumMod val="50000"/>
                  </a:schemeClr>
                </a:solidFill>
                <a:effectLst/>
              </a:rPr>
              <a:t>CREDIBILITY VS. BIAS</a:t>
            </a:r>
          </a:p>
        </p:txBody>
      </p:sp>
      <p:sp>
        <p:nvSpPr>
          <p:cNvPr id="7171" name="Rectangle 3"/>
          <p:cNvSpPr>
            <a:spLocks noGrp="1" noChangeArrowheads="1"/>
          </p:cNvSpPr>
          <p:nvPr>
            <p:ph type="body" idx="1"/>
          </p:nvPr>
        </p:nvSpPr>
        <p:spPr>
          <a:xfrm>
            <a:off x="609600" y="2337375"/>
            <a:ext cx="3962400" cy="4002088"/>
          </a:xfrm>
        </p:spPr>
        <p:txBody>
          <a:bodyPr/>
          <a:lstStyle/>
          <a:p>
            <a:pPr eaLnBrk="1" hangingPunct="1">
              <a:lnSpc>
                <a:spcPct val="90000"/>
              </a:lnSpc>
              <a:buClrTx/>
              <a:buFont typeface="Wingdings" panose="05000000000000000000" pitchFamily="2" charset="2"/>
              <a:buChar char="Ø"/>
            </a:pPr>
            <a:r>
              <a:rPr lang="en-US" altLang="en-US" sz="2800" dirty="0" smtClean="0">
                <a:solidFill>
                  <a:schemeClr val="accent2">
                    <a:lumMod val="50000"/>
                  </a:schemeClr>
                </a:solidFill>
              </a:rPr>
              <a:t>Credible to evidence or events</a:t>
            </a:r>
          </a:p>
          <a:p>
            <a:pPr eaLnBrk="1" hangingPunct="1">
              <a:lnSpc>
                <a:spcPct val="90000"/>
              </a:lnSpc>
              <a:buClrTx/>
              <a:buFont typeface="Wingdings" panose="05000000000000000000" pitchFamily="2" charset="2"/>
              <a:buChar char="Ø"/>
            </a:pPr>
            <a:r>
              <a:rPr lang="en-US" altLang="en-US" sz="2800" dirty="0" smtClean="0">
                <a:solidFill>
                  <a:schemeClr val="accent2">
                    <a:lumMod val="50000"/>
                  </a:schemeClr>
                </a:solidFill>
              </a:rPr>
              <a:t>Inherently believable</a:t>
            </a:r>
          </a:p>
          <a:p>
            <a:pPr eaLnBrk="1" hangingPunct="1">
              <a:lnSpc>
                <a:spcPct val="90000"/>
              </a:lnSpc>
              <a:buClrTx/>
              <a:buFont typeface="Wingdings" panose="05000000000000000000" pitchFamily="2" charset="2"/>
              <a:buChar char="Ø"/>
            </a:pPr>
            <a:r>
              <a:rPr lang="en-US" altLang="en-US" sz="2800" dirty="0" smtClean="0">
                <a:solidFill>
                  <a:schemeClr val="accent2">
                    <a:lumMod val="50000"/>
                  </a:schemeClr>
                </a:solidFill>
              </a:rPr>
              <a:t>Received from competent source</a:t>
            </a:r>
          </a:p>
          <a:p>
            <a:pPr eaLnBrk="1" hangingPunct="1">
              <a:lnSpc>
                <a:spcPct val="90000"/>
              </a:lnSpc>
              <a:buClrTx/>
              <a:buFont typeface="Wingdings" panose="05000000000000000000" pitchFamily="2" charset="2"/>
              <a:buChar char="Ø"/>
            </a:pPr>
            <a:r>
              <a:rPr lang="en-US" altLang="en-US" sz="2800" dirty="0" smtClean="0">
                <a:solidFill>
                  <a:schemeClr val="accent2">
                    <a:lumMod val="50000"/>
                  </a:schemeClr>
                </a:solidFill>
              </a:rPr>
              <a:t>Prompts further research</a:t>
            </a:r>
          </a:p>
          <a:p>
            <a:pPr eaLnBrk="1" hangingPunct="1">
              <a:lnSpc>
                <a:spcPct val="90000"/>
              </a:lnSpc>
              <a:buClrTx/>
              <a:buFont typeface="Wingdings" panose="05000000000000000000" pitchFamily="2" charset="2"/>
              <a:buChar char="Ø"/>
            </a:pPr>
            <a:r>
              <a:rPr lang="en-US" altLang="en-US" sz="2800" dirty="0" smtClean="0">
                <a:solidFill>
                  <a:schemeClr val="accent2">
                    <a:lumMod val="50000"/>
                  </a:schemeClr>
                </a:solidFill>
              </a:rPr>
              <a:t>Official information</a:t>
            </a:r>
          </a:p>
        </p:txBody>
      </p:sp>
      <p:sp>
        <p:nvSpPr>
          <p:cNvPr id="7172" name="Text Box 4"/>
          <p:cNvSpPr txBox="1">
            <a:spLocks noChangeArrowheads="1"/>
          </p:cNvSpPr>
          <p:nvPr/>
        </p:nvSpPr>
        <p:spPr bwMode="auto">
          <a:xfrm>
            <a:off x="2133600" y="990600"/>
            <a:ext cx="422820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altLang="en-US" sz="3200" i="1" dirty="0">
                <a:solidFill>
                  <a:schemeClr val="bg1"/>
                </a:solidFill>
                <a:latin typeface="Times New Roman" panose="02020603050405020304" pitchFamily="18" charset="0"/>
              </a:rPr>
              <a:t>“Proceed with Caution”</a:t>
            </a:r>
          </a:p>
        </p:txBody>
      </p:sp>
      <p:sp>
        <p:nvSpPr>
          <p:cNvPr id="7173" name="Rectangle 5"/>
          <p:cNvSpPr>
            <a:spLocks noChangeArrowheads="1"/>
          </p:cNvSpPr>
          <p:nvPr/>
        </p:nvSpPr>
        <p:spPr bwMode="auto">
          <a:xfrm>
            <a:off x="4800600" y="2337375"/>
            <a:ext cx="4343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marL="457200" indent="-457200" eaLnBrk="1" hangingPunct="1">
              <a:lnSpc>
                <a:spcPct val="90000"/>
              </a:lnSpc>
              <a:spcBef>
                <a:spcPct val="20000"/>
              </a:spcBef>
              <a:buFont typeface="Wingdings" panose="05000000000000000000" pitchFamily="2" charset="2"/>
              <a:buChar char="Ø"/>
            </a:pPr>
            <a:r>
              <a:rPr lang="en-US" altLang="en-US" sz="2800" dirty="0">
                <a:solidFill>
                  <a:schemeClr val="accent2">
                    <a:lumMod val="50000"/>
                  </a:schemeClr>
                </a:solidFill>
                <a:latin typeface="Times New Roman" panose="02020603050405020304" pitchFamily="18" charset="0"/>
              </a:rPr>
              <a:t>Lends credibility to inaccurate events</a:t>
            </a:r>
          </a:p>
          <a:p>
            <a:pPr marL="457200" indent="-457200" eaLnBrk="1" hangingPunct="1">
              <a:lnSpc>
                <a:spcPct val="90000"/>
              </a:lnSpc>
              <a:spcBef>
                <a:spcPct val="20000"/>
              </a:spcBef>
              <a:buFont typeface="Wingdings" panose="05000000000000000000" pitchFamily="2" charset="2"/>
              <a:buChar char="Ø"/>
            </a:pPr>
            <a:r>
              <a:rPr lang="en-US" altLang="en-US" sz="2800" dirty="0">
                <a:solidFill>
                  <a:schemeClr val="accent2">
                    <a:lumMod val="50000"/>
                  </a:schemeClr>
                </a:solidFill>
                <a:latin typeface="Times New Roman" panose="02020603050405020304" pitchFamily="18" charset="0"/>
              </a:rPr>
              <a:t>Adverse opinion</a:t>
            </a:r>
          </a:p>
          <a:p>
            <a:pPr marL="457200" indent="-457200" eaLnBrk="1" hangingPunct="1">
              <a:lnSpc>
                <a:spcPct val="90000"/>
              </a:lnSpc>
              <a:spcBef>
                <a:spcPct val="20000"/>
              </a:spcBef>
              <a:buFont typeface="Wingdings" panose="05000000000000000000" pitchFamily="2" charset="2"/>
              <a:buChar char="Ø"/>
            </a:pPr>
            <a:r>
              <a:rPr lang="en-US" altLang="en-US" sz="2800" dirty="0">
                <a:solidFill>
                  <a:schemeClr val="accent2">
                    <a:lumMod val="50000"/>
                  </a:schemeClr>
                </a:solidFill>
                <a:latin typeface="Times New Roman" panose="02020603050405020304" pitchFamily="18" charset="0"/>
              </a:rPr>
              <a:t>Conclusion or opinion without just ground</a:t>
            </a:r>
          </a:p>
          <a:p>
            <a:pPr marL="457200" indent="-457200" eaLnBrk="1" hangingPunct="1">
              <a:lnSpc>
                <a:spcPct val="90000"/>
              </a:lnSpc>
              <a:spcBef>
                <a:spcPct val="20000"/>
              </a:spcBef>
              <a:buFont typeface="Wingdings" panose="05000000000000000000" pitchFamily="2" charset="2"/>
              <a:buChar char="Ø"/>
            </a:pPr>
            <a:r>
              <a:rPr lang="en-US" altLang="en-US" sz="2800" dirty="0">
                <a:solidFill>
                  <a:schemeClr val="accent2">
                    <a:lumMod val="50000"/>
                  </a:schemeClr>
                </a:solidFill>
                <a:latin typeface="Times New Roman" panose="02020603050405020304" pitchFamily="18" charset="0"/>
              </a:rPr>
              <a:t>Insufficient knowledge</a:t>
            </a:r>
          </a:p>
        </p:txBody>
      </p:sp>
      <p:sp>
        <p:nvSpPr>
          <p:cNvPr id="10246" name="Text Box 6"/>
          <p:cNvSpPr txBox="1">
            <a:spLocks noChangeArrowheads="1"/>
          </p:cNvSpPr>
          <p:nvPr/>
        </p:nvSpPr>
        <p:spPr bwMode="auto">
          <a:xfrm>
            <a:off x="1143000" y="1752600"/>
            <a:ext cx="1962397" cy="584775"/>
          </a:xfrm>
          <a:prstGeom prst="rect">
            <a:avLst/>
          </a:prstGeom>
          <a:noFill/>
          <a:ln w="12700" cap="sq">
            <a:noFill/>
            <a:miter lim="800000"/>
            <a:headEnd type="none" w="sm" len="sm"/>
            <a:tailEnd type="none" w="sm" len="sm"/>
          </a:ln>
          <a:effectLst/>
        </p:spPr>
        <p:txBody>
          <a:bodyPr wrap="none">
            <a:spAutoFit/>
          </a:bodyPr>
          <a:lstStyle/>
          <a:p>
            <a:pPr>
              <a:defRPr/>
            </a:pPr>
            <a:r>
              <a:rPr lang="en-US" sz="3200" u="sng" dirty="0">
                <a:solidFill>
                  <a:schemeClr val="accent2">
                    <a:lumMod val="50000"/>
                  </a:schemeClr>
                </a:solidFill>
                <a:effectLst>
                  <a:outerShdw blurRad="38100" dist="38100" dir="2700000" algn="tl">
                    <a:srgbClr val="C0C0C0"/>
                  </a:outerShdw>
                </a:effectLst>
                <a:latin typeface="Times New Roman" panose="02020603050405020304" pitchFamily="18" charset="0"/>
              </a:rPr>
              <a:t>Credibility</a:t>
            </a:r>
          </a:p>
        </p:txBody>
      </p:sp>
      <p:sp>
        <p:nvSpPr>
          <p:cNvPr id="10247" name="Text Box 7"/>
          <p:cNvSpPr txBox="1">
            <a:spLocks noChangeArrowheads="1"/>
          </p:cNvSpPr>
          <p:nvPr/>
        </p:nvSpPr>
        <p:spPr bwMode="auto">
          <a:xfrm>
            <a:off x="6019800" y="1752600"/>
            <a:ext cx="915635" cy="584775"/>
          </a:xfrm>
          <a:prstGeom prst="rect">
            <a:avLst/>
          </a:prstGeom>
          <a:noFill/>
          <a:ln w="12700" cap="sq">
            <a:noFill/>
            <a:miter lim="800000"/>
            <a:headEnd type="none" w="sm" len="sm"/>
            <a:tailEnd type="none" w="sm" len="sm"/>
          </a:ln>
          <a:effectLst/>
        </p:spPr>
        <p:txBody>
          <a:bodyPr wrap="none">
            <a:spAutoFit/>
          </a:bodyPr>
          <a:lstStyle/>
          <a:p>
            <a:pPr>
              <a:defRPr/>
            </a:pPr>
            <a:r>
              <a:rPr lang="en-US" sz="3200" u="sng" dirty="0">
                <a:solidFill>
                  <a:schemeClr val="accent2">
                    <a:lumMod val="50000"/>
                  </a:schemeClr>
                </a:solidFill>
                <a:effectLst>
                  <a:outerShdw blurRad="38100" dist="38100" dir="2700000" algn="tl">
                    <a:srgbClr val="C0C0C0"/>
                  </a:outerShdw>
                </a:effectLst>
                <a:latin typeface="Times New Roman" panose="02020603050405020304" pitchFamily="18" charset="0"/>
              </a:rPr>
              <a:t>Bias</a:t>
            </a:r>
          </a:p>
        </p:txBody>
      </p:sp>
    </p:spTree>
    <p:extLst>
      <p:ext uri="{BB962C8B-B14F-4D97-AF65-F5344CB8AC3E}">
        <p14:creationId xmlns:p14="http://schemas.microsoft.com/office/powerpoint/2010/main" val="2320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1416050" y="25400"/>
            <a:ext cx="7727950" cy="868363"/>
          </a:xfrm>
        </p:spPr>
        <p:txBody>
          <a:bodyPr/>
          <a:lstStyle/>
          <a:p>
            <a:pPr algn="ctr" eaLnBrk="1" hangingPunct="1"/>
            <a:r>
              <a:rPr lang="en-US" altLang="en-US" dirty="0" smtClean="0">
                <a:solidFill>
                  <a:schemeClr val="accent2">
                    <a:lumMod val="50000"/>
                  </a:schemeClr>
                </a:solidFill>
                <a:effectLst/>
              </a:rPr>
              <a:t>VA ENDORSED WEBSITES</a:t>
            </a:r>
          </a:p>
        </p:txBody>
      </p:sp>
      <p:sp>
        <p:nvSpPr>
          <p:cNvPr id="8196" name="Rectangle 3"/>
          <p:cNvSpPr>
            <a:spLocks noGrp="1" noChangeArrowheads="1"/>
          </p:cNvSpPr>
          <p:nvPr>
            <p:ph type="body" idx="1"/>
          </p:nvPr>
        </p:nvSpPr>
        <p:spPr>
          <a:xfrm>
            <a:off x="685800" y="2286000"/>
            <a:ext cx="8458200" cy="2027238"/>
          </a:xfrm>
        </p:spPr>
        <p:txBody>
          <a:bodyPr/>
          <a:lstStyle/>
          <a:p>
            <a:pPr eaLnBrk="1" hangingPunct="1">
              <a:buFontTx/>
              <a:buNone/>
            </a:pPr>
            <a:r>
              <a:rPr lang="en-US" altLang="en-US" sz="2800" dirty="0" smtClean="0"/>
              <a:t>  </a:t>
            </a:r>
            <a:r>
              <a:rPr lang="en-US" altLang="en-US" sz="2800" dirty="0" smtClean="0">
                <a:solidFill>
                  <a:schemeClr val="accent2">
                    <a:lumMod val="50000"/>
                  </a:schemeClr>
                </a:solidFill>
              </a:rPr>
              <a:t>Compensation Service endorses information from all military (.mil) or government (.</a:t>
            </a:r>
            <a:r>
              <a:rPr lang="en-US" altLang="en-US" sz="2800" dirty="0" err="1" smtClean="0">
                <a:solidFill>
                  <a:schemeClr val="accent2">
                    <a:lumMod val="50000"/>
                  </a:schemeClr>
                </a:solidFill>
              </a:rPr>
              <a:t>gov</a:t>
            </a:r>
            <a:r>
              <a:rPr lang="en-US" altLang="en-US" sz="2800" dirty="0" smtClean="0">
                <a:solidFill>
                  <a:schemeClr val="accent2">
                    <a:lumMod val="50000"/>
                  </a:schemeClr>
                </a:solidFill>
              </a:rPr>
              <a:t>) sites, and any other site that contains “official” information.</a:t>
            </a:r>
          </a:p>
        </p:txBody>
      </p:sp>
      <p:sp>
        <p:nvSpPr>
          <p:cNvPr id="11268" name="Text Box 4"/>
          <p:cNvSpPr txBox="1">
            <a:spLocks noChangeArrowheads="1"/>
          </p:cNvSpPr>
          <p:nvPr/>
        </p:nvSpPr>
        <p:spPr bwMode="auto">
          <a:xfrm>
            <a:off x="3505200" y="1411069"/>
            <a:ext cx="2505814" cy="646331"/>
          </a:xfrm>
          <a:prstGeom prst="rect">
            <a:avLst/>
          </a:prstGeom>
          <a:noFill/>
          <a:ln w="12700" cap="sq">
            <a:noFill/>
            <a:miter lim="800000"/>
            <a:headEnd type="none" w="sm" len="sm"/>
            <a:tailEnd type="none" w="sm" len="sm"/>
          </a:ln>
          <a:effectLst/>
        </p:spPr>
        <p:txBody>
          <a:bodyPr wrap="none">
            <a:spAutoFit/>
          </a:bodyPr>
          <a:lstStyle/>
          <a:p>
            <a:pPr>
              <a:defRPr/>
            </a:pPr>
            <a:r>
              <a:rPr lang="en-US" sz="3600" u="sng" dirty="0">
                <a:solidFill>
                  <a:schemeClr val="accent2">
                    <a:lumMod val="50000"/>
                  </a:schemeClr>
                </a:solidFill>
                <a:effectLst>
                  <a:outerShdw blurRad="38100" dist="38100" dir="2700000" algn="tl">
                    <a:srgbClr val="C0C0C0"/>
                  </a:outerShdw>
                </a:effectLst>
                <a:latin typeface="Times New Roman" panose="02020603050405020304" pitchFamily="18" charset="0"/>
              </a:rPr>
              <a:t>Please Note:</a:t>
            </a:r>
          </a:p>
        </p:txBody>
      </p:sp>
    </p:spTree>
    <p:extLst>
      <p:ext uri="{BB962C8B-B14F-4D97-AF65-F5344CB8AC3E}">
        <p14:creationId xmlns:p14="http://schemas.microsoft.com/office/powerpoint/2010/main" val="2594032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dirty="0" smtClean="0">
                <a:solidFill>
                  <a:schemeClr val="accent2">
                    <a:lumMod val="50000"/>
                  </a:schemeClr>
                </a:solidFill>
                <a:effectLst/>
              </a:rPr>
              <a:t>CITING RESOURCE</a:t>
            </a:r>
          </a:p>
        </p:txBody>
      </p:sp>
      <p:sp>
        <p:nvSpPr>
          <p:cNvPr id="9219" name="Rectangle 3"/>
          <p:cNvSpPr>
            <a:spLocks noGrp="1" noChangeArrowheads="1"/>
          </p:cNvSpPr>
          <p:nvPr>
            <p:ph type="body" idx="1"/>
          </p:nvPr>
        </p:nvSpPr>
        <p:spPr>
          <a:xfrm>
            <a:off x="990600" y="1524000"/>
            <a:ext cx="7292975" cy="4962525"/>
          </a:xfrm>
        </p:spPr>
        <p:txBody>
          <a:bodyPr/>
          <a:lstStyle/>
          <a:p>
            <a:pPr eaLnBrk="1" hangingPunct="1">
              <a:buClrTx/>
              <a:buFont typeface="Wingdings" panose="05000000000000000000" pitchFamily="2" charset="2"/>
              <a:buChar char="Ø"/>
            </a:pPr>
            <a:r>
              <a:rPr lang="en-US" altLang="en-US" dirty="0" smtClean="0">
                <a:solidFill>
                  <a:schemeClr val="accent2">
                    <a:lumMod val="50000"/>
                  </a:schemeClr>
                </a:solidFill>
              </a:rPr>
              <a:t>List resources you plan to cite  </a:t>
            </a:r>
          </a:p>
          <a:p>
            <a:pPr lvl="1" eaLnBrk="1" hangingPunct="1">
              <a:buFont typeface="Wingdings" panose="05000000000000000000" pitchFamily="2" charset="2"/>
              <a:buChar char="Ø"/>
            </a:pPr>
            <a:r>
              <a:rPr lang="en-US" altLang="en-US" dirty="0" smtClean="0">
                <a:solidFill>
                  <a:schemeClr val="accent2">
                    <a:lumMod val="50000"/>
                  </a:schemeClr>
                </a:solidFill>
              </a:rPr>
              <a:t>Keep ‘Line of Reasoning’</a:t>
            </a:r>
          </a:p>
          <a:p>
            <a:pPr lvl="1" eaLnBrk="1" hangingPunct="1">
              <a:buFont typeface="Wingdings" panose="05000000000000000000" pitchFamily="2" charset="2"/>
              <a:buChar char="Ø"/>
            </a:pPr>
            <a:endParaRPr lang="en-US" altLang="en-US" dirty="0" smtClean="0">
              <a:solidFill>
                <a:schemeClr val="accent2">
                  <a:lumMod val="50000"/>
                </a:schemeClr>
              </a:solidFill>
            </a:endParaRPr>
          </a:p>
          <a:p>
            <a:pPr eaLnBrk="1" hangingPunct="1">
              <a:buClrTx/>
              <a:buFont typeface="Wingdings" panose="05000000000000000000" pitchFamily="2" charset="2"/>
              <a:buChar char="Ø"/>
            </a:pPr>
            <a:r>
              <a:rPr lang="en-US" altLang="en-US" dirty="0" smtClean="0">
                <a:solidFill>
                  <a:schemeClr val="accent2">
                    <a:lumMod val="50000"/>
                  </a:schemeClr>
                </a:solidFill>
              </a:rPr>
              <a:t> Document Research</a:t>
            </a:r>
          </a:p>
          <a:p>
            <a:pPr lvl="1" eaLnBrk="1" hangingPunct="1">
              <a:buFont typeface="Wingdings" pitchFamily="2" charset="2"/>
              <a:buChar char="Ø"/>
            </a:pPr>
            <a:r>
              <a:rPr lang="en-US" altLang="en-US" dirty="0" smtClean="0">
                <a:solidFill>
                  <a:schemeClr val="accent2">
                    <a:lumMod val="50000"/>
                  </a:schemeClr>
                </a:solidFill>
              </a:rPr>
              <a:t>One entry per source</a:t>
            </a:r>
          </a:p>
          <a:p>
            <a:pPr lvl="1" eaLnBrk="1" hangingPunct="1">
              <a:buFont typeface="Wingdings" pitchFamily="2" charset="2"/>
              <a:buChar char="Ø"/>
            </a:pPr>
            <a:r>
              <a:rPr lang="en-US" altLang="en-US" dirty="0" smtClean="0">
                <a:solidFill>
                  <a:schemeClr val="accent2">
                    <a:lumMod val="50000"/>
                  </a:schemeClr>
                </a:solidFill>
              </a:rPr>
              <a:t>Overview/summary of information</a:t>
            </a:r>
          </a:p>
          <a:p>
            <a:pPr lvl="1" eaLnBrk="1" hangingPunct="1">
              <a:buFont typeface="Wingdings" pitchFamily="2" charset="2"/>
              <a:buChar char="Ø"/>
            </a:pPr>
            <a:r>
              <a:rPr lang="en-US" altLang="en-US" dirty="0" smtClean="0">
                <a:solidFill>
                  <a:schemeClr val="accent2">
                    <a:lumMod val="50000"/>
                  </a:schemeClr>
                </a:solidFill>
              </a:rPr>
              <a:t>Uniform Resource Locator (URL) </a:t>
            </a:r>
          </a:p>
          <a:p>
            <a:pPr eaLnBrk="1" hangingPunct="1"/>
            <a:endParaRPr lang="en-US" altLang="en-US" dirty="0" smtClean="0"/>
          </a:p>
          <a:p>
            <a:pPr lvl="1" eaLnBrk="1" hangingPunct="1">
              <a:buFontTx/>
              <a:buNone/>
            </a:pPr>
            <a:endParaRPr lang="en-US" altLang="en-US" dirty="0" smtClean="0"/>
          </a:p>
        </p:txBody>
      </p:sp>
    </p:spTree>
    <p:extLst>
      <p:ext uri="{BB962C8B-B14F-4D97-AF65-F5344CB8AC3E}">
        <p14:creationId xmlns:p14="http://schemas.microsoft.com/office/powerpoint/2010/main" val="2513443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33400" y="0"/>
            <a:ext cx="8893175" cy="868363"/>
          </a:xfrm>
        </p:spPr>
        <p:txBody>
          <a:bodyPr/>
          <a:lstStyle/>
          <a:p>
            <a:pPr eaLnBrk="1" hangingPunct="1"/>
            <a:r>
              <a:rPr lang="en-US" altLang="en-US" dirty="0" smtClean="0">
                <a:solidFill>
                  <a:schemeClr val="accent2">
                    <a:lumMod val="50000"/>
                  </a:schemeClr>
                </a:solidFill>
                <a:effectLst/>
              </a:rPr>
              <a:t>BASIC FORMAT FOR CITATION</a:t>
            </a:r>
          </a:p>
        </p:txBody>
      </p:sp>
      <p:sp>
        <p:nvSpPr>
          <p:cNvPr id="10243" name="Rectangle 3"/>
          <p:cNvSpPr>
            <a:spLocks noGrp="1" noChangeArrowheads="1"/>
          </p:cNvSpPr>
          <p:nvPr>
            <p:ph type="body" idx="1"/>
          </p:nvPr>
        </p:nvSpPr>
        <p:spPr>
          <a:xfrm>
            <a:off x="838200" y="1524000"/>
            <a:ext cx="6629400" cy="2514600"/>
          </a:xfrm>
        </p:spPr>
        <p:txBody>
          <a:bodyPr/>
          <a:lstStyle/>
          <a:p>
            <a:pPr marL="609600" indent="-609600" eaLnBrk="1" hangingPunct="1">
              <a:lnSpc>
                <a:spcPct val="90000"/>
              </a:lnSpc>
              <a:buClrTx/>
              <a:buFontTx/>
              <a:buAutoNum type="arabicPeriod"/>
            </a:pPr>
            <a:r>
              <a:rPr lang="en-US" altLang="en-US" sz="2400" dirty="0" smtClean="0">
                <a:solidFill>
                  <a:schemeClr val="accent2">
                    <a:lumMod val="50000"/>
                  </a:schemeClr>
                </a:solidFill>
              </a:rPr>
              <a:t>Author</a:t>
            </a:r>
          </a:p>
          <a:p>
            <a:pPr marL="609600" indent="-609600" eaLnBrk="1" hangingPunct="1">
              <a:lnSpc>
                <a:spcPct val="90000"/>
              </a:lnSpc>
              <a:buClrTx/>
              <a:buFontTx/>
              <a:buAutoNum type="arabicPeriod"/>
            </a:pPr>
            <a:r>
              <a:rPr lang="en-US" altLang="en-US" sz="2400" dirty="0" smtClean="0">
                <a:solidFill>
                  <a:schemeClr val="accent2">
                    <a:lumMod val="50000"/>
                  </a:schemeClr>
                </a:solidFill>
              </a:rPr>
              <a:t>Title of web page</a:t>
            </a:r>
          </a:p>
          <a:p>
            <a:pPr marL="609600" indent="-609600" eaLnBrk="1" hangingPunct="1">
              <a:lnSpc>
                <a:spcPct val="90000"/>
              </a:lnSpc>
              <a:buClrTx/>
              <a:buFontTx/>
              <a:buAutoNum type="arabicPeriod"/>
            </a:pPr>
            <a:r>
              <a:rPr lang="en-US" altLang="en-US" sz="2400" dirty="0" smtClean="0">
                <a:solidFill>
                  <a:schemeClr val="accent2">
                    <a:lumMod val="50000"/>
                  </a:schemeClr>
                </a:solidFill>
              </a:rPr>
              <a:t>Type of medium</a:t>
            </a:r>
          </a:p>
          <a:p>
            <a:pPr marL="609600" indent="-609600" eaLnBrk="1" hangingPunct="1">
              <a:lnSpc>
                <a:spcPct val="90000"/>
              </a:lnSpc>
              <a:buClrTx/>
              <a:buFontTx/>
              <a:buAutoNum type="arabicPeriod"/>
            </a:pPr>
            <a:r>
              <a:rPr lang="en-US" altLang="en-US" sz="2400" dirty="0" smtClean="0">
                <a:solidFill>
                  <a:schemeClr val="accent2">
                    <a:lumMod val="50000"/>
                  </a:schemeClr>
                </a:solidFill>
              </a:rPr>
              <a:t>Organization responsible for site</a:t>
            </a:r>
          </a:p>
          <a:p>
            <a:pPr marL="609600" indent="-609600" eaLnBrk="1" hangingPunct="1">
              <a:lnSpc>
                <a:spcPct val="90000"/>
              </a:lnSpc>
              <a:buClrTx/>
              <a:buFontTx/>
              <a:buAutoNum type="arabicPeriod"/>
            </a:pPr>
            <a:r>
              <a:rPr lang="en-US" altLang="en-US" sz="2400" dirty="0" smtClean="0">
                <a:solidFill>
                  <a:schemeClr val="accent2">
                    <a:lumMod val="50000"/>
                  </a:schemeClr>
                </a:solidFill>
              </a:rPr>
              <a:t>Date page created or updated</a:t>
            </a:r>
          </a:p>
          <a:p>
            <a:pPr marL="609600" indent="-609600" eaLnBrk="1" hangingPunct="1">
              <a:lnSpc>
                <a:spcPct val="90000"/>
              </a:lnSpc>
              <a:buClrTx/>
              <a:buFontTx/>
              <a:buAutoNum type="arabicPeriod"/>
            </a:pPr>
            <a:r>
              <a:rPr lang="en-US" altLang="en-US" sz="2400" dirty="0" smtClean="0">
                <a:solidFill>
                  <a:schemeClr val="accent2">
                    <a:lumMod val="50000"/>
                  </a:schemeClr>
                </a:solidFill>
              </a:rPr>
              <a:t>Date viewed</a:t>
            </a:r>
          </a:p>
          <a:p>
            <a:pPr marL="609600" indent="-609600" eaLnBrk="1" hangingPunct="1">
              <a:lnSpc>
                <a:spcPct val="90000"/>
              </a:lnSpc>
              <a:buFontTx/>
              <a:buNone/>
            </a:pPr>
            <a:endParaRPr lang="en-US" altLang="en-US" sz="2400" dirty="0" smtClean="0"/>
          </a:p>
        </p:txBody>
      </p:sp>
      <p:sp>
        <p:nvSpPr>
          <p:cNvPr id="10244" name="Text Box 4"/>
          <p:cNvSpPr txBox="1">
            <a:spLocks noChangeArrowheads="1"/>
          </p:cNvSpPr>
          <p:nvPr/>
        </p:nvSpPr>
        <p:spPr bwMode="auto">
          <a:xfrm>
            <a:off x="1003300" y="4114800"/>
            <a:ext cx="7543800" cy="2062103"/>
          </a:xfrm>
          <a:prstGeom prst="rect">
            <a:avLst/>
          </a:prstGeom>
          <a:noFill/>
          <a:ln w="12700" cap="sq">
            <a:solidFill>
              <a:schemeClr val="accent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altLang="en-US" sz="1600" dirty="0">
                <a:latin typeface="Times New Roman" panose="02020603050405020304" pitchFamily="18" charset="0"/>
              </a:rPr>
              <a:t>EXAMPLE:</a:t>
            </a:r>
          </a:p>
          <a:p>
            <a:pPr eaLnBrk="1" hangingPunct="1"/>
            <a:endParaRPr lang="en-US" altLang="en-US" sz="1600" dirty="0">
              <a:latin typeface="Times New Roman" panose="02020603050405020304" pitchFamily="18" charset="0"/>
            </a:endParaRPr>
          </a:p>
          <a:p>
            <a:pPr eaLnBrk="1" hangingPunct="1"/>
            <a:r>
              <a:rPr lang="en-US" altLang="en-US" sz="1600" dirty="0">
                <a:latin typeface="Times New Roman" panose="02020603050405020304" pitchFamily="18" charset="0"/>
              </a:rPr>
              <a:t>Author. </a:t>
            </a:r>
            <a:r>
              <a:rPr lang="en-US" altLang="en-US" sz="1600" i="1" dirty="0">
                <a:latin typeface="Times New Roman" panose="02020603050405020304" pitchFamily="18" charset="0"/>
              </a:rPr>
              <a:t>Title (edition</a:t>
            </a:r>
            <a:r>
              <a:rPr lang="en-US" altLang="en-US" sz="1600" dirty="0">
                <a:latin typeface="Times New Roman" panose="02020603050405020304" pitchFamily="18" charset="0"/>
              </a:rPr>
              <a:t>), TYPE OF MEDIUM. Date created. Available: Uniform Resource Locator. [Access date].</a:t>
            </a:r>
          </a:p>
          <a:p>
            <a:pPr eaLnBrk="1" hangingPunct="1"/>
            <a:endParaRPr lang="en-US" altLang="en-US" sz="1600" dirty="0">
              <a:latin typeface="Times New Roman" panose="02020603050405020304" pitchFamily="18" charset="0"/>
            </a:endParaRPr>
          </a:p>
          <a:p>
            <a:pPr eaLnBrk="1" hangingPunct="1"/>
            <a:r>
              <a:rPr lang="en-US" altLang="en-US" sz="1600" dirty="0">
                <a:latin typeface="Times New Roman" panose="02020603050405020304" pitchFamily="18" charset="0"/>
              </a:rPr>
              <a:t>U.S. Bureau of the Census. Poverty Areas. ONLINE. May 1, 1995.</a:t>
            </a:r>
          </a:p>
          <a:p>
            <a:pPr eaLnBrk="1" hangingPunct="1"/>
            <a:r>
              <a:rPr lang="en-US" altLang="en-US" sz="1600" dirty="0">
                <a:latin typeface="Times New Roman" panose="02020603050405020304" pitchFamily="18" charset="0"/>
              </a:rPr>
              <a:t>Available: </a:t>
            </a:r>
            <a:r>
              <a:rPr lang="en-US" altLang="en-US" sz="1600" u="sng" dirty="0">
                <a:solidFill>
                  <a:schemeClr val="accent2"/>
                </a:solidFill>
                <a:latin typeface="Times New Roman" panose="02020603050405020304" pitchFamily="18" charset="0"/>
              </a:rPr>
              <a:t>http://www.census.gov/ftp/pub/socdemo/www/povarea.htm</a:t>
            </a:r>
            <a:r>
              <a:rPr lang="en-US" altLang="en-US" sz="1600" dirty="0">
                <a:latin typeface="Times New Roman" panose="02020603050405020304" pitchFamily="18" charset="0"/>
              </a:rPr>
              <a:t>. </a:t>
            </a:r>
          </a:p>
          <a:p>
            <a:pPr eaLnBrk="1" hangingPunct="1"/>
            <a:r>
              <a:rPr lang="en-US" altLang="en-US" sz="1600" dirty="0">
                <a:latin typeface="Times New Roman" panose="02020603050405020304" pitchFamily="18" charset="0"/>
              </a:rPr>
              <a:t>[15 July 2009]. </a:t>
            </a:r>
          </a:p>
        </p:txBody>
      </p:sp>
      <p:pic>
        <p:nvPicPr>
          <p:cNvPr id="10245" name="Picture 12" descr="http://www.fotosearch.com/bthumb/SPS/SPS008/1441R-9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600200"/>
            <a:ext cx="1085850" cy="16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50571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0"/>
          </p:nvPr>
        </p:nvSpPr>
        <p:spPr/>
        <p:txBody>
          <a:bodyPr/>
          <a:lstStyle/>
          <a:p>
            <a:pPr>
              <a:defRPr/>
            </a:pPr>
            <a:fld id="{7A6C14B2-BBED-4B4E-9FC2-734F189F8D80}" type="slidenum">
              <a:rPr lang="en-US" smtClean="0"/>
              <a:pPr>
                <a:defRPr/>
              </a:pPr>
              <a:t>9</a:t>
            </a:fld>
            <a:endParaRPr lang="en-US" dirty="0"/>
          </a:p>
        </p:txBody>
      </p:sp>
      <p:sp>
        <p:nvSpPr>
          <p:cNvPr id="7170" name="Rectangle 2" hidden="1"/>
          <p:cNvSpPr>
            <a:spLocks noGrp="1" noChangeArrowheads="1"/>
          </p:cNvSpPr>
          <p:nvPr>
            <p:ph type="title"/>
          </p:nvPr>
        </p:nvSpPr>
        <p:spPr/>
        <p:txBody>
          <a:bodyPr/>
          <a:lstStyle/>
          <a:p>
            <a:r>
              <a:rPr lang="en-US" dirty="0" smtClean="0">
                <a:effectLst/>
              </a:rPr>
              <a:t>Review</a:t>
            </a:r>
          </a:p>
        </p:txBody>
      </p:sp>
      <p:sp>
        <p:nvSpPr>
          <p:cNvPr id="7171" name="Rectangle 3" hidden="1"/>
          <p:cNvSpPr>
            <a:spLocks noGrp="1" noChangeArrowheads="1"/>
          </p:cNvSpPr>
          <p:nvPr>
            <p:ph type="body" idx="1"/>
          </p:nvPr>
        </p:nvSpPr>
        <p:spPr/>
        <p:txBody>
          <a:bodyPr/>
          <a:lstStyle/>
          <a:p>
            <a:pPr lvl="4">
              <a:buFontTx/>
              <a:buNone/>
            </a:pPr>
            <a:endParaRPr lang="en-US" smtClean="0"/>
          </a:p>
        </p:txBody>
      </p:sp>
      <p:sp>
        <p:nvSpPr>
          <p:cNvPr id="7172" name="WordArt 4"/>
          <p:cNvSpPr>
            <a:spLocks noChangeArrowheads="1" noChangeShapeType="1" noTextEdit="1"/>
          </p:cNvSpPr>
          <p:nvPr/>
        </p:nvSpPr>
        <p:spPr bwMode="auto">
          <a:xfrm>
            <a:off x="2133600" y="3105150"/>
            <a:ext cx="5943600" cy="1847850"/>
          </a:xfrm>
          <a:prstGeom prst="rect">
            <a:avLst/>
          </a:prstGeom>
        </p:spPr>
        <p:txBody>
          <a:bodyPr wrap="none" fromWordArt="1">
            <a:prstTxWarp prst="textPlain">
              <a:avLst>
                <a:gd name="adj" fmla="val 50000"/>
              </a:avLst>
            </a:prstTxWarp>
            <a:scene3d>
              <a:camera prst="legacyPerspectiveBottomRight">
                <a:rot lat="0" lon="21239990" rev="0"/>
              </a:camera>
              <a:lightRig rig="legacyHarsh3" dir="l"/>
            </a:scene3d>
            <a:sp3d extrusionH="430200" prstMaterial="legacyMatte">
              <a:extrusionClr>
                <a:srgbClr val="C0C0C0"/>
              </a:extrusionClr>
            </a:sp3d>
          </a:bodyPr>
          <a:lstStyle/>
          <a:p>
            <a:pPr algn="ctr"/>
            <a:r>
              <a:rPr lang="en-US" sz="3600" kern="1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Arial Black"/>
              </a:rPr>
              <a:t>Review</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pt0000000">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3506bbe711662e7f510a98fd483a111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80764BB-0EF5-4AA8-B7EF-78A41A12B68F}">
  <ds:schemaRefs>
    <ds:schemaRef ds:uri="http://purl.org/dc/terms/"/>
    <ds:schemaRef ds:uri="http://schemas.microsoft.com/office/2006/documentManagement/types"/>
    <ds:schemaRef ds:uri="http://purl.org/dc/dcmitype/"/>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1D2DE730-F5FD-48A1-9B5D-1F63E26D8C5B}">
  <ds:schemaRefs>
    <ds:schemaRef ds:uri="http://schemas.microsoft.com/sharepoint/v3/contenttype/forms"/>
  </ds:schemaRefs>
</ds:datastoreItem>
</file>

<file path=customXml/itemProps3.xml><?xml version="1.0" encoding="utf-8"?>
<ds:datastoreItem xmlns:ds="http://schemas.openxmlformats.org/officeDocument/2006/customXml" ds:itemID="{AB76CEC3-09CD-4985-90B5-50A40863F4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C:\DOCUME~1\CAPDPATR\LOCALS~1\Temp\Ppt0000000.pot</Template>
  <TotalTime>120</TotalTime>
  <Words>246</Words>
  <Application>Microsoft Office PowerPoint</Application>
  <PresentationFormat>On-screen Show (4:3)</PresentationFormat>
  <Paragraphs>65</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Ppt0000000</vt:lpstr>
      <vt:lpstr>Military References</vt:lpstr>
      <vt:lpstr>OBJECTIVES</vt:lpstr>
      <vt:lpstr>REFERENCES</vt:lpstr>
      <vt:lpstr>RESEARCH METHODOLOGY</vt:lpstr>
      <vt:lpstr>CREDIBILITY VS. BIAS</vt:lpstr>
      <vt:lpstr>VA ENDORSED WEBSITES</vt:lpstr>
      <vt:lpstr>CITING RESOURCE</vt:lpstr>
      <vt:lpstr>BASIC FORMAT FOR CITATION</vt:lpstr>
      <vt:lpstr>Review</vt:lpstr>
    </vt:vector>
  </TitlesOfParts>
  <Company>Veterans Benefits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Military References PowerPoint</dc:title>
  <dc:subject>RVSR</dc:subject>
  <dc:creator>Department of Veterans Affairs, Veterans Benefits Administration, Compensation Service, STAFF</dc:creator>
  <cp:keywords>military, references, research methodolgy, citing, research, terms, identify, process, descriptions</cp:keywords>
  <dc:description>This lesson is intended to reinforce your online research skills in obtaining military references, to provide an understanding of military terms, and to provide context for facts or descriptions of events provided by claimants in statements supporting their claim.</dc:description>
  <cp:lastModifiedBy>Kathleen Poole</cp:lastModifiedBy>
  <cp:revision>20</cp:revision>
  <cp:lastPrinted>2000-11-13T16:27:02Z</cp:lastPrinted>
  <dcterms:created xsi:type="dcterms:W3CDTF">2011-04-13T12:48:41Z</dcterms:created>
  <dcterms:modified xsi:type="dcterms:W3CDTF">2016-03-29T16:11:40Z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0x0101003DB869E3E810774AA7B17315F3F50FE5</vt:lpwstr>
  </property>
  <property fmtid="{D5CDD505-2E9C-101B-9397-08002B2CF9AE}" pid="3" name="Language">
    <vt:lpwstr>en</vt:lpwstr>
  </property>
  <property fmtid="{D5CDD505-2E9C-101B-9397-08002B2CF9AE}" pid="4" name="Type">
    <vt:lpwstr>Presentation</vt:lpwstr>
  </property>
</Properties>
</file>