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30"/>
  </p:notesMasterIdLst>
  <p:sldIdLst>
    <p:sldId id="257" r:id="rId5"/>
    <p:sldId id="258" r:id="rId6"/>
    <p:sldId id="259" r:id="rId7"/>
    <p:sldId id="280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73" r:id="rId16"/>
    <p:sldId id="274" r:id="rId17"/>
    <p:sldId id="270" r:id="rId18"/>
    <p:sldId id="267" r:id="rId19"/>
    <p:sldId id="268" r:id="rId20"/>
    <p:sldId id="269" r:id="rId21"/>
    <p:sldId id="275" r:id="rId22"/>
    <p:sldId id="281" r:id="rId23"/>
    <p:sldId id="277" r:id="rId24"/>
    <p:sldId id="276" r:id="rId25"/>
    <p:sldId id="278" r:id="rId26"/>
    <p:sldId id="279" r:id="rId27"/>
    <p:sldId id="282" r:id="rId28"/>
    <p:sldId id="25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FF"/>
    <a:srgbClr val="7C5F1E"/>
    <a:srgbClr val="E7D0A4"/>
    <a:srgbClr val="6A5B3F"/>
    <a:srgbClr val="987734"/>
    <a:srgbClr val="AB8C4E"/>
    <a:srgbClr val="C6A156"/>
    <a:srgbClr val="E8D2A8"/>
    <a:srgbClr val="F5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3775" autoAdjust="0"/>
  </p:normalViewPr>
  <p:slideViewPr>
    <p:cSldViewPr snapToGrid="0">
      <p:cViewPr varScale="1">
        <p:scale>
          <a:sx n="106" d="100"/>
          <a:sy n="106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098149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2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900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9825" indent="-2254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445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3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34099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hyperlink" Target="http://vbaw.vba.va.gov/bl/21/advisory/CAVCDAD.htm" TargetMode="Externa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C32FFC-44C3-44A6-BC36-9E649C48E6E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Understanding Clear And Unmistakable Errors (Cue) And Difference Of Opinion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D5F64-444E-4C86-B761-6D6C1327807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99096D-8D0C-459B-A2B9-C0F714B4A13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January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Autofit/>
          </a:bodyPr>
          <a:lstStyle/>
          <a:p>
            <a:r>
              <a:rPr lang="en-US" dirty="0"/>
              <a:t>A valid claim for review based on “clear and unmistakable error’ should meet the following six criteria: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505974"/>
            <a:ext cx="8229600" cy="3916363"/>
          </a:xfrm>
        </p:spPr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the claim specifies the factual or legal errors at issue unambiguously (either explicitly or implicitly);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it asserts more than a disagreement over matters of judgment;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it does not depend upon favorable resolution of any non-adjudicative questions (e.g., about errors of medical diagnosis);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CUE six criteria, continued;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2032819"/>
          </a:xfrm>
        </p:spPr>
        <p:txBody>
          <a:bodyPr>
            <a:normAutofit lnSpcReduction="10000"/>
          </a:bodyPr>
          <a:lstStyle/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contentions are limited to the factual record which was before the  Department previously;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arguments are based solely on the law and regulations which existed at the time;</a:t>
            </a:r>
          </a:p>
          <a:p>
            <a:pPr marL="225425" indent="-2254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alleged error is material to the outcome of the claim (i.e., correction of the error will alter the decision).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1A3F4-BEFE-4C5F-AB9F-28B5EAA3B26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4503174"/>
            <a:ext cx="820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If the alleged CUE meets the above criteria, the Regional Office is obliged to consider the matter – whether or not a related issue is already on appeal. </a:t>
            </a:r>
          </a:p>
        </p:txBody>
      </p:sp>
    </p:spTree>
    <p:extLst>
      <p:ext uri="{BB962C8B-B14F-4D97-AF65-F5344CB8AC3E}">
        <p14:creationId xmlns:p14="http://schemas.microsoft.com/office/powerpoint/2010/main" val="288653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If CUE criteria is not met!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Then disposition of the case will depend upon the following: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CED97-61D1-4162-A5A4-47A27A3808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1781" y="2422527"/>
            <a:ext cx="820993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Un-appealed cases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claimant should be informed the prior decision is final in the absence of new and material evidence and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advised that the Regional Office declines reconsideration of the claim based on provisions of 38 CFR 3.105, due to the absence of a “valid claim” under the regulation. </a:t>
            </a:r>
          </a:p>
          <a:p>
            <a:pPr marL="461963" lvl="1" indent="-2365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claimant should be advised of any deficiencies that may exist in the application for review </a:t>
            </a:r>
          </a:p>
        </p:txBody>
      </p:sp>
    </p:spTree>
    <p:extLst>
      <p:ext uri="{BB962C8B-B14F-4D97-AF65-F5344CB8AC3E}">
        <p14:creationId xmlns:p14="http://schemas.microsoft.com/office/powerpoint/2010/main" val="347020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If CUE criteria is not met!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Appealed cases</a:t>
            </a:r>
          </a:p>
          <a:p>
            <a:pPr lvl="1"/>
            <a:r>
              <a:rPr lang="en-US" dirty="0"/>
              <a:t>an explanation of the reasons why a CUE claim was rejected as deficient should be included in the Statement of Case or Supplemental Statement of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pPr marL="257175" indent="-257175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38 CFR 20.1403</a:t>
            </a:r>
            <a:br>
              <a:rPr lang="en-US" dirty="0">
                <a:ea typeface="+mn-ea"/>
                <a:cs typeface="+mn-cs"/>
              </a:rPr>
            </a:br>
            <a:r>
              <a:rPr lang="en-US" dirty="0"/>
              <a:t>What is not considered CUE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Changed medical diagnosis.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Failure to fulfill the duty to assist.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Disagreement as to how the facts were weighed or evaluated.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Change in interpretation of a statute or regulation.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0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Time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482213"/>
          </a:xfrm>
        </p:spPr>
        <p:txBody>
          <a:bodyPr/>
          <a:lstStyle/>
          <a:p>
            <a:r>
              <a:rPr lang="en-US" dirty="0"/>
              <a:t>Is there a prescribed time limit for filing a claim for CUE?</a:t>
            </a:r>
          </a:p>
          <a:p>
            <a:endParaRPr lang="en-US" dirty="0"/>
          </a:p>
          <a:p>
            <a:r>
              <a:rPr lang="en-US" dirty="0"/>
              <a:t>No – but the claimant has only one opportunity to file for a CUE on a particular issue or decision.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83" y="3539613"/>
            <a:ext cx="3026569" cy="223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9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Revision/Correcting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 hangingPunct="0"/>
            <a:r>
              <a:rPr lang="en-US" dirty="0"/>
              <a:t>The provisions of 38 CFR 3.105 apply except where an award was:</a:t>
            </a:r>
          </a:p>
          <a:p>
            <a:pPr lvl="1"/>
            <a:r>
              <a:rPr lang="en-US" dirty="0"/>
              <a:t>based on an act of commission of commission, with or without the Veteran’s knowledge; or,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change in interpretation of the law of VA issue; or,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evidence establishes that service connection was clearly illegal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2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Revision/Correcting the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If the decision is favorable, prepare a rating noting the VA’s error in applying the appropriate law and the new outcome when the law is properly applied</a:t>
            </a:r>
          </a:p>
          <a:p>
            <a:endParaRPr lang="en-US" dirty="0"/>
          </a:p>
          <a:p>
            <a:pPr lvl="0" hangingPunct="0"/>
            <a:r>
              <a:rPr lang="en-US" dirty="0"/>
              <a:t>If the decision is not favorable, prepare a determination noting the appropriate laws and provide the appropriate time limits under 38 CFR 3.105</a:t>
            </a:r>
          </a:p>
          <a:p>
            <a:r>
              <a:rPr lang="en-US" i="1" u="sng" dirty="0"/>
              <a:t>Remember, the Veteran Service Center Manger (VSCM), and/or a supervisory designee, no lower than a coach, are authorized to sign a CUE</a:t>
            </a:r>
            <a:r>
              <a:rPr lang="en-US" dirty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CUE vs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747684"/>
          </a:xfrm>
        </p:spPr>
        <p:txBody>
          <a:bodyPr>
            <a:normAutofit lnSpcReduction="10000"/>
          </a:bodyPr>
          <a:lstStyle/>
          <a:p>
            <a:pPr marL="225425" lvl="1" indent="-225425"/>
            <a:r>
              <a:rPr lang="en-US" sz="2000" dirty="0"/>
              <a:t>Definition of difference of opinion?</a:t>
            </a:r>
          </a:p>
          <a:p>
            <a:pPr lvl="1"/>
            <a:r>
              <a:rPr lang="en-US" dirty="0"/>
              <a:t>A disagreement, argument, or divergence of opinions about a Rating Decision based on the evidence of record.</a:t>
            </a:r>
          </a:p>
          <a:p>
            <a:pPr lvl="1"/>
            <a:endParaRPr lang="en-US" dirty="0"/>
          </a:p>
          <a:p>
            <a:r>
              <a:rPr lang="en-US" dirty="0"/>
              <a:t>Difference of opinion 38 CFR 3.105(B):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3645A-1EB7-43A7-A779-2939FF3C59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3736258"/>
            <a:ext cx="8249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>
              <a:spcAft>
                <a:spcPts val="600"/>
              </a:spcAft>
            </a:pPr>
            <a:r>
              <a:rPr lang="en-US" sz="2000" dirty="0"/>
              <a:t>Whenever an adjudicative agency is of the opinion that a revision or an amendment of a previous decision is warranted, a difference of opinion being involved rather than a clear and unmistakable error, the proposed revision will be recommended to Central Office. However, a decision may be revised under 38 CFR 3.2600 without being recommended to Central Office </a:t>
            </a:r>
          </a:p>
        </p:txBody>
      </p:sp>
    </p:spTree>
    <p:extLst>
      <p:ext uri="{BB962C8B-B14F-4D97-AF65-F5344CB8AC3E}">
        <p14:creationId xmlns:p14="http://schemas.microsoft.com/office/powerpoint/2010/main" val="356332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Difference of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Your disagreement with how the previous decision maker rendered their determination on the evidence that was of record when that initial decision was made.</a:t>
            </a:r>
          </a:p>
          <a:p>
            <a:endParaRPr lang="en-US" dirty="0"/>
          </a:p>
          <a:p>
            <a:r>
              <a:rPr lang="en-US" dirty="0"/>
              <a:t>The only people that have the authority to change our decisions without calling a CUE are DRO’S.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1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Define clear and unmistakable error (CUE)</a:t>
            </a:r>
          </a:p>
          <a:p>
            <a:r>
              <a:rPr lang="en-US" dirty="0"/>
              <a:t>Review what constitutes a claim for CUE</a:t>
            </a:r>
          </a:p>
          <a:p>
            <a:r>
              <a:rPr lang="en-US" dirty="0"/>
              <a:t>Clarify the revision of the decision provisions of 38 CFR 3.105</a:t>
            </a:r>
          </a:p>
          <a:p>
            <a:r>
              <a:rPr lang="en-US" dirty="0"/>
              <a:t>Compare what is and what is not a CUE</a:t>
            </a:r>
          </a:p>
          <a:p>
            <a:r>
              <a:rPr lang="en-US" dirty="0"/>
              <a:t>Distinguish between the authority a Decision Review Officer (DRO) has over a CUE and over a difference of opinion (DO)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CUE 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Always support your conclusions with the necessary level of analysis and explanation. </a:t>
            </a:r>
          </a:p>
          <a:p>
            <a:endParaRPr lang="en-US" dirty="0"/>
          </a:p>
          <a:p>
            <a:pPr lvl="0" hangingPunct="0"/>
            <a:r>
              <a:rPr lang="en-US" dirty="0"/>
              <a:t>Be careful about referencing Clear and Unmistakable Error (CUE) and 38 CFR 3.105</a:t>
            </a:r>
          </a:p>
          <a:p>
            <a:endParaRPr lang="en-US" dirty="0"/>
          </a:p>
          <a:p>
            <a:r>
              <a:rPr lang="en-US" dirty="0"/>
              <a:t>Remember you cannot use any new evidence or current procedures not in file or in practice at the time of the Rating Decision you feel was erroneous to determine CUE.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CUE 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 hangingPunct="0"/>
            <a:r>
              <a:rPr lang="en-US" dirty="0"/>
              <a:t>Based on Bell v. </a:t>
            </a:r>
            <a:r>
              <a:rPr lang="en-US" dirty="0" err="1"/>
              <a:t>Derwinski</a:t>
            </a:r>
            <a:r>
              <a:rPr lang="en-US" dirty="0"/>
              <a:t>, No. 91-1749, July 21, 1992</a:t>
            </a:r>
          </a:p>
          <a:p>
            <a:endParaRPr lang="en-US" dirty="0"/>
          </a:p>
          <a:p>
            <a:r>
              <a:rPr lang="en-US" dirty="0"/>
              <a:t>VA decision-makers have constructive custody of medical records located anywhere in the VA.  </a:t>
            </a:r>
          </a:p>
          <a:p>
            <a:endParaRPr lang="en-US" dirty="0"/>
          </a:p>
          <a:p>
            <a:r>
              <a:rPr lang="en-US" dirty="0"/>
              <a:t>Federal records (VAMC records, STRs, etc.) are deemed to be in VA custody at the time of all Rating Decisions. (38 CFR §3.156(a) and §3.400(q)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3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CUE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40705"/>
            <a:ext cx="3937715" cy="3029385"/>
          </a:xfrm>
        </p:spPr>
        <p:txBody>
          <a:bodyPr anchor="t"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A RVSR denies hypertension based on no current diagnosis.  The STRs show a diagnosis in service but the RVSR forgot to review the VAMC records mentioned by the veteran.  Those records show a diagnosis of hypertension with treatment. 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4398135" y="2240705"/>
            <a:ext cx="42886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600"/>
              </a:spcAft>
              <a:buClr>
                <a:srgbClr val="2D2DB9">
                  <a:lumMod val="75000"/>
                </a:srgbClr>
              </a:buClr>
            </a:pPr>
            <a:r>
              <a:rPr lang="en-US" sz="2000" kern="0" dirty="0">
                <a:latin typeface="+mj-lt"/>
                <a:cs typeface="Times New Roman" panose="02020603050405020304" pitchFamily="18" charset="0"/>
              </a:rPr>
              <a:t>A CUE would be called on that failure to grant. Since hypertension is covered under the provisions of 3.309(a) as a presumptive condition, no opinion is needed if diagnosed in service and after service. The decision to deny SC because there was no diagnosis, when in fact the VAMC records show a diagnosis, was in error. The RD was fatally flawed in the denial. </a:t>
            </a:r>
          </a:p>
        </p:txBody>
      </p:sp>
    </p:spTree>
    <p:extLst>
      <p:ext uri="{BB962C8B-B14F-4D97-AF65-F5344CB8AC3E}">
        <p14:creationId xmlns:p14="http://schemas.microsoft.com/office/powerpoint/2010/main" val="108689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Practical </a:t>
            </a:r>
            <a:r>
              <a:rPr lang="en-US" dirty="0" err="1"/>
              <a:t>Excersise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Exercise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B24AB-ED75-4840-9A78-0802E13E20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454138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Determine if the scenarios are claims for CUE.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BC4F2-64B5-4DB7-BF9A-379F7E73BF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1948" y="3214725"/>
            <a:ext cx="821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/>
              <a:t>Exercise #2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A34A1-803B-458C-8D3D-49EFD215A43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6864" y="361483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Determine whether the following exercise involve CUE or just a difference of opinion.  </a:t>
            </a:r>
          </a:p>
        </p:txBody>
      </p:sp>
    </p:spTree>
    <p:extLst>
      <p:ext uri="{BB962C8B-B14F-4D97-AF65-F5344CB8AC3E}">
        <p14:creationId xmlns:p14="http://schemas.microsoft.com/office/powerpoint/2010/main" val="223136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9E8F-725F-4DBB-9185-E3C1603761E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12610-BA47-4428-86D5-F8510E52FC6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43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 hangingPunct="0"/>
            <a:r>
              <a:rPr lang="en-US" dirty="0"/>
              <a:t>38 U.S.C. 7103(c), Reconsideration; correction of obvious errors</a:t>
            </a:r>
          </a:p>
          <a:p>
            <a:pPr lvl="0" hangingPunct="0"/>
            <a:r>
              <a:rPr lang="en-US" dirty="0"/>
              <a:t>38 CFR 3.104, Finality of decisions</a:t>
            </a:r>
          </a:p>
          <a:p>
            <a:pPr lvl="0" hangingPunct="0"/>
            <a:r>
              <a:rPr lang="en-US" dirty="0"/>
              <a:t>38 CFR 3.105, Revision of decisions</a:t>
            </a:r>
          </a:p>
          <a:p>
            <a:pPr lvl="0" hangingPunct="0"/>
            <a:r>
              <a:rPr lang="en-US" dirty="0"/>
              <a:t>38 CFR 3.2600, Review of benefit claims decisions</a:t>
            </a:r>
          </a:p>
          <a:p>
            <a:pPr lvl="0" hangingPunct="0"/>
            <a:r>
              <a:rPr lang="fr-FR" dirty="0"/>
              <a:t>38 CFR 3.500 (b), </a:t>
            </a:r>
            <a:r>
              <a:rPr lang="fr-FR" dirty="0" err="1"/>
              <a:t>Error</a:t>
            </a:r>
            <a:r>
              <a:rPr lang="fr-FR" dirty="0"/>
              <a:t>; </a:t>
            </a:r>
            <a:r>
              <a:rPr lang="fr-FR" dirty="0" err="1"/>
              <a:t>payee's</a:t>
            </a:r>
            <a:r>
              <a:rPr lang="fr-FR" dirty="0"/>
              <a:t> or administrative </a:t>
            </a:r>
            <a:endParaRPr lang="en-US" dirty="0"/>
          </a:p>
          <a:p>
            <a:pPr lvl="0" hangingPunct="0"/>
            <a:r>
              <a:rPr lang="en-US" dirty="0"/>
              <a:t>38 CFR §20.1403, What constitutes clear and unmistakable error; what does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lvl="0" hangingPunct="0"/>
            <a:r>
              <a:rPr lang="en-US" dirty="0"/>
              <a:t>M21-1 Part  III, Subpart iv, 2, B, Revision of decisions</a:t>
            </a:r>
          </a:p>
          <a:p>
            <a:pPr lvl="0" hangingPunct="0"/>
            <a:r>
              <a:rPr lang="en-US" dirty="0"/>
              <a:t>M21-1, Part IV, Subpart ii, 3. A, General Authorization and Claimant Notification Issues    </a:t>
            </a:r>
          </a:p>
          <a:p>
            <a:pPr lvl="0" hangingPunct="0"/>
            <a:r>
              <a:rPr lang="en-US" dirty="0"/>
              <a:t>Russell and Collins v </a:t>
            </a:r>
            <a:r>
              <a:rPr lang="en-US" dirty="0" err="1"/>
              <a:t>Principi</a:t>
            </a:r>
            <a:r>
              <a:rPr lang="en-US" dirty="0"/>
              <a:t>, No. 90-396 and 90-416, October 6, 1992</a:t>
            </a:r>
          </a:p>
          <a:p>
            <a:pPr lvl="0" hangingPunct="0"/>
            <a:r>
              <a:rPr lang="en-US" dirty="0"/>
              <a:t>Bell v. </a:t>
            </a:r>
            <a:r>
              <a:rPr lang="en-US" dirty="0" err="1"/>
              <a:t>Derwinski</a:t>
            </a:r>
            <a:r>
              <a:rPr lang="en-US" dirty="0"/>
              <a:t>, No. 91-1749, July 21, 1992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What is a Clear and Unmistakable Error?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The terms "clear and unmistakable error" (38 CFR § 3.105(a)) and "obvious error" (38 U.S.C. §7103(c)) refer to findings that are themselves so un-debatable that reasonable minds could only conclude that the original decision was fatally flawed at the time it was made.  </a:t>
            </a:r>
          </a:p>
          <a:p>
            <a:endParaRPr lang="en-US" dirty="0"/>
          </a:p>
          <a:p>
            <a:r>
              <a:rPr lang="en-US" dirty="0"/>
              <a:t>Or in other words, VA erred in applying the law.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What Does it Really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A CUE does not involve judgment but is a factual error, based on misapplication of VA law or policy, that the result would have been manifestly different but for the error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History of a 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Revision of decisions by agencies of original jurisdiction has been available to claimants since 1928</a:t>
            </a:r>
          </a:p>
          <a:p>
            <a:endParaRPr lang="en-US" dirty="0"/>
          </a:p>
          <a:p>
            <a:pPr lvl="0" hangingPunct="0"/>
            <a:r>
              <a:rPr lang="en-US" dirty="0"/>
              <a:t>The regulatory provisions for such determinations are currently found at 38 CFR 3.105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The Courts Findings in Russell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hangingPunct="0"/>
            <a:r>
              <a:rPr lang="en-US" dirty="0"/>
              <a:t>In </a:t>
            </a:r>
            <a:r>
              <a:rPr lang="en-US" u="sng" dirty="0">
                <a:solidFill>
                  <a:srgbClr val="0000FF"/>
                </a:solidFill>
                <a:hlinkClick r:id="rId5"/>
              </a:rPr>
              <a:t>Russell and Collins v </a:t>
            </a:r>
            <a:r>
              <a:rPr lang="en-US" u="sng" dirty="0" err="1">
                <a:solidFill>
                  <a:srgbClr val="0000FF"/>
                </a:solidFill>
                <a:hlinkClick r:id="rId5"/>
              </a:rPr>
              <a:t>Principi</a:t>
            </a:r>
            <a:r>
              <a:rPr lang="en-US" u="sng" dirty="0">
                <a:solidFill>
                  <a:srgbClr val="0000FF"/>
                </a:solidFill>
                <a:hlinkClick r:id="rId5"/>
              </a:rPr>
              <a:t>, No. 90-396 and 90-416, October 6, 1992</a:t>
            </a:r>
            <a:r>
              <a:rPr lang="en-US" dirty="0"/>
              <a:t>, the Court of Veteran’s Appeals noted that the claimant must set forth clearly and specifically the alleged clear and unmistakable error.</a:t>
            </a:r>
          </a:p>
          <a:p>
            <a:pPr hangingPunct="0"/>
            <a:r>
              <a:rPr lang="en-US" dirty="0"/>
              <a:t>The Court also pointed out that not all errors will meet regulatory definition of “clear and unmistakable error.” A valid claim for review must "assert more than a disagreement as to how the facts were weighed or evaluated." Moreover, the benefit-of-the-doubt rule is not for application here, since "an error either </a:t>
            </a:r>
            <a:r>
              <a:rPr lang="en-US" dirty="0" err="1"/>
              <a:t>undebatably</a:t>
            </a:r>
            <a:r>
              <a:rPr lang="en-US" dirty="0"/>
              <a:t> exists or there was no error within the meaning of § 3.105(a)."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3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What Constitutes a Claim for 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71948" y="1880498"/>
            <a:ext cx="8065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600"/>
              </a:spcAft>
              <a:buClr>
                <a:srgbClr val="2D2DB9">
                  <a:lumMod val="75000"/>
                </a:srgbClr>
              </a:buClr>
            </a:pPr>
            <a:r>
              <a:rPr lang="en-US" sz="2000" kern="0" dirty="0"/>
              <a:t>Three-pronged test to determine whether CUE was present in a prior determination: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E2D85-4B4B-4A58-B0C4-9CC90FFFB6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887021"/>
            <a:ext cx="8259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0" dirty="0"/>
              <a:t>either the correct facts, as they were known at the time, were not before the adjudicator or the statutory or regulatory provisions extant at the time were incorrectly applied</a:t>
            </a:r>
          </a:p>
          <a:p>
            <a:pPr marL="225425" indent="-225425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0" dirty="0"/>
              <a:t> the error must be undebatable and of the sort which, had it not been made, would have manifestly changed the outcome at the time it was made; and </a:t>
            </a:r>
          </a:p>
          <a:p>
            <a:pPr marL="225425" indent="-225425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0" dirty="0"/>
              <a:t>a determination that there was CUE must be based on the record and law that existed at the time of the prior adjudication in question. </a:t>
            </a:r>
          </a:p>
        </p:txBody>
      </p:sp>
    </p:spTree>
    <p:extLst>
      <p:ext uri="{BB962C8B-B14F-4D97-AF65-F5344CB8AC3E}">
        <p14:creationId xmlns:p14="http://schemas.microsoft.com/office/powerpoint/2010/main" val="432885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8&quot;/&gt;&lt;/TableIndex&gt;&lt;/ShapeTextInfo&gt;"/>
  <p:tag name="PRESENTER_DUMMYTAG" val="&lt;DummyForForceWrite&gt;&lt;/DummyForForceWrite&gt;"/>
  <p:tag name="HTML_SHAPEINFO" val="&lt;ThreeDShapeInfo&gt;&lt;uuid val=&quot;{0B9554BD-116E-4AC1-B8C5-987C26048C66}&quot;/&gt;&lt;isInvalidForFieldText val=&quot;0&quot;/&gt;&lt;Image&gt;&lt;filename val=&quot;C:\Users\User\AppData\Local\Temp\CP1132793312Session\CPTrustFolder1132793328\PPTImport113227125234\data\asimages\{0B9554BD-116E-4AC1-B8C5-987C26048C66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D645DAE6-D4ED-41DF-8141-122EA49061FE}&quot;/&gt;&lt;isInvalidForFieldText val=&quot;0&quot;/&gt;&lt;Image&gt;&lt;filename val=&quot;C:\Users\User\AppData\Local\Temp\CP1132793312Session\CPTrustFolder1132793328\PPTImport113227125234\data\asimages\{D645DAE6-D4ED-41DF-8141-122EA49061FE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0FAF45D3-1E94-4D29-BF7C-73C4C62C592B}&quot;/&gt;&lt;isInvalidForFieldText val=&quot;0&quot;/&gt;&lt;Image&gt;&lt;filename val=&quot;C:\Users\User\AppData\Local\Temp\CP1132793312Session\CPTrustFolder1132793328\PPTImport113227125234\data\asimages\{0FAF45D3-1E94-4D29-BF7C-73C4C62C592B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6CF251D-8059-426B-9DA0-3CF46ECC8601}&quot;/&gt;&lt;isInvalidForFieldText val=&quot;0&quot;/&gt;&lt;Image&gt;&lt;filename val=&quot;C:\Users\User\AppData\Local\Temp\CP1132793312Session\CPTrustFolder1132793328\PPTImport113227125234\data\asimages\{E6CF251D-8059-426B-9DA0-3CF46ECC8601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2&quot;/&gt;&lt;lineCharCount val=&quot;40&quot;/&gt;&lt;lineCharCount val=&quot;64&quot;/&gt;&lt;lineCharCount val=&quot;38&quot;/&gt;&lt;lineCharCount val=&quot;66&quot;/&gt;&lt;lineCharCount val=&quot;53&quot;/&gt;&lt;/TableIndex&gt;&lt;/ShapeTextInfo&gt;"/>
  <p:tag name="HTML_SHAPEINFO" val="&lt;ThreeDShapeInfo&gt;&lt;uuid val=&quot;{9F8A36C0-353B-47FF-BA49-DE5F9F1FAD49}&quot;/&gt;&lt;isInvalidForFieldText val=&quot;0&quot;/&gt;&lt;Image&gt;&lt;filename val=&quot;C:\Users\User\AppData\Local\Temp\CP1132793312Session\CPTrustFolder1132793328\PPTImport113227125234\data\asimages\{9F8A36C0-353B-47FF-BA49-DE5F9F1FAD49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130CE72-81DE-4331-9F56-6E9CE6A610E7}&quot;/&gt;&lt;isInvalidForFieldText val=&quot;0&quot;/&gt;&lt;Image&gt;&lt;filename val=&quot;C:\Users\User\AppData\Local\Temp\CP1132793312Session\CPTrustFolder1132793328\PPTImport113227125234\data\asimages\{B130CE72-81DE-4331-9F56-6E9CE6A610E7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31A8353-755C-458F-AC85-28DCE67C3C51}&quot;/&gt;&lt;isInvalidForFieldText val=&quot;0&quot;/&gt;&lt;Image&gt;&lt;filename val=&quot;C:\Users\User\AppData\Local\Temp\CP1132793312Session\CPTrustFolder1132793328\PPTImport113227125234\data\asimages\{031A8353-755C-458F-AC85-28DCE67C3C51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5&quot;/&gt;&lt;lineCharCount val=&quot;36&quot;/&gt;&lt;lineCharCount val=&quot;36&quot;/&gt;&lt;lineCharCount val=&quot;50&quot;/&gt;&lt;lineCharCount val=&quot;52&quot;/&gt;&lt;lineCharCount val=&quot;64&quot;/&gt;&lt;lineCharCount val=&quot;13&quot;/&gt;&lt;/TableIndex&gt;&lt;/ShapeTextInfo&gt;"/>
  <p:tag name="HTML_SHAPEINFO" val="&lt;ThreeDShapeInfo&gt;&lt;uuid val=&quot;{1C87EB79-3CCD-45DE-B8AD-9DEBEE5AD5A9}&quot;/&gt;&lt;isInvalidForFieldText val=&quot;0&quot;/&gt;&lt;Image&gt;&lt;filename val=&quot;C:\Users\User\AppData\Local\Temp\CP1132793312Session\CPTrustFolder1132793328\PPTImport113227125234\data\asimages\{1C87EB79-3CCD-45DE-B8AD-9DEBEE5AD5A9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957C9F9-187A-4C1E-BC96-E383A0734DD6}&quot;/&gt;&lt;isInvalidForFieldText val=&quot;0&quot;/&gt;&lt;Image&gt;&lt;filename val=&quot;C:\Users\User\AppData\Local\Temp\CP1132793312Session\CPTrustFolder1132793328\PPTImport113227125234\data\asimages\{8957C9F9-187A-4C1E-BC96-E383A0734DD6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77802FE-2E28-45E8-A96E-6294492A34BA}&quot;/&gt;&lt;isInvalidForFieldText val=&quot;0&quot;/&gt;&lt;Image&gt;&lt;filename val=&quot;C:\Users\User\AppData\Local\Temp\CP1132793312Session\CPTrustFolder1132793328\PPTImport113227125234\data\asimages\{177802FE-2E28-45E8-A96E-6294492A34BA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7&quot;/&gt;&lt;lineCharCount val=&quot;69&quot;/&gt;&lt;lineCharCount val=&quot;24&quot;/&gt;&lt;lineCharCount val=&quot;66&quot;/&gt;&lt;lineCharCount val=&quot;5&quot;/&gt;&lt;lineCharCount val=&quot;46&quot;/&gt;&lt;/TableIndex&gt;&lt;/ShapeTextInfo&gt;"/>
  <p:tag name="HTML_SHAPEINFO" val="&lt;ThreeDShapeInfo&gt;&lt;uuid val=&quot;{22310BB4-4064-4722-B7BF-4A98F80A4A64}&quot;/&gt;&lt;isInvalidForFieldText val=&quot;0&quot;/&gt;&lt;Image&gt;&lt;filename val=&quot;C:\Users\User\AppData\Local\Temp\CP1132793312Session\CPTrustFolder1132793328\PPTImport113227125234\data\asimages\{22310BB4-4064-4722-B7BF-4A98F80A4A64}_4.png&quot;/&gt;&lt;left val=&quot;42&quot;/&gt;&lt;top val=&quot;212&quot;/&gt;&lt;width val=&quot;87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47BD097-9C28-4029-9980-7EF6276573E8}&quot;/&gt;&lt;isInvalidForFieldText val=&quot;0&quot;/&gt;&lt;Image&gt;&lt;filename val=&quot;C:\Users\User\AppData\Local\Temp\CP1132793312Session\CPTrustFolder1132793328\PPTImport113227125234\data\asimages\{147BD097-9C28-4029-9980-7EF6276573E8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F4C8A5EB-4FF1-4D23-B719-D6E056D9E6D6}&quot;/&gt;&lt;isInvalidForFieldText val=&quot;0&quot;/&gt;&lt;Image&gt;&lt;filename val=&quot;C:\Users\User\AppData\Local\Temp\CP1132793312Session\CPTrustFolder1132793328\PPTImport113227125234\data\asimages\{F4C8A5EB-4FF1-4D23-B719-D6E056D9E6D6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5&quot;/&gt;&lt;lineCharCount val=&quot;64&quot;/&gt;&lt;lineCharCount val=&quot;60&quot;/&gt;&lt;lineCharCount val=&quot;70&quot;/&gt;&lt;lineCharCount val=&quot;12&quot;/&gt;&lt;lineCharCount val=&quot;1&quot;/&gt;&lt;lineCharCount val=&quot;49&quot;/&gt;&lt;/TableIndex&gt;&lt;/ShapeTextInfo&gt;"/>
  <p:tag name="HTML_SHAPEINFO" val="&lt;ThreeDShapeInfo&gt;&lt;uuid val=&quot;{40E89270-B5A0-4BA4-9D9B-6259C205E3EF}&quot;/&gt;&lt;isInvalidForFieldText val=&quot;0&quot;/&gt;&lt;Image&gt;&lt;filename val=&quot;C:\Users\User\AppData\Local\Temp\CP1132793312Session\CPTrustFolder1132793328\PPTImport113227125234\data\asimages\{40E89270-B5A0-4BA4-9D9B-6259C205E3EF}_5.png&quot;/&gt;&lt;left val=&quot;42&quot;/&gt;&lt;top val=&quot;212&quot;/&gt;&lt;width val=&quot;870&quot;/&gt;&lt;height val=&quot;41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3654C8A-F656-4543-974B-3A12574E65E1}&quot;/&gt;&lt;isInvalidForFieldText val=&quot;0&quot;/&gt;&lt;Image&gt;&lt;filename val=&quot;C:\Users\User\AppData\Local\Temp\CP1132793312Session\CPTrustFolder1132793328\PPTImport113227125234\data\asimages\{43654C8A-F656-4543-974B-3A12574E65E1}_5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36ACDBE3-8EC6-4CC5-960F-34D4E565D742}&quot;/&gt;&lt;isInvalidForFieldText val=&quot;0&quot;/&gt;&lt;Image&gt;&lt;filename val=&quot;C:\Users\User\AppData\Local\Temp\CP1132793312Session\CPTrustFolder1132793328\PPTImport113227125234\data\asimages\{36ACDBE3-8EC6-4CC5-960F-34D4E565D742}_6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5&quot;/&gt;&lt;lineCharCount val=&quot;68&quot;/&gt;&lt;lineCharCount val=&quot;39&quot;/&gt;&lt;/TableIndex&gt;&lt;/ShapeTextInfo&gt;"/>
  <p:tag name="HTML_SHAPEINFO" val="&lt;ThreeDShapeInfo&gt;&lt;uuid val=&quot;{A0844A37-881D-47A3-9792-A45AAC0D1CD1}&quot;/&gt;&lt;isInvalidForFieldText val=&quot;0&quot;/&gt;&lt;Image&gt;&lt;filename val=&quot;C:\Users\User\AppData\Local\Temp\CP1132793312Session\CPTrustFolder1132793328\PPTImport113227125234\data\asimages\{A0844A37-881D-47A3-9792-A45AAC0D1CD1}_6.png&quot;/&gt;&lt;left val=&quot;42&quot;/&gt;&lt;top val=&quot;212&quot;/&gt;&lt;width val=&quot;870&quot;/&gt;&lt;height val=&quot;41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0D44611-EE99-4F8C-8D2B-6FB7E96AE2BE}&quot;/&gt;&lt;isInvalidForFieldText val=&quot;0&quot;/&gt;&lt;Image&gt;&lt;filename val=&quot;C:\Users\User\AppData\Local\Temp\CP1132793312Session\CPTrustFolder1132793328\PPTImport113227125234\data\asimages\{E0D44611-EE99-4F8C-8D2B-6FB7E96AE2BE}_6.png&quot;/&gt;&lt;left val=&quot;727&quot;/&gt;&lt;top val=&quot;687&quot;/&gt;&lt;width val=&quot;226&quot;/&gt;&lt;height val=&quot;4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D4CF15AC-8BC1-4AAF-9DC1-56B9302F235D}&quot;/&gt;&lt;isInvalidForFieldText val=&quot;0&quot;/&gt;&lt;Image&gt;&lt;filename val=&quot;C:\Users\User\AppData\Local\Temp\CP1132793312Session\CPTrustFolder1132793328\PPTImport113227125234\data\asimages\{D4CF15AC-8BC1-4AAF-9DC1-56B9302F235D}_7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8&quot;/&gt;&lt;lineCharCount val=&quot;34&quot;/&gt;&lt;lineCharCount val=&quot;1&quot;/&gt;&lt;lineCharCount val=&quot;70&quot;/&gt;&lt;lineCharCount val=&quot;16&quot;/&gt;&lt;/TableIndex&gt;&lt;/ShapeTextInfo&gt;"/>
  <p:tag name="HTML_SHAPEINFO" val="&lt;ThreeDShapeInfo&gt;&lt;uuid val=&quot;{FB5759D0-DB63-45B1-9D04-8326AE3836C5}&quot;/&gt;&lt;isInvalidForFieldText val=&quot;0&quot;/&gt;&lt;Image&gt;&lt;filename val=&quot;C:\Users\User\AppData\Local\Temp\CP1132793312Session\CPTrustFolder1132793328\PPTImport113227125234\data\asimages\{FB5759D0-DB63-45B1-9D04-8326AE3836C5}_7.png&quot;/&gt;&lt;left val=&quot;42&quot;/&gt;&lt;top val=&quot;212&quot;/&gt;&lt;width val=&quot;876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A0F759E-872B-433E-8A8A-84761D50DAEA}&quot;/&gt;&lt;isInvalidForFieldText val=&quot;0&quot;/&gt;&lt;Image&gt;&lt;filename val=&quot;C:\Users\User\AppData\Local\Temp\CP1132793312Session\CPTrustFolder1132793328\PPTImport113227125234\data\asimages\{AA0F759E-872B-433E-8A8A-84761D50DAEA}_7.png&quot;/&gt;&lt;left val=&quot;727&quot;/&gt;&lt;top val=&quot;687&quot;/&gt;&lt;width val=&quot;226&quot;/&gt;&lt;height val=&quot;4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0C2F2BC-15DB-4AFD-A803-4846908BE511}&quot;/&gt;&lt;isInvalidForFieldText val=&quot;0&quot;/&gt;&lt;Image&gt;&lt;filename val=&quot;C:\Users\User\AppData\Local\Temp\CP1132793312Session\CPTrustFolder1132793328\PPTImport113227125234\data\asimages\{50C2F2BC-15DB-4AFD-A803-4846908BE511}_8.png&quot;/&gt;&lt;left val=&quot;0&quot;/&gt;&lt;top val=&quot;76&quot;/&gt;&lt;width val=&quot;961&quot;/&gt;&lt;height val=&quot;12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9&quot;/&gt;&lt;lineCharCount val=&quot;70&quot;/&gt;&lt;lineCharCount val=&quot;73&quot;/&gt;&lt;lineCharCount val=&quot;68&quot;/&gt;&lt;lineCharCount val=&quot;71&quot;/&gt;&lt;lineCharCount val=&quot;63&quot;/&gt;&lt;lineCharCount val=&quot;71&quot;/&gt;&lt;lineCharCount val=&quot;73&quot;/&gt;&lt;lineCharCount val=&quot;48&quot;/&gt;&lt;lineCharCount val=&quot;1&quot;/&gt;&lt;/TableIndex&gt;&lt;/ShapeTextInfo&gt;"/>
  <p:tag name="HTML_SHAPEINFO" val="&lt;ThreeDShapeInfo&gt;&lt;uuid val=&quot;{3065DB61-D59D-4E37-AAB1-F7CD7DF9418F}&quot;/&gt;&lt;isInvalidForFieldText val=&quot;0&quot;/&gt;&lt;Image&gt;&lt;filename val=&quot;C:\Users\User\AppData\Local\Temp\CP1132793312Session\CPTrustFolder1132793328\PPTImport113227125234\data\asimages\{3065DB61-D59D-4E37-AAB1-F7CD7DF9418F}_8.png&quot;/&gt;&lt;left val=&quot;42&quot;/&gt;&lt;top val=&quot;212&quot;/&gt;&lt;width val=&quot;881&quot;/&gt;&lt;height val=&quot;41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FB37400-F24F-4909-9D8B-BD2558C9451C}&quot;/&gt;&lt;isInvalidForFieldText val=&quot;0&quot;/&gt;&lt;Image&gt;&lt;filename val=&quot;C:\Users\User\AppData\Local\Temp\CP1132793312Session\CPTrustFolder1132793328\PPTImport113227125234\data\asimages\{BFB37400-F24F-4909-9D8B-BD2558C9451C}_8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1B3E9EE5-85F0-4B16-A502-90C8CE212310}&quot;/&gt;&lt;isInvalidForFieldText val=&quot;0&quot;/&gt;&lt;Image&gt;&lt;filename val=&quot;C:\Users\User\AppData\Local\Temp\CP1132793312Session\CPTrustFolder1132793328\PPTImport113227125234\data\asimages\{1B3E9EE5-85F0-4B16-A502-90C8CE212310}_9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08688C8-C749-47E2-9884-034126D5DB93}&quot;/&gt;&lt;isInvalidForFieldText val=&quot;0&quot;/&gt;&lt;Image&gt;&lt;filename val=&quot;C:\Users\User\AppData\Local\Temp\CP1132793312Session\CPTrustFolder1132793328\PPTImport113227125234\data\asimages\{008688C8-C749-47E2-9884-034126D5DB93}_9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17&quot;/&gt;&lt;/TableIndex&gt;&lt;/ShapeTextInfo&gt;"/>
  <p:tag name="HTML_SHAPEINFO" val="&lt;ThreeDShapeInfo&gt;&lt;uuid val=&quot;{587CA72A-4F9F-4556-8DF6-760BEE01BC17}&quot;/&gt;&lt;isInvalidForFieldText val=&quot;0&quot;/&gt;&lt;Image&gt;&lt;filename val=&quot;C:\Users\User\AppData\Local\Temp\CP1132793312Session\CPTrustFolder1132793328\PPTImport113227125234\data\asimages\{587CA72A-4F9F-4556-8DF6-760BEE01BC17}_9.png&quot;/&gt;&lt;left val=&quot;42&quot;/&gt;&lt;top val=&quot;193&quot;/&gt;&lt;width val=&quot;854&quot;/&gt;&lt;height val=&quot;8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7&quot;/&gt;&lt;lineCharCount val=&quot;72&quot;/&gt;&lt;lineCharCount val=&quot;37&quot;/&gt;&lt;lineCharCount val=&quot;70&quot;/&gt;&lt;lineCharCount val=&quot;67&quot;/&gt;&lt;lineCharCount val=&quot;11&quot;/&gt;&lt;lineCharCount val=&quot;67&quot;/&gt;&lt;lineCharCount val=&quot;68&quot;/&gt;&lt;/TableIndex&gt;&lt;/ShapeTextInfo&gt;"/>
  <p:tag name="HTML_SHAPEINFO" val="&lt;ThreeDShapeInfo&gt;&lt;uuid val=&quot;{1C60AF6B-C743-4907-8A94-49DBE9495751}&quot;/&gt;&lt;isInvalidForFieldText val=&quot;0&quot;/&gt;&lt;Image&gt;&lt;filename val=&quot;C:\Users\User\AppData\Local\Temp\CP1132793312Session\CPTrustFolder1132793328\PPTImport113227125234\data\asimages\{1C60AF6B-C743-4907-8A94-49DBE9495751}_9.png&quot;/&gt;&lt;left val=&quot;43&quot;/&gt;&lt;top val=&quot;299&quot;/&gt;&lt;width val=&quot;883&quot;/&gt;&lt;height val=&quot;29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5&quot;/&gt;&lt;lineCharCount val=&quot;50&quot;/&gt;&lt;lineCharCount val=&quot;9&quot;/&gt;&lt;/TableIndex&gt;&lt;/ShapeTextInfo&gt;"/>
  <p:tag name="HTML_SHAPEINFO" val="&lt;ThreeDShapeInfo&gt;&lt;uuid val=&quot;{AF70A846-B4F9-42B0-A190-0838816E9287}&quot;/&gt;&lt;isInvalidForFieldText val=&quot;0&quot;/&gt;&lt;Image&gt;&lt;filename val=&quot;C:\Users\User\AppData\Local\Temp\CP1132793312Session\CPTrustFolder1132793328\PPTImport113227125234\data\asimages\{AF70A846-B4F9-42B0-A190-0838816E9287}_10.png&quot;/&gt;&lt;left val=&quot;0&quot;/&gt;&lt;top val=&quot;76&quot;/&gt;&lt;width val=&quot;961&quot;/&gt;&lt;height val=&quot;16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1&quot;/&gt;&lt;lineCharCount val=&quot;35&quot;/&gt;&lt;lineCharCount val=&quot;1&quot;/&gt;&lt;lineCharCount val=&quot;62&quot;/&gt;&lt;lineCharCount val=&quot;1&quot;/&gt;&lt;lineCharCount val=&quot;69&quot;/&gt;&lt;lineCharCount val=&quot;53&quot;/&gt;&lt;/TableIndex&gt;&lt;/ShapeTextInfo&gt;"/>
  <p:tag name="HTML_SHAPEINFO" val="&lt;ThreeDShapeInfo&gt;&lt;uuid val=&quot;{3A9E02D0-6236-4E66-AA32-B3880FA2436E}&quot;/&gt;&lt;isInvalidForFieldText val=&quot;0&quot;/&gt;&lt;Image&gt;&lt;filename val=&quot;C:\Users\User\AppData\Local\Temp\CP1132793312Session\CPTrustFolder1132793328\PPTImport113227125234\data\asimages\{3A9E02D0-6236-4E66-AA32-B3880FA2436E}_10.png&quot;/&gt;&lt;left val=&quot;42&quot;/&gt;&lt;top val=&quot;259&quot;/&gt;&lt;width val=&quot;870&quot;/&gt;&lt;height val=&quot;41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79BADD8-31F9-4C09-8694-976F3FA5DEAF}&quot;/&gt;&lt;isInvalidForFieldText val=&quot;0&quot;/&gt;&lt;Image&gt;&lt;filename val=&quot;C:\Users\User\AppData\Local\Temp\CP1132793312Session\CPTrustFolder1132793328\PPTImport113227125234\data\asimages\{E79BADD8-31F9-4C09-8694-976F3FA5DEAF}_10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9D3A32A7-B366-4BF2-B78C-B0739CD2D081}&quot;/&gt;&lt;isInvalidForFieldText val=&quot;0&quot;/&gt;&lt;Image&gt;&lt;filename val=&quot;C:\Users\User\AppData\Local\Temp\CP1132793312Session\CPTrustFolder1132793328\PPTImport113227125234\data\asimages\{9D3A32A7-B366-4BF2-B78C-B0739CD2D081}_11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2&quot;/&gt;&lt;lineCharCount val=&quot;23&quot;/&gt;&lt;lineCharCount val=&quot;64&quot;/&gt;&lt;lineCharCount val=&quot;21&quot;/&gt;&lt;lineCharCount val=&quot;65&quot;/&gt;&lt;lineCharCount val=&quot;50&quot;/&gt;&lt;/TableIndex&gt;&lt;/ShapeTextInfo&gt;"/>
  <p:tag name="HTML_SHAPEINFO" val="&lt;ThreeDShapeInfo&gt;&lt;uuid val=&quot;{49FD82D0-B7E2-4B61-921C-D5280F873C3C}&quot;/&gt;&lt;isInvalidForFieldText val=&quot;0&quot;/&gt;&lt;Image&gt;&lt;filename val=&quot;C:\Users\User\AppData\Local\Temp\CP1132793312Session\CPTrustFolder1132793328\PPTImport113227125234\data\asimages\{49FD82D0-B7E2-4B61-921C-D5280F873C3C}_11.png&quot;/&gt;&lt;left val=&quot;42&quot;/&gt;&lt;top val=&quot;208&quot;/&gt;&lt;width val=&quot;881&quot;/&gt;&lt;height val=&quot;2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3F47D49-891B-48DC-9036-90D75C9A6BE0}&quot;/&gt;&lt;isInvalidForFieldText val=&quot;0&quot;/&gt;&lt;Image&gt;&lt;filename val=&quot;C:\Users\User\AppData\Local\Temp\CP1132793312Session\CPTrustFolder1132793328\PPTImport113227125234\data\asimages\{63F47D49-891B-48DC-9036-90D75C9A6BE0}_11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8&quot;/&gt;&lt;lineCharCount val=&quot;67&quot;/&gt;&lt;lineCharCount val=&quot;19&quot;/&gt;&lt;/TableIndex&gt;&lt;/ShapeTextInfo&gt;"/>
  <p:tag name="HTML_SHAPEINFO" val="&lt;ThreeDShapeInfo&gt;&lt;uuid val=&quot;{EB41BF7C-EDE5-4DD7-82AD-2C6B4C279142}&quot;/&gt;&lt;isInvalidForFieldText val=&quot;0&quot;/&gt;&lt;Image&gt;&lt;filename val=&quot;C:\Users\User\AppData\Local\Temp\CP1132793312Session\CPTrustFolder1132793328\PPTImport113227125234\data\asimages\{EB41BF7C-EDE5-4DD7-82AD-2C6B4C279142}_11.png&quot;/&gt;&lt;left val=&quot;41&quot;/&gt;&lt;top val=&quot;468&quot;/&gt;&lt;width val=&quot;868&quot;/&gt;&lt;height val=&quot;121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10582D1E-42BA-4A12-8A69-C52A674F078A}&quot;/&gt;&lt;isInvalidForFieldText val=&quot;0&quot;/&gt;&lt;Image&gt;&lt;filename val=&quot;C:\Users\User\AppData\Local\Temp\CP1132793312Session\CPTrustFolder1132793328\PPTImport113227125234\data\asimages\{10582D1E-42BA-4A12-8A69-C52A674F078A}_12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0BCAAFC0-B5FD-4011-9692-EA43B3B09CA8}&quot;/&gt;&lt;isInvalidForFieldText val=&quot;0&quot;/&gt;&lt;Image&gt;&lt;filename val=&quot;C:\Users\User\AppData\Local\Temp\CP1132793312Session\CPTrustFolder1132793328\PPTImport113227125234\data\asimages\{0BCAAFC0-B5FD-4011-9692-EA43B3B09CA8}_12.png&quot;/&gt;&lt;left val=&quot;41&quot;/&gt;&lt;top val=&quot;209&quot;/&gt;&lt;width val=&quot;871&quot;/&gt;&lt;height val=&quot;54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869B8F5-2960-43CC-846F-4FE3785B460D}&quot;/&gt;&lt;isInvalidForFieldText val=&quot;0&quot;/&gt;&lt;Image&gt;&lt;filename val=&quot;C:\Users\User\AppData\Local\Temp\CP1132793312Session\CPTrustFolder1132793328\PPTImport113227125234\data\asimages\{4869B8F5-2960-43CC-846F-4FE3785B460D}_12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8&quot;/&gt;&lt;lineCharCount val=&quot;78&quot;/&gt;&lt;lineCharCount val=&quot;31&quot;/&gt;&lt;lineCharCount val=&quot;71&quot;/&gt;&lt;lineCharCount val=&quot;68&quot;/&gt;&lt;lineCharCount val=&quot;30&quot;/&gt;&lt;lineCharCount val=&quot;73&quot;/&gt;&lt;lineCharCount val=&quot;23&quot;/&gt;&lt;/TableIndex&gt;&lt;/ShapeTextInfo&gt;"/>
  <p:tag name="HTML_SHAPEINFO" val="&lt;ThreeDShapeInfo&gt;&lt;uuid val=&quot;{F05137CC-698E-4CF1-AF0E-C66652BE0FF5}&quot;/&gt;&lt;isInvalidForFieldText val=&quot;0&quot;/&gt;&lt;Image&gt;&lt;filename val=&quot;C:\Users\User\AppData\Local\Temp\CP1132793312Session\CPTrustFolder1132793328\PPTImport113227125234\data\asimages\{F05137CC-698E-4CF1-AF0E-C66652BE0FF5}_12.png&quot;/&gt;&lt;left val=&quot;44&quot;/&gt;&lt;top val=&quot;250&quot;/&gt;&lt;width val=&quot;879&quot;/&gt;&lt;height val=&quot;281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0B4FE062-E466-4AAD-B757-E04EF339B8E7}&quot;/&gt;&lt;isInvalidForFieldText val=&quot;0&quot;/&gt;&lt;Image&gt;&lt;filename val=&quot;C:\Users\User\AppData\Local\Temp\CP1132793312Session\CPTrustFolder1132793328\PPTImport113227125234\data\asimages\{0B4FE062-E466-4AAD-B757-E04EF339B8E7}_13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72&quot;/&gt;&lt;lineCharCount val=&quot;73&quot;/&gt;&lt;lineCharCount val=&quot;5&quot;/&gt;&lt;/TableIndex&gt;&lt;/ShapeTextInfo&gt;"/>
  <p:tag name="HTML_SHAPEINFO" val="&lt;ThreeDShapeInfo&gt;&lt;uuid val=&quot;{A00D277B-F7C4-4503-AA00-F59D0914CE9D}&quot;/&gt;&lt;isInvalidForFieldText val=&quot;0&quot;/&gt;&lt;Image&gt;&lt;filename val=&quot;C:\Users\User\AppData\Local\Temp\CP1132793312Session\CPTrustFolder1132793328\PPTImport113227125234\data\asimages\{A00D277B-F7C4-4503-AA00-F59D0914CE9D}_13.png&quot;/&gt;&lt;left val=&quot;42&quot;/&gt;&lt;top val=&quot;212&quot;/&gt;&lt;width val=&quot;880&quot;/&gt;&lt;height val=&quot;41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80E3D29-F912-49AF-B0FC-884C077F1EF1}&quot;/&gt;&lt;isInvalidForFieldText val=&quot;0&quot;/&gt;&lt;Image&gt;&lt;filename val=&quot;C:\Users\User\AppData\Local\Temp\CP1132793312Session\CPTrustFolder1132793328\PPTImport113227125234\data\asimages\{580E3D29-F912-49AF-B0FC-884C077F1EF1}_13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8&quot;/&gt;&lt;/TableIndex&gt;&lt;/ShapeTextInfo&gt;"/>
  <p:tag name="HTML_SHAPEINFO" val="&lt;ThreeDShapeInfo&gt;&lt;uuid val=&quot;{981E081E-E58F-4552-8BDD-F17756F32AB3}&quot;/&gt;&lt;isInvalidForFieldText val=&quot;0&quot;/&gt;&lt;Image&gt;&lt;filename val=&quot;C:\Users\User\AppData\Local\Temp\CP1132793312Session\CPTrustFolder1132793328\PPTImport113227125234\data\asimages\{981E081E-E58F-4552-8BDD-F17756F32AB3}_14.png&quot;/&gt;&lt;left val=&quot;0&quot;/&gt;&lt;top val=&quot;76&quot;/&gt;&lt;width val=&quot;961&quot;/&gt;&lt;height val=&quot;124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9&quot;/&gt;&lt;lineCharCount val=&quot;1&quot;/&gt;&lt;lineCharCount val=&quot;40&quot;/&gt;&lt;lineCharCount val=&quot;1&quot;/&gt;&lt;lineCharCount val=&quot;61&quot;/&gt;&lt;lineCharCount val=&quot;1&quot;/&gt;&lt;lineCharCount val=&quot;51&quot;/&gt;&lt;/TableIndex&gt;&lt;/ShapeTextInfo&gt;"/>
  <p:tag name="HTML_SHAPEINFO" val="&lt;ThreeDShapeInfo&gt;&lt;uuid val=&quot;{A4246535-95C0-4A3E-9F58-7FBB600AA027}&quot;/&gt;&lt;isInvalidForFieldText val=&quot;0&quot;/&gt;&lt;Image&gt;&lt;filename val=&quot;C:\Users\User\AppData\Local\Temp\CP1132793312Session\CPTrustFolder1132793328\PPTImport113227125234\data\asimages\{A4246535-95C0-4A3E-9F58-7FBB600AA027}_14.png&quot;/&gt;&lt;left val=&quot;42&quot;/&gt;&lt;top val=&quot;212&quot;/&gt;&lt;width val=&quot;870&quot;/&gt;&lt;height val=&quot;41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D935407-F93F-4C09-9B9D-AA66A667721E}&quot;/&gt;&lt;isInvalidForFieldText val=&quot;0&quot;/&gt;&lt;Image&gt;&lt;filename val=&quot;C:\Users\User\AppData\Local\Temp\CP1132793312Session\CPTrustFolder1132793328\PPTImport113227125234\data\asimages\{7D935407-F93F-4C09-9B9D-AA66A667721E}_14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F9AF622B-1BEB-44E2-A1E8-C389C28348C7}&quot;/&gt;&lt;isInvalidForFieldText val=&quot;0&quot;/&gt;&lt;Image&gt;&lt;filename val=&quot;C:\Users\User\AppData\Local\Temp\CP1132793312Session\CPTrustFolder1132793328\PPTImport113227125234\data\asimages\{F9AF622B-1BEB-44E2-A1E8-C389C28348C7}_15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1&quot;/&gt;&lt;lineCharCount val=&quot;1&quot;/&gt;&lt;lineCharCount val=&quot;70&quot;/&gt;&lt;lineCharCount val=&quot;30&quot;/&gt;&lt;/TableIndex&gt;&lt;/ShapeTextInfo&gt;"/>
  <p:tag name="HTML_SHAPEINFO" val="&lt;ThreeDShapeInfo&gt;&lt;uuid val=&quot;{3EA2A450-8179-47DC-A356-A8173E3B8354}&quot;/&gt;&lt;isInvalidForFieldText val=&quot;0&quot;/&gt;&lt;Image&gt;&lt;filename val=&quot;C:\Users\User\AppData\Local\Temp\CP1132793312Session\CPTrustFolder1132793328\PPTImport113227125234\data\asimages\{3EA2A450-8179-47DC-A356-A8173E3B8354}_15.png&quot;/&gt;&lt;left val=&quot;42&quot;/&gt;&lt;top val=&quot;212&quot;/&gt;&lt;width val=&quot;870&quot;/&gt;&lt;height val=&quot;16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6D3EE95-B381-4230-926F-A380C2A75D1D}&quot;/&gt;&lt;isInvalidForFieldText val=&quot;0&quot;/&gt;&lt;Image&gt;&lt;filename val=&quot;C:\Users\User\AppData\Local\Temp\CP1132793312Session\CPTrustFolder1132793328\PPTImport113227125234\data\asimages\{66D3EE95-B381-4230-926F-A380C2A75D1D}_15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6426176B-1D6C-4D73-8771-613F5E3B84BA}&quot;/&gt;&lt;isInvalidForFieldText val=&quot;0&quot;/&gt;&lt;Image&gt;&lt;filename val=&quot;C:\Users\User\AppData\Local\Temp\CP1132793312Session\CPTrustFolder1132793328\PPTImport113227125234\data\asimages\{6426176B-1D6C-4D73-8771-613F5E3B84BA}_16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4&quot;/&gt;&lt;lineCharCount val=&quot;65&quot;/&gt;&lt;lineCharCount val=&quot;25&quot;/&gt;&lt;lineCharCount val=&quot;1&quot;/&gt;&lt;lineCharCount val=&quot;53&quot;/&gt;&lt;lineCharCount val=&quot;1&quot;/&gt;&lt;lineCharCount val=&quot;64&quot;/&gt;&lt;/TableIndex&gt;&lt;/ShapeTextInfo&gt;"/>
  <p:tag name="HTML_SHAPEINFO" val="&lt;ThreeDShapeInfo&gt;&lt;uuid val=&quot;{CB209846-658C-4204-9FC9-B7CBBE21B60E}&quot;/&gt;&lt;isInvalidForFieldText val=&quot;0&quot;/&gt;&lt;Image&gt;&lt;filename val=&quot;C:\Users\User\AppData\Local\Temp\CP1132793312Session\CPTrustFolder1132793328\PPTImport113227125234\data\asimages\{CB209846-658C-4204-9FC9-B7CBBE21B60E}_16.png&quot;/&gt;&lt;left val=&quot;42&quot;/&gt;&lt;top val=&quot;212&quot;/&gt;&lt;width val=&quot;870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C5D9059-5B18-41D9-96FB-E71CA24D7D35}&quot;/&gt;&lt;isInvalidForFieldText val=&quot;0&quot;/&gt;&lt;Image&gt;&lt;filename val=&quot;C:\Users\User\AppData\Local\Temp\CP1132793312Session\CPTrustFolder1132793328\PPTImport113227125234\data\asimages\{6C5D9059-5B18-41D9-96FB-E71CA24D7D35}_16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8C6B5FED-8D41-4F11-B59E-932586DCAB94}&quot;/&gt;&lt;isInvalidForFieldText val=&quot;0&quot;/&gt;&lt;Image&gt;&lt;filename val=&quot;C:\Users\User\AppData\Local\Temp\CP1132793312Session\CPTrustFolder1132793328\PPTImport113227125234\data\asimages\{8C6B5FED-8D41-4F11-B59E-932586DCAB94}_17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72&quot;/&gt;&lt;lineCharCount val=&quot;65&quot;/&gt;&lt;lineCharCount val=&quot;17&quot;/&gt;&lt;lineCharCount val=&quot;1&quot;/&gt;&lt;lineCharCount val=&quot;69&quot;/&gt;&lt;lineCharCount val=&quot;66&quot;/&gt;&lt;lineCharCount val=&quot;10&quot;/&gt;&lt;lineCharCount val=&quot;61&quot;/&gt;&lt;lineCharCount val=&quot;70&quot;/&gt;&lt;lineCharCount val=&quot;5&quot;/&gt;&lt;/TableIndex&gt;&lt;/ShapeTextInfo&gt;"/>
  <p:tag name="HTML_SHAPEINFO" val="&lt;ThreeDShapeInfo&gt;&lt;uuid val=&quot;{4B1F7CDE-402B-46B7-BBBF-5C9E2665DD13}&quot;/&gt;&lt;isInvalidForFieldText val=&quot;0&quot;/&gt;&lt;Image&gt;&lt;filename val=&quot;C:\Users\User\AppData\Local\Temp\CP1132793312Session\CPTrustFolder1132793328\PPTImport113227125234\data\asimages\{4B1F7CDE-402B-46B7-BBBF-5C9E2665DD13}_17.png&quot;/&gt;&lt;left val=&quot;42&quot;/&gt;&lt;top val=&quot;212&quot;/&gt;&lt;width val=&quot;883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C5BF9A0-706D-4D83-9CE2-DF6EF0704DC1}&quot;/&gt;&lt;isInvalidForFieldText val=&quot;0&quot;/&gt;&lt;Image&gt;&lt;filename val=&quot;C:\Users\User\AppData\Local\Temp\CP1132793312Session\CPTrustFolder1132793328\PPTImport113227125234\data\asimages\{DC5BF9A0-706D-4D83-9CE2-DF6EF0704DC1}_17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D129E463-1DFC-438E-B96D-A6D5087B96B0}&quot;/&gt;&lt;isInvalidForFieldText val=&quot;0&quot;/&gt;&lt;Image&gt;&lt;filename val=&quot;C:\Users\User\AppData\Local\Temp\CP1132793312Session\CPTrustFolder1132793328\PPTImport113227125234\data\asimages\{D129E463-1DFC-438E-B96D-A6D5087B96B0}_18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7&quot;/&gt;&lt;lineCharCount val=&quot;67&quot;/&gt;&lt;lineCharCount val=&quot;42&quot;/&gt;&lt;lineCharCount val=&quot;1&quot;/&gt;&lt;lineCharCount val=&quot;39&quot;/&gt;&lt;/TableIndex&gt;&lt;/ShapeTextInfo&gt;"/>
  <p:tag name="HTML_SHAPEINFO" val="&lt;ThreeDShapeInfo&gt;&lt;uuid val=&quot;{547AA0FD-D18D-42E9-9111-EB0440994706}&quot;/&gt;&lt;isInvalidForFieldText val=&quot;0&quot;/&gt;&lt;Image&gt;&lt;filename val=&quot;C:\Users\User\AppData\Local\Temp\CP1132793312Session\CPTrustFolder1132793328\PPTImport113227125234\data\asimages\{547AA0FD-D18D-42E9-9111-EB0440994706}_18.png&quot;/&gt;&lt;left val=&quot;42&quot;/&gt;&lt;top val=&quot;208&quot;/&gt;&lt;width val=&quot;870&quot;/&gt;&lt;height val=&quot;191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72A28A5-7BB4-4B32-8531-93FC8880F9BC}&quot;/&gt;&lt;isInvalidForFieldText val=&quot;0&quot;/&gt;&lt;Image&gt;&lt;filename val=&quot;C:\Users\User\AppData\Local\Temp\CP1132793312Session\CPTrustFolder1132793328\PPTImport113227125234\data\asimages\{272A28A5-7BB4-4B32-8531-93FC8880F9BC}_18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9&quot;/&gt;&lt;lineCharCount val=&quot;66&quot;/&gt;&lt;lineCharCount val=&quot;71&quot;/&gt;&lt;lineCharCount val=&quot;68&quot;/&gt;&lt;lineCharCount val=&quot;58&quot;/&gt;&lt;lineCharCount val=&quot;30&quot;/&gt;&lt;/TableIndex&gt;&lt;/ShapeTextInfo&gt;"/>
  <p:tag name="HTML_SHAPEINFO" val="&lt;ThreeDShapeInfo&gt;&lt;uuid val=&quot;{99731543-ADCA-4E89-ACF3-679948BB20DC}&quot;/&gt;&lt;isInvalidForFieldText val=&quot;0&quot;/&gt;&lt;Image&gt;&lt;filename val=&quot;C:\Users\User\AppData\Local\Temp\CP1132793312Session\CPTrustFolder1132793328\PPTImport113227125234\data\asimages\{99731543-ADCA-4E89-ACF3-679948BB20DC}_18.png&quot;/&gt;&lt;left val=&quot;47&quot;/&gt;&lt;top val=&quot;388&quot;/&gt;&lt;width val=&quot;875&quot;/&gt;&lt;height val=&quot;217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52CAA446-C510-456A-A27A-4E53573B18DB}&quot;/&gt;&lt;isInvalidForFieldText val=&quot;0&quot;/&gt;&lt;Image&gt;&lt;filename val=&quot;C:\Users\User\AppData\Local\Temp\CP1132793312Session\CPTrustFolder1132793328\PPTImport113227125234\data\asimages\{52CAA446-C510-456A-A27A-4E53573B18DB}_19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4&quot;/&gt;&lt;lineCharCount val=&quot;65&quot;/&gt;&lt;lineCharCount val=&quot;27&quot;/&gt;&lt;lineCharCount val=&quot;1&quot;/&gt;&lt;lineCharCount val=&quot;64&quot;/&gt;&lt;lineCharCount val=&quot;32&quot;/&gt;&lt;/TableIndex&gt;&lt;/ShapeTextInfo&gt;"/>
  <p:tag name="HTML_SHAPEINFO" val="&lt;ThreeDShapeInfo&gt;&lt;uuid val=&quot;{E0B57551-D5A0-4763-A511-61C1E10737EB}&quot;/&gt;&lt;isInvalidForFieldText val=&quot;0&quot;/&gt;&lt;Image&gt;&lt;filename val=&quot;C:\Users\User\AppData\Local\Temp\CP1132793312Session\CPTrustFolder1132793328\PPTImport113227125234\data\asimages\{E0B57551-D5A0-4763-A511-61C1E10737EB}_19.png&quot;/&gt;&lt;left val=&quot;42&quot;/&gt;&lt;top val=&quot;212&quot;/&gt;&lt;width val=&quot;870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B67A865-0C9D-479C-93BF-1A9AA0EA72CB}&quot;/&gt;&lt;isInvalidForFieldText val=&quot;0&quot;/&gt;&lt;Image&gt;&lt;filename val=&quot;C:\Users\User\AppData\Local\Temp\CP1132793312Session\CPTrustFolder1132793328\PPTImport113227125234\data\asimages\{1B67A865-0C9D-479C-93BF-1A9AA0EA72CB}_19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8A07EB08-8377-41A1-BDAB-43044E567900}&quot;/&gt;&lt;isInvalidForFieldText val=&quot;0&quot;/&gt;&lt;Image&gt;&lt;filename val=&quot;C:\Users\User\AppData\Local\Temp\CP1132793312Session\CPTrustFolder1132793328\PPTImport113227125234\data\asimages\{8A07EB08-8377-41A1-BDAB-43044E567900}_20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9&quot;/&gt;&lt;lineCharCount val=&quot;18&quot;/&gt;&lt;lineCharCount val=&quot;1&quot;/&gt;&lt;lineCharCount val=&quot;64&quot;/&gt;&lt;lineCharCount val=&quot;17&quot;/&gt;&lt;lineCharCount val=&quot;1&quot;/&gt;&lt;lineCharCount val=&quot;63&quot;/&gt;&lt;lineCharCount val=&quot;71&quot;/&gt;&lt;lineCharCount val=&quot;32&quot;/&gt;&lt;/TableIndex&gt;&lt;/ShapeTextInfo&gt;"/>
  <p:tag name="HTML_SHAPEINFO" val="&lt;ThreeDShapeInfo&gt;&lt;uuid val=&quot;{6D963E22-5B5F-43CF-939D-AFE576994438}&quot;/&gt;&lt;isInvalidForFieldText val=&quot;0&quot;/&gt;&lt;Image&gt;&lt;filename val=&quot;C:\Users\User\AppData\Local\Temp\CP1132793312Session\CPTrustFolder1132793328\PPTImport113227125234\data\asimages\{6D963E22-5B5F-43CF-939D-AFE576994438}_20.png&quot;/&gt;&lt;left val=&quot;42&quot;/&gt;&lt;top val=&quot;212&quot;/&gt;&lt;width val=&quot;873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6617D7D-4223-40B3-86B0-00762313EA5D}&quot;/&gt;&lt;isInvalidForFieldText val=&quot;0&quot;/&gt;&lt;Image&gt;&lt;filename val=&quot;C:\Users\User\AppData\Local\Temp\CP1132793312Session\CPTrustFolder1132793328\PPTImport113227125234\data\asimages\{66617D7D-4223-40B3-86B0-00762313EA5D}_20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0E813333-20B7-4A9B-8E0C-9996C8324E5B}&quot;/&gt;&lt;isInvalidForFieldText val=&quot;0&quot;/&gt;&lt;Image&gt;&lt;filename val=&quot;C:\Users\User\AppData\Local\Temp\CP1132793312Session\CPTrustFolder1132793328\PPTImport113227125234\data\asimages\{0E813333-20B7-4A9B-8E0C-9996C8324E5B}_21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5&quot;/&gt;&lt;lineCharCount val=&quot;1&quot;/&gt;&lt;lineCharCount val=&quot;64&quot;/&gt;&lt;lineCharCount val=&quot;30&quot;/&gt;&lt;lineCharCount val=&quot;1&quot;/&gt;&lt;lineCharCount val=&quot;66&quot;/&gt;&lt;lineCharCount val=&quot;68&quot;/&gt;&lt;lineCharCount val=&quot;9&quot;/&gt;&lt;/TableIndex&gt;&lt;/ShapeTextInfo&gt;"/>
  <p:tag name="HTML_SHAPEINFO" val="&lt;ThreeDShapeInfo&gt;&lt;uuid val=&quot;{93F1C41B-6DD9-457F-AB16-02BCC341E8CF}&quot;/&gt;&lt;isInvalidForFieldText val=&quot;0&quot;/&gt;&lt;Image&gt;&lt;filename val=&quot;C:\Users\User\AppData\Local\Temp\CP1132793312Session\CPTrustFolder1132793328\PPTImport113227125234\data\asimages\{93F1C41B-6DD9-457F-AB16-02BCC341E8CF}_21.png&quot;/&gt;&lt;left val=&quot;42&quot;/&gt;&lt;top val=&quot;212&quot;/&gt;&lt;width val=&quot;870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4B981E8-E8C8-4C49-9F92-ADE8002C274A}&quot;/&gt;&lt;isInvalidForFieldText val=&quot;0&quot;/&gt;&lt;Image&gt;&lt;filename val=&quot;C:\Users\User\AppData\Local\Temp\CP1132793312Session\CPTrustFolder1132793328\PPTImport113227125234\data\asimages\{94B981E8-E8C8-4C49-9F92-ADE8002C274A}_21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43A45934-018F-4208-B623-D618A7F5538B}&quot;/&gt;&lt;isInvalidForFieldText val=&quot;0&quot;/&gt;&lt;Image&gt;&lt;filename val=&quot;C:\Users\User\AppData\Local\Temp\CP1132793312Session\CPTrustFolder1132793328\PPTImport113227125234\data\asimages\{43A45934-018F-4208-B623-D618A7F5538B}_22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7&quot;/&gt;&lt;lineCharCount val=&quot;32&quot;/&gt;&lt;lineCharCount val=&quot;29&quot;/&gt;&lt;lineCharCount val=&quot;31&quot;/&gt;&lt;lineCharCount val=&quot;24&quot;/&gt;&lt;lineCharCount val=&quot;27&quot;/&gt;&lt;lineCharCount val=&quot;31&quot;/&gt;&lt;lineCharCount val=&quot;32&quot;/&gt;&lt;/TableIndex&gt;&lt;/ShapeTextInfo&gt;"/>
  <p:tag name="HTML_SHAPEINFO" val="&lt;ThreeDShapeInfo&gt;&lt;uuid val=&quot;{1E2BE02F-9565-4F40-BC08-DD74F64F6E59}&quot;/&gt;&lt;isInvalidForFieldText val=&quot;0&quot;/&gt;&lt;Image&gt;&lt;filename val=&quot;C:\Users\User\AppData\Local\Temp\CP1132793312Session\CPTrustFolder1132793328\PPTImport113227125234\data\asimages\{1E2BE02F-9565-4F40-BC08-DD74F64F6E59}_22.png&quot;/&gt;&lt;left val=&quot;40&quot;/&gt;&lt;top val=&quot;231&quot;/&gt;&lt;width val=&quot;423&quot;/&gt;&lt;height val=&quot;322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D246721-8744-43B7-B3C4-CC3A1395673D}&quot;/&gt;&lt;isInvalidForFieldText val=&quot;0&quot;/&gt;&lt;Image&gt;&lt;filename val=&quot;C:\Users\User\AppData\Local\Temp\CP1132793312Session\CPTrustFolder1132793328\PPTImport113227125234\data\asimages\{FD246721-8744-43B7-B3C4-CC3A1395673D}_22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30&quot;/&gt;&lt;lineCharCount val=&quot;38&quot;/&gt;&lt;lineCharCount val=&quot;35&quot;/&gt;&lt;lineCharCount val=&quot;37&quot;/&gt;&lt;lineCharCount val=&quot;37&quot;/&gt;&lt;lineCharCount val=&quot;31&quot;/&gt;&lt;lineCharCount val=&quot;34&quot;/&gt;&lt;lineCharCount val=&quot;35&quot;/&gt;&lt;lineCharCount val=&quot;31&quot;/&gt;&lt;lineCharCount val=&quot;34&quot;/&gt;&lt;lineCharCount val=&quot;22&quot;/&gt;&lt;/TableIndex&gt;&lt;/ShapeTextInfo&gt;"/>
  <p:tag name="HTML_SHAPEINFO" val="&lt;ThreeDShapeInfo&gt;&lt;uuid val=&quot;{1B9D3B68-14DB-4231-9757-330039D63972}&quot;/&gt;&lt;isInvalidForFieldText val=&quot;0&quot;/&gt;&lt;Image&gt;&lt;filename val=&quot;C:\Users\User\AppData\Local\Temp\CP1132793312Session\CPTrustFolder1132793328\PPTImport113227125234\data\asimages\{1B9D3B68-14DB-4231-9757-330039D63972}_22.png&quot;/&gt;&lt;left val=&quot;454&quot;/&gt;&lt;top val=&quot;231&quot;/&gt;&lt;width val=&quot;471&quot;/&gt;&lt;height val=&quot;377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77AAB3AE-D8A4-478F-B605-0C354F43E365}&quot;/&gt;&lt;isInvalidForFieldText val=&quot;0&quot;/&gt;&lt;Image&gt;&lt;filename val=&quot;C:\Users\User\AppData\Local\Temp\CP1132793312Session\CPTrustFolder1132793328\PPTImport113227125234\data\asimages\{77AAB3AE-D8A4-478F-B605-0C354F43E365}_23.png&quot;/&gt;&lt;left val=&quot;0&quot;/&gt;&lt;top val=&quot;76&quot;/&gt;&lt;width val=&quot;961&quot;/&gt;&lt;height val=&quot;12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D0ECAC22-9179-4190-9F59-8B093F31D01F}&quot;/&gt;&lt;isInvalidForFieldText val=&quot;0&quot;/&gt;&lt;Image&gt;&lt;filename val=&quot;C:\Users\User\AppData\Local\Temp\CP1132793312Session\CPTrustFolder1132793328\PPTImport113227125234\data\asimages\{D0ECAC22-9179-4190-9F59-8B093F31D01F}_23.png&quot;/&gt;&lt;left val=&quot;47&quot;/&gt;&lt;top val=&quot;212&quot;/&gt;&lt;width val=&quot;865&quot;/&gt;&lt;height val=&quot;5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3A2B3E6-EA59-4AEB-837B-DAEF01A8E329}&quot;/&gt;&lt;isInvalidForFieldText val=&quot;0&quot;/&gt;&lt;Image&gt;&lt;filename val=&quot;C:\Users\User\AppData\Local\Temp\CP1132793312Session\CPTrustFolder1132793328\PPTImport113227125234\data\asimages\{13A2B3E6-EA59-4AEB-837B-DAEF01A8E329}_23.png&quot;/&gt;&lt;left val=&quot;727&quot;/&gt;&lt;top val=&quot;687&quot;/&gt;&lt;width val=&quot;226&quot;/&gt;&lt;height val=&quot;4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{7B679EF1-75A0-4136-B1DB-D5C691BD797B}&quot;/&gt;&lt;isInvalidForFieldText val=&quot;0&quot;/&gt;&lt;Image&gt;&lt;filename val=&quot;C:\Users\User\AppData\Local\Temp\CP1132793312Session\CPTrustFolder1132793328\PPTImport113227125234\data\asimages\{7B679EF1-75A0-4136-B1DB-D5C691BD797B}_23.png&quot;/&gt;&lt;left val=&quot;43&quot;/&gt;&lt;top val=&quot;253&quot;/&gt;&lt;width val=&quot;870&quot;/&gt;&lt;height val=&quot;57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9D42CC5A-1B85-4E68-9454-9CC9778BE2E1}&quot;/&gt;&lt;isInvalidForFieldText val=&quot;0&quot;/&gt;&lt;Image&gt;&lt;filename val=&quot;C:\Users\User\AppData\Local\Temp\CP1132793312Session\CPTrustFolder1132793328\PPTImport113227125234\data\asimages\{9D42CC5A-1B85-4E68-9454-9CC9778BE2E1}_23.png&quot;/&gt;&lt;left val=&quot;48&quot;/&gt;&lt;top val=&quot;333&quot;/&gt;&lt;width val=&quot;863&quot;/&gt;&lt;height val=&quot;57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24&quot;/&gt;&lt;/TableIndex&gt;&lt;/ShapeTextInfo&gt;"/>
  <p:tag name="HTML_SHAPEINFO" val="&lt;ThreeDShapeInfo&gt;&lt;uuid val=&quot;{417A1636-55D1-42EA-A03C-AC3845D11D1B}&quot;/&gt;&lt;isInvalidForFieldText val=&quot;0&quot;/&gt;&lt;Image&gt;&lt;filename val=&quot;C:\Users\User\AppData\Local\Temp\CP1132793312Session\CPTrustFolder1132793328\PPTImport113227125234\data\asimages\{417A1636-55D1-42EA-A03C-AC3845D11D1B}_23.png&quot;/&gt;&lt;left val=&quot;44&quot;/&gt;&lt;top val=&quot;375&quot;/&gt;&lt;width val=&quot;870&quot;/&gt;&lt;height val=&quot;89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3E44989-7F5F-4950-AD21-F39B2F1AC028}&quot;/&gt;&lt;isInvalidForFieldText val=&quot;0&quot;/&gt;&lt;Image&gt;&lt;filename val=&quot;C:\Users\User\AppData\Local\Temp\CP1132793312Session\CPTrustFolder1132793328\PPTImport113227125234\data\asimages\{53E44989-7F5F-4950-AD21-F39B2F1AC028}_24.png&quot;/&gt;&lt;left val=&quot;0&quot;/&gt;&lt;top val=&quot;278&quot;/&gt;&lt;width val=&quot;961&quot;/&gt;&lt;height val=&quot;202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7AD7781-101B-455D-A09B-49C612C6792F}&quot;/&gt;&lt;isInvalidForFieldText val=&quot;0&quot;/&gt;&lt;Image&gt;&lt;filename val=&quot;C:\Users\User\AppData\Local\Temp\CP1132793312Session\CPTrustFolder1132793328\PPTImport113227125234\data\asimages\{F7AD7781-101B-455D-A09B-49C612C6792F}_24.png&quot;/&gt;&lt;left val=&quot;727&quot;/&gt;&lt;top val=&quot;687&quot;/&gt;&lt;width val=&quot;226&quot;/&gt;&lt;height val=&quot;4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55FC8EA-E9BC-4C49-AA43-EEA311EDA312}&quot;/&gt;&lt;isInvalidForFieldText val=&quot;0&quot;/&gt;&lt;Image&gt;&lt;filename val=&quot;C:\Users\User\AppData\Local\Temp\CP1132793312Session\CPTrustFolder1132793328\PPTImport113227125234\data\asimages\{155FC8EA-E9BC-4C49-AA43-EEA311EDA312}_25.png&quot;/&gt;&lt;left val=&quot;0&quot;/&gt;&lt;top val=&quot;278&quot;/&gt;&lt;width val=&quot;961&quot;/&gt;&lt;height val=&quot;202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16B4E45-31C1-45AC-8F38-5923BE8B9563}&quot;/&gt;&lt;isInvalidForFieldText val=&quot;0&quot;/&gt;&lt;Image&gt;&lt;filename val=&quot;C:\Users\User\AppData\Local\Temp\CP1132793312Session\CPTrustFolder1132793328\PPTImport113227125234\data\asimages\{916B4E45-31C1-45AC-8F38-5923BE8B9563}_25.png&quot;/&gt;&lt;left val=&quot;727&quot;/&gt;&lt;top val=&quot;687&quot;/&gt;&lt;width val=&quot;226&quot;/&gt;&lt;height val=&quot;45&quot;/&gt;&lt;hasText val=&quot;1&quot;/&gt;&lt;/Image&gt;&lt;/ThreeDShapeInfo&gt;"/>
</p:tagLst>
</file>

<file path=ppt/theme/theme1.xml><?xml version="1.0" encoding="utf-8"?>
<a:theme xmlns:a="http://schemas.openxmlformats.org/drawingml/2006/main" name="Using as of April 26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ing as of April 26" id="{E6D39CCA-D9F4-4E8D-97C4-CD58519AF570}" vid="{EFD47D49-66E6-482A-B6CC-3730D6313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Using as of April 26</Template>
  <TotalTime>5542</TotalTime>
  <Words>1522</Words>
  <Application>Microsoft Office PowerPoint</Application>
  <PresentationFormat>On-screen Show (4:3)</PresentationFormat>
  <Paragraphs>140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Using as of April 26</vt:lpstr>
      <vt:lpstr>Understanding Clear And Unmistakable Errors (Cue) And Difference Of Opinion</vt:lpstr>
      <vt:lpstr>Objectives</vt:lpstr>
      <vt:lpstr>References</vt:lpstr>
      <vt:lpstr>References</vt:lpstr>
      <vt:lpstr>What is a Clear and Unmistakable Error?</vt:lpstr>
      <vt:lpstr>What Does it Really Mean?</vt:lpstr>
      <vt:lpstr>History of a CUE</vt:lpstr>
      <vt:lpstr>The Courts Findings in Russell</vt:lpstr>
      <vt:lpstr>What Constitutes a Claim for CUE</vt:lpstr>
      <vt:lpstr>A valid claim for review based on “clear and unmistakable error’ should meet the following six criteria:</vt:lpstr>
      <vt:lpstr>CUE six criteria, continued;</vt:lpstr>
      <vt:lpstr>If CUE criteria is not met!</vt:lpstr>
      <vt:lpstr>If CUE criteria is not met!</vt:lpstr>
      <vt:lpstr>38 CFR 20.1403 What is not considered CUE ?</vt:lpstr>
      <vt:lpstr>Time Limits</vt:lpstr>
      <vt:lpstr>Revision/Correcting the Decision</vt:lpstr>
      <vt:lpstr>Revision/Correcting the Decision</vt:lpstr>
      <vt:lpstr>CUE vs DO</vt:lpstr>
      <vt:lpstr>Difference of opinion</vt:lpstr>
      <vt:lpstr>CUE Helpful Hints</vt:lpstr>
      <vt:lpstr>CUE Helpful Hints</vt:lpstr>
      <vt:lpstr>CUE Example</vt:lpstr>
      <vt:lpstr>Practical Excersise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Clear and Unmistakable Errors PowerPoint Presentation</dc:title>
  <dc:subject>DRO, RVSR</dc:subject>
  <dc:creator>Department of Veterans Affairs, Veterans Benefits Administration, Compensation Service, STAFF</dc:creator>
  <cp:keywords>Clear and Unmistakeable error, CUE, difference, opinion</cp:keywords>
  <dc:description>This lesson is intended to provide additional guidance on the topic of clear and unmistakable errors (CUE’s).</dc:description>
  <cp:lastModifiedBy>Kathy Poole</cp:lastModifiedBy>
  <cp:revision>404</cp:revision>
  <dcterms:created xsi:type="dcterms:W3CDTF">2014-04-30T02:32:11Z</dcterms:created>
  <dcterms:modified xsi:type="dcterms:W3CDTF">2018-08-10T18:47:28Z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