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36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56" r:id="rId35"/>
  </p:sldIdLst>
  <p:sldSz cx="12192000" cy="6858000"/>
  <p:notesSz cx="6858000" cy="9144000"/>
  <p:custDataLst>
    <p:tags r:id="rId3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1079" autoAdjust="0"/>
  </p:normalViewPr>
  <p:slideViewPr>
    <p:cSldViewPr snapToGrid="0">
      <p:cViewPr varScale="1">
        <p:scale>
          <a:sx n="81" d="100"/>
          <a:sy n="81" d="100"/>
        </p:scale>
        <p:origin x="-78" y="-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FBECAF74-F556-4841-8929-0F39BF3A1CDC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1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3095399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  <a:r>
              <a:rPr lang="en-US" sz="1600" b="1" i="1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Staff</a:t>
            </a:r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Service </a:t>
            </a:r>
            <a:r>
              <a:rPr lang="en-US" sz="2800" b="1" i="1" dirty="0" smtClean="0">
                <a:solidFill>
                  <a:srgbClr val="1D3275"/>
                </a:solidFill>
                <a:latin typeface="Century Schoolbook" pitchFamily="18" charset="0"/>
              </a:rPr>
              <a:t>Staff</a:t>
            </a: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Century Schoolbook" pitchFamily="18" charset="0"/>
              </a:rPr>
              <a:t>December 2015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  <a:t>Dependency Development for Compensation Overview</a:t>
            </a:r>
            <a:endParaRPr lang="en-US" sz="6600" i="1" kern="0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Prior Marital History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5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</a:t>
            </a: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	How many times each party has been </a:t>
            </a:r>
            <a:r>
              <a:rPr lang="en-US" sz="305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married</a:t>
            </a:r>
            <a:endParaRPr lang="en-US" sz="305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Full names of the prior </a:t>
            </a:r>
            <a:r>
              <a:rPr lang="en-US" sz="305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partners</a:t>
            </a:r>
            <a:endParaRPr lang="en-US" sz="305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How the prior marriages were terminated (death, divorce, or annulment)</a:t>
            </a: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Date the prior marriage(s) were terminated (month and year at a minimum)(prior marriage must be terminated before immediate next marriage)</a:t>
            </a: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Place where the prior marriage(s) was terminated (city and/or county and state)</a:t>
            </a:r>
          </a:p>
        </p:txBody>
      </p:sp>
    </p:spTree>
    <p:extLst>
      <p:ext uri="{BB962C8B-B14F-4D97-AF65-F5344CB8AC3E}">
        <p14:creationId xmlns:p14="http://schemas.microsoft.com/office/powerpoint/2010/main" val="90754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Common Law Marriage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Additional evidence is required to establish a common law marriage for VA purposes.  For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more information, please see M21-1, Part III, Subpart iii, 5.C, Establishing Common Law Marriages, and the VBA Learning Catalog.</a:t>
            </a:r>
          </a:p>
        </p:txBody>
      </p:sp>
    </p:spTree>
    <p:extLst>
      <p:ext uri="{BB962C8B-B14F-4D97-AF65-F5344CB8AC3E}">
        <p14:creationId xmlns:p14="http://schemas.microsoft.com/office/powerpoint/2010/main" val="209245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Other Types of Marriage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Other types of marriage are: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355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Tribal marriage</a:t>
            </a:r>
          </a:p>
          <a:p>
            <a:pPr marL="46355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Proxy marriage</a:t>
            </a:r>
          </a:p>
          <a:p>
            <a:pPr marL="46355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Transgender marriage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Regional Counsel must address the issue of the validity of an other type of marriage.  </a:t>
            </a:r>
            <a:endParaRPr lang="en-US" sz="3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7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Dependent Child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6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dependent child is defined as a: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8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7950" lvl="0" indent="-4635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6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biological child,</a:t>
            </a:r>
          </a:p>
          <a:p>
            <a:pPr marL="1377950" lvl="0" indent="-4635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6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adopted child, or </a:t>
            </a:r>
          </a:p>
          <a:p>
            <a:pPr marL="1377950" lvl="0" indent="-4635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6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stepchild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71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Dependent Child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To be eligible for additional compensation for a child, the child must </a:t>
            </a: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8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8975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be under 18 years of age, or </a:t>
            </a:r>
          </a:p>
          <a:p>
            <a:pPr marL="688975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under age 23 if attending school, or </a:t>
            </a:r>
          </a:p>
          <a:p>
            <a:pPr marL="688975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have become permanently incapable of self-support prior to attainment of age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18; and </a:t>
            </a:r>
          </a:p>
          <a:p>
            <a:pPr marL="688975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unmarried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39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School or Helpless Child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more information on these topics, please visit M21-1, Part III, Subpart iii, 6, School Attendance; M21-1, Part III, Subpart iii, 7, A Child’s Permanent Incapacity for Self-Support; and the VBA learning catalog.</a:t>
            </a: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72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Required information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claimant must provide VA with the child’s</a:t>
            </a:r>
          </a:p>
          <a:p>
            <a:pPr marL="569913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</a:t>
            </a: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full </a:t>
            </a: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name</a:t>
            </a:r>
          </a:p>
          <a:p>
            <a:pPr marL="569913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date of birth (month, day, and year)</a:t>
            </a:r>
          </a:p>
          <a:p>
            <a:pPr marL="569913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birthplace (city and state or city and country)(no state if city is well-known) </a:t>
            </a:r>
          </a:p>
          <a:p>
            <a:pPr marL="569913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relationship to claimant</a:t>
            </a:r>
          </a:p>
          <a:p>
            <a:pPr marL="569913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social security </a:t>
            </a: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number</a:t>
            </a:r>
            <a:endParaRPr lang="en-US" sz="30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69913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whereabouts (name and address of the person who has custody of the claimant’s dependent child if the child does not reside with the claimant)</a:t>
            </a:r>
          </a:p>
        </p:txBody>
      </p:sp>
    </p:spTree>
    <p:extLst>
      <p:ext uri="{BB962C8B-B14F-4D97-AF65-F5344CB8AC3E}">
        <p14:creationId xmlns:p14="http://schemas.microsoft.com/office/powerpoint/2010/main" val="338601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Stepchild Defined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Stepchild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means a legitimate or an illegitimate child of the veteran’s spouse who </a:t>
            </a: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member of the veteran's household and acquired the status of stepchild before age 18, or 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became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stepchild of the veteran between the ages of 18 and 23, is attending school, and is a member of the veteran's household or was a member at the time of the veteran's death.</a:t>
            </a:r>
          </a:p>
        </p:txBody>
      </p:sp>
    </p:spTree>
    <p:extLst>
      <p:ext uri="{BB962C8B-B14F-4D97-AF65-F5344CB8AC3E}">
        <p14:creationId xmlns:p14="http://schemas.microsoft.com/office/powerpoint/2010/main" val="16731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Stepchild Requirements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Veteran’s lay statement is sufficient proof to establish a stepchild 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member of the veteran's household and acquired the status of stepchild before age 18, or 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became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stepchild of the veteran between the ages of 18 and 23, is attending school, and is a member of the veteran's household or was a member at the time of the veteran's death.</a:t>
            </a:r>
          </a:p>
        </p:txBody>
      </p:sp>
    </p:spTree>
    <p:extLst>
      <p:ext uri="{BB962C8B-B14F-4D97-AF65-F5344CB8AC3E}">
        <p14:creationId xmlns:p14="http://schemas.microsoft.com/office/powerpoint/2010/main" val="370566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Adopted Child Defined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Adopted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child means a child </a:t>
            </a:r>
            <a:endParaRPr lang="en-US" sz="1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member of the veteran's household and acquired the status of stepchild before age 18, or 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became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stepchild of the veteran between the ages of 18 and 23, is attending school, and is a member of the veteran's household or was a member at the time of the veteran's death.</a:t>
            </a:r>
          </a:p>
        </p:txBody>
      </p:sp>
    </p:spTree>
    <p:extLst>
      <p:ext uri="{BB962C8B-B14F-4D97-AF65-F5344CB8AC3E}">
        <p14:creationId xmlns:p14="http://schemas.microsoft.com/office/powerpoint/2010/main" val="33510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Objectives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6"/>
            <a:ext cx="11270557" cy="4590886"/>
          </a:xfrm>
          <a:solidFill>
            <a:schemeClr val="bg1"/>
          </a:solidFill>
        </p:spPr>
        <p:txBody>
          <a:bodyPr/>
          <a:lstStyle/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Identify the requirements for establishing a spouse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Identify the requirements for establishing a child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Recognize a claim for additional compensation for a dependent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Diagnose when to develop for missing or additional </a:t>
            </a:r>
            <a:r>
              <a:rPr lang="en-US" sz="36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information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6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Comprehend </a:t>
            </a:r>
            <a:r>
              <a:rPr lang="en-US" sz="3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how to develop for additional evidence to support a claim for dependency</a:t>
            </a:r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Adopted Child Requirements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VA must receive at least one of the following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5338" lvl="0" indent="-4508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a copy of the decree of adoption, or</a:t>
            </a:r>
          </a:p>
          <a:p>
            <a:pPr marL="795338" lvl="0" indent="-4508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the adoptive placement agreement, or </a:t>
            </a:r>
          </a:p>
          <a:p>
            <a:pPr marL="795338" lvl="0" indent="-4508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a copy of the child’s revised birth certificate.</a:t>
            </a:r>
          </a:p>
        </p:txBody>
      </p:sp>
    </p:spTree>
    <p:extLst>
      <p:ext uri="{BB962C8B-B14F-4D97-AF65-F5344CB8AC3E}">
        <p14:creationId xmlns:p14="http://schemas.microsoft.com/office/powerpoint/2010/main" val="138530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Adopted Child Administrative Decision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questions regarding the legal validity of the adoption exist, then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an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opinion from Regional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Counsel is necessary.</a:t>
            </a:r>
            <a:endParaRPr lang="en-US" sz="3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 evidence of record does not support establishment of the adopted child as the Veteran’s child for VA purposes, then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two-signature administrative decision.</a:t>
            </a:r>
          </a:p>
        </p:txBody>
      </p:sp>
    </p:spTree>
    <p:extLst>
      <p:ext uri="{BB962C8B-B14F-4D97-AF65-F5344CB8AC3E}">
        <p14:creationId xmlns:p14="http://schemas.microsoft.com/office/powerpoint/2010/main" val="136660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Claiming a Dependent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Prior to March 24, 2015, a claimant could initiate a dependency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claim through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any written or oral communication. 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On or after March 24, 2015, a claimant must submit VA Form 21-686c, or one of the prescribed forms listed in the table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 the associated handout,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to initiate the process of adding a dependent to his/her award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3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42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Claim Not on Prescribed Form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On or after March 24, 2015, if a claimant does not claim a dependent on a prescribed form, then send the claimant a letter containing verbiage shown in the sample letter in M21-1, Part III, Subpart iii, 5.A.4.c. </a:t>
            </a:r>
          </a:p>
        </p:txBody>
      </p:sp>
    </p:spTree>
    <p:extLst>
      <p:ext uri="{BB962C8B-B14F-4D97-AF65-F5344CB8AC3E}">
        <p14:creationId xmlns:p14="http://schemas.microsoft.com/office/powerpoint/2010/main" val="19446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Substantially Complete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8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form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must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 “substantially complete,” which means it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must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8650" lvl="0" indent="-403225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bear the claimant’s signature</a:t>
            </a:r>
          </a:p>
          <a:p>
            <a:pPr marL="628650" lvl="0" indent="-403225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provide the claimant’s name and relationship to the Veteran, if applicable, and</a:t>
            </a:r>
          </a:p>
          <a:p>
            <a:pPr marL="628650" lvl="0" indent="-403225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contain enough information to identify the benefit the claimant is seeking. 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Not Substantially Complete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38" y="1531917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8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8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If the form is not substantially complete then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76313" lvl="0" indent="-514350" hangingPunct="0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Print or make a copy of form</a:t>
            </a:r>
          </a:p>
          <a:p>
            <a:pPr marL="976313" lvl="0" indent="-514350" hangingPunct="0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Mark in red the blocks that require completion</a:t>
            </a:r>
          </a:p>
          <a:p>
            <a:pPr marL="976313" lvl="0" indent="-514350" hangingPunct="0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Mail form to claimant with letter asking to complete and return form</a:t>
            </a:r>
            <a:endParaRPr lang="en-US" sz="3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92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Statement at Face Value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8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8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6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6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sz="3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most cases, VA accepts the written or oral statement of a claimant as proof of </a:t>
            </a:r>
            <a:r>
              <a:rPr lang="en-US" sz="36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dependency status without providing hard evidence.</a:t>
            </a:r>
          </a:p>
        </p:txBody>
      </p:sp>
    </p:spTree>
    <p:extLst>
      <p:ext uri="{BB962C8B-B14F-4D97-AF65-F5344CB8AC3E}">
        <p14:creationId xmlns:p14="http://schemas.microsoft.com/office/powerpoint/2010/main" val="28606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When Evidence is Necessary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VA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shall require submission of the types of primary and secondary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evidence where:</a:t>
            </a:r>
          </a:p>
          <a:p>
            <a:pPr marL="463550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claimant does not reside within a state </a:t>
            </a: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3550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prescribed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form contains entries that conflict with one another, or raise a question regarding the validity of the marriage, that cannot be resolved through</a:t>
            </a:r>
          </a:p>
          <a:p>
            <a:pPr marL="1081088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	t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elephone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contact with the claimant,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endParaRPr lang="en-US" sz="3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081088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	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review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of documentary evidenced already of record, or</a:t>
            </a:r>
          </a:p>
          <a:p>
            <a:pPr marL="463550" lvl="0" indent="-344488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there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is reasonable indication of fraud or misrepresentation on the claimant’s part.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6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97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When Evidence is Necessary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It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is encouraged to develop for information by telephone, email, and fax when appropriate.  However, if all of these methods are unsuccessful, then request the evidence/information by sending a letter.</a:t>
            </a:r>
            <a:endParaRPr lang="en-US" sz="3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Allow the claimant 30 days to provide the missing evidence/information.</a:t>
            </a:r>
          </a:p>
        </p:txBody>
      </p:sp>
    </p:spTree>
    <p:extLst>
      <p:ext uri="{BB962C8B-B14F-4D97-AF65-F5344CB8AC3E}">
        <p14:creationId xmlns:p14="http://schemas.microsoft.com/office/powerpoint/2010/main" val="7072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When Evidence is Necessary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If the claimant provides the requested evidence/information, then proceed to grant the benefit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If upon expiration of the 30-day response period and the claimant does not provide the requested evidence/information, then proceed to deny the claim.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Notify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 claimant of the decision according to the instructions in M21-1, Part III, Subpart v, 2.B, Decision Notices.</a:t>
            </a:r>
          </a:p>
        </p:txBody>
      </p:sp>
    </p:spTree>
    <p:extLst>
      <p:ext uri="{BB962C8B-B14F-4D97-AF65-F5344CB8AC3E}">
        <p14:creationId xmlns:p14="http://schemas.microsoft.com/office/powerpoint/2010/main" val="395476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38 CFR 3.1(j), Definitions, Marriage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38 CFR 3.4(b)(2), An additional amount of compensation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38CFR 3.50, Spouse and surviving spouse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38 CFR 3.57, Child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38 CFR 3.204, Evidence of dependents and age</a:t>
            </a:r>
            <a:endParaRPr lang="en-US" sz="30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38 CFR 3.210, </a:t>
            </a: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hild’s relationship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38 CFR 3.216, Mandatory disclosure of </a:t>
            </a:r>
            <a:r>
              <a:rPr lang="en-US" sz="3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ocial security numbers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M21-1, Part III, Subpart iii, Chapter 5, Relationship and Dependency 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r>
              <a:rPr lang="en-US" sz="3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VBA Letter 20-15-16, Administration </a:t>
            </a:r>
            <a:r>
              <a:rPr lang="en-US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of Same-Sex Spousal Benefits</a:t>
            </a: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endParaRPr lang="en-US" sz="3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1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General Development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2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Each </a:t>
            </a:r>
            <a:r>
              <a:rPr lang="en-US" sz="32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time a Veteran is awarded a combined disability evaluation of at least 30 </a:t>
            </a:r>
            <a:r>
              <a:rPr lang="en-US" sz="32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percent, dependency status must be solicited in notification letter.  </a:t>
            </a:r>
            <a:endParaRPr lang="en-US" sz="32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91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>
          <a:xfrm>
            <a:off x="1828800" y="2532413"/>
            <a:ext cx="8534400" cy="1752600"/>
          </a:xfrm>
        </p:spPr>
        <p:txBody>
          <a:bodyPr/>
          <a:lstStyle/>
          <a:p>
            <a:pPr lvl="0">
              <a:spcBef>
                <a:spcPct val="0"/>
              </a:spcBef>
              <a:buClrTx/>
            </a:pPr>
            <a:r>
              <a:rPr lang="en-US" sz="129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Review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6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Dependency Benefits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0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Veterans in receipt of disability compensation with a combined evaluation of at least 30%, may be paid additional benefits for dependents.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endParaRPr lang="en-US" sz="3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93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Parent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0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6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Veterans are eligible for an additional allowance for a dependent parent.  For more information on this topic, please visit </a:t>
            </a:r>
            <a:r>
              <a:rPr lang="en-US" sz="36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M21-1, Part III, Subpart iii, 5.I, Establishing Parental Relationship and J, Establishing Parental Dependency; and the VBA learning catalog.</a:t>
            </a:r>
            <a:endParaRPr lang="en-US" sz="36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endParaRPr lang="en-US" sz="3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14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Spouse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30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4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person, whether opposite sex or same sex, whose marriage to the Veteran meets the marriage requirements outlined in the code of Federal regulations </a:t>
            </a:r>
          </a:p>
          <a:p>
            <a:pPr lvl="0" hangingPunct="0">
              <a:spcBef>
                <a:spcPts val="0"/>
              </a:spcBef>
              <a:spcAft>
                <a:spcPts val="0"/>
              </a:spcAft>
              <a:buClrTx/>
              <a:buFont typeface="Symbol"/>
              <a:buChar char=""/>
            </a:pPr>
            <a:endParaRPr lang="en-US" sz="3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3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Marriage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5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4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marriage may be established for VA purposes if the marriage is valid under the law of the locality where the parties resided </a:t>
            </a:r>
            <a:endParaRPr lang="en-US" sz="40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5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68325" indent="-449263" hangingPunct="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at </a:t>
            </a:r>
            <a:r>
              <a:rPr lang="en-US" sz="4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 time of the </a:t>
            </a:r>
            <a:r>
              <a:rPr lang="en-US" sz="4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marriage, or</a:t>
            </a:r>
          </a:p>
          <a:p>
            <a:pPr marL="568325" indent="-449263" hangingPunct="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sz="4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he law of the place where the parties resided when the right to benefits accrued.</a:t>
            </a:r>
            <a:endParaRPr lang="en-US" sz="3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5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Free to Marry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5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40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4000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There must be no known legal impediment that makes the marriage invalid</a:t>
            </a:r>
            <a:endParaRPr lang="en-US" sz="3600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7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Required Information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460665"/>
            <a:ext cx="11435938" cy="4821381"/>
          </a:xfrm>
          <a:solidFill>
            <a:schemeClr val="bg1"/>
          </a:solidFill>
        </p:spPr>
        <p:txBody>
          <a:bodyPr/>
          <a:lstStyle/>
          <a:p>
            <a:pPr marL="0" lvl="0" indent="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50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</a:t>
            </a: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spouse’s full name</a:t>
            </a: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date of marriage</a:t>
            </a: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place of marriage (city and/or county and state and/or country) </a:t>
            </a: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spouse’s social security number</a:t>
            </a: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spouse’s whereabouts (implied that they are living together unless vet states otherwise – then we need a location)</a:t>
            </a:r>
          </a:p>
          <a:p>
            <a:pPr marL="285750" lvl="0" indent="-285750" hangingPunc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305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•	complete marital history for all prior marriages of the veteran and current spouse. </a:t>
            </a:r>
            <a:endParaRPr lang="en-US" sz="3050" dirty="0" smtClean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35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dcf31de8-c63a-45fa-8e92-a23f3dd051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256"/>
  <p:tag name="ARTICULATE_USED_LAYOUT" val="1"/>
  <p:tag name="ARTICULATE_SLIDE_THUMBNAIL_REFRESH" val="1"/>
</p:tagLst>
</file>

<file path=ppt/theme/theme1.xml><?xml version="1.0" encoding="utf-8"?>
<a:theme xmlns:a="http://schemas.openxmlformats.org/drawingml/2006/main" name="Ppt0000000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2" ma:contentTypeDescription="Create a new document." ma:contentTypeScope="" ma:versionID="05a557123befae45dc62a38cc05a5d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5E050F-F6DD-446A-BC54-722BE857956D}">
  <ds:schemaRefs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F78437E-B5B3-4460-8B49-BA6CCB268D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5100</TotalTime>
  <Words>1087</Words>
  <Application>Microsoft Office PowerPoint</Application>
  <PresentationFormat>Custom</PresentationFormat>
  <Paragraphs>170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Ppt0000000</vt:lpstr>
      <vt:lpstr>PowerPoint Presentation</vt:lpstr>
      <vt:lpstr>Objectives</vt:lpstr>
      <vt:lpstr>References</vt:lpstr>
      <vt:lpstr>Dependency Benefits</vt:lpstr>
      <vt:lpstr>Parent</vt:lpstr>
      <vt:lpstr>Spouse</vt:lpstr>
      <vt:lpstr>Marriage</vt:lpstr>
      <vt:lpstr>Free to Marry </vt:lpstr>
      <vt:lpstr>Required Information</vt:lpstr>
      <vt:lpstr>Prior Marital History</vt:lpstr>
      <vt:lpstr>Common Law Marriage</vt:lpstr>
      <vt:lpstr>Other Types of Marriage</vt:lpstr>
      <vt:lpstr>Dependent Child</vt:lpstr>
      <vt:lpstr>Dependent Child</vt:lpstr>
      <vt:lpstr>School or Helpless Child</vt:lpstr>
      <vt:lpstr>Required information</vt:lpstr>
      <vt:lpstr>Stepchild Defined</vt:lpstr>
      <vt:lpstr>Stepchild Requirements</vt:lpstr>
      <vt:lpstr>Adopted Child Defined</vt:lpstr>
      <vt:lpstr>Adopted Child Requirements</vt:lpstr>
      <vt:lpstr>Adopted Child Administrative Decision</vt:lpstr>
      <vt:lpstr>Claiming a Dependent</vt:lpstr>
      <vt:lpstr>Claim Not on Prescribed Form</vt:lpstr>
      <vt:lpstr>Substantially Complete</vt:lpstr>
      <vt:lpstr>Not Substantially Complete</vt:lpstr>
      <vt:lpstr>Statement at Face Value</vt:lpstr>
      <vt:lpstr>When Evidence is Necessary</vt:lpstr>
      <vt:lpstr>When Evidence is Necessary (cont.)</vt:lpstr>
      <vt:lpstr>When Evidence is Necessary (cont.)</vt:lpstr>
      <vt:lpstr>General Development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Dependency Development for Compensation Overview PowerPoint Presentation</dc:title>
  <dc:subject>VSR, AQRS,</dc:subject>
  <dc:creator>Department of Veterans Affairs, Veterans Benefits Administration, Compensation Service, STAFF</dc:creator>
  <cp:keywords>dependency, development, compensation, dependents</cp:keywords>
  <dc:description>he course is an overview of additional compensation for dependents.</dc:description>
  <cp:lastModifiedBy>Sochar, Lisa</cp:lastModifiedBy>
  <cp:revision>381</cp:revision>
  <dcterms:created xsi:type="dcterms:W3CDTF">2014-04-30T02:32:11Z</dcterms:created>
  <dcterms:modified xsi:type="dcterms:W3CDTF">2015-12-10T18:24:23Z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