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6" r:id="rId6"/>
  </p:sldMasterIdLst>
  <p:notesMasterIdLst>
    <p:notesMasterId r:id="rId41"/>
  </p:notesMasterIdLst>
  <p:handoutMasterIdLst>
    <p:handoutMasterId r:id="rId42"/>
  </p:handoutMasterIdLst>
  <p:sldIdLst>
    <p:sldId id="256" r:id="rId7"/>
    <p:sldId id="257" r:id="rId8"/>
    <p:sldId id="258" r:id="rId9"/>
    <p:sldId id="272" r:id="rId10"/>
    <p:sldId id="273" r:id="rId11"/>
    <p:sldId id="269" r:id="rId12"/>
    <p:sldId id="261" r:id="rId13"/>
    <p:sldId id="274" r:id="rId14"/>
    <p:sldId id="275" r:id="rId15"/>
    <p:sldId id="276" r:id="rId16"/>
    <p:sldId id="299" r:id="rId17"/>
    <p:sldId id="277" r:id="rId18"/>
    <p:sldId id="268" r:id="rId19"/>
    <p:sldId id="279" r:id="rId20"/>
    <p:sldId id="260" r:id="rId21"/>
    <p:sldId id="259" r:id="rId22"/>
    <p:sldId id="278" r:id="rId23"/>
    <p:sldId id="280" r:id="rId24"/>
    <p:sldId id="281" r:id="rId25"/>
    <p:sldId id="282" r:id="rId26"/>
    <p:sldId id="284" r:id="rId27"/>
    <p:sldId id="285" r:id="rId28"/>
    <p:sldId id="288" r:id="rId29"/>
    <p:sldId id="287" r:id="rId30"/>
    <p:sldId id="289" r:id="rId31"/>
    <p:sldId id="286" r:id="rId32"/>
    <p:sldId id="300" r:id="rId33"/>
    <p:sldId id="291" r:id="rId34"/>
    <p:sldId id="264" r:id="rId35"/>
    <p:sldId id="292" r:id="rId36"/>
    <p:sldId id="265" r:id="rId37"/>
    <p:sldId id="297" r:id="rId38"/>
    <p:sldId id="298" r:id="rId39"/>
    <p:sldId id="263"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00"/>
    <a:srgbClr val="7C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399" autoAdjust="0"/>
    <p:restoredTop sz="89496" autoAdjust="0"/>
  </p:normalViewPr>
  <p:slideViewPr>
    <p:cSldViewPr>
      <p:cViewPr varScale="1">
        <p:scale>
          <a:sx n="97" d="100"/>
          <a:sy n="97" d="100"/>
        </p:scale>
        <p:origin x="750" y="186"/>
      </p:cViewPr>
      <p:guideLst>
        <p:guide orient="horz" pos="2160"/>
        <p:guide pos="2880"/>
      </p:guideLst>
    </p:cSldViewPr>
  </p:slideViewPr>
  <p:notesTextViewPr>
    <p:cViewPr>
      <p:scale>
        <a:sx n="1" d="1"/>
        <a:sy n="1" d="1"/>
      </p:scale>
      <p:origin x="0" y="0"/>
    </p:cViewPr>
  </p:notesTextViewPr>
  <p:sorterViewPr>
    <p:cViewPr>
      <p:scale>
        <a:sx n="100" d="100"/>
        <a:sy n="100" d="100"/>
      </p:scale>
      <p:origin x="0" y="6300"/>
    </p:cViewPr>
  </p:sorterViewPr>
  <p:notesViewPr>
    <p:cSldViewPr showGuides="1">
      <p:cViewPr>
        <p:scale>
          <a:sx n="100" d="100"/>
          <a:sy n="100" d="100"/>
        </p:scale>
        <p:origin x="-1500"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84E3D41-6841-4991-9146-4D4D8C19F9EE}" type="datetimeFigureOut">
              <a:rPr lang="en-US" smtClean="0"/>
              <a:t>11/30/2015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6DE5E13-3123-44F3-9237-8E7C8D22DF44}" type="slidenum">
              <a:rPr lang="en-US" smtClean="0"/>
              <a:t>‹#›</a:t>
            </a:fld>
            <a:endParaRPr lang="en-US"/>
          </a:p>
        </p:txBody>
      </p:sp>
    </p:spTree>
    <p:extLst>
      <p:ext uri="{BB962C8B-B14F-4D97-AF65-F5344CB8AC3E}">
        <p14:creationId xmlns:p14="http://schemas.microsoft.com/office/powerpoint/2010/main" val="81390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11/30/2015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ection508.v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smtClean="0">
                <a:latin typeface="Arial" panose="020B0604020202020204" pitchFamily="34" charset="0"/>
                <a:cs typeface="Arial" panose="020B0604020202020204" pitchFamily="34" charset="0"/>
              </a:rPr>
              <a:t>DESIGN NOTES TO THE INSTRUCTOR:</a:t>
            </a:r>
          </a:p>
          <a:p>
            <a:pPr defTabSz="931774">
              <a:defRPr/>
            </a:pPr>
            <a:r>
              <a:rPr lang="en-US" i="1" dirty="0" smtClean="0">
                <a:latin typeface="Arial" panose="020B0604020202020204" pitchFamily="34" charset="0"/>
                <a:cs typeface="Arial" panose="020B0604020202020204" pitchFamily="34" charset="0"/>
              </a:rPr>
              <a:t>Introduction Slide</a:t>
            </a:r>
          </a:p>
          <a:p>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latin typeface="Arial" panose="020B0604020202020204" pitchFamily="34" charset="0"/>
                <a:cs typeface="Arial" panose="020B0604020202020204" pitchFamily="34" charset="0"/>
              </a:rPr>
              <a:t>These slides can be used for ILT (Instructor-Led Training) or IWT (Instructor-guided Web-based Training).  If you have any questions about developing or delivering training, contact ED&amp;T (</a:t>
            </a:r>
            <a:r>
              <a:rPr lang="en-US" i="1" dirty="0" smtClean="0"/>
              <a:t>1-407-835-5593). </a:t>
            </a:r>
          </a:p>
          <a:p>
            <a:endParaRPr lang="en-US" i="1" baseline="0" dirty="0" smtClean="0">
              <a:latin typeface="Arial" panose="020B0604020202020204" pitchFamily="34" charset="0"/>
              <a:cs typeface="Arial" panose="020B0604020202020204" pitchFamily="34" charset="0"/>
            </a:endParaRPr>
          </a:p>
          <a:p>
            <a:pPr defTabSz="931774">
              <a:defRPr/>
            </a:pPr>
            <a:r>
              <a:rPr lang="en-US" b="1" i="1" baseline="0" dirty="0" smtClean="0">
                <a:latin typeface="Arial" panose="020B0604020202020204" pitchFamily="34" charset="0"/>
                <a:cs typeface="Arial" panose="020B0604020202020204" pitchFamily="34" charset="0"/>
              </a:rPr>
              <a:t>NOTES:  </a:t>
            </a:r>
          </a:p>
          <a:p>
            <a:pPr marL="174708" indent="-174708" defTabSz="931774">
              <a:buFont typeface="Arial" panose="020B0604020202020204" pitchFamily="34" charset="0"/>
              <a:buChar char="•"/>
              <a:defRPr/>
            </a:pPr>
            <a:r>
              <a:rPr lang="en-US" b="1" i="1" cap="all" baseline="0" dirty="0" smtClean="0">
                <a:latin typeface="Arial" panose="020B0604020202020204" pitchFamily="34" charset="0"/>
                <a:cs typeface="Arial" panose="020B0604020202020204" pitchFamily="34" charset="0"/>
              </a:rPr>
              <a:t>ENSURE TRAINING SUPPORTS VA MISSION AND VALUES.</a:t>
            </a:r>
          </a:p>
          <a:p>
            <a:pPr marL="174708" indent="-174708" defTabSz="931774">
              <a:buFont typeface="Arial" panose="020B0604020202020204" pitchFamily="34" charset="0"/>
              <a:buChar char="•"/>
              <a:defRPr/>
            </a:pPr>
            <a:r>
              <a:rPr lang="en-US" b="1" i="1" cap="all" baseline="0" dirty="0" smtClean="0">
                <a:latin typeface="Arial" panose="020B0604020202020204" pitchFamily="34" charset="0"/>
                <a:cs typeface="Arial" panose="020B0604020202020204" pitchFamily="34" charset="0"/>
              </a:rPr>
              <a:t>ENSURE THAT ALL TRAINING YOU DELIVER IS COMPLIANT WITH SECTION 508 OF THE REHABILITATION ACT OF 1973 (29 U.S.C. </a:t>
            </a:r>
            <a:r>
              <a:rPr lang="en-US" b="1" dirty="0" smtClean="0">
                <a:latin typeface="Arial" panose="020B0604020202020204" pitchFamily="34" charset="0"/>
                <a:cs typeface="Arial" panose="020B0604020202020204" pitchFamily="34" charset="0"/>
              </a:rPr>
              <a:t>§ 794d). </a:t>
            </a:r>
            <a:r>
              <a:rPr lang="en-US" b="1" i="1" dirty="0" smtClean="0">
                <a:latin typeface="Arial" panose="020B0604020202020204" pitchFamily="34" charset="0"/>
                <a:cs typeface="Arial" panose="020B0604020202020204" pitchFamily="34" charset="0"/>
              </a:rPr>
              <a:t>FOR</a:t>
            </a:r>
            <a:r>
              <a:rPr lang="en-US" b="1" i="1" baseline="0" dirty="0" smtClean="0">
                <a:latin typeface="Arial" panose="020B0604020202020204" pitchFamily="34" charset="0"/>
                <a:cs typeface="Arial" panose="020B0604020202020204" pitchFamily="34" charset="0"/>
              </a:rPr>
              <a:t> GENERAL INFORMATION ABOUT SECTION 508, PLEASE VISIT</a:t>
            </a:r>
            <a:r>
              <a:rPr lang="en-US" b="1" baseline="0" dirty="0" smtClean="0">
                <a:latin typeface="Arial" panose="020B0604020202020204" pitchFamily="34" charset="0"/>
                <a:cs typeface="Arial" panose="020B0604020202020204" pitchFamily="34" charset="0"/>
              </a:rPr>
              <a:t> </a:t>
            </a:r>
            <a:r>
              <a:rPr lang="en-US" b="1" baseline="0" dirty="0" smtClean="0">
                <a:latin typeface="Arial" panose="020B0604020202020204" pitchFamily="34" charset="0"/>
                <a:cs typeface="Arial" panose="020B0604020202020204" pitchFamily="34" charset="0"/>
                <a:hlinkClick r:id="rId3"/>
              </a:rPr>
              <a:t>http://www.section508.va.gov/</a:t>
            </a:r>
            <a:endParaRPr lang="en-US" b="1" baseline="0" dirty="0" smtClean="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b="1" i="1" cap="all" baseline="0" dirty="0" smtClean="0">
                <a:solidFill>
                  <a:srgbClr val="FF0000"/>
                </a:solidFill>
                <a:latin typeface="Arial" panose="020B0604020202020204" pitchFamily="34" charset="0"/>
                <a:cs typeface="Arial" panose="020B0604020202020204" pitchFamily="34" charset="0"/>
              </a:rPr>
              <a:t>Do not use inaccurate, incomplete, outdated, biased, offensive or otherwise inappropriate graphics/cartoons, materials, jokes, videos , or other files anywhere in your training! </a:t>
            </a:r>
          </a:p>
          <a:p>
            <a:endParaRPr lang="en-US" i="1" dirty="0" smtClean="0">
              <a:latin typeface="Arial" panose="020B0604020202020204" pitchFamily="34" charset="0"/>
              <a:cs typeface="Arial" panose="020B0604020202020204" pitchFamily="34" charset="0"/>
            </a:endParaRPr>
          </a:p>
          <a:p>
            <a:pPr defTabSz="931774">
              <a:defRPr/>
            </a:pPr>
            <a:r>
              <a:rPr lang="en-US" b="1" i="1" baseline="0" dirty="0" smtClean="0">
                <a:latin typeface="Arial" panose="020B0604020202020204" pitchFamily="34" charset="0"/>
                <a:cs typeface="Arial" panose="020B0604020202020204" pitchFamily="34" charset="0"/>
              </a:rPr>
              <a:t>Note</a:t>
            </a:r>
            <a:r>
              <a:rPr lang="en-US" i="1" baseline="0" dirty="0" smtClean="0">
                <a:latin typeface="Arial" panose="020B0604020202020204" pitchFamily="34" charset="0"/>
                <a:cs typeface="Arial" panose="020B0604020202020204" pitchFamily="34" charset="0"/>
              </a:rPr>
              <a:t>: </a:t>
            </a:r>
          </a:p>
          <a:p>
            <a:pPr marL="465887" indent="-232943" defTabSz="931774">
              <a:buFont typeface="Arial" panose="020B0604020202020204" pitchFamily="34" charset="0"/>
              <a:buChar char="•"/>
              <a:defRPr/>
            </a:pPr>
            <a:r>
              <a:rPr lang="en-US" i="1" baseline="0" dirty="0" smtClean="0">
                <a:latin typeface="Arial" panose="020B0604020202020204" pitchFamily="34" charset="0"/>
                <a:cs typeface="Arial" panose="020B0604020202020204" pitchFamily="34" charset="0"/>
              </a:rPr>
              <a:t>If you are creating a lesson for IWT, student introductions may be covered prior to the start of training by the Course Advocate.  Coordinate use of introductions with the Course Advocate.  </a:t>
            </a:r>
          </a:p>
          <a:p>
            <a:pPr marL="0" lvl="1" defTabSz="931774">
              <a:defRPr/>
            </a:pPr>
            <a:endParaRPr lang="en-US" i="1" dirty="0" smtClean="0">
              <a:latin typeface="Arial" panose="020B0604020202020204" pitchFamily="34" charset="0"/>
              <a:cs typeface="Arial" panose="020B0604020202020204" pitchFamily="34" charset="0"/>
            </a:endParaRPr>
          </a:p>
          <a:p>
            <a:pPr marL="0" lvl="1" defTabSz="931774">
              <a:defRPr/>
            </a:pPr>
            <a:r>
              <a:rPr lang="en-US" i="1" dirty="0" smtClean="0">
                <a:latin typeface="Arial" panose="020B0604020202020204" pitchFamily="34" charset="0"/>
                <a:cs typeface="Arial" panose="020B0604020202020204" pitchFamily="34" charset="0"/>
              </a:rPr>
              <a:t>Icebreaker</a:t>
            </a:r>
          </a:p>
          <a:p>
            <a:pPr marL="457200" marR="0" lvl="1" indent="-2329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latin typeface="Arial" panose="020B0604020202020204" pitchFamily="34" charset="0"/>
                <a:cs typeface="Arial" panose="020B0604020202020204" pitchFamily="34" charset="0"/>
              </a:rPr>
              <a:t>Icebreakers can be lighthearted to loosen</a:t>
            </a:r>
            <a:r>
              <a:rPr lang="en-US" i="1" baseline="0" dirty="0" smtClean="0">
                <a:latin typeface="Arial" panose="020B0604020202020204" pitchFamily="34" charset="0"/>
                <a:cs typeface="Arial" panose="020B0604020202020204" pitchFamily="34" charset="0"/>
              </a:rPr>
              <a:t> up the students or it can be related to the material that will be covered in the training. An icebreaker would typically be a leading question directly related to the content you are about to cover in the presentation. For example:</a:t>
            </a:r>
          </a:p>
          <a:p>
            <a:pPr marL="931774" lvl="2"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What one word comes to mind when you hear the term [select</a:t>
            </a:r>
            <a:r>
              <a:rPr lang="en-US" i="1" baseline="0" dirty="0" smtClean="0">
                <a:latin typeface="Arial" panose="020B0604020202020204" pitchFamily="34" charset="0"/>
                <a:cs typeface="Arial" panose="020B0604020202020204" pitchFamily="34" charset="0"/>
              </a:rPr>
              <a:t> a term specific to the lesson]</a:t>
            </a:r>
            <a:r>
              <a:rPr lang="en-US" i="1" dirty="0" smtClean="0">
                <a:latin typeface="Arial" panose="020B0604020202020204" pitchFamily="34" charset="0"/>
                <a:cs typeface="Arial" panose="020B0604020202020204" pitchFamily="34" charset="0"/>
              </a:rPr>
              <a:t>?</a:t>
            </a:r>
          </a:p>
          <a:p>
            <a:pPr marL="931774" lvl="2"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What is the biggest</a:t>
            </a:r>
            <a:r>
              <a:rPr lang="en-US" i="1" baseline="0" dirty="0" smtClean="0">
                <a:latin typeface="Arial" panose="020B0604020202020204" pitchFamily="34" charset="0"/>
                <a:cs typeface="Arial" panose="020B0604020202020204" pitchFamily="34" charset="0"/>
              </a:rPr>
              <a:t> question you have about [select a concept specific to the lesson]?</a:t>
            </a:r>
            <a:endParaRPr lang="en-US" i="1" dirty="0" smtClean="0">
              <a:latin typeface="Arial" panose="020B0604020202020204" pitchFamily="34" charset="0"/>
              <a:cs typeface="Arial" panose="020B0604020202020204" pitchFamily="34" charset="0"/>
            </a:endParaRPr>
          </a:p>
          <a:p>
            <a:pPr lvl="1" indent="-232943">
              <a:buFont typeface="Arial" panose="020B0604020202020204" pitchFamily="34" charset="0"/>
              <a:buChar char="•"/>
            </a:pPr>
            <a:r>
              <a:rPr lang="en-US" b="0" i="1" baseline="0" dirty="0" smtClean="0">
                <a:latin typeface="Arial" panose="020B0604020202020204" pitchFamily="34" charset="0"/>
                <a:cs typeface="Arial" panose="020B0604020202020204" pitchFamily="34" charset="0"/>
              </a:rPr>
              <a:t>The instructor will write down the student responses for review at the end of the lesson.</a:t>
            </a:r>
          </a:p>
          <a:p>
            <a:pPr lvl="1" indent="-232943">
              <a:buFont typeface="Arial" panose="020B0604020202020204" pitchFamily="34" charset="0"/>
              <a:buChar char="•"/>
            </a:pPr>
            <a:endParaRPr lang="en-US" i="1" baseline="0" dirty="0" smtClean="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152234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152234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smtClean="0">
                <a:latin typeface="Arial" panose="020B0604020202020204" pitchFamily="34" charset="0"/>
                <a:cs typeface="Arial" panose="020B0604020202020204" pitchFamily="34" charset="0"/>
              </a:rPr>
              <a:t>DESIGN NOTES TO THE INSTRUCTOR: </a:t>
            </a:r>
          </a:p>
          <a:p>
            <a:pPr defTabSz="931774">
              <a:defRPr/>
            </a:pPr>
            <a:r>
              <a:rPr lang="en-US" i="1" dirty="0" smtClean="0">
                <a:latin typeface="Arial" panose="020B0604020202020204" pitchFamily="34" charset="0"/>
                <a:cs typeface="Arial" panose="020B0604020202020204" pitchFamily="34" charset="0"/>
              </a:rPr>
              <a:t>Lesson</a:t>
            </a:r>
            <a:r>
              <a:rPr lang="en-US" i="1" baseline="0" dirty="0" smtClean="0">
                <a:latin typeface="Arial" panose="020B0604020202020204" pitchFamily="34" charset="0"/>
                <a:cs typeface="Arial" panose="020B0604020202020204" pitchFamily="34" charset="0"/>
              </a:rPr>
              <a:t> Objectives Slide(s)</a:t>
            </a:r>
            <a:endParaRPr lang="en-US" i="1" dirty="0" smtClean="0">
              <a:latin typeface="Arial" panose="020B0604020202020204" pitchFamily="34" charset="0"/>
              <a:cs typeface="Arial" panose="020B0604020202020204" pitchFamily="34" charset="0"/>
            </a:endParaRPr>
          </a:p>
          <a:p>
            <a:endParaRPr lang="en-US" i="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Always provide students with learning objectives that align to the content </a:t>
            </a:r>
            <a:r>
              <a:rPr lang="en-US" i="1" u="sng" dirty="0" smtClean="0">
                <a:latin typeface="Arial" panose="020B0604020202020204" pitchFamily="34" charset="0"/>
                <a:cs typeface="Arial" panose="020B0604020202020204" pitchFamily="34" charset="0"/>
              </a:rPr>
              <a:t>and</a:t>
            </a:r>
            <a:r>
              <a:rPr lang="en-US" i="1" u="none"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the post-lesson assessment(s). Lesson objectives should be:</a:t>
            </a: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Performance-based: Directly linked to the on-the-job action students should be able to perform following training.</a:t>
            </a: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Observable/Measurable: Students degree of mastery of the objective should be able to be determined by the assessment.</a:t>
            </a: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Criteria: How well the student needs to perform in order to show an acceptable level of mastery of the content; often presented as a percentage correct.</a:t>
            </a:r>
          </a:p>
          <a:p>
            <a:pPr marL="237796"/>
            <a:endParaRPr lang="en-US" i="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Lesson objectives consist of a proper verb and action statement. It is critical that you select </a:t>
            </a:r>
            <a:r>
              <a:rPr lang="en-US" i="1" u="sng" dirty="0" smtClean="0">
                <a:latin typeface="Arial" panose="020B0604020202020204" pitchFamily="34" charset="0"/>
                <a:cs typeface="Arial" panose="020B0604020202020204" pitchFamily="34" charset="0"/>
              </a:rPr>
              <a:t>a</a:t>
            </a:r>
            <a:r>
              <a:rPr lang="en-US" i="1" u="sng" baseline="0" dirty="0" smtClean="0">
                <a:latin typeface="Arial" panose="020B0604020202020204" pitchFamily="34" charset="0"/>
                <a:cs typeface="Arial" panose="020B0604020202020204" pitchFamily="34" charset="0"/>
              </a:rPr>
              <a:t>ction</a:t>
            </a:r>
            <a:r>
              <a:rPr lang="en-US" i="1" baseline="0" dirty="0" smtClean="0">
                <a:latin typeface="Arial" panose="020B0604020202020204" pitchFamily="34" charset="0"/>
                <a:cs typeface="Arial" panose="020B0604020202020204" pitchFamily="34" charset="0"/>
              </a:rPr>
              <a:t> verbs for your objectives that convey </a:t>
            </a:r>
            <a:r>
              <a:rPr lang="en-US" i="1" dirty="0" smtClean="0">
                <a:latin typeface="Arial" panose="020B0604020202020204" pitchFamily="34" charset="0"/>
                <a:cs typeface="Arial" panose="020B0604020202020204" pitchFamily="34" charset="0"/>
              </a:rPr>
              <a:t>what students should be able to do after the training and at what general levels of complexity, for example:</a:t>
            </a:r>
          </a:p>
          <a:p>
            <a:endParaRPr lang="en-US" i="1" dirty="0" smtClean="0">
              <a:latin typeface="Arial" panose="020B0604020202020204" pitchFamily="34" charset="0"/>
              <a:cs typeface="Arial" panose="020B0604020202020204" pitchFamily="34" charset="0"/>
            </a:endParaRP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Remembering information – The</a:t>
            </a:r>
            <a:r>
              <a:rPr lang="en-US" i="1" baseline="0" dirty="0" smtClean="0">
                <a:latin typeface="Arial" panose="020B0604020202020204" pitchFamily="34" charset="0"/>
                <a:cs typeface="Arial" panose="020B0604020202020204" pitchFamily="34" charset="0"/>
              </a:rPr>
              <a:t> lowest level of training you will ever present is simple “knowledge” information that you want to students to remember. This kind of information (e.g., roles and responsibilities within an organization) is most often a candidate for inclusion in pre- or post-training reading materials and is not a good use of time in the training environment. Avoid using “remember” type information and objectives if there are higher-level ways of assessing the information. </a:t>
            </a:r>
            <a:endParaRPr lang="en-US" i="1" dirty="0" smtClean="0">
              <a:latin typeface="Arial" panose="020B0604020202020204" pitchFamily="34" charset="0"/>
              <a:cs typeface="Arial" panose="020B0604020202020204" pitchFamily="34" charset="0"/>
            </a:endParaRP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Using information to complete a task – In the example shown above, the students are required</a:t>
            </a:r>
            <a:r>
              <a:rPr lang="en-US" i="1" baseline="0" dirty="0" smtClean="0">
                <a:latin typeface="Arial" panose="020B0604020202020204" pitchFamily="34" charset="0"/>
                <a:cs typeface="Arial" panose="020B0604020202020204" pitchFamily="34" charset="0"/>
              </a:rPr>
              <a:t> to use what they learned in the earlier topics to demonstrate their proficiency in the subject area. This demonstration can be done in many different ways – from a standard written assessment to individual or group exercises. </a:t>
            </a:r>
            <a:endParaRPr lang="en-US" i="1" dirty="0" smtClean="0">
              <a:latin typeface="Arial" panose="020B0604020202020204" pitchFamily="34" charset="0"/>
              <a:cs typeface="Arial" panose="020B0604020202020204" pitchFamily="34" charset="0"/>
            </a:endParaRP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Creating new products, processes, etc. – In the example above, the students are required to develop an</a:t>
            </a:r>
            <a:r>
              <a:rPr lang="en-US" i="1" baseline="0" dirty="0" smtClean="0">
                <a:latin typeface="Arial" panose="020B0604020202020204" pitchFamily="34" charset="0"/>
                <a:cs typeface="Arial" panose="020B0604020202020204" pitchFamily="34" charset="0"/>
              </a:rPr>
              <a:t> Action Plan </a:t>
            </a:r>
            <a:r>
              <a:rPr lang="en-US" i="1" dirty="0" smtClean="0">
                <a:latin typeface="Arial" panose="020B0604020202020204" pitchFamily="34" charset="0"/>
                <a:cs typeface="Arial" panose="020B0604020202020204" pitchFamily="34" charset="0"/>
              </a:rPr>
              <a:t>extending beyond</a:t>
            </a:r>
            <a:r>
              <a:rPr lang="en-US" i="1" baseline="0" dirty="0" smtClean="0">
                <a:latin typeface="Arial" panose="020B0604020202020204" pitchFamily="34" charset="0"/>
                <a:cs typeface="Arial" panose="020B0604020202020204" pitchFamily="34" charset="0"/>
              </a:rPr>
              <a:t> examples covered in class to situations encountered in the field. This kind of hands-on activity requires the students to apply what they have learned and can be reviewed and shared in class. </a:t>
            </a:r>
          </a:p>
          <a:p>
            <a:pPr marL="237796" indent="0">
              <a:buFont typeface="Arial" panose="020B0604020202020204" pitchFamily="34" charset="0"/>
              <a:buNone/>
            </a:pPr>
            <a:endParaRPr lang="en-US" i="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Arial" panose="020B0604020202020204" pitchFamily="34" charset="0"/>
                <a:cs typeface="Arial" panose="020B0604020202020204" pitchFamily="34" charset="0"/>
              </a:rPr>
              <a:t>The objectives you present to your students should be the action verb and statement only.  The full lesson objective normally includes the condition and standard, which might be confusing to the student (i.e., One of the example objectives reads "</a:t>
            </a:r>
            <a:r>
              <a:rPr lang="en-US" sz="1200" b="0" i="1" dirty="0" smtClean="0">
                <a:latin typeface="Arial" panose="020B0604020202020204" pitchFamily="34" charset="0"/>
              </a:rPr>
              <a:t>Prioritize tasks for effective time management</a:t>
            </a:r>
            <a:r>
              <a:rPr lang="en-US" i="1" dirty="0" smtClean="0">
                <a:latin typeface="Arial" panose="020B0604020202020204" pitchFamily="34" charset="0"/>
                <a:cs typeface="Arial" panose="020B0604020202020204" pitchFamily="34" charset="0"/>
              </a:rPr>
              <a:t>” while the full objective might read, “Given three</a:t>
            </a:r>
            <a:r>
              <a:rPr lang="en-US" i="1" baseline="0"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scenarios containing</a:t>
            </a:r>
            <a:r>
              <a:rPr lang="en-US" i="1" baseline="0" dirty="0" smtClean="0">
                <a:latin typeface="Arial" panose="020B0604020202020204" pitchFamily="34" charset="0"/>
                <a:cs typeface="Arial" panose="020B0604020202020204" pitchFamily="34" charset="0"/>
              </a:rPr>
              <a:t> multiple tasks</a:t>
            </a:r>
            <a:r>
              <a:rPr lang="en-US" i="1" dirty="0" smtClean="0">
                <a:latin typeface="Arial" panose="020B0604020202020204" pitchFamily="34" charset="0"/>
                <a:cs typeface="Arial" panose="020B0604020202020204" pitchFamily="34" charset="0"/>
              </a:rPr>
              <a:t>, the student will </a:t>
            </a:r>
            <a:r>
              <a:rPr lang="en-US" sz="1200" b="0" i="1" dirty="0" smtClean="0">
                <a:latin typeface="Arial" panose="020B0604020202020204" pitchFamily="34" charset="0"/>
              </a:rPr>
              <a:t>prioritize tasks for effective time management</a:t>
            </a:r>
            <a:r>
              <a:rPr lang="en-US" i="1" dirty="0" smtClean="0">
                <a:latin typeface="Arial" panose="020B0604020202020204" pitchFamily="34" charset="0"/>
                <a:cs typeface="Arial" panose="020B0604020202020204" pitchFamily="34" charset="0"/>
              </a:rPr>
              <a:t> using the Time Management Grid with 95% accuracy.”). Providing the abbreviated objective allows the student to only focus on content of the training and not worry about how they will handle the scenarios.</a:t>
            </a:r>
          </a:p>
          <a:p>
            <a:endParaRPr lang="en-US" i="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Arial" panose="020B0604020202020204" pitchFamily="34" charset="0"/>
                <a:cs typeface="Arial" panose="020B0604020202020204" pitchFamily="34" charset="0"/>
              </a:rPr>
              <a:t>Avoid</a:t>
            </a:r>
            <a:r>
              <a:rPr lang="en-US" i="1" baseline="0"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providing generic goal statements (e.g., Provide timely plans) unless there is no formal assessment and/or desired on-the-job action.</a:t>
            </a:r>
          </a:p>
          <a:p>
            <a:endParaRPr lang="en-US" i="1" dirty="0" smtClean="0">
              <a:latin typeface="Arial" panose="020B0604020202020204" pitchFamily="34" charset="0"/>
              <a:cs typeface="Arial" panose="020B0604020202020204" pitchFamily="34" charset="0"/>
            </a:endParaRPr>
          </a:p>
          <a:p>
            <a:pPr>
              <a:buFont typeface="Arial" panose="020B0604020202020204" pitchFamily="34" charset="0"/>
              <a:buNone/>
            </a:pPr>
            <a:r>
              <a:rPr lang="en-US" b="1" i="1" dirty="0" smtClean="0">
                <a:latin typeface="Arial" panose="020B0604020202020204" pitchFamily="34" charset="0"/>
                <a:cs typeface="Arial" panose="020B0604020202020204" pitchFamily="34" charset="0"/>
              </a:rPr>
              <a:t>Notes:  </a:t>
            </a:r>
          </a:p>
          <a:p>
            <a:pPr marL="459416" indent="-226473">
              <a:buFont typeface="Arial" panose="020B0604020202020204" pitchFamily="34" charset="0"/>
              <a:buChar char="•"/>
            </a:pPr>
            <a:r>
              <a:rPr lang="en-US" i="1" dirty="0" smtClean="0">
                <a:latin typeface="Arial" panose="020B0604020202020204" pitchFamily="34" charset="0"/>
                <a:cs typeface="Arial" panose="020B0604020202020204" pitchFamily="34" charset="0"/>
              </a:rPr>
              <a:t>For additional information on the development of training, you can review MIL-HDBK-29612-2A. </a:t>
            </a:r>
          </a:p>
          <a:p>
            <a:pPr marL="459416" indent="-226473">
              <a:buFont typeface="Arial" panose="020B0604020202020204" pitchFamily="34" charset="0"/>
              <a:buChar char="•"/>
            </a:pPr>
            <a:r>
              <a:rPr lang="en-US" i="1" dirty="0" smtClean="0">
                <a:latin typeface="Arial" panose="020B0604020202020204" pitchFamily="34" charset="0"/>
                <a:cs typeface="Arial" panose="020B0604020202020204" pitchFamily="34" charset="0"/>
              </a:rPr>
              <a:t>For additional information on creating task-based curriculum a good resource is </a:t>
            </a:r>
            <a:r>
              <a:rPr lang="en-US" i="1" dirty="0" smtClean="0"/>
              <a:t>NAVEDTRA 130B, Vol.</a:t>
            </a:r>
            <a:r>
              <a:rPr lang="en-US" i="1" baseline="0" dirty="0" smtClean="0"/>
              <a:t> </a:t>
            </a:r>
            <a:r>
              <a:rPr lang="en-US" i="1" dirty="0" smtClean="0"/>
              <a:t>II.</a:t>
            </a:r>
            <a:endParaRPr lang="en-US" dirty="0" smtClean="0"/>
          </a:p>
          <a:p>
            <a:pPr>
              <a:buFont typeface="Arial" panose="020B0604020202020204" pitchFamily="34" charset="0"/>
              <a:buNone/>
            </a:pPr>
            <a:endParaRPr lang="en-US"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77168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smtClean="0">
                <a:latin typeface="Arial" panose="020B0604020202020204" pitchFamily="34" charset="0"/>
                <a:cs typeface="Arial" panose="020B0604020202020204" pitchFamily="34" charset="0"/>
              </a:rPr>
              <a:t>DESIGN NOTES TO THE INSTRUCTOR: </a:t>
            </a:r>
          </a:p>
          <a:p>
            <a:pPr defTabSz="931774">
              <a:defRPr/>
            </a:pPr>
            <a:r>
              <a:rPr lang="en-US" i="1" dirty="0" smtClean="0">
                <a:latin typeface="Arial" panose="020B0604020202020204" pitchFamily="34" charset="0"/>
                <a:cs typeface="Arial" panose="020B0604020202020204" pitchFamily="34" charset="0"/>
              </a:rPr>
              <a:t>Content Slide</a:t>
            </a:r>
          </a:p>
          <a:p>
            <a:endParaRPr lang="en-US" i="1" dirty="0" smtClean="0">
              <a:latin typeface="Arial" panose="020B0604020202020204" pitchFamily="34" charset="0"/>
              <a:cs typeface="Arial" panose="020B0604020202020204" pitchFamily="34" charset="0"/>
            </a:endParaRPr>
          </a:p>
          <a:p>
            <a:r>
              <a:rPr lang="en-US" sz="1200" i="1" kern="1200" dirty="0" smtClean="0">
                <a:solidFill>
                  <a:schemeClr val="tx1"/>
                </a:solidFill>
                <a:effectLst/>
                <a:latin typeface="+mn-lt"/>
                <a:ea typeface="+mn-ea"/>
                <a:cs typeface="+mn-cs"/>
              </a:rPr>
              <a:t>Content Tips</a:t>
            </a:r>
            <a:r>
              <a:rPr lang="en-US" i="1" dirty="0" smtClean="0">
                <a:latin typeface="Arial" panose="020B0604020202020204" pitchFamily="34" charset="0"/>
                <a:cs typeface="Arial" panose="020B0604020202020204" pitchFamily="34" charset="0"/>
              </a:rPr>
              <a:t>:</a:t>
            </a: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Use as many content slides as required</a:t>
            </a:r>
            <a:r>
              <a:rPr lang="en-US" i="1" baseline="0" dirty="0" smtClean="0">
                <a:latin typeface="Arial" panose="020B0604020202020204" pitchFamily="34" charset="0"/>
                <a:cs typeface="Arial" panose="020B0604020202020204" pitchFamily="34" charset="0"/>
              </a:rPr>
              <a:t> to impart materials effectively.</a:t>
            </a:r>
            <a:endParaRPr lang="en-US" i="1" dirty="0" smtClean="0">
              <a:latin typeface="Arial" panose="020B0604020202020204" pitchFamily="34" charset="0"/>
              <a:cs typeface="Arial" panose="020B0604020202020204" pitchFamily="34" charset="0"/>
            </a:endParaRP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Employ standard font sizes and ensure enough screen white-space for increased legibility. Standards for PowerPoints are: </a:t>
            </a:r>
          </a:p>
          <a:p>
            <a:pPr marL="923087" lvl="1"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Arial, bold, 28pt font for titles</a:t>
            </a:r>
          </a:p>
          <a:p>
            <a:pPr marL="923087" lvl="1"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Arial,</a:t>
            </a:r>
            <a:r>
              <a:rPr lang="en-US" i="1" baseline="0" dirty="0" smtClean="0">
                <a:latin typeface="Arial" panose="020B0604020202020204" pitchFamily="34" charset="0"/>
                <a:cs typeface="Arial" panose="020B0604020202020204" pitchFamily="34" charset="0"/>
              </a:rPr>
              <a:t> bold, 24 font for subtitles</a:t>
            </a:r>
            <a:endParaRPr lang="en-US" i="1" dirty="0" smtClean="0">
              <a:latin typeface="Arial" panose="020B0604020202020204" pitchFamily="34" charset="0"/>
              <a:cs typeface="Arial" panose="020B0604020202020204" pitchFamily="34" charset="0"/>
            </a:endParaRPr>
          </a:p>
          <a:p>
            <a:pPr marL="923087" lvl="1"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Arial,</a:t>
            </a:r>
            <a:r>
              <a:rPr lang="en-US" i="1" baseline="0" dirty="0" smtClean="0">
                <a:latin typeface="Arial" panose="020B0604020202020204" pitchFamily="34" charset="0"/>
                <a:cs typeface="Arial" panose="020B0604020202020204" pitchFamily="34" charset="0"/>
              </a:rPr>
              <a:t> bold, 24-20pt font for standard screen text</a:t>
            </a:r>
            <a:endParaRPr lang="en-US" i="1" dirty="0" smtClean="0">
              <a:latin typeface="Arial" panose="020B0604020202020204" pitchFamily="34" charset="0"/>
              <a:cs typeface="Arial" panose="020B0604020202020204" pitchFamily="34" charset="0"/>
            </a:endParaRP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Place key points on the slide and elaborate via discussion as needed</a:t>
            </a:r>
          </a:p>
          <a:p>
            <a:pPr marL="465887" indent="-228091">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The instructor should NOT try to list everything on the PowerPoint slides. Less is often better. The slides should feature the main points so the instructor can refer to them during instruction. In this example, the instructor would  explain that Covey identified a way to classify tasks as either urgent or not urgent based on a grid.</a:t>
            </a:r>
          </a:p>
          <a:p>
            <a:pPr marL="465887" indent="-228091">
              <a:buFont typeface="Arial" panose="020B0604020202020204" pitchFamily="34" charset="0"/>
              <a:buChar char="•"/>
            </a:pPr>
            <a:r>
              <a:rPr lang="en-US" i="1" baseline="0" dirty="0" smtClean="0">
                <a:effectLst/>
                <a:latin typeface="Arial" panose="020B0604020202020204" pitchFamily="34" charset="0"/>
                <a:cs typeface="Arial" panose="020B0604020202020204" pitchFamily="34" charset="0"/>
              </a:rPr>
              <a:t>This particular slide is introducing Covey’s classification of tasks as urgent or not urgent. Additional content related to the objective would be addressed on subsequent slides: it may take several slides to cover all of the content relating to a given lesson objective.</a:t>
            </a:r>
          </a:p>
          <a:p>
            <a:pPr marL="465887" indent="-228091">
              <a:buFont typeface="Arial" panose="020B0604020202020204" pitchFamily="34" charset="0"/>
              <a:buChar char="•"/>
            </a:pPr>
            <a:r>
              <a:rPr lang="en-US" i="1" baseline="0" dirty="0" smtClean="0">
                <a:effectLst/>
                <a:latin typeface="Arial" panose="020B0604020202020204" pitchFamily="34" charset="0"/>
                <a:cs typeface="Arial" panose="020B0604020202020204" pitchFamily="34" charset="0"/>
              </a:rPr>
              <a:t>The number of slides in a presentation is less important than using a design that is uncluttered and easy to follow. </a:t>
            </a:r>
          </a:p>
          <a:p>
            <a:pPr marL="465887" indent="-228091">
              <a:buFont typeface="Arial" panose="020B0604020202020204" pitchFamily="34" charset="0"/>
              <a:buChar char="•"/>
            </a:pPr>
            <a:r>
              <a:rPr lang="en-US" i="1" baseline="0" dirty="0" smtClean="0">
                <a:effectLst/>
                <a:latin typeface="Arial" panose="020B0604020202020204" pitchFamily="34" charset="0"/>
                <a:cs typeface="Arial" panose="020B0604020202020204" pitchFamily="34" charset="0"/>
              </a:rPr>
              <a:t>Ensure that the content matches the lesson objectives you stated at the beginning.</a:t>
            </a:r>
            <a:endParaRPr lang="en-US" i="1" dirty="0" smtClean="0">
              <a:latin typeface="Arial" panose="020B0604020202020204" pitchFamily="34" charset="0"/>
              <a:cs typeface="Arial" panose="020B0604020202020204" pitchFamily="34" charset="0"/>
            </a:endParaRPr>
          </a:p>
          <a:p>
            <a:endParaRPr lang="en-US" dirty="0" smtClean="0">
              <a:solidFill>
                <a:srgbClr val="FF0000"/>
              </a:solidFill>
            </a:endParaRPr>
          </a:p>
          <a:p>
            <a:r>
              <a:rPr lang="en-US" sz="1000" b="1" i="1" dirty="0" smtClean="0">
                <a:latin typeface="Arial" panose="020B0604020202020204" pitchFamily="34" charset="0"/>
                <a:cs typeface="Arial" panose="020B0604020202020204" pitchFamily="34" charset="0"/>
              </a:rPr>
              <a:t>Notes:  </a:t>
            </a:r>
          </a:p>
          <a:p>
            <a:pPr marL="459416" indent="-226473">
              <a:buFont typeface="Arial" panose="020B0604020202020204" pitchFamily="34" charset="0"/>
              <a:buChar char="•"/>
            </a:pPr>
            <a:r>
              <a:rPr lang="en-US" i="1" dirty="0" smtClean="0">
                <a:latin typeface="Arial" panose="020B0604020202020204" pitchFamily="34" charset="0"/>
                <a:cs typeface="Arial" panose="020B0604020202020204" pitchFamily="34" charset="0"/>
              </a:rPr>
              <a:t>For additional information on the development of training, you can review MIL-HDBK-29612-2A. </a:t>
            </a:r>
          </a:p>
          <a:p>
            <a:pPr marL="459416" indent="-226473">
              <a:buFont typeface="Arial" panose="020B0604020202020204" pitchFamily="34" charset="0"/>
              <a:buChar char="•"/>
            </a:pPr>
            <a:r>
              <a:rPr lang="en-US" i="1" dirty="0" smtClean="0">
                <a:latin typeface="Arial" panose="020B0604020202020204" pitchFamily="34" charset="0"/>
                <a:cs typeface="Arial" panose="020B0604020202020204" pitchFamily="34" charset="0"/>
              </a:rPr>
              <a:t>For additional information on creating task-based curriculum a good resource is </a:t>
            </a:r>
            <a:r>
              <a:rPr lang="en-US" i="1" dirty="0" smtClean="0"/>
              <a:t>NAVEDTRA 130B, Vol. II.</a:t>
            </a:r>
            <a:endParaRPr lang="en-US" baseline="0" dirty="0" smtClean="0"/>
          </a:p>
          <a:p>
            <a:endParaRPr lang="en-US" dirty="0" smtClean="0"/>
          </a:p>
          <a:p>
            <a:pPr marL="237796" lvl="1"/>
            <a:endParaRPr lang="en-US" dirty="0" smtClean="0">
              <a:latin typeface="Arial" panose="020B0604020202020204" pitchFamily="34" charset="0"/>
              <a:cs typeface="Arial" panose="020B0604020202020204" pitchFamily="34" charset="0"/>
            </a:endParaRPr>
          </a:p>
          <a:p>
            <a:pPr marL="232944"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92034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0730"/>
          </a:xfrm>
        </p:spPr>
        <p:txBody>
          <a:bodyPr>
            <a:normAutofit/>
          </a:bodyPr>
          <a:lstStyle/>
          <a:p>
            <a:endParaRPr lang="en-US"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152234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900"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152234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774">
              <a:defRPr/>
            </a:pPr>
            <a:r>
              <a:rPr lang="en-US" i="1" dirty="0" smtClean="0">
                <a:latin typeface="Arial" panose="020B0604020202020204" pitchFamily="34" charset="0"/>
                <a:cs typeface="Arial" panose="020B0604020202020204" pitchFamily="34" charset="0"/>
              </a:rPr>
              <a:t>DESIGN NOTES TO THE INSTRUCTOR: </a:t>
            </a:r>
          </a:p>
          <a:p>
            <a:pPr marL="0" marR="0" indent="0" algn="l" defTabSz="931774" rtl="0" eaLnBrk="1" fontAlgn="auto" latinLnBrk="0" hangingPunct="1">
              <a:lnSpc>
                <a:spcPct val="100000"/>
              </a:lnSpc>
              <a:spcBef>
                <a:spcPts val="0"/>
              </a:spcBef>
              <a:spcAft>
                <a:spcPts val="0"/>
              </a:spcAft>
              <a:buClrTx/>
              <a:buSzTx/>
              <a:buFontTx/>
              <a:buNone/>
              <a:tabLst/>
              <a:defRPr/>
            </a:pPr>
            <a:r>
              <a:rPr lang="en-US" i="1" dirty="0" smtClean="0">
                <a:latin typeface="Arial" panose="020B0604020202020204" pitchFamily="34" charset="0"/>
                <a:cs typeface="Arial" panose="020B0604020202020204" pitchFamily="34" charset="0"/>
              </a:rPr>
              <a:t>Question/Activity Slide-Question Screen Example</a:t>
            </a:r>
          </a:p>
          <a:p>
            <a:endParaRPr lang="en-US" i="1" dirty="0" smtClean="0">
              <a:latin typeface="Arial" panose="020B0604020202020204" pitchFamily="34" charset="0"/>
              <a:cs typeface="Arial" panose="020B0604020202020204" pitchFamily="34" charset="0"/>
            </a:endParaRPr>
          </a:p>
          <a:p>
            <a:r>
              <a:rPr lang="en-US" sz="1200" i="1" dirty="0" smtClean="0">
                <a:latin typeface="Arial" panose="020B0604020202020204" pitchFamily="34" charset="0"/>
                <a:cs typeface="Arial" panose="020B0604020202020204" pitchFamily="34" charset="0"/>
              </a:rPr>
              <a:t>Question/Activity Tips:</a:t>
            </a:r>
          </a:p>
          <a:p>
            <a:pPr marL="465887" indent="-228091">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You should have at least one of these question/activity</a:t>
            </a:r>
            <a:r>
              <a:rPr lang="en-US" sz="1200" i="1" baseline="0" dirty="0" smtClean="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slides after each</a:t>
            </a:r>
            <a:r>
              <a:rPr lang="en-US" sz="1200" i="1" baseline="0" dirty="0" smtClean="0">
                <a:latin typeface="Arial" panose="020B0604020202020204" pitchFamily="34" charset="0"/>
                <a:cs typeface="Arial" panose="020B0604020202020204" pitchFamily="34" charset="0"/>
              </a:rPr>
              <a:t> set of content slides covering a learning objective.</a:t>
            </a:r>
          </a:p>
          <a:p>
            <a:pPr marL="465887" indent="-228091">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Review your question/activity to ensure it is directly linked to the particular lesson objective you are covering.</a:t>
            </a:r>
          </a:p>
          <a:p>
            <a:pPr marL="465887" indent="-228091">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Use current, realistic scenarios/examples.</a:t>
            </a:r>
          </a:p>
          <a:p>
            <a:pPr marL="465887" marR="0" indent="-2280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smtClean="0">
                <a:latin typeface="Arial" panose="020B0604020202020204" pitchFamily="34" charset="0"/>
                <a:cs typeface="Arial" panose="020B0604020202020204" pitchFamily="34" charset="0"/>
              </a:rPr>
              <a:t>Make sure the correct answer(s) or possible answer(s) is/are</a:t>
            </a:r>
            <a:r>
              <a:rPr lang="en-US" sz="1200" i="1" baseline="0" dirty="0" smtClean="0">
                <a:latin typeface="Arial" panose="020B0604020202020204" pitchFamily="34" charset="0"/>
                <a:cs typeface="Arial" panose="020B0604020202020204" pitchFamily="34" charset="0"/>
              </a:rPr>
              <a:t> identified in the Lesson Plan.</a:t>
            </a:r>
          </a:p>
          <a:p>
            <a:pPr marL="465887" marR="0" indent="-2280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baseline="0" dirty="0" smtClean="0">
                <a:latin typeface="Arial" panose="020B0604020202020204" pitchFamily="34" charset="0"/>
                <a:cs typeface="Arial" panose="020B0604020202020204" pitchFamily="34" charset="0"/>
              </a:rPr>
              <a:t>In this example, the instructor could point out that the benefits include the ICARE value of “I care about performing my duties to the very best of my abilities.” </a:t>
            </a:r>
            <a:endParaRPr lang="en-US" sz="1200" i="1" dirty="0" smtClean="0">
              <a:latin typeface="Arial" panose="020B0604020202020204" pitchFamily="34" charset="0"/>
              <a:cs typeface="Arial" panose="020B0604020202020204" pitchFamily="34" charset="0"/>
            </a:endParaRPr>
          </a:p>
          <a:p>
            <a:pPr marL="465887" indent="-228091">
              <a:buFont typeface="Arial" panose="020B0604020202020204" pitchFamily="34" charset="0"/>
              <a:buChar char="•"/>
            </a:pPr>
            <a:endParaRPr lang="en-US" sz="1200" i="1" dirty="0" smtClean="0">
              <a:latin typeface="Arial" panose="020B0604020202020204" pitchFamily="34" charset="0"/>
              <a:cs typeface="Arial" panose="020B0604020202020204" pitchFamily="34" charset="0"/>
            </a:endParaRPr>
          </a:p>
          <a:p>
            <a:pPr marL="237796"/>
            <a:r>
              <a:rPr lang="en-US" sz="1200" i="1" dirty="0" smtClean="0">
                <a:latin typeface="Arial" panose="020B0604020202020204" pitchFamily="34" charset="0"/>
                <a:cs typeface="Arial" panose="020B0604020202020204" pitchFamily="34" charset="0"/>
              </a:rPr>
              <a:t>When creating a PowerPoint presentation that will be used in a lesson for IWT:</a:t>
            </a:r>
          </a:p>
          <a:p>
            <a:pPr marL="462651" indent="-229708">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This slide will say, “WHITEBOARD ACTIVITY”  or “POLL QUESTION” depending on which type of activity you design.</a:t>
            </a:r>
          </a:p>
          <a:p>
            <a:pPr marL="462651" indent="-229708">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The text should be all CAPS in 32-point font, centered on the screen.</a:t>
            </a:r>
          </a:p>
          <a:p>
            <a:pPr marL="462651" indent="-229708">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You will add the question to the Lesson Plan, and a Course Advocate will create the actual whiteboard/poll question within the Lync session for presentation during the training.</a:t>
            </a:r>
          </a:p>
          <a:p>
            <a:endParaRPr lang="en-US" sz="1200" b="1" i="1" dirty="0" smtClean="0">
              <a:latin typeface="Arial" panose="020B0604020202020204" pitchFamily="34" charset="0"/>
              <a:cs typeface="Arial" panose="020B0604020202020204" pitchFamily="34" charset="0"/>
            </a:endParaRPr>
          </a:p>
          <a:p>
            <a:r>
              <a:rPr lang="en-US" sz="1200" b="1" i="1" dirty="0" smtClean="0">
                <a:latin typeface="Arial" panose="020B0604020202020204" pitchFamily="34" charset="0"/>
                <a:cs typeface="Arial" panose="020B0604020202020204" pitchFamily="34" charset="0"/>
              </a:rPr>
              <a:t>Note:  </a:t>
            </a:r>
          </a:p>
          <a:p>
            <a:pPr marL="459416" indent="-226473">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For additional information on the development of assessment items, you can review MIL-HDBK-29612-2A.</a:t>
            </a:r>
          </a:p>
          <a:p>
            <a:endParaRPr lang="en-US" i="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Group Activity Tips:</a:t>
            </a:r>
          </a:p>
          <a:p>
            <a:pPr marL="465887" indent="-228091">
              <a:buFont typeface="Arial" panose="020B0604020202020204" pitchFamily="34" charset="0"/>
              <a:buChar char="•"/>
            </a:pPr>
            <a:r>
              <a:rPr lang="en-US" i="1" dirty="0" smtClean="0">
                <a:latin typeface="Arial" panose="020B0604020202020204" pitchFamily="34" charset="0"/>
                <a:cs typeface="Arial" panose="020B0604020202020204" pitchFamily="34" charset="0"/>
              </a:rPr>
              <a:t>Use current, realistic, scenarios/examples.</a:t>
            </a:r>
          </a:p>
          <a:p>
            <a:pPr marL="465887" marR="0" indent="-2280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latin typeface="Arial" panose="020B0604020202020204" pitchFamily="34" charset="0"/>
                <a:cs typeface="Arial" panose="020B0604020202020204" pitchFamily="34" charset="0"/>
              </a:rPr>
              <a:t>Ensure the activity is directly linked to a learning objective.</a:t>
            </a:r>
          </a:p>
          <a:p>
            <a:pPr marL="465887" marR="0" indent="-2280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latin typeface="Arial" panose="020B0604020202020204" pitchFamily="34" charset="0"/>
                <a:cs typeface="Arial" panose="020B0604020202020204" pitchFamily="34" charset="0"/>
              </a:rPr>
              <a:t>Develop answer keys for each activity or exercise.</a:t>
            </a:r>
          </a:p>
          <a:p>
            <a:pPr marL="465887" marR="0" indent="-2280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latin typeface="Arial" panose="020B0604020202020204" pitchFamily="34" charset="0"/>
                <a:cs typeface="Arial" panose="020B0604020202020204" pitchFamily="34" charset="0"/>
              </a:rPr>
              <a:t>The instructor can make</a:t>
            </a:r>
            <a:r>
              <a:rPr lang="en-US" i="1" baseline="0" dirty="0" smtClean="0">
                <a:latin typeface="Arial" panose="020B0604020202020204" pitchFamily="34" charset="0"/>
                <a:cs typeface="Arial" panose="020B0604020202020204" pitchFamily="34" charset="0"/>
              </a:rPr>
              <a:t> groups as small or large as is appropriate for the exercise. </a:t>
            </a:r>
            <a:endParaRPr lang="en-US" i="1" dirty="0" smtClean="0">
              <a:latin typeface="Arial" panose="020B0604020202020204" pitchFamily="34" charset="0"/>
              <a:cs typeface="Arial" panose="020B0604020202020204" pitchFamily="34" charset="0"/>
            </a:endParaRPr>
          </a:p>
          <a:p>
            <a:pPr marL="465887" indent="-228091">
              <a:buFont typeface="Arial" panose="020B0604020202020204" pitchFamily="34" charset="0"/>
              <a:buChar char="•"/>
            </a:pPr>
            <a:r>
              <a:rPr lang="en-US" sz="1200" i="1" kern="1200" dirty="0" smtClean="0">
                <a:solidFill>
                  <a:schemeClr val="tx1"/>
                </a:solidFill>
                <a:effectLst/>
                <a:latin typeface="+mn-lt"/>
                <a:ea typeface="+mn-ea"/>
                <a:cs typeface="+mn-cs"/>
              </a:rPr>
              <a:t>When providing directions, think of each step the group must take to perform the activity.</a:t>
            </a:r>
          </a:p>
          <a:p>
            <a:pPr marL="465887" indent="-228091">
              <a:buFont typeface="Arial" panose="020B0604020202020204" pitchFamily="34" charset="0"/>
              <a:buChar char="•"/>
            </a:pPr>
            <a:r>
              <a:rPr lang="en-US" sz="1200" i="1" kern="1200" dirty="0" smtClean="0">
                <a:solidFill>
                  <a:schemeClr val="tx1"/>
                </a:solidFill>
                <a:effectLst/>
                <a:latin typeface="+mn-lt"/>
                <a:ea typeface="+mn-ea"/>
                <a:cs typeface="+mn-cs"/>
              </a:rPr>
              <a:t>Explicitly state the goal of the activity and the expected outcome.</a:t>
            </a:r>
          </a:p>
          <a:p>
            <a:pPr marL="23779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smtClean="0">
              <a:latin typeface="Arial" panose="020B0604020202020204" pitchFamily="34" charset="0"/>
              <a:cs typeface="Arial" panose="020B0604020202020204" pitchFamily="34" charset="0"/>
            </a:endParaRPr>
          </a:p>
          <a:p>
            <a:pPr marL="23779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smtClean="0">
                <a:latin typeface="Arial" panose="020B0604020202020204" pitchFamily="34" charset="0"/>
                <a:cs typeface="Arial" panose="020B0604020202020204" pitchFamily="34" charset="0"/>
              </a:rPr>
              <a:t>See the slide above for</a:t>
            </a:r>
            <a:r>
              <a:rPr lang="en-US" i="1" baseline="0" dirty="0" smtClean="0">
                <a:latin typeface="Arial" panose="020B0604020202020204" pitchFamily="34" charset="0"/>
                <a:cs typeface="Arial" panose="020B0604020202020204" pitchFamily="34" charset="0"/>
              </a:rPr>
              <a:t> an example of a group activity for time management. </a:t>
            </a:r>
          </a:p>
          <a:p>
            <a:endParaRPr lang="en-US" sz="1000" b="1" i="1" dirty="0" smtClean="0">
              <a:latin typeface="Arial" panose="020B0604020202020204" pitchFamily="34" charset="0"/>
              <a:cs typeface="Arial" panose="020B0604020202020204" pitchFamily="34" charset="0"/>
            </a:endParaRPr>
          </a:p>
          <a:p>
            <a:r>
              <a:rPr lang="en-US" sz="1000" b="1" i="1" dirty="0" smtClean="0">
                <a:latin typeface="Arial" panose="020B0604020202020204" pitchFamily="34" charset="0"/>
                <a:cs typeface="Arial" panose="020B0604020202020204" pitchFamily="34" charset="0"/>
              </a:rPr>
              <a:t>Note:  </a:t>
            </a:r>
          </a:p>
          <a:p>
            <a:pPr marL="459416" indent="-226473">
              <a:buFont typeface="Arial" panose="020B0604020202020204" pitchFamily="34" charset="0"/>
              <a:buChar char="•"/>
            </a:pPr>
            <a:r>
              <a:rPr lang="en-US" i="1" dirty="0" smtClean="0">
                <a:latin typeface="Arial" panose="020B0604020202020204" pitchFamily="34" charset="0"/>
                <a:cs typeface="Arial" panose="020B0604020202020204" pitchFamily="34" charset="0"/>
              </a:rPr>
              <a:t>For additional information on the development of training activities, you can review MIL-HDBK-29612-2A.</a:t>
            </a:r>
          </a:p>
          <a:p>
            <a:pPr marL="237796"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152234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0730"/>
          </a:xfrm>
        </p:spPr>
        <p:txBody>
          <a:bodyPr>
            <a:normAutofit/>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366740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073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152234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152234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b="1" spc="150" smtClean="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rPr>
              <a:t>Lesson Title</a:t>
            </a:r>
            <a:endParaRPr lang="en-US" b="1" spc="150" dirty="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267185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066800"/>
          </a:xfrm>
        </p:spPr>
        <p:txBody>
          <a:bodyPr anchor="b">
            <a:norm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457496"/>
            <a:ext cx="2133600" cy="365125"/>
          </a:xfrm>
          <a:prstGeom prst="rect">
            <a:avLst/>
          </a:prstGeom>
        </p:spPr>
        <p:txBody>
          <a:bodyPr/>
          <a:lstStyle/>
          <a:p>
            <a:fld id="{DE4DA55B-CE9B-4C8A-8495-2659B9F2DF7A}" type="datetimeFigureOut">
              <a:rPr lang="en-US" smtClean="0"/>
              <a:t>11/30/2015</a:t>
            </a:fld>
            <a:endParaRPr lang="en-US" dirty="0"/>
          </a:p>
        </p:txBody>
      </p:sp>
      <p:sp>
        <p:nvSpPr>
          <p:cNvPr id="6" name="Footer Placeholder 5"/>
          <p:cNvSpPr>
            <a:spLocks noGrp="1"/>
          </p:cNvSpPr>
          <p:nvPr>
            <p:ph type="ftr" sz="quarter" idx="11"/>
          </p:nvPr>
        </p:nvSpPr>
        <p:spPr>
          <a:xfrm>
            <a:off x="0" y="65532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194709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457496"/>
            <a:ext cx="2133600" cy="365125"/>
          </a:xfrm>
          <a:prstGeom prst="rect">
            <a:avLst/>
          </a:prstGeom>
        </p:spPr>
        <p:txBody>
          <a:bodyPr/>
          <a:lstStyle/>
          <a:p>
            <a:fld id="{DE4DA55B-CE9B-4C8A-8495-2659B9F2DF7A}" type="datetimeFigureOut">
              <a:rPr lang="en-US" smtClean="0"/>
              <a:t>11/30/2015</a:t>
            </a:fld>
            <a:endParaRPr lang="en-US" dirty="0"/>
          </a:p>
        </p:txBody>
      </p:sp>
      <p:sp>
        <p:nvSpPr>
          <p:cNvPr id="6" name="Footer Placeholder 5"/>
          <p:cNvSpPr>
            <a:spLocks noGrp="1"/>
          </p:cNvSpPr>
          <p:nvPr>
            <p:ph type="ftr" sz="quarter" idx="11"/>
          </p:nvPr>
        </p:nvSpPr>
        <p:spPr>
          <a:xfrm>
            <a:off x="0" y="65532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404300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fld id="{DE4DA55B-CE9B-4C8A-8495-2659B9F2DF7A}" type="datetimeFigureOut">
              <a:rPr lang="en-US" smtClean="0"/>
              <a:t>11/30/2015</a:t>
            </a:fld>
            <a:endParaRPr lang="en-US" dirty="0"/>
          </a:p>
        </p:txBody>
      </p:sp>
      <p:sp>
        <p:nvSpPr>
          <p:cNvPr id="5" name="Footer Placeholder 4"/>
          <p:cNvSpPr>
            <a:spLocks noGrp="1"/>
          </p:cNvSpPr>
          <p:nvPr>
            <p:ph type="ftr" sz="quarter" idx="11"/>
          </p:nvPr>
        </p:nvSpPr>
        <p:spPr>
          <a:xfrm>
            <a:off x="0" y="65532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785595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fld id="{DE4DA55B-CE9B-4C8A-8495-2659B9F2DF7A}" type="datetimeFigureOut">
              <a:rPr lang="en-US" smtClean="0"/>
              <a:t>11/30/2015</a:t>
            </a:fld>
            <a:endParaRPr lang="en-US" dirty="0"/>
          </a:p>
        </p:txBody>
      </p:sp>
      <p:sp>
        <p:nvSpPr>
          <p:cNvPr id="5" name="Footer Placeholder 4"/>
          <p:cNvSpPr>
            <a:spLocks noGrp="1"/>
          </p:cNvSpPr>
          <p:nvPr>
            <p:ph type="ftr" sz="quarter" idx="11"/>
          </p:nvPr>
        </p:nvSpPr>
        <p:spPr>
          <a:xfrm>
            <a:off x="0" y="65532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188008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b="1" spc="150" smtClean="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rPr>
              <a:t>Lesson Title</a:t>
            </a:r>
            <a:endParaRPr lang="en-US" b="1" spc="150" dirty="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711328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8984"/>
            <a:ext cx="9143999" cy="691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D7DA2-6B44-41AF-BB0C-412E5045F79A}"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a:p>
        </p:txBody>
      </p:sp>
      <p:sp>
        <p:nvSpPr>
          <p:cNvPr id="7" name="Oval 6"/>
          <p:cNvSpPr/>
          <p:nvPr userDrawn="1"/>
        </p:nvSpPr>
        <p:spPr>
          <a:xfrm>
            <a:off x="5334000" y="1981200"/>
            <a:ext cx="838200" cy="457200"/>
          </a:xfrm>
          <a:prstGeom prst="ellipse">
            <a:avLst/>
          </a:prstGeom>
          <a:gradFill>
            <a:gsLst>
              <a:gs pos="0">
                <a:schemeClr val="accent1">
                  <a:tint val="66000"/>
                  <a:satMod val="160000"/>
                </a:schemeClr>
              </a:gs>
              <a:gs pos="86000">
                <a:schemeClr val="accent1">
                  <a:tint val="44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241869" y="2064950"/>
            <a:ext cx="1022461" cy="276999"/>
          </a:xfrm>
          <a:prstGeom prst="rect">
            <a:avLst/>
          </a:prstGeom>
        </p:spPr>
        <p:txBody>
          <a:bodyPr wrap="square">
            <a:spAutoFit/>
          </a:bodyPr>
          <a:lstStyle/>
          <a:p>
            <a:pPr algn="ctr"/>
            <a:r>
              <a:rPr lang="en-US" sz="12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P&amp;F Service</a:t>
            </a:r>
          </a:p>
        </p:txBody>
      </p:sp>
    </p:spTree>
    <p:extLst>
      <p:ext uri="{BB962C8B-B14F-4D97-AF65-F5344CB8AC3E}">
        <p14:creationId xmlns:p14="http://schemas.microsoft.com/office/powerpoint/2010/main" val="177457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D7DA2-6B44-41AF-BB0C-412E5045F79A}"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a:p>
        </p:txBody>
      </p:sp>
    </p:spTree>
    <p:extLst>
      <p:ext uri="{BB962C8B-B14F-4D97-AF65-F5344CB8AC3E}">
        <p14:creationId xmlns:p14="http://schemas.microsoft.com/office/powerpoint/2010/main" val="226636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D7DA2-6B44-41AF-BB0C-412E5045F79A}"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a:p>
        </p:txBody>
      </p:sp>
    </p:spTree>
    <p:extLst>
      <p:ext uri="{BB962C8B-B14F-4D97-AF65-F5344CB8AC3E}">
        <p14:creationId xmlns:p14="http://schemas.microsoft.com/office/powerpoint/2010/main" val="2500104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D7DA2-6B44-41AF-BB0C-412E5045F79A}"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8DFA0-CC86-4D49-8D6C-D7A31E3C3B74}" type="slidenum">
              <a:rPr lang="en-US" smtClean="0"/>
              <a:t>‹#›</a:t>
            </a:fld>
            <a:endParaRPr lang="en-US"/>
          </a:p>
        </p:txBody>
      </p:sp>
    </p:spTree>
    <p:extLst>
      <p:ext uri="{BB962C8B-B14F-4D97-AF65-F5344CB8AC3E}">
        <p14:creationId xmlns:p14="http://schemas.microsoft.com/office/powerpoint/2010/main" val="57098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D7DA2-6B44-41AF-BB0C-412E5045F79A}"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8DFA0-CC86-4D49-8D6C-D7A31E3C3B74}" type="slidenum">
              <a:rPr lang="en-US" smtClean="0"/>
              <a:t>‹#›</a:t>
            </a:fld>
            <a:endParaRPr lang="en-US"/>
          </a:p>
        </p:txBody>
      </p:sp>
    </p:spTree>
    <p:extLst>
      <p:ext uri="{BB962C8B-B14F-4D97-AF65-F5344CB8AC3E}">
        <p14:creationId xmlns:p14="http://schemas.microsoft.com/office/powerpoint/2010/main" val="208979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b="1" spc="150" smtClean="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rPr>
              <a:t>Lesson Title</a:t>
            </a:r>
            <a:endParaRPr lang="en-US" b="1" spc="150" dirty="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2823537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D7DA2-6B44-41AF-BB0C-412E5045F79A}"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8DFA0-CC86-4D49-8D6C-D7A31E3C3B74}" type="slidenum">
              <a:rPr lang="en-US" smtClean="0"/>
              <a:t>‹#›</a:t>
            </a:fld>
            <a:endParaRPr lang="en-US"/>
          </a:p>
        </p:txBody>
      </p:sp>
    </p:spTree>
    <p:extLst>
      <p:ext uri="{BB962C8B-B14F-4D97-AF65-F5344CB8AC3E}">
        <p14:creationId xmlns:p14="http://schemas.microsoft.com/office/powerpoint/2010/main" val="3017454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D7DA2-6B44-41AF-BB0C-412E5045F79A}"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8DFA0-CC86-4D49-8D6C-D7A31E3C3B74}" type="slidenum">
              <a:rPr lang="en-US" smtClean="0"/>
              <a:t>‹#›</a:t>
            </a:fld>
            <a:endParaRPr lang="en-US"/>
          </a:p>
        </p:txBody>
      </p:sp>
    </p:spTree>
    <p:extLst>
      <p:ext uri="{BB962C8B-B14F-4D97-AF65-F5344CB8AC3E}">
        <p14:creationId xmlns:p14="http://schemas.microsoft.com/office/powerpoint/2010/main" val="107162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D7DA2-6B44-41AF-BB0C-412E5045F79A}"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8DFA0-CC86-4D49-8D6C-D7A31E3C3B74}" type="slidenum">
              <a:rPr lang="en-US" smtClean="0"/>
              <a:t>‹#›</a:t>
            </a:fld>
            <a:endParaRPr lang="en-US"/>
          </a:p>
        </p:txBody>
      </p:sp>
    </p:spTree>
    <p:extLst>
      <p:ext uri="{BB962C8B-B14F-4D97-AF65-F5344CB8AC3E}">
        <p14:creationId xmlns:p14="http://schemas.microsoft.com/office/powerpoint/2010/main" val="2010055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D7DA2-6B44-41AF-BB0C-412E5045F79A}"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a:p>
        </p:txBody>
      </p:sp>
    </p:spTree>
    <p:extLst>
      <p:ext uri="{BB962C8B-B14F-4D97-AF65-F5344CB8AC3E}">
        <p14:creationId xmlns:p14="http://schemas.microsoft.com/office/powerpoint/2010/main" val="3311688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D7DA2-6B44-41AF-BB0C-412E5045F79A}"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a:p>
        </p:txBody>
      </p:sp>
    </p:spTree>
    <p:extLst>
      <p:ext uri="{BB962C8B-B14F-4D97-AF65-F5344CB8AC3E}">
        <p14:creationId xmlns:p14="http://schemas.microsoft.com/office/powerpoint/2010/main" val="3703906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8984"/>
            <a:ext cx="9143999" cy="691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userDrawn="1"/>
        </p:nvSpPr>
        <p:spPr>
          <a:xfrm>
            <a:off x="5334000" y="1981200"/>
            <a:ext cx="838200" cy="457200"/>
          </a:xfrm>
          <a:prstGeom prst="ellipse">
            <a:avLst/>
          </a:prstGeom>
          <a:gradFill>
            <a:gsLst>
              <a:gs pos="0">
                <a:schemeClr val="accent1">
                  <a:tint val="66000"/>
                  <a:satMod val="160000"/>
                </a:schemeClr>
              </a:gs>
              <a:gs pos="86000">
                <a:schemeClr val="accent1">
                  <a:tint val="44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5241869" y="2064950"/>
            <a:ext cx="1022461" cy="276999"/>
          </a:xfrm>
          <a:prstGeom prst="rect">
            <a:avLst/>
          </a:prstGeom>
        </p:spPr>
        <p:txBody>
          <a:bodyPr wrap="square">
            <a:spAutoFit/>
          </a:bodyPr>
          <a:lstStyle/>
          <a:p>
            <a:pPr algn="ctr"/>
            <a:r>
              <a:rPr lang="en-US" sz="1200" b="1" i="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P&amp;F Service</a:t>
            </a:r>
          </a:p>
        </p:txBody>
      </p:sp>
    </p:spTree>
    <p:extLst>
      <p:ext uri="{BB962C8B-B14F-4D97-AF65-F5344CB8AC3E}">
        <p14:creationId xmlns:p14="http://schemas.microsoft.com/office/powerpoint/2010/main" val="3355050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537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068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17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50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b="1" spc="150" smtClean="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rPr>
              <a:t>Lesson Title</a:t>
            </a:r>
            <a:endParaRPr lang="en-US" b="1" spc="150" dirty="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2416377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52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690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476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797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62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7149" cy="1103285"/>
          </a:xfrm>
          <a:prstGeom prst="rect">
            <a:avLst/>
          </a:prstGeom>
        </p:spPr>
      </p:pic>
      <p:sp>
        <p:nvSpPr>
          <p:cNvPr id="3" name="Content Placeholder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76200" y="6629400"/>
            <a:ext cx="4272643" cy="304800"/>
          </a:xfrm>
          <a:prstGeom prst="rect">
            <a:avLst/>
          </a:prstGeom>
        </p:spPr>
        <p:txBody>
          <a:bodyPr/>
          <a:lstStyle>
            <a:lvl1pPr algn="l">
              <a:defRPr sz="1200"/>
            </a:lvl1pPr>
          </a:lstStyle>
          <a:p>
            <a:r>
              <a:rPr lang="en-US" b="1" spc="150" dirty="0" smtClean="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rPr>
              <a:t>Lesson Title</a:t>
            </a:r>
            <a:endParaRPr lang="en-US" b="1" spc="150" dirty="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endParaRPr>
          </a:p>
        </p:txBody>
      </p:sp>
      <p:sp>
        <p:nvSpPr>
          <p:cNvPr id="6" name="Slide Number Placeholder 5"/>
          <p:cNvSpPr>
            <a:spLocks noGrp="1"/>
          </p:cNvSpPr>
          <p:nvPr>
            <p:ph type="sldNum" sz="quarter" idx="12"/>
          </p:nvPr>
        </p:nvSpPr>
        <p:spPr>
          <a:xfrm>
            <a:off x="6934200" y="6569075"/>
            <a:ext cx="2133600" cy="365125"/>
          </a:xfrm>
          <a:prstGeom prst="rect">
            <a:avLst/>
          </a:prstGeom>
        </p:spPr>
        <p:txBody>
          <a:bodyPr/>
          <a:lstStyle>
            <a:lvl1pPr algn="r">
              <a:defRPr>
                <a:solidFill>
                  <a:schemeClr val="bg1"/>
                </a:solidFill>
              </a:defRPr>
            </a:lvl1pPr>
          </a:lstStyle>
          <a:p>
            <a:fld id="{3FE40F6C-36E6-4965-9D21-698197C3108F}" type="slidenum">
              <a:rPr lang="en-US" smtClean="0"/>
              <a:pPr/>
              <a:t>‹#›</a:t>
            </a:fld>
            <a:endParaRPr lang="en-US" dirty="0"/>
          </a:p>
        </p:txBody>
      </p:sp>
      <p:sp>
        <p:nvSpPr>
          <p:cNvPr id="7" name="Title 1"/>
          <p:cNvSpPr>
            <a:spLocks noGrp="1"/>
          </p:cNvSpPr>
          <p:nvPr>
            <p:ph type="title"/>
          </p:nvPr>
        </p:nvSpPr>
        <p:spPr>
          <a:xfrm>
            <a:off x="1600199" y="76199"/>
            <a:ext cx="7560733" cy="838201"/>
          </a:xfrm>
        </p:spPr>
        <p:txBody>
          <a:bodyPr/>
          <a:lstStyle>
            <a:lvl1pPr>
              <a:defRPr>
                <a:solidFill>
                  <a:srgbClr val="00006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4311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7149" cy="1103285"/>
          </a:xfrm>
          <a:prstGeom prst="rect">
            <a:avLst/>
          </a:prstGeom>
        </p:spPr>
      </p:pic>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57496"/>
            <a:ext cx="2133600" cy="365125"/>
          </a:xfrm>
          <a:prstGeom prst="rect">
            <a:avLst/>
          </a:prstGeom>
        </p:spPr>
        <p:txBody>
          <a:bodyPr/>
          <a:lstStyle/>
          <a:p>
            <a:fld id="{DE4DA55B-CE9B-4C8A-8495-2659B9F2DF7A}" type="datetimeFigureOut">
              <a:rPr lang="en-US" smtClean="0"/>
              <a:t>11/30/2015</a:t>
            </a:fld>
            <a:endParaRPr lang="en-US" dirty="0"/>
          </a:p>
        </p:txBody>
      </p:sp>
      <p:sp>
        <p:nvSpPr>
          <p:cNvPr id="5" name="Footer Placeholder 4"/>
          <p:cNvSpPr>
            <a:spLocks noGrp="1"/>
          </p:cNvSpPr>
          <p:nvPr>
            <p:ph type="ftr" sz="quarter" idx="11"/>
          </p:nvPr>
        </p:nvSpPr>
        <p:spPr>
          <a:xfrm>
            <a:off x="0" y="65532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212330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4" y="0"/>
            <a:ext cx="9137149" cy="1103285"/>
          </a:xfrm>
          <a:prstGeom prst="rect">
            <a:avLst/>
          </a:prstGeom>
        </p:spPr>
      </p:pic>
      <p:sp>
        <p:nvSpPr>
          <p:cNvPr id="2" name="Title 1"/>
          <p:cNvSpPr>
            <a:spLocks noGrp="1"/>
          </p:cNvSpPr>
          <p:nvPr>
            <p:ph type="title"/>
          </p:nvPr>
        </p:nvSpPr>
        <p:spPr>
          <a:xfrm>
            <a:off x="1600199" y="76199"/>
            <a:ext cx="7560733" cy="838201"/>
          </a:xfrm>
        </p:spPr>
        <p:txBody>
          <a:bodyPr/>
          <a:lstStyle>
            <a:lvl1pPr>
              <a:defRPr>
                <a:solidFill>
                  <a:srgbClr val="00006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457496"/>
            <a:ext cx="2133600" cy="365125"/>
          </a:xfrm>
          <a:prstGeom prst="rect">
            <a:avLst/>
          </a:prstGeom>
        </p:spPr>
        <p:txBody>
          <a:bodyPr/>
          <a:lstStyle/>
          <a:p>
            <a:fld id="{DE4DA55B-CE9B-4C8A-8495-2659B9F2DF7A}" type="datetimeFigureOut">
              <a:rPr lang="en-US" smtClean="0"/>
              <a:t>11/30/2015</a:t>
            </a:fld>
            <a:endParaRPr lang="en-US" dirty="0"/>
          </a:p>
        </p:txBody>
      </p:sp>
      <p:sp>
        <p:nvSpPr>
          <p:cNvPr id="6" name="Footer Placeholder 5"/>
          <p:cNvSpPr>
            <a:spLocks noGrp="1"/>
          </p:cNvSpPr>
          <p:nvPr>
            <p:ph type="ftr" sz="quarter" idx="11"/>
          </p:nvPr>
        </p:nvSpPr>
        <p:spPr>
          <a:xfrm>
            <a:off x="0" y="65532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417590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457496"/>
            <a:ext cx="2133600" cy="365125"/>
          </a:xfrm>
          <a:prstGeom prst="rect">
            <a:avLst/>
          </a:prstGeom>
        </p:spPr>
        <p:txBody>
          <a:bodyPr/>
          <a:lstStyle/>
          <a:p>
            <a:fld id="{DE4DA55B-CE9B-4C8A-8495-2659B9F2DF7A}" type="datetimeFigureOut">
              <a:rPr lang="en-US" smtClean="0"/>
              <a:t>11/30/2015</a:t>
            </a:fld>
            <a:endParaRPr lang="en-US" dirty="0"/>
          </a:p>
        </p:txBody>
      </p:sp>
      <p:sp>
        <p:nvSpPr>
          <p:cNvPr id="8" name="Footer Placeholder 7"/>
          <p:cNvSpPr>
            <a:spLocks noGrp="1"/>
          </p:cNvSpPr>
          <p:nvPr>
            <p:ph type="ftr" sz="quarter" idx="11"/>
          </p:nvPr>
        </p:nvSpPr>
        <p:spPr>
          <a:xfrm>
            <a:off x="0" y="655320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287588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457496"/>
            <a:ext cx="2133600" cy="365125"/>
          </a:xfrm>
          <a:prstGeom prst="rect">
            <a:avLst/>
          </a:prstGeom>
        </p:spPr>
        <p:txBody>
          <a:bodyPr/>
          <a:lstStyle/>
          <a:p>
            <a:fld id="{DE4DA55B-CE9B-4C8A-8495-2659B9F2DF7A}" type="datetimeFigureOut">
              <a:rPr lang="en-US" smtClean="0"/>
              <a:t>11/30/2015</a:t>
            </a:fld>
            <a:endParaRPr lang="en-US" dirty="0"/>
          </a:p>
        </p:txBody>
      </p:sp>
      <p:sp>
        <p:nvSpPr>
          <p:cNvPr id="4" name="Footer Placeholder 3"/>
          <p:cNvSpPr>
            <a:spLocks noGrp="1"/>
          </p:cNvSpPr>
          <p:nvPr>
            <p:ph type="ftr" sz="quarter" idx="11"/>
          </p:nvPr>
        </p:nvSpPr>
        <p:spPr>
          <a:xfrm>
            <a:off x="0" y="655320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422392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57496"/>
            <a:ext cx="2133600" cy="365125"/>
          </a:xfrm>
          <a:prstGeom prst="rect">
            <a:avLst/>
          </a:prstGeom>
        </p:spPr>
        <p:txBody>
          <a:bodyPr/>
          <a:lstStyle/>
          <a:p>
            <a:fld id="{DE4DA55B-CE9B-4C8A-8495-2659B9F2DF7A}" type="datetimeFigureOut">
              <a:rPr lang="en-US" smtClean="0"/>
              <a:t>11/30/2015</a:t>
            </a:fld>
            <a:endParaRPr lang="en-US" dirty="0"/>
          </a:p>
        </p:txBody>
      </p:sp>
      <p:sp>
        <p:nvSpPr>
          <p:cNvPr id="3" name="Footer Placeholder 2"/>
          <p:cNvSpPr>
            <a:spLocks noGrp="1"/>
          </p:cNvSpPr>
          <p:nvPr>
            <p:ph type="ftr" sz="quarter" idx="11"/>
          </p:nvPr>
        </p:nvSpPr>
        <p:spPr>
          <a:xfrm>
            <a:off x="0" y="65532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3619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0"/>
            <a:ext cx="73152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76200" y="6629400"/>
            <a:ext cx="4272643" cy="304800"/>
          </a:xfrm>
          <a:prstGeom prst="rect">
            <a:avLst/>
          </a:prstGeom>
        </p:spPr>
        <p:txBody>
          <a:bodyPr/>
          <a:lstStyle>
            <a:lvl1pPr algn="l">
              <a:defRPr sz="1200"/>
            </a:lvl1pPr>
          </a:lstStyle>
          <a:p>
            <a:r>
              <a:rPr lang="en-US" b="1" spc="150" dirty="0" smtClean="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rPr>
              <a:t>Lesson Title</a:t>
            </a:r>
            <a:endParaRPr lang="en-US" b="1" spc="150" dirty="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endParaRPr>
          </a:p>
        </p:txBody>
      </p:sp>
      <p:sp>
        <p:nvSpPr>
          <p:cNvPr id="8" name="Slide Number Placeholder 5"/>
          <p:cNvSpPr>
            <a:spLocks noGrp="1"/>
          </p:cNvSpPr>
          <p:nvPr>
            <p:ph type="sldNum" sz="quarter" idx="4"/>
          </p:nvPr>
        </p:nvSpPr>
        <p:spPr>
          <a:xfrm>
            <a:off x="6934200" y="6569075"/>
            <a:ext cx="2133600" cy="365125"/>
          </a:xfrm>
          <a:prstGeom prst="rect">
            <a:avLst/>
          </a:prstGeom>
        </p:spPr>
        <p:txBody>
          <a:bodyPr/>
          <a:lstStyle>
            <a:lvl1pPr algn="r">
              <a:defRPr>
                <a:solidFill>
                  <a:schemeClr val="bg1"/>
                </a:solidFill>
              </a:defRPr>
            </a:lvl1p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D7DA2-6B44-41AF-BB0C-412E5045F79A}" type="datetimeFigureOut">
              <a:rPr lang="en-US" smtClean="0"/>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8DFA0-CC86-4D49-8D6C-D7A31E3C3B74}" type="slidenum">
              <a:rPr lang="en-US" smtClean="0"/>
              <a:t>‹#›</a:t>
            </a:fld>
            <a:endParaRPr lang="en-US"/>
          </a:p>
        </p:txBody>
      </p:sp>
      <p:pic>
        <p:nvPicPr>
          <p:cNvPr id="2050"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763" y="0"/>
            <a:ext cx="913923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1998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9" r:id="rId5"/>
    <p:sldLayoutId id="2147483670" r:id="rId6"/>
    <p:sldLayoutId id="2147483671" r:id="rId7"/>
    <p:sldLayoutId id="2147483672" r:id="rId8"/>
    <p:sldLayoutId id="2147483673" r:id="rId9"/>
    <p:sldLayoutId id="214748367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D7DA2-6B44-41AF-BB0C-412E5045F79A}" type="datetimeFigureOut">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8DFA0-CC86-4D49-8D6C-D7A31E3C3B74}"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763" y="0"/>
            <a:ext cx="913923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723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b="1" dirty="0">
                <a:solidFill>
                  <a:srgbClr val="000066"/>
                </a:solidFill>
                <a:latin typeface="Arial" panose="020B0604020202020204" pitchFamily="34" charset="0"/>
                <a:cs typeface="Arial" panose="020B0604020202020204" pitchFamily="34" charset="0"/>
              </a:rPr>
              <a:t>Pension and Fiduciary Servic</a:t>
            </a:r>
            <a:r>
              <a:rPr lang="en-US" b="1" dirty="0">
                <a:solidFill>
                  <a:srgbClr val="000066"/>
                </a:solidFill>
              </a:rPr>
              <a:t>e</a:t>
            </a:r>
          </a:p>
        </p:txBody>
      </p:sp>
      <p:sp>
        <p:nvSpPr>
          <p:cNvPr id="5" name="Title 1"/>
          <p:cNvSpPr txBox="1">
            <a:spLocks/>
          </p:cNvSpPr>
          <p:nvPr/>
        </p:nvSpPr>
        <p:spPr>
          <a:xfrm>
            <a:off x="863600" y="2438400"/>
            <a:ext cx="7772400" cy="15022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endParaRPr lang="en-US" sz="2800" dirty="0" smtClean="0"/>
          </a:p>
          <a:p>
            <a:r>
              <a:rPr lang="en-US" sz="2800" dirty="0">
                <a:solidFill>
                  <a:srgbClr val="FFFF00"/>
                </a:solidFill>
              </a:rPr>
              <a:t>TYPICAL LEGAL ISSUES IN VA’S</a:t>
            </a:r>
            <a:br>
              <a:rPr lang="en-US" sz="2800" dirty="0">
                <a:solidFill>
                  <a:srgbClr val="FFFF00"/>
                </a:solidFill>
              </a:rPr>
            </a:br>
            <a:r>
              <a:rPr lang="en-US" sz="2800" dirty="0">
                <a:solidFill>
                  <a:srgbClr val="FFFF00"/>
                </a:solidFill>
              </a:rPr>
              <a:t>FIDUCIARY PROGRAM</a:t>
            </a:r>
          </a:p>
          <a:p>
            <a:endParaRPr lang="en-US" sz="2800"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solidFill>
                  <a:srgbClr val="000066"/>
                </a:solidFill>
              </a:rPr>
              <a:t>The fiduciary </a:t>
            </a:r>
            <a:r>
              <a:rPr lang="en-US" dirty="0" smtClean="0">
                <a:solidFill>
                  <a:srgbClr val="000066"/>
                </a:solidFill>
              </a:rPr>
              <a:t>hub </a:t>
            </a:r>
            <a:r>
              <a:rPr lang="en-US" dirty="0">
                <a:solidFill>
                  <a:srgbClr val="000066"/>
                </a:solidFill>
              </a:rPr>
              <a:t>may request that the Regional Counsel send timely correspondence to the fiduciary stating:</a:t>
            </a:r>
          </a:p>
          <a:p>
            <a:endParaRPr lang="en-US" sz="1300" dirty="0">
              <a:solidFill>
                <a:srgbClr val="000066"/>
              </a:solidFill>
            </a:endParaRPr>
          </a:p>
          <a:p>
            <a:r>
              <a:rPr lang="en-US" dirty="0">
                <a:solidFill>
                  <a:srgbClr val="000066"/>
                </a:solidFill>
              </a:rPr>
              <a:t>the accounting is seriously delinquent;</a:t>
            </a:r>
          </a:p>
          <a:p>
            <a:r>
              <a:rPr lang="en-US" dirty="0">
                <a:solidFill>
                  <a:srgbClr val="000066"/>
                </a:solidFill>
              </a:rPr>
              <a:t>action will be taken, within a specified period of time, to either:</a:t>
            </a:r>
          </a:p>
          <a:p>
            <a:pPr lvl="1">
              <a:buFont typeface="Courier New" panose="02070309020205020404" pitchFamily="49" charset="0"/>
              <a:buChar char="o"/>
            </a:pPr>
            <a:r>
              <a:rPr lang="en-US" sz="2200" dirty="0" smtClean="0">
                <a:solidFill>
                  <a:srgbClr val="000066"/>
                </a:solidFill>
              </a:rPr>
              <a:t>remove </a:t>
            </a:r>
            <a:r>
              <a:rPr lang="en-US" sz="2200" dirty="0">
                <a:solidFill>
                  <a:srgbClr val="000066"/>
                </a:solidFill>
              </a:rPr>
              <a:t>the fiduciary (if the fiduciary is a </a:t>
            </a:r>
            <a:r>
              <a:rPr lang="en-US" sz="2200" dirty="0" smtClean="0">
                <a:solidFill>
                  <a:srgbClr val="000066"/>
                </a:solidFill>
              </a:rPr>
              <a:t>VA-appointed fiduciary</a:t>
            </a:r>
            <a:r>
              <a:rPr lang="en-US" sz="2200" dirty="0">
                <a:solidFill>
                  <a:srgbClr val="000066"/>
                </a:solidFill>
              </a:rPr>
              <a:t>), or</a:t>
            </a:r>
          </a:p>
          <a:p>
            <a:pPr lvl="1">
              <a:buFont typeface="Courier New" panose="02070309020205020404" pitchFamily="49" charset="0"/>
              <a:buChar char="o"/>
            </a:pPr>
            <a:r>
              <a:rPr lang="en-US" sz="2200" dirty="0" smtClean="0">
                <a:solidFill>
                  <a:srgbClr val="000066"/>
                </a:solidFill>
              </a:rPr>
              <a:t>notify </a:t>
            </a:r>
            <a:r>
              <a:rPr lang="en-US" sz="2200" dirty="0">
                <a:solidFill>
                  <a:srgbClr val="000066"/>
                </a:solidFill>
              </a:rPr>
              <a:t>the applicable court that the fiduciary’s accounting is significantly overdue and may merit judicial intervention (if the fiduciary is court appointed).</a:t>
            </a:r>
          </a:p>
        </p:txBody>
      </p:sp>
      <p:sp>
        <p:nvSpPr>
          <p:cNvPr id="3" name="Title 2"/>
          <p:cNvSpPr>
            <a:spLocks noGrp="1"/>
          </p:cNvSpPr>
          <p:nvPr>
            <p:ph type="title"/>
          </p:nvPr>
        </p:nvSpPr>
        <p:spPr>
          <a:xfrm>
            <a:off x="1" y="76199"/>
            <a:ext cx="9160932" cy="838201"/>
          </a:xfrm>
        </p:spPr>
        <p:txBody>
          <a:bodyPr>
            <a:normAutofit fontScale="90000"/>
          </a:bodyPr>
          <a:lstStyle/>
          <a:p>
            <a:pPr algn="ctr"/>
            <a:r>
              <a:rPr lang="en-US" dirty="0"/>
              <a:t>Regional Counsel Actions </a:t>
            </a:r>
            <a:r>
              <a:rPr lang="en-US" dirty="0" smtClean="0"/>
              <a:t>Following</a:t>
            </a:r>
            <a:br>
              <a:rPr lang="en-US" dirty="0" smtClean="0"/>
            </a:br>
            <a:r>
              <a:rPr lang="en-US" dirty="0" smtClean="0"/>
              <a:t> </a:t>
            </a:r>
            <a:r>
              <a:rPr lang="en-US" dirty="0"/>
              <a:t>Referral of a Delinquent Accounting</a:t>
            </a:r>
          </a:p>
        </p:txBody>
      </p:sp>
      <p:sp>
        <p:nvSpPr>
          <p:cNvPr id="4"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10</a:t>
            </a:fld>
            <a:endParaRPr lang="en-US" dirty="0"/>
          </a:p>
        </p:txBody>
      </p:sp>
    </p:spTree>
    <p:extLst>
      <p:ext uri="{BB962C8B-B14F-4D97-AF65-F5344CB8AC3E}">
        <p14:creationId xmlns:p14="http://schemas.microsoft.com/office/powerpoint/2010/main" val="56356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altLang="en-US" dirty="0">
                <a:solidFill>
                  <a:srgbClr val="000066"/>
                </a:solidFill>
              </a:rPr>
              <a:t>Involvement by VA Regional Counsel is desirable because attorney involvement may put additional pressure on delinquent fiduciaries, thereby protecting the VA </a:t>
            </a:r>
            <a:r>
              <a:rPr lang="en-US" altLang="en-US" dirty="0" smtClean="0">
                <a:solidFill>
                  <a:srgbClr val="000066"/>
                </a:solidFill>
              </a:rPr>
              <a:t>beneficiary</a:t>
            </a:r>
            <a:r>
              <a:rPr lang="en-US" altLang="en-US" dirty="0">
                <a:solidFill>
                  <a:srgbClr val="000066"/>
                </a:solidFill>
              </a:rPr>
              <a:t>.</a:t>
            </a:r>
          </a:p>
          <a:p>
            <a:pPr>
              <a:defRPr/>
            </a:pPr>
            <a:endParaRPr lang="en-US" sz="1200" dirty="0">
              <a:solidFill>
                <a:srgbClr val="000066"/>
              </a:solidFill>
            </a:endParaRPr>
          </a:p>
          <a:p>
            <a:pPr>
              <a:defRPr/>
            </a:pPr>
            <a:r>
              <a:rPr lang="en-US" dirty="0">
                <a:solidFill>
                  <a:srgbClr val="000066"/>
                </a:solidFill>
              </a:rPr>
              <a:t>The General Counsel Handbook contains a detailed list of Regional Counsel administrative responsibilities</a:t>
            </a:r>
            <a:r>
              <a:rPr lang="en-US" dirty="0" smtClean="0">
                <a:solidFill>
                  <a:srgbClr val="000066"/>
                </a:solidFill>
              </a:rPr>
              <a:t>.  These </a:t>
            </a:r>
            <a:r>
              <a:rPr lang="en-US" dirty="0">
                <a:solidFill>
                  <a:srgbClr val="000066"/>
                </a:solidFill>
              </a:rPr>
              <a:t>include:</a:t>
            </a:r>
          </a:p>
          <a:p>
            <a:pPr>
              <a:defRPr/>
            </a:pPr>
            <a:endParaRPr lang="en-US" sz="1200" dirty="0">
              <a:solidFill>
                <a:srgbClr val="000066"/>
              </a:solidFill>
            </a:endParaRPr>
          </a:p>
          <a:p>
            <a:pPr marL="800100" lvl="3" indent="-342900">
              <a:buFont typeface="Courier New" panose="02070309020205020404" pitchFamily="49" charset="0"/>
              <a:buChar char="o"/>
              <a:defRPr/>
            </a:pPr>
            <a:r>
              <a:rPr lang="en-US" sz="2200" dirty="0">
                <a:solidFill>
                  <a:srgbClr val="000066"/>
                </a:solidFill>
              </a:rPr>
              <a:t>Petitioning courts for fiduciary accountings.</a:t>
            </a:r>
          </a:p>
          <a:p>
            <a:pPr marL="800100" lvl="3" indent="-342900">
              <a:buFont typeface="Courier New" panose="02070309020205020404" pitchFamily="49" charset="0"/>
              <a:buChar char="o"/>
              <a:defRPr/>
            </a:pPr>
            <a:endParaRPr lang="en-US" sz="1200" dirty="0">
              <a:solidFill>
                <a:srgbClr val="000066"/>
              </a:solidFill>
            </a:endParaRPr>
          </a:p>
          <a:p>
            <a:pPr marL="800100" lvl="3" indent="-342900">
              <a:buFont typeface="Courier New" panose="02070309020205020404" pitchFamily="49" charset="0"/>
              <a:buChar char="o"/>
              <a:defRPr/>
            </a:pPr>
            <a:r>
              <a:rPr lang="en-US" sz="2200" dirty="0">
                <a:solidFill>
                  <a:srgbClr val="000066"/>
                </a:solidFill>
              </a:rPr>
              <a:t>Filing exceptions to accountings. </a:t>
            </a:r>
          </a:p>
          <a:p>
            <a:pPr marL="0" indent="0">
              <a:buNone/>
            </a:pPr>
            <a:endParaRPr lang="en-US" sz="2200" dirty="0">
              <a:solidFill>
                <a:srgbClr val="000066"/>
              </a:solidFill>
            </a:endParaRPr>
          </a:p>
        </p:txBody>
      </p:sp>
      <p:sp>
        <p:nvSpPr>
          <p:cNvPr id="3" name="Title 2"/>
          <p:cNvSpPr>
            <a:spLocks noGrp="1"/>
          </p:cNvSpPr>
          <p:nvPr>
            <p:ph type="title"/>
          </p:nvPr>
        </p:nvSpPr>
        <p:spPr>
          <a:xfrm>
            <a:off x="1" y="76199"/>
            <a:ext cx="9160932" cy="838201"/>
          </a:xfrm>
        </p:spPr>
        <p:txBody>
          <a:bodyPr>
            <a:normAutofit fontScale="90000"/>
          </a:bodyPr>
          <a:lstStyle/>
          <a:p>
            <a:pPr algn="ctr"/>
            <a:r>
              <a:rPr lang="en-US" dirty="0"/>
              <a:t>Regional Counsel Actions </a:t>
            </a:r>
            <a:r>
              <a:rPr lang="en-US" dirty="0" smtClean="0"/>
              <a:t>Following</a:t>
            </a:r>
            <a:br>
              <a:rPr lang="en-US" dirty="0" smtClean="0"/>
            </a:br>
            <a:r>
              <a:rPr lang="en-US" dirty="0" smtClean="0"/>
              <a:t> </a:t>
            </a:r>
            <a:r>
              <a:rPr lang="en-US" dirty="0"/>
              <a:t>Referral of a Delinquent Accounting</a:t>
            </a:r>
          </a:p>
        </p:txBody>
      </p:sp>
      <p:sp>
        <p:nvSpPr>
          <p:cNvPr id="4"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11</a:t>
            </a:fld>
            <a:endParaRPr lang="en-US" dirty="0"/>
          </a:p>
        </p:txBody>
      </p:sp>
    </p:spTree>
    <p:extLst>
      <p:ext uri="{BB962C8B-B14F-4D97-AF65-F5344CB8AC3E}">
        <p14:creationId xmlns:p14="http://schemas.microsoft.com/office/powerpoint/2010/main" val="234622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rgbClr val="000066"/>
                </a:solidFill>
              </a:rPr>
              <a:t>Regional Counsel encourages referral of information related to overdue accountings in a form that can be easily summarized by Regional Counsel staff in preparation of letters to fiduciaries concerning overdue accountings and, when necessary, of court pleadings. </a:t>
            </a:r>
          </a:p>
          <a:p>
            <a:pPr marL="0" indent="0">
              <a:buNone/>
            </a:pPr>
            <a:endParaRPr lang="en-US" dirty="0" smtClean="0">
              <a:solidFill>
                <a:srgbClr val="000066"/>
              </a:solidFill>
            </a:endParaRPr>
          </a:p>
          <a:p>
            <a:pPr marL="0" indent="0">
              <a:buNone/>
            </a:pPr>
            <a:r>
              <a:rPr lang="en-US" dirty="0" smtClean="0">
                <a:solidFill>
                  <a:srgbClr val="000066"/>
                </a:solidFill>
              </a:rPr>
              <a:t>Regional </a:t>
            </a:r>
            <a:r>
              <a:rPr lang="en-US" dirty="0">
                <a:solidFill>
                  <a:srgbClr val="000066"/>
                </a:solidFill>
              </a:rPr>
              <a:t>Counsel may offer to provide training and guidance to local fiduciary unit on governing law and procedures.</a:t>
            </a:r>
          </a:p>
          <a:p>
            <a:endParaRPr lang="en-US" dirty="0"/>
          </a:p>
        </p:txBody>
      </p:sp>
      <p:sp>
        <p:nvSpPr>
          <p:cNvPr id="3" name="Title 2"/>
          <p:cNvSpPr>
            <a:spLocks noGrp="1"/>
          </p:cNvSpPr>
          <p:nvPr>
            <p:ph type="title"/>
          </p:nvPr>
        </p:nvSpPr>
        <p:spPr>
          <a:xfrm>
            <a:off x="1" y="76199"/>
            <a:ext cx="9160932" cy="838201"/>
          </a:xfrm>
        </p:spPr>
        <p:txBody>
          <a:bodyPr>
            <a:normAutofit fontScale="90000"/>
          </a:bodyPr>
          <a:lstStyle/>
          <a:p>
            <a:pPr algn="ctr"/>
            <a:r>
              <a:rPr lang="en-US" dirty="0"/>
              <a:t>Other Actions Regional Counsel May Take in </a:t>
            </a:r>
            <a:r>
              <a:rPr lang="en-US" dirty="0" smtClean="0"/>
              <a:t/>
            </a:r>
            <a:br>
              <a:rPr lang="en-US" dirty="0" smtClean="0"/>
            </a:br>
            <a:r>
              <a:rPr lang="en-US" dirty="0" smtClean="0"/>
              <a:t>Support </a:t>
            </a:r>
            <a:r>
              <a:rPr lang="en-US" dirty="0"/>
              <a:t>of Fiduciary </a:t>
            </a:r>
            <a:r>
              <a:rPr lang="en-US" dirty="0" smtClean="0"/>
              <a:t>Hubs</a:t>
            </a:r>
            <a:endParaRPr lang="en-US" dirty="0"/>
          </a:p>
        </p:txBody>
      </p:sp>
      <p:sp>
        <p:nvSpPr>
          <p:cNvPr id="4"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12</a:t>
            </a:fld>
            <a:endParaRPr lang="en-US" dirty="0"/>
          </a:p>
        </p:txBody>
      </p:sp>
    </p:spTree>
    <p:extLst>
      <p:ext uri="{BB962C8B-B14F-4D97-AF65-F5344CB8AC3E}">
        <p14:creationId xmlns:p14="http://schemas.microsoft.com/office/powerpoint/2010/main" val="274570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3" y="0"/>
            <a:ext cx="9124507" cy="1066800"/>
          </a:xfrm>
        </p:spPr>
        <p:txBody>
          <a:bodyPr/>
          <a:lstStyle/>
          <a:p>
            <a:pPr algn="ctr"/>
            <a:r>
              <a:rPr lang="en-US" dirty="0"/>
              <a:t>Test Your Knowledge</a:t>
            </a:r>
          </a:p>
        </p:txBody>
      </p:sp>
      <p:sp>
        <p:nvSpPr>
          <p:cNvPr id="10" name="Content Placeholder 2"/>
          <p:cNvSpPr>
            <a:spLocks noGrp="1"/>
          </p:cNvSpPr>
          <p:nvPr>
            <p:ph idx="1"/>
          </p:nvPr>
        </p:nvSpPr>
        <p:spPr/>
        <p:txBody>
          <a:bodyPr>
            <a:normAutofit/>
          </a:bodyPr>
          <a:lstStyle/>
          <a:p>
            <a:pPr marL="514350" indent="-457200">
              <a:buFont typeface="+mj-lt"/>
              <a:buAutoNum type="arabicParenR"/>
            </a:pPr>
            <a:r>
              <a:rPr lang="en-US" dirty="0" smtClean="0">
                <a:solidFill>
                  <a:srgbClr val="000066"/>
                </a:solidFill>
              </a:rPr>
              <a:t>What </a:t>
            </a:r>
            <a:r>
              <a:rPr lang="en-US" dirty="0">
                <a:solidFill>
                  <a:srgbClr val="000066"/>
                </a:solidFill>
              </a:rPr>
              <a:t>is the most frequent reason </a:t>
            </a:r>
            <a:r>
              <a:rPr lang="en-US" dirty="0" smtClean="0">
                <a:solidFill>
                  <a:srgbClr val="000066"/>
                </a:solidFill>
              </a:rPr>
              <a:t>fiduciary program personnel </a:t>
            </a:r>
            <a:r>
              <a:rPr lang="en-US" dirty="0">
                <a:solidFill>
                  <a:srgbClr val="000066"/>
                </a:solidFill>
              </a:rPr>
              <a:t>ask for assistance from Regional Counsel?</a:t>
            </a:r>
          </a:p>
          <a:p>
            <a:pPr marL="514350" indent="-457200">
              <a:buFont typeface="+mj-lt"/>
              <a:buAutoNum type="arabicParenR"/>
            </a:pPr>
            <a:endParaRPr lang="en-US" dirty="0">
              <a:solidFill>
                <a:srgbClr val="000066"/>
              </a:solidFill>
            </a:endParaRPr>
          </a:p>
          <a:p>
            <a:pPr marL="514350" indent="-457200">
              <a:buFont typeface="+mj-lt"/>
              <a:buAutoNum type="arabicParenR"/>
            </a:pPr>
            <a:r>
              <a:rPr lang="en-US" dirty="0" smtClean="0">
                <a:solidFill>
                  <a:srgbClr val="000066"/>
                </a:solidFill>
              </a:rPr>
              <a:t>Regional </a:t>
            </a:r>
            <a:r>
              <a:rPr lang="en-US" dirty="0">
                <a:solidFill>
                  <a:srgbClr val="000066"/>
                </a:solidFill>
              </a:rPr>
              <a:t>Counsel </a:t>
            </a:r>
            <a:r>
              <a:rPr lang="en-US" dirty="0" smtClean="0">
                <a:solidFill>
                  <a:srgbClr val="000066"/>
                </a:solidFill>
              </a:rPr>
              <a:t>is </a:t>
            </a:r>
            <a:r>
              <a:rPr lang="en-US" dirty="0">
                <a:solidFill>
                  <a:srgbClr val="000066"/>
                </a:solidFill>
              </a:rPr>
              <a:t>responsible for </a:t>
            </a:r>
            <a:r>
              <a:rPr lang="en-US" dirty="0" smtClean="0">
                <a:solidFill>
                  <a:srgbClr val="000066"/>
                </a:solidFill>
              </a:rPr>
              <a:t>providing  </a:t>
            </a:r>
            <a:r>
              <a:rPr lang="en-US" dirty="0">
                <a:solidFill>
                  <a:srgbClr val="000066"/>
                </a:solidFill>
              </a:rPr>
              <a:t>_________  _________ to the Secretary.</a:t>
            </a:r>
          </a:p>
          <a:p>
            <a:pPr marL="514350" indent="-457200">
              <a:buFont typeface="+mj-lt"/>
              <a:buAutoNum type="arabicParenR"/>
            </a:pPr>
            <a:endParaRPr lang="en-US" dirty="0">
              <a:solidFill>
                <a:srgbClr val="000066"/>
              </a:solidFill>
            </a:endParaRPr>
          </a:p>
          <a:p>
            <a:pPr marL="514350" indent="-457200">
              <a:buFont typeface="+mj-lt"/>
              <a:buAutoNum type="arabicParenR"/>
            </a:pPr>
            <a:r>
              <a:rPr lang="en-US" dirty="0">
                <a:solidFill>
                  <a:srgbClr val="000066"/>
                </a:solidFill>
              </a:rPr>
              <a:t>A referral of a delinquent fiduciary accounting to </a:t>
            </a:r>
            <a:r>
              <a:rPr lang="en-US" dirty="0" smtClean="0">
                <a:solidFill>
                  <a:srgbClr val="000066"/>
                </a:solidFill>
              </a:rPr>
              <a:t>Regional </a:t>
            </a:r>
            <a:r>
              <a:rPr lang="en-US" dirty="0">
                <a:solidFill>
                  <a:srgbClr val="000066"/>
                </a:solidFill>
              </a:rPr>
              <a:t>Counsel only takes place after: </a:t>
            </a:r>
          </a:p>
          <a:p>
            <a:pPr marL="57150" indent="0">
              <a:buNone/>
            </a:pPr>
            <a:r>
              <a:rPr lang="en-US" dirty="0">
                <a:solidFill>
                  <a:srgbClr val="000066"/>
                </a:solidFill>
              </a:rPr>
              <a:t>	a</a:t>
            </a:r>
            <a:r>
              <a:rPr lang="en-US" dirty="0" smtClean="0">
                <a:solidFill>
                  <a:srgbClr val="000066"/>
                </a:solidFill>
              </a:rPr>
              <a:t>) ___________________</a:t>
            </a:r>
            <a:endParaRPr lang="en-US" dirty="0">
              <a:solidFill>
                <a:srgbClr val="000066"/>
              </a:solidFill>
            </a:endParaRPr>
          </a:p>
          <a:p>
            <a:pPr marL="57150" indent="0">
              <a:buNone/>
            </a:pPr>
            <a:r>
              <a:rPr lang="en-US" dirty="0">
                <a:solidFill>
                  <a:srgbClr val="000066"/>
                </a:solidFill>
              </a:rPr>
              <a:t>	b) </a:t>
            </a:r>
            <a:r>
              <a:rPr lang="en-US" dirty="0" smtClean="0">
                <a:solidFill>
                  <a:srgbClr val="000066"/>
                </a:solidFill>
              </a:rPr>
              <a:t>___________________</a:t>
            </a:r>
          </a:p>
          <a:p>
            <a:endParaRPr lang="en-US" dirty="0" smtClean="0"/>
          </a:p>
          <a:p>
            <a:endParaRPr lang="en-US" dirty="0"/>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13</a:t>
            </a:fld>
            <a:endParaRPr lang="en-US" dirty="0"/>
          </a:p>
        </p:txBody>
      </p:sp>
      <p:sp>
        <p:nvSpPr>
          <p:cNvPr id="8" name="Title 1"/>
          <p:cNvSpPr txBox="1">
            <a:spLocks/>
          </p:cNvSpPr>
          <p:nvPr/>
        </p:nvSpPr>
        <p:spPr>
          <a:xfrm>
            <a:off x="19493" y="1298448"/>
            <a:ext cx="9144000" cy="6065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cap="none" spc="0">
                <a:ln w="3175" cmpd="sng">
                  <a:solidFill>
                    <a:schemeClr val="bg1">
                      <a:lumMod val="50000"/>
                    </a:schemeClr>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j-ea"/>
                <a:cs typeface="Arial" panose="020B0604020202020204" pitchFamily="34" charset="0"/>
              </a:defRPr>
            </a:lvl1pPr>
          </a:lstStyle>
          <a:p>
            <a:pPr algn="ctr"/>
            <a:endParaRPr lang="en-US" sz="2800" dirty="0">
              <a:ln w="3175" cmpd="sng">
                <a:noFill/>
                <a:prstDash val="solid"/>
              </a:ln>
              <a:solidFill>
                <a:schemeClr val="tx1"/>
              </a:solidFill>
              <a:effectLst/>
              <a:latin typeface="+mn-lt"/>
            </a:endParaRPr>
          </a:p>
        </p:txBody>
      </p:sp>
    </p:spTree>
    <p:extLst>
      <p:ext uri="{BB962C8B-B14F-4D97-AF65-F5344CB8AC3E}">
        <p14:creationId xmlns:p14="http://schemas.microsoft.com/office/powerpoint/2010/main" val="436800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solidFill>
                  <a:srgbClr val="000066"/>
                </a:solidFill>
              </a:rPr>
              <a:t>TOPIC II</a:t>
            </a:r>
          </a:p>
        </p:txBody>
      </p:sp>
      <p:sp>
        <p:nvSpPr>
          <p:cNvPr id="3" name="Subtitle 2"/>
          <p:cNvSpPr>
            <a:spLocks noGrp="1"/>
          </p:cNvSpPr>
          <p:nvPr>
            <p:ph type="subTitle" idx="1"/>
          </p:nvPr>
        </p:nvSpPr>
        <p:spPr/>
        <p:txBody>
          <a:bodyPr>
            <a:normAutofit/>
          </a:bodyPr>
          <a:lstStyle/>
          <a:p>
            <a:r>
              <a:rPr lang="en-US" sz="2400" dirty="0" smtClean="0">
                <a:solidFill>
                  <a:srgbClr val="000066"/>
                </a:solidFill>
              </a:rPr>
              <a:t>Fiduciary Misuse</a:t>
            </a:r>
            <a:endParaRPr lang="en-US" sz="2400" dirty="0">
              <a:solidFill>
                <a:srgbClr val="000066"/>
              </a:solidFill>
            </a:endParaRPr>
          </a:p>
        </p:txBody>
      </p:sp>
    </p:spTree>
    <p:extLst>
      <p:ext uri="{BB962C8B-B14F-4D97-AF65-F5344CB8AC3E}">
        <p14:creationId xmlns:p14="http://schemas.microsoft.com/office/powerpoint/2010/main" val="149390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a:t>Relevant Fiduciary </a:t>
            </a:r>
            <a:r>
              <a:rPr lang="en-US" dirty="0" smtClean="0"/>
              <a:t>Statutes</a:t>
            </a:r>
            <a:endParaRPr lang="en-US" dirty="0"/>
          </a:p>
        </p:txBody>
      </p:sp>
      <p:sp>
        <p:nvSpPr>
          <p:cNvPr id="9" name="Content Placeholder 2"/>
          <p:cNvSpPr>
            <a:spLocks noGrp="1"/>
          </p:cNvSpPr>
          <p:nvPr>
            <p:ph idx="1"/>
          </p:nvPr>
        </p:nvSpPr>
        <p:spPr/>
        <p:txBody>
          <a:bodyPr/>
          <a:lstStyle/>
          <a:p>
            <a:pPr marL="0" indent="0">
              <a:buNone/>
            </a:pPr>
            <a:r>
              <a:rPr lang="en-US" dirty="0">
                <a:solidFill>
                  <a:srgbClr val="000066"/>
                </a:solidFill>
              </a:rPr>
              <a:t>38 U.S.C § 6106(a) -- Mandates forfeiture of fiduciary fees </a:t>
            </a:r>
            <a:r>
              <a:rPr lang="en-US" dirty="0" smtClean="0">
                <a:solidFill>
                  <a:srgbClr val="000066"/>
                </a:solidFill>
              </a:rPr>
              <a:t>for any month for which VA or a court with jurisdiction determines a fiduciary misused benefits.</a:t>
            </a:r>
            <a:endParaRPr lang="en-US" dirty="0">
              <a:solidFill>
                <a:srgbClr val="000066"/>
              </a:solidFill>
            </a:endParaRPr>
          </a:p>
          <a:p>
            <a:endParaRPr lang="en-US" dirty="0">
              <a:solidFill>
                <a:srgbClr val="000066"/>
              </a:solidFill>
            </a:endParaRPr>
          </a:p>
          <a:p>
            <a:pPr marL="0" indent="0">
              <a:buNone/>
            </a:pPr>
            <a:r>
              <a:rPr lang="en-US" dirty="0">
                <a:solidFill>
                  <a:srgbClr val="000066"/>
                </a:solidFill>
              </a:rPr>
              <a:t>38 U.S.C. § 6106(b) -- Defines “Misuse of Benefits” by a fiduciary as any case in which the fiduciary receives payment under any of the laws administered by the Secretary, for the use and benefit of a beneficiary and uses such payment, or any part thereof, for a use other than for the use and benefit of such beneficiary or that beneficiary's dependents.</a:t>
            </a:r>
          </a:p>
          <a:p>
            <a:endParaRPr lang="en-US" dirty="0">
              <a:solidFill>
                <a:srgbClr val="000066"/>
              </a:solidFill>
            </a:endParaRPr>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15</a:t>
            </a:fld>
            <a:endParaRPr lang="en-US" dirty="0"/>
          </a:p>
        </p:txBody>
      </p:sp>
    </p:spTree>
    <p:extLst>
      <p:ext uri="{BB962C8B-B14F-4D97-AF65-F5344CB8AC3E}">
        <p14:creationId xmlns:p14="http://schemas.microsoft.com/office/powerpoint/2010/main" val="2863816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a:t>Relevant Fiduciary </a:t>
            </a:r>
            <a:r>
              <a:rPr lang="en-US" dirty="0" smtClean="0"/>
              <a:t>Statutes</a:t>
            </a:r>
            <a:endParaRPr lang="en-US" dirty="0"/>
          </a:p>
        </p:txBody>
      </p:sp>
      <p:sp>
        <p:nvSpPr>
          <p:cNvPr id="5" name="Content Placeholder 4"/>
          <p:cNvSpPr>
            <a:spLocks noGrp="1"/>
          </p:cNvSpPr>
          <p:nvPr>
            <p:ph idx="1"/>
          </p:nvPr>
        </p:nvSpPr>
        <p:spPr/>
        <p:txBody>
          <a:bodyPr/>
          <a:lstStyle/>
          <a:p>
            <a:pPr marL="0" indent="0">
              <a:buNone/>
            </a:pPr>
            <a:r>
              <a:rPr lang="en-US" dirty="0">
                <a:solidFill>
                  <a:srgbClr val="000066"/>
                </a:solidFill>
              </a:rPr>
              <a:t>38 U.S.C § 6107 -- Requires reissuance of benefits by VA where misuse results from VA negligence in investigating or monitoring the fiduciary. </a:t>
            </a:r>
            <a:r>
              <a:rPr lang="en-US" dirty="0" smtClean="0">
                <a:solidFill>
                  <a:srgbClr val="000066"/>
                </a:solidFill>
              </a:rPr>
              <a:t> Section </a:t>
            </a:r>
            <a:r>
              <a:rPr lang="en-US" dirty="0">
                <a:solidFill>
                  <a:srgbClr val="000066"/>
                </a:solidFill>
              </a:rPr>
              <a:t>6107 also lists situations that amount to negligence by VA in monitoring individual fiduciaries. </a:t>
            </a:r>
            <a:r>
              <a:rPr lang="en-US" dirty="0" smtClean="0">
                <a:solidFill>
                  <a:srgbClr val="000066"/>
                </a:solidFill>
              </a:rPr>
              <a:t> These </a:t>
            </a:r>
            <a:r>
              <a:rPr lang="en-US" dirty="0">
                <a:solidFill>
                  <a:srgbClr val="000066"/>
                </a:solidFill>
              </a:rPr>
              <a:t>include:</a:t>
            </a:r>
          </a:p>
          <a:p>
            <a:endParaRPr lang="en-US" sz="1200" dirty="0">
              <a:solidFill>
                <a:srgbClr val="000066"/>
              </a:solidFill>
            </a:endParaRPr>
          </a:p>
          <a:p>
            <a:pPr lvl="1">
              <a:buFont typeface="Arial" panose="020B0604020202020204" pitchFamily="34" charset="0"/>
              <a:buChar char="•"/>
            </a:pPr>
            <a:r>
              <a:rPr lang="en-US" dirty="0">
                <a:solidFill>
                  <a:srgbClr val="000066"/>
                </a:solidFill>
              </a:rPr>
              <a:t>Failure to timely review a fiduciary </a:t>
            </a:r>
            <a:r>
              <a:rPr lang="en-US" dirty="0" smtClean="0">
                <a:solidFill>
                  <a:srgbClr val="000066"/>
                </a:solidFill>
              </a:rPr>
              <a:t>accounting.</a:t>
            </a:r>
            <a:endParaRPr lang="en-US" dirty="0">
              <a:solidFill>
                <a:srgbClr val="000066"/>
              </a:solidFill>
            </a:endParaRPr>
          </a:p>
          <a:p>
            <a:pPr lvl="1">
              <a:buFont typeface="Arial" panose="020B0604020202020204" pitchFamily="34" charset="0"/>
              <a:buChar char="•"/>
            </a:pPr>
            <a:r>
              <a:rPr lang="en-US" dirty="0">
                <a:solidFill>
                  <a:srgbClr val="000066"/>
                </a:solidFill>
              </a:rPr>
              <a:t>Failure to timely act following an allegation of </a:t>
            </a:r>
            <a:r>
              <a:rPr lang="en-US" dirty="0" smtClean="0">
                <a:solidFill>
                  <a:srgbClr val="000066"/>
                </a:solidFill>
              </a:rPr>
              <a:t>misuse.</a:t>
            </a:r>
            <a:endParaRPr lang="en-US" dirty="0">
              <a:solidFill>
                <a:srgbClr val="000066"/>
              </a:solidFill>
            </a:endParaRPr>
          </a:p>
          <a:p>
            <a:endParaRPr lang="en-US" dirty="0">
              <a:solidFill>
                <a:srgbClr val="000066"/>
              </a:solidFill>
            </a:endParaRPr>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16</a:t>
            </a:fld>
            <a:endParaRPr lang="en-US" dirty="0"/>
          </a:p>
        </p:txBody>
      </p:sp>
    </p:spTree>
    <p:extLst>
      <p:ext uri="{BB962C8B-B14F-4D97-AF65-F5344CB8AC3E}">
        <p14:creationId xmlns:p14="http://schemas.microsoft.com/office/powerpoint/2010/main" val="3866336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solidFill>
                  <a:srgbClr val="000066"/>
                </a:solidFill>
              </a:rPr>
              <a:t>Allegations of misuse of benefits generally </a:t>
            </a:r>
            <a:r>
              <a:rPr lang="en-US" dirty="0">
                <a:solidFill>
                  <a:srgbClr val="000066"/>
                </a:solidFill>
              </a:rPr>
              <a:t>come to VA’s attention through:</a:t>
            </a:r>
          </a:p>
          <a:p>
            <a:pPr lvl="1">
              <a:buFont typeface="Arial" panose="020B0604020202020204" pitchFamily="34" charset="0"/>
              <a:buChar char="•"/>
            </a:pPr>
            <a:r>
              <a:rPr lang="en-US" dirty="0" smtClean="0">
                <a:solidFill>
                  <a:srgbClr val="000066"/>
                </a:solidFill>
              </a:rPr>
              <a:t>Accounting </a:t>
            </a:r>
            <a:r>
              <a:rPr lang="en-US" dirty="0">
                <a:solidFill>
                  <a:srgbClr val="000066"/>
                </a:solidFill>
              </a:rPr>
              <a:t>review </a:t>
            </a:r>
          </a:p>
          <a:p>
            <a:pPr lvl="1">
              <a:buFont typeface="Arial" panose="020B0604020202020204" pitchFamily="34" charset="0"/>
              <a:buChar char="•"/>
            </a:pPr>
            <a:r>
              <a:rPr lang="en-US" dirty="0" smtClean="0">
                <a:solidFill>
                  <a:srgbClr val="000066"/>
                </a:solidFill>
              </a:rPr>
              <a:t>Field </a:t>
            </a:r>
            <a:r>
              <a:rPr lang="en-US" dirty="0">
                <a:solidFill>
                  <a:srgbClr val="000066"/>
                </a:solidFill>
              </a:rPr>
              <a:t>examination</a:t>
            </a:r>
          </a:p>
          <a:p>
            <a:pPr lvl="1">
              <a:buFont typeface="Arial" panose="020B0604020202020204" pitchFamily="34" charset="0"/>
              <a:buChar char="•"/>
            </a:pPr>
            <a:r>
              <a:rPr lang="en-US" dirty="0" smtClean="0">
                <a:solidFill>
                  <a:srgbClr val="000066"/>
                </a:solidFill>
              </a:rPr>
              <a:t>Third party (Veteran, family member, social worker, etc.) </a:t>
            </a:r>
            <a:endParaRPr lang="en-US" dirty="0">
              <a:solidFill>
                <a:srgbClr val="000066"/>
              </a:solidFill>
            </a:endParaRPr>
          </a:p>
          <a:p>
            <a:endParaRPr lang="en-US" sz="1400" dirty="0">
              <a:solidFill>
                <a:srgbClr val="000066"/>
              </a:solidFill>
            </a:endParaRPr>
          </a:p>
          <a:p>
            <a:pPr marL="0" indent="0">
              <a:buNone/>
            </a:pPr>
            <a:r>
              <a:rPr lang="en-US" dirty="0">
                <a:solidFill>
                  <a:srgbClr val="000066"/>
                </a:solidFill>
              </a:rPr>
              <a:t>Allegations or possible evidence of misuse must be reviewed by the Fiduciary Hub Manager, or designee (Fiduciary Coach), within 14 days and either assigned for investigation or found to be unsubstantiated. </a:t>
            </a:r>
          </a:p>
          <a:p>
            <a:endParaRPr lang="en-US" dirty="0"/>
          </a:p>
        </p:txBody>
      </p:sp>
      <p:sp>
        <p:nvSpPr>
          <p:cNvPr id="3" name="Title 2"/>
          <p:cNvSpPr>
            <a:spLocks noGrp="1"/>
          </p:cNvSpPr>
          <p:nvPr>
            <p:ph type="title"/>
          </p:nvPr>
        </p:nvSpPr>
        <p:spPr>
          <a:xfrm>
            <a:off x="76201" y="76199"/>
            <a:ext cx="9084732" cy="838201"/>
          </a:xfrm>
        </p:spPr>
        <p:txBody>
          <a:bodyPr/>
          <a:lstStyle/>
          <a:p>
            <a:pPr algn="ctr"/>
            <a:r>
              <a:rPr lang="en-US" dirty="0"/>
              <a:t>Allegations of Fiduciary </a:t>
            </a:r>
            <a:r>
              <a:rPr lang="en-US" dirty="0" smtClean="0"/>
              <a:t>Misuse</a:t>
            </a:r>
            <a:endParaRPr lang="en-US" dirty="0"/>
          </a:p>
        </p:txBody>
      </p:sp>
      <p:sp>
        <p:nvSpPr>
          <p:cNvPr id="4" name="Rectangle 3"/>
          <p:cNvSpPr/>
          <p:nvPr/>
        </p:nvSpPr>
        <p:spPr>
          <a:xfrm>
            <a:off x="8458200" y="6538436"/>
            <a:ext cx="418704" cy="369332"/>
          </a:xfrm>
          <a:prstGeom prst="rect">
            <a:avLst/>
          </a:prstGeom>
        </p:spPr>
        <p:txBody>
          <a:bodyPr wrap="none">
            <a:spAutoFit/>
          </a:bodyPr>
          <a:lstStyle/>
          <a:p>
            <a:pPr lvl="0" algn="r"/>
            <a:fld id="{3FE40F6C-36E6-4965-9D21-698197C3108F}" type="slidenum">
              <a:rPr lang="en-US">
                <a:solidFill>
                  <a:prstClr val="white"/>
                </a:solidFill>
              </a:rPr>
              <a:pPr lvl="0" algn="r"/>
              <a:t>17</a:t>
            </a:fld>
            <a:endParaRPr lang="en-US" dirty="0">
              <a:solidFill>
                <a:prstClr val="white"/>
              </a:solidFill>
            </a:endParaRPr>
          </a:p>
        </p:txBody>
      </p:sp>
    </p:spTree>
    <p:extLst>
      <p:ext uri="{BB962C8B-B14F-4D97-AF65-F5344CB8AC3E}">
        <p14:creationId xmlns:p14="http://schemas.microsoft.com/office/powerpoint/2010/main" val="2611748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66"/>
                </a:solidFill>
              </a:rPr>
              <a:t>Investigation of alleged misuse of benefits must be completed by the fiduciary hub within 45 days of assignment for investigation.</a:t>
            </a:r>
          </a:p>
          <a:p>
            <a:endParaRPr lang="en-US" sz="1200" dirty="0">
              <a:solidFill>
                <a:srgbClr val="000066"/>
              </a:solidFill>
            </a:endParaRPr>
          </a:p>
          <a:p>
            <a:r>
              <a:rPr lang="en-US" dirty="0">
                <a:solidFill>
                  <a:srgbClr val="000066"/>
                </a:solidFill>
              </a:rPr>
              <a:t>A determination regarding misuse must be made by the supervisor of the fiduciary hub within 30 days of receipt of the completed investigation report.</a:t>
            </a:r>
          </a:p>
          <a:p>
            <a:endParaRPr lang="en-US" sz="1200" dirty="0">
              <a:solidFill>
                <a:srgbClr val="000066"/>
              </a:solidFill>
            </a:endParaRPr>
          </a:p>
          <a:p>
            <a:r>
              <a:rPr lang="en-US" dirty="0">
                <a:solidFill>
                  <a:srgbClr val="000066"/>
                </a:solidFill>
              </a:rPr>
              <a:t>Procedures for conducting investigations are described in detail in the Fiduciary Program Manual.</a:t>
            </a:r>
          </a:p>
          <a:p>
            <a:pPr marL="0" indent="0">
              <a:buNone/>
            </a:pPr>
            <a:endParaRPr lang="en-US" dirty="0"/>
          </a:p>
        </p:txBody>
      </p:sp>
      <p:sp>
        <p:nvSpPr>
          <p:cNvPr id="3" name="Title 2"/>
          <p:cNvSpPr>
            <a:spLocks noGrp="1"/>
          </p:cNvSpPr>
          <p:nvPr>
            <p:ph type="title"/>
          </p:nvPr>
        </p:nvSpPr>
        <p:spPr>
          <a:xfrm>
            <a:off x="76201" y="76199"/>
            <a:ext cx="9084732" cy="838201"/>
          </a:xfrm>
        </p:spPr>
        <p:txBody>
          <a:bodyPr/>
          <a:lstStyle/>
          <a:p>
            <a:pPr algn="ctr"/>
            <a:r>
              <a:rPr lang="en-US" dirty="0"/>
              <a:t>Investigation of Fiduciary </a:t>
            </a:r>
            <a:r>
              <a:rPr lang="en-US" dirty="0" smtClean="0"/>
              <a:t>Misuse</a:t>
            </a:r>
            <a:endParaRPr lang="en-US" dirty="0"/>
          </a:p>
        </p:txBody>
      </p:sp>
      <p:sp>
        <p:nvSpPr>
          <p:cNvPr id="5" name="Rectangle 4"/>
          <p:cNvSpPr/>
          <p:nvPr/>
        </p:nvSpPr>
        <p:spPr>
          <a:xfrm>
            <a:off x="8458200" y="6506170"/>
            <a:ext cx="418704" cy="369332"/>
          </a:xfrm>
          <a:prstGeom prst="rect">
            <a:avLst/>
          </a:prstGeom>
        </p:spPr>
        <p:txBody>
          <a:bodyPr wrap="none">
            <a:spAutoFit/>
          </a:bodyPr>
          <a:lstStyle/>
          <a:p>
            <a:pPr lvl="0" algn="r"/>
            <a:fld id="{3FE40F6C-36E6-4965-9D21-698197C3108F}" type="slidenum">
              <a:rPr lang="en-US">
                <a:solidFill>
                  <a:prstClr val="white"/>
                </a:solidFill>
              </a:rPr>
              <a:pPr lvl="0" algn="r"/>
              <a:t>18</a:t>
            </a:fld>
            <a:endParaRPr lang="en-US" dirty="0">
              <a:solidFill>
                <a:prstClr val="white"/>
              </a:solidFill>
            </a:endParaRPr>
          </a:p>
        </p:txBody>
      </p:sp>
    </p:spTree>
    <p:extLst>
      <p:ext uri="{BB962C8B-B14F-4D97-AF65-F5344CB8AC3E}">
        <p14:creationId xmlns:p14="http://schemas.microsoft.com/office/powerpoint/2010/main" val="213079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5400"/>
            <a:ext cx="7753152" cy="4525963"/>
          </a:xfrm>
        </p:spPr>
        <p:txBody>
          <a:bodyPr>
            <a:normAutofit/>
          </a:bodyPr>
          <a:lstStyle/>
          <a:p>
            <a:pPr marL="0" indent="0">
              <a:buNone/>
            </a:pPr>
            <a:r>
              <a:rPr lang="en-US" dirty="0">
                <a:solidFill>
                  <a:srgbClr val="000066"/>
                </a:solidFill>
              </a:rPr>
              <a:t>If misuse is found, the fiduciary hub will request Regional Counsel assistance if a court-appointed fiduciary is involved. </a:t>
            </a:r>
          </a:p>
          <a:p>
            <a:endParaRPr lang="en-US" sz="1200" dirty="0">
              <a:solidFill>
                <a:srgbClr val="000066"/>
              </a:solidFill>
            </a:endParaRPr>
          </a:p>
          <a:p>
            <a:pPr marL="0" indent="0">
              <a:buNone/>
            </a:pPr>
            <a:r>
              <a:rPr lang="en-US" dirty="0">
                <a:solidFill>
                  <a:srgbClr val="000066"/>
                </a:solidFill>
              </a:rPr>
              <a:t>Regional Counsel may also be asked to provide advice on whether the evidence rises to the level of a criminal matter which should be referred to the VA Office of Inspector General </a:t>
            </a:r>
            <a:r>
              <a:rPr lang="en-US" dirty="0" smtClean="0">
                <a:solidFill>
                  <a:srgbClr val="000066"/>
                </a:solidFill>
              </a:rPr>
              <a:t>(VA OIG).</a:t>
            </a:r>
          </a:p>
          <a:p>
            <a:pPr marL="0" indent="0">
              <a:buNone/>
            </a:pPr>
            <a:endParaRPr lang="en-US" dirty="0">
              <a:solidFill>
                <a:srgbClr val="000066"/>
              </a:solidFill>
            </a:endParaRPr>
          </a:p>
        </p:txBody>
      </p:sp>
      <p:sp>
        <p:nvSpPr>
          <p:cNvPr id="3" name="Title 2"/>
          <p:cNvSpPr>
            <a:spLocks noGrp="1"/>
          </p:cNvSpPr>
          <p:nvPr>
            <p:ph type="title"/>
          </p:nvPr>
        </p:nvSpPr>
        <p:spPr>
          <a:xfrm>
            <a:off x="1" y="76199"/>
            <a:ext cx="9160932" cy="838201"/>
          </a:xfrm>
        </p:spPr>
        <p:txBody>
          <a:bodyPr/>
          <a:lstStyle/>
          <a:p>
            <a:pPr algn="ctr"/>
            <a:r>
              <a:rPr lang="en-US" dirty="0"/>
              <a:t>Regional Counsel’s Role</a:t>
            </a:r>
          </a:p>
        </p:txBody>
      </p:sp>
      <p:sp>
        <p:nvSpPr>
          <p:cNvPr id="4" name="Rectangle 3"/>
          <p:cNvSpPr/>
          <p:nvPr/>
        </p:nvSpPr>
        <p:spPr>
          <a:xfrm>
            <a:off x="8382000" y="6488668"/>
            <a:ext cx="418704" cy="369332"/>
          </a:xfrm>
          <a:prstGeom prst="rect">
            <a:avLst/>
          </a:prstGeom>
        </p:spPr>
        <p:txBody>
          <a:bodyPr wrap="none">
            <a:spAutoFit/>
          </a:bodyPr>
          <a:lstStyle/>
          <a:p>
            <a:pPr lvl="0" algn="r"/>
            <a:fld id="{3FE40F6C-36E6-4965-9D21-698197C3108F}" type="slidenum">
              <a:rPr lang="en-US">
                <a:solidFill>
                  <a:prstClr val="white"/>
                </a:solidFill>
              </a:rPr>
              <a:pPr lvl="0" algn="r"/>
              <a:t>19</a:t>
            </a:fld>
            <a:endParaRPr lang="en-US" dirty="0">
              <a:solidFill>
                <a:prstClr val="white"/>
              </a:solidFill>
            </a:endParaRPr>
          </a:p>
        </p:txBody>
      </p:sp>
    </p:spTree>
    <p:extLst>
      <p:ext uri="{BB962C8B-B14F-4D97-AF65-F5344CB8AC3E}">
        <p14:creationId xmlns:p14="http://schemas.microsoft.com/office/powerpoint/2010/main" val="228760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07" y="0"/>
            <a:ext cx="9071893" cy="1066800"/>
          </a:xfrm>
        </p:spPr>
        <p:txBody>
          <a:bodyPr/>
          <a:lstStyle/>
          <a:p>
            <a:pPr algn="ctr"/>
            <a:r>
              <a:rPr lang="en-US" dirty="0" smtClean="0"/>
              <a:t>Objectives of Today’s Training</a:t>
            </a:r>
            <a:endParaRPr lang="en-US" dirty="0"/>
          </a:p>
        </p:txBody>
      </p:sp>
      <p:sp>
        <p:nvSpPr>
          <p:cNvPr id="12" name="Content Placeholder 11"/>
          <p:cNvSpPr>
            <a:spLocks noGrp="1"/>
          </p:cNvSpPr>
          <p:nvPr>
            <p:ph idx="1"/>
          </p:nvPr>
        </p:nvSpPr>
        <p:spPr/>
        <p:txBody>
          <a:bodyPr/>
          <a:lstStyle/>
          <a:p>
            <a:r>
              <a:rPr lang="en-US" dirty="0">
                <a:solidFill>
                  <a:srgbClr val="000066"/>
                </a:solidFill>
                <a:latin typeface="Arial" panose="020B0604020202020204" pitchFamily="34" charset="0"/>
              </a:rPr>
              <a:t>At the end of this lesson, you will be able to:</a:t>
            </a:r>
          </a:p>
          <a:p>
            <a:r>
              <a:rPr lang="en-US" dirty="0">
                <a:solidFill>
                  <a:srgbClr val="000066"/>
                </a:solidFill>
                <a:latin typeface="Arial" panose="020B0604020202020204" pitchFamily="34" charset="0"/>
              </a:rPr>
              <a:t>Understand the role </a:t>
            </a:r>
            <a:r>
              <a:rPr lang="en-US" dirty="0" smtClean="0">
                <a:solidFill>
                  <a:srgbClr val="000066"/>
                </a:solidFill>
                <a:latin typeface="Arial" panose="020B0604020202020204" pitchFamily="34" charset="0"/>
              </a:rPr>
              <a:t>Regional </a:t>
            </a:r>
            <a:r>
              <a:rPr lang="en-US" dirty="0">
                <a:solidFill>
                  <a:srgbClr val="000066"/>
                </a:solidFill>
                <a:latin typeface="Arial" panose="020B0604020202020204" pitchFamily="34" charset="0"/>
              </a:rPr>
              <a:t>Counsel plays in the </a:t>
            </a:r>
            <a:r>
              <a:rPr lang="en-US" dirty="0" smtClean="0">
                <a:solidFill>
                  <a:srgbClr val="000066"/>
                </a:solidFill>
                <a:latin typeface="Arial" panose="020B0604020202020204" pitchFamily="34" charset="0"/>
              </a:rPr>
              <a:t>fiduciary program</a:t>
            </a:r>
            <a:r>
              <a:rPr lang="en-US" dirty="0">
                <a:solidFill>
                  <a:srgbClr val="000066"/>
                </a:solidFill>
                <a:latin typeface="Arial" panose="020B0604020202020204" pitchFamily="34" charset="0"/>
              </a:rPr>
              <a:t>;</a:t>
            </a:r>
          </a:p>
          <a:p>
            <a:r>
              <a:rPr lang="en-US" dirty="0" smtClean="0">
                <a:solidFill>
                  <a:srgbClr val="000066"/>
                </a:solidFill>
                <a:latin typeface="Arial" panose="020B0604020202020204" pitchFamily="34" charset="0"/>
              </a:rPr>
              <a:t>State </a:t>
            </a:r>
            <a:r>
              <a:rPr lang="en-US" dirty="0">
                <a:solidFill>
                  <a:srgbClr val="000066"/>
                </a:solidFill>
                <a:latin typeface="Arial" panose="020B0604020202020204" pitchFamily="34" charset="0"/>
              </a:rPr>
              <a:t>at least one </a:t>
            </a:r>
            <a:r>
              <a:rPr lang="en-US" dirty="0" smtClean="0">
                <a:solidFill>
                  <a:srgbClr val="000066"/>
                </a:solidFill>
                <a:latin typeface="Arial" panose="020B0604020202020204" pitchFamily="34" charset="0"/>
              </a:rPr>
              <a:t>role </a:t>
            </a:r>
            <a:r>
              <a:rPr lang="en-US" dirty="0">
                <a:solidFill>
                  <a:srgbClr val="000066"/>
                </a:solidFill>
                <a:latin typeface="Arial" panose="020B0604020202020204" pitchFamily="34" charset="0"/>
              </a:rPr>
              <a:t>of the </a:t>
            </a:r>
            <a:r>
              <a:rPr lang="en-US" dirty="0" smtClean="0">
                <a:solidFill>
                  <a:srgbClr val="000066"/>
                </a:solidFill>
                <a:latin typeface="Arial" panose="020B0604020202020204" pitchFamily="34" charset="0"/>
              </a:rPr>
              <a:t>Regional </a:t>
            </a:r>
            <a:r>
              <a:rPr lang="en-US" dirty="0">
                <a:solidFill>
                  <a:srgbClr val="000066"/>
                </a:solidFill>
                <a:latin typeface="Arial" panose="020B0604020202020204" pitchFamily="34" charset="0"/>
              </a:rPr>
              <a:t>Counsel;</a:t>
            </a:r>
          </a:p>
          <a:p>
            <a:r>
              <a:rPr lang="en-US" dirty="0" smtClean="0">
                <a:solidFill>
                  <a:srgbClr val="000066"/>
                </a:solidFill>
                <a:latin typeface="Arial" panose="020B0604020202020204" pitchFamily="34" charset="0"/>
              </a:rPr>
              <a:t>Identify </a:t>
            </a:r>
            <a:r>
              <a:rPr lang="en-US" dirty="0">
                <a:solidFill>
                  <a:srgbClr val="000066"/>
                </a:solidFill>
                <a:latin typeface="Arial" panose="020B0604020202020204" pitchFamily="34" charset="0"/>
              </a:rPr>
              <a:t>when it is appropriate to contact Regional Counsel for assistance;</a:t>
            </a:r>
          </a:p>
          <a:p>
            <a:r>
              <a:rPr lang="en-US" dirty="0">
                <a:solidFill>
                  <a:srgbClr val="000066"/>
                </a:solidFill>
                <a:latin typeface="Arial" panose="020B0604020202020204" pitchFamily="34" charset="0"/>
              </a:rPr>
              <a:t>Determine the two instances in which a beneficiary’s property reverts to the VA through escheat and </a:t>
            </a:r>
            <a:r>
              <a:rPr lang="en-US" dirty="0" smtClean="0">
                <a:solidFill>
                  <a:srgbClr val="000066"/>
                </a:solidFill>
                <a:latin typeface="Arial" panose="020B0604020202020204" pitchFamily="34" charset="0"/>
              </a:rPr>
              <a:t>Regional Counsel’s role.</a:t>
            </a:r>
            <a:endParaRPr lang="en-US" dirty="0">
              <a:solidFill>
                <a:srgbClr val="000066"/>
              </a:solidFill>
              <a:latin typeface="Arial" panose="020B0604020202020204" pitchFamily="34" charset="0"/>
            </a:endParaRPr>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2</a:t>
            </a:fld>
            <a:endParaRPr lang="en-US" dirty="0"/>
          </a:p>
        </p:txBody>
      </p:sp>
      <p:sp>
        <p:nvSpPr>
          <p:cNvPr id="8" name="Title 1"/>
          <p:cNvSpPr txBox="1">
            <a:spLocks/>
          </p:cNvSpPr>
          <p:nvPr/>
        </p:nvSpPr>
        <p:spPr>
          <a:xfrm>
            <a:off x="72107" y="1016363"/>
            <a:ext cx="9144000" cy="6065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cap="none" spc="0">
                <a:ln w="3175" cmpd="sng">
                  <a:solidFill>
                    <a:schemeClr val="bg1">
                      <a:lumMod val="50000"/>
                    </a:schemeClr>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j-ea"/>
                <a:cs typeface="Arial" panose="020B0604020202020204" pitchFamily="34" charset="0"/>
              </a:defRPr>
            </a:lvl1pPr>
          </a:lstStyle>
          <a:p>
            <a:pPr algn="ctr"/>
            <a:endParaRPr lang="en-US" sz="2400" dirty="0">
              <a:ln w="3175" cmpd="sng">
                <a:noFill/>
                <a:prstDash val="solid"/>
              </a:ln>
              <a:solidFill>
                <a:schemeClr val="tx1"/>
              </a:solidFill>
              <a:effectLst/>
              <a:latin typeface="+mn-lt"/>
            </a:endParaRPr>
          </a:p>
        </p:txBody>
      </p:sp>
    </p:spTree>
    <p:extLst>
      <p:ext uri="{BB962C8B-B14F-4D97-AF65-F5344CB8AC3E}">
        <p14:creationId xmlns:p14="http://schemas.microsoft.com/office/powerpoint/2010/main" val="647033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199"/>
            <a:ext cx="9160932" cy="838201"/>
          </a:xfrm>
        </p:spPr>
        <p:txBody>
          <a:bodyPr>
            <a:normAutofit/>
          </a:bodyPr>
          <a:lstStyle/>
          <a:p>
            <a:pPr algn="ctr"/>
            <a:r>
              <a:rPr lang="en-US" b="1" dirty="0">
                <a:solidFill>
                  <a:srgbClr val="000066"/>
                </a:solidFill>
              </a:rPr>
              <a:t>Referral of Cases to the </a:t>
            </a:r>
            <a:r>
              <a:rPr lang="en-US" b="1" dirty="0" smtClean="0">
                <a:solidFill>
                  <a:srgbClr val="000066"/>
                </a:solidFill>
              </a:rPr>
              <a:t>VA OIG</a:t>
            </a:r>
            <a:endParaRPr lang="en-US" b="1" dirty="0">
              <a:solidFill>
                <a:srgbClr val="000066"/>
              </a:solidFill>
            </a:endParaRPr>
          </a:p>
        </p:txBody>
      </p:sp>
      <p:sp>
        <p:nvSpPr>
          <p:cNvPr id="3" name="Rectangle 2"/>
          <p:cNvSpPr/>
          <p:nvPr/>
        </p:nvSpPr>
        <p:spPr>
          <a:xfrm>
            <a:off x="381000" y="1447800"/>
            <a:ext cx="8382000" cy="452431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66"/>
                </a:solidFill>
              </a:rPr>
              <a:t>Cases that involve misuse of benefits by the fiduciary will primarily be referred after a formal misuse determination has been made</a:t>
            </a:r>
            <a:r>
              <a:rPr lang="en-US" sz="2400" dirty="0" smtClean="0">
                <a:solidFill>
                  <a:srgbClr val="000066"/>
                </a:solidFill>
              </a:rPr>
              <a:t>.  Early case referrals may be made to VA OIG under extenuating circumstances.</a:t>
            </a:r>
          </a:p>
          <a:p>
            <a:pPr marL="342900" indent="-342900">
              <a:buFont typeface="Arial" panose="020B0604020202020204" pitchFamily="34" charset="0"/>
              <a:buChar char="•"/>
            </a:pPr>
            <a:endParaRPr lang="en-US" sz="2400" dirty="0" smtClean="0">
              <a:solidFill>
                <a:srgbClr val="000066"/>
              </a:solidFill>
            </a:endParaRPr>
          </a:p>
          <a:p>
            <a:pPr marL="342900" indent="-342900">
              <a:buFont typeface="Arial" panose="020B0604020202020204" pitchFamily="34" charset="0"/>
              <a:buChar char="•"/>
            </a:pPr>
            <a:r>
              <a:rPr lang="en-US" sz="2400" dirty="0">
                <a:solidFill>
                  <a:srgbClr val="000066"/>
                </a:solidFill>
              </a:rPr>
              <a:t>Cases that involve fraud, corruption or other criminal conduct must be referred to the VA OIG. </a:t>
            </a:r>
          </a:p>
          <a:p>
            <a:pPr marL="342900" indent="-342900">
              <a:buFont typeface="Arial" panose="020B0604020202020204" pitchFamily="34" charset="0"/>
              <a:buChar char="•"/>
            </a:pPr>
            <a:endParaRPr lang="en-US" sz="2400" dirty="0">
              <a:solidFill>
                <a:srgbClr val="000066"/>
              </a:solidFill>
            </a:endParaRPr>
          </a:p>
          <a:p>
            <a:pPr marL="342900" indent="-342900">
              <a:buFont typeface="Arial" panose="020B0604020202020204" pitchFamily="34" charset="0"/>
              <a:buChar char="•"/>
            </a:pPr>
            <a:r>
              <a:rPr lang="en-US" sz="2400" dirty="0" smtClean="0">
                <a:solidFill>
                  <a:srgbClr val="000066"/>
                </a:solidFill>
              </a:rPr>
              <a:t>The VA OIG </a:t>
            </a:r>
            <a:r>
              <a:rPr lang="en-US" sz="2400" dirty="0">
                <a:solidFill>
                  <a:srgbClr val="000066"/>
                </a:solidFill>
              </a:rPr>
              <a:t>(not the Veterans Benefits Administration, fiduciary </a:t>
            </a:r>
            <a:r>
              <a:rPr lang="en-US" sz="2400" dirty="0" smtClean="0">
                <a:solidFill>
                  <a:srgbClr val="000066"/>
                </a:solidFill>
              </a:rPr>
              <a:t>hub </a:t>
            </a:r>
            <a:r>
              <a:rPr lang="en-US" sz="2400" dirty="0">
                <a:solidFill>
                  <a:srgbClr val="000066"/>
                </a:solidFill>
              </a:rPr>
              <a:t>or Regional Counsel) is the entity within VA responsible for investigations involving suspected violations of Federal criminal laws. </a:t>
            </a:r>
          </a:p>
        </p:txBody>
      </p:sp>
      <p:sp>
        <p:nvSpPr>
          <p:cNvPr id="5"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20</a:t>
            </a:fld>
            <a:endParaRPr lang="en-US" dirty="0"/>
          </a:p>
        </p:txBody>
      </p:sp>
    </p:spTree>
    <p:extLst>
      <p:ext uri="{BB962C8B-B14F-4D97-AF65-F5344CB8AC3E}">
        <p14:creationId xmlns:p14="http://schemas.microsoft.com/office/powerpoint/2010/main" val="71182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199"/>
            <a:ext cx="9160932" cy="838201"/>
          </a:xfrm>
        </p:spPr>
        <p:txBody>
          <a:bodyPr>
            <a:normAutofit/>
          </a:bodyPr>
          <a:lstStyle/>
          <a:p>
            <a:pPr algn="ctr"/>
            <a:r>
              <a:rPr lang="en-US" sz="2800" b="1" dirty="0">
                <a:solidFill>
                  <a:srgbClr val="000066"/>
                </a:solidFill>
              </a:rPr>
              <a:t>Accountability for Investigating Misuse</a:t>
            </a:r>
          </a:p>
        </p:txBody>
      </p:sp>
      <p:sp>
        <p:nvSpPr>
          <p:cNvPr id="3" name="Rectangle 2"/>
          <p:cNvSpPr/>
          <p:nvPr/>
        </p:nvSpPr>
        <p:spPr>
          <a:xfrm>
            <a:off x="762000" y="1582341"/>
            <a:ext cx="7924800" cy="3416320"/>
          </a:xfrm>
          <a:prstGeom prst="rect">
            <a:avLst/>
          </a:prstGeom>
        </p:spPr>
        <p:txBody>
          <a:bodyPr wrap="square">
            <a:spAutoFit/>
          </a:bodyPr>
          <a:lstStyle/>
          <a:p>
            <a:r>
              <a:rPr lang="en-US" sz="2400" dirty="0" smtClean="0">
                <a:solidFill>
                  <a:srgbClr val="000066"/>
                </a:solidFill>
              </a:rPr>
              <a:t>The requirements </a:t>
            </a:r>
            <a:r>
              <a:rPr lang="en-US" sz="2400" dirty="0">
                <a:solidFill>
                  <a:srgbClr val="000066"/>
                </a:solidFill>
              </a:rPr>
              <a:t>of 38 U.S.C § 6106 (Misuse of Benefits by Fiduciaries) and 38 U.S.C § 6107 (Reissuance of </a:t>
            </a:r>
            <a:r>
              <a:rPr lang="en-US" sz="2400" dirty="0" smtClean="0">
                <a:solidFill>
                  <a:srgbClr val="000066"/>
                </a:solidFill>
              </a:rPr>
              <a:t>Benefits) emphasize the importance of the timely submission and review of fiduciary accountings. </a:t>
            </a:r>
            <a:endParaRPr lang="en-US" sz="2400" dirty="0">
              <a:solidFill>
                <a:srgbClr val="000066"/>
              </a:solidFill>
            </a:endParaRPr>
          </a:p>
          <a:p>
            <a:endParaRPr lang="en-US" sz="1200" dirty="0">
              <a:solidFill>
                <a:srgbClr val="000066"/>
              </a:solidFill>
            </a:endParaRPr>
          </a:p>
          <a:p>
            <a:pPr marL="342900" indent="-342900">
              <a:buFont typeface="Arial" panose="020B0604020202020204" pitchFamily="34" charset="0"/>
              <a:buChar char="•"/>
            </a:pPr>
            <a:r>
              <a:rPr lang="en-US" sz="2400" dirty="0" smtClean="0">
                <a:solidFill>
                  <a:srgbClr val="000066"/>
                </a:solidFill>
              </a:rPr>
              <a:t>The </a:t>
            </a:r>
            <a:r>
              <a:rPr lang="en-US" sz="2400" dirty="0">
                <a:solidFill>
                  <a:srgbClr val="000066"/>
                </a:solidFill>
              </a:rPr>
              <a:t>failure to obtain a timely accounting </a:t>
            </a:r>
            <a:r>
              <a:rPr lang="en-US" sz="2400" dirty="0" smtClean="0">
                <a:solidFill>
                  <a:srgbClr val="000066"/>
                </a:solidFill>
              </a:rPr>
              <a:t>may result </a:t>
            </a:r>
            <a:r>
              <a:rPr lang="en-US" sz="2400" dirty="0">
                <a:solidFill>
                  <a:srgbClr val="000066"/>
                </a:solidFill>
              </a:rPr>
              <a:t>in a finding of negligence by </a:t>
            </a:r>
            <a:r>
              <a:rPr lang="en-US" sz="2400" dirty="0" smtClean="0">
                <a:solidFill>
                  <a:srgbClr val="000066"/>
                </a:solidFill>
              </a:rPr>
              <a:t>VA </a:t>
            </a:r>
            <a:r>
              <a:rPr lang="en-US" sz="2400" dirty="0">
                <a:solidFill>
                  <a:srgbClr val="000066"/>
                </a:solidFill>
              </a:rPr>
              <a:t>and </a:t>
            </a:r>
            <a:r>
              <a:rPr lang="en-US" sz="2400" dirty="0" smtClean="0">
                <a:solidFill>
                  <a:srgbClr val="000066"/>
                </a:solidFill>
              </a:rPr>
              <a:t>the </a:t>
            </a:r>
            <a:r>
              <a:rPr lang="en-US" sz="2400" dirty="0">
                <a:solidFill>
                  <a:srgbClr val="000066"/>
                </a:solidFill>
              </a:rPr>
              <a:t>reissuance of </a:t>
            </a:r>
            <a:r>
              <a:rPr lang="en-US" sz="2400" dirty="0" smtClean="0">
                <a:solidFill>
                  <a:srgbClr val="000066"/>
                </a:solidFill>
              </a:rPr>
              <a:t>benefits.</a:t>
            </a:r>
          </a:p>
          <a:p>
            <a:endParaRPr lang="en-US" sz="1200" dirty="0" smtClean="0">
              <a:solidFill>
                <a:srgbClr val="000066"/>
              </a:solidFill>
            </a:endParaRPr>
          </a:p>
          <a:p>
            <a:pPr marL="342900" indent="-342900">
              <a:buFont typeface="Arial" panose="020B0604020202020204" pitchFamily="34" charset="0"/>
              <a:buChar char="•"/>
            </a:pPr>
            <a:r>
              <a:rPr lang="en-US" sz="2400" dirty="0" smtClean="0">
                <a:solidFill>
                  <a:srgbClr val="000066"/>
                </a:solidFill>
              </a:rPr>
              <a:t>VA looks </a:t>
            </a:r>
            <a:r>
              <a:rPr lang="en-US" sz="2400" dirty="0">
                <a:solidFill>
                  <a:srgbClr val="000066"/>
                </a:solidFill>
              </a:rPr>
              <a:t>to fiduciary hubs to aggressively pursue delinquent accountings</a:t>
            </a:r>
            <a:r>
              <a:rPr lang="en-US" sz="2400" dirty="0"/>
              <a:t>.</a:t>
            </a:r>
          </a:p>
        </p:txBody>
      </p:sp>
      <p:sp>
        <p:nvSpPr>
          <p:cNvPr id="5"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21</a:t>
            </a:fld>
            <a:endParaRPr lang="en-US" dirty="0"/>
          </a:p>
        </p:txBody>
      </p:sp>
    </p:spTree>
    <p:extLst>
      <p:ext uri="{BB962C8B-B14F-4D97-AF65-F5344CB8AC3E}">
        <p14:creationId xmlns:p14="http://schemas.microsoft.com/office/powerpoint/2010/main" val="2140718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199"/>
            <a:ext cx="9160932" cy="838201"/>
          </a:xfrm>
        </p:spPr>
        <p:txBody>
          <a:bodyPr/>
          <a:lstStyle/>
          <a:p>
            <a:pPr algn="ctr"/>
            <a:r>
              <a:rPr lang="en-US" b="1" dirty="0">
                <a:solidFill>
                  <a:srgbClr val="000066"/>
                </a:solidFill>
              </a:rPr>
              <a:t>Test Your Knowledge</a:t>
            </a:r>
          </a:p>
        </p:txBody>
      </p:sp>
      <p:sp>
        <p:nvSpPr>
          <p:cNvPr id="3" name="Rectangle 2"/>
          <p:cNvSpPr/>
          <p:nvPr/>
        </p:nvSpPr>
        <p:spPr>
          <a:xfrm>
            <a:off x="457200" y="2136339"/>
            <a:ext cx="7772400" cy="3416320"/>
          </a:xfrm>
          <a:prstGeom prst="rect">
            <a:avLst/>
          </a:prstGeom>
        </p:spPr>
        <p:txBody>
          <a:bodyPr wrap="square">
            <a:spAutoFit/>
          </a:bodyPr>
          <a:lstStyle/>
          <a:p>
            <a:pPr marL="457200" indent="-457200">
              <a:buFont typeface="+mj-lt"/>
              <a:buAutoNum type="arabicParenR"/>
            </a:pPr>
            <a:r>
              <a:rPr lang="en-US" sz="2400" dirty="0" smtClean="0">
                <a:solidFill>
                  <a:srgbClr val="000066"/>
                </a:solidFill>
              </a:rPr>
              <a:t>What </a:t>
            </a:r>
            <a:r>
              <a:rPr lang="en-US" sz="2400" dirty="0">
                <a:solidFill>
                  <a:srgbClr val="000066"/>
                </a:solidFill>
              </a:rPr>
              <a:t>are the most common ways </a:t>
            </a:r>
            <a:r>
              <a:rPr lang="en-US" sz="2400" dirty="0" smtClean="0">
                <a:solidFill>
                  <a:srgbClr val="000066"/>
                </a:solidFill>
              </a:rPr>
              <a:t>misuse allegations  </a:t>
            </a:r>
            <a:r>
              <a:rPr lang="en-US" sz="2400" dirty="0">
                <a:solidFill>
                  <a:srgbClr val="000066"/>
                </a:solidFill>
              </a:rPr>
              <a:t>come to the attention of VA?</a:t>
            </a:r>
          </a:p>
          <a:p>
            <a:r>
              <a:rPr lang="en-US" sz="2400" dirty="0">
                <a:solidFill>
                  <a:srgbClr val="000066"/>
                </a:solidFill>
              </a:rPr>
              <a:t>	a)</a:t>
            </a:r>
          </a:p>
          <a:p>
            <a:r>
              <a:rPr lang="en-US" sz="2400" dirty="0" smtClean="0">
                <a:solidFill>
                  <a:srgbClr val="000066"/>
                </a:solidFill>
              </a:rPr>
              <a:t>	b</a:t>
            </a:r>
            <a:r>
              <a:rPr lang="en-US" sz="2400" dirty="0">
                <a:solidFill>
                  <a:srgbClr val="000066"/>
                </a:solidFill>
              </a:rPr>
              <a:t>)</a:t>
            </a:r>
          </a:p>
          <a:p>
            <a:r>
              <a:rPr lang="en-US" sz="2400" dirty="0">
                <a:solidFill>
                  <a:srgbClr val="000066"/>
                </a:solidFill>
              </a:rPr>
              <a:t>	c)  </a:t>
            </a:r>
          </a:p>
          <a:p>
            <a:r>
              <a:rPr lang="en-US" sz="2400" dirty="0">
                <a:solidFill>
                  <a:srgbClr val="000066"/>
                </a:solidFill>
              </a:rPr>
              <a:t>    </a:t>
            </a:r>
          </a:p>
          <a:p>
            <a:pPr marL="457200" indent="-457200">
              <a:buFont typeface="+mj-lt"/>
              <a:buAutoNum type="arabicParenR" startAt="2"/>
            </a:pPr>
            <a:r>
              <a:rPr lang="en-US" sz="2400" dirty="0" smtClean="0">
                <a:solidFill>
                  <a:srgbClr val="000066"/>
                </a:solidFill>
              </a:rPr>
              <a:t>If </a:t>
            </a:r>
            <a:r>
              <a:rPr lang="en-US" sz="2400" dirty="0">
                <a:solidFill>
                  <a:srgbClr val="000066"/>
                </a:solidFill>
              </a:rPr>
              <a:t>misuse is found, the fiduciary hub will require Regional Counsel assistance if a _______-_________ fiduciary is </a:t>
            </a:r>
            <a:r>
              <a:rPr lang="en-US" sz="2400" dirty="0" smtClean="0">
                <a:solidFill>
                  <a:srgbClr val="000066"/>
                </a:solidFill>
              </a:rPr>
              <a:t>involved.</a:t>
            </a:r>
            <a:endParaRPr lang="en-US" sz="2400" dirty="0">
              <a:solidFill>
                <a:srgbClr val="000066"/>
              </a:solidFill>
            </a:endParaRPr>
          </a:p>
        </p:txBody>
      </p:sp>
      <p:sp>
        <p:nvSpPr>
          <p:cNvPr id="5"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22</a:t>
            </a:fld>
            <a:endParaRPr lang="en-US" dirty="0"/>
          </a:p>
        </p:txBody>
      </p:sp>
    </p:spTree>
    <p:extLst>
      <p:ext uri="{BB962C8B-B14F-4D97-AF65-F5344CB8AC3E}">
        <p14:creationId xmlns:p14="http://schemas.microsoft.com/office/powerpoint/2010/main" val="118620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smtClean="0">
                <a:solidFill>
                  <a:srgbClr val="000066"/>
                </a:solidFill>
              </a:rPr>
              <a:t>TOPIC III</a:t>
            </a:r>
            <a:endParaRPr lang="en-US" sz="2800" b="1" dirty="0">
              <a:solidFill>
                <a:srgbClr val="000066"/>
              </a:solidFill>
            </a:endParaRPr>
          </a:p>
        </p:txBody>
      </p:sp>
      <p:sp>
        <p:nvSpPr>
          <p:cNvPr id="3" name="Subtitle 2"/>
          <p:cNvSpPr>
            <a:spLocks noGrp="1"/>
          </p:cNvSpPr>
          <p:nvPr>
            <p:ph type="subTitle" idx="1"/>
          </p:nvPr>
        </p:nvSpPr>
        <p:spPr/>
        <p:txBody>
          <a:bodyPr>
            <a:normAutofit/>
          </a:bodyPr>
          <a:lstStyle/>
          <a:p>
            <a:r>
              <a:rPr lang="en-US" sz="2400" dirty="0" smtClean="0">
                <a:solidFill>
                  <a:srgbClr val="000066"/>
                </a:solidFill>
              </a:rPr>
              <a:t>Excessive Fees</a:t>
            </a:r>
            <a:endParaRPr lang="en-US" sz="2400" dirty="0">
              <a:solidFill>
                <a:srgbClr val="000066"/>
              </a:solidFill>
            </a:endParaRPr>
          </a:p>
        </p:txBody>
      </p:sp>
    </p:spTree>
    <p:extLst>
      <p:ext uri="{BB962C8B-B14F-4D97-AF65-F5344CB8AC3E}">
        <p14:creationId xmlns:p14="http://schemas.microsoft.com/office/powerpoint/2010/main" val="48183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199"/>
            <a:ext cx="9160932" cy="838201"/>
          </a:xfrm>
        </p:spPr>
        <p:txBody>
          <a:bodyPr>
            <a:normAutofit/>
          </a:bodyPr>
          <a:lstStyle/>
          <a:p>
            <a:pPr algn="ctr"/>
            <a:r>
              <a:rPr lang="en-US" sz="2800" b="1" dirty="0" smtClean="0">
                <a:solidFill>
                  <a:srgbClr val="000066"/>
                </a:solidFill>
              </a:rPr>
              <a:t>Excessive </a:t>
            </a:r>
            <a:r>
              <a:rPr lang="en-US" sz="2800" b="1" dirty="0">
                <a:solidFill>
                  <a:srgbClr val="000066"/>
                </a:solidFill>
              </a:rPr>
              <a:t>Fees </a:t>
            </a:r>
          </a:p>
        </p:txBody>
      </p:sp>
      <p:sp>
        <p:nvSpPr>
          <p:cNvPr id="3" name="Rectangle 2"/>
          <p:cNvSpPr/>
          <p:nvPr/>
        </p:nvSpPr>
        <p:spPr>
          <a:xfrm>
            <a:off x="317500" y="1295400"/>
            <a:ext cx="8458200" cy="4431983"/>
          </a:xfrm>
          <a:prstGeom prst="rect">
            <a:avLst/>
          </a:prstGeom>
        </p:spPr>
        <p:txBody>
          <a:bodyPr wrap="square">
            <a:spAutoFit/>
          </a:bodyPr>
          <a:lstStyle/>
          <a:p>
            <a:endParaRPr lang="en-US" dirty="0" smtClean="0"/>
          </a:p>
          <a:p>
            <a:pPr marL="342900" indent="-342900">
              <a:buFont typeface="Arial" panose="020B0604020202020204" pitchFamily="34" charset="0"/>
              <a:buChar char="•"/>
            </a:pPr>
            <a:r>
              <a:rPr lang="en-US" sz="2200" dirty="0" smtClean="0">
                <a:solidFill>
                  <a:srgbClr val="000066"/>
                </a:solidFill>
              </a:rPr>
              <a:t>Under </a:t>
            </a:r>
            <a:r>
              <a:rPr lang="en-US" sz="2200" dirty="0">
                <a:solidFill>
                  <a:srgbClr val="000066"/>
                </a:solidFill>
              </a:rPr>
              <a:t>38 C.F.R. § </a:t>
            </a:r>
            <a:r>
              <a:rPr lang="en-US" sz="2200" dirty="0" smtClean="0">
                <a:solidFill>
                  <a:srgbClr val="000066"/>
                </a:solidFill>
              </a:rPr>
              <a:t>13.64, </a:t>
            </a:r>
            <a:r>
              <a:rPr lang="en-US" sz="2200" dirty="0">
                <a:solidFill>
                  <a:srgbClr val="000066"/>
                </a:solidFill>
              </a:rPr>
              <a:t>a VA-appointed fiduciary is encouraged to serve without a fee, but is authorized to receive a fee that “may not exceed 4 percent of the monetary benefits paid by VA on behalf of the beneficiary to the fiduciary during that year.” </a:t>
            </a:r>
          </a:p>
          <a:p>
            <a:pPr marL="342900" indent="-342900">
              <a:buFont typeface="Arial" panose="020B0604020202020204" pitchFamily="34" charset="0"/>
              <a:buChar char="•"/>
            </a:pPr>
            <a:endParaRPr lang="en-US" sz="2200" dirty="0">
              <a:solidFill>
                <a:srgbClr val="000066"/>
              </a:solidFill>
            </a:endParaRPr>
          </a:p>
          <a:p>
            <a:pPr marL="342900" indent="-342900">
              <a:buFont typeface="Arial" panose="020B0604020202020204" pitchFamily="34" charset="0"/>
              <a:buChar char="•"/>
            </a:pPr>
            <a:r>
              <a:rPr lang="en-US" sz="2200" dirty="0" smtClean="0">
                <a:solidFill>
                  <a:srgbClr val="000066"/>
                </a:solidFill>
              </a:rPr>
              <a:t>VA </a:t>
            </a:r>
            <a:r>
              <a:rPr lang="en-US" sz="2200" dirty="0">
                <a:solidFill>
                  <a:srgbClr val="000066"/>
                </a:solidFill>
              </a:rPr>
              <a:t>fiduciary hubs often review accountings that indicate that fees are being charged in State Court matters that far exceed 4 percent of the recurring monthly VA income. </a:t>
            </a:r>
          </a:p>
          <a:p>
            <a:pPr marL="342900" indent="-342900">
              <a:buFont typeface="Arial" panose="020B0604020202020204" pitchFamily="34" charset="0"/>
              <a:buChar char="•"/>
            </a:pPr>
            <a:endParaRPr lang="en-US" sz="2200" dirty="0" smtClean="0">
              <a:solidFill>
                <a:srgbClr val="000066"/>
              </a:solidFill>
            </a:endParaRPr>
          </a:p>
          <a:p>
            <a:pPr marL="342900" indent="-342900">
              <a:buFont typeface="Arial" panose="020B0604020202020204" pitchFamily="34" charset="0"/>
              <a:buChar char="•"/>
            </a:pPr>
            <a:r>
              <a:rPr lang="en-US" sz="2200" dirty="0" smtClean="0">
                <a:solidFill>
                  <a:srgbClr val="000066"/>
                </a:solidFill>
              </a:rPr>
              <a:t>When </a:t>
            </a:r>
            <a:r>
              <a:rPr lang="en-US" sz="2200" dirty="0">
                <a:solidFill>
                  <a:srgbClr val="000066"/>
                </a:solidFill>
              </a:rPr>
              <a:t>the fiduciary hub determines that the fee is excessive or unreasonable, it often refers the matter to Regional Counsel and/or appoints a successor </a:t>
            </a:r>
            <a:r>
              <a:rPr lang="en-US" sz="2200" dirty="0" smtClean="0">
                <a:solidFill>
                  <a:srgbClr val="000066"/>
                </a:solidFill>
              </a:rPr>
              <a:t>fiduciary</a:t>
            </a:r>
            <a:r>
              <a:rPr lang="en-US" sz="2200" dirty="0">
                <a:solidFill>
                  <a:srgbClr val="000066"/>
                </a:solidFill>
              </a:rPr>
              <a:t>.</a:t>
            </a:r>
          </a:p>
        </p:txBody>
      </p:sp>
      <p:sp>
        <p:nvSpPr>
          <p:cNvPr id="5"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24</a:t>
            </a:fld>
            <a:endParaRPr lang="en-US" dirty="0"/>
          </a:p>
        </p:txBody>
      </p:sp>
    </p:spTree>
    <p:extLst>
      <p:ext uri="{BB962C8B-B14F-4D97-AF65-F5344CB8AC3E}">
        <p14:creationId xmlns:p14="http://schemas.microsoft.com/office/powerpoint/2010/main" val="207902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solidFill>
                  <a:srgbClr val="000066"/>
                </a:solidFill>
              </a:rPr>
              <a:t>TOPIC IV</a:t>
            </a:r>
          </a:p>
        </p:txBody>
      </p:sp>
      <p:sp>
        <p:nvSpPr>
          <p:cNvPr id="3" name="Subtitle 2"/>
          <p:cNvSpPr>
            <a:spLocks noGrp="1"/>
          </p:cNvSpPr>
          <p:nvPr>
            <p:ph type="subTitle" idx="1"/>
          </p:nvPr>
        </p:nvSpPr>
        <p:spPr/>
        <p:txBody>
          <a:bodyPr>
            <a:normAutofit/>
          </a:bodyPr>
          <a:lstStyle/>
          <a:p>
            <a:r>
              <a:rPr lang="en-US" sz="2400" dirty="0">
                <a:solidFill>
                  <a:srgbClr val="000066"/>
                </a:solidFill>
              </a:rPr>
              <a:t>Disposition of Benefits at Death</a:t>
            </a:r>
          </a:p>
        </p:txBody>
      </p:sp>
    </p:spTree>
    <p:extLst>
      <p:ext uri="{BB962C8B-B14F-4D97-AF65-F5344CB8AC3E}">
        <p14:creationId xmlns:p14="http://schemas.microsoft.com/office/powerpoint/2010/main" val="1727904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199"/>
            <a:ext cx="9160932" cy="838201"/>
          </a:xfrm>
        </p:spPr>
        <p:txBody>
          <a:bodyPr>
            <a:normAutofit fontScale="90000"/>
          </a:bodyPr>
          <a:lstStyle/>
          <a:p>
            <a:pPr algn="ctr"/>
            <a:r>
              <a:rPr lang="en-US" sz="3100" b="1" dirty="0">
                <a:solidFill>
                  <a:srgbClr val="000066"/>
                </a:solidFill>
              </a:rPr>
              <a:t>Disposition of Benefits at Death</a:t>
            </a:r>
            <a:r>
              <a:rPr lang="en-US" b="1" dirty="0">
                <a:solidFill>
                  <a:srgbClr val="000066"/>
                </a:solidFill>
              </a:rPr>
              <a:t/>
            </a:r>
            <a:br>
              <a:rPr lang="en-US" b="1" dirty="0">
                <a:solidFill>
                  <a:srgbClr val="000066"/>
                </a:solidFill>
              </a:rPr>
            </a:br>
            <a:endParaRPr lang="en-US" b="1" dirty="0">
              <a:solidFill>
                <a:srgbClr val="000066"/>
              </a:solidFill>
            </a:endParaRPr>
          </a:p>
        </p:txBody>
      </p:sp>
      <p:sp>
        <p:nvSpPr>
          <p:cNvPr id="3" name="Rectangle 2"/>
          <p:cNvSpPr/>
          <p:nvPr/>
        </p:nvSpPr>
        <p:spPr>
          <a:xfrm>
            <a:off x="304800" y="1371600"/>
            <a:ext cx="8382000" cy="4154984"/>
          </a:xfrm>
          <a:prstGeom prst="rect">
            <a:avLst/>
          </a:prstGeom>
        </p:spPr>
        <p:txBody>
          <a:bodyPr wrap="square">
            <a:spAutoFit/>
          </a:bodyPr>
          <a:lstStyle/>
          <a:p>
            <a:r>
              <a:rPr lang="en-US" sz="2200" dirty="0">
                <a:solidFill>
                  <a:srgbClr val="000066"/>
                </a:solidFill>
              </a:rPr>
              <a:t>38 C.F.R. §13.110 Escheat; post fund.</a:t>
            </a:r>
          </a:p>
          <a:p>
            <a:r>
              <a:rPr lang="en-US" sz="2200" dirty="0">
                <a:solidFill>
                  <a:srgbClr val="000066"/>
                </a:solidFill>
              </a:rPr>
              <a:t> </a:t>
            </a:r>
            <a:endParaRPr lang="en-US" sz="2200" dirty="0" smtClean="0">
              <a:solidFill>
                <a:srgbClr val="000066"/>
              </a:solidFill>
            </a:endParaRPr>
          </a:p>
          <a:p>
            <a:r>
              <a:rPr lang="en-US" sz="2200" dirty="0" smtClean="0">
                <a:solidFill>
                  <a:srgbClr val="000066"/>
                </a:solidFill>
              </a:rPr>
              <a:t>(</a:t>
            </a:r>
            <a:r>
              <a:rPr lang="en-US" sz="2200" dirty="0">
                <a:solidFill>
                  <a:srgbClr val="000066"/>
                </a:solidFill>
              </a:rPr>
              <a:t>a) . . . Upon death of a beneficiary for whom payment of Department of Veterans Affairs benefits was made to a court-appointed fiduciary, legal custodian . . ., the fiduciary (or the deceased beneficiary's personal representative) shall, upon request, account for and return to the Department of Veterans Affairs any remaining assets derived from Department of Veterans Affairs benefits which would under State law escheat to the State . . .  </a:t>
            </a:r>
          </a:p>
          <a:p>
            <a:endParaRPr lang="en-US" sz="2200" dirty="0">
              <a:solidFill>
                <a:srgbClr val="000066"/>
              </a:solidFill>
            </a:endParaRPr>
          </a:p>
          <a:p>
            <a:r>
              <a:rPr lang="en-US" sz="2200" dirty="0" smtClean="0">
                <a:solidFill>
                  <a:srgbClr val="000066"/>
                </a:solidFill>
              </a:rPr>
              <a:t>Escheat </a:t>
            </a:r>
            <a:r>
              <a:rPr lang="en-US" sz="2200" dirty="0">
                <a:solidFill>
                  <a:srgbClr val="000066"/>
                </a:solidFill>
              </a:rPr>
              <a:t>is a very limited concept – it typically only applies if the Veteran does not have a will, and does not have surviving heirs (FPM, Chapter 4) </a:t>
            </a:r>
          </a:p>
        </p:txBody>
      </p:sp>
      <p:sp>
        <p:nvSpPr>
          <p:cNvPr id="5"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26</a:t>
            </a:fld>
            <a:endParaRPr lang="en-US" dirty="0"/>
          </a:p>
        </p:txBody>
      </p:sp>
    </p:spTree>
    <p:extLst>
      <p:ext uri="{BB962C8B-B14F-4D97-AF65-F5344CB8AC3E}">
        <p14:creationId xmlns:p14="http://schemas.microsoft.com/office/powerpoint/2010/main" val="722191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199"/>
            <a:ext cx="9160932" cy="838201"/>
          </a:xfrm>
        </p:spPr>
        <p:txBody>
          <a:bodyPr>
            <a:normAutofit fontScale="90000"/>
          </a:bodyPr>
          <a:lstStyle/>
          <a:p>
            <a:pPr algn="ctr"/>
            <a:r>
              <a:rPr lang="en-US" sz="3100" b="1" dirty="0">
                <a:solidFill>
                  <a:srgbClr val="000066"/>
                </a:solidFill>
              </a:rPr>
              <a:t>Disposition of Benefits at Death</a:t>
            </a:r>
            <a:r>
              <a:rPr lang="en-US" b="1" dirty="0">
                <a:solidFill>
                  <a:srgbClr val="000066"/>
                </a:solidFill>
              </a:rPr>
              <a:t/>
            </a:r>
            <a:br>
              <a:rPr lang="en-US" b="1" dirty="0">
                <a:solidFill>
                  <a:srgbClr val="000066"/>
                </a:solidFill>
              </a:rPr>
            </a:br>
            <a:endParaRPr lang="en-US" b="1" dirty="0">
              <a:solidFill>
                <a:srgbClr val="000066"/>
              </a:solidFill>
            </a:endParaRPr>
          </a:p>
        </p:txBody>
      </p:sp>
      <p:sp>
        <p:nvSpPr>
          <p:cNvPr id="3" name="Rectangle 2"/>
          <p:cNvSpPr/>
          <p:nvPr/>
        </p:nvSpPr>
        <p:spPr>
          <a:xfrm>
            <a:off x="254000" y="1295400"/>
            <a:ext cx="8382000" cy="5041380"/>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solidFill>
                  <a:srgbClr val="000066"/>
                </a:solidFill>
                <a:latin typeface="+mj-lt"/>
                <a:cs typeface="Arial" panose="020B0604020202020204" pitchFamily="34" charset="0"/>
              </a:rPr>
              <a:t>The f</a:t>
            </a:r>
            <a:r>
              <a:rPr lang="en-US" sz="2400" dirty="0" smtClean="0">
                <a:solidFill>
                  <a:srgbClr val="000066"/>
                </a:solidFill>
                <a:latin typeface="+mj-lt"/>
                <a:cs typeface="Arial" panose="020B0604020202020204" pitchFamily="34" charset="0"/>
              </a:rPr>
              <a:t>iduciary </a:t>
            </a:r>
            <a:r>
              <a:rPr lang="en-US" sz="2400" dirty="0">
                <a:solidFill>
                  <a:srgbClr val="000066"/>
                </a:solidFill>
                <a:latin typeface="+mj-lt"/>
                <a:cs typeface="Arial" panose="020B0604020202020204" pitchFamily="34" charset="0"/>
              </a:rPr>
              <a:t>p</a:t>
            </a:r>
            <a:r>
              <a:rPr lang="en-US" sz="2400" dirty="0" smtClean="0">
                <a:solidFill>
                  <a:srgbClr val="000066"/>
                </a:solidFill>
                <a:latin typeface="+mj-lt"/>
                <a:cs typeface="Arial" panose="020B0604020202020204" pitchFamily="34" charset="0"/>
              </a:rPr>
              <a:t>rogram’s role </a:t>
            </a:r>
            <a:r>
              <a:rPr lang="en-US" sz="2400" dirty="0">
                <a:solidFill>
                  <a:srgbClr val="000066"/>
                </a:solidFill>
                <a:latin typeface="+mj-lt"/>
                <a:cs typeface="Arial" panose="020B0604020202020204" pitchFamily="34" charset="0"/>
              </a:rPr>
              <a:t>is to </a:t>
            </a:r>
            <a:r>
              <a:rPr lang="en-US" sz="2400" dirty="0" smtClean="0">
                <a:solidFill>
                  <a:srgbClr val="000066"/>
                </a:solidFill>
                <a:latin typeface="+mj-lt"/>
                <a:cs typeface="Arial" panose="020B0604020202020204" pitchFamily="34" charset="0"/>
              </a:rPr>
              <a:t>oversee the fiduciary’s management of </a:t>
            </a:r>
            <a:r>
              <a:rPr lang="en-US" sz="2400" dirty="0">
                <a:solidFill>
                  <a:srgbClr val="000066"/>
                </a:solidFill>
                <a:latin typeface="+mj-lt"/>
                <a:cs typeface="Arial" panose="020B0604020202020204" pitchFamily="34" charset="0"/>
              </a:rPr>
              <a:t>the Veteran’s funds during </a:t>
            </a:r>
            <a:r>
              <a:rPr lang="en-US" sz="2400" dirty="0" smtClean="0">
                <a:solidFill>
                  <a:srgbClr val="000066"/>
                </a:solidFill>
                <a:latin typeface="+mj-lt"/>
                <a:cs typeface="Arial" panose="020B0604020202020204" pitchFamily="34" charset="0"/>
              </a:rPr>
              <a:t>his or her </a:t>
            </a:r>
            <a:r>
              <a:rPr lang="en-US" sz="2400" dirty="0">
                <a:solidFill>
                  <a:srgbClr val="000066"/>
                </a:solidFill>
                <a:latin typeface="+mj-lt"/>
                <a:cs typeface="Arial" panose="020B0604020202020204" pitchFamily="34" charset="0"/>
              </a:rPr>
              <a:t>lifetime.</a:t>
            </a:r>
          </a:p>
          <a:p>
            <a:pPr marL="171450" indent="-171450">
              <a:spcBef>
                <a:spcPct val="20000"/>
              </a:spcBef>
              <a:buFont typeface="Arial" panose="020B0604020202020204" pitchFamily="34" charset="0"/>
              <a:buChar char="•"/>
              <a:defRPr/>
            </a:pPr>
            <a:endParaRPr lang="en-US" sz="1200" dirty="0">
              <a:solidFill>
                <a:srgbClr val="000066"/>
              </a:solidFill>
              <a:latin typeface="+mj-lt"/>
              <a:cs typeface="Arial" panose="020B0604020202020204" pitchFamily="34" charset="0"/>
            </a:endParaRPr>
          </a:p>
          <a:p>
            <a:pPr marL="342900" indent="-342900">
              <a:spcBef>
                <a:spcPct val="20000"/>
              </a:spcBef>
              <a:buFont typeface="Arial" panose="020B0604020202020204" pitchFamily="34" charset="0"/>
              <a:buChar char="•"/>
              <a:defRPr/>
            </a:pPr>
            <a:r>
              <a:rPr lang="en-US" sz="2400" dirty="0">
                <a:solidFill>
                  <a:srgbClr val="000066"/>
                </a:solidFill>
                <a:latin typeface="+mj-lt"/>
                <a:cs typeface="Arial" panose="020B0604020202020204" pitchFamily="34" charset="0"/>
              </a:rPr>
              <a:t>Upon death, the </a:t>
            </a:r>
            <a:r>
              <a:rPr lang="en-US" sz="2400" dirty="0" smtClean="0">
                <a:solidFill>
                  <a:srgbClr val="000066"/>
                </a:solidFill>
                <a:latin typeface="+mj-lt"/>
                <a:cs typeface="Arial" panose="020B0604020202020204" pitchFamily="34" charset="0"/>
              </a:rPr>
              <a:t>fiduciary hub’s </a:t>
            </a:r>
            <a:r>
              <a:rPr lang="en-US" sz="2400" dirty="0">
                <a:solidFill>
                  <a:srgbClr val="000066"/>
                </a:solidFill>
                <a:latin typeface="+mj-lt"/>
                <a:cs typeface="Arial" panose="020B0604020202020204" pitchFamily="34" charset="0"/>
              </a:rPr>
              <a:t>role is no longer in place – it is not the </a:t>
            </a:r>
            <a:r>
              <a:rPr lang="en-US" sz="2400" dirty="0" smtClean="0">
                <a:solidFill>
                  <a:srgbClr val="000066"/>
                </a:solidFill>
                <a:latin typeface="+mj-lt"/>
                <a:cs typeface="Arial" panose="020B0604020202020204" pitchFamily="34" charset="0"/>
              </a:rPr>
              <a:t>fiduciary program’s </a:t>
            </a:r>
            <a:r>
              <a:rPr lang="en-US" sz="2400" dirty="0">
                <a:solidFill>
                  <a:srgbClr val="000066"/>
                </a:solidFill>
                <a:latin typeface="+mj-lt"/>
                <a:cs typeface="Arial" panose="020B0604020202020204" pitchFamily="34" charset="0"/>
              </a:rPr>
              <a:t>charge to continue managing the </a:t>
            </a:r>
            <a:r>
              <a:rPr lang="en-US" sz="2400" dirty="0" smtClean="0">
                <a:solidFill>
                  <a:srgbClr val="000066"/>
                </a:solidFill>
                <a:latin typeface="+mj-lt"/>
                <a:cs typeface="Arial" panose="020B0604020202020204" pitchFamily="34" charset="0"/>
              </a:rPr>
              <a:t>Veteran’s </a:t>
            </a:r>
            <a:r>
              <a:rPr lang="en-US" sz="2400" dirty="0">
                <a:solidFill>
                  <a:srgbClr val="000066"/>
                </a:solidFill>
                <a:latin typeface="+mj-lt"/>
                <a:cs typeface="Arial" panose="020B0604020202020204" pitchFamily="34" charset="0"/>
              </a:rPr>
              <a:t>funds </a:t>
            </a:r>
            <a:r>
              <a:rPr lang="en-US" sz="2400" dirty="0" smtClean="0">
                <a:solidFill>
                  <a:srgbClr val="000066"/>
                </a:solidFill>
                <a:latin typeface="+mj-lt"/>
                <a:cs typeface="Arial" panose="020B0604020202020204" pitchFamily="34" charset="0"/>
              </a:rPr>
              <a:t>(</a:t>
            </a:r>
            <a:r>
              <a:rPr lang="en-US" sz="2400" dirty="0">
                <a:solidFill>
                  <a:srgbClr val="000066"/>
                </a:solidFill>
                <a:latin typeface="+mj-lt"/>
                <a:cs typeface="Arial" panose="020B0604020202020204" pitchFamily="34" charset="0"/>
              </a:rPr>
              <a:t>in most cases</a:t>
            </a:r>
            <a:r>
              <a:rPr lang="en-US" sz="2400" dirty="0" smtClean="0">
                <a:solidFill>
                  <a:srgbClr val="000066"/>
                </a:solidFill>
                <a:latin typeface="+mj-lt"/>
                <a:cs typeface="Arial" panose="020B0604020202020204" pitchFamily="34" charset="0"/>
              </a:rPr>
              <a:t>).</a:t>
            </a:r>
            <a:endParaRPr lang="en-US" sz="2400" dirty="0">
              <a:solidFill>
                <a:srgbClr val="000066"/>
              </a:solidFill>
              <a:latin typeface="+mj-lt"/>
              <a:cs typeface="Arial" panose="020B0604020202020204" pitchFamily="34" charset="0"/>
            </a:endParaRPr>
          </a:p>
          <a:p>
            <a:pPr marL="171450" indent="-171450">
              <a:spcBef>
                <a:spcPct val="20000"/>
              </a:spcBef>
              <a:buFont typeface="Arial" panose="020B0604020202020204" pitchFamily="34" charset="0"/>
              <a:buChar char="•"/>
              <a:defRPr/>
            </a:pPr>
            <a:endParaRPr lang="en-US" sz="1200" dirty="0">
              <a:solidFill>
                <a:srgbClr val="000066"/>
              </a:solidFill>
              <a:latin typeface="+mj-lt"/>
              <a:cs typeface="Arial" panose="020B0604020202020204" pitchFamily="34" charset="0"/>
            </a:endParaRPr>
          </a:p>
          <a:p>
            <a:pPr marL="342900" indent="-342900">
              <a:spcBef>
                <a:spcPct val="20000"/>
              </a:spcBef>
              <a:buFont typeface="Arial" panose="020B0604020202020204" pitchFamily="34" charset="0"/>
              <a:buChar char="•"/>
              <a:defRPr/>
            </a:pPr>
            <a:r>
              <a:rPr lang="en-US" sz="2400" dirty="0">
                <a:solidFill>
                  <a:srgbClr val="000066"/>
                </a:solidFill>
                <a:latin typeface="+mj-lt"/>
                <a:cs typeface="Arial" panose="020B0604020202020204" pitchFamily="34" charset="0"/>
              </a:rPr>
              <a:t>The </a:t>
            </a:r>
            <a:r>
              <a:rPr lang="en-US" sz="2400" dirty="0" smtClean="0">
                <a:solidFill>
                  <a:srgbClr val="000066"/>
                </a:solidFill>
                <a:latin typeface="+mj-lt"/>
                <a:cs typeface="Arial" panose="020B0604020202020204" pitchFamily="34" charset="0"/>
              </a:rPr>
              <a:t>hub </a:t>
            </a:r>
            <a:r>
              <a:rPr lang="en-US" sz="2400" dirty="0">
                <a:solidFill>
                  <a:srgbClr val="000066"/>
                </a:solidFill>
                <a:latin typeface="+mj-lt"/>
                <a:cs typeface="Arial" panose="020B0604020202020204" pitchFamily="34" charset="0"/>
              </a:rPr>
              <a:t>should facilitate the </a:t>
            </a:r>
            <a:r>
              <a:rPr lang="en-US" sz="2400" dirty="0" smtClean="0">
                <a:solidFill>
                  <a:srgbClr val="000066"/>
                </a:solidFill>
                <a:latin typeface="+mj-lt"/>
                <a:cs typeface="Arial" panose="020B0604020202020204" pitchFamily="34" charset="0"/>
              </a:rPr>
              <a:t>fiduciary’s </a:t>
            </a:r>
            <a:r>
              <a:rPr lang="en-US" sz="2400" dirty="0">
                <a:solidFill>
                  <a:srgbClr val="000066"/>
                </a:solidFill>
                <a:latin typeface="+mj-lt"/>
                <a:cs typeface="Arial" panose="020B0604020202020204" pitchFamily="34" charset="0"/>
              </a:rPr>
              <a:t>submission of a final accounting, and payment of all final expenses.</a:t>
            </a:r>
          </a:p>
          <a:p>
            <a:pPr marL="171450" indent="-171450">
              <a:spcBef>
                <a:spcPct val="20000"/>
              </a:spcBef>
              <a:buFont typeface="Arial" panose="020B0604020202020204" pitchFamily="34" charset="0"/>
              <a:buChar char="•"/>
              <a:defRPr/>
            </a:pPr>
            <a:endParaRPr lang="en-US" sz="1200" dirty="0">
              <a:solidFill>
                <a:srgbClr val="000066"/>
              </a:solidFill>
              <a:latin typeface="+mj-lt"/>
              <a:cs typeface="Arial" panose="020B0604020202020204" pitchFamily="34" charset="0"/>
            </a:endParaRPr>
          </a:p>
          <a:p>
            <a:pPr marL="342900" indent="-342900">
              <a:spcBef>
                <a:spcPct val="20000"/>
              </a:spcBef>
              <a:buFont typeface="Arial" panose="020B0604020202020204" pitchFamily="34" charset="0"/>
              <a:buChar char="•"/>
              <a:defRPr/>
            </a:pPr>
            <a:r>
              <a:rPr lang="en-US" sz="2400" dirty="0">
                <a:solidFill>
                  <a:srgbClr val="000066"/>
                </a:solidFill>
                <a:latin typeface="+mj-lt"/>
                <a:cs typeface="Arial" panose="020B0604020202020204" pitchFamily="34" charset="0"/>
              </a:rPr>
              <a:t>Family members, or those with </a:t>
            </a:r>
            <a:r>
              <a:rPr lang="en-US" sz="2400" dirty="0" smtClean="0">
                <a:solidFill>
                  <a:srgbClr val="000066"/>
                </a:solidFill>
                <a:latin typeface="+mj-lt"/>
                <a:cs typeface="Arial" panose="020B0604020202020204" pitchFamily="34" charset="0"/>
              </a:rPr>
              <a:t>claims, </a:t>
            </a:r>
            <a:r>
              <a:rPr lang="en-US" sz="2400" dirty="0">
                <a:solidFill>
                  <a:srgbClr val="000066"/>
                </a:solidFill>
                <a:latin typeface="+mj-lt"/>
                <a:cs typeface="Arial" panose="020B0604020202020204" pitchFamily="34" charset="0"/>
              </a:rPr>
              <a:t>may need to hire an attorney to determine any distribution of funds through probate.</a:t>
            </a:r>
          </a:p>
          <a:p>
            <a:pPr>
              <a:defRPr/>
            </a:pPr>
            <a:endParaRPr lang="en-US" sz="2400" dirty="0"/>
          </a:p>
        </p:txBody>
      </p:sp>
      <p:sp>
        <p:nvSpPr>
          <p:cNvPr id="5"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27</a:t>
            </a:fld>
            <a:endParaRPr lang="en-US" dirty="0"/>
          </a:p>
        </p:txBody>
      </p:sp>
    </p:spTree>
    <p:extLst>
      <p:ext uri="{BB962C8B-B14F-4D97-AF65-F5344CB8AC3E}">
        <p14:creationId xmlns:p14="http://schemas.microsoft.com/office/powerpoint/2010/main" val="396800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solidFill>
                  <a:srgbClr val="000066"/>
                </a:solidFill>
              </a:rPr>
              <a:t>TOPIC V</a:t>
            </a:r>
          </a:p>
        </p:txBody>
      </p:sp>
      <p:sp>
        <p:nvSpPr>
          <p:cNvPr id="3" name="Subtitle 2"/>
          <p:cNvSpPr>
            <a:spLocks noGrp="1"/>
          </p:cNvSpPr>
          <p:nvPr>
            <p:ph type="subTitle" idx="1"/>
          </p:nvPr>
        </p:nvSpPr>
        <p:spPr/>
        <p:txBody>
          <a:bodyPr>
            <a:normAutofit/>
          </a:bodyPr>
          <a:lstStyle/>
          <a:p>
            <a:r>
              <a:rPr lang="en-US" sz="2400" dirty="0">
                <a:solidFill>
                  <a:srgbClr val="000066"/>
                </a:solidFill>
              </a:rPr>
              <a:t>Capacity: Purchases, Contracts and Debt Obligations Incurred by Beneficiaries </a:t>
            </a:r>
            <a:r>
              <a:rPr lang="en-US" sz="2400" dirty="0" smtClean="0">
                <a:solidFill>
                  <a:srgbClr val="000066"/>
                </a:solidFill>
              </a:rPr>
              <a:t>Unable </a:t>
            </a:r>
            <a:r>
              <a:rPr lang="en-US" sz="2400" dirty="0">
                <a:solidFill>
                  <a:srgbClr val="000066"/>
                </a:solidFill>
              </a:rPr>
              <a:t>to </a:t>
            </a:r>
            <a:r>
              <a:rPr lang="en-US" sz="2400" dirty="0" smtClean="0">
                <a:solidFill>
                  <a:srgbClr val="000066"/>
                </a:solidFill>
              </a:rPr>
              <a:t>Manage </a:t>
            </a:r>
            <a:r>
              <a:rPr lang="en-US" sz="2400" dirty="0">
                <a:solidFill>
                  <a:srgbClr val="000066"/>
                </a:solidFill>
              </a:rPr>
              <a:t>VA </a:t>
            </a:r>
            <a:r>
              <a:rPr lang="en-US" sz="2400" dirty="0" smtClean="0">
                <a:solidFill>
                  <a:srgbClr val="000066"/>
                </a:solidFill>
              </a:rPr>
              <a:t>Benefits</a:t>
            </a:r>
            <a:endParaRPr lang="en-US" sz="2400" dirty="0">
              <a:solidFill>
                <a:srgbClr val="000066"/>
              </a:solidFill>
            </a:endParaRPr>
          </a:p>
        </p:txBody>
      </p:sp>
    </p:spTree>
    <p:extLst>
      <p:ext uri="{BB962C8B-B14F-4D97-AF65-F5344CB8AC3E}">
        <p14:creationId xmlns:p14="http://schemas.microsoft.com/office/powerpoint/2010/main" val="6526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a:t>Capacity to Enter Contracts</a:t>
            </a:r>
          </a:p>
        </p:txBody>
      </p:sp>
      <p:sp>
        <p:nvSpPr>
          <p:cNvPr id="6" name="Content Placeholder 5"/>
          <p:cNvSpPr>
            <a:spLocks noGrp="1"/>
          </p:cNvSpPr>
          <p:nvPr>
            <p:ph idx="1"/>
          </p:nvPr>
        </p:nvSpPr>
        <p:spPr/>
        <p:txBody>
          <a:bodyPr/>
          <a:lstStyle/>
          <a:p>
            <a:pPr marL="0" indent="0">
              <a:buNone/>
            </a:pPr>
            <a:r>
              <a:rPr lang="en-US" dirty="0">
                <a:solidFill>
                  <a:srgbClr val="000066"/>
                </a:solidFill>
              </a:rPr>
              <a:t>Beneficiaries </a:t>
            </a:r>
            <a:r>
              <a:rPr lang="en-US" dirty="0" smtClean="0">
                <a:solidFill>
                  <a:srgbClr val="000066"/>
                </a:solidFill>
              </a:rPr>
              <a:t>with Court–appointed Fiduciary:</a:t>
            </a:r>
            <a:endParaRPr lang="en-US" dirty="0">
              <a:solidFill>
                <a:srgbClr val="000066"/>
              </a:solidFill>
            </a:endParaRPr>
          </a:p>
          <a:p>
            <a:endParaRPr lang="en-US" sz="1200" dirty="0">
              <a:solidFill>
                <a:srgbClr val="000066"/>
              </a:solidFill>
            </a:endParaRPr>
          </a:p>
          <a:p>
            <a:pPr marL="0" indent="0">
              <a:buNone/>
            </a:pPr>
            <a:r>
              <a:rPr lang="en-US" dirty="0">
                <a:solidFill>
                  <a:srgbClr val="000066"/>
                </a:solidFill>
              </a:rPr>
              <a:t>Since there has been a Judicial Proceeding to determine the beneficiary’s capacity, the world has been placed on notice that there has been such a determination. </a:t>
            </a:r>
            <a:r>
              <a:rPr lang="en-US" dirty="0" smtClean="0">
                <a:solidFill>
                  <a:srgbClr val="000066"/>
                </a:solidFill>
              </a:rPr>
              <a:t> A </a:t>
            </a:r>
            <a:r>
              <a:rPr lang="en-US" dirty="0">
                <a:solidFill>
                  <a:srgbClr val="000066"/>
                </a:solidFill>
              </a:rPr>
              <a:t>creditor will not be able to enforce a contractual obligation executed by the beneficiary during any period of time that a judicial determination has been made that the beneficiary lacks capacity, and thus requires a Guardian (or Conservator).</a:t>
            </a:r>
          </a:p>
          <a:p>
            <a:endParaRPr lang="en-US" dirty="0">
              <a:solidFill>
                <a:srgbClr val="000066"/>
              </a:solidFill>
            </a:endParaRPr>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29</a:t>
            </a:fld>
            <a:endParaRPr lang="en-US" dirty="0"/>
          </a:p>
        </p:txBody>
      </p:sp>
    </p:spTree>
    <p:extLst>
      <p:ext uri="{BB962C8B-B14F-4D97-AF65-F5344CB8AC3E}">
        <p14:creationId xmlns:p14="http://schemas.microsoft.com/office/powerpoint/2010/main" val="104392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a:t>Content of Today’s Training</a:t>
            </a:r>
          </a:p>
        </p:txBody>
      </p:sp>
      <p:sp>
        <p:nvSpPr>
          <p:cNvPr id="64" name="Content Placeholder 2"/>
          <p:cNvSpPr>
            <a:spLocks noGrp="1"/>
          </p:cNvSpPr>
          <p:nvPr>
            <p:ph idx="1"/>
          </p:nvPr>
        </p:nvSpPr>
        <p:spPr>
          <a:xfrm>
            <a:off x="457200" y="1371600"/>
            <a:ext cx="8229600" cy="4602163"/>
          </a:xfrm>
        </p:spPr>
        <p:txBody>
          <a:bodyPr>
            <a:normAutofit lnSpcReduction="10000"/>
          </a:bodyPr>
          <a:lstStyle/>
          <a:p>
            <a:pPr marL="1428750" lvl="2" indent="-514350">
              <a:buFont typeface="+mj-lt"/>
              <a:buAutoNum type="romanUcPeriod"/>
            </a:pPr>
            <a:r>
              <a:rPr lang="en-US" dirty="0">
                <a:solidFill>
                  <a:srgbClr val="000066"/>
                </a:solidFill>
                <a:latin typeface="Arial" panose="020B0604020202020204" pitchFamily="34" charset="0"/>
              </a:rPr>
              <a:t>Assistance by Regional Counsel in Obtaining Fiduciary Accountings</a:t>
            </a:r>
          </a:p>
          <a:p>
            <a:pPr marL="914400" lvl="2" indent="0">
              <a:buNone/>
            </a:pPr>
            <a:endParaRPr lang="en-US" dirty="0">
              <a:solidFill>
                <a:srgbClr val="000066"/>
              </a:solidFill>
              <a:latin typeface="Arial" panose="020B0604020202020204" pitchFamily="34" charset="0"/>
            </a:endParaRPr>
          </a:p>
          <a:p>
            <a:pPr marL="914400" lvl="2" indent="0">
              <a:buNone/>
            </a:pPr>
            <a:r>
              <a:rPr lang="en-US" dirty="0" smtClean="0">
                <a:solidFill>
                  <a:srgbClr val="000066"/>
                </a:solidFill>
                <a:latin typeface="Arial" panose="020B0604020202020204" pitchFamily="34" charset="0"/>
              </a:rPr>
              <a:t>II.    Allegations </a:t>
            </a:r>
            <a:r>
              <a:rPr lang="en-US" dirty="0">
                <a:solidFill>
                  <a:srgbClr val="000066"/>
                </a:solidFill>
                <a:latin typeface="Arial" panose="020B0604020202020204" pitchFamily="34" charset="0"/>
              </a:rPr>
              <a:t>of Fiduciary Misconduct</a:t>
            </a:r>
          </a:p>
          <a:p>
            <a:pPr marL="914400" lvl="2" indent="0">
              <a:buNone/>
            </a:pPr>
            <a:endParaRPr lang="en-US" dirty="0">
              <a:solidFill>
                <a:srgbClr val="000066"/>
              </a:solidFill>
              <a:latin typeface="Arial" panose="020B0604020202020204" pitchFamily="34" charset="0"/>
            </a:endParaRPr>
          </a:p>
          <a:p>
            <a:pPr marL="914400" lvl="2" indent="0">
              <a:buNone/>
            </a:pPr>
            <a:r>
              <a:rPr lang="en-US" dirty="0" smtClean="0">
                <a:solidFill>
                  <a:srgbClr val="000066"/>
                </a:solidFill>
                <a:latin typeface="Arial" panose="020B0604020202020204" pitchFamily="34" charset="0"/>
              </a:rPr>
              <a:t>III.   Excessive </a:t>
            </a:r>
            <a:r>
              <a:rPr lang="en-US" dirty="0">
                <a:solidFill>
                  <a:srgbClr val="000066"/>
                </a:solidFill>
                <a:latin typeface="Arial" panose="020B0604020202020204" pitchFamily="34" charset="0"/>
              </a:rPr>
              <a:t>Fees</a:t>
            </a:r>
          </a:p>
          <a:p>
            <a:pPr marL="914400" lvl="2" indent="0">
              <a:buNone/>
            </a:pPr>
            <a:endParaRPr lang="en-US" dirty="0">
              <a:solidFill>
                <a:srgbClr val="000066"/>
              </a:solidFill>
              <a:latin typeface="Arial" panose="020B0604020202020204" pitchFamily="34" charset="0"/>
            </a:endParaRPr>
          </a:p>
          <a:p>
            <a:pPr marL="914400" lvl="2" indent="0">
              <a:buNone/>
            </a:pPr>
            <a:r>
              <a:rPr lang="en-US" dirty="0" smtClean="0">
                <a:solidFill>
                  <a:srgbClr val="000066"/>
                </a:solidFill>
                <a:latin typeface="Arial" panose="020B0604020202020204" pitchFamily="34" charset="0"/>
              </a:rPr>
              <a:t>IV.   Disposition </a:t>
            </a:r>
            <a:r>
              <a:rPr lang="en-US" dirty="0">
                <a:solidFill>
                  <a:srgbClr val="000066"/>
                </a:solidFill>
                <a:latin typeface="Arial" panose="020B0604020202020204" pitchFamily="34" charset="0"/>
              </a:rPr>
              <a:t>of Benefits at Death</a:t>
            </a:r>
          </a:p>
          <a:p>
            <a:pPr marL="914400" lvl="2" indent="0">
              <a:buNone/>
            </a:pPr>
            <a:endParaRPr lang="en-US" dirty="0">
              <a:solidFill>
                <a:srgbClr val="000066"/>
              </a:solidFill>
              <a:latin typeface="Arial" panose="020B0604020202020204" pitchFamily="34" charset="0"/>
            </a:endParaRPr>
          </a:p>
          <a:p>
            <a:pPr marL="914400" lvl="2" indent="0">
              <a:buNone/>
            </a:pPr>
            <a:r>
              <a:rPr lang="en-US" dirty="0" smtClean="0">
                <a:solidFill>
                  <a:srgbClr val="000066"/>
                </a:solidFill>
                <a:latin typeface="Arial" panose="020B0604020202020204" pitchFamily="34" charset="0"/>
              </a:rPr>
              <a:t>V.    Purchases/Contracts </a:t>
            </a:r>
            <a:r>
              <a:rPr lang="en-US" dirty="0">
                <a:solidFill>
                  <a:srgbClr val="000066"/>
                </a:solidFill>
                <a:latin typeface="Arial" panose="020B0604020202020204" pitchFamily="34" charset="0"/>
              </a:rPr>
              <a:t>by Beneficiaries Unable to </a:t>
            </a:r>
            <a:r>
              <a:rPr lang="en-US" dirty="0" smtClean="0">
                <a:solidFill>
                  <a:srgbClr val="000066"/>
                </a:solidFill>
                <a:latin typeface="Arial" panose="020B0604020202020204" pitchFamily="34" charset="0"/>
              </a:rPr>
              <a:t>Manage VA Benefits</a:t>
            </a:r>
          </a:p>
          <a:p>
            <a:pPr marL="914400" lvl="2" indent="0">
              <a:buNone/>
            </a:pPr>
            <a:endParaRPr lang="en-US" dirty="0" smtClean="0">
              <a:solidFill>
                <a:srgbClr val="000066"/>
              </a:solidFill>
              <a:latin typeface="Arial" panose="020B0604020202020204" pitchFamily="34" charset="0"/>
            </a:endParaRPr>
          </a:p>
          <a:p>
            <a:pPr marL="914400" lvl="2" indent="0">
              <a:buNone/>
            </a:pPr>
            <a:endParaRPr lang="en-US" dirty="0" smtClean="0">
              <a:solidFill>
                <a:srgbClr val="000066"/>
              </a:solidFill>
              <a:latin typeface="Arial" panose="020B0604020202020204" pitchFamily="34" charset="0"/>
            </a:endParaRPr>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3</a:t>
            </a:fld>
            <a:endParaRPr lang="en-US" dirty="0"/>
          </a:p>
        </p:txBody>
      </p:sp>
      <p:sp>
        <p:nvSpPr>
          <p:cNvPr id="8" name="Title 1"/>
          <p:cNvSpPr txBox="1">
            <a:spLocks/>
          </p:cNvSpPr>
          <p:nvPr/>
        </p:nvSpPr>
        <p:spPr>
          <a:xfrm>
            <a:off x="19493" y="914400"/>
            <a:ext cx="9144000" cy="6065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cap="none" spc="0">
                <a:ln w="3175" cmpd="sng">
                  <a:solidFill>
                    <a:schemeClr val="bg1">
                      <a:lumMod val="50000"/>
                    </a:schemeClr>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j-ea"/>
                <a:cs typeface="Arial" panose="020B0604020202020204" pitchFamily="34" charset="0"/>
              </a:defRPr>
            </a:lvl1pPr>
          </a:lstStyle>
          <a:p>
            <a:pPr algn="ctr"/>
            <a:endParaRPr lang="en-US" sz="2400" dirty="0">
              <a:ln w="3175" cmpd="sng">
                <a:noFill/>
                <a:prstDash val="solid"/>
              </a:ln>
              <a:solidFill>
                <a:schemeClr val="tx1"/>
              </a:solidFill>
              <a:effectLst/>
            </a:endParaRPr>
          </a:p>
        </p:txBody>
      </p:sp>
    </p:spTree>
    <p:extLst>
      <p:ext uri="{BB962C8B-B14F-4D97-AF65-F5344CB8AC3E}">
        <p14:creationId xmlns:p14="http://schemas.microsoft.com/office/powerpoint/2010/main" val="175158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458200" cy="4525963"/>
          </a:xfrm>
        </p:spPr>
        <p:txBody>
          <a:bodyPr/>
          <a:lstStyle/>
          <a:p>
            <a:pPr marL="0" indent="0">
              <a:buNone/>
            </a:pPr>
            <a:r>
              <a:rPr lang="en-US" dirty="0" smtClean="0">
                <a:solidFill>
                  <a:srgbClr val="000066"/>
                </a:solidFill>
              </a:rPr>
              <a:t>Beneficiaries with VA-appointed Fiduciary (not court-appointed):</a:t>
            </a:r>
          </a:p>
          <a:p>
            <a:endParaRPr lang="en-US" dirty="0" smtClean="0">
              <a:solidFill>
                <a:srgbClr val="000066"/>
              </a:solidFill>
            </a:endParaRPr>
          </a:p>
          <a:p>
            <a:pPr marL="0" indent="0">
              <a:buNone/>
            </a:pPr>
            <a:r>
              <a:rPr lang="en-US" dirty="0" smtClean="0">
                <a:solidFill>
                  <a:srgbClr val="000066"/>
                </a:solidFill>
              </a:rPr>
              <a:t>Since the VA rating on competency is not a court determination, and only addresses the beneficiary’s lack of ability to manage their VA income, the VA’s determination of incompetency is not a bar to the enforcement of a contract entered into by the beneficiary. </a:t>
            </a:r>
            <a:endParaRPr lang="en-US" dirty="0">
              <a:solidFill>
                <a:srgbClr val="000066"/>
              </a:solidFill>
            </a:endParaRPr>
          </a:p>
        </p:txBody>
      </p:sp>
      <p:sp>
        <p:nvSpPr>
          <p:cNvPr id="3" name="Title 2"/>
          <p:cNvSpPr>
            <a:spLocks noGrp="1"/>
          </p:cNvSpPr>
          <p:nvPr>
            <p:ph type="title"/>
          </p:nvPr>
        </p:nvSpPr>
        <p:spPr>
          <a:xfrm>
            <a:off x="1" y="76199"/>
            <a:ext cx="9160932" cy="838201"/>
          </a:xfrm>
        </p:spPr>
        <p:txBody>
          <a:bodyPr/>
          <a:lstStyle/>
          <a:p>
            <a:pPr algn="ctr"/>
            <a:r>
              <a:rPr lang="en-US" dirty="0" smtClean="0"/>
              <a:t>Capacity to Enter Contracts</a:t>
            </a:r>
            <a:endParaRPr lang="en-US" dirty="0"/>
          </a:p>
        </p:txBody>
      </p:sp>
      <p:sp>
        <p:nvSpPr>
          <p:cNvPr id="4"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30</a:t>
            </a:fld>
            <a:endParaRPr lang="en-US" dirty="0"/>
          </a:p>
        </p:txBody>
      </p:sp>
    </p:spTree>
    <p:extLst>
      <p:ext uri="{BB962C8B-B14F-4D97-AF65-F5344CB8AC3E}">
        <p14:creationId xmlns:p14="http://schemas.microsoft.com/office/powerpoint/2010/main" val="354177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3" y="0"/>
            <a:ext cx="9124507" cy="1066800"/>
          </a:xfrm>
        </p:spPr>
        <p:txBody>
          <a:bodyPr/>
          <a:lstStyle/>
          <a:p>
            <a:pPr algn="ctr"/>
            <a:r>
              <a:rPr lang="en-US" dirty="0" smtClean="0"/>
              <a:t>Test Your Knowledge</a:t>
            </a:r>
            <a:endParaRPr lang="en-US" dirty="0"/>
          </a:p>
        </p:txBody>
      </p:sp>
      <p:sp>
        <p:nvSpPr>
          <p:cNvPr id="9" name="Content Placeholder 2"/>
          <p:cNvSpPr>
            <a:spLocks noGrp="1"/>
          </p:cNvSpPr>
          <p:nvPr>
            <p:ph idx="1"/>
          </p:nvPr>
        </p:nvSpPr>
        <p:spPr>
          <a:xfrm>
            <a:off x="476693" y="990600"/>
            <a:ext cx="8229600" cy="5257800"/>
          </a:xfrm>
        </p:spPr>
        <p:txBody>
          <a:bodyPr>
            <a:normAutofit fontScale="92500" lnSpcReduction="10000"/>
          </a:bodyPr>
          <a:lstStyle/>
          <a:p>
            <a:pPr marL="0" indent="0">
              <a:buNone/>
            </a:pPr>
            <a:endParaRPr lang="en-US" dirty="0" smtClean="0">
              <a:solidFill>
                <a:srgbClr val="000066"/>
              </a:solidFill>
            </a:endParaRPr>
          </a:p>
          <a:p>
            <a:pPr marL="457200" indent="-457200">
              <a:buFont typeface="+mj-lt"/>
              <a:buAutoNum type="arabicParenR"/>
            </a:pPr>
            <a:r>
              <a:rPr lang="en-US" sz="2600" dirty="0" smtClean="0">
                <a:solidFill>
                  <a:srgbClr val="000066"/>
                </a:solidFill>
              </a:rPr>
              <a:t>VA-appointed </a:t>
            </a:r>
            <a:r>
              <a:rPr lang="en-US" sz="2600" dirty="0">
                <a:solidFill>
                  <a:srgbClr val="000066"/>
                </a:solidFill>
              </a:rPr>
              <a:t>fiduciary fees may not exceed ____ percent of the </a:t>
            </a:r>
            <a:r>
              <a:rPr lang="en-US" sz="2600" dirty="0" smtClean="0">
                <a:solidFill>
                  <a:srgbClr val="000066"/>
                </a:solidFill>
              </a:rPr>
              <a:t>recurring monthly benefit payment paid </a:t>
            </a:r>
            <a:r>
              <a:rPr lang="en-US" sz="2600" dirty="0">
                <a:solidFill>
                  <a:srgbClr val="000066"/>
                </a:solidFill>
              </a:rPr>
              <a:t>by VA on behalf of the beneficiary. </a:t>
            </a:r>
          </a:p>
          <a:p>
            <a:pPr marL="228600" indent="-228600">
              <a:buFont typeface="+mj-lt"/>
              <a:buAutoNum type="arabicParenR"/>
            </a:pPr>
            <a:endParaRPr lang="en-US" sz="1300" dirty="0" smtClean="0">
              <a:solidFill>
                <a:srgbClr val="000066"/>
              </a:solidFill>
            </a:endParaRPr>
          </a:p>
          <a:p>
            <a:pPr marL="457200" indent="-457200">
              <a:buFont typeface="+mj-lt"/>
              <a:buAutoNum type="arabicParenR"/>
            </a:pPr>
            <a:r>
              <a:rPr lang="en-US" sz="2600" dirty="0" smtClean="0">
                <a:solidFill>
                  <a:srgbClr val="000066"/>
                </a:solidFill>
              </a:rPr>
              <a:t>What </a:t>
            </a:r>
            <a:r>
              <a:rPr lang="en-US" sz="2600" dirty="0">
                <a:solidFill>
                  <a:srgbClr val="000066"/>
                </a:solidFill>
              </a:rPr>
              <a:t>are the two instances in which the VA benefits remaining after death may escheat?</a:t>
            </a:r>
          </a:p>
          <a:p>
            <a:pPr marL="228600" indent="-228600">
              <a:buFont typeface="+mj-lt"/>
              <a:buAutoNum type="arabicParenR"/>
            </a:pPr>
            <a:endParaRPr lang="en-US" sz="1300" dirty="0" smtClean="0">
              <a:solidFill>
                <a:srgbClr val="000066"/>
              </a:solidFill>
            </a:endParaRPr>
          </a:p>
          <a:p>
            <a:pPr marL="457200" indent="-457200">
              <a:buFont typeface="+mj-lt"/>
              <a:buAutoNum type="arabicParenR"/>
            </a:pPr>
            <a:r>
              <a:rPr lang="en-US" sz="2600" dirty="0" smtClean="0">
                <a:solidFill>
                  <a:srgbClr val="000066"/>
                </a:solidFill>
              </a:rPr>
              <a:t>True </a:t>
            </a:r>
            <a:r>
              <a:rPr lang="en-US" sz="2600" dirty="0">
                <a:solidFill>
                  <a:srgbClr val="000066"/>
                </a:solidFill>
              </a:rPr>
              <a:t>or </a:t>
            </a:r>
            <a:r>
              <a:rPr lang="en-US" sz="2600" dirty="0" smtClean="0">
                <a:solidFill>
                  <a:srgbClr val="000066"/>
                </a:solidFill>
              </a:rPr>
              <a:t>False:  It </a:t>
            </a:r>
            <a:r>
              <a:rPr lang="en-US" sz="2600" dirty="0">
                <a:solidFill>
                  <a:srgbClr val="000066"/>
                </a:solidFill>
              </a:rPr>
              <a:t>is the </a:t>
            </a:r>
            <a:r>
              <a:rPr lang="en-US" sz="2600" dirty="0" smtClean="0">
                <a:solidFill>
                  <a:srgbClr val="000066"/>
                </a:solidFill>
              </a:rPr>
              <a:t>fiduciary hub’s </a:t>
            </a:r>
            <a:r>
              <a:rPr lang="en-US" sz="2600" dirty="0">
                <a:solidFill>
                  <a:srgbClr val="000066"/>
                </a:solidFill>
              </a:rPr>
              <a:t>responsibility to ensure that </a:t>
            </a:r>
            <a:r>
              <a:rPr lang="en-US" sz="2600" dirty="0" smtClean="0">
                <a:solidFill>
                  <a:srgbClr val="000066"/>
                </a:solidFill>
              </a:rPr>
              <a:t>the Veteran’s </a:t>
            </a:r>
            <a:r>
              <a:rPr lang="en-US" sz="2600" dirty="0">
                <a:solidFill>
                  <a:srgbClr val="000066"/>
                </a:solidFill>
              </a:rPr>
              <a:t>accumulated funds are properly distributed to </a:t>
            </a:r>
            <a:r>
              <a:rPr lang="en-US" sz="2600" dirty="0" smtClean="0">
                <a:solidFill>
                  <a:srgbClr val="000066"/>
                </a:solidFill>
              </a:rPr>
              <a:t>the heirs </a:t>
            </a:r>
            <a:r>
              <a:rPr lang="en-US" sz="2600" dirty="0">
                <a:solidFill>
                  <a:srgbClr val="000066"/>
                </a:solidFill>
              </a:rPr>
              <a:t>after the Veteran’s death</a:t>
            </a:r>
            <a:r>
              <a:rPr lang="en-US" sz="2600" dirty="0" smtClean="0">
                <a:solidFill>
                  <a:srgbClr val="000066"/>
                </a:solidFill>
              </a:rPr>
              <a:t>.</a:t>
            </a:r>
          </a:p>
          <a:p>
            <a:pPr marL="0" indent="0">
              <a:buNone/>
            </a:pPr>
            <a:endParaRPr lang="en-US" sz="1300" dirty="0" smtClean="0">
              <a:solidFill>
                <a:srgbClr val="000066"/>
              </a:solidFill>
            </a:endParaRPr>
          </a:p>
          <a:p>
            <a:pPr marL="457200" indent="-457200">
              <a:buFont typeface="+mj-lt"/>
              <a:buAutoNum type="arabicParenR" startAt="4"/>
            </a:pPr>
            <a:r>
              <a:rPr lang="en-US" sz="2600" dirty="0">
                <a:solidFill>
                  <a:srgbClr val="000066"/>
                </a:solidFill>
              </a:rPr>
              <a:t>True or False:  Veterans with a VA-appointed fiduciary do not have the capacity to contract and creditors are barred from enforcing contracts against them.</a:t>
            </a:r>
          </a:p>
          <a:p>
            <a:pPr marL="457200" indent="-457200">
              <a:buFont typeface="+mj-lt"/>
              <a:buAutoNum type="arabicParenR" startAt="4"/>
            </a:pPr>
            <a:endParaRPr lang="en-US" dirty="0">
              <a:solidFill>
                <a:srgbClr val="000066"/>
              </a:solidFill>
            </a:endParaRPr>
          </a:p>
          <a:p>
            <a:pPr marL="457200" indent="-457200">
              <a:buFont typeface="+mj-lt"/>
              <a:buAutoNum type="arabicParenR" startAt="4"/>
            </a:pPr>
            <a:endParaRPr lang="en-US" dirty="0">
              <a:solidFill>
                <a:srgbClr val="000066"/>
              </a:solidFill>
            </a:endParaRPr>
          </a:p>
          <a:p>
            <a:endParaRPr lang="en-US" dirty="0">
              <a:solidFill>
                <a:srgbClr val="000066"/>
              </a:solidFill>
            </a:endParaRPr>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31</a:t>
            </a:fld>
            <a:endParaRPr lang="en-US" dirty="0"/>
          </a:p>
        </p:txBody>
      </p:sp>
      <p:sp>
        <p:nvSpPr>
          <p:cNvPr id="8" name="Title 1"/>
          <p:cNvSpPr txBox="1">
            <a:spLocks/>
          </p:cNvSpPr>
          <p:nvPr/>
        </p:nvSpPr>
        <p:spPr>
          <a:xfrm>
            <a:off x="19493" y="1298448"/>
            <a:ext cx="9144000" cy="6065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cap="none" spc="0">
                <a:ln w="3175" cmpd="sng">
                  <a:solidFill>
                    <a:schemeClr val="bg1">
                      <a:lumMod val="50000"/>
                    </a:schemeClr>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j-ea"/>
                <a:cs typeface="Arial" panose="020B0604020202020204" pitchFamily="34" charset="0"/>
              </a:defRPr>
            </a:lvl1pPr>
          </a:lstStyle>
          <a:p>
            <a:pPr algn="ctr"/>
            <a:endParaRPr lang="en-US" sz="2800" dirty="0">
              <a:ln w="3175" cmpd="sng">
                <a:noFill/>
                <a:prstDash val="solid"/>
              </a:ln>
              <a:solidFill>
                <a:schemeClr val="tx1"/>
              </a:solidFill>
              <a:effectLst/>
            </a:endParaRPr>
          </a:p>
        </p:txBody>
      </p:sp>
    </p:spTree>
    <p:extLst>
      <p:ext uri="{BB962C8B-B14F-4D97-AF65-F5344CB8AC3E}">
        <p14:creationId xmlns:p14="http://schemas.microsoft.com/office/powerpoint/2010/main" val="2456458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solidFill>
                  <a:srgbClr val="000066"/>
                </a:solidFill>
              </a:rPr>
              <a:t>You should now be more familiar with Regional Counsel’s role as it pertains to Fiduciary Program. </a:t>
            </a:r>
          </a:p>
          <a:p>
            <a:pPr marL="0" indent="0">
              <a:buNone/>
            </a:pPr>
            <a:endParaRPr lang="en-US" sz="2400" dirty="0">
              <a:solidFill>
                <a:srgbClr val="000066"/>
              </a:solidFill>
            </a:endParaRPr>
          </a:p>
          <a:p>
            <a:pPr marL="0" indent="0">
              <a:buNone/>
            </a:pPr>
            <a:r>
              <a:rPr lang="en-US" sz="2400" dirty="0">
                <a:solidFill>
                  <a:srgbClr val="000066"/>
                </a:solidFill>
              </a:rPr>
              <a:t>You should now be able to recognize when to contact Regional Counsel for assistance.  </a:t>
            </a:r>
          </a:p>
          <a:p>
            <a:pPr marL="0" indent="0">
              <a:buNone/>
            </a:pPr>
            <a:endParaRPr lang="en-US" sz="2400" dirty="0">
              <a:solidFill>
                <a:srgbClr val="000066"/>
              </a:solidFill>
            </a:endParaRPr>
          </a:p>
          <a:p>
            <a:pPr marL="0" indent="0">
              <a:buNone/>
            </a:pPr>
            <a:r>
              <a:rPr lang="en-US" sz="2400" dirty="0">
                <a:solidFill>
                  <a:srgbClr val="000066"/>
                </a:solidFill>
              </a:rPr>
              <a:t>You should now be able to identify which misuse cases must be referred to Regional Counsel.</a:t>
            </a:r>
          </a:p>
          <a:p>
            <a:pPr marL="0" indent="0">
              <a:buNone/>
            </a:pPr>
            <a:endParaRPr lang="en-US" sz="2400" dirty="0"/>
          </a:p>
        </p:txBody>
      </p:sp>
      <p:sp>
        <p:nvSpPr>
          <p:cNvPr id="2" name="Title 1"/>
          <p:cNvSpPr>
            <a:spLocks noGrp="1"/>
          </p:cNvSpPr>
          <p:nvPr>
            <p:ph type="title"/>
          </p:nvPr>
        </p:nvSpPr>
        <p:spPr>
          <a:xfrm>
            <a:off x="1" y="76199"/>
            <a:ext cx="9160932" cy="838201"/>
          </a:xfrm>
        </p:spPr>
        <p:txBody>
          <a:bodyPr>
            <a:normAutofit/>
          </a:bodyPr>
          <a:lstStyle/>
          <a:p>
            <a:pPr algn="ctr"/>
            <a:r>
              <a:rPr lang="en-US" sz="2800" dirty="0">
                <a:solidFill>
                  <a:srgbClr val="000066"/>
                </a:solidFill>
              </a:rPr>
              <a:t>Summary</a:t>
            </a:r>
          </a:p>
        </p:txBody>
      </p:sp>
      <p:sp>
        <p:nvSpPr>
          <p:cNvPr id="4"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32</a:t>
            </a:fld>
            <a:endParaRPr lang="en-US" dirty="0"/>
          </a:p>
        </p:txBody>
      </p:sp>
    </p:spTree>
    <p:extLst>
      <p:ext uri="{BB962C8B-B14F-4D97-AF65-F5344CB8AC3E}">
        <p14:creationId xmlns:p14="http://schemas.microsoft.com/office/powerpoint/2010/main" val="3863254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66"/>
                </a:solidFill>
              </a:rPr>
              <a:t>38 U.S.C § 6106(a) </a:t>
            </a:r>
          </a:p>
          <a:p>
            <a:r>
              <a:rPr lang="en-US" dirty="0">
                <a:solidFill>
                  <a:srgbClr val="000066"/>
                </a:solidFill>
              </a:rPr>
              <a:t>38 U.S.C. § 6106(b)  </a:t>
            </a:r>
          </a:p>
          <a:p>
            <a:r>
              <a:rPr lang="en-US" dirty="0">
                <a:solidFill>
                  <a:srgbClr val="000066"/>
                </a:solidFill>
              </a:rPr>
              <a:t>38 U.S.C. § 6107</a:t>
            </a:r>
          </a:p>
          <a:p>
            <a:r>
              <a:rPr lang="en-US" dirty="0">
                <a:solidFill>
                  <a:srgbClr val="000066"/>
                </a:solidFill>
              </a:rPr>
              <a:t>38 U.S.C § 6107(a)(2)</a:t>
            </a:r>
          </a:p>
          <a:p>
            <a:r>
              <a:rPr lang="en-US" dirty="0">
                <a:solidFill>
                  <a:srgbClr val="000066"/>
                </a:solidFill>
              </a:rPr>
              <a:t>38 U.S.C. § 5502</a:t>
            </a:r>
          </a:p>
          <a:p>
            <a:r>
              <a:rPr lang="en-US" dirty="0">
                <a:solidFill>
                  <a:srgbClr val="000066"/>
                </a:solidFill>
              </a:rPr>
              <a:t>38 C.F.R. § 13.64</a:t>
            </a:r>
          </a:p>
          <a:p>
            <a:r>
              <a:rPr lang="en-US" dirty="0">
                <a:solidFill>
                  <a:srgbClr val="000066"/>
                </a:solidFill>
              </a:rPr>
              <a:t>General Counsel Handbook</a:t>
            </a:r>
          </a:p>
          <a:p>
            <a:r>
              <a:rPr lang="en-US" dirty="0">
                <a:solidFill>
                  <a:srgbClr val="000066"/>
                </a:solidFill>
              </a:rPr>
              <a:t>38 C.F.R. 13.100 (Supervision of Fiduciaries)</a:t>
            </a:r>
          </a:p>
          <a:p>
            <a:r>
              <a:rPr lang="en-US" dirty="0">
                <a:solidFill>
                  <a:srgbClr val="000066"/>
                </a:solidFill>
              </a:rPr>
              <a:t>Fiduciary Program Manual, </a:t>
            </a:r>
            <a:r>
              <a:rPr lang="en-US" dirty="0" smtClean="0">
                <a:solidFill>
                  <a:srgbClr val="000066"/>
                </a:solidFill>
              </a:rPr>
              <a:t>Chapters 4 and 5.</a:t>
            </a:r>
            <a:endParaRPr lang="en-US" dirty="0">
              <a:solidFill>
                <a:srgbClr val="000066"/>
              </a:solidFill>
            </a:endParaRPr>
          </a:p>
          <a:p>
            <a:r>
              <a:rPr lang="en-US" dirty="0">
                <a:solidFill>
                  <a:srgbClr val="000066"/>
                </a:solidFill>
              </a:rPr>
              <a:t>38 C.F.R. §13.110 Escheat</a:t>
            </a:r>
          </a:p>
        </p:txBody>
      </p:sp>
      <p:sp>
        <p:nvSpPr>
          <p:cNvPr id="2" name="Title 1"/>
          <p:cNvSpPr>
            <a:spLocks noGrp="1"/>
          </p:cNvSpPr>
          <p:nvPr>
            <p:ph type="title"/>
          </p:nvPr>
        </p:nvSpPr>
        <p:spPr>
          <a:xfrm>
            <a:off x="1" y="76199"/>
            <a:ext cx="9160932" cy="838201"/>
          </a:xfrm>
        </p:spPr>
        <p:txBody>
          <a:bodyPr>
            <a:normAutofit/>
          </a:bodyPr>
          <a:lstStyle/>
          <a:p>
            <a:pPr algn="ctr"/>
            <a:r>
              <a:rPr lang="en-US" sz="2800" dirty="0">
                <a:solidFill>
                  <a:srgbClr val="000066"/>
                </a:solidFill>
              </a:rPr>
              <a:t>References</a:t>
            </a:r>
          </a:p>
        </p:txBody>
      </p:sp>
      <p:sp>
        <p:nvSpPr>
          <p:cNvPr id="4"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33</a:t>
            </a:fld>
            <a:endParaRPr lang="en-US" dirty="0"/>
          </a:p>
        </p:txBody>
      </p:sp>
    </p:spTree>
    <p:extLst>
      <p:ext uri="{BB962C8B-B14F-4D97-AF65-F5344CB8AC3E}">
        <p14:creationId xmlns:p14="http://schemas.microsoft.com/office/powerpoint/2010/main" val="411874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smtClean="0"/>
              <a:t>TMS Assessment and Survey</a:t>
            </a:r>
            <a:endParaRPr lang="en-US" dirty="0"/>
          </a:p>
        </p:txBody>
      </p:sp>
      <p:sp>
        <p:nvSpPr>
          <p:cNvPr id="7" name="Content Placeholder 2"/>
          <p:cNvSpPr>
            <a:spLocks noGrp="1"/>
          </p:cNvSpPr>
          <p:nvPr>
            <p:ph idx="1"/>
          </p:nvPr>
        </p:nvSpPr>
        <p:spPr/>
        <p:txBody>
          <a:bodyPr>
            <a:normAutofit/>
          </a:bodyPr>
          <a:lstStyle/>
          <a:p>
            <a:r>
              <a:rPr lang="en-US" dirty="0" smtClean="0">
                <a:solidFill>
                  <a:srgbClr val="000066"/>
                </a:solidFill>
              </a:rPr>
              <a:t>The assessment and survey have been assigned to you in TMS.</a:t>
            </a:r>
          </a:p>
          <a:p>
            <a:r>
              <a:rPr lang="en-US" dirty="0" smtClean="0">
                <a:solidFill>
                  <a:srgbClr val="000066"/>
                </a:solidFill>
              </a:rPr>
              <a:t>The assessment is comprised </a:t>
            </a:r>
            <a:r>
              <a:rPr lang="en-US" smtClean="0">
                <a:solidFill>
                  <a:srgbClr val="000066"/>
                </a:solidFill>
              </a:rPr>
              <a:t>of </a:t>
            </a:r>
            <a:r>
              <a:rPr lang="en-US">
                <a:solidFill>
                  <a:srgbClr val="000066"/>
                </a:solidFill>
              </a:rPr>
              <a:t>9</a:t>
            </a:r>
            <a:r>
              <a:rPr lang="en-US" smtClean="0">
                <a:solidFill>
                  <a:srgbClr val="000066"/>
                </a:solidFill>
              </a:rPr>
              <a:t> </a:t>
            </a:r>
            <a:r>
              <a:rPr lang="en-US" dirty="0" smtClean="0">
                <a:solidFill>
                  <a:srgbClr val="000066"/>
                </a:solidFill>
              </a:rPr>
              <a:t>scenario-based questions.</a:t>
            </a:r>
          </a:p>
          <a:p>
            <a:r>
              <a:rPr lang="en-US" dirty="0" smtClean="0">
                <a:solidFill>
                  <a:srgbClr val="000066"/>
                </a:solidFill>
              </a:rPr>
              <a:t>The questions are based on the information you learned today.</a:t>
            </a:r>
          </a:p>
          <a:p>
            <a:r>
              <a:rPr lang="en-US" dirty="0" smtClean="0">
                <a:solidFill>
                  <a:srgbClr val="000066"/>
                </a:solidFill>
              </a:rPr>
              <a:t>You should be able to complete the assessment and survey within one hour.</a:t>
            </a:r>
          </a:p>
          <a:p>
            <a:r>
              <a:rPr lang="en-US" dirty="0" smtClean="0">
                <a:solidFill>
                  <a:srgbClr val="000066"/>
                </a:solidFill>
              </a:rPr>
              <a:t>Be sure to complete both the assessment and the survey in TMS to receive credit for this training.</a:t>
            </a:r>
          </a:p>
          <a:p>
            <a:pPr marL="0" indent="0">
              <a:buNone/>
            </a:pPr>
            <a:endParaRPr lang="en-US" dirty="0" smtClean="0"/>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34</a:t>
            </a:fld>
            <a:endParaRPr lang="en-US" dirty="0"/>
          </a:p>
        </p:txBody>
      </p:sp>
    </p:spTree>
    <p:extLst>
      <p:ext uri="{BB962C8B-B14F-4D97-AF65-F5344CB8AC3E}">
        <p14:creationId xmlns:p14="http://schemas.microsoft.com/office/powerpoint/2010/main" val="155370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solidFill>
                  <a:srgbClr val="000066"/>
                </a:solidFill>
              </a:rPr>
              <a:t>TOPIC I</a:t>
            </a:r>
          </a:p>
        </p:txBody>
      </p:sp>
      <p:sp>
        <p:nvSpPr>
          <p:cNvPr id="3" name="Subtitle 2"/>
          <p:cNvSpPr>
            <a:spLocks noGrp="1"/>
          </p:cNvSpPr>
          <p:nvPr>
            <p:ph type="subTitle" idx="1"/>
          </p:nvPr>
        </p:nvSpPr>
        <p:spPr/>
        <p:txBody>
          <a:bodyPr>
            <a:normAutofit/>
          </a:bodyPr>
          <a:lstStyle/>
          <a:p>
            <a:r>
              <a:rPr lang="en-US" sz="2400" dirty="0">
                <a:solidFill>
                  <a:srgbClr val="000066"/>
                </a:solidFill>
              </a:rPr>
              <a:t>Assistance by Regional Counsel in Obtaining</a:t>
            </a:r>
          </a:p>
          <a:p>
            <a:r>
              <a:rPr lang="en-US" sz="2400" dirty="0">
                <a:solidFill>
                  <a:srgbClr val="000066"/>
                </a:solidFill>
              </a:rPr>
              <a:t>Fiduciary Accountings</a:t>
            </a:r>
          </a:p>
        </p:txBody>
      </p:sp>
    </p:spTree>
    <p:extLst>
      <p:ext uri="{BB962C8B-B14F-4D97-AF65-F5344CB8AC3E}">
        <p14:creationId xmlns:p14="http://schemas.microsoft.com/office/powerpoint/2010/main" val="118648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rgbClr val="000066"/>
                </a:solidFill>
              </a:rPr>
              <a:t>Regional Counsel </a:t>
            </a:r>
            <a:r>
              <a:rPr lang="en-US" dirty="0" smtClean="0">
                <a:solidFill>
                  <a:srgbClr val="000066"/>
                </a:solidFill>
              </a:rPr>
              <a:t>is </a:t>
            </a:r>
            <a:r>
              <a:rPr lang="en-US" dirty="0">
                <a:solidFill>
                  <a:srgbClr val="000066"/>
                </a:solidFill>
              </a:rPr>
              <a:t>responsible for providing legal representation to the Secretary to protect the rights of beneficiaries unable to manage </a:t>
            </a:r>
            <a:r>
              <a:rPr lang="en-US" dirty="0" smtClean="0">
                <a:solidFill>
                  <a:srgbClr val="000066"/>
                </a:solidFill>
              </a:rPr>
              <a:t>their VA </a:t>
            </a:r>
            <a:r>
              <a:rPr lang="en-US" dirty="0">
                <a:solidFill>
                  <a:srgbClr val="000066"/>
                </a:solidFill>
              </a:rPr>
              <a:t>benefits.</a:t>
            </a:r>
          </a:p>
          <a:p>
            <a:pPr marL="0" indent="0">
              <a:buNone/>
            </a:pPr>
            <a:r>
              <a:rPr lang="en-US" dirty="0">
                <a:solidFill>
                  <a:srgbClr val="000066"/>
                </a:solidFill>
              </a:rPr>
              <a:t>				</a:t>
            </a:r>
            <a:r>
              <a:rPr lang="en-US" dirty="0" smtClean="0">
                <a:solidFill>
                  <a:srgbClr val="000066"/>
                </a:solidFill>
              </a:rPr>
              <a:t> </a:t>
            </a:r>
            <a:r>
              <a:rPr lang="en-US" dirty="0">
                <a:solidFill>
                  <a:srgbClr val="000066"/>
                </a:solidFill>
              </a:rPr>
              <a:t>- General Counsel </a:t>
            </a:r>
            <a:r>
              <a:rPr lang="en-US" dirty="0" smtClean="0">
                <a:solidFill>
                  <a:srgbClr val="000066"/>
                </a:solidFill>
              </a:rPr>
              <a:t>Handbook</a:t>
            </a:r>
          </a:p>
          <a:p>
            <a:pPr marL="0" indent="0">
              <a:buNone/>
            </a:pPr>
            <a:endParaRPr lang="en-US" dirty="0">
              <a:solidFill>
                <a:srgbClr val="000066"/>
              </a:solidFill>
            </a:endParaRPr>
          </a:p>
          <a:p>
            <a:pPr marL="0" indent="0">
              <a:buNone/>
            </a:pPr>
            <a:r>
              <a:rPr lang="en-US" dirty="0">
                <a:solidFill>
                  <a:srgbClr val="000066"/>
                </a:solidFill>
              </a:rPr>
              <a:t>According to the VA’s Office of General Counsel, the most frequent concern raised by </a:t>
            </a:r>
            <a:r>
              <a:rPr lang="en-US" dirty="0" smtClean="0">
                <a:solidFill>
                  <a:srgbClr val="000066"/>
                </a:solidFill>
              </a:rPr>
              <a:t>fiduciary program </a:t>
            </a:r>
            <a:r>
              <a:rPr lang="en-US" dirty="0">
                <a:solidFill>
                  <a:srgbClr val="000066"/>
                </a:solidFill>
              </a:rPr>
              <a:t>personnel is the need for assistance from Regional Counsel regarding fiduciary accountings.</a:t>
            </a:r>
          </a:p>
          <a:p>
            <a:pPr marL="0" indent="0">
              <a:buNone/>
            </a:pPr>
            <a:endParaRPr lang="en-US" dirty="0">
              <a:solidFill>
                <a:srgbClr val="000066"/>
              </a:solidFill>
            </a:endParaRPr>
          </a:p>
        </p:txBody>
      </p:sp>
      <p:sp>
        <p:nvSpPr>
          <p:cNvPr id="3" name="Title 2"/>
          <p:cNvSpPr>
            <a:spLocks noGrp="1"/>
          </p:cNvSpPr>
          <p:nvPr>
            <p:ph type="title"/>
          </p:nvPr>
        </p:nvSpPr>
        <p:spPr>
          <a:xfrm>
            <a:off x="1" y="76199"/>
            <a:ext cx="9160932" cy="838201"/>
          </a:xfrm>
        </p:spPr>
        <p:txBody>
          <a:bodyPr/>
          <a:lstStyle/>
          <a:p>
            <a:pPr algn="ctr"/>
            <a:r>
              <a:rPr lang="en-US" dirty="0"/>
              <a:t>Assistance to </a:t>
            </a:r>
            <a:r>
              <a:rPr lang="en-US" dirty="0" smtClean="0"/>
              <a:t>Fiduciary Hubs</a:t>
            </a:r>
            <a:endParaRPr lang="en-US" dirty="0"/>
          </a:p>
        </p:txBody>
      </p:sp>
      <p:sp>
        <p:nvSpPr>
          <p:cNvPr id="4"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5</a:t>
            </a:fld>
            <a:endParaRPr lang="en-US" dirty="0"/>
          </a:p>
        </p:txBody>
      </p:sp>
    </p:spTree>
    <p:extLst>
      <p:ext uri="{BB962C8B-B14F-4D97-AF65-F5344CB8AC3E}">
        <p14:creationId xmlns:p14="http://schemas.microsoft.com/office/powerpoint/2010/main" val="29674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smtClean="0"/>
              <a:t>	Why </a:t>
            </a:r>
            <a:r>
              <a:rPr lang="en-US" dirty="0"/>
              <a:t>Fiduciary Accountings Are Important</a:t>
            </a:r>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6</a:t>
            </a:fld>
            <a:endParaRPr lang="en-US" dirty="0"/>
          </a:p>
        </p:txBody>
      </p:sp>
      <p:sp>
        <p:nvSpPr>
          <p:cNvPr id="9" name="TextBox 8"/>
          <p:cNvSpPr txBox="1"/>
          <p:nvPr/>
        </p:nvSpPr>
        <p:spPr>
          <a:xfrm rot="16200000">
            <a:off x="951774" y="2521150"/>
            <a:ext cx="1632414" cy="400110"/>
          </a:xfrm>
          <a:prstGeom prst="rect">
            <a:avLst/>
          </a:prstGeom>
          <a:noFill/>
        </p:spPr>
        <p:txBody>
          <a:bodyPr wrap="square" rtlCol="0">
            <a:spAutoFit/>
          </a:bodyPr>
          <a:lstStyle/>
          <a:p>
            <a:r>
              <a:rPr lang="en-US" sz="2000" b="1" dirty="0" smtClean="0">
                <a:solidFill>
                  <a:schemeClr val="bg1"/>
                </a:solidFill>
                <a:latin typeface="Arial Black" panose="020B0A04020102020204" pitchFamily="34" charset="0"/>
              </a:rPr>
              <a:t>Important</a:t>
            </a:r>
            <a:endParaRPr lang="en-US" sz="2000" b="1" dirty="0">
              <a:solidFill>
                <a:schemeClr val="bg1"/>
              </a:solidFill>
              <a:latin typeface="Arial Black" panose="020B0A04020102020204" pitchFamily="34" charset="0"/>
            </a:endParaRPr>
          </a:p>
        </p:txBody>
      </p:sp>
      <p:sp>
        <p:nvSpPr>
          <p:cNvPr id="13" name="TextBox 12"/>
          <p:cNvSpPr txBox="1"/>
          <p:nvPr/>
        </p:nvSpPr>
        <p:spPr>
          <a:xfrm rot="16200000">
            <a:off x="657120" y="4852645"/>
            <a:ext cx="2238999" cy="400110"/>
          </a:xfrm>
          <a:prstGeom prst="rect">
            <a:avLst/>
          </a:prstGeom>
          <a:noFill/>
        </p:spPr>
        <p:txBody>
          <a:bodyPr wrap="square" rtlCol="0">
            <a:spAutoFit/>
          </a:bodyPr>
          <a:lstStyle/>
          <a:p>
            <a:r>
              <a:rPr lang="en-US" sz="2000" b="1" dirty="0" smtClean="0">
                <a:solidFill>
                  <a:schemeClr val="bg1"/>
                </a:solidFill>
                <a:latin typeface="Arial Black" panose="020B0A04020102020204" pitchFamily="34" charset="0"/>
              </a:rPr>
              <a:t>Not Important</a:t>
            </a:r>
            <a:endParaRPr lang="en-US" sz="2000" b="1" dirty="0">
              <a:solidFill>
                <a:schemeClr val="bg1"/>
              </a:solidFill>
              <a:latin typeface="Arial Black" panose="020B0A04020102020204" pitchFamily="34" charset="0"/>
            </a:endParaRPr>
          </a:p>
        </p:txBody>
      </p:sp>
      <p:sp>
        <p:nvSpPr>
          <p:cNvPr id="3" name="TextBox 2"/>
          <p:cNvSpPr txBox="1"/>
          <p:nvPr/>
        </p:nvSpPr>
        <p:spPr>
          <a:xfrm rot="16200000">
            <a:off x="8245693" y="3659109"/>
            <a:ext cx="184731" cy="369332"/>
          </a:xfrm>
          <a:prstGeom prst="rect">
            <a:avLst/>
          </a:prstGeom>
          <a:noFill/>
        </p:spPr>
        <p:txBody>
          <a:bodyPr wrap="none" rtlCol="0">
            <a:spAutoFit/>
          </a:bodyPr>
          <a:lstStyle/>
          <a:p>
            <a:endParaRPr lang="en-US" b="1" dirty="0" smtClean="0"/>
          </a:p>
        </p:txBody>
      </p:sp>
      <p:sp>
        <p:nvSpPr>
          <p:cNvPr id="5" name="Content Placeholder 4"/>
          <p:cNvSpPr>
            <a:spLocks noGrp="1"/>
          </p:cNvSpPr>
          <p:nvPr>
            <p:ph idx="1"/>
          </p:nvPr>
        </p:nvSpPr>
        <p:spPr>
          <a:xfrm>
            <a:off x="381000" y="1143000"/>
            <a:ext cx="8229600" cy="4525963"/>
          </a:xfrm>
        </p:spPr>
        <p:txBody>
          <a:bodyPr>
            <a:normAutofit fontScale="92500" lnSpcReduction="10000"/>
          </a:bodyPr>
          <a:lstStyle/>
          <a:p>
            <a:pPr marL="0" indent="0">
              <a:buNone/>
            </a:pPr>
            <a:r>
              <a:rPr lang="en-US" dirty="0">
                <a:solidFill>
                  <a:srgbClr val="000066"/>
                </a:solidFill>
              </a:rPr>
              <a:t>The two most important tools for meeting VA’s obligations under </a:t>
            </a:r>
          </a:p>
          <a:p>
            <a:pPr marL="0" indent="0">
              <a:buNone/>
            </a:pPr>
            <a:r>
              <a:rPr lang="en-US" dirty="0">
                <a:solidFill>
                  <a:srgbClr val="000066"/>
                </a:solidFill>
              </a:rPr>
              <a:t>38 U.S.C. § 5502 to protect the interests of VA beneficiaries unable to manage </a:t>
            </a:r>
            <a:r>
              <a:rPr lang="en-US" dirty="0" smtClean="0">
                <a:solidFill>
                  <a:srgbClr val="000066"/>
                </a:solidFill>
              </a:rPr>
              <a:t>their VA </a:t>
            </a:r>
            <a:r>
              <a:rPr lang="en-US" dirty="0">
                <a:solidFill>
                  <a:srgbClr val="000066"/>
                </a:solidFill>
              </a:rPr>
              <a:t>benefits are:</a:t>
            </a:r>
          </a:p>
          <a:p>
            <a:endParaRPr lang="en-US" sz="2000" dirty="0">
              <a:solidFill>
                <a:srgbClr val="000066"/>
              </a:solidFill>
            </a:endParaRPr>
          </a:p>
          <a:p>
            <a:pPr marL="0" indent="0">
              <a:buNone/>
            </a:pPr>
            <a:r>
              <a:rPr lang="en-US" dirty="0">
                <a:solidFill>
                  <a:srgbClr val="000066"/>
                </a:solidFill>
              </a:rPr>
              <a:t>Field Examinations</a:t>
            </a:r>
          </a:p>
          <a:p>
            <a:r>
              <a:rPr lang="en-US" dirty="0" smtClean="0">
                <a:solidFill>
                  <a:srgbClr val="000066"/>
                </a:solidFill>
              </a:rPr>
              <a:t>Provide </a:t>
            </a:r>
            <a:r>
              <a:rPr lang="en-US" dirty="0">
                <a:solidFill>
                  <a:srgbClr val="000066"/>
                </a:solidFill>
              </a:rPr>
              <a:t>first-hand information about whether the beneficiary’s basic needs are being met.</a:t>
            </a:r>
          </a:p>
          <a:p>
            <a:pPr marL="0" indent="0">
              <a:buNone/>
            </a:pPr>
            <a:r>
              <a:rPr lang="en-US" dirty="0">
                <a:solidFill>
                  <a:srgbClr val="000066"/>
                </a:solidFill>
              </a:rPr>
              <a:t>Accountings</a:t>
            </a:r>
          </a:p>
          <a:p>
            <a:r>
              <a:rPr lang="en-US" dirty="0">
                <a:solidFill>
                  <a:srgbClr val="000066"/>
                </a:solidFill>
              </a:rPr>
              <a:t>Provide a financial snapshot of the </a:t>
            </a:r>
            <a:r>
              <a:rPr lang="en-US" dirty="0" smtClean="0">
                <a:solidFill>
                  <a:srgbClr val="000066"/>
                </a:solidFill>
              </a:rPr>
              <a:t>funds a </a:t>
            </a:r>
            <a:r>
              <a:rPr lang="en-US" dirty="0">
                <a:solidFill>
                  <a:srgbClr val="000066"/>
                </a:solidFill>
              </a:rPr>
              <a:t>beneficiary has available and how those funds are being used. </a:t>
            </a:r>
          </a:p>
          <a:p>
            <a:endParaRPr lang="en-US" dirty="0" smtClean="0">
              <a:solidFill>
                <a:srgbClr val="000066"/>
              </a:solidFill>
            </a:endParaRPr>
          </a:p>
          <a:p>
            <a:pPr marL="0" indent="0">
              <a:buNone/>
            </a:pPr>
            <a:r>
              <a:rPr lang="en-US" dirty="0" smtClean="0">
                <a:solidFill>
                  <a:srgbClr val="000066"/>
                </a:solidFill>
              </a:rPr>
              <a:t>Without </a:t>
            </a:r>
            <a:r>
              <a:rPr lang="en-US" dirty="0">
                <a:solidFill>
                  <a:srgbClr val="000066"/>
                </a:solidFill>
              </a:rPr>
              <a:t>a current accounting, it is difficult to provide the level of protection that Congress requires.</a:t>
            </a:r>
          </a:p>
          <a:p>
            <a:endParaRPr lang="en-US" dirty="0">
              <a:solidFill>
                <a:srgbClr val="000066"/>
              </a:solidFill>
            </a:endParaRPr>
          </a:p>
        </p:txBody>
      </p:sp>
    </p:spTree>
    <p:extLst>
      <p:ext uri="{BB962C8B-B14F-4D97-AF65-F5344CB8AC3E}">
        <p14:creationId xmlns:p14="http://schemas.microsoft.com/office/powerpoint/2010/main" val="2146018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a:t>VA’s Authority to Require Fiduciary </a:t>
            </a:r>
            <a:br>
              <a:rPr lang="en-US" dirty="0"/>
            </a:br>
            <a:r>
              <a:rPr lang="en-US" dirty="0" smtClean="0"/>
              <a:t>Accountings</a:t>
            </a:r>
            <a:endParaRPr lang="en-US" dirty="0"/>
          </a:p>
        </p:txBody>
      </p:sp>
      <p:sp>
        <p:nvSpPr>
          <p:cNvPr id="9" name="Content Placeholder 2"/>
          <p:cNvSpPr>
            <a:spLocks noGrp="1"/>
          </p:cNvSpPr>
          <p:nvPr>
            <p:ph idx="1"/>
          </p:nvPr>
        </p:nvSpPr>
        <p:spPr/>
        <p:txBody>
          <a:bodyPr/>
          <a:lstStyle/>
          <a:p>
            <a:pPr marL="0" indent="0">
              <a:buNone/>
            </a:pPr>
            <a:r>
              <a:rPr lang="en-US" dirty="0">
                <a:solidFill>
                  <a:srgbClr val="000066"/>
                </a:solidFill>
              </a:rPr>
              <a:t>VA </a:t>
            </a:r>
            <a:r>
              <a:rPr lang="en-US" dirty="0" smtClean="0">
                <a:solidFill>
                  <a:srgbClr val="000066"/>
                </a:solidFill>
              </a:rPr>
              <a:t>has the authority to require fiduciaries to file accountings regarding the funds under their management</a:t>
            </a:r>
            <a:r>
              <a:rPr lang="en-US" dirty="0">
                <a:solidFill>
                  <a:srgbClr val="000066"/>
                </a:solidFill>
              </a:rPr>
              <a:t>.  (38 U.S.C § 5502 </a:t>
            </a:r>
            <a:r>
              <a:rPr lang="en-US" dirty="0" smtClean="0">
                <a:solidFill>
                  <a:srgbClr val="000066"/>
                </a:solidFill>
              </a:rPr>
              <a:t>and </a:t>
            </a:r>
            <a:r>
              <a:rPr lang="en-US" dirty="0">
                <a:solidFill>
                  <a:srgbClr val="000066"/>
                </a:solidFill>
              </a:rPr>
              <a:t>38 C.F.R. </a:t>
            </a:r>
            <a:r>
              <a:rPr lang="en-US" dirty="0" smtClean="0">
                <a:solidFill>
                  <a:srgbClr val="000066"/>
                </a:solidFill>
              </a:rPr>
              <a:t>13.100) </a:t>
            </a:r>
          </a:p>
          <a:p>
            <a:pPr marL="0" indent="0">
              <a:buNone/>
            </a:pPr>
            <a:endParaRPr lang="en-US" dirty="0">
              <a:solidFill>
                <a:srgbClr val="000066"/>
              </a:solidFill>
            </a:endParaRPr>
          </a:p>
          <a:p>
            <a:pPr marL="0" indent="0">
              <a:buNone/>
            </a:pPr>
            <a:r>
              <a:rPr lang="en-US" dirty="0">
                <a:solidFill>
                  <a:srgbClr val="000066"/>
                </a:solidFill>
              </a:rPr>
              <a:t>Accountings are generally done on an annual basis </a:t>
            </a:r>
            <a:r>
              <a:rPr lang="en-US" altLang="en-US" dirty="0">
                <a:solidFill>
                  <a:srgbClr val="000066"/>
                </a:solidFill>
              </a:rPr>
              <a:t>and the time-frame for submission of an accounting is the anniversary of the appointment of the fiduciary</a:t>
            </a:r>
            <a:r>
              <a:rPr lang="en-US" dirty="0">
                <a:solidFill>
                  <a:srgbClr val="000066"/>
                </a:solidFill>
              </a:rPr>
              <a:t>.  In some cases, the accountings may take place less frequently. </a:t>
            </a:r>
          </a:p>
          <a:p>
            <a:endParaRPr lang="en-US" dirty="0" smtClean="0"/>
          </a:p>
        </p:txBody>
      </p:sp>
      <p:sp>
        <p:nvSpPr>
          <p:cNvPr id="35" name="Slide Number Placeholder 5"/>
          <p:cNvSpPr>
            <a:spLocks noGrp="1"/>
          </p:cNvSpPr>
          <p:nvPr>
            <p:ph type="sldNum" sz="quarter" idx="12"/>
          </p:nvPr>
        </p:nvSpPr>
        <p:spPr/>
        <p:txBody>
          <a:bodyPr/>
          <a:lstStyle>
            <a:lvl1pPr algn="r">
              <a:defRPr>
                <a:solidFill>
                  <a:schemeClr val="bg1"/>
                </a:solidFill>
              </a:defRPr>
            </a:lvl1pPr>
          </a:lstStyle>
          <a:p>
            <a:fld id="{3FE40F6C-36E6-4965-9D21-698197C3108F}" type="slidenum">
              <a:rPr lang="en-US" smtClean="0"/>
              <a:pPr/>
              <a:t>7</a:t>
            </a:fld>
            <a:endParaRPr lang="en-US" dirty="0"/>
          </a:p>
        </p:txBody>
      </p:sp>
    </p:spTree>
    <p:extLst>
      <p:ext uri="{BB962C8B-B14F-4D97-AF65-F5344CB8AC3E}">
        <p14:creationId xmlns:p14="http://schemas.microsoft.com/office/powerpoint/2010/main" val="3289088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solidFill>
                  <a:srgbClr val="000066"/>
                </a:solidFill>
              </a:rPr>
              <a:t>How does the process work?</a:t>
            </a:r>
          </a:p>
          <a:p>
            <a:endParaRPr lang="en-US" dirty="0">
              <a:solidFill>
                <a:srgbClr val="000066"/>
              </a:solidFill>
            </a:endParaRPr>
          </a:p>
          <a:p>
            <a:pPr marL="0" indent="0">
              <a:buNone/>
            </a:pPr>
            <a:r>
              <a:rPr lang="en-US" dirty="0">
                <a:solidFill>
                  <a:srgbClr val="000066"/>
                </a:solidFill>
              </a:rPr>
              <a:t>The fiduciary hub sends the </a:t>
            </a:r>
            <a:r>
              <a:rPr lang="en-US" dirty="0" smtClean="0">
                <a:solidFill>
                  <a:srgbClr val="000066"/>
                </a:solidFill>
              </a:rPr>
              <a:t>fiduciary</a:t>
            </a:r>
            <a:r>
              <a:rPr lang="en-US" dirty="0">
                <a:solidFill>
                  <a:srgbClr val="000066"/>
                </a:solidFill>
              </a:rPr>
              <a:t>:</a:t>
            </a:r>
          </a:p>
          <a:p>
            <a:endParaRPr lang="en-US" sz="1300" dirty="0">
              <a:solidFill>
                <a:srgbClr val="000066"/>
              </a:solidFill>
            </a:endParaRPr>
          </a:p>
          <a:p>
            <a:r>
              <a:rPr lang="en-US" dirty="0">
                <a:solidFill>
                  <a:srgbClr val="000066"/>
                </a:solidFill>
              </a:rPr>
              <a:t>A reminder letter (“accounting call letter”) between 35 and 65 days before the end of the accounting period. </a:t>
            </a:r>
          </a:p>
          <a:p>
            <a:r>
              <a:rPr lang="en-US" dirty="0">
                <a:solidFill>
                  <a:srgbClr val="000066"/>
                </a:solidFill>
              </a:rPr>
              <a:t>A follow-up letter 35-65 days after the end of the accounting period if an accounting has not been received.</a:t>
            </a:r>
          </a:p>
          <a:p>
            <a:endParaRPr lang="en-US" dirty="0">
              <a:solidFill>
                <a:srgbClr val="000066"/>
              </a:solidFill>
            </a:endParaRPr>
          </a:p>
          <a:p>
            <a:pPr marL="0" indent="0">
              <a:buNone/>
            </a:pPr>
            <a:r>
              <a:rPr lang="en-US" dirty="0">
                <a:solidFill>
                  <a:srgbClr val="000066"/>
                </a:solidFill>
              </a:rPr>
              <a:t>If the accounting has not been submitted 90 days after the accounting period ends, the fiduciary hub will:</a:t>
            </a:r>
          </a:p>
          <a:p>
            <a:endParaRPr lang="en-US" sz="1300" dirty="0">
              <a:solidFill>
                <a:srgbClr val="000066"/>
              </a:solidFill>
            </a:endParaRPr>
          </a:p>
          <a:p>
            <a:r>
              <a:rPr lang="en-US" dirty="0">
                <a:solidFill>
                  <a:srgbClr val="000066"/>
                </a:solidFill>
              </a:rPr>
              <a:t>Send another letter to the VA-appointed fiduciary.</a:t>
            </a:r>
          </a:p>
          <a:p>
            <a:r>
              <a:rPr lang="en-US" dirty="0">
                <a:solidFill>
                  <a:srgbClr val="000066"/>
                </a:solidFill>
              </a:rPr>
              <a:t>Contact the VA-appointed fiduciary by phone.</a:t>
            </a:r>
          </a:p>
        </p:txBody>
      </p:sp>
      <p:sp>
        <p:nvSpPr>
          <p:cNvPr id="3" name="Title 2"/>
          <p:cNvSpPr>
            <a:spLocks noGrp="1"/>
          </p:cNvSpPr>
          <p:nvPr>
            <p:ph type="title"/>
          </p:nvPr>
        </p:nvSpPr>
        <p:spPr>
          <a:xfrm>
            <a:off x="76201" y="76199"/>
            <a:ext cx="9084732" cy="838201"/>
          </a:xfrm>
        </p:spPr>
        <p:txBody>
          <a:bodyPr>
            <a:normAutofit fontScale="90000"/>
          </a:bodyPr>
          <a:lstStyle/>
          <a:p>
            <a:pPr algn="ctr"/>
            <a:r>
              <a:rPr lang="en-US" dirty="0"/>
              <a:t>Procedures for Handling Delinquent </a:t>
            </a:r>
            <a:r>
              <a:rPr lang="en-US" dirty="0" smtClean="0"/>
              <a:t/>
            </a:r>
            <a:br>
              <a:rPr lang="en-US" dirty="0" smtClean="0"/>
            </a:br>
            <a:r>
              <a:rPr lang="en-US" dirty="0" smtClean="0"/>
              <a:t>Fiduciary </a:t>
            </a:r>
            <a:r>
              <a:rPr lang="en-US" dirty="0"/>
              <a:t>Accountings</a:t>
            </a:r>
          </a:p>
        </p:txBody>
      </p:sp>
      <p:sp>
        <p:nvSpPr>
          <p:cNvPr id="4"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8</a:t>
            </a:fld>
            <a:endParaRPr lang="en-US" dirty="0"/>
          </a:p>
        </p:txBody>
      </p:sp>
    </p:spTree>
    <p:extLst>
      <p:ext uri="{BB962C8B-B14F-4D97-AF65-F5344CB8AC3E}">
        <p14:creationId xmlns:p14="http://schemas.microsoft.com/office/powerpoint/2010/main" val="352611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rgbClr val="000066"/>
                </a:solidFill>
              </a:rPr>
              <a:t>If the above steps are unsuccessful, the case is referred to Regional Counsel.</a:t>
            </a:r>
          </a:p>
          <a:p>
            <a:endParaRPr lang="en-US" sz="1200" dirty="0">
              <a:solidFill>
                <a:srgbClr val="000066"/>
              </a:solidFill>
            </a:endParaRPr>
          </a:p>
          <a:p>
            <a:pPr marL="0" indent="0">
              <a:buNone/>
            </a:pPr>
            <a:r>
              <a:rPr lang="en-US" dirty="0">
                <a:solidFill>
                  <a:srgbClr val="000066"/>
                </a:solidFill>
              </a:rPr>
              <a:t>Thus, referral of a delinquent fiduciary accounting only takes place after: </a:t>
            </a:r>
          </a:p>
          <a:p>
            <a:endParaRPr lang="en-US" sz="1200" dirty="0">
              <a:solidFill>
                <a:srgbClr val="000066"/>
              </a:solidFill>
            </a:endParaRPr>
          </a:p>
          <a:p>
            <a:r>
              <a:rPr lang="en-US" dirty="0">
                <a:solidFill>
                  <a:srgbClr val="000066"/>
                </a:solidFill>
              </a:rPr>
              <a:t>The fiduciary hub has exhausted available means, short of involving VA attorneys, for obtaining the accounting.</a:t>
            </a:r>
          </a:p>
          <a:p>
            <a:r>
              <a:rPr lang="en-US" dirty="0" smtClean="0">
                <a:solidFill>
                  <a:srgbClr val="000066"/>
                </a:solidFill>
              </a:rPr>
              <a:t>The </a:t>
            </a:r>
            <a:r>
              <a:rPr lang="en-US" dirty="0">
                <a:solidFill>
                  <a:srgbClr val="000066"/>
                </a:solidFill>
              </a:rPr>
              <a:t>accounting is already at least 90 days overdue.</a:t>
            </a:r>
          </a:p>
          <a:p>
            <a:endParaRPr lang="en-US" dirty="0">
              <a:solidFill>
                <a:srgbClr val="000066"/>
              </a:solidFill>
            </a:endParaRPr>
          </a:p>
        </p:txBody>
      </p:sp>
      <p:sp>
        <p:nvSpPr>
          <p:cNvPr id="3" name="Title 2"/>
          <p:cNvSpPr>
            <a:spLocks noGrp="1"/>
          </p:cNvSpPr>
          <p:nvPr>
            <p:ph type="title"/>
          </p:nvPr>
        </p:nvSpPr>
        <p:spPr>
          <a:xfrm>
            <a:off x="1" y="76199"/>
            <a:ext cx="9160932" cy="838201"/>
          </a:xfrm>
        </p:spPr>
        <p:txBody>
          <a:bodyPr/>
          <a:lstStyle/>
          <a:p>
            <a:pPr algn="ctr"/>
            <a:r>
              <a:rPr lang="en-US" dirty="0"/>
              <a:t>Referral to Regional Counsel</a:t>
            </a:r>
          </a:p>
        </p:txBody>
      </p:sp>
      <p:sp>
        <p:nvSpPr>
          <p:cNvPr id="4" name="Slide Number Placeholder 5"/>
          <p:cNvSpPr>
            <a:spLocks noGrp="1"/>
          </p:cNvSpPr>
          <p:nvPr>
            <p:ph type="sldNum" sz="quarter" idx="12"/>
          </p:nvPr>
        </p:nvSpPr>
        <p:spPr>
          <a:xfrm>
            <a:off x="6934200" y="6569075"/>
            <a:ext cx="2133600" cy="365125"/>
          </a:xfrm>
        </p:spPr>
        <p:txBody>
          <a:bodyPr/>
          <a:lstStyle>
            <a:lvl1pPr algn="r">
              <a:defRPr>
                <a:solidFill>
                  <a:schemeClr val="bg1"/>
                </a:solidFill>
              </a:defRPr>
            </a:lvl1pPr>
          </a:lstStyle>
          <a:p>
            <a:fld id="{3FE40F6C-36E6-4965-9D21-698197C3108F}" type="slidenum">
              <a:rPr lang="en-US" smtClean="0"/>
              <a:pPr/>
              <a:t>9</a:t>
            </a:fld>
            <a:endParaRPr lang="en-US" dirty="0"/>
          </a:p>
        </p:txBody>
      </p:sp>
    </p:spTree>
    <p:extLst>
      <p:ext uri="{BB962C8B-B14F-4D97-AF65-F5344CB8AC3E}">
        <p14:creationId xmlns:p14="http://schemas.microsoft.com/office/powerpoint/2010/main" val="2079518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73615F1AB5046BD160245D3385A43" ma:contentTypeVersion="0" ma:contentTypeDescription="Create a new document." ma:contentTypeScope="" ma:versionID="2e93d06f8928ca8f04904f8d442456e7">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66F40-96AF-420B-91F0-8D1158739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E589B4C-95E5-4A69-A5B6-12ACA6FFF17A}">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53FFBF52-CA27-49CE-BC0D-6472A767BE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19274</TotalTime>
  <Words>3305</Words>
  <Application>Microsoft Office PowerPoint</Application>
  <PresentationFormat>On-screen Show (4:3)</PresentationFormat>
  <Paragraphs>331</Paragraphs>
  <Slides>34</Slides>
  <Notes>11</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Custom Design</vt:lpstr>
      <vt:lpstr>1_Custom Design</vt:lpstr>
      <vt:lpstr>PowerPoint Presentation</vt:lpstr>
      <vt:lpstr>Objectives of Today’s Training</vt:lpstr>
      <vt:lpstr>Content of Today’s Training</vt:lpstr>
      <vt:lpstr>TOPIC I</vt:lpstr>
      <vt:lpstr>Assistance to Fiduciary Hubs</vt:lpstr>
      <vt:lpstr> Why Fiduciary Accountings Are Important</vt:lpstr>
      <vt:lpstr>VA’s Authority to Require Fiduciary  Accountings</vt:lpstr>
      <vt:lpstr>Procedures for Handling Delinquent  Fiduciary Accountings</vt:lpstr>
      <vt:lpstr>Referral to Regional Counsel</vt:lpstr>
      <vt:lpstr>Regional Counsel Actions Following  Referral of a Delinquent Accounting</vt:lpstr>
      <vt:lpstr>Regional Counsel Actions Following  Referral of a Delinquent Accounting</vt:lpstr>
      <vt:lpstr>Other Actions Regional Counsel May Take in  Support of Fiduciary Hubs</vt:lpstr>
      <vt:lpstr>Test Your Knowledge</vt:lpstr>
      <vt:lpstr>TOPIC II</vt:lpstr>
      <vt:lpstr>Relevant Fiduciary Statutes</vt:lpstr>
      <vt:lpstr>Relevant Fiduciary Statutes</vt:lpstr>
      <vt:lpstr>Allegations of Fiduciary Misuse</vt:lpstr>
      <vt:lpstr>Investigation of Fiduciary Misuse</vt:lpstr>
      <vt:lpstr>Regional Counsel’s Role</vt:lpstr>
      <vt:lpstr>Referral of Cases to the VA OIG</vt:lpstr>
      <vt:lpstr>Accountability for Investigating Misuse</vt:lpstr>
      <vt:lpstr>Test Your Knowledge</vt:lpstr>
      <vt:lpstr>TOPIC III</vt:lpstr>
      <vt:lpstr>Excessive Fees </vt:lpstr>
      <vt:lpstr>TOPIC IV</vt:lpstr>
      <vt:lpstr>Disposition of Benefits at Death </vt:lpstr>
      <vt:lpstr>Disposition of Benefits at Death </vt:lpstr>
      <vt:lpstr>TOPIC V</vt:lpstr>
      <vt:lpstr>Capacity to Enter Contracts</vt:lpstr>
      <vt:lpstr>Capacity to Enter Contracts</vt:lpstr>
      <vt:lpstr>Test Your Knowledge</vt:lpstr>
      <vt:lpstr>Summary</vt:lpstr>
      <vt:lpstr>References</vt:lpstr>
      <vt:lpstr>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Issues and the Role of Regional Counsel PowerPoint Presentation</dc:title>
  <dc:creator>Department of Veterans Affairs, Veterans Benefits Administration, Fiduciary Service, STAFF</dc:creator>
  <cp:keywords>legal, issues, role, regional, counsel, training, processing</cp:keywords>
  <cp:lastModifiedBy>Sochar, Lisa</cp:lastModifiedBy>
  <cp:revision>327</cp:revision>
  <cp:lastPrinted>2014-12-11T15:38:44Z</cp:lastPrinted>
  <dcterms:created xsi:type="dcterms:W3CDTF">2014-09-26T18:35:36Z</dcterms:created>
  <dcterms:modified xsi:type="dcterms:W3CDTF">2015-11-30T19:15:06Z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0x0101005FF73615F1AB5046BD160245D3385A43</vt:lpwstr>
  </property>
  <property fmtid="{D5CDD505-2E9C-101B-9397-08002B2CF9AE}" pid="3" name="Language">
    <vt:lpwstr>en</vt:lpwstr>
  </property>
  <property fmtid="{D5CDD505-2E9C-101B-9397-08002B2CF9AE}" pid="4" name="Type">
    <vt:lpwstr>Presentation</vt:lpwstr>
  </property>
</Properties>
</file>