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9" r:id="rId5"/>
  </p:sldMasterIdLst>
  <p:notesMasterIdLst>
    <p:notesMasterId r:id="rId83"/>
  </p:notesMasterIdLst>
  <p:sldIdLst>
    <p:sldId id="370" r:id="rId6"/>
    <p:sldId id="348" r:id="rId7"/>
    <p:sldId id="351" r:id="rId8"/>
    <p:sldId id="257" r:id="rId9"/>
    <p:sldId id="267" r:id="rId10"/>
    <p:sldId id="366" r:id="rId11"/>
    <p:sldId id="259" r:id="rId12"/>
    <p:sldId id="260" r:id="rId13"/>
    <p:sldId id="261" r:id="rId14"/>
    <p:sldId id="268" r:id="rId15"/>
    <p:sldId id="262" r:id="rId16"/>
    <p:sldId id="263" r:id="rId17"/>
    <p:sldId id="264" r:id="rId18"/>
    <p:sldId id="269" r:id="rId19"/>
    <p:sldId id="270" r:id="rId20"/>
    <p:sldId id="265" r:id="rId21"/>
    <p:sldId id="258" r:id="rId22"/>
    <p:sldId id="273" r:id="rId23"/>
    <p:sldId id="277" r:id="rId24"/>
    <p:sldId id="367" r:id="rId25"/>
    <p:sldId id="278" r:id="rId26"/>
    <p:sldId id="279" r:id="rId27"/>
    <p:sldId id="352" r:id="rId28"/>
    <p:sldId id="280" r:id="rId29"/>
    <p:sldId id="281" r:id="rId30"/>
    <p:sldId id="283" r:id="rId31"/>
    <p:sldId id="285" r:id="rId32"/>
    <p:sldId id="286" r:id="rId33"/>
    <p:sldId id="288" r:id="rId34"/>
    <p:sldId id="289" r:id="rId35"/>
    <p:sldId id="290" r:id="rId36"/>
    <p:sldId id="291" r:id="rId37"/>
    <p:sldId id="292" r:id="rId38"/>
    <p:sldId id="331" r:id="rId39"/>
    <p:sldId id="368" r:id="rId40"/>
    <p:sldId id="332" r:id="rId41"/>
    <p:sldId id="353" r:id="rId42"/>
    <p:sldId id="333" r:id="rId43"/>
    <p:sldId id="363" r:id="rId44"/>
    <p:sldId id="335" r:id="rId45"/>
    <p:sldId id="336" r:id="rId46"/>
    <p:sldId id="337" r:id="rId47"/>
    <p:sldId id="358" r:id="rId48"/>
    <p:sldId id="339" r:id="rId49"/>
    <p:sldId id="340" r:id="rId50"/>
    <p:sldId id="362" r:id="rId51"/>
    <p:sldId id="344" r:id="rId52"/>
    <p:sldId id="345" r:id="rId53"/>
    <p:sldId id="346" r:id="rId54"/>
    <p:sldId id="347" r:id="rId55"/>
    <p:sldId id="369" r:id="rId56"/>
    <p:sldId id="296" r:id="rId57"/>
    <p:sldId id="297" r:id="rId58"/>
    <p:sldId id="298" r:id="rId59"/>
    <p:sldId id="299" r:id="rId60"/>
    <p:sldId id="300" r:id="rId61"/>
    <p:sldId id="303" r:id="rId62"/>
    <p:sldId id="302" r:id="rId63"/>
    <p:sldId id="301" r:id="rId64"/>
    <p:sldId id="304" r:id="rId65"/>
    <p:sldId id="305" r:id="rId66"/>
    <p:sldId id="306" r:id="rId67"/>
    <p:sldId id="307" r:id="rId68"/>
    <p:sldId id="308" r:id="rId69"/>
    <p:sldId id="309" r:id="rId70"/>
    <p:sldId id="310" r:id="rId71"/>
    <p:sldId id="311" r:id="rId72"/>
    <p:sldId id="364" r:id="rId73"/>
    <p:sldId id="314" r:id="rId74"/>
    <p:sldId id="315" r:id="rId75"/>
    <p:sldId id="317" r:id="rId76"/>
    <p:sldId id="319" r:id="rId77"/>
    <p:sldId id="327" r:id="rId78"/>
    <p:sldId id="326" r:id="rId79"/>
    <p:sldId id="355" r:id="rId80"/>
    <p:sldId id="356" r:id="rId81"/>
    <p:sldId id="365" r:id="rId82"/>
  </p:sldIdLst>
  <p:sldSz cx="9144000" cy="6858000" type="screen4x3"/>
  <p:notesSz cx="6858000" cy="9144000"/>
  <p:custDataLst>
    <p:tags r:id="rId84"/>
  </p:custDataLst>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96" d="100"/>
          <a:sy n="96" d="100"/>
        </p:scale>
        <p:origin x="-9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tags" Target="tags/tag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Times New Roman"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Times New Roman" charset="0"/>
              </a:defRPr>
            </a:lvl1pPr>
          </a:lstStyle>
          <a:p>
            <a:pPr>
              <a:defRPr/>
            </a:pPr>
            <a:fld id="{3744A3C9-6DBA-44E6-B84D-A35B12D9FBA6}" type="datetimeFigureOut">
              <a:rPr lang="en-US"/>
              <a:pPr>
                <a:defRPr/>
              </a:pPr>
              <a:t>07-Jul-16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Times New Roman"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E6D59E4-551B-4878-AFD6-11C16066DC14}" type="slidenum">
              <a:rPr lang="en-US" altLang="en-US"/>
              <a:pPr>
                <a:defRPr/>
              </a:pPr>
              <a:t>‹#›</a:t>
            </a:fld>
            <a:endParaRPr lang="en-US" altLang="en-US" dirty="0"/>
          </a:p>
        </p:txBody>
      </p:sp>
    </p:spTree>
    <p:extLst>
      <p:ext uri="{BB962C8B-B14F-4D97-AF65-F5344CB8AC3E}">
        <p14:creationId xmlns:p14="http://schemas.microsoft.com/office/powerpoint/2010/main" val="17304503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3CECF49-2165-4CE7-B39E-10D80CF3C557}"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726093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6D59E4-551B-4878-AFD6-11C16066DC14}" type="slidenum">
              <a:rPr lang="en-US" altLang="en-US" smtClean="0"/>
              <a:pPr>
                <a:defRPr/>
              </a:pPr>
              <a:t>62</a:t>
            </a:fld>
            <a:endParaRPr lang="en-US" altLang="en-US" dirty="0"/>
          </a:p>
        </p:txBody>
      </p:sp>
    </p:spTree>
    <p:extLst>
      <p:ext uri="{BB962C8B-B14F-4D97-AF65-F5344CB8AC3E}">
        <p14:creationId xmlns:p14="http://schemas.microsoft.com/office/powerpoint/2010/main" val="4282232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B4FC799E-A18E-47EF-87D1-B4A35F83C57F}" type="slidenum">
              <a:rPr lang="en-US" altLang="en-US" sz="1200" smtClean="0"/>
              <a:pPr/>
              <a:t>69</a:t>
            </a:fld>
            <a:endParaRPr lang="en-US" altLang="en-US" sz="12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08AE059D-1FB6-4BA1-B92E-6C3FA20408D0}" type="slidenum">
              <a:rPr lang="en-US" altLang="en-US" sz="1200" smtClean="0"/>
              <a:pPr/>
              <a:t>75</a:t>
            </a:fld>
            <a:endParaRPr lang="en-US" altLang="en-US" sz="12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88744B95-9816-4811-8957-5DC9389ABBFB}" type="slidenum">
              <a:rPr lang="en-US" altLang="en-US" sz="1200" smtClean="0"/>
              <a:pPr/>
              <a:t>76</a:t>
            </a:fld>
            <a:endParaRPr lang="en-US" altLang="en-US" sz="12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88744B95-9816-4811-8957-5DC9389ABBFB}" type="slidenum">
              <a:rPr lang="en-US" altLang="en-US" sz="1200" smtClean="0"/>
              <a:pPr/>
              <a:t>77</a:t>
            </a:fld>
            <a:endParaRPr lang="en-US" altLang="en-US" sz="12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5560E132-5BA3-4E3A-ACA1-0D3FD2E7FF7C}" type="slidenum">
              <a:rPr lang="en-US" altLang="en-US" sz="1200" smtClean="0"/>
              <a:pPr/>
              <a:t>2</a:t>
            </a:fld>
            <a:endParaRPr lang="en-US" altLang="en-US" sz="12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8267EFBD-9B2C-43A4-B002-D4B167F37376}" type="slidenum">
              <a:rPr lang="en-US" altLang="en-US" sz="1200" smtClean="0"/>
              <a:pPr/>
              <a:t>3</a:t>
            </a:fld>
            <a:endParaRPr lang="en-US" altLang="en-US" sz="12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56BF431C-DF30-4405-B0AD-218E22392607}" type="slidenum">
              <a:rPr lang="en-US" altLang="en-US" sz="1200" smtClean="0"/>
              <a:pPr/>
              <a:t>4</a:t>
            </a:fld>
            <a:endParaRPr lang="en-US" altLang="en-US" sz="12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A4C4BA9E-24EA-4A6D-AF48-86DDD61D9F9E}" type="slidenum">
              <a:rPr lang="en-US" altLang="en-US" sz="1200" smtClean="0"/>
              <a:pPr/>
              <a:t>8</a:t>
            </a:fld>
            <a:endParaRPr lang="en-US" altLang="en-US" sz="12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FD6DE9AD-0BC8-467C-9FFF-14A68CEBBC2C}" type="slidenum">
              <a:rPr lang="en-US" altLang="en-US" sz="1200" smtClean="0"/>
              <a:pPr/>
              <a:t>26</a:t>
            </a:fld>
            <a:endParaRPr lang="en-US" altLang="en-US" sz="12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6D59E4-551B-4878-AFD6-11C16066DC14}" type="slidenum">
              <a:rPr lang="en-US" altLang="en-US" smtClean="0"/>
              <a:pPr>
                <a:defRPr/>
              </a:pPr>
              <a:t>27</a:t>
            </a:fld>
            <a:endParaRPr lang="en-US" altLang="en-US" dirty="0"/>
          </a:p>
        </p:txBody>
      </p:sp>
    </p:spTree>
    <p:extLst>
      <p:ext uri="{BB962C8B-B14F-4D97-AF65-F5344CB8AC3E}">
        <p14:creationId xmlns:p14="http://schemas.microsoft.com/office/powerpoint/2010/main" val="1058811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6D59E4-551B-4878-AFD6-11C16066DC14}" type="slidenum">
              <a:rPr lang="en-US" altLang="en-US" smtClean="0"/>
              <a:pPr>
                <a:defRPr/>
              </a:pPr>
              <a:t>35</a:t>
            </a:fld>
            <a:endParaRPr lang="en-US" altLang="en-US" dirty="0"/>
          </a:p>
        </p:txBody>
      </p:sp>
    </p:spTree>
    <p:extLst>
      <p:ext uri="{BB962C8B-B14F-4D97-AF65-F5344CB8AC3E}">
        <p14:creationId xmlns:p14="http://schemas.microsoft.com/office/powerpoint/2010/main" val="3325763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6D59E4-551B-4878-AFD6-11C16066DC14}" type="slidenum">
              <a:rPr lang="en-US" altLang="en-US" smtClean="0"/>
              <a:pPr>
                <a:defRPr/>
              </a:pPr>
              <a:t>53</a:t>
            </a:fld>
            <a:endParaRPr lang="en-US" altLang="en-US" dirty="0"/>
          </a:p>
        </p:txBody>
      </p:sp>
    </p:spTree>
    <p:extLst>
      <p:ext uri="{BB962C8B-B14F-4D97-AF65-F5344CB8AC3E}">
        <p14:creationId xmlns:p14="http://schemas.microsoft.com/office/powerpoint/2010/main" val="1179148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b="1"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457950"/>
            <a:ext cx="2133600" cy="365125"/>
          </a:xfrm>
          <a:prstGeom prst="rect">
            <a:avLst/>
          </a:prstGeom>
        </p:spPr>
        <p:txBody>
          <a:bodyPr/>
          <a:lstStyle>
            <a:lvl1pPr eaLnBrk="1" hangingPunct="1">
              <a:defRPr>
                <a:latin typeface="Times New Roman" charset="0"/>
              </a:defRPr>
            </a:lvl1pPr>
          </a:lstStyle>
          <a:p>
            <a:pPr>
              <a:defRPr/>
            </a:pPr>
            <a:endParaRPr lang="en-US" dirty="0"/>
          </a:p>
        </p:txBody>
      </p:sp>
      <p:sp>
        <p:nvSpPr>
          <p:cNvPr id="5" name="Footer Placeholder 4"/>
          <p:cNvSpPr>
            <a:spLocks noGrp="1"/>
          </p:cNvSpPr>
          <p:nvPr>
            <p:ph type="ftr" sz="quarter" idx="11"/>
          </p:nvPr>
        </p:nvSpPr>
        <p:spPr>
          <a:xfrm>
            <a:off x="3200400" y="6457950"/>
            <a:ext cx="2895600" cy="365125"/>
          </a:xfrm>
          <a:prstGeom prst="rect">
            <a:avLst/>
          </a:prstGeom>
        </p:spPr>
        <p:txBody>
          <a:bodyPr/>
          <a:lstStyle>
            <a:lvl1pPr algn="ctr" eaLnBrk="1" hangingPunct="1">
              <a:defRPr>
                <a:latin typeface="Times New Roman" charset="0"/>
              </a:defRPr>
            </a:lvl1pPr>
          </a:lstStyle>
          <a:p>
            <a:pPr>
              <a:defRPr/>
            </a:pPr>
            <a:endParaRPr lang="en-US" dirty="0"/>
          </a:p>
        </p:txBody>
      </p:sp>
      <p:sp>
        <p:nvSpPr>
          <p:cNvPr id="6" name="Slide Number Placeholder 5"/>
          <p:cNvSpPr>
            <a:spLocks noGrp="1"/>
          </p:cNvSpPr>
          <p:nvPr>
            <p:ph type="sldNum" sz="quarter" idx="12"/>
          </p:nvPr>
        </p:nvSpPr>
        <p:spPr>
          <a:xfrm>
            <a:off x="6553200" y="64579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0E02F7D-3989-4362-BC26-B4805A0EE1DB}" type="slidenum">
              <a:rPr lang="en-US" altLang="en-US"/>
              <a:pPr>
                <a:defRPr/>
              </a:pPr>
              <a:t>‹#›</a:t>
            </a:fld>
            <a:endParaRPr lang="en-US" altLang="en-US" dirty="0"/>
          </a:p>
        </p:txBody>
      </p:sp>
    </p:spTree>
    <p:extLst>
      <p:ext uri="{BB962C8B-B14F-4D97-AF65-F5344CB8AC3E}">
        <p14:creationId xmlns:p14="http://schemas.microsoft.com/office/powerpoint/2010/main" val="429402953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066800"/>
          </a:xfrm>
        </p:spPr>
        <p:txBody>
          <a:bodyPr/>
          <a:lstStyle>
            <a:lvl1pPr algn="ct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6934200" y="6602413"/>
            <a:ext cx="2133600" cy="331787"/>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defRPr>
            </a:lvl1pPr>
          </a:lstStyle>
          <a:p>
            <a:pPr>
              <a:defRPr/>
            </a:pPr>
            <a:fld id="{3FDED48D-5760-4FBA-A25E-D68CE0B5B76A}" type="slidenum">
              <a:rPr lang="en-US" altLang="en-US"/>
              <a:pPr>
                <a:defRPr/>
              </a:pPr>
              <a:t>‹#›</a:t>
            </a:fld>
            <a:endParaRPr lang="en-US" altLang="en-US" dirty="0"/>
          </a:p>
        </p:txBody>
      </p:sp>
      <p:sp>
        <p:nvSpPr>
          <p:cNvPr id="5" name="Footer Placeholder 4"/>
          <p:cNvSpPr>
            <a:spLocks noGrp="1"/>
          </p:cNvSpPr>
          <p:nvPr>
            <p:ph type="ftr" sz="quarter" idx="11"/>
          </p:nvPr>
        </p:nvSpPr>
        <p:spPr>
          <a:xfrm>
            <a:off x="76200" y="6591300"/>
            <a:ext cx="4271963" cy="228600"/>
          </a:xfrm>
          <a:prstGeom prst="rect">
            <a:avLst/>
          </a:prstGeom>
        </p:spPr>
        <p:txBody>
          <a:bodyPr/>
          <a:lstStyle>
            <a:lvl1pPr algn="l" eaLnBrk="1" hangingPunct="1">
              <a:defRPr sz="1200">
                <a:latin typeface="Times New Roman" charset="0"/>
              </a:defRPr>
            </a:lvl1pPr>
          </a:lstStyle>
          <a:p>
            <a:pPr>
              <a:defRPr/>
            </a:pPr>
            <a:endParaRPr lang="en-US" dirty="0"/>
          </a:p>
        </p:txBody>
      </p:sp>
    </p:spTree>
    <p:extLst>
      <p:ext uri="{BB962C8B-B14F-4D97-AF65-F5344CB8AC3E}">
        <p14:creationId xmlns:p14="http://schemas.microsoft.com/office/powerpoint/2010/main" val="2892704171"/>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25775"/>
            <a:ext cx="7772400" cy="1089025"/>
          </a:xfrm>
        </p:spPr>
        <p:txBody>
          <a:bodyPr/>
          <a:lstStyle>
            <a:lvl1pPr algn="ctr">
              <a:defRPr b="1"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343400"/>
            <a:ext cx="6400800" cy="914400"/>
          </a:xfr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457496"/>
            <a:ext cx="2133600" cy="365125"/>
          </a:xfrm>
          <a:prstGeom prst="rect">
            <a:avLst/>
          </a:prstGeom>
        </p:spPr>
        <p:txBody>
          <a:bodyPr/>
          <a:lstStyle/>
          <a:p>
            <a:endParaRPr lang="en-US" dirty="0"/>
          </a:p>
        </p:txBody>
      </p:sp>
    </p:spTree>
    <p:extLst>
      <p:ext uri="{BB962C8B-B14F-4D97-AF65-F5344CB8AC3E}">
        <p14:creationId xmlns:p14="http://schemas.microsoft.com/office/powerpoint/2010/main" val="4131593585"/>
      </p:ext>
    </p:extLst>
  </p:cSld>
  <p:clrMapOvr>
    <a:masterClrMapping/>
  </p:clrMapOvr>
  <p:transition>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899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447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5" r:id="rId3"/>
  </p:sldLayoutIdLst>
  <p:transition>
    <p:random/>
  </p:transition>
  <p:timing>
    <p:tnLst>
      <p:par>
        <p:cTn id="1" dur="indefinite" restart="never" nodeType="tmRoot"/>
      </p:par>
    </p:tnLst>
  </p:timing>
  <p:hf hdr="0" ftr="0" dt="0"/>
  <p:txStyles>
    <p:titleStyle>
      <a:lvl1pPr algn="ctr" rtl="0" eaLnBrk="0" fontAlgn="base" hangingPunct="0">
        <a:spcBef>
          <a:spcPct val="0"/>
        </a:spcBef>
        <a:spcAft>
          <a:spcPct val="0"/>
        </a:spcAft>
        <a:defRPr sz="2800" b="1" kern="1200">
          <a:ln w="3175" cmpd="sng">
            <a:noFill/>
            <a:prstDash val="solid"/>
          </a:ln>
          <a:solidFill>
            <a:srgbClr val="000066"/>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800" b="1">
          <a:solidFill>
            <a:srgbClr val="000066"/>
          </a:solidFill>
          <a:latin typeface="Arial" charset="0"/>
          <a:cs typeface="Arial" charset="0"/>
        </a:defRPr>
      </a:lvl2pPr>
      <a:lvl3pPr algn="ctr" rtl="0" eaLnBrk="0" fontAlgn="base" hangingPunct="0">
        <a:spcBef>
          <a:spcPct val="0"/>
        </a:spcBef>
        <a:spcAft>
          <a:spcPct val="0"/>
        </a:spcAft>
        <a:defRPr sz="2800" b="1">
          <a:solidFill>
            <a:srgbClr val="000066"/>
          </a:solidFill>
          <a:latin typeface="Arial" charset="0"/>
          <a:cs typeface="Arial" charset="0"/>
        </a:defRPr>
      </a:lvl3pPr>
      <a:lvl4pPr algn="ctr" rtl="0" eaLnBrk="0" fontAlgn="base" hangingPunct="0">
        <a:spcBef>
          <a:spcPct val="0"/>
        </a:spcBef>
        <a:spcAft>
          <a:spcPct val="0"/>
        </a:spcAft>
        <a:defRPr sz="2800" b="1">
          <a:solidFill>
            <a:srgbClr val="000066"/>
          </a:solidFill>
          <a:latin typeface="Arial" charset="0"/>
          <a:cs typeface="Arial" charset="0"/>
        </a:defRPr>
      </a:lvl4pPr>
      <a:lvl5pPr algn="ctr" rtl="0" eaLnBrk="0" fontAlgn="base" hangingPunct="0">
        <a:spcBef>
          <a:spcPct val="0"/>
        </a:spcBef>
        <a:spcAft>
          <a:spcPct val="0"/>
        </a:spcAft>
        <a:defRPr sz="2800" b="1">
          <a:solidFill>
            <a:srgbClr val="000066"/>
          </a:solidFill>
          <a:latin typeface="Arial" charset="0"/>
          <a:cs typeface="Arial" charset="0"/>
        </a:defRPr>
      </a:lvl5pPr>
      <a:lvl6pPr marL="457200" algn="ctr" rtl="0" fontAlgn="base">
        <a:spcBef>
          <a:spcPct val="0"/>
        </a:spcBef>
        <a:spcAft>
          <a:spcPct val="0"/>
        </a:spcAft>
        <a:defRPr sz="2800" b="1">
          <a:solidFill>
            <a:srgbClr val="000066"/>
          </a:solidFill>
          <a:latin typeface="Arial" charset="0"/>
          <a:cs typeface="Arial" charset="0"/>
        </a:defRPr>
      </a:lvl6pPr>
      <a:lvl7pPr marL="914400" algn="ctr" rtl="0" fontAlgn="base">
        <a:spcBef>
          <a:spcPct val="0"/>
        </a:spcBef>
        <a:spcAft>
          <a:spcPct val="0"/>
        </a:spcAft>
        <a:defRPr sz="2800" b="1">
          <a:solidFill>
            <a:srgbClr val="000066"/>
          </a:solidFill>
          <a:latin typeface="Arial" charset="0"/>
          <a:cs typeface="Arial" charset="0"/>
        </a:defRPr>
      </a:lvl7pPr>
      <a:lvl8pPr marL="1371600" algn="ctr" rtl="0" fontAlgn="base">
        <a:spcBef>
          <a:spcPct val="0"/>
        </a:spcBef>
        <a:spcAft>
          <a:spcPct val="0"/>
        </a:spcAft>
        <a:defRPr sz="2800" b="1">
          <a:solidFill>
            <a:srgbClr val="000066"/>
          </a:solidFill>
          <a:latin typeface="Arial" charset="0"/>
          <a:cs typeface="Arial" charset="0"/>
        </a:defRPr>
      </a:lvl8pPr>
      <a:lvl9pPr marL="1828800" algn="ctr" rtl="0" fontAlgn="base">
        <a:spcBef>
          <a:spcPct val="0"/>
        </a:spcBef>
        <a:spcAft>
          <a:spcPct val="0"/>
        </a:spcAft>
        <a:defRPr sz="2800" b="1">
          <a:solidFill>
            <a:srgbClr val="000066"/>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pe.usps.com/cpim/ftp/pubs/pub28/pub28.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gibill.va.gov.wav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11369" y="3048000"/>
            <a:ext cx="7772400" cy="150223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800" b="1" kern="1200"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ea typeface="+mj-ea"/>
                <a:cs typeface="Arial" panose="020B0604020202020204" pitchFamily="34" charset="0"/>
              </a:defRPr>
            </a:lvl1pPr>
          </a:lstStyle>
          <a:p>
            <a:pPr fontAlgn="auto">
              <a:spcAft>
                <a:spcPts val="0"/>
              </a:spcAft>
            </a:pPr>
            <a:r>
              <a:rPr lang="en-US" sz="2800" dirty="0" smtClean="0">
                <a:ln w="3175" cmpd="sng">
                  <a:solidFill>
                    <a:srgbClr val="1F497D">
                      <a:lumMod val="75000"/>
                    </a:srgbClr>
                  </a:solidFill>
                  <a:prstDash val="solid"/>
                </a:ln>
              </a:rPr>
              <a:t>Address, Electronic Funds Transfer, </a:t>
            </a:r>
            <a:r>
              <a:rPr lang="en-US" sz="2800" dirty="0">
                <a:ln w="3175" cmpd="sng">
                  <a:solidFill>
                    <a:srgbClr val="1F497D">
                      <a:lumMod val="75000"/>
                    </a:srgbClr>
                  </a:solidFill>
                  <a:prstDash val="solid"/>
                </a:ln>
              </a:rPr>
              <a:t>a</a:t>
            </a:r>
            <a:r>
              <a:rPr lang="en-US" sz="2800" dirty="0" smtClean="0">
                <a:ln w="3175" cmpd="sng">
                  <a:solidFill>
                    <a:srgbClr val="1F497D">
                      <a:lumMod val="75000"/>
                    </a:srgbClr>
                  </a:solidFill>
                  <a:prstDash val="solid"/>
                </a:ln>
              </a:rPr>
              <a:t>nd Certification Standards</a:t>
            </a:r>
            <a:endParaRPr lang="en-US" sz="2800" dirty="0">
              <a:ln w="3175" cmpd="sng">
                <a:solidFill>
                  <a:srgbClr val="1F497D">
                    <a:lumMod val="75000"/>
                  </a:srgbClr>
                </a:solidFill>
                <a:prstDash val="solid"/>
              </a:ln>
            </a:endParaRPr>
          </a:p>
        </p:txBody>
      </p:sp>
    </p:spTree>
    <p:extLst>
      <p:ext uri="{BB962C8B-B14F-4D97-AF65-F5344CB8AC3E}">
        <p14:creationId xmlns:p14="http://schemas.microsoft.com/office/powerpoint/2010/main" val="1336284274"/>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304800" y="0"/>
            <a:ext cx="8991600" cy="1066800"/>
          </a:xfrm>
        </p:spPr>
        <p:txBody>
          <a:bodyPr/>
          <a:lstStyle/>
          <a:p>
            <a:pPr eaLnBrk="1" hangingPunct="1"/>
            <a:r>
              <a:rPr lang="en-US" altLang="en-US" dirty="0" smtClean="0">
                <a:ln>
                  <a:noFill/>
                </a:ln>
                <a:latin typeface="Arial" charset="0"/>
                <a:cs typeface="Arial" charset="0"/>
              </a:rPr>
              <a:t>Military and Department of State Format</a:t>
            </a:r>
          </a:p>
        </p:txBody>
      </p:sp>
      <p:sp>
        <p:nvSpPr>
          <p:cNvPr id="14339" name="Rectangle 1027"/>
          <p:cNvSpPr>
            <a:spLocks noGrp="1" noChangeArrowheads="1"/>
          </p:cNvSpPr>
          <p:nvPr>
            <p:ph idx="1"/>
          </p:nvPr>
        </p:nvSpPr>
        <p:spPr>
          <a:xfrm>
            <a:off x="457200" y="1444625"/>
            <a:ext cx="8229600" cy="4191000"/>
          </a:xfrm>
        </p:spPr>
        <p:txBody>
          <a:bodyPr/>
          <a:lstStyle/>
          <a:p>
            <a:pPr marL="0" indent="0" eaLnBrk="1" hangingPunct="1">
              <a:lnSpc>
                <a:spcPct val="90000"/>
              </a:lnSpc>
              <a:spcBef>
                <a:spcPts val="1200"/>
              </a:spcBef>
              <a:spcAft>
                <a:spcPts val="1200"/>
              </a:spcAft>
              <a:buNone/>
            </a:pPr>
            <a:r>
              <a:rPr lang="en-US" altLang="en-US" dirty="0" smtClean="0">
                <a:latin typeface="Arial" charset="0"/>
                <a:cs typeface="Arial" charset="0"/>
              </a:rPr>
              <a:t>The Delivery line contains the Military Postal Center information or US Navy/Coast Guard vessel information.</a:t>
            </a:r>
          </a:p>
          <a:p>
            <a:pPr marL="0" indent="0" eaLnBrk="1" hangingPunct="1">
              <a:lnSpc>
                <a:spcPct val="90000"/>
              </a:lnSpc>
              <a:spcBef>
                <a:spcPts val="1200"/>
              </a:spcBef>
              <a:spcAft>
                <a:spcPts val="1200"/>
              </a:spcAft>
              <a:buNone/>
            </a:pPr>
            <a:r>
              <a:rPr lang="en-US" altLang="en-US" dirty="0" smtClean="0">
                <a:latin typeface="Arial" charset="0"/>
                <a:cs typeface="Arial" charset="0"/>
              </a:rPr>
              <a:t>The APO/FPO/DPO and AE/AP/AA state abbreviation code should be placed on the same line. For example: </a:t>
            </a:r>
          </a:p>
          <a:p>
            <a:pPr marL="857250" lvl="2" indent="0" eaLnBrk="1" hangingPunct="1">
              <a:spcBef>
                <a:spcPts val="600"/>
              </a:spcBef>
              <a:buNone/>
            </a:pPr>
            <a:r>
              <a:rPr lang="en-US" altLang="en-US" dirty="0" smtClean="0">
                <a:latin typeface="Arial" charset="0"/>
                <a:cs typeface="Arial" charset="0"/>
              </a:rPr>
              <a:t>JOHN P JONES</a:t>
            </a:r>
          </a:p>
          <a:p>
            <a:pPr marL="857250" lvl="2" indent="0" eaLnBrk="1" hangingPunct="1">
              <a:spcBef>
                <a:spcPts val="600"/>
              </a:spcBef>
              <a:buNone/>
            </a:pPr>
            <a:r>
              <a:rPr lang="en-US" altLang="en-US" dirty="0" smtClean="0">
                <a:latin typeface="Arial" charset="0"/>
                <a:cs typeface="Arial" charset="0"/>
              </a:rPr>
              <a:t>USS COCHRANE (DDG-21)</a:t>
            </a:r>
          </a:p>
          <a:p>
            <a:pPr marL="857250" lvl="2" indent="0" eaLnBrk="1" hangingPunct="1">
              <a:spcBef>
                <a:spcPts val="600"/>
              </a:spcBef>
              <a:buNone/>
            </a:pPr>
            <a:r>
              <a:rPr lang="en-US" altLang="en-US" dirty="0" smtClean="0">
                <a:latin typeface="Arial" charset="0"/>
                <a:cs typeface="Arial" charset="0"/>
              </a:rPr>
              <a:t>FPO AP 09001</a:t>
            </a:r>
          </a:p>
          <a:p>
            <a:pPr lvl="2" eaLnBrk="1" hangingPunct="1">
              <a:lnSpc>
                <a:spcPct val="90000"/>
              </a:lnSpc>
            </a:pPr>
            <a:endParaRPr lang="en-US" altLang="en-US" sz="2000" dirty="0" smtClean="0">
              <a:latin typeface="Arial" charset="0"/>
              <a:cs typeface="Arial" charset="0"/>
            </a:endParaRPr>
          </a:p>
        </p:txBody>
      </p:sp>
      <p:sp>
        <p:nvSpPr>
          <p:cNvPr id="1434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71C05D97-4034-49C7-A2E2-F16E824587F6}" type="slidenum">
              <a:rPr lang="en-US" altLang="en-US" sz="1400" smtClean="0">
                <a:solidFill>
                  <a:schemeClr val="bg1"/>
                </a:solidFill>
                <a:latin typeface="Times New Roman" charset="0"/>
              </a:rPr>
              <a:pPr>
                <a:spcBef>
                  <a:spcPct val="0"/>
                </a:spcBef>
                <a:buFontTx/>
                <a:buNone/>
              </a:pPr>
              <a:t>10</a:t>
            </a:fld>
            <a:endParaRPr lang="en-US" altLang="en-US" sz="1400" dirty="0" smtClean="0">
              <a:solidFill>
                <a:schemeClr val="bg1"/>
              </a:solidFill>
              <a:latin typeface="Times New Roman" charset="0"/>
            </a:endParaRPr>
          </a:p>
        </p:txBody>
      </p:sp>
      <p:sp>
        <p:nvSpPr>
          <p:cNvPr id="5"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dirty="0" smtClean="0">
                <a:ln>
                  <a:noFill/>
                </a:ln>
                <a:latin typeface="Arial" charset="0"/>
                <a:cs typeface="Arial" charset="0"/>
              </a:rPr>
              <a:t>Canadian Addresses</a:t>
            </a:r>
          </a:p>
        </p:txBody>
      </p:sp>
      <p:sp>
        <p:nvSpPr>
          <p:cNvPr id="32771" name="Rectangle 3"/>
          <p:cNvSpPr>
            <a:spLocks noGrp="1" noChangeArrowheads="1"/>
          </p:cNvSpPr>
          <p:nvPr>
            <p:ph idx="1"/>
          </p:nvPr>
        </p:nvSpPr>
        <p:spPr/>
        <p:txBody>
          <a:bodyPr rtlCol="0">
            <a:normAutofit lnSpcReduction="10000"/>
          </a:bodyPr>
          <a:lstStyle/>
          <a:p>
            <a:pPr eaLnBrk="1" fontAlgn="auto" hangingPunct="1">
              <a:lnSpc>
                <a:spcPct val="90000"/>
              </a:lnSpc>
              <a:spcBef>
                <a:spcPts val="1200"/>
              </a:spcBef>
              <a:spcAft>
                <a:spcPts val="1200"/>
              </a:spcAft>
              <a:buFont typeface="Arial" panose="020B0604020202020204" pitchFamily="34" charset="0"/>
              <a:buChar char="•"/>
              <a:defRPr/>
            </a:pPr>
            <a:r>
              <a:rPr lang="en-US" dirty="0" smtClean="0"/>
              <a:t>The address should contain the 2 position abbreviation for provinces and territories and the Canadian Postal Code</a:t>
            </a:r>
          </a:p>
          <a:p>
            <a:pPr eaLnBrk="1" fontAlgn="auto" hangingPunct="1">
              <a:lnSpc>
                <a:spcPct val="90000"/>
              </a:lnSpc>
              <a:spcBef>
                <a:spcPts val="1200"/>
              </a:spcBef>
              <a:spcAft>
                <a:spcPts val="1200"/>
              </a:spcAft>
              <a:buFont typeface="Arial" panose="020B0604020202020204" pitchFamily="34" charset="0"/>
              <a:buChar char="•"/>
              <a:defRPr/>
            </a:pPr>
            <a:r>
              <a:rPr lang="en-US" dirty="0" smtClean="0"/>
              <a:t>The City, Province/Territory Code and Canadian Postal Code should be placed on the same delivery line</a:t>
            </a:r>
          </a:p>
          <a:p>
            <a:pPr eaLnBrk="1" fontAlgn="auto" hangingPunct="1">
              <a:lnSpc>
                <a:spcPct val="90000"/>
              </a:lnSpc>
              <a:spcBef>
                <a:spcPts val="1200"/>
              </a:spcBef>
              <a:spcAft>
                <a:spcPts val="1200"/>
              </a:spcAft>
              <a:buFont typeface="Arial" panose="020B0604020202020204" pitchFamily="34" charset="0"/>
              <a:buChar char="•"/>
              <a:defRPr/>
            </a:pPr>
            <a:r>
              <a:rPr lang="en-US" dirty="0" smtClean="0"/>
              <a:t>Canada should be spelled out in all uppercase on the last line followed by the three position Foreign Zip (FZ) Code</a:t>
            </a:r>
          </a:p>
          <a:p>
            <a:pPr lvl="1" eaLnBrk="1" fontAlgn="auto" hangingPunct="1">
              <a:lnSpc>
                <a:spcPct val="90000"/>
              </a:lnSpc>
              <a:spcAft>
                <a:spcPts val="0"/>
              </a:spcAft>
              <a:buFont typeface="Arial" panose="020B0604020202020204" pitchFamily="34" charset="0"/>
              <a:buChar char="–"/>
              <a:defRPr/>
            </a:pPr>
            <a:r>
              <a:rPr lang="en-US" dirty="0" smtClean="0"/>
              <a:t>Ex: 	HELEN SAUNDERS</a:t>
            </a:r>
          </a:p>
          <a:p>
            <a:pPr lvl="4" eaLnBrk="1" fontAlgn="auto" hangingPunct="1">
              <a:lnSpc>
                <a:spcPct val="90000"/>
              </a:lnSpc>
              <a:spcAft>
                <a:spcPts val="0"/>
              </a:spcAft>
              <a:buFontTx/>
              <a:buNone/>
              <a:defRPr/>
            </a:pPr>
            <a:r>
              <a:rPr lang="en-US" sz="2000" dirty="0" smtClean="0"/>
              <a:t>1010 CLEAR STREET</a:t>
            </a:r>
          </a:p>
          <a:p>
            <a:pPr lvl="4" eaLnBrk="1" fontAlgn="auto" hangingPunct="1">
              <a:lnSpc>
                <a:spcPct val="90000"/>
              </a:lnSpc>
              <a:spcAft>
                <a:spcPts val="0"/>
              </a:spcAft>
              <a:buFontTx/>
              <a:buNone/>
              <a:defRPr/>
            </a:pPr>
            <a:r>
              <a:rPr lang="en-US" sz="2000" dirty="0" smtClean="0"/>
              <a:t>OTTAWA ON K1A 0B1</a:t>
            </a:r>
          </a:p>
          <a:p>
            <a:pPr lvl="4" eaLnBrk="1" fontAlgn="auto" hangingPunct="1">
              <a:lnSpc>
                <a:spcPct val="90000"/>
              </a:lnSpc>
              <a:spcAft>
                <a:spcPts val="0"/>
              </a:spcAft>
              <a:buFontTx/>
              <a:buNone/>
              <a:defRPr/>
            </a:pPr>
            <a:r>
              <a:rPr lang="en-US" sz="2000" dirty="0" smtClean="0"/>
              <a:t>CANADA FZ953</a:t>
            </a:r>
          </a:p>
          <a:p>
            <a:pPr eaLnBrk="1" fontAlgn="auto" hangingPunct="1">
              <a:lnSpc>
                <a:spcPct val="90000"/>
              </a:lnSpc>
              <a:spcAft>
                <a:spcPts val="0"/>
              </a:spcAft>
              <a:buFont typeface="Arial" panose="020B0604020202020204" pitchFamily="34" charset="0"/>
              <a:buChar char="•"/>
              <a:defRPr/>
            </a:pPr>
            <a:endParaRPr lang="en-US" sz="2800" dirty="0" smtClean="0"/>
          </a:p>
        </p:txBody>
      </p:sp>
      <p:sp>
        <p:nvSpPr>
          <p:cNvPr id="15365"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ED35DE1B-D48A-457B-9339-FE921D4484DD}" type="slidenum">
              <a:rPr lang="en-US" altLang="en-US" sz="1400" smtClean="0">
                <a:solidFill>
                  <a:schemeClr val="bg1"/>
                </a:solidFill>
                <a:latin typeface="Times New Roman" charset="0"/>
              </a:rPr>
              <a:pPr>
                <a:spcBef>
                  <a:spcPct val="0"/>
                </a:spcBef>
                <a:buFontTx/>
                <a:buNone/>
              </a:pPr>
              <a:t>11</a:t>
            </a:fld>
            <a:endParaRPr lang="en-US" altLang="en-US" sz="1400" dirty="0" smtClean="0">
              <a:solidFill>
                <a:schemeClr val="bg1"/>
              </a:solidFill>
              <a:latin typeface="Times New Roman" charset="0"/>
            </a:endParaRPr>
          </a:p>
        </p:txBody>
      </p:sp>
      <p:sp>
        <p:nvSpPr>
          <p:cNvPr id="6"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dirty="0" smtClean="0">
                <a:ln>
                  <a:noFill/>
                </a:ln>
                <a:latin typeface="Arial" charset="0"/>
                <a:cs typeface="Arial" charset="0"/>
              </a:rPr>
              <a:t>Foreign Addresses</a:t>
            </a:r>
          </a:p>
        </p:txBody>
      </p:sp>
      <p:sp>
        <p:nvSpPr>
          <p:cNvPr id="33795" name="Rectangle 3"/>
          <p:cNvSpPr>
            <a:spLocks noGrp="1" noChangeArrowheads="1"/>
          </p:cNvSpPr>
          <p:nvPr>
            <p:ph idx="1"/>
          </p:nvPr>
        </p:nvSpPr>
        <p:spPr/>
        <p:txBody>
          <a:bodyPr rtlCol="0">
            <a:normAutofit lnSpcReduction="10000"/>
          </a:bodyPr>
          <a:lstStyle/>
          <a:p>
            <a:pPr eaLnBrk="1" fontAlgn="auto" hangingPunct="1">
              <a:lnSpc>
                <a:spcPct val="90000"/>
              </a:lnSpc>
              <a:spcBef>
                <a:spcPts val="1200"/>
              </a:spcBef>
              <a:spcAft>
                <a:spcPts val="1200"/>
              </a:spcAft>
              <a:buFont typeface="Arial" panose="020B0604020202020204" pitchFamily="34" charset="0"/>
              <a:buChar char="•"/>
              <a:defRPr/>
            </a:pPr>
            <a:r>
              <a:rPr lang="en-US" dirty="0" smtClean="0"/>
              <a:t>For payment processing, it is critical that the correct 3-digit foreign zip is entered on a foreign address</a:t>
            </a:r>
          </a:p>
          <a:p>
            <a:pPr eaLnBrk="1" fontAlgn="auto" hangingPunct="1">
              <a:lnSpc>
                <a:spcPct val="90000"/>
              </a:lnSpc>
              <a:spcBef>
                <a:spcPts val="1200"/>
              </a:spcBef>
              <a:spcAft>
                <a:spcPts val="1200"/>
              </a:spcAft>
              <a:buFont typeface="Arial" panose="020B0604020202020204" pitchFamily="34" charset="0"/>
              <a:buChar char="•"/>
              <a:defRPr/>
            </a:pPr>
            <a:r>
              <a:rPr lang="en-US" dirty="0" smtClean="0"/>
              <a:t>The country name should be placed on the last line with the FZ code directly following it</a:t>
            </a:r>
          </a:p>
          <a:p>
            <a:pPr eaLnBrk="1" fontAlgn="auto" hangingPunct="1">
              <a:lnSpc>
                <a:spcPct val="90000"/>
              </a:lnSpc>
              <a:spcBef>
                <a:spcPts val="1200"/>
              </a:spcBef>
              <a:spcAft>
                <a:spcPts val="1200"/>
              </a:spcAft>
              <a:buFont typeface="Arial" panose="020B0604020202020204" pitchFamily="34" charset="0"/>
              <a:buChar char="•"/>
              <a:defRPr/>
            </a:pPr>
            <a:r>
              <a:rPr lang="en-US" dirty="0" smtClean="0"/>
              <a:t>If country name and FZ code do not fit on same line, place the FZ code on the following line</a:t>
            </a:r>
          </a:p>
          <a:p>
            <a:pPr lvl="1" eaLnBrk="1" fontAlgn="auto" hangingPunct="1">
              <a:lnSpc>
                <a:spcPct val="90000"/>
              </a:lnSpc>
              <a:spcAft>
                <a:spcPts val="0"/>
              </a:spcAft>
              <a:buFont typeface="Arial" panose="020B0604020202020204" pitchFamily="34" charset="0"/>
              <a:buChar char="–"/>
              <a:defRPr/>
            </a:pPr>
            <a:r>
              <a:rPr lang="en-US" dirty="0" smtClean="0"/>
              <a:t>Ex: 	JOHN SMITH</a:t>
            </a:r>
          </a:p>
          <a:p>
            <a:pPr lvl="4" eaLnBrk="1" fontAlgn="auto" hangingPunct="1">
              <a:lnSpc>
                <a:spcPct val="90000"/>
              </a:lnSpc>
              <a:spcAft>
                <a:spcPts val="0"/>
              </a:spcAft>
              <a:buFontTx/>
              <a:buNone/>
              <a:defRPr/>
            </a:pPr>
            <a:r>
              <a:rPr lang="en-US" sz="2000" dirty="0" smtClean="0"/>
              <a:t>CAYETANO 201</a:t>
            </a:r>
          </a:p>
          <a:p>
            <a:pPr lvl="4" eaLnBrk="1" fontAlgn="auto" hangingPunct="1">
              <a:lnSpc>
                <a:spcPct val="90000"/>
              </a:lnSpc>
              <a:spcAft>
                <a:spcPts val="0"/>
              </a:spcAft>
              <a:buFontTx/>
              <a:buNone/>
              <a:defRPr/>
            </a:pPr>
            <a:r>
              <a:rPr lang="en-US" sz="2000" dirty="0" smtClean="0"/>
              <a:t>SANTO DOMINGO</a:t>
            </a:r>
          </a:p>
          <a:p>
            <a:pPr lvl="4" eaLnBrk="1" fontAlgn="auto" hangingPunct="1">
              <a:lnSpc>
                <a:spcPct val="90000"/>
              </a:lnSpc>
              <a:spcAft>
                <a:spcPts val="0"/>
              </a:spcAft>
              <a:buFontTx/>
              <a:buNone/>
              <a:defRPr/>
            </a:pPr>
            <a:r>
              <a:rPr lang="en-US" sz="2000" dirty="0" smtClean="0"/>
              <a:t>DOMINICAN REPUBLIC</a:t>
            </a:r>
          </a:p>
          <a:p>
            <a:pPr lvl="4" eaLnBrk="1" fontAlgn="auto" hangingPunct="1">
              <a:lnSpc>
                <a:spcPct val="90000"/>
              </a:lnSpc>
              <a:spcAft>
                <a:spcPts val="0"/>
              </a:spcAft>
              <a:buFontTx/>
              <a:buNone/>
              <a:defRPr/>
            </a:pPr>
            <a:r>
              <a:rPr lang="en-US" sz="2000" dirty="0" smtClean="0"/>
              <a:t>FZ934</a:t>
            </a:r>
          </a:p>
        </p:txBody>
      </p:sp>
      <p:sp>
        <p:nvSpPr>
          <p:cNvPr id="16389"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D55B444C-0B0D-4476-A65C-2905F1D6444A}" type="slidenum">
              <a:rPr lang="en-US" altLang="en-US" sz="1400" smtClean="0">
                <a:solidFill>
                  <a:schemeClr val="bg1"/>
                </a:solidFill>
                <a:latin typeface="Times New Roman" charset="0"/>
              </a:rPr>
              <a:pPr>
                <a:spcBef>
                  <a:spcPct val="0"/>
                </a:spcBef>
                <a:buFontTx/>
                <a:buNone/>
              </a:pPr>
              <a:t>12</a:t>
            </a:fld>
            <a:endParaRPr lang="en-US" altLang="en-US" sz="1400" dirty="0" smtClean="0">
              <a:solidFill>
                <a:schemeClr val="bg1"/>
              </a:solidFill>
              <a:latin typeface="Times New Roman" charset="0"/>
            </a:endParaRPr>
          </a:p>
        </p:txBody>
      </p:sp>
      <p:sp>
        <p:nvSpPr>
          <p:cNvPr id="6"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0"/>
            <a:ext cx="8991600" cy="1066800"/>
          </a:xfrm>
        </p:spPr>
        <p:txBody>
          <a:bodyPr/>
          <a:lstStyle/>
          <a:p>
            <a:pPr eaLnBrk="1" hangingPunct="1"/>
            <a:r>
              <a:rPr lang="en-US" altLang="en-US" dirty="0" smtClean="0">
                <a:ln>
                  <a:noFill/>
                </a:ln>
                <a:latin typeface="Arial" charset="0"/>
                <a:cs typeface="Arial" charset="0"/>
              </a:rPr>
              <a:t>Accepted Abbreviations – Short Endings</a:t>
            </a:r>
          </a:p>
        </p:txBody>
      </p:sp>
      <p:graphicFrame>
        <p:nvGraphicFramePr>
          <p:cNvPr id="2" name="Content Placeholder 1" descr="A table that shows the short ending for an address and the appropriate abbreviation. " title="Accepted Abbreviations - Short Endings"/>
          <p:cNvGraphicFramePr>
            <a:graphicFrameLocks noGrp="1"/>
          </p:cNvGraphicFramePr>
          <p:nvPr>
            <p:ph idx="1"/>
            <p:extLst>
              <p:ext uri="{D42A27DB-BD31-4B8C-83A1-F6EECF244321}">
                <p14:modId xmlns:p14="http://schemas.microsoft.com/office/powerpoint/2010/main" val="3260631935"/>
              </p:ext>
            </p:extLst>
          </p:nvPr>
        </p:nvGraphicFramePr>
        <p:xfrm>
          <a:off x="1676400" y="2057400"/>
          <a:ext cx="3810000" cy="3708400"/>
        </p:xfrm>
        <a:graphic>
          <a:graphicData uri="http://schemas.openxmlformats.org/drawingml/2006/table">
            <a:tbl>
              <a:tblPr firstRow="1" bandRow="1">
                <a:tableStyleId>{5C22544A-7EE6-4342-B048-85BDC9FD1C3A}</a:tableStyleId>
              </a:tblPr>
              <a:tblGrid>
                <a:gridCol w="1981200"/>
                <a:gridCol w="1828800"/>
              </a:tblGrid>
              <a:tr h="370840">
                <a:tc>
                  <a:txBody>
                    <a:bodyPr/>
                    <a:lstStyle/>
                    <a:p>
                      <a:r>
                        <a:rPr lang="en-US" dirty="0" smtClean="0">
                          <a:solidFill>
                            <a:schemeClr val="tx1"/>
                          </a:solidFill>
                        </a:rPr>
                        <a:t>Short Ending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Abbreviation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solidFill>
                            <a:schemeClr val="tx1"/>
                          </a:solidFill>
                        </a:rPr>
                        <a:t>AN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A</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solidFill>
                            <a:schemeClr val="tx1"/>
                          </a:solidFill>
                        </a:rPr>
                        <a:t>ER</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R</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solidFill>
                            <a:schemeClr val="tx1"/>
                          </a:solidFill>
                        </a:rPr>
                        <a:t>IAL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solidFill>
                            <a:schemeClr val="tx1"/>
                          </a:solidFill>
                        </a:rPr>
                        <a:t>AL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solidFill>
                            <a:schemeClr val="tx1"/>
                          </a:solidFill>
                        </a:rPr>
                        <a:t>IES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solidFill>
                            <a:schemeClr val="tx1"/>
                          </a:solidFill>
                        </a:rPr>
                        <a:t>ES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solidFill>
                            <a:schemeClr val="tx1"/>
                          </a:solidFill>
                        </a:rPr>
                        <a:t>ED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solidFill>
                            <a:schemeClr val="tx1"/>
                          </a:solidFill>
                        </a:rPr>
                        <a:t>ING</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solidFill>
                            <a:schemeClr val="tx1"/>
                          </a:solidFill>
                        </a:rPr>
                        <a:t>TION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TN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741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2C999465-E83D-424A-8738-3D5E441BC723}" type="slidenum">
              <a:rPr lang="en-US" altLang="en-US" sz="1400" smtClean="0">
                <a:solidFill>
                  <a:schemeClr val="bg1"/>
                </a:solidFill>
                <a:latin typeface="Times New Roman" charset="0"/>
              </a:rPr>
              <a:pPr>
                <a:spcBef>
                  <a:spcPct val="0"/>
                </a:spcBef>
                <a:buFontTx/>
                <a:buNone/>
              </a:pPr>
              <a:t>13</a:t>
            </a:fld>
            <a:endParaRPr lang="en-US" altLang="en-US" sz="1400" dirty="0" smtClean="0">
              <a:solidFill>
                <a:schemeClr val="bg1"/>
              </a:solidFill>
              <a:latin typeface="Times New Roman" charset="0"/>
            </a:endParaRPr>
          </a:p>
        </p:txBody>
      </p:sp>
      <p:sp>
        <p:nvSpPr>
          <p:cNvPr id="6"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3" name="Rectangle 2"/>
          <p:cNvSpPr/>
          <p:nvPr/>
        </p:nvSpPr>
        <p:spPr>
          <a:xfrm>
            <a:off x="609600" y="1066800"/>
            <a:ext cx="7696200" cy="461665"/>
          </a:xfrm>
          <a:prstGeom prst="rect">
            <a:avLst/>
          </a:prstGeom>
        </p:spPr>
        <p:txBody>
          <a:bodyPr wrap="square">
            <a:spAutoFit/>
          </a:bodyPr>
          <a:lstStyle/>
          <a:p>
            <a:r>
              <a:rPr lang="en-US" dirty="0"/>
              <a:t>Substitute short endings </a:t>
            </a:r>
            <a:r>
              <a:rPr lang="en-US" dirty="0" smtClean="0"/>
              <a:t>as </a:t>
            </a:r>
            <a:r>
              <a:rPr lang="en-US" dirty="0"/>
              <a:t>follows:</a:t>
            </a: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dirty="0" smtClean="0">
                <a:ln>
                  <a:noFill/>
                </a:ln>
                <a:latin typeface="Arial" charset="0"/>
                <a:cs typeface="Arial" charset="0"/>
              </a:rPr>
              <a:t>Accepted Abbreviations – Dwellings</a:t>
            </a:r>
          </a:p>
        </p:txBody>
      </p:sp>
      <p:sp>
        <p:nvSpPr>
          <p:cNvPr id="18435" name="Rectangle 3"/>
          <p:cNvSpPr>
            <a:spLocks noGrp="1" noChangeArrowheads="1"/>
          </p:cNvSpPr>
          <p:nvPr>
            <p:ph idx="1"/>
          </p:nvPr>
        </p:nvSpPr>
        <p:spPr>
          <a:xfrm>
            <a:off x="457200" y="1066800"/>
            <a:ext cx="8229600" cy="762000"/>
          </a:xfrm>
        </p:spPr>
        <p:txBody>
          <a:bodyPr/>
          <a:lstStyle/>
          <a:p>
            <a:pPr marL="0" indent="0" eaLnBrk="1" hangingPunct="1">
              <a:lnSpc>
                <a:spcPct val="90000"/>
              </a:lnSpc>
              <a:spcBef>
                <a:spcPts val="1200"/>
              </a:spcBef>
              <a:spcAft>
                <a:spcPts val="1200"/>
              </a:spcAft>
              <a:buNone/>
            </a:pPr>
            <a:r>
              <a:rPr lang="en-US" altLang="en-US" dirty="0" smtClean="0">
                <a:latin typeface="Arial" charset="0"/>
                <a:cs typeface="Arial" charset="0"/>
              </a:rPr>
              <a:t>Accepted abbreviations for homes, offices, or other dwellings are: </a:t>
            </a:r>
          </a:p>
          <a:p>
            <a:pPr eaLnBrk="1" hangingPunct="1">
              <a:lnSpc>
                <a:spcPct val="90000"/>
              </a:lnSpc>
              <a:spcBef>
                <a:spcPts val="1200"/>
              </a:spcBef>
              <a:spcAft>
                <a:spcPts val="1200"/>
              </a:spcAft>
            </a:pPr>
            <a:endParaRPr lang="en-US" altLang="en-US" dirty="0" smtClean="0">
              <a:latin typeface="Arial" charset="0"/>
              <a:cs typeface="Arial" charset="0"/>
            </a:endParaRPr>
          </a:p>
        </p:txBody>
      </p:sp>
      <p:sp>
        <p:nvSpPr>
          <p:cNvPr id="1843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B0F7ED2A-B4A2-4B76-A8BF-7AFEC347F23E}" type="slidenum">
              <a:rPr lang="en-US" altLang="en-US" sz="1400" smtClean="0">
                <a:solidFill>
                  <a:schemeClr val="bg1"/>
                </a:solidFill>
                <a:latin typeface="Times New Roman" charset="0"/>
              </a:rPr>
              <a:pPr>
                <a:spcBef>
                  <a:spcPct val="0"/>
                </a:spcBef>
                <a:buFontTx/>
                <a:buNone/>
              </a:pPr>
              <a:t>14</a:t>
            </a:fld>
            <a:endParaRPr lang="en-US" altLang="en-US" sz="1400" dirty="0" smtClean="0">
              <a:solidFill>
                <a:schemeClr val="bg1"/>
              </a:solidFill>
              <a:latin typeface="Times New Roman" charset="0"/>
            </a:endParaRPr>
          </a:p>
        </p:txBody>
      </p:sp>
      <p:sp>
        <p:nvSpPr>
          <p:cNvPr id="5"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graphicFrame>
        <p:nvGraphicFramePr>
          <p:cNvPr id="2" name="Table 1" descr="A table that shows the type of dwelling and the acceptable abbreviation. " title="Accepted Abbreviations - Dwellings"/>
          <p:cNvGraphicFramePr>
            <a:graphicFrameLocks noGrp="1"/>
          </p:cNvGraphicFramePr>
          <p:nvPr>
            <p:extLst>
              <p:ext uri="{D42A27DB-BD31-4B8C-83A1-F6EECF244321}">
                <p14:modId xmlns:p14="http://schemas.microsoft.com/office/powerpoint/2010/main" val="1214942306"/>
              </p:ext>
            </p:extLst>
          </p:nvPr>
        </p:nvGraphicFramePr>
        <p:xfrm>
          <a:off x="1676400" y="2194561"/>
          <a:ext cx="5181600" cy="3291840"/>
        </p:xfrm>
        <a:graphic>
          <a:graphicData uri="http://schemas.openxmlformats.org/drawingml/2006/table">
            <a:tbl>
              <a:tblPr firstRow="1" bandRow="1">
                <a:tableStyleId>{5C22544A-7EE6-4342-B048-85BDC9FD1C3A}</a:tableStyleId>
              </a:tblPr>
              <a:tblGrid>
                <a:gridCol w="2590800"/>
                <a:gridCol w="2590800"/>
              </a:tblGrid>
              <a:tr h="349504">
                <a:tc>
                  <a:txBody>
                    <a:bodyPr/>
                    <a:lstStyle/>
                    <a:p>
                      <a:r>
                        <a:rPr lang="en-US" sz="1800" dirty="0" smtClean="0">
                          <a:solidFill>
                            <a:schemeClr val="tx1"/>
                          </a:solidFill>
                          <a:latin typeface="Arial" pitchFamily="34" charset="0"/>
                          <a:cs typeface="Arial" pitchFamily="34" charset="0"/>
                        </a:rPr>
                        <a:t>Dwelling</a:t>
                      </a:r>
                      <a:endParaRPr lang="en-US" sz="18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solidFill>
                            <a:schemeClr val="tx1"/>
                          </a:solidFill>
                          <a:latin typeface="Arial" pitchFamily="34" charset="0"/>
                          <a:cs typeface="Arial" pitchFamily="34" charset="0"/>
                        </a:rPr>
                        <a:t>Abbreviation</a:t>
                      </a:r>
                      <a:endParaRPr lang="en-US" sz="18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5760">
                <a:tc>
                  <a:txBody>
                    <a:bodyPr/>
                    <a:lstStyle/>
                    <a:p>
                      <a:r>
                        <a:rPr lang="en-US" sz="1800" dirty="0" smtClean="0">
                          <a:solidFill>
                            <a:schemeClr val="tx1"/>
                          </a:solidFill>
                          <a:latin typeface="Arial" pitchFamily="34" charset="0"/>
                          <a:cs typeface="Arial" pitchFamily="34" charset="0"/>
                        </a:rPr>
                        <a:t>Apartment</a:t>
                      </a:r>
                      <a:endParaRPr lang="en-US" sz="18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solidFill>
                            <a:schemeClr val="tx1"/>
                          </a:solidFill>
                          <a:latin typeface="Arial" pitchFamily="34" charset="0"/>
                          <a:cs typeface="Arial" pitchFamily="34" charset="0"/>
                        </a:rPr>
                        <a:t>APT</a:t>
                      </a:r>
                      <a:endParaRPr lang="en-US" sz="18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5760">
                <a:tc>
                  <a:txBody>
                    <a:bodyPr/>
                    <a:lstStyle/>
                    <a:p>
                      <a:r>
                        <a:rPr lang="en-US" sz="1800" dirty="0" smtClean="0">
                          <a:solidFill>
                            <a:schemeClr val="tx1"/>
                          </a:solidFill>
                          <a:latin typeface="Arial" pitchFamily="34" charset="0"/>
                          <a:cs typeface="Arial" pitchFamily="34" charset="0"/>
                        </a:rPr>
                        <a:t>Building</a:t>
                      </a:r>
                      <a:endParaRPr lang="en-US" sz="18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solidFill>
                            <a:schemeClr val="tx1"/>
                          </a:solidFill>
                          <a:latin typeface="Arial" pitchFamily="34" charset="0"/>
                          <a:cs typeface="Arial" pitchFamily="34" charset="0"/>
                        </a:rPr>
                        <a:t>BLDG</a:t>
                      </a:r>
                      <a:endParaRPr lang="en-US" sz="18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5760">
                <a:tc>
                  <a:txBody>
                    <a:bodyPr/>
                    <a:lstStyle/>
                    <a:p>
                      <a:r>
                        <a:rPr lang="en-US" sz="1800" dirty="0" smtClean="0">
                          <a:solidFill>
                            <a:schemeClr val="tx1"/>
                          </a:solidFill>
                          <a:latin typeface="Arial" pitchFamily="34" charset="0"/>
                          <a:cs typeface="Arial" pitchFamily="34" charset="0"/>
                        </a:rPr>
                        <a:t>Floor</a:t>
                      </a:r>
                      <a:endParaRPr lang="en-US" sz="18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solidFill>
                            <a:schemeClr val="tx1"/>
                          </a:solidFill>
                          <a:latin typeface="Arial" pitchFamily="34" charset="0"/>
                          <a:cs typeface="Arial" pitchFamily="34" charset="0"/>
                        </a:rPr>
                        <a:t>FL</a:t>
                      </a:r>
                      <a:endParaRPr lang="en-US" sz="18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5760">
                <a:tc>
                  <a:txBody>
                    <a:bodyPr/>
                    <a:lstStyle/>
                    <a:p>
                      <a:r>
                        <a:rPr lang="en-US" sz="1800" dirty="0" smtClean="0">
                          <a:solidFill>
                            <a:schemeClr val="tx1"/>
                          </a:solidFill>
                          <a:latin typeface="Arial" pitchFamily="34" charset="0"/>
                          <a:cs typeface="Arial" pitchFamily="34" charset="0"/>
                        </a:rPr>
                        <a:t>Office</a:t>
                      </a:r>
                      <a:endParaRPr lang="en-US" sz="18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solidFill>
                            <a:schemeClr val="tx1"/>
                          </a:solidFill>
                          <a:latin typeface="Arial" pitchFamily="34" charset="0"/>
                          <a:cs typeface="Arial" pitchFamily="34" charset="0"/>
                        </a:rPr>
                        <a:t>OFC</a:t>
                      </a:r>
                      <a:endParaRPr lang="en-US" sz="18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5760">
                <a:tc>
                  <a:txBody>
                    <a:bodyPr/>
                    <a:lstStyle/>
                    <a:p>
                      <a:r>
                        <a:rPr lang="en-US" sz="1800" dirty="0" smtClean="0">
                          <a:solidFill>
                            <a:schemeClr val="tx1"/>
                          </a:solidFill>
                          <a:latin typeface="Arial" pitchFamily="34" charset="0"/>
                          <a:cs typeface="Arial" pitchFamily="34" charset="0"/>
                        </a:rPr>
                        <a:t>Suite</a:t>
                      </a:r>
                      <a:endParaRPr lang="en-US" sz="18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solidFill>
                            <a:schemeClr val="tx1"/>
                          </a:solidFill>
                          <a:latin typeface="Arial" pitchFamily="34" charset="0"/>
                          <a:cs typeface="Arial" pitchFamily="34" charset="0"/>
                        </a:rPr>
                        <a:t>STE</a:t>
                      </a:r>
                      <a:endParaRPr lang="en-US" sz="18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5760">
                <a:tc>
                  <a:txBody>
                    <a:bodyPr/>
                    <a:lstStyle/>
                    <a:p>
                      <a:r>
                        <a:rPr lang="en-US" sz="1800" dirty="0" smtClean="0">
                          <a:solidFill>
                            <a:schemeClr val="tx1"/>
                          </a:solidFill>
                          <a:latin typeface="Arial" pitchFamily="34" charset="0"/>
                          <a:cs typeface="Arial" pitchFamily="34" charset="0"/>
                        </a:rPr>
                        <a:t>Unit</a:t>
                      </a:r>
                      <a:endParaRPr lang="en-US" sz="18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solidFill>
                            <a:schemeClr val="tx1"/>
                          </a:solidFill>
                          <a:latin typeface="Arial" pitchFamily="34" charset="0"/>
                          <a:cs typeface="Arial" pitchFamily="34" charset="0"/>
                        </a:rPr>
                        <a:t>UNIT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5760">
                <a:tc>
                  <a:txBody>
                    <a:bodyPr/>
                    <a:lstStyle/>
                    <a:p>
                      <a:r>
                        <a:rPr lang="en-US" sz="1800" dirty="0" smtClean="0">
                          <a:solidFill>
                            <a:schemeClr val="tx1"/>
                          </a:solidFill>
                          <a:latin typeface="Arial" pitchFamily="34" charset="0"/>
                          <a:cs typeface="Arial" pitchFamily="34" charset="0"/>
                        </a:rPr>
                        <a:t>Room</a:t>
                      </a:r>
                      <a:endParaRPr lang="en-US" sz="18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solidFill>
                            <a:schemeClr val="tx1"/>
                          </a:solidFill>
                          <a:latin typeface="Arial" pitchFamily="34" charset="0"/>
                          <a:cs typeface="Arial" pitchFamily="34" charset="0"/>
                        </a:rPr>
                        <a:t>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5760">
                <a:tc>
                  <a:txBody>
                    <a:bodyPr/>
                    <a:lstStyle/>
                    <a:p>
                      <a:r>
                        <a:rPr lang="en-US" sz="1800" dirty="0" smtClean="0">
                          <a:solidFill>
                            <a:schemeClr val="tx1"/>
                          </a:solidFill>
                          <a:latin typeface="Arial" pitchFamily="34" charset="0"/>
                          <a:cs typeface="Arial" pitchFamily="34" charset="0"/>
                        </a:rPr>
                        <a:t>Department</a:t>
                      </a:r>
                      <a:endParaRPr lang="en-US" sz="18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solidFill>
                            <a:schemeClr val="tx1"/>
                          </a:solidFill>
                          <a:latin typeface="Arial" pitchFamily="34" charset="0"/>
                          <a:cs typeface="Arial" pitchFamily="34" charset="0"/>
                        </a:rPr>
                        <a:t>DEPT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295400" y="0"/>
            <a:ext cx="7315200" cy="1066800"/>
          </a:xfrm>
        </p:spPr>
        <p:txBody>
          <a:bodyPr/>
          <a:lstStyle/>
          <a:p>
            <a:pPr eaLnBrk="1" hangingPunct="1"/>
            <a:r>
              <a:rPr lang="en-US" altLang="en-US" dirty="0" smtClean="0">
                <a:ln>
                  <a:noFill/>
                </a:ln>
                <a:latin typeface="Arial" charset="0"/>
                <a:cs typeface="Arial" charset="0"/>
              </a:rPr>
              <a:t>Additional Rules for Compressing  an Address</a:t>
            </a:r>
          </a:p>
        </p:txBody>
      </p:sp>
      <p:sp>
        <p:nvSpPr>
          <p:cNvPr id="19459" name="Rectangle 3"/>
          <p:cNvSpPr>
            <a:spLocks noGrp="1" noChangeArrowheads="1"/>
          </p:cNvSpPr>
          <p:nvPr>
            <p:ph idx="1"/>
          </p:nvPr>
        </p:nvSpPr>
        <p:spPr/>
        <p:txBody>
          <a:bodyPr/>
          <a:lstStyle/>
          <a:p>
            <a:pPr marL="0" indent="0" eaLnBrk="1" hangingPunct="1">
              <a:lnSpc>
                <a:spcPct val="90000"/>
              </a:lnSpc>
              <a:spcBef>
                <a:spcPts val="1200"/>
              </a:spcBef>
              <a:spcAft>
                <a:spcPts val="1200"/>
              </a:spcAft>
              <a:buNone/>
            </a:pPr>
            <a:r>
              <a:rPr lang="en-US" altLang="en-US" dirty="0" smtClean="0">
                <a:latin typeface="Arial" charset="0"/>
                <a:cs typeface="Arial" charset="0"/>
              </a:rPr>
              <a:t>When compressing an address line:</a:t>
            </a:r>
          </a:p>
          <a:p>
            <a:pPr lvl="1" eaLnBrk="1" hangingPunct="1">
              <a:lnSpc>
                <a:spcPct val="90000"/>
              </a:lnSpc>
              <a:spcBef>
                <a:spcPts val="1200"/>
              </a:spcBef>
              <a:spcAft>
                <a:spcPts val="1200"/>
              </a:spcAft>
              <a:buFont typeface="Arial" pitchFamily="34" charset="0"/>
              <a:buChar char="•"/>
            </a:pPr>
            <a:r>
              <a:rPr lang="en-US" altLang="en-US" dirty="0" smtClean="0">
                <a:latin typeface="Arial" charset="0"/>
                <a:cs typeface="Arial" charset="0"/>
              </a:rPr>
              <a:t>Do not alter the 1</a:t>
            </a:r>
            <a:r>
              <a:rPr lang="en-US" altLang="en-US" baseline="30000" dirty="0" smtClean="0">
                <a:latin typeface="Arial" charset="0"/>
                <a:cs typeface="Arial" charset="0"/>
              </a:rPr>
              <a:t>st</a:t>
            </a:r>
            <a:r>
              <a:rPr lang="en-US" altLang="en-US" dirty="0" smtClean="0">
                <a:latin typeface="Arial" charset="0"/>
                <a:cs typeface="Arial" charset="0"/>
              </a:rPr>
              <a:t> or 2</a:t>
            </a:r>
            <a:r>
              <a:rPr lang="en-US" altLang="en-US" baseline="30000" dirty="0" smtClean="0">
                <a:latin typeface="Arial" charset="0"/>
                <a:cs typeface="Arial" charset="0"/>
              </a:rPr>
              <a:t>nd</a:t>
            </a:r>
            <a:r>
              <a:rPr lang="en-US" altLang="en-US" dirty="0" smtClean="0">
                <a:latin typeface="Arial" charset="0"/>
                <a:cs typeface="Arial" charset="0"/>
              </a:rPr>
              <a:t> words. Exception: If the first word is “THE”, which may be removed</a:t>
            </a:r>
          </a:p>
          <a:p>
            <a:pPr lvl="1" eaLnBrk="1" hangingPunct="1">
              <a:lnSpc>
                <a:spcPct val="90000"/>
              </a:lnSpc>
              <a:spcBef>
                <a:spcPts val="1200"/>
              </a:spcBef>
              <a:spcAft>
                <a:spcPts val="1200"/>
              </a:spcAft>
              <a:buFont typeface="Arial" pitchFamily="34" charset="0"/>
              <a:buChar char="•"/>
            </a:pPr>
            <a:r>
              <a:rPr lang="en-US" altLang="en-US" dirty="0" smtClean="0">
                <a:latin typeface="Arial" charset="0"/>
                <a:cs typeface="Arial" charset="0"/>
              </a:rPr>
              <a:t>Remove special characters</a:t>
            </a:r>
          </a:p>
          <a:p>
            <a:pPr lvl="1" eaLnBrk="1" hangingPunct="1">
              <a:lnSpc>
                <a:spcPct val="90000"/>
              </a:lnSpc>
              <a:spcBef>
                <a:spcPts val="1200"/>
              </a:spcBef>
              <a:spcAft>
                <a:spcPts val="1200"/>
              </a:spcAft>
              <a:buFont typeface="Arial" pitchFamily="34" charset="0"/>
              <a:buChar char="•"/>
            </a:pPr>
            <a:r>
              <a:rPr lang="en-US" altLang="en-US" dirty="0" smtClean="0">
                <a:latin typeface="Arial" charset="0"/>
                <a:cs typeface="Arial" charset="0"/>
              </a:rPr>
              <a:t>Remove repetitive words</a:t>
            </a:r>
          </a:p>
          <a:p>
            <a:pPr lvl="1" eaLnBrk="1" hangingPunct="1">
              <a:lnSpc>
                <a:spcPct val="90000"/>
              </a:lnSpc>
              <a:spcBef>
                <a:spcPts val="1200"/>
              </a:spcBef>
              <a:spcAft>
                <a:spcPts val="1200"/>
              </a:spcAft>
              <a:buFont typeface="Arial" pitchFamily="34" charset="0"/>
              <a:buChar char="•"/>
            </a:pPr>
            <a:r>
              <a:rPr lang="en-US" altLang="en-US" dirty="0" smtClean="0">
                <a:latin typeface="Arial" charset="0"/>
                <a:cs typeface="Arial" charset="0"/>
              </a:rPr>
              <a:t>Vowels may be removed on a word-by-word basis, but always leave the last vowel. Do not remove the first character if it is a vowel</a:t>
            </a:r>
          </a:p>
          <a:p>
            <a:pPr eaLnBrk="1" hangingPunct="1">
              <a:lnSpc>
                <a:spcPct val="90000"/>
              </a:lnSpc>
              <a:buFont typeface="Wingdings" pitchFamily="2" charset="2"/>
              <a:buNone/>
            </a:pPr>
            <a:endParaRPr lang="en-US" altLang="en-US" dirty="0" smtClean="0">
              <a:latin typeface="Arial" charset="0"/>
              <a:cs typeface="Arial" charset="0"/>
            </a:endParaRPr>
          </a:p>
        </p:txBody>
      </p:sp>
      <p:sp>
        <p:nvSpPr>
          <p:cNvPr id="1946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0A6E125C-428D-4626-B3FB-2E3AC5CF569E}" type="slidenum">
              <a:rPr lang="en-US" altLang="en-US" sz="1400" smtClean="0">
                <a:solidFill>
                  <a:schemeClr val="bg1"/>
                </a:solidFill>
                <a:latin typeface="Times New Roman" charset="0"/>
              </a:rPr>
              <a:pPr>
                <a:spcBef>
                  <a:spcPct val="0"/>
                </a:spcBef>
                <a:buFontTx/>
                <a:buNone/>
              </a:pPr>
              <a:t>15</a:t>
            </a:fld>
            <a:endParaRPr lang="en-US" altLang="en-US" sz="1400" dirty="0" smtClean="0">
              <a:solidFill>
                <a:schemeClr val="bg1"/>
              </a:solidFill>
              <a:latin typeface="Times New Roman" charset="0"/>
            </a:endParaRPr>
          </a:p>
        </p:txBody>
      </p:sp>
      <p:sp>
        <p:nvSpPr>
          <p:cNvPr id="5"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dirty="0" smtClean="0">
                <a:ln>
                  <a:noFill/>
                </a:ln>
                <a:latin typeface="Arial" charset="0"/>
                <a:cs typeface="Arial" charset="0"/>
              </a:rPr>
              <a:t>Topic Review</a:t>
            </a:r>
          </a:p>
        </p:txBody>
      </p:sp>
      <p:sp>
        <p:nvSpPr>
          <p:cNvPr id="35843" name="Rectangle 3"/>
          <p:cNvSpPr>
            <a:spLocks noGrp="1" noChangeArrowheads="1"/>
          </p:cNvSpPr>
          <p:nvPr>
            <p:ph idx="1"/>
          </p:nvPr>
        </p:nvSpPr>
        <p:spPr>
          <a:xfrm>
            <a:off x="457200" y="1371600"/>
            <a:ext cx="8229600" cy="4525963"/>
          </a:xfrm>
        </p:spPr>
        <p:txBody>
          <a:bodyPr rtlCol="0">
            <a:normAutofit/>
          </a:bodyPr>
          <a:lstStyle/>
          <a:p>
            <a:pPr marL="0" indent="0" eaLnBrk="1" fontAlgn="auto" hangingPunct="1">
              <a:lnSpc>
                <a:spcPct val="90000"/>
              </a:lnSpc>
              <a:spcBef>
                <a:spcPts val="1200"/>
              </a:spcBef>
              <a:spcAft>
                <a:spcPts val="1200"/>
              </a:spcAft>
              <a:buNone/>
              <a:defRPr/>
            </a:pPr>
            <a:r>
              <a:rPr lang="en-US" sz="2600" dirty="0" smtClean="0"/>
              <a:t>In this topic, the following was covered:</a:t>
            </a:r>
          </a:p>
          <a:p>
            <a:pPr lvl="1" eaLnBrk="1" fontAlgn="auto" hangingPunct="1">
              <a:lnSpc>
                <a:spcPct val="90000"/>
              </a:lnSpc>
              <a:spcBef>
                <a:spcPts val="1200"/>
              </a:spcBef>
              <a:spcAft>
                <a:spcPts val="1200"/>
              </a:spcAft>
              <a:buFont typeface="Arial" panose="020B0604020202020204" pitchFamily="34" charset="0"/>
              <a:buChar char="•"/>
              <a:defRPr/>
            </a:pPr>
            <a:r>
              <a:rPr lang="en-US" sz="2600" dirty="0"/>
              <a:t>D</a:t>
            </a:r>
            <a:r>
              <a:rPr lang="en-US" sz="2600" dirty="0" smtClean="0"/>
              <a:t>ifferences </a:t>
            </a:r>
            <a:r>
              <a:rPr lang="en-US" sz="2600" dirty="0"/>
              <a:t>between domestic and military addresses</a:t>
            </a:r>
          </a:p>
          <a:p>
            <a:pPr lvl="1" eaLnBrk="1" fontAlgn="auto" hangingPunct="1">
              <a:lnSpc>
                <a:spcPct val="90000"/>
              </a:lnSpc>
              <a:spcBef>
                <a:spcPts val="1200"/>
              </a:spcBef>
              <a:spcAft>
                <a:spcPts val="1200"/>
              </a:spcAft>
              <a:buFont typeface="Arial" panose="020B0604020202020204" pitchFamily="34" charset="0"/>
              <a:buChar char="•"/>
              <a:defRPr/>
            </a:pPr>
            <a:r>
              <a:rPr lang="en-US" sz="2600" dirty="0"/>
              <a:t>E</a:t>
            </a:r>
            <a:r>
              <a:rPr lang="en-US" sz="2600" dirty="0" smtClean="0"/>
              <a:t>lements </a:t>
            </a:r>
            <a:r>
              <a:rPr lang="en-US" sz="2600" dirty="0"/>
              <a:t>of a foreign address</a:t>
            </a:r>
          </a:p>
          <a:p>
            <a:pPr lvl="1" eaLnBrk="1" fontAlgn="auto" hangingPunct="1">
              <a:lnSpc>
                <a:spcPct val="90000"/>
              </a:lnSpc>
              <a:spcBef>
                <a:spcPts val="1200"/>
              </a:spcBef>
              <a:spcAft>
                <a:spcPts val="1200"/>
              </a:spcAft>
              <a:buFont typeface="Arial" panose="020B0604020202020204" pitchFamily="34" charset="0"/>
              <a:buChar char="•"/>
              <a:defRPr/>
            </a:pPr>
            <a:r>
              <a:rPr lang="en-US" sz="2600" dirty="0" smtClean="0"/>
              <a:t>Location of local </a:t>
            </a:r>
            <a:r>
              <a:rPr lang="en-US" sz="2600" dirty="0"/>
              <a:t>information related to address </a:t>
            </a:r>
            <a:r>
              <a:rPr lang="en-US" sz="2600" dirty="0" smtClean="0"/>
              <a:t>standards</a:t>
            </a:r>
          </a:p>
          <a:p>
            <a:pPr lvl="1" eaLnBrk="1" fontAlgn="auto" hangingPunct="1">
              <a:lnSpc>
                <a:spcPct val="90000"/>
              </a:lnSpc>
              <a:spcBef>
                <a:spcPts val="1200"/>
              </a:spcBef>
              <a:spcAft>
                <a:spcPts val="1200"/>
              </a:spcAft>
              <a:buFont typeface="Arial" panose="020B0604020202020204" pitchFamily="34" charset="0"/>
              <a:buChar char="•"/>
              <a:defRPr/>
            </a:pPr>
            <a:r>
              <a:rPr lang="en-US" sz="2600" dirty="0" smtClean="0"/>
              <a:t>Acceptable abbreviations and rules for compressing and address</a:t>
            </a:r>
            <a:endParaRPr lang="en-US" sz="2600" dirty="0"/>
          </a:p>
          <a:p>
            <a:pPr eaLnBrk="1" fontAlgn="auto" hangingPunct="1">
              <a:lnSpc>
                <a:spcPct val="90000"/>
              </a:lnSpc>
              <a:spcAft>
                <a:spcPts val="0"/>
              </a:spcAft>
              <a:buFont typeface="Arial" panose="020B0604020202020204" pitchFamily="34" charset="0"/>
              <a:buChar char="•"/>
              <a:defRPr/>
            </a:pPr>
            <a:endParaRPr lang="en-US" sz="2800" dirty="0" smtClean="0"/>
          </a:p>
          <a:p>
            <a:pPr eaLnBrk="1" fontAlgn="auto" hangingPunct="1">
              <a:lnSpc>
                <a:spcPct val="90000"/>
              </a:lnSpc>
              <a:spcAft>
                <a:spcPts val="0"/>
              </a:spcAft>
              <a:buFont typeface="Arial" panose="020B0604020202020204" pitchFamily="34" charset="0"/>
              <a:buChar char="•"/>
              <a:defRPr/>
            </a:pPr>
            <a:endParaRPr lang="en-US" sz="2800" dirty="0" smtClean="0"/>
          </a:p>
          <a:p>
            <a:pPr eaLnBrk="1" fontAlgn="auto" hangingPunct="1">
              <a:lnSpc>
                <a:spcPct val="90000"/>
              </a:lnSpc>
              <a:spcAft>
                <a:spcPts val="0"/>
              </a:spcAft>
              <a:buFont typeface="Arial" panose="020B0604020202020204" pitchFamily="34" charset="0"/>
              <a:buChar char="•"/>
              <a:defRPr/>
            </a:pPr>
            <a:endParaRPr lang="en-US" sz="2800" dirty="0" smtClean="0"/>
          </a:p>
          <a:p>
            <a:pPr eaLnBrk="1" fontAlgn="auto" hangingPunct="1">
              <a:lnSpc>
                <a:spcPct val="90000"/>
              </a:lnSpc>
              <a:spcAft>
                <a:spcPts val="0"/>
              </a:spcAft>
              <a:buFont typeface="Arial" panose="020B0604020202020204" pitchFamily="34" charset="0"/>
              <a:buChar char="•"/>
              <a:defRPr/>
            </a:pPr>
            <a:endParaRPr lang="en-US" sz="2800" dirty="0" smtClean="0"/>
          </a:p>
          <a:p>
            <a:pPr eaLnBrk="1" fontAlgn="auto" hangingPunct="1">
              <a:lnSpc>
                <a:spcPct val="90000"/>
              </a:lnSpc>
              <a:spcAft>
                <a:spcPts val="0"/>
              </a:spcAft>
              <a:buFont typeface="Arial" panose="020B0604020202020204" pitchFamily="34" charset="0"/>
              <a:buChar char="•"/>
              <a:defRPr/>
            </a:pPr>
            <a:endParaRPr lang="en-US" sz="2800" dirty="0" smtClean="0"/>
          </a:p>
        </p:txBody>
      </p:sp>
      <p:sp>
        <p:nvSpPr>
          <p:cNvPr id="2048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494D1A01-D911-40E7-9DA9-004F992751B0}" type="slidenum">
              <a:rPr lang="en-US" altLang="en-US" sz="1400" smtClean="0">
                <a:solidFill>
                  <a:schemeClr val="bg1"/>
                </a:solidFill>
                <a:latin typeface="Times New Roman" charset="0"/>
              </a:rPr>
              <a:pPr>
                <a:spcBef>
                  <a:spcPct val="0"/>
                </a:spcBef>
                <a:buFontTx/>
                <a:buNone/>
              </a:pPr>
              <a:t>16</a:t>
            </a:fld>
            <a:endParaRPr lang="en-US" altLang="en-US" sz="1400" dirty="0" smtClean="0">
              <a:solidFill>
                <a:schemeClr val="bg1"/>
              </a:solidFill>
              <a:latin typeface="Times New Roman" charset="0"/>
            </a:endParaRPr>
          </a:p>
        </p:txBody>
      </p:sp>
      <p:sp>
        <p:nvSpPr>
          <p:cNvPr id="5"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p:txBody>
          <a:bodyPr/>
          <a:lstStyle/>
          <a:p>
            <a:pPr eaLnBrk="1" hangingPunct="1"/>
            <a:r>
              <a:rPr lang="en-US" altLang="en-US" dirty="0" smtClean="0">
                <a:ln>
                  <a:noFill/>
                </a:ln>
                <a:latin typeface="Arial" charset="0"/>
                <a:cs typeface="Arial" charset="0"/>
              </a:rPr>
              <a:t>Resources</a:t>
            </a:r>
          </a:p>
        </p:txBody>
      </p:sp>
      <p:sp>
        <p:nvSpPr>
          <p:cNvPr id="21507" name="Rectangle 1027"/>
          <p:cNvSpPr>
            <a:spLocks noGrp="1" noChangeArrowheads="1"/>
          </p:cNvSpPr>
          <p:nvPr>
            <p:ph idx="1"/>
          </p:nvPr>
        </p:nvSpPr>
        <p:spPr/>
        <p:txBody>
          <a:bodyPr/>
          <a:lstStyle/>
          <a:p>
            <a:pPr eaLnBrk="1" hangingPunct="1"/>
            <a:r>
              <a:rPr lang="en-US" altLang="en-US" dirty="0" smtClean="0">
                <a:latin typeface="Arial" charset="0"/>
                <a:cs typeface="Arial" charset="0"/>
              </a:rPr>
              <a:t>USPS website Publication (PUB) 28: </a:t>
            </a:r>
            <a:r>
              <a:rPr lang="en-US" altLang="en-US" dirty="0" smtClean="0">
                <a:latin typeface="Arial" charset="0"/>
                <a:cs typeface="Arial" charset="0"/>
                <a:hlinkClick r:id="rId2"/>
              </a:rPr>
              <a:t>http://pe.usps.com/cpim/ftp/pubs/pub28/pub28.pdf</a:t>
            </a:r>
            <a:endParaRPr lang="en-US" altLang="en-US" dirty="0" smtClean="0">
              <a:latin typeface="Arial" charset="0"/>
              <a:cs typeface="Arial" charset="0"/>
            </a:endParaRPr>
          </a:p>
          <a:p>
            <a:pPr eaLnBrk="1" hangingPunct="1"/>
            <a:endParaRPr lang="en-US" altLang="en-US" dirty="0" smtClean="0">
              <a:latin typeface="Arial" charset="0"/>
              <a:cs typeface="Arial" charset="0"/>
            </a:endParaRPr>
          </a:p>
          <a:p>
            <a:pPr lvl="0"/>
            <a:r>
              <a:rPr lang="en-US" dirty="0" smtClean="0"/>
              <a:t>VBA </a:t>
            </a:r>
            <a:r>
              <a:rPr lang="en-US" dirty="0"/>
              <a:t>Education Service Address Standards (Feb 2012)</a:t>
            </a:r>
          </a:p>
          <a:p>
            <a:pPr eaLnBrk="1" hangingPunct="1"/>
            <a:endParaRPr lang="en-US" altLang="en-US" dirty="0" smtClean="0">
              <a:latin typeface="Arial" charset="0"/>
              <a:cs typeface="Arial" charset="0"/>
            </a:endParaRPr>
          </a:p>
        </p:txBody>
      </p:sp>
      <p:sp>
        <p:nvSpPr>
          <p:cNvPr id="2150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2350F7D2-A1C1-47E1-B4D7-BB19D6788063}" type="slidenum">
              <a:rPr lang="en-US" altLang="en-US" sz="1400" smtClean="0">
                <a:solidFill>
                  <a:schemeClr val="bg1"/>
                </a:solidFill>
                <a:latin typeface="Times New Roman" charset="0"/>
              </a:rPr>
              <a:pPr>
                <a:spcBef>
                  <a:spcPct val="0"/>
                </a:spcBef>
                <a:buFontTx/>
                <a:buNone/>
              </a:pPr>
              <a:t>17</a:t>
            </a:fld>
            <a:endParaRPr lang="en-US" altLang="en-US" sz="1400" dirty="0" smtClean="0">
              <a:solidFill>
                <a:schemeClr val="bg1"/>
              </a:solidFill>
              <a:latin typeface="Times New Roman" charset="0"/>
            </a:endParaRPr>
          </a:p>
        </p:txBody>
      </p:sp>
      <p:sp>
        <p:nvSpPr>
          <p:cNvPr id="5"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ln>
                  <a:noFill/>
                </a:ln>
                <a:latin typeface="Arial" charset="0"/>
                <a:cs typeface="Arial" charset="0"/>
              </a:rPr>
              <a:t>Comprehension Check</a:t>
            </a:r>
          </a:p>
        </p:txBody>
      </p:sp>
      <p:sp>
        <p:nvSpPr>
          <p:cNvPr id="22531" name="Content Placeholder 2"/>
          <p:cNvSpPr>
            <a:spLocks noGrp="1"/>
          </p:cNvSpPr>
          <p:nvPr>
            <p:ph idx="1"/>
          </p:nvPr>
        </p:nvSpPr>
        <p:spPr/>
        <p:txBody>
          <a:bodyPr/>
          <a:lstStyle/>
          <a:p>
            <a:pPr marL="0" indent="0">
              <a:buFont typeface="Arial" charset="0"/>
              <a:buNone/>
              <a:defRPr/>
            </a:pPr>
            <a:r>
              <a:rPr lang="en-US" altLang="en-US" dirty="0" smtClean="0">
                <a:latin typeface="Arial" charset="0"/>
                <a:cs typeface="Arial" charset="0"/>
              </a:rPr>
              <a:t>Question: </a:t>
            </a:r>
          </a:p>
          <a:p>
            <a:pPr marL="0" indent="0">
              <a:buFont typeface="Arial" charset="0"/>
              <a:buNone/>
              <a:defRPr/>
            </a:pPr>
            <a:r>
              <a:rPr lang="en-US" altLang="en-US" dirty="0" smtClean="0">
                <a:latin typeface="Arial" charset="0"/>
                <a:cs typeface="Arial" charset="0"/>
              </a:rPr>
              <a:t>What is the accepted abbreviation for the following?</a:t>
            </a:r>
          </a:p>
          <a:p>
            <a:pPr marL="0" indent="0">
              <a:buFont typeface="Arial" charset="0"/>
              <a:buNone/>
              <a:defRPr/>
            </a:pPr>
            <a:endParaRPr lang="en-US" altLang="en-US" sz="1200" dirty="0" smtClean="0">
              <a:latin typeface="Arial" charset="0"/>
              <a:cs typeface="Arial" charset="0"/>
            </a:endParaRPr>
          </a:p>
          <a:p>
            <a:pPr lvl="1" eaLnBrk="1" hangingPunct="1">
              <a:lnSpc>
                <a:spcPct val="90000"/>
              </a:lnSpc>
              <a:spcBef>
                <a:spcPts val="1200"/>
              </a:spcBef>
              <a:spcAft>
                <a:spcPts val="600"/>
              </a:spcAft>
              <a:buFont typeface="Arial" pitchFamily="34" charset="0"/>
              <a:buChar char="•"/>
              <a:defRPr/>
            </a:pPr>
            <a:r>
              <a:rPr lang="en-US" altLang="en-US" dirty="0" smtClean="0">
                <a:latin typeface="Arial" charset="0"/>
                <a:cs typeface="Arial" charset="0"/>
              </a:rPr>
              <a:t>APARTMENT</a:t>
            </a:r>
            <a:endParaRPr lang="en-US" altLang="en-US" dirty="0">
              <a:latin typeface="Arial" charset="0"/>
              <a:cs typeface="Arial" charset="0"/>
            </a:endParaRPr>
          </a:p>
          <a:p>
            <a:pPr lvl="1" eaLnBrk="1" hangingPunct="1">
              <a:lnSpc>
                <a:spcPct val="90000"/>
              </a:lnSpc>
              <a:spcBef>
                <a:spcPts val="1200"/>
              </a:spcBef>
              <a:spcAft>
                <a:spcPts val="600"/>
              </a:spcAft>
              <a:buFont typeface="Arial" pitchFamily="34" charset="0"/>
              <a:buChar char="•"/>
              <a:defRPr/>
            </a:pPr>
            <a:r>
              <a:rPr lang="en-US" altLang="en-US" dirty="0" smtClean="0">
                <a:latin typeface="Arial" charset="0"/>
                <a:cs typeface="Arial" charset="0"/>
              </a:rPr>
              <a:t>BUILDING</a:t>
            </a:r>
            <a:endParaRPr lang="en-US" altLang="en-US" dirty="0">
              <a:latin typeface="Arial" charset="0"/>
              <a:cs typeface="Arial" charset="0"/>
            </a:endParaRPr>
          </a:p>
          <a:p>
            <a:pPr lvl="1" eaLnBrk="1" hangingPunct="1">
              <a:lnSpc>
                <a:spcPct val="90000"/>
              </a:lnSpc>
              <a:spcBef>
                <a:spcPts val="1200"/>
              </a:spcBef>
              <a:spcAft>
                <a:spcPts val="600"/>
              </a:spcAft>
              <a:buFont typeface="Arial" pitchFamily="34" charset="0"/>
              <a:buChar char="•"/>
              <a:defRPr/>
            </a:pPr>
            <a:r>
              <a:rPr lang="en-US" altLang="en-US" dirty="0" smtClean="0">
                <a:latin typeface="Arial" charset="0"/>
                <a:cs typeface="Arial" charset="0"/>
              </a:rPr>
              <a:t>ROOM </a:t>
            </a:r>
          </a:p>
          <a:p>
            <a:pPr lvl="1" eaLnBrk="1" hangingPunct="1">
              <a:lnSpc>
                <a:spcPct val="90000"/>
              </a:lnSpc>
              <a:spcBef>
                <a:spcPts val="1200"/>
              </a:spcBef>
              <a:spcAft>
                <a:spcPts val="600"/>
              </a:spcAft>
              <a:buFont typeface="Arial" pitchFamily="34" charset="0"/>
              <a:buChar char="•"/>
              <a:defRPr/>
            </a:pPr>
            <a:r>
              <a:rPr lang="en-US" altLang="en-US" dirty="0" smtClean="0">
                <a:latin typeface="Arial" charset="0"/>
                <a:cs typeface="Arial" charset="0"/>
              </a:rPr>
              <a:t>DEPARTMENT</a:t>
            </a:r>
          </a:p>
        </p:txBody>
      </p:sp>
      <p:sp>
        <p:nvSpPr>
          <p:cNvPr id="2253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B8E9B515-38E2-449F-828E-85EE0B6BB8B9}" type="slidenum">
              <a:rPr lang="en-US" altLang="en-US" sz="1400" smtClean="0">
                <a:solidFill>
                  <a:schemeClr val="bg1"/>
                </a:solidFill>
                <a:latin typeface="Times New Roman" charset="0"/>
              </a:rPr>
              <a:pPr>
                <a:spcBef>
                  <a:spcPct val="0"/>
                </a:spcBef>
                <a:buFontTx/>
                <a:buNone/>
              </a:pPr>
              <a:t>18</a:t>
            </a:fld>
            <a:endParaRPr lang="en-US" altLang="en-US" sz="1400" dirty="0" smtClean="0">
              <a:solidFill>
                <a:schemeClr val="bg1"/>
              </a:solidFill>
              <a:latin typeface="Times New Roman" charset="0"/>
            </a:endParaRPr>
          </a:p>
        </p:txBody>
      </p:sp>
      <p:sp>
        <p:nvSpPr>
          <p:cNvPr id="5"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533400" y="3200400"/>
            <a:ext cx="8229600" cy="762000"/>
          </a:xfrm>
        </p:spPr>
        <p:txBody>
          <a:bodyPr/>
          <a:lstStyle/>
          <a:p>
            <a:pPr marL="0" indent="0" algn="ctr">
              <a:spcBef>
                <a:spcPct val="0"/>
              </a:spcBef>
              <a:buNone/>
              <a:defRPr/>
            </a:pPr>
            <a:r>
              <a:rPr lang="en-US" altLang="en-US" sz="2800" b="1" dirty="0">
                <a:ln w="3175" cmpd="sng">
                  <a:noFill/>
                  <a:prstDash val="solid"/>
                </a:ln>
                <a:solidFill>
                  <a:srgbClr val="000066"/>
                </a:solidFill>
                <a:ea typeface="+mj-ea"/>
              </a:rPr>
              <a:t>Change of Address (CADD) for Phone Techs</a:t>
            </a:r>
          </a:p>
        </p:txBody>
      </p:sp>
      <p:sp>
        <p:nvSpPr>
          <p:cNvPr id="2458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FE9CDF6E-60C0-448D-AA7E-AED3F39A580A}" type="slidenum">
              <a:rPr lang="en-US" altLang="en-US" sz="1400" smtClean="0">
                <a:solidFill>
                  <a:schemeClr val="bg1"/>
                </a:solidFill>
                <a:latin typeface="Times New Roman" charset="0"/>
              </a:rPr>
              <a:pPr>
                <a:spcBef>
                  <a:spcPct val="0"/>
                </a:spcBef>
                <a:buFontTx/>
                <a:buNone/>
              </a:pPr>
              <a:t>19</a:t>
            </a:fld>
            <a:endParaRPr lang="en-US" altLang="en-US" sz="1400" dirty="0" smtClean="0">
              <a:solidFill>
                <a:schemeClr val="bg1"/>
              </a:solidFill>
              <a:latin typeface="Times New Roman" charset="0"/>
            </a:endParaRPr>
          </a:p>
        </p:txBody>
      </p:sp>
      <p:sp>
        <p:nvSpPr>
          <p:cNvPr id="5"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ln>
                  <a:noFill/>
                </a:ln>
                <a:latin typeface="Arial" charset="0"/>
                <a:cs typeface="Arial" charset="0"/>
              </a:rPr>
              <a:t>Overview of Today’s Training</a:t>
            </a:r>
          </a:p>
        </p:txBody>
      </p:sp>
      <p:sp>
        <p:nvSpPr>
          <p:cNvPr id="4" name="Slide Number Placeholder 3"/>
          <p:cNvSpPr>
            <a:spLocks noGrp="1"/>
          </p:cNvSpPr>
          <p:nvPr>
            <p:ph type="sldNum" sz="quarter" idx="10"/>
          </p:nvPr>
        </p:nvSpPr>
        <p:spPr>
          <a:xfrm>
            <a:off x="8802688" y="6591300"/>
            <a:ext cx="457200" cy="228600"/>
          </a:xfrm>
        </p:spPr>
        <p:txBody>
          <a:bodyPr/>
          <a:lstStyle/>
          <a:p>
            <a:pPr algn="l" eaLnBrk="0" hangingPunct="0">
              <a:defRPr/>
            </a:pPr>
            <a:fld id="{1AE7510C-36DE-4DA9-BCA4-63703A854006}" type="slidenum">
              <a:rPr lang="en-US">
                <a:latin typeface="+mn-lt"/>
              </a:rPr>
              <a:pPr algn="l" eaLnBrk="0" hangingPunct="0">
                <a:defRPr/>
              </a:pPr>
              <a:t>2</a:t>
            </a:fld>
            <a:endParaRPr lang="en-US" dirty="0">
              <a:latin typeface="+mn-lt"/>
            </a:endParaRPr>
          </a:p>
        </p:txBody>
      </p:sp>
      <p:sp>
        <p:nvSpPr>
          <p:cNvPr id="5125" name="Content Placeholder 11"/>
          <p:cNvSpPr>
            <a:spLocks noGrp="1"/>
          </p:cNvSpPr>
          <p:nvPr>
            <p:ph idx="1"/>
          </p:nvPr>
        </p:nvSpPr>
        <p:spPr>
          <a:xfrm>
            <a:off x="304800" y="1371600"/>
            <a:ext cx="8382000" cy="4929187"/>
          </a:xfrm>
        </p:spPr>
        <p:txBody>
          <a:bodyPr/>
          <a:lstStyle/>
          <a:p>
            <a:pPr marL="0" indent="0">
              <a:lnSpc>
                <a:spcPct val="110000"/>
              </a:lnSpc>
              <a:spcBef>
                <a:spcPts val="575"/>
              </a:spcBef>
              <a:buNone/>
            </a:pPr>
            <a:r>
              <a:rPr lang="en-US" altLang="en-US" sz="2600" dirty="0" smtClean="0">
                <a:latin typeface="Arial" charset="0"/>
                <a:cs typeface="Arial" charset="0"/>
              </a:rPr>
              <a:t>The purpose of this lesson is to provide the procedures and practice for:</a:t>
            </a:r>
          </a:p>
          <a:p>
            <a:pPr marL="914400" lvl="1" indent="-342900">
              <a:lnSpc>
                <a:spcPct val="110000"/>
              </a:lnSpc>
              <a:spcBef>
                <a:spcPts val="575"/>
              </a:spcBef>
              <a:buFont typeface="Arial" pitchFamily="34" charset="0"/>
              <a:buChar char="•"/>
            </a:pPr>
            <a:r>
              <a:rPr lang="en-US" altLang="en-US" dirty="0" smtClean="0">
                <a:latin typeface="Arial" charset="0"/>
                <a:cs typeface="Arial" charset="0"/>
              </a:rPr>
              <a:t>Various types of addresses and their standards</a:t>
            </a:r>
          </a:p>
          <a:p>
            <a:pPr marL="914400" lvl="1" indent="-342900">
              <a:lnSpc>
                <a:spcPct val="110000"/>
              </a:lnSpc>
              <a:spcBef>
                <a:spcPts val="575"/>
              </a:spcBef>
              <a:buFont typeface="Arial" pitchFamily="34" charset="0"/>
              <a:buChar char="•"/>
            </a:pPr>
            <a:r>
              <a:rPr lang="en-US" altLang="en-US" dirty="0" smtClean="0">
                <a:latin typeface="Arial" charset="0"/>
                <a:cs typeface="Arial" charset="0"/>
              </a:rPr>
              <a:t>Change of address (CADD) requirements and procedures </a:t>
            </a:r>
          </a:p>
          <a:p>
            <a:pPr marL="914400" lvl="1" indent="-342900">
              <a:lnSpc>
                <a:spcPct val="110000"/>
              </a:lnSpc>
              <a:spcBef>
                <a:spcPts val="575"/>
              </a:spcBef>
              <a:buFont typeface="Arial" pitchFamily="34" charset="0"/>
              <a:buChar char="•"/>
            </a:pPr>
            <a:r>
              <a:rPr lang="en-US" altLang="en-US" dirty="0" smtClean="0">
                <a:latin typeface="Arial" charset="0"/>
                <a:cs typeface="Arial" charset="0"/>
              </a:rPr>
              <a:t>Setting up, changing, and cancelling  an electronic funds transfer (EFT) </a:t>
            </a:r>
          </a:p>
          <a:p>
            <a:pPr marL="914400" lvl="1" indent="-342900">
              <a:lnSpc>
                <a:spcPct val="110000"/>
              </a:lnSpc>
              <a:spcBef>
                <a:spcPts val="575"/>
              </a:spcBef>
              <a:buFont typeface="Arial" pitchFamily="34" charset="0"/>
              <a:buChar char="•"/>
            </a:pPr>
            <a:r>
              <a:rPr lang="en-US" altLang="en-US" dirty="0" smtClean="0">
                <a:latin typeface="Arial" charset="0"/>
                <a:cs typeface="Arial" charset="0"/>
              </a:rPr>
              <a:t>Performing a certification of attendance</a:t>
            </a:r>
          </a:p>
        </p:txBody>
      </p:sp>
      <p:sp>
        <p:nvSpPr>
          <p:cNvPr id="9"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smtClean="0">
                <a:ln>
                  <a:noFill/>
                </a:ln>
                <a:latin typeface="Arial" charset="0"/>
                <a:cs typeface="Arial" charset="0"/>
              </a:rPr>
              <a:t>Purpose of CADD</a:t>
            </a:r>
          </a:p>
        </p:txBody>
      </p:sp>
      <p:sp>
        <p:nvSpPr>
          <p:cNvPr id="25603" name="Content Placeholder 2"/>
          <p:cNvSpPr>
            <a:spLocks noGrp="1"/>
          </p:cNvSpPr>
          <p:nvPr>
            <p:ph idx="1"/>
          </p:nvPr>
        </p:nvSpPr>
        <p:spPr>
          <a:xfrm>
            <a:off x="457200" y="1295400"/>
            <a:ext cx="8229600" cy="4525963"/>
          </a:xfrm>
        </p:spPr>
        <p:txBody>
          <a:bodyPr/>
          <a:lstStyle/>
          <a:p>
            <a:pPr marL="0" indent="0">
              <a:buNone/>
              <a:defRPr/>
            </a:pPr>
            <a:r>
              <a:rPr lang="en-US" altLang="en-US" dirty="0" smtClean="0">
                <a:latin typeface="Arial" charset="0"/>
                <a:cs typeface="Arial" charset="0"/>
              </a:rPr>
              <a:t>A claimant’s address is a vital piece of information needed to notify the claimant of:</a:t>
            </a:r>
            <a:br>
              <a:rPr lang="en-US" altLang="en-US" dirty="0" smtClean="0">
                <a:latin typeface="Arial" charset="0"/>
                <a:cs typeface="Arial" charset="0"/>
              </a:rPr>
            </a:br>
            <a:endParaRPr lang="en-US" altLang="en-US" sz="1000" dirty="0" smtClean="0">
              <a:latin typeface="Arial" charset="0"/>
              <a:cs typeface="Arial" charset="0"/>
            </a:endParaRPr>
          </a:p>
          <a:p>
            <a:pPr lvl="1">
              <a:buFont typeface="Arial" pitchFamily="34" charset="0"/>
              <a:buChar char="•"/>
              <a:defRPr/>
            </a:pPr>
            <a:r>
              <a:rPr lang="en-US" altLang="en-US" dirty="0" smtClean="0">
                <a:latin typeface="Arial" charset="0"/>
                <a:cs typeface="Arial" charset="0"/>
              </a:rPr>
              <a:t>Eligibility for education benefits</a:t>
            </a:r>
          </a:p>
          <a:p>
            <a:pPr lvl="1">
              <a:buFont typeface="Arial" pitchFamily="34" charset="0"/>
              <a:buChar char="•"/>
              <a:defRPr/>
            </a:pPr>
            <a:r>
              <a:rPr lang="en-US" altLang="en-US" dirty="0" smtClean="0">
                <a:latin typeface="Arial" charset="0"/>
                <a:cs typeface="Arial" charset="0"/>
              </a:rPr>
              <a:t>Request for more information</a:t>
            </a:r>
          </a:p>
          <a:p>
            <a:pPr lvl="1">
              <a:buFont typeface="Arial" pitchFamily="34" charset="0"/>
              <a:buChar char="•"/>
              <a:defRPr/>
            </a:pPr>
            <a:r>
              <a:rPr lang="en-US" altLang="en-US" dirty="0" smtClean="0">
                <a:latin typeface="Arial" charset="0"/>
                <a:cs typeface="Arial" charset="0"/>
              </a:rPr>
              <a:t>Awards and payments</a:t>
            </a:r>
          </a:p>
          <a:p>
            <a:pPr lvl="1">
              <a:buFont typeface="Arial" pitchFamily="34" charset="0"/>
              <a:buChar char="•"/>
              <a:defRPr/>
            </a:pPr>
            <a:r>
              <a:rPr lang="en-US" altLang="en-US" dirty="0" smtClean="0">
                <a:latin typeface="Arial" charset="0"/>
                <a:cs typeface="Arial" charset="0"/>
              </a:rPr>
              <a:t>Debts </a:t>
            </a:r>
          </a:p>
          <a:p>
            <a:pPr lvl="1">
              <a:buFont typeface="Arial" pitchFamily="34" charset="0"/>
              <a:buChar char="•"/>
              <a:defRPr/>
            </a:pPr>
            <a:r>
              <a:rPr lang="en-US" altLang="en-US" dirty="0" smtClean="0">
                <a:latin typeface="Arial" charset="0"/>
                <a:cs typeface="Arial" charset="0"/>
              </a:rPr>
              <a:t>Appeals process</a:t>
            </a:r>
          </a:p>
          <a:p>
            <a:pPr marL="0" indent="0">
              <a:buNone/>
              <a:defRPr/>
            </a:pPr>
            <a:r>
              <a:rPr lang="en-US" altLang="en-US" sz="1000" dirty="0">
                <a:latin typeface="Arial" charset="0"/>
                <a:cs typeface="Arial" charset="0"/>
              </a:rPr>
              <a:t/>
            </a:r>
            <a:br>
              <a:rPr lang="en-US" altLang="en-US" sz="1000" dirty="0">
                <a:latin typeface="Arial" charset="0"/>
                <a:cs typeface="Arial" charset="0"/>
              </a:rPr>
            </a:br>
            <a:r>
              <a:rPr lang="en-US" altLang="en-US" dirty="0" smtClean="0">
                <a:latin typeface="Arial" charset="0"/>
                <a:cs typeface="Arial" charset="0"/>
              </a:rPr>
              <a:t>Incorrect addresses results in returned mail to the VA, which could negatively affect time-sensitive documents and complicate the administration of benefits.</a:t>
            </a:r>
          </a:p>
          <a:p>
            <a:pPr>
              <a:defRPr/>
            </a:pPr>
            <a:endParaRPr lang="en-US" altLang="en-US" dirty="0" smtClean="0">
              <a:latin typeface="Arial" charset="0"/>
              <a:cs typeface="Arial" charset="0"/>
            </a:endParaRPr>
          </a:p>
        </p:txBody>
      </p:sp>
      <p:sp>
        <p:nvSpPr>
          <p:cNvPr id="2458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FE9CDF6E-60C0-448D-AA7E-AED3F39A580A}" type="slidenum">
              <a:rPr lang="en-US" altLang="en-US" sz="1400" smtClean="0">
                <a:solidFill>
                  <a:schemeClr val="bg1"/>
                </a:solidFill>
                <a:latin typeface="Times New Roman" charset="0"/>
              </a:rPr>
              <a:pPr>
                <a:spcBef>
                  <a:spcPct val="0"/>
                </a:spcBef>
                <a:buFontTx/>
                <a:buNone/>
              </a:pPr>
              <a:t>20</a:t>
            </a:fld>
            <a:endParaRPr lang="en-US" altLang="en-US" sz="1400" dirty="0" smtClean="0">
              <a:solidFill>
                <a:schemeClr val="bg1"/>
              </a:solidFill>
              <a:latin typeface="Times New Roman" charset="0"/>
            </a:endParaRPr>
          </a:p>
        </p:txBody>
      </p:sp>
      <p:sp>
        <p:nvSpPr>
          <p:cNvPr id="5"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Tree>
    <p:extLst>
      <p:ext uri="{BB962C8B-B14F-4D97-AF65-F5344CB8AC3E}">
        <p14:creationId xmlns:p14="http://schemas.microsoft.com/office/powerpoint/2010/main" val="2714727062"/>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smtClean="0">
                <a:ln>
                  <a:noFill/>
                </a:ln>
                <a:latin typeface="Arial" charset="0"/>
                <a:cs typeface="Arial" charset="0"/>
              </a:rPr>
              <a:t>PII Required for CADD</a:t>
            </a:r>
          </a:p>
        </p:txBody>
      </p:sp>
      <p:sp>
        <p:nvSpPr>
          <p:cNvPr id="25603" name="Content Placeholder 2"/>
          <p:cNvSpPr>
            <a:spLocks noGrp="1"/>
          </p:cNvSpPr>
          <p:nvPr>
            <p:ph idx="1"/>
          </p:nvPr>
        </p:nvSpPr>
        <p:spPr>
          <a:xfrm>
            <a:off x="457200" y="990600"/>
            <a:ext cx="8534400" cy="5638800"/>
          </a:xfrm>
        </p:spPr>
        <p:txBody>
          <a:bodyPr/>
          <a:lstStyle/>
          <a:p>
            <a:pPr marL="0" indent="0">
              <a:spcBef>
                <a:spcPts val="600"/>
              </a:spcBef>
              <a:spcAft>
                <a:spcPts val="600"/>
              </a:spcAft>
              <a:buNone/>
            </a:pPr>
            <a:r>
              <a:rPr lang="en-US" altLang="en-US" dirty="0" smtClean="0">
                <a:latin typeface="Arial" charset="0"/>
                <a:cs typeface="Arial" charset="0"/>
              </a:rPr>
              <a:t>Before changing an address in a claimant’s file, you must verify Personally Identifiable Information (PII) to ensure you are speaking to the claimant or an authorized individual.</a:t>
            </a:r>
          </a:p>
          <a:p>
            <a:pPr marL="0" indent="0">
              <a:spcBef>
                <a:spcPts val="600"/>
              </a:spcBef>
              <a:spcAft>
                <a:spcPts val="600"/>
              </a:spcAft>
              <a:buNone/>
            </a:pPr>
            <a:r>
              <a:rPr lang="en-US" altLang="en-US" dirty="0" smtClean="0">
                <a:latin typeface="Arial" charset="0"/>
                <a:cs typeface="Arial" charset="0"/>
              </a:rPr>
              <a:t>PII that must be verified includes:</a:t>
            </a:r>
          </a:p>
          <a:p>
            <a:pPr lvl="1">
              <a:spcBef>
                <a:spcPts val="600"/>
              </a:spcBef>
              <a:spcAft>
                <a:spcPts val="600"/>
              </a:spcAft>
              <a:buFont typeface="Arial" pitchFamily="34" charset="0"/>
              <a:buChar char="•"/>
            </a:pPr>
            <a:r>
              <a:rPr lang="en-US" altLang="en-US" dirty="0" smtClean="0">
                <a:latin typeface="Arial" charset="0"/>
                <a:cs typeface="Arial" charset="0"/>
              </a:rPr>
              <a:t>SSN or Claim Number</a:t>
            </a:r>
          </a:p>
          <a:p>
            <a:pPr lvl="1">
              <a:spcBef>
                <a:spcPts val="600"/>
              </a:spcBef>
              <a:spcAft>
                <a:spcPts val="600"/>
              </a:spcAft>
              <a:buFont typeface="Arial" pitchFamily="34" charset="0"/>
              <a:buChar char="•"/>
            </a:pPr>
            <a:r>
              <a:rPr lang="en-US" altLang="en-US" dirty="0" smtClean="0">
                <a:latin typeface="Arial" charset="0"/>
                <a:cs typeface="Arial" charset="0"/>
              </a:rPr>
              <a:t>Full Name</a:t>
            </a:r>
          </a:p>
          <a:p>
            <a:pPr lvl="1">
              <a:spcBef>
                <a:spcPts val="600"/>
              </a:spcBef>
              <a:spcAft>
                <a:spcPts val="600"/>
              </a:spcAft>
              <a:buFont typeface="Arial" pitchFamily="34" charset="0"/>
              <a:buChar char="•"/>
            </a:pPr>
            <a:r>
              <a:rPr lang="en-US" altLang="en-US" dirty="0" smtClean="0">
                <a:latin typeface="Arial" charset="0"/>
                <a:cs typeface="Arial" charset="0"/>
              </a:rPr>
              <a:t>Complete Address of Record</a:t>
            </a:r>
          </a:p>
          <a:p>
            <a:pPr lvl="1">
              <a:spcBef>
                <a:spcPts val="600"/>
              </a:spcBef>
              <a:spcAft>
                <a:spcPts val="600"/>
              </a:spcAft>
              <a:buFont typeface="Arial" pitchFamily="34" charset="0"/>
              <a:buChar char="•"/>
            </a:pPr>
            <a:r>
              <a:rPr lang="en-US" altLang="en-US" dirty="0" smtClean="0">
                <a:latin typeface="Arial" charset="0"/>
                <a:cs typeface="Arial" charset="0"/>
              </a:rPr>
              <a:t>Date of Birth</a:t>
            </a:r>
          </a:p>
          <a:p>
            <a:pPr lvl="1">
              <a:spcBef>
                <a:spcPts val="600"/>
              </a:spcBef>
              <a:spcAft>
                <a:spcPts val="600"/>
              </a:spcAft>
              <a:buFont typeface="Arial" pitchFamily="34" charset="0"/>
              <a:buChar char="•"/>
            </a:pPr>
            <a:r>
              <a:rPr lang="en-US" altLang="en-US" dirty="0" smtClean="0">
                <a:latin typeface="Arial" charset="0"/>
                <a:cs typeface="Arial" charset="0"/>
              </a:rPr>
              <a:t>Branch of Service (except for Ch33 FRY or Ch35)</a:t>
            </a:r>
          </a:p>
          <a:p>
            <a:pPr marL="0" indent="0">
              <a:spcBef>
                <a:spcPts val="600"/>
              </a:spcBef>
              <a:spcAft>
                <a:spcPts val="600"/>
              </a:spcAft>
              <a:buNone/>
            </a:pPr>
            <a:r>
              <a:rPr lang="en-US" altLang="en-US" dirty="0" smtClean="0">
                <a:latin typeface="Arial" charset="0"/>
                <a:cs typeface="Arial" charset="0"/>
              </a:rPr>
              <a:t>Verify that the caller is calling from an unrestricted/unblocked phone number.</a:t>
            </a:r>
          </a:p>
        </p:txBody>
      </p:sp>
      <p:sp>
        <p:nvSpPr>
          <p:cNvPr id="2560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34A047DF-AFFA-4338-923A-B76686320231}" type="slidenum">
              <a:rPr lang="en-US" altLang="en-US" sz="1400" smtClean="0">
                <a:solidFill>
                  <a:schemeClr val="bg1"/>
                </a:solidFill>
                <a:latin typeface="Times New Roman" charset="0"/>
              </a:rPr>
              <a:pPr>
                <a:spcBef>
                  <a:spcPct val="0"/>
                </a:spcBef>
                <a:buFontTx/>
                <a:buNone/>
              </a:pPr>
              <a:t>21</a:t>
            </a:fld>
            <a:endParaRPr lang="en-US" altLang="en-US" sz="1400" dirty="0" smtClean="0">
              <a:solidFill>
                <a:schemeClr val="bg1"/>
              </a:solidFill>
              <a:latin typeface="Times New Roman" charset="0"/>
            </a:endParaRPr>
          </a:p>
        </p:txBody>
      </p:sp>
      <p:sp>
        <p:nvSpPr>
          <p:cNvPr id="5"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ln>
                  <a:noFill/>
                </a:ln>
                <a:latin typeface="Arial" charset="0"/>
                <a:cs typeface="Arial" charset="0"/>
              </a:rPr>
              <a:t>Verification of PII</a:t>
            </a:r>
          </a:p>
        </p:txBody>
      </p:sp>
      <p:sp>
        <p:nvSpPr>
          <p:cNvPr id="3" name="Content Placeholder 2"/>
          <p:cNvSpPr>
            <a:spLocks noGrp="1"/>
          </p:cNvSpPr>
          <p:nvPr>
            <p:ph idx="1"/>
          </p:nvPr>
        </p:nvSpPr>
        <p:spPr>
          <a:xfrm>
            <a:off x="457200" y="1447800"/>
            <a:ext cx="8229600" cy="5029200"/>
          </a:xfrm>
        </p:spPr>
        <p:txBody>
          <a:bodyPr>
            <a:normAutofit/>
          </a:bodyPr>
          <a:lstStyle/>
          <a:p>
            <a:pPr marL="0" indent="0">
              <a:spcBef>
                <a:spcPts val="1200"/>
              </a:spcBef>
              <a:spcAft>
                <a:spcPts val="1200"/>
              </a:spcAft>
              <a:buFont typeface="Arial" charset="0"/>
              <a:buNone/>
              <a:defRPr/>
            </a:pPr>
            <a:r>
              <a:rPr lang="en-US" dirty="0" smtClean="0"/>
              <a:t>PII should be verified using:</a:t>
            </a:r>
          </a:p>
          <a:p>
            <a:pPr lvl="1">
              <a:spcBef>
                <a:spcPts val="1200"/>
              </a:spcBef>
              <a:spcAft>
                <a:spcPts val="1200"/>
              </a:spcAft>
              <a:buFont typeface="Arial" pitchFamily="34" charset="0"/>
              <a:buChar char="•"/>
              <a:defRPr/>
            </a:pPr>
            <a:r>
              <a:rPr lang="en-US" dirty="0" smtClean="0"/>
              <a:t>BDN M21 screen</a:t>
            </a:r>
          </a:p>
          <a:p>
            <a:pPr lvl="1">
              <a:spcBef>
                <a:spcPts val="1200"/>
              </a:spcBef>
              <a:spcAft>
                <a:spcPts val="1200"/>
              </a:spcAft>
              <a:buFont typeface="Arial" pitchFamily="34" charset="0"/>
              <a:buChar char="•"/>
              <a:defRPr/>
            </a:pPr>
            <a:r>
              <a:rPr lang="en-US" dirty="0" smtClean="0"/>
              <a:t>BDN VID screen</a:t>
            </a:r>
          </a:p>
          <a:p>
            <a:pPr lvl="1">
              <a:spcBef>
                <a:spcPts val="1200"/>
              </a:spcBef>
              <a:spcAft>
                <a:spcPts val="1200"/>
              </a:spcAft>
              <a:buFont typeface="Arial" pitchFamily="34" charset="0"/>
              <a:buChar char="•"/>
              <a:defRPr/>
            </a:pPr>
            <a:r>
              <a:rPr lang="en-US" dirty="0" smtClean="0"/>
              <a:t>LTS</a:t>
            </a:r>
          </a:p>
          <a:p>
            <a:pPr lvl="1">
              <a:spcBef>
                <a:spcPts val="1200"/>
              </a:spcBef>
              <a:spcAft>
                <a:spcPts val="1200"/>
              </a:spcAft>
              <a:buFont typeface="Arial" pitchFamily="34" charset="0"/>
              <a:buChar char="•"/>
              <a:defRPr/>
            </a:pPr>
            <a:r>
              <a:rPr lang="en-US" dirty="0" smtClean="0"/>
              <a:t>Claimant’s application</a:t>
            </a:r>
          </a:p>
          <a:p>
            <a:pPr lvl="1">
              <a:spcBef>
                <a:spcPts val="1200"/>
              </a:spcBef>
              <a:spcAft>
                <a:spcPts val="1200"/>
              </a:spcAft>
              <a:buFont typeface="Arial" pitchFamily="34" charset="0"/>
              <a:buChar char="•"/>
              <a:defRPr/>
            </a:pPr>
            <a:r>
              <a:rPr lang="en-US" dirty="0" smtClean="0"/>
              <a:t>VA Form 22-1995</a:t>
            </a:r>
          </a:p>
        </p:txBody>
      </p:sp>
      <p:sp>
        <p:nvSpPr>
          <p:cNvPr id="26628" name="Slide Number Placeholder 3"/>
          <p:cNvSpPr>
            <a:spLocks noGrp="1"/>
          </p:cNvSpPr>
          <p:nvPr>
            <p:ph type="sldNum" sz="quarter" idx="10"/>
          </p:nvPr>
        </p:nvSpPr>
        <p:spPr bwMode="auto">
          <a:xfrm>
            <a:off x="8686800" y="6602413"/>
            <a:ext cx="381000" cy="331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lgn="l">
              <a:spcBef>
                <a:spcPct val="0"/>
              </a:spcBef>
              <a:buFontTx/>
              <a:buNone/>
            </a:pPr>
            <a:fld id="{0F049B09-A2B3-4E1F-881E-8D9A5CCAB68D}" type="slidenum">
              <a:rPr lang="en-US" altLang="en-US" sz="1400">
                <a:solidFill>
                  <a:schemeClr val="bg1"/>
                </a:solidFill>
                <a:latin typeface="Times New Roman" charset="0"/>
              </a:rPr>
              <a:pPr algn="l">
                <a:spcBef>
                  <a:spcPct val="0"/>
                </a:spcBef>
                <a:buFontTx/>
                <a:buNone/>
              </a:pPr>
              <a:t>22</a:t>
            </a:fld>
            <a:endParaRPr lang="en-US" altLang="en-US" sz="1400" dirty="0">
              <a:solidFill>
                <a:schemeClr val="bg1"/>
              </a:solidFill>
              <a:latin typeface="Times New Roman" charset="0"/>
            </a:endParaRPr>
          </a:p>
        </p:txBody>
      </p:sp>
      <p:sp>
        <p:nvSpPr>
          <p:cNvPr id="5"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smtClean="0">
                <a:ln>
                  <a:noFill/>
                </a:ln>
                <a:latin typeface="Arial" charset="0"/>
                <a:cs typeface="Arial" charset="0"/>
              </a:rPr>
              <a:t>Additional Sources for Verification</a:t>
            </a:r>
          </a:p>
        </p:txBody>
      </p:sp>
      <p:sp>
        <p:nvSpPr>
          <p:cNvPr id="3" name="Content Placeholder 2"/>
          <p:cNvSpPr>
            <a:spLocks noGrp="1"/>
          </p:cNvSpPr>
          <p:nvPr>
            <p:ph idx="1"/>
          </p:nvPr>
        </p:nvSpPr>
        <p:spPr>
          <a:xfrm>
            <a:off x="457200" y="1447800"/>
            <a:ext cx="8001000" cy="5029200"/>
          </a:xfrm>
        </p:spPr>
        <p:txBody>
          <a:bodyPr>
            <a:normAutofit/>
          </a:bodyPr>
          <a:lstStyle/>
          <a:p>
            <a:pPr>
              <a:spcBef>
                <a:spcPts val="1200"/>
              </a:spcBef>
              <a:spcAft>
                <a:spcPts val="1200"/>
              </a:spcAft>
              <a:buFont typeface="Arial" panose="020B0604020202020204" pitchFamily="34" charset="0"/>
              <a:buChar char="•"/>
              <a:defRPr/>
            </a:pPr>
            <a:r>
              <a:rPr lang="en-US" dirty="0"/>
              <a:t>If the verification sources shown previously are not available or information is outdated, additional VA systems may be used for verification such as Share, </a:t>
            </a:r>
            <a:r>
              <a:rPr lang="en-US" dirty="0" smtClean="0"/>
              <a:t>VIS, TIMS </a:t>
            </a:r>
            <a:r>
              <a:rPr lang="en-US" dirty="0"/>
              <a:t>documents, correspondence, </a:t>
            </a:r>
            <a:r>
              <a:rPr lang="en-US" dirty="0" smtClean="0"/>
              <a:t>etc.</a:t>
            </a:r>
            <a:endParaRPr lang="en-US" dirty="0"/>
          </a:p>
          <a:p>
            <a:pPr>
              <a:spcBef>
                <a:spcPts val="1200"/>
              </a:spcBef>
              <a:spcAft>
                <a:spcPts val="0"/>
              </a:spcAft>
              <a:buFont typeface="Arial" panose="020B0604020202020204" pitchFamily="34" charset="0"/>
              <a:buChar char="•"/>
              <a:defRPr/>
            </a:pPr>
            <a:r>
              <a:rPr lang="en-US" dirty="0"/>
              <a:t>If the caller cannot correctly answer PII, have them submit the requested address changes </a:t>
            </a:r>
            <a:r>
              <a:rPr lang="en-US" dirty="0" smtClean="0"/>
              <a:t>on</a:t>
            </a:r>
          </a:p>
          <a:p>
            <a:pPr marL="347472" indent="0">
              <a:spcBef>
                <a:spcPts val="0"/>
              </a:spcBef>
              <a:spcAft>
                <a:spcPts val="1200"/>
              </a:spcAft>
              <a:buNone/>
              <a:defRPr/>
            </a:pPr>
            <a:r>
              <a:rPr lang="en-US" dirty="0" smtClean="0"/>
              <a:t>VA </a:t>
            </a:r>
            <a:r>
              <a:rPr lang="en-US" dirty="0"/>
              <a:t>Form 20-572</a:t>
            </a:r>
          </a:p>
          <a:p>
            <a:pPr>
              <a:spcBef>
                <a:spcPts val="1200"/>
              </a:spcBef>
              <a:spcAft>
                <a:spcPts val="1200"/>
              </a:spcAft>
              <a:buFont typeface="Arial" panose="020B0604020202020204" pitchFamily="34" charset="0"/>
              <a:buChar char="•"/>
              <a:defRPr/>
            </a:pPr>
            <a:endParaRPr lang="en-US" dirty="0"/>
          </a:p>
          <a:p>
            <a:pPr marL="0" indent="0">
              <a:buFont typeface="Arial" panose="020B0604020202020204" pitchFamily="34" charset="0"/>
              <a:buNone/>
              <a:defRPr/>
            </a:pPr>
            <a:r>
              <a:rPr lang="en-US" b="1" dirty="0"/>
              <a:t>***Required Education ID Protocol information can be found on the ECC’s “Green Card”</a:t>
            </a:r>
          </a:p>
        </p:txBody>
      </p:sp>
      <p:sp>
        <p:nvSpPr>
          <p:cNvPr id="27652" name="Slide Number Placeholder 3"/>
          <p:cNvSpPr>
            <a:spLocks noGrp="1"/>
          </p:cNvSpPr>
          <p:nvPr>
            <p:ph type="sldNum" sz="quarter" idx="10"/>
          </p:nvPr>
        </p:nvSpPr>
        <p:spPr bwMode="auto">
          <a:xfrm>
            <a:off x="8686800" y="6602413"/>
            <a:ext cx="381000" cy="331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lgn="l">
              <a:spcBef>
                <a:spcPct val="0"/>
              </a:spcBef>
              <a:buFontTx/>
              <a:buNone/>
            </a:pPr>
            <a:fld id="{81FC02AA-9B67-4DBA-846E-FE2F71546F20}" type="slidenum">
              <a:rPr lang="en-US" altLang="en-US" sz="1400">
                <a:solidFill>
                  <a:schemeClr val="bg1"/>
                </a:solidFill>
                <a:latin typeface="Times New Roman" charset="0"/>
              </a:rPr>
              <a:pPr algn="l">
                <a:spcBef>
                  <a:spcPct val="0"/>
                </a:spcBef>
                <a:buFontTx/>
                <a:buNone/>
              </a:pPr>
              <a:t>23</a:t>
            </a:fld>
            <a:endParaRPr lang="en-US" altLang="en-US" sz="1400" dirty="0">
              <a:solidFill>
                <a:schemeClr val="bg1"/>
              </a:solidFill>
              <a:latin typeface="Times New Roman" charset="0"/>
            </a:endParaRPr>
          </a:p>
        </p:txBody>
      </p:sp>
      <p:sp>
        <p:nvSpPr>
          <p:cNvPr id="5"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spcBef>
                <a:spcPts val="1200"/>
              </a:spcBef>
              <a:spcAft>
                <a:spcPts val="600"/>
              </a:spcAft>
            </a:pPr>
            <a:r>
              <a:rPr lang="en-US" altLang="en-US" dirty="0" smtClean="0">
                <a:latin typeface="Arial" charset="0"/>
                <a:cs typeface="Arial" charset="0"/>
              </a:rPr>
              <a:t>Role Play Activity</a:t>
            </a:r>
            <a:r>
              <a:rPr lang="en-US" altLang="en-US" dirty="0" smtClean="0">
                <a:ln>
                  <a:noFill/>
                </a:ln>
                <a:latin typeface="Arial" charset="0"/>
                <a:cs typeface="Arial" charset="0"/>
              </a:rPr>
              <a:t/>
            </a:r>
            <a:br>
              <a:rPr lang="en-US" altLang="en-US" dirty="0" smtClean="0">
                <a:ln>
                  <a:noFill/>
                </a:ln>
                <a:latin typeface="Arial" charset="0"/>
                <a:cs typeface="Arial" charset="0"/>
              </a:rPr>
            </a:br>
            <a:endParaRPr lang="en-US" altLang="en-US" dirty="0" smtClean="0">
              <a:ln>
                <a:noFill/>
              </a:ln>
              <a:latin typeface="Arial" charset="0"/>
              <a:cs typeface="Arial" charset="0"/>
            </a:endParaRPr>
          </a:p>
        </p:txBody>
      </p:sp>
      <p:sp>
        <p:nvSpPr>
          <p:cNvPr id="28675" name="Content Placeholder 2"/>
          <p:cNvSpPr>
            <a:spLocks noGrp="1"/>
          </p:cNvSpPr>
          <p:nvPr>
            <p:ph idx="1"/>
          </p:nvPr>
        </p:nvSpPr>
        <p:spPr>
          <a:xfrm>
            <a:off x="457200" y="1295400"/>
            <a:ext cx="8229600" cy="5562600"/>
          </a:xfrm>
        </p:spPr>
        <p:txBody>
          <a:bodyPr/>
          <a:lstStyle/>
          <a:p>
            <a:pPr marL="0" indent="0">
              <a:spcBef>
                <a:spcPts val="1200"/>
              </a:spcBef>
              <a:spcAft>
                <a:spcPts val="600"/>
              </a:spcAft>
              <a:buNone/>
            </a:pPr>
            <a:r>
              <a:rPr lang="en-US" altLang="en-US" b="1" i="1" dirty="0" smtClean="0">
                <a:latin typeface="Arial" charset="0"/>
                <a:cs typeface="Arial" charset="0"/>
              </a:rPr>
              <a:t>Verifying </a:t>
            </a:r>
            <a:r>
              <a:rPr lang="en-US" altLang="en-US" b="1" i="1" dirty="0">
                <a:latin typeface="Arial" charset="0"/>
                <a:cs typeface="Arial" charset="0"/>
              </a:rPr>
              <a:t>PII Information for </a:t>
            </a:r>
            <a:r>
              <a:rPr lang="en-US" altLang="en-US" b="1" i="1" dirty="0" smtClean="0">
                <a:latin typeface="Arial" charset="0"/>
                <a:cs typeface="Arial" charset="0"/>
              </a:rPr>
              <a:t>CADD</a:t>
            </a:r>
          </a:p>
          <a:p>
            <a:pPr marL="914400" lvl="1" indent="-457200">
              <a:spcBef>
                <a:spcPts val="1200"/>
              </a:spcBef>
              <a:spcAft>
                <a:spcPts val="600"/>
              </a:spcAft>
              <a:buFont typeface="+mj-lt"/>
              <a:buAutoNum type="arabicPeriod"/>
            </a:pPr>
            <a:r>
              <a:rPr lang="en-US" altLang="en-US" dirty="0" smtClean="0">
                <a:latin typeface="Arial" charset="0"/>
                <a:cs typeface="Arial" charset="0"/>
              </a:rPr>
              <a:t>Pair up!  Select a “caller” and a “VA Employee”. </a:t>
            </a:r>
          </a:p>
          <a:p>
            <a:pPr marL="914400" lvl="1" indent="-457200">
              <a:spcBef>
                <a:spcPts val="1200"/>
              </a:spcBef>
              <a:spcAft>
                <a:spcPts val="600"/>
              </a:spcAft>
              <a:buFont typeface="+mj-lt"/>
              <a:buAutoNum type="arabicPeriod"/>
            </a:pPr>
            <a:r>
              <a:rPr lang="en-US" altLang="en-US" dirty="0" smtClean="0">
                <a:latin typeface="Arial" charset="0"/>
                <a:cs typeface="Arial" charset="0"/>
              </a:rPr>
              <a:t>Using the information given to each of you by the instructor, ensure that PII has been verified. </a:t>
            </a:r>
            <a:endParaRPr lang="en-US" altLang="en-US" dirty="0">
              <a:latin typeface="Arial" charset="0"/>
              <a:cs typeface="Arial" charset="0"/>
            </a:endParaRPr>
          </a:p>
          <a:p>
            <a:pPr marL="800100" lvl="2" indent="0">
              <a:spcBef>
                <a:spcPts val="1200"/>
              </a:spcBef>
              <a:spcAft>
                <a:spcPts val="600"/>
              </a:spcAft>
              <a:buNone/>
            </a:pPr>
            <a:r>
              <a:rPr lang="en-US" altLang="en-US" i="1" dirty="0" smtClean="0">
                <a:latin typeface="Arial" charset="0"/>
                <a:cs typeface="Arial" charset="0"/>
              </a:rPr>
              <a:t>Caller, you can either give the proper information or give incorrect, or slightly off information. Such as switching numbers, not being exactly sure of something and you think it might be…, etc.</a:t>
            </a:r>
          </a:p>
          <a:p>
            <a:pPr marL="857250" lvl="1" indent="-457200">
              <a:spcBef>
                <a:spcPts val="1200"/>
              </a:spcBef>
              <a:spcAft>
                <a:spcPts val="600"/>
              </a:spcAft>
              <a:buFont typeface="+mj-lt"/>
              <a:buAutoNum type="arabicPeriod"/>
            </a:pPr>
            <a:r>
              <a:rPr lang="en-US" dirty="0"/>
              <a:t>Switch roles and use the second address provided by the instructor.</a:t>
            </a:r>
            <a:endParaRPr lang="en-US" altLang="en-US" i="1" dirty="0" smtClean="0">
              <a:latin typeface="Arial" charset="0"/>
              <a:cs typeface="Arial" charset="0"/>
            </a:endParaRPr>
          </a:p>
        </p:txBody>
      </p:sp>
      <p:sp>
        <p:nvSpPr>
          <p:cNvPr id="2867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4D5A8596-D301-4A58-872F-521BB933FBC0}" type="slidenum">
              <a:rPr lang="en-US" altLang="en-US" sz="1400" smtClean="0">
                <a:solidFill>
                  <a:schemeClr val="bg1"/>
                </a:solidFill>
                <a:latin typeface="Times New Roman" charset="0"/>
              </a:rPr>
              <a:pPr>
                <a:spcBef>
                  <a:spcPct val="0"/>
                </a:spcBef>
                <a:buFontTx/>
                <a:buNone/>
              </a:pPr>
              <a:t>24</a:t>
            </a:fld>
            <a:endParaRPr lang="en-US" altLang="en-US" sz="1400" dirty="0" smtClean="0">
              <a:solidFill>
                <a:schemeClr val="bg1"/>
              </a:solidFill>
              <a:latin typeface="Times New Roman" charset="0"/>
            </a:endParaRPr>
          </a:p>
        </p:txBody>
      </p:sp>
      <p:sp>
        <p:nvSpPr>
          <p:cNvPr id="5"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381000"/>
            <a:ext cx="8991600" cy="1066800"/>
          </a:xfrm>
        </p:spPr>
        <p:txBody>
          <a:bodyPr/>
          <a:lstStyle/>
          <a:p>
            <a:r>
              <a:rPr lang="en-US" altLang="en-US" dirty="0" smtClean="0">
                <a:ln>
                  <a:noFill/>
                </a:ln>
                <a:latin typeface="Arial" charset="0"/>
                <a:cs typeface="Arial" charset="0"/>
              </a:rPr>
              <a:t>Potential Issues When Performing a CADD:</a:t>
            </a:r>
          </a:p>
        </p:txBody>
      </p:sp>
      <p:sp>
        <p:nvSpPr>
          <p:cNvPr id="3" name="Content Placeholder 2"/>
          <p:cNvSpPr>
            <a:spLocks noGrp="1"/>
          </p:cNvSpPr>
          <p:nvPr>
            <p:ph idx="1"/>
          </p:nvPr>
        </p:nvSpPr>
        <p:spPr>
          <a:xfrm>
            <a:off x="457200" y="1447800"/>
            <a:ext cx="8229600" cy="5181600"/>
          </a:xfrm>
        </p:spPr>
        <p:txBody>
          <a:bodyPr>
            <a:normAutofit fontScale="92500" lnSpcReduction="10000"/>
          </a:bodyPr>
          <a:lstStyle/>
          <a:p>
            <a:pPr>
              <a:spcBef>
                <a:spcPts val="1200"/>
              </a:spcBef>
              <a:spcAft>
                <a:spcPts val="600"/>
              </a:spcAft>
              <a:buFont typeface="Arial" panose="020B0604020202020204" pitchFamily="34" charset="0"/>
              <a:buChar char="•"/>
              <a:defRPr/>
            </a:pPr>
            <a:r>
              <a:rPr lang="en-US" sz="2600" dirty="0" smtClean="0"/>
              <a:t>When verifying, the </a:t>
            </a:r>
            <a:r>
              <a:rPr lang="en-US" sz="2600" dirty="0"/>
              <a:t>caller </a:t>
            </a:r>
            <a:r>
              <a:rPr lang="en-US" sz="2600" dirty="0" smtClean="0"/>
              <a:t>provides </a:t>
            </a:r>
            <a:r>
              <a:rPr lang="en-US" sz="2600" dirty="0"/>
              <a:t>the information. The agent should </a:t>
            </a:r>
            <a:r>
              <a:rPr lang="en-US" sz="2600" dirty="0" smtClean="0"/>
              <a:t>not provide any information</a:t>
            </a:r>
            <a:endParaRPr lang="en-US" sz="2600" dirty="0"/>
          </a:p>
          <a:p>
            <a:pPr>
              <a:spcBef>
                <a:spcPts val="1200"/>
              </a:spcBef>
              <a:spcAft>
                <a:spcPts val="600"/>
              </a:spcAft>
              <a:buFont typeface="Arial" panose="020B0604020202020204" pitchFamily="34" charset="0"/>
              <a:buChar char="•"/>
              <a:defRPr/>
            </a:pPr>
            <a:r>
              <a:rPr lang="en-US" sz="2600" dirty="0"/>
              <a:t>If the address of record is incorrect due to VA error, the </a:t>
            </a:r>
            <a:r>
              <a:rPr lang="en-US" sz="2600" dirty="0" smtClean="0"/>
              <a:t>VA employee may </a:t>
            </a:r>
            <a:r>
              <a:rPr lang="en-US" sz="2600" dirty="0"/>
              <a:t>verify and correct the address using additional </a:t>
            </a:r>
            <a:r>
              <a:rPr lang="en-US" sz="2600" dirty="0" smtClean="0"/>
              <a:t>sources</a:t>
            </a:r>
            <a:endParaRPr lang="en-US" sz="2600" dirty="0"/>
          </a:p>
          <a:p>
            <a:pPr>
              <a:spcBef>
                <a:spcPts val="1200"/>
              </a:spcBef>
              <a:spcAft>
                <a:spcPts val="600"/>
              </a:spcAft>
              <a:buFont typeface="Arial" panose="020B0604020202020204" pitchFamily="34" charset="0"/>
              <a:buChar char="•"/>
              <a:defRPr/>
            </a:pPr>
            <a:r>
              <a:rPr lang="en-US" sz="2600" dirty="0" smtClean="0"/>
              <a:t>Misspelled words or transposed numbers can be corrected by the VA employee and do not require additional ID protocol by the caller</a:t>
            </a:r>
          </a:p>
          <a:p>
            <a:pPr marL="0" indent="0">
              <a:spcBef>
                <a:spcPts val="1200"/>
              </a:spcBef>
              <a:spcAft>
                <a:spcPts val="600"/>
              </a:spcAft>
              <a:buNone/>
              <a:defRPr/>
            </a:pPr>
            <a:r>
              <a:rPr lang="en-US" sz="2600" i="1" dirty="0" smtClean="0"/>
              <a:t>If the caller indicates possible fraud in changing an address, verify their address according to source documents, correct the address of record and notify your coach about the case.</a:t>
            </a:r>
          </a:p>
          <a:p>
            <a:pPr>
              <a:buFont typeface="Arial" panose="020B0604020202020204" pitchFamily="34" charset="0"/>
              <a:buChar char="•"/>
              <a:defRPr/>
            </a:pPr>
            <a:endParaRPr lang="en-US" dirty="0"/>
          </a:p>
        </p:txBody>
      </p:sp>
      <p:sp>
        <p:nvSpPr>
          <p:cNvPr id="2970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B9E3EA8A-A128-4EC1-82BA-8792B169936A}" type="slidenum">
              <a:rPr lang="en-US" altLang="en-US" sz="1400" smtClean="0">
                <a:solidFill>
                  <a:schemeClr val="bg1"/>
                </a:solidFill>
                <a:latin typeface="Times New Roman" charset="0"/>
              </a:rPr>
              <a:pPr>
                <a:spcBef>
                  <a:spcPct val="0"/>
                </a:spcBef>
                <a:buFontTx/>
                <a:buNone/>
              </a:pPr>
              <a:t>25</a:t>
            </a:fld>
            <a:endParaRPr lang="en-US" altLang="en-US" sz="1400" dirty="0" smtClean="0">
              <a:solidFill>
                <a:schemeClr val="bg1"/>
              </a:solidFill>
              <a:latin typeface="Times New Roman" charset="0"/>
            </a:endParaRPr>
          </a:p>
        </p:txBody>
      </p:sp>
      <p:sp>
        <p:nvSpPr>
          <p:cNvPr id="5"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smtClean="0">
                <a:ln>
                  <a:noFill/>
                </a:ln>
                <a:latin typeface="Arial" charset="0"/>
                <a:cs typeface="Arial" charset="0"/>
              </a:rPr>
              <a:t>Completing the CADD in BDN</a:t>
            </a:r>
          </a:p>
        </p:txBody>
      </p:sp>
      <p:sp>
        <p:nvSpPr>
          <p:cNvPr id="3" name="Content Placeholder 2"/>
          <p:cNvSpPr>
            <a:spLocks noGrp="1"/>
          </p:cNvSpPr>
          <p:nvPr>
            <p:ph idx="1"/>
          </p:nvPr>
        </p:nvSpPr>
        <p:spPr>
          <a:xfrm>
            <a:off x="304800" y="1183783"/>
            <a:ext cx="4953000" cy="5638800"/>
          </a:xfrm>
        </p:spPr>
        <p:txBody>
          <a:bodyPr>
            <a:normAutofit/>
          </a:bodyPr>
          <a:lstStyle/>
          <a:p>
            <a:pPr marL="457200" indent="-457200">
              <a:spcBef>
                <a:spcPts val="600"/>
              </a:spcBef>
              <a:spcAft>
                <a:spcPts val="600"/>
              </a:spcAft>
              <a:buFont typeface="+mj-lt"/>
              <a:buAutoNum type="arabicPeriod"/>
              <a:defRPr/>
            </a:pPr>
            <a:r>
              <a:rPr lang="en-US" sz="2000" dirty="0" smtClean="0"/>
              <a:t>Enter the file number and payee number in BDN Shell.</a:t>
            </a:r>
          </a:p>
          <a:p>
            <a:pPr marL="457200" indent="-457200">
              <a:spcBef>
                <a:spcPts val="600"/>
              </a:spcBef>
              <a:spcAft>
                <a:spcPts val="600"/>
              </a:spcAft>
              <a:buFont typeface="+mj-lt"/>
              <a:buAutoNum type="arabicPeriod"/>
              <a:defRPr/>
            </a:pPr>
            <a:r>
              <a:rPr lang="en-US" sz="2000" dirty="0" smtClean="0"/>
              <a:t>Select the “CADD” button in the BDN Shell.</a:t>
            </a:r>
          </a:p>
          <a:p>
            <a:pPr marL="457200" indent="-457200">
              <a:spcBef>
                <a:spcPts val="600"/>
              </a:spcBef>
              <a:spcAft>
                <a:spcPts val="600"/>
              </a:spcAft>
              <a:buFont typeface="+mj-lt"/>
              <a:buAutoNum type="arabicPeriod"/>
              <a:defRPr/>
            </a:pPr>
            <a:r>
              <a:rPr lang="en-US" sz="2000" dirty="0" smtClean="0"/>
              <a:t>On the 601 screen, tab down to the address.</a:t>
            </a:r>
          </a:p>
          <a:p>
            <a:pPr marL="457200" indent="-457200">
              <a:spcBef>
                <a:spcPts val="600"/>
              </a:spcBef>
              <a:spcAft>
                <a:spcPts val="600"/>
              </a:spcAft>
              <a:buFont typeface="+mj-lt"/>
              <a:buAutoNum type="arabicPeriod"/>
              <a:defRPr/>
            </a:pPr>
            <a:r>
              <a:rPr lang="en-US" sz="2000" dirty="0" smtClean="0"/>
              <a:t>Type over the data to change it. Be sure to use VBA Address Standards.</a:t>
            </a:r>
          </a:p>
          <a:p>
            <a:pPr marL="457200" indent="-457200">
              <a:spcBef>
                <a:spcPts val="600"/>
              </a:spcBef>
              <a:spcAft>
                <a:spcPts val="600"/>
              </a:spcAft>
              <a:buFont typeface="+mj-lt"/>
              <a:buAutoNum type="arabicPeriod"/>
              <a:defRPr/>
            </a:pPr>
            <a:r>
              <a:rPr lang="en-US" sz="2000" dirty="0" smtClean="0"/>
              <a:t>Select the “Enter” key (Select twice for Ch35).</a:t>
            </a:r>
          </a:p>
          <a:p>
            <a:pPr marL="0" indent="0">
              <a:spcBef>
                <a:spcPts val="600"/>
              </a:spcBef>
              <a:spcAft>
                <a:spcPts val="600"/>
              </a:spcAft>
              <a:buNone/>
              <a:defRPr/>
            </a:pPr>
            <a:r>
              <a:rPr lang="en-US" sz="2000" b="1" i="1" dirty="0" smtClean="0"/>
              <a:t>Note</a:t>
            </a:r>
            <a:r>
              <a:rPr lang="en-US" sz="2000" i="1" dirty="0" smtClean="0"/>
              <a:t>, if the claimant is using Chapter 33, you must change the address in LTS.</a:t>
            </a:r>
          </a:p>
          <a:p>
            <a:pPr marL="457200" indent="-457200">
              <a:spcBef>
                <a:spcPts val="600"/>
              </a:spcBef>
              <a:spcAft>
                <a:spcPts val="600"/>
              </a:spcAft>
              <a:buFont typeface="+mj-lt"/>
              <a:buAutoNum type="arabicPeriod"/>
              <a:defRPr/>
            </a:pPr>
            <a:endParaRPr lang="en-US" sz="2000" dirty="0" smtClean="0"/>
          </a:p>
        </p:txBody>
      </p:sp>
      <p:pic>
        <p:nvPicPr>
          <p:cNvPr id="5" name="Picture 2" descr="Image of the CADD screen in BDN. " title="Completing the CADD in BD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9374" y="2057400"/>
            <a:ext cx="3422504" cy="2222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3"/>
          <p:cNvSpPr>
            <a:spLocks noGrp="1"/>
          </p:cNvSpPr>
          <p:nvPr>
            <p:ph type="sldNum" sz="quarter" idx="10"/>
          </p:nvPr>
        </p:nvSpPr>
        <p:spPr bwMode="auto">
          <a:xfrm>
            <a:off x="6934200" y="6602413"/>
            <a:ext cx="2133600" cy="331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B9E3EA8A-A128-4EC1-82BA-8792B169936A}" type="slidenum">
              <a:rPr lang="en-US" altLang="en-US" sz="1400" smtClean="0">
                <a:solidFill>
                  <a:schemeClr val="bg1"/>
                </a:solidFill>
                <a:latin typeface="Times New Roman" charset="0"/>
              </a:rPr>
              <a:pPr>
                <a:spcBef>
                  <a:spcPct val="0"/>
                </a:spcBef>
                <a:buFontTx/>
                <a:buNone/>
              </a:pPr>
              <a:t>26</a:t>
            </a:fld>
            <a:endParaRPr lang="en-US" altLang="en-US" sz="1400" dirty="0" smtClean="0">
              <a:solidFill>
                <a:schemeClr val="bg1"/>
              </a:solidFill>
              <a:latin typeface="Times New Roman" charset="0"/>
            </a:endParaRPr>
          </a:p>
        </p:txBody>
      </p:sp>
      <p:sp>
        <p:nvSpPr>
          <p:cNvPr id="7"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09600" y="0"/>
            <a:ext cx="8991600" cy="1066800"/>
          </a:xfrm>
        </p:spPr>
        <p:txBody>
          <a:bodyPr/>
          <a:lstStyle/>
          <a:p>
            <a:r>
              <a:rPr lang="en-US" altLang="en-US" dirty="0" smtClean="0">
                <a:ln>
                  <a:noFill/>
                </a:ln>
                <a:latin typeface="Arial" charset="0"/>
                <a:cs typeface="Arial" charset="0"/>
              </a:rPr>
              <a:t>Completing the CADD in LTS – Claimant Bio</a:t>
            </a:r>
          </a:p>
        </p:txBody>
      </p:sp>
      <p:sp>
        <p:nvSpPr>
          <p:cNvPr id="3" name="Content Placeholder 2"/>
          <p:cNvSpPr>
            <a:spLocks noGrp="1"/>
          </p:cNvSpPr>
          <p:nvPr>
            <p:ph idx="1"/>
          </p:nvPr>
        </p:nvSpPr>
        <p:spPr/>
        <p:txBody>
          <a:bodyPr>
            <a:normAutofit/>
          </a:bodyPr>
          <a:lstStyle/>
          <a:p>
            <a:pPr marL="914400" lvl="1" indent="-457200">
              <a:buFont typeface="+mj-lt"/>
              <a:buAutoNum type="arabicPeriod"/>
              <a:defRPr/>
            </a:pPr>
            <a:r>
              <a:rPr lang="en-US" dirty="0" smtClean="0"/>
              <a:t>On the Work Product History Screen, select “Claimant Bio”.</a:t>
            </a:r>
          </a:p>
          <a:p>
            <a:pPr marL="457200" lvl="1" indent="0">
              <a:buFont typeface="Arial" panose="020B0604020202020204" pitchFamily="34" charset="0"/>
              <a:buNone/>
              <a:defRPr/>
            </a:pPr>
            <a:endParaRPr lang="en-US" dirty="0" smtClean="0"/>
          </a:p>
          <a:p>
            <a:pPr lvl="2">
              <a:buFont typeface="Arial" panose="020B0604020202020204" pitchFamily="34" charset="0"/>
              <a:buChar char="•"/>
              <a:defRPr/>
            </a:pPr>
            <a:endParaRPr lang="en-US" dirty="0"/>
          </a:p>
        </p:txBody>
      </p:sp>
      <p:pic>
        <p:nvPicPr>
          <p:cNvPr id="33797" name="Picture 4" descr="Work Product History Screen with a red arrow pointing to the &quot;Claimant Bio&quot; task. " title="Completing the CADD in LTS - Blaimant B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514600"/>
            <a:ext cx="5945361" cy="31166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Slide Number Placeholder 3"/>
          <p:cNvSpPr>
            <a:spLocks noGrp="1"/>
          </p:cNvSpPr>
          <p:nvPr>
            <p:ph type="sldNum" sz="quarter" idx="10"/>
          </p:nvPr>
        </p:nvSpPr>
        <p:spPr bwMode="auto">
          <a:xfrm>
            <a:off x="6934200" y="6602413"/>
            <a:ext cx="2133600" cy="331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B9E3EA8A-A128-4EC1-82BA-8792B169936A}" type="slidenum">
              <a:rPr lang="en-US" altLang="en-US" sz="1400" smtClean="0">
                <a:solidFill>
                  <a:schemeClr val="bg1"/>
                </a:solidFill>
                <a:latin typeface="Times New Roman" charset="0"/>
              </a:rPr>
              <a:pPr>
                <a:spcBef>
                  <a:spcPct val="0"/>
                </a:spcBef>
                <a:buFontTx/>
                <a:buNone/>
              </a:pPr>
              <a:t>27</a:t>
            </a:fld>
            <a:endParaRPr lang="en-US" altLang="en-US" sz="1400" dirty="0" smtClean="0">
              <a:solidFill>
                <a:schemeClr val="bg1"/>
              </a:solidFill>
              <a:latin typeface="Times New Roman" charset="0"/>
            </a:endParaRPr>
          </a:p>
        </p:txBody>
      </p:sp>
      <p:sp>
        <p:nvSpPr>
          <p:cNvPr id="6"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64394"/>
            <a:ext cx="8991600" cy="1066800"/>
          </a:xfrm>
        </p:spPr>
        <p:txBody>
          <a:bodyPr/>
          <a:lstStyle/>
          <a:p>
            <a:r>
              <a:rPr lang="en-US" altLang="en-US" dirty="0" smtClean="0">
                <a:ln>
                  <a:noFill/>
                </a:ln>
                <a:latin typeface="Arial" charset="0"/>
                <a:cs typeface="Arial" charset="0"/>
              </a:rPr>
              <a:t>Completing the CADD in LTS – BIO SCREEN</a:t>
            </a:r>
          </a:p>
        </p:txBody>
      </p:sp>
      <p:sp>
        <p:nvSpPr>
          <p:cNvPr id="34819" name="Content Placeholder 2" descr="Picture of the LTS Bio Screen with a red arrown pointint to the dropdown for RPO, and another red arrown pointing to the dropdown selection of Domestic, Foreign or Military address. It also includes a red circle around the Address and City entry fields."/>
          <p:cNvSpPr>
            <a:spLocks noGrp="1"/>
          </p:cNvSpPr>
          <p:nvPr>
            <p:ph idx="1"/>
          </p:nvPr>
        </p:nvSpPr>
        <p:spPr>
          <a:xfrm>
            <a:off x="228600" y="1143000"/>
            <a:ext cx="4572000" cy="4953000"/>
          </a:xfrm>
        </p:spPr>
        <p:txBody>
          <a:bodyPr/>
          <a:lstStyle/>
          <a:p>
            <a:pPr marL="0" indent="0">
              <a:buFont typeface="Arial" charset="0"/>
              <a:buNone/>
              <a:defRPr/>
            </a:pPr>
            <a:r>
              <a:rPr lang="en-US" altLang="en-US" sz="2200" dirty="0" smtClean="0">
                <a:latin typeface="Arial" charset="0"/>
                <a:cs typeface="Arial" charset="0"/>
              </a:rPr>
              <a:t>Once on the Bio screen:</a:t>
            </a:r>
          </a:p>
          <a:p>
            <a:pPr marL="857250" lvl="1" indent="-457200">
              <a:buFont typeface="+mj-lt"/>
              <a:buAutoNum type="arabicPeriod"/>
              <a:defRPr/>
            </a:pPr>
            <a:r>
              <a:rPr lang="en-US" altLang="en-US" sz="2200" dirty="0" smtClean="0">
                <a:latin typeface="Arial" charset="0"/>
                <a:cs typeface="Arial" charset="0"/>
              </a:rPr>
              <a:t>Select the correct RPO</a:t>
            </a:r>
            <a:br>
              <a:rPr lang="en-US" altLang="en-US" sz="2200" dirty="0" smtClean="0">
                <a:latin typeface="Arial" charset="0"/>
                <a:cs typeface="Arial" charset="0"/>
              </a:rPr>
            </a:br>
            <a:endParaRPr lang="en-US" altLang="en-US" sz="2200" dirty="0" smtClean="0">
              <a:latin typeface="Arial" charset="0"/>
              <a:cs typeface="Arial" charset="0"/>
            </a:endParaRPr>
          </a:p>
          <a:p>
            <a:pPr marL="857250" lvl="1" indent="-457200">
              <a:buFont typeface="+mj-lt"/>
              <a:buAutoNum type="arabicPeriod"/>
              <a:defRPr/>
            </a:pPr>
            <a:r>
              <a:rPr lang="en-US" altLang="en-US" sz="2200" dirty="0" smtClean="0">
                <a:latin typeface="Arial" charset="0"/>
                <a:cs typeface="Arial" charset="0"/>
              </a:rPr>
              <a:t>Select Domestic, Foreign, or Military and enter the entire address per VBA Standards</a:t>
            </a:r>
            <a:br>
              <a:rPr lang="en-US" altLang="en-US" sz="2200" dirty="0" smtClean="0">
                <a:latin typeface="Arial" charset="0"/>
                <a:cs typeface="Arial" charset="0"/>
              </a:rPr>
            </a:br>
            <a:endParaRPr lang="en-US" altLang="en-US" sz="2200" dirty="0" smtClean="0">
              <a:latin typeface="Arial" charset="0"/>
              <a:cs typeface="Arial" charset="0"/>
            </a:endParaRPr>
          </a:p>
          <a:p>
            <a:pPr lvl="2">
              <a:defRPr/>
            </a:pPr>
            <a:r>
              <a:rPr lang="en-US" altLang="en-US" sz="2000" dirty="0" smtClean="0">
                <a:latin typeface="Arial" charset="0"/>
                <a:cs typeface="Arial" charset="0"/>
              </a:rPr>
              <a:t>Make sure the BDN and LTS addresses match</a:t>
            </a:r>
            <a:br>
              <a:rPr lang="en-US" altLang="en-US" sz="2000" dirty="0" smtClean="0">
                <a:latin typeface="Arial" charset="0"/>
                <a:cs typeface="Arial" charset="0"/>
              </a:rPr>
            </a:br>
            <a:endParaRPr lang="en-US" altLang="en-US" sz="2000" dirty="0" smtClean="0">
              <a:latin typeface="Arial" charset="0"/>
              <a:cs typeface="Arial" charset="0"/>
            </a:endParaRPr>
          </a:p>
          <a:p>
            <a:pPr lvl="2">
              <a:defRPr/>
            </a:pPr>
            <a:r>
              <a:rPr lang="en-US" altLang="en-US" sz="2000" dirty="0" smtClean="0">
                <a:latin typeface="Arial" charset="0"/>
                <a:cs typeface="Arial" charset="0"/>
              </a:rPr>
              <a:t>Delete any extra spaces after City (these sometimes show on letters)</a:t>
            </a:r>
          </a:p>
          <a:p>
            <a:pPr marL="0" indent="0">
              <a:buFont typeface="Arial" charset="0"/>
              <a:buNone/>
              <a:defRPr/>
            </a:pPr>
            <a:endParaRPr lang="en-US" altLang="en-US" dirty="0" smtClean="0">
              <a:latin typeface="Arial" charset="0"/>
              <a:cs typeface="Arial" charset="0"/>
            </a:endParaRPr>
          </a:p>
        </p:txBody>
      </p:sp>
      <p:sp>
        <p:nvSpPr>
          <p:cNvPr id="3482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29BFB1CC-26A0-4694-8069-0B9073269FF4}" type="slidenum">
              <a:rPr lang="en-US" altLang="en-US" sz="1400" smtClean="0">
                <a:solidFill>
                  <a:schemeClr val="bg1"/>
                </a:solidFill>
                <a:latin typeface="Times New Roman" charset="0"/>
              </a:rPr>
              <a:pPr>
                <a:spcBef>
                  <a:spcPct val="0"/>
                </a:spcBef>
                <a:buFontTx/>
                <a:buNone/>
              </a:pPr>
              <a:t>28</a:t>
            </a:fld>
            <a:endParaRPr lang="en-US" altLang="en-US" sz="1400" dirty="0" smtClean="0">
              <a:solidFill>
                <a:schemeClr val="bg1"/>
              </a:solidFill>
              <a:latin typeface="Times New Roman" charset="0"/>
            </a:endParaRPr>
          </a:p>
        </p:txBody>
      </p:sp>
      <p:pic>
        <p:nvPicPr>
          <p:cNvPr id="34821" name="Content Placeholder 4" descr="Picture of the LTS Bio Screen with a red arrown pointing to the drop down for RPO. A second red arrow pointing to the drop down selection of Domestic, Foreign or Military address. Screen also displays red circle around the Address and City entry fields." title="Completing the CADD in LTS - Bio Screen"/>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447800"/>
            <a:ext cx="3665538" cy="304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ln>
                  <a:noFill/>
                </a:ln>
                <a:latin typeface="Arial" charset="0"/>
                <a:cs typeface="Arial" charset="0"/>
              </a:rPr>
              <a:t>Completing the CADD in LTS - NEXT</a:t>
            </a:r>
          </a:p>
        </p:txBody>
      </p:sp>
      <p:sp>
        <p:nvSpPr>
          <p:cNvPr id="35843" name="Content Placeholder 2"/>
          <p:cNvSpPr>
            <a:spLocks noGrp="1"/>
          </p:cNvSpPr>
          <p:nvPr>
            <p:ph idx="1"/>
          </p:nvPr>
        </p:nvSpPr>
        <p:spPr/>
        <p:txBody>
          <a:bodyPr/>
          <a:lstStyle/>
          <a:p>
            <a:pPr marL="0" lvl="2" indent="0">
              <a:buNone/>
            </a:pPr>
            <a:r>
              <a:rPr lang="en-US" altLang="en-US" dirty="0" smtClean="0">
                <a:latin typeface="Arial" charset="0"/>
                <a:cs typeface="Arial" charset="0"/>
              </a:rPr>
              <a:t>Choose “Next” to go back to the “Work Product History” Screen</a:t>
            </a:r>
          </a:p>
          <a:p>
            <a:pPr marL="0" indent="0">
              <a:buFont typeface="Arial" charset="0"/>
              <a:buNone/>
            </a:pPr>
            <a:endParaRPr lang="en-US" altLang="en-US" dirty="0" smtClean="0">
              <a:latin typeface="Arial" charset="0"/>
              <a:cs typeface="Arial" charset="0"/>
            </a:endParaRPr>
          </a:p>
        </p:txBody>
      </p:sp>
      <p:sp>
        <p:nvSpPr>
          <p:cNvPr id="3584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EAF54E6F-FBB0-4AD6-B5AB-742C41EC2477}" type="slidenum">
              <a:rPr lang="en-US" altLang="en-US" sz="1400" smtClean="0">
                <a:solidFill>
                  <a:schemeClr val="bg1"/>
                </a:solidFill>
                <a:latin typeface="Times New Roman" charset="0"/>
              </a:rPr>
              <a:pPr>
                <a:spcBef>
                  <a:spcPct val="0"/>
                </a:spcBef>
                <a:buFontTx/>
                <a:buNone/>
              </a:pPr>
              <a:t>29</a:t>
            </a:fld>
            <a:endParaRPr lang="en-US" altLang="en-US" sz="1400" dirty="0" smtClean="0">
              <a:solidFill>
                <a:schemeClr val="bg1"/>
              </a:solidFill>
              <a:latin typeface="Times New Roman" charset="0"/>
            </a:endParaRPr>
          </a:p>
        </p:txBody>
      </p:sp>
      <p:pic>
        <p:nvPicPr>
          <p:cNvPr id="35845" name="Picture 4" descr="A red arrow is pointing to &quot;Next&quot; button, which allows the user to return to the &quot;Work Product History&quot; screen." title="Completing the CADD in LTS - N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261" y="3048000"/>
            <a:ext cx="7987109" cy="1828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ln>
                  <a:noFill/>
                </a:ln>
                <a:latin typeface="Arial" charset="0"/>
                <a:cs typeface="Arial" charset="0"/>
              </a:rPr>
              <a:t>Icebreaker Activity</a:t>
            </a:r>
          </a:p>
        </p:txBody>
      </p:sp>
      <p:sp>
        <p:nvSpPr>
          <p:cNvPr id="7171" name="Content Placeholder 2"/>
          <p:cNvSpPr>
            <a:spLocks noGrp="1"/>
          </p:cNvSpPr>
          <p:nvPr>
            <p:ph idx="1"/>
          </p:nvPr>
        </p:nvSpPr>
        <p:spPr/>
        <p:txBody>
          <a:bodyPr/>
          <a:lstStyle/>
          <a:p>
            <a:pPr marL="0" lvl="1" indent="0">
              <a:buFont typeface="Arial" charset="0"/>
              <a:buNone/>
            </a:pPr>
            <a:endParaRPr lang="en-US" altLang="en-US" dirty="0" smtClean="0">
              <a:latin typeface="Arial" charset="0"/>
              <a:cs typeface="Arial" charset="0"/>
            </a:endParaRPr>
          </a:p>
          <a:p>
            <a:pPr marL="0" indent="0">
              <a:buNone/>
            </a:pPr>
            <a:r>
              <a:rPr lang="en-US" altLang="en-US" dirty="0" smtClean="0">
                <a:latin typeface="Arial" charset="0"/>
                <a:cs typeface="Arial" charset="0"/>
              </a:rPr>
              <a:t>What information do you want to learn during this training session? </a:t>
            </a:r>
          </a:p>
        </p:txBody>
      </p:sp>
      <p:sp>
        <p:nvSpPr>
          <p:cNvPr id="7174" name="Title 1"/>
          <p:cNvSpPr txBox="1">
            <a:spLocks/>
          </p:cNvSpPr>
          <p:nvPr/>
        </p:nvSpPr>
        <p:spPr bwMode="auto">
          <a:xfrm>
            <a:off x="19050" y="995363"/>
            <a:ext cx="91440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b="1" dirty="0">
                <a:latin typeface="Arial" charset="0"/>
                <a:cs typeface="Arial" charset="0"/>
              </a:rPr>
              <a:t>Answer this question:</a:t>
            </a:r>
          </a:p>
        </p:txBody>
      </p:sp>
      <p:sp>
        <p:nvSpPr>
          <p:cNvPr id="7" name="Slide Number Placeholder 1"/>
          <p:cNvSpPr>
            <a:spLocks noGrp="1"/>
          </p:cNvSpPr>
          <p:nvPr>
            <p:ph type="sldNum" sz="quarter" idx="10"/>
          </p:nvPr>
        </p:nvSpPr>
        <p:spPr bwMode="auto">
          <a:xfrm>
            <a:off x="6934200" y="6602413"/>
            <a:ext cx="2133600" cy="331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7E5E7F24-E96A-4C14-A325-C8F8CEAF7B4D}" type="slidenum">
              <a:rPr lang="en-US" altLang="en-US" sz="1400" smtClean="0">
                <a:solidFill>
                  <a:schemeClr val="bg1"/>
                </a:solidFill>
                <a:latin typeface="Times New Roman" charset="0"/>
              </a:rPr>
              <a:pPr>
                <a:spcBef>
                  <a:spcPct val="0"/>
                </a:spcBef>
                <a:buFontTx/>
                <a:buNone/>
              </a:pPr>
              <a:t>3</a:t>
            </a:fld>
            <a:endParaRPr lang="en-US" altLang="en-US" sz="1400" dirty="0" smtClean="0">
              <a:solidFill>
                <a:schemeClr val="bg1"/>
              </a:solidFill>
              <a:latin typeface="Times New Roman" charset="0"/>
            </a:endParaRPr>
          </a:p>
        </p:txBody>
      </p:sp>
      <p:sp>
        <p:nvSpPr>
          <p:cNvPr id="8"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smtClean="0">
                <a:ln>
                  <a:noFill/>
                </a:ln>
                <a:latin typeface="Arial" charset="0"/>
                <a:cs typeface="Arial" charset="0"/>
              </a:rPr>
              <a:t>Annotation of TIMS File</a:t>
            </a:r>
          </a:p>
        </p:txBody>
      </p:sp>
      <p:sp>
        <p:nvSpPr>
          <p:cNvPr id="36867" name="Content Placeholder 2"/>
          <p:cNvSpPr>
            <a:spLocks noGrp="1"/>
          </p:cNvSpPr>
          <p:nvPr>
            <p:ph idx="1"/>
          </p:nvPr>
        </p:nvSpPr>
        <p:spPr/>
        <p:txBody>
          <a:bodyPr/>
          <a:lstStyle/>
          <a:p>
            <a:pPr marL="0" indent="0">
              <a:spcBef>
                <a:spcPts val="1200"/>
              </a:spcBef>
              <a:spcAft>
                <a:spcPts val="1200"/>
              </a:spcAft>
              <a:buNone/>
            </a:pPr>
            <a:r>
              <a:rPr lang="en-US" altLang="en-US" dirty="0" smtClean="0">
                <a:latin typeface="Arial" charset="0"/>
                <a:cs typeface="Arial" charset="0"/>
              </a:rPr>
              <a:t>After completing an address change, be sure to place a “NOTE” in the TIMS file, by doing the following:</a:t>
            </a:r>
          </a:p>
          <a:p>
            <a:pPr lvl="1">
              <a:spcBef>
                <a:spcPts val="1200"/>
              </a:spcBef>
              <a:spcAft>
                <a:spcPts val="1200"/>
              </a:spcAft>
              <a:buFont typeface="Arial" pitchFamily="34" charset="0"/>
              <a:buChar char="•"/>
            </a:pPr>
            <a:r>
              <a:rPr lang="en-US" altLang="en-US" dirty="0" smtClean="0">
                <a:latin typeface="Arial" charset="0"/>
                <a:cs typeface="Arial" charset="0"/>
              </a:rPr>
              <a:t>Type the complete, new address in proper format</a:t>
            </a:r>
          </a:p>
          <a:p>
            <a:pPr lvl="1">
              <a:spcBef>
                <a:spcPts val="1200"/>
              </a:spcBef>
              <a:spcAft>
                <a:spcPts val="1200"/>
              </a:spcAft>
              <a:buFont typeface="Arial" pitchFamily="34" charset="0"/>
              <a:buChar char="•"/>
            </a:pPr>
            <a:r>
              <a:rPr lang="en-US" altLang="en-US" dirty="0" smtClean="0">
                <a:latin typeface="Arial" charset="0"/>
                <a:cs typeface="Arial" charset="0"/>
              </a:rPr>
              <a:t>Do not use screen captures</a:t>
            </a:r>
          </a:p>
          <a:p>
            <a:pPr lvl="1">
              <a:spcBef>
                <a:spcPts val="1200"/>
              </a:spcBef>
              <a:spcAft>
                <a:spcPts val="1200"/>
              </a:spcAft>
              <a:buFont typeface="Arial" pitchFamily="34" charset="0"/>
              <a:buChar char="•"/>
            </a:pPr>
            <a:r>
              <a:rPr lang="en-US" altLang="en-US" dirty="0" smtClean="0">
                <a:latin typeface="Arial" charset="0"/>
                <a:cs typeface="Arial" charset="0"/>
              </a:rPr>
              <a:t>Annotate the NOTE (F9 key) after placing it in TIMS to indicate the source of the change:</a:t>
            </a:r>
          </a:p>
          <a:p>
            <a:pPr lvl="2" indent="-342900">
              <a:spcBef>
                <a:spcPts val="1200"/>
              </a:spcBef>
              <a:spcAft>
                <a:spcPts val="1200"/>
              </a:spcAft>
              <a:buFont typeface="Arial" pitchFamily="34" charset="0"/>
              <a:buChar char="−"/>
            </a:pPr>
            <a:r>
              <a:rPr lang="en-US" altLang="en-US" sz="2000" dirty="0" smtClean="0">
                <a:latin typeface="Arial" charset="0"/>
                <a:cs typeface="Arial" charset="0"/>
              </a:rPr>
              <a:t>CADD per call from Veteran</a:t>
            </a:r>
          </a:p>
          <a:p>
            <a:pPr lvl="2" indent="-342900">
              <a:spcBef>
                <a:spcPts val="1200"/>
              </a:spcBef>
              <a:spcAft>
                <a:spcPts val="1200"/>
              </a:spcAft>
              <a:buFont typeface="Arial" pitchFamily="34" charset="0"/>
              <a:buChar char="−"/>
            </a:pPr>
            <a:r>
              <a:rPr lang="en-US" altLang="en-US" sz="2000" dirty="0" smtClean="0">
                <a:latin typeface="Arial" charset="0"/>
                <a:cs typeface="Arial" charset="0"/>
              </a:rPr>
              <a:t>CADD per 1999</a:t>
            </a:r>
          </a:p>
          <a:p>
            <a:pPr lvl="2" indent="-342900">
              <a:spcBef>
                <a:spcPts val="1200"/>
              </a:spcBef>
              <a:spcAft>
                <a:spcPts val="1200"/>
              </a:spcAft>
              <a:buFont typeface="Arial" pitchFamily="34" charset="0"/>
              <a:buChar char="−"/>
            </a:pPr>
            <a:r>
              <a:rPr lang="en-US" altLang="en-US" sz="2000" dirty="0" smtClean="0">
                <a:latin typeface="Arial" charset="0"/>
                <a:cs typeface="Arial" charset="0"/>
              </a:rPr>
              <a:t>CADD per School Certifying Official</a:t>
            </a:r>
          </a:p>
          <a:p>
            <a:pPr lvl="1"/>
            <a:endParaRPr lang="en-US" altLang="en-US" dirty="0" smtClean="0">
              <a:latin typeface="Arial" charset="0"/>
              <a:cs typeface="Arial" charset="0"/>
            </a:endParaRPr>
          </a:p>
        </p:txBody>
      </p:sp>
      <p:sp>
        <p:nvSpPr>
          <p:cNvPr id="3686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B65D0A02-6881-4DFF-88E1-AA142C2F8176}" type="slidenum">
              <a:rPr lang="en-US" altLang="en-US" sz="1400" smtClean="0">
                <a:solidFill>
                  <a:schemeClr val="bg1"/>
                </a:solidFill>
                <a:latin typeface="Times New Roman" charset="0"/>
              </a:rPr>
              <a:pPr>
                <a:spcBef>
                  <a:spcPct val="0"/>
                </a:spcBef>
                <a:buFontTx/>
                <a:buNone/>
              </a:pPr>
              <a:t>30</a:t>
            </a:fld>
            <a:endParaRPr lang="en-US" altLang="en-US" sz="1400" dirty="0" smtClean="0">
              <a:solidFill>
                <a:schemeClr val="bg1"/>
              </a:solidFill>
              <a:latin typeface="Times New Roman" charset="0"/>
            </a:endParaRPr>
          </a:p>
        </p:txBody>
      </p:sp>
      <p:sp>
        <p:nvSpPr>
          <p:cNvPr id="5"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ln>
                  <a:noFill/>
                </a:ln>
                <a:latin typeface="Arial" charset="0"/>
                <a:cs typeface="Arial" charset="0"/>
              </a:rPr>
              <a:t>Comprehension Check</a:t>
            </a:r>
          </a:p>
        </p:txBody>
      </p:sp>
      <p:sp>
        <p:nvSpPr>
          <p:cNvPr id="37891" name="Content Placeholder 2"/>
          <p:cNvSpPr>
            <a:spLocks noGrp="1"/>
          </p:cNvSpPr>
          <p:nvPr>
            <p:ph idx="1"/>
          </p:nvPr>
        </p:nvSpPr>
        <p:spPr/>
        <p:txBody>
          <a:bodyPr/>
          <a:lstStyle/>
          <a:p>
            <a:pPr marL="457200" indent="-457200">
              <a:spcBef>
                <a:spcPts val="1200"/>
              </a:spcBef>
              <a:spcAft>
                <a:spcPts val="1200"/>
              </a:spcAft>
              <a:buFont typeface="Arial" charset="0"/>
              <a:buAutoNum type="arabicPeriod"/>
            </a:pPr>
            <a:r>
              <a:rPr lang="en-US" altLang="en-US" dirty="0" smtClean="0">
                <a:latin typeface="Arial" charset="0"/>
                <a:cs typeface="Arial" charset="0"/>
              </a:rPr>
              <a:t>Why is it important to properly format a change of address?</a:t>
            </a:r>
          </a:p>
        </p:txBody>
      </p:sp>
      <p:sp>
        <p:nvSpPr>
          <p:cNvPr id="3789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9371FC35-3C32-4F48-BE24-75634D5BF133}" type="slidenum">
              <a:rPr lang="en-US" altLang="en-US" sz="1400" smtClean="0">
                <a:solidFill>
                  <a:schemeClr val="bg1"/>
                </a:solidFill>
                <a:latin typeface="Times New Roman" charset="0"/>
              </a:rPr>
              <a:pPr>
                <a:spcBef>
                  <a:spcPct val="0"/>
                </a:spcBef>
                <a:buFontTx/>
                <a:buNone/>
              </a:pPr>
              <a:t>31</a:t>
            </a:fld>
            <a:endParaRPr lang="en-US" altLang="en-US" sz="1400" dirty="0" smtClean="0">
              <a:solidFill>
                <a:schemeClr val="bg1"/>
              </a:solidFill>
              <a:latin typeface="Times New Roman" charset="0"/>
            </a:endParaRPr>
          </a:p>
        </p:txBody>
      </p:sp>
      <p:sp>
        <p:nvSpPr>
          <p:cNvPr id="5"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4288" y="0"/>
            <a:ext cx="8991600" cy="1066800"/>
          </a:xfrm>
        </p:spPr>
        <p:txBody>
          <a:bodyPr/>
          <a:lstStyle/>
          <a:p>
            <a:r>
              <a:rPr lang="en-US" altLang="en-US" dirty="0" smtClean="0">
                <a:ln>
                  <a:noFill/>
                </a:ln>
                <a:latin typeface="Arial" charset="0"/>
                <a:cs typeface="Arial" charset="0"/>
              </a:rPr>
              <a:t>Topic Review</a:t>
            </a:r>
          </a:p>
        </p:txBody>
      </p:sp>
      <p:sp>
        <p:nvSpPr>
          <p:cNvPr id="38915" name="Content Placeholder 2"/>
          <p:cNvSpPr>
            <a:spLocks noGrp="1"/>
          </p:cNvSpPr>
          <p:nvPr>
            <p:ph idx="1"/>
          </p:nvPr>
        </p:nvSpPr>
        <p:spPr/>
        <p:txBody>
          <a:bodyPr/>
          <a:lstStyle/>
          <a:p>
            <a:pPr marL="0" indent="0">
              <a:spcBef>
                <a:spcPts val="1200"/>
              </a:spcBef>
              <a:spcAft>
                <a:spcPts val="1200"/>
              </a:spcAft>
              <a:buNone/>
            </a:pPr>
            <a:r>
              <a:rPr lang="en-US" dirty="0"/>
              <a:t>In this topic you learned:</a:t>
            </a:r>
          </a:p>
          <a:p>
            <a:pPr lvl="1">
              <a:spcBef>
                <a:spcPts val="1200"/>
              </a:spcBef>
              <a:spcAft>
                <a:spcPts val="1200"/>
              </a:spcAft>
              <a:buFont typeface="Arial" pitchFamily="34" charset="0"/>
              <a:buChar char="•"/>
            </a:pPr>
            <a:r>
              <a:rPr lang="en-US" dirty="0"/>
              <a:t>Why a proper change of address is </a:t>
            </a:r>
            <a:r>
              <a:rPr lang="en-US" dirty="0" smtClean="0"/>
              <a:t>important</a:t>
            </a:r>
            <a:endParaRPr lang="en-US" dirty="0"/>
          </a:p>
          <a:p>
            <a:pPr lvl="1">
              <a:spcBef>
                <a:spcPts val="1200"/>
              </a:spcBef>
              <a:spcAft>
                <a:spcPts val="1200"/>
              </a:spcAft>
              <a:buFont typeface="Arial" pitchFamily="34" charset="0"/>
              <a:buChar char="•"/>
            </a:pPr>
            <a:r>
              <a:rPr lang="en-US" dirty="0"/>
              <a:t>What information is to be verified before completing the </a:t>
            </a:r>
            <a:r>
              <a:rPr lang="en-US" dirty="0" smtClean="0"/>
              <a:t>CADD</a:t>
            </a:r>
            <a:endParaRPr lang="en-US" dirty="0"/>
          </a:p>
          <a:p>
            <a:pPr lvl="1">
              <a:spcBef>
                <a:spcPts val="1200"/>
              </a:spcBef>
              <a:spcAft>
                <a:spcPts val="1200"/>
              </a:spcAft>
              <a:buFont typeface="Arial" pitchFamily="34" charset="0"/>
              <a:buChar char="•"/>
            </a:pPr>
            <a:r>
              <a:rPr lang="en-US" dirty="0"/>
              <a:t>Which screens on the BDN and LTS the change of address is </a:t>
            </a:r>
            <a:r>
              <a:rPr lang="en-US" dirty="0" smtClean="0"/>
              <a:t>performed</a:t>
            </a:r>
            <a:endParaRPr lang="en-US" dirty="0"/>
          </a:p>
          <a:p>
            <a:pPr lvl="1">
              <a:spcBef>
                <a:spcPts val="1200"/>
              </a:spcBef>
              <a:spcAft>
                <a:spcPts val="1200"/>
              </a:spcAft>
              <a:buFont typeface="Arial" pitchFamily="34" charset="0"/>
              <a:buChar char="•"/>
            </a:pPr>
            <a:r>
              <a:rPr lang="en-US" dirty="0"/>
              <a:t>How to annotate a change of </a:t>
            </a:r>
            <a:r>
              <a:rPr lang="en-US" dirty="0" smtClean="0"/>
              <a:t>address</a:t>
            </a:r>
            <a:endParaRPr lang="en-US" altLang="en-US" dirty="0" smtClean="0">
              <a:latin typeface="Arial" charset="0"/>
              <a:cs typeface="Arial" charset="0"/>
            </a:endParaRPr>
          </a:p>
        </p:txBody>
      </p:sp>
      <p:sp>
        <p:nvSpPr>
          <p:cNvPr id="3891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40EEED09-6A70-4610-9AA6-EDF5A2D55735}" type="slidenum">
              <a:rPr lang="en-US" altLang="en-US" sz="1400" smtClean="0">
                <a:solidFill>
                  <a:schemeClr val="bg1"/>
                </a:solidFill>
                <a:latin typeface="Times New Roman" charset="0"/>
              </a:rPr>
              <a:pPr>
                <a:spcBef>
                  <a:spcPct val="0"/>
                </a:spcBef>
                <a:buFontTx/>
                <a:buNone/>
              </a:pPr>
              <a:t>32</a:t>
            </a:fld>
            <a:endParaRPr lang="en-US" altLang="en-US" sz="1400" dirty="0" smtClean="0">
              <a:solidFill>
                <a:schemeClr val="bg1"/>
              </a:solidFill>
              <a:latin typeface="Times New Roman" charset="0"/>
            </a:endParaRPr>
          </a:p>
        </p:txBody>
      </p:sp>
      <p:sp>
        <p:nvSpPr>
          <p:cNvPr id="5"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ln>
                  <a:noFill/>
                </a:ln>
                <a:latin typeface="Arial" charset="0"/>
                <a:cs typeface="Arial" charset="0"/>
              </a:rPr>
              <a:t>References</a:t>
            </a:r>
          </a:p>
        </p:txBody>
      </p:sp>
      <p:sp>
        <p:nvSpPr>
          <p:cNvPr id="39939" name="Content Placeholder 2"/>
          <p:cNvSpPr>
            <a:spLocks noGrp="1"/>
          </p:cNvSpPr>
          <p:nvPr>
            <p:ph idx="1"/>
          </p:nvPr>
        </p:nvSpPr>
        <p:spPr/>
        <p:txBody>
          <a:bodyPr/>
          <a:lstStyle/>
          <a:p>
            <a:pPr>
              <a:spcBef>
                <a:spcPts val="1200"/>
              </a:spcBef>
              <a:spcAft>
                <a:spcPts val="1200"/>
              </a:spcAft>
            </a:pPr>
            <a:r>
              <a:rPr lang="en-US" altLang="en-US" dirty="0" smtClean="0">
                <a:latin typeface="Arial" charset="0"/>
                <a:cs typeface="Arial" charset="0"/>
              </a:rPr>
              <a:t>VBA Education Service Address Standards (Feb 2012)</a:t>
            </a:r>
          </a:p>
          <a:p>
            <a:pPr>
              <a:spcBef>
                <a:spcPts val="1200"/>
              </a:spcBef>
              <a:spcAft>
                <a:spcPts val="1200"/>
              </a:spcAft>
            </a:pPr>
            <a:r>
              <a:rPr lang="en-US" altLang="en-US" dirty="0" smtClean="0">
                <a:latin typeface="Arial" charset="0"/>
                <a:cs typeface="Arial" charset="0"/>
              </a:rPr>
              <a:t>Revised Procedural Advisory: Education Call Center Identification (ID) Protocol, May 13, 2015</a:t>
            </a:r>
          </a:p>
          <a:p>
            <a:pPr>
              <a:spcBef>
                <a:spcPts val="1200"/>
              </a:spcBef>
              <a:spcAft>
                <a:spcPts val="1200"/>
              </a:spcAft>
            </a:pPr>
            <a:r>
              <a:rPr lang="en-US" altLang="en-US" dirty="0" smtClean="0">
                <a:latin typeface="Arial" charset="0"/>
                <a:cs typeface="Arial" charset="0"/>
              </a:rPr>
              <a:t>ECC Required Education ID Protocol (Green Card)</a:t>
            </a:r>
          </a:p>
        </p:txBody>
      </p:sp>
      <p:sp>
        <p:nvSpPr>
          <p:cNvPr id="3994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A28CA08B-8DFC-44B2-9F4D-A3B8EC863F67}" type="slidenum">
              <a:rPr lang="en-US" altLang="en-US" sz="1400" smtClean="0">
                <a:solidFill>
                  <a:schemeClr val="bg1"/>
                </a:solidFill>
                <a:latin typeface="Times New Roman" charset="0"/>
              </a:rPr>
              <a:pPr>
                <a:spcBef>
                  <a:spcPct val="0"/>
                </a:spcBef>
                <a:buFontTx/>
                <a:buNone/>
              </a:pPr>
              <a:t>33</a:t>
            </a:fld>
            <a:endParaRPr lang="en-US" altLang="en-US" sz="1400" dirty="0" smtClean="0">
              <a:solidFill>
                <a:schemeClr val="bg1"/>
              </a:solidFill>
              <a:latin typeface="Times New Roman" charset="0"/>
            </a:endParaRPr>
          </a:p>
        </p:txBody>
      </p:sp>
      <p:sp>
        <p:nvSpPr>
          <p:cNvPr id="5"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4199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208845C5-CE4F-47B0-8BD3-DCD76EB2C2ED}" type="slidenum">
              <a:rPr lang="en-US" altLang="en-US" sz="1400" smtClean="0">
                <a:solidFill>
                  <a:schemeClr val="bg1"/>
                </a:solidFill>
                <a:latin typeface="Times New Roman" charset="0"/>
              </a:rPr>
              <a:pPr>
                <a:spcBef>
                  <a:spcPct val="0"/>
                </a:spcBef>
                <a:buFontTx/>
                <a:buNone/>
              </a:pPr>
              <a:t>34</a:t>
            </a:fld>
            <a:endParaRPr lang="en-US" altLang="en-US" sz="1400" dirty="0" smtClean="0">
              <a:solidFill>
                <a:schemeClr val="bg1"/>
              </a:solidFill>
              <a:latin typeface="Times New Roman" charset="0"/>
            </a:endParaRPr>
          </a:p>
        </p:txBody>
      </p:sp>
      <p:sp>
        <p:nvSpPr>
          <p:cNvPr id="9" name="Content Placeholder 2"/>
          <p:cNvSpPr>
            <a:spLocks noGrp="1"/>
          </p:cNvSpPr>
          <p:nvPr>
            <p:ph idx="1"/>
          </p:nvPr>
        </p:nvSpPr>
        <p:spPr>
          <a:xfrm>
            <a:off x="533400" y="3200400"/>
            <a:ext cx="8229600" cy="762000"/>
          </a:xfrm>
        </p:spPr>
        <p:txBody>
          <a:bodyPr/>
          <a:lstStyle/>
          <a:p>
            <a:pPr marL="0" indent="0" algn="ctr">
              <a:spcBef>
                <a:spcPct val="0"/>
              </a:spcBef>
              <a:buNone/>
              <a:defRPr/>
            </a:pPr>
            <a:r>
              <a:rPr lang="en-US" altLang="en-US" sz="2800" b="1" dirty="0" smtClean="0">
                <a:ln w="3175" cmpd="sng">
                  <a:noFill/>
                  <a:prstDash val="solid"/>
                </a:ln>
                <a:solidFill>
                  <a:srgbClr val="000066"/>
                </a:solidFill>
                <a:ea typeface="+mj-ea"/>
              </a:rPr>
              <a:t>Electronic Funds Transfer (EFT)</a:t>
            </a:r>
            <a:endParaRPr lang="en-US" altLang="en-US" sz="2800" b="1" dirty="0">
              <a:ln w="3175" cmpd="sng">
                <a:noFill/>
                <a:prstDash val="solid"/>
              </a:ln>
              <a:solidFill>
                <a:srgbClr val="000066"/>
              </a:solidFill>
              <a:ea typeface="+mj-ea"/>
            </a:endParaRPr>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smtClean="0">
                <a:ln>
                  <a:noFill/>
                </a:ln>
                <a:latin typeface="Arial" charset="0"/>
                <a:cs typeface="Arial" charset="0"/>
              </a:rPr>
              <a:t>Purpose of EFT</a:t>
            </a:r>
          </a:p>
        </p:txBody>
      </p:sp>
      <p:sp>
        <p:nvSpPr>
          <p:cNvPr id="41987" name="Content Placeholder 2"/>
          <p:cNvSpPr>
            <a:spLocks noGrp="1"/>
          </p:cNvSpPr>
          <p:nvPr>
            <p:ph idx="1"/>
          </p:nvPr>
        </p:nvSpPr>
        <p:spPr>
          <a:xfrm>
            <a:off x="457200" y="1447800"/>
            <a:ext cx="8534400" cy="4953000"/>
          </a:xfrm>
        </p:spPr>
        <p:txBody>
          <a:bodyPr/>
          <a:lstStyle/>
          <a:p>
            <a:pPr marL="0" indent="0">
              <a:spcBef>
                <a:spcPts val="1200"/>
              </a:spcBef>
              <a:spcAft>
                <a:spcPts val="1200"/>
              </a:spcAft>
              <a:buNone/>
            </a:pPr>
            <a:r>
              <a:rPr lang="en-US" altLang="en-US" dirty="0" smtClean="0">
                <a:latin typeface="Arial" charset="0"/>
                <a:cs typeface="Arial" charset="0"/>
              </a:rPr>
              <a:t>Maintaining correct electronic </a:t>
            </a:r>
            <a:r>
              <a:rPr lang="en-US" altLang="en-US" dirty="0">
                <a:latin typeface="Arial" charset="0"/>
                <a:cs typeface="Arial" charset="0"/>
              </a:rPr>
              <a:t>f</a:t>
            </a:r>
            <a:r>
              <a:rPr lang="en-US" altLang="en-US" dirty="0" smtClean="0">
                <a:latin typeface="Arial" charset="0"/>
                <a:cs typeface="Arial" charset="0"/>
              </a:rPr>
              <a:t>unds </a:t>
            </a:r>
            <a:r>
              <a:rPr lang="en-US" altLang="en-US" dirty="0">
                <a:latin typeface="Arial" charset="0"/>
                <a:cs typeface="Arial" charset="0"/>
              </a:rPr>
              <a:t>t</a:t>
            </a:r>
            <a:r>
              <a:rPr lang="en-US" altLang="en-US" dirty="0" smtClean="0">
                <a:latin typeface="Arial" charset="0"/>
                <a:cs typeface="Arial" charset="0"/>
              </a:rPr>
              <a:t>ransfer (EFT) information is crucial for prompt and correct payment to claimants.</a:t>
            </a:r>
          </a:p>
          <a:p>
            <a:pPr marL="0" indent="0">
              <a:spcBef>
                <a:spcPts val="1200"/>
              </a:spcBef>
              <a:spcAft>
                <a:spcPts val="1200"/>
              </a:spcAft>
              <a:buNone/>
            </a:pPr>
            <a:r>
              <a:rPr lang="en-US" altLang="en-US" dirty="0" smtClean="0">
                <a:latin typeface="Arial" charset="0"/>
                <a:cs typeface="Arial" charset="0"/>
              </a:rPr>
              <a:t>EFT information can change over time, therefore, it is important to know why and when information is changed.</a:t>
            </a:r>
          </a:p>
        </p:txBody>
      </p:sp>
      <p:sp>
        <p:nvSpPr>
          <p:cNvPr id="5"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4199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208845C5-CE4F-47B0-8BD3-DCD76EB2C2ED}" type="slidenum">
              <a:rPr lang="en-US" altLang="en-US" sz="1400" smtClean="0">
                <a:solidFill>
                  <a:schemeClr val="bg1"/>
                </a:solidFill>
                <a:latin typeface="Times New Roman" charset="0"/>
              </a:rPr>
              <a:pPr>
                <a:spcBef>
                  <a:spcPct val="0"/>
                </a:spcBef>
                <a:buFontTx/>
                <a:buNone/>
              </a:pPr>
              <a:t>35</a:t>
            </a:fld>
            <a:endParaRPr lang="en-US" altLang="en-US" sz="1400" dirty="0" smtClean="0">
              <a:solidFill>
                <a:schemeClr val="bg1"/>
              </a:solidFill>
              <a:latin typeface="Times New Roman" charset="0"/>
            </a:endParaRPr>
          </a:p>
        </p:txBody>
      </p:sp>
    </p:spTree>
    <p:extLst>
      <p:ext uri="{BB962C8B-B14F-4D97-AF65-F5344CB8AC3E}">
        <p14:creationId xmlns:p14="http://schemas.microsoft.com/office/powerpoint/2010/main" val="3746622966"/>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smtClean="0">
                <a:ln>
                  <a:noFill/>
                </a:ln>
                <a:latin typeface="Arial" charset="0"/>
                <a:cs typeface="Arial" charset="0"/>
              </a:rPr>
              <a:t>Background</a:t>
            </a:r>
          </a:p>
        </p:txBody>
      </p:sp>
      <p:sp>
        <p:nvSpPr>
          <p:cNvPr id="43011" name="Content Placeholder 2"/>
          <p:cNvSpPr>
            <a:spLocks noGrp="1"/>
          </p:cNvSpPr>
          <p:nvPr>
            <p:ph idx="1"/>
          </p:nvPr>
        </p:nvSpPr>
        <p:spPr/>
        <p:txBody>
          <a:bodyPr/>
          <a:lstStyle/>
          <a:p>
            <a:pPr marL="0" indent="0">
              <a:buNone/>
            </a:pPr>
            <a:r>
              <a:rPr lang="en-US" altLang="en-US" dirty="0" smtClean="0">
                <a:latin typeface="Arial" charset="0"/>
                <a:cs typeface="Arial" charset="0"/>
              </a:rPr>
              <a:t>On December 21, 2010, the U.S. Treasury issued a final rule that anyone who receives a Federal benefit payment must receive those payments by Electronic Funds Transfer (EFT).</a:t>
            </a:r>
          </a:p>
          <a:p>
            <a:pPr marL="0" indent="0">
              <a:buNone/>
            </a:pPr>
            <a:endParaRPr lang="en-US" altLang="en-US" dirty="0" smtClean="0">
              <a:latin typeface="Arial" charset="0"/>
              <a:cs typeface="Arial" charset="0"/>
            </a:endParaRPr>
          </a:p>
          <a:p>
            <a:pPr marL="0" indent="0">
              <a:buNone/>
            </a:pPr>
            <a:r>
              <a:rPr lang="en-US" altLang="en-US" dirty="0" smtClean="0">
                <a:latin typeface="Arial" charset="0"/>
                <a:cs typeface="Arial" charset="0"/>
              </a:rPr>
              <a:t>The Treasury reserves the right to automatically enroll the claimant in the Direct Express Debt Master Card program if they do not sign up for EFT.</a:t>
            </a:r>
          </a:p>
          <a:p>
            <a:endParaRPr lang="en-US" altLang="en-US" sz="2000" dirty="0" smtClean="0">
              <a:latin typeface="Arial" charset="0"/>
              <a:cs typeface="Arial" charset="0"/>
            </a:endParaRPr>
          </a:p>
        </p:txBody>
      </p:sp>
      <p:sp>
        <p:nvSpPr>
          <p:cNvPr id="4"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4301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93E9F0C9-0A88-4C1A-8853-0E837DE882AB}" type="slidenum">
              <a:rPr lang="en-US" altLang="en-US" sz="1400" smtClean="0">
                <a:solidFill>
                  <a:schemeClr val="bg1"/>
                </a:solidFill>
                <a:latin typeface="Times New Roman" charset="0"/>
              </a:rPr>
              <a:pPr>
                <a:spcBef>
                  <a:spcPct val="0"/>
                </a:spcBef>
                <a:buFontTx/>
                <a:buNone/>
              </a:pPr>
              <a:t>36</a:t>
            </a:fld>
            <a:endParaRPr lang="en-US" altLang="en-US" sz="1400" dirty="0" smtClean="0">
              <a:solidFill>
                <a:schemeClr val="bg1"/>
              </a:solidFill>
              <a:latin typeface="Times New Roman" charset="0"/>
            </a:endParaRPr>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smtClean="0">
                <a:ln>
                  <a:noFill/>
                </a:ln>
                <a:latin typeface="Arial" charset="0"/>
                <a:cs typeface="Arial" charset="0"/>
              </a:rPr>
              <a:t>Direct Deposit</a:t>
            </a:r>
          </a:p>
        </p:txBody>
      </p:sp>
      <p:sp>
        <p:nvSpPr>
          <p:cNvPr id="44035" name="Content Placeholder 2"/>
          <p:cNvSpPr>
            <a:spLocks noGrp="1"/>
          </p:cNvSpPr>
          <p:nvPr>
            <p:ph idx="1"/>
          </p:nvPr>
        </p:nvSpPr>
        <p:spPr/>
        <p:txBody>
          <a:bodyPr/>
          <a:lstStyle/>
          <a:p>
            <a:pPr marL="0" indent="0">
              <a:spcBef>
                <a:spcPts val="1200"/>
              </a:spcBef>
              <a:spcAft>
                <a:spcPts val="1200"/>
              </a:spcAft>
              <a:buNone/>
            </a:pPr>
            <a:r>
              <a:rPr lang="en-US" altLang="en-US" dirty="0" smtClean="0">
                <a:latin typeface="Arial" charset="0"/>
                <a:cs typeface="Arial" charset="0"/>
              </a:rPr>
              <a:t>Claimants may enroll in direct deposit, in one of three ways:</a:t>
            </a:r>
          </a:p>
          <a:p>
            <a:pPr marL="914400" lvl="1" indent="-457200">
              <a:spcBef>
                <a:spcPts val="1200"/>
              </a:spcBef>
              <a:spcAft>
                <a:spcPts val="1200"/>
              </a:spcAft>
              <a:buFont typeface="+mj-lt"/>
              <a:buAutoNum type="arabicPeriod"/>
            </a:pPr>
            <a:r>
              <a:rPr lang="en-US" altLang="en-US" dirty="0" smtClean="0">
                <a:latin typeface="Arial" charset="0"/>
                <a:cs typeface="Arial" charset="0"/>
              </a:rPr>
              <a:t>Contacting the VA by phone (1-888-442-4551)</a:t>
            </a:r>
          </a:p>
          <a:p>
            <a:pPr marL="914400" lvl="1" indent="-457200">
              <a:spcBef>
                <a:spcPts val="1200"/>
              </a:spcBef>
              <a:spcAft>
                <a:spcPts val="1200"/>
              </a:spcAft>
              <a:buFont typeface="+mj-lt"/>
              <a:buAutoNum type="arabicPeriod"/>
            </a:pPr>
            <a:r>
              <a:rPr lang="en-US" altLang="en-US" dirty="0" smtClean="0">
                <a:latin typeface="Arial" charset="0"/>
                <a:cs typeface="Arial" charset="0"/>
              </a:rPr>
              <a:t>Contacting the Department of Treasury Go Direct (for a Direct Express Debit </a:t>
            </a:r>
            <a:r>
              <a:rPr lang="en-US" altLang="en-US" dirty="0" smtClean="0">
                <a:latin typeface="Arial" charset="0"/>
                <a:cs typeface="Arial" charset="0"/>
              </a:rPr>
              <a:t>MasterCard(1-800-333-1795</a:t>
            </a:r>
            <a:r>
              <a:rPr lang="en-US" altLang="en-US" dirty="0" smtClean="0">
                <a:latin typeface="Arial" charset="0"/>
                <a:cs typeface="Arial" charset="0"/>
              </a:rPr>
              <a:t>)</a:t>
            </a:r>
          </a:p>
          <a:p>
            <a:pPr marL="914400" lvl="1" indent="-457200">
              <a:spcBef>
                <a:spcPts val="1200"/>
              </a:spcBef>
              <a:spcAft>
                <a:spcPts val="1200"/>
              </a:spcAft>
              <a:buFont typeface="+mj-lt"/>
              <a:buAutoNum type="arabicPeriod"/>
            </a:pPr>
            <a:r>
              <a:rPr lang="en-US" altLang="en-US" dirty="0" smtClean="0">
                <a:latin typeface="Arial" charset="0"/>
                <a:cs typeface="Arial" charset="0"/>
              </a:rPr>
              <a:t>Mailing in a VA Form 24-0296, Direct Deposit Enrollment Form</a:t>
            </a:r>
          </a:p>
          <a:p>
            <a:pPr marL="914400" lvl="1" indent="-457200">
              <a:spcBef>
                <a:spcPts val="1200"/>
              </a:spcBef>
              <a:spcAft>
                <a:spcPts val="1200"/>
              </a:spcAft>
              <a:buFont typeface="+mj-lt"/>
              <a:buAutoNum type="arabicPeriod"/>
            </a:pPr>
            <a:r>
              <a:rPr lang="en-US" altLang="en-US" dirty="0" smtClean="0">
                <a:latin typeface="Arial" charset="0"/>
                <a:cs typeface="Arial" charset="0"/>
              </a:rPr>
              <a:t>Accessing eBenefits</a:t>
            </a:r>
          </a:p>
          <a:p>
            <a:pPr marL="457200" lvl="1" indent="0">
              <a:spcBef>
                <a:spcPts val="1200"/>
              </a:spcBef>
              <a:spcAft>
                <a:spcPts val="1200"/>
              </a:spcAft>
              <a:buNone/>
            </a:pPr>
            <a:endParaRPr lang="en-US" altLang="en-US" dirty="0" smtClean="0">
              <a:latin typeface="Arial" charset="0"/>
              <a:cs typeface="Arial" charset="0"/>
            </a:endParaRPr>
          </a:p>
          <a:p>
            <a:pPr>
              <a:spcBef>
                <a:spcPts val="1200"/>
              </a:spcBef>
              <a:spcAft>
                <a:spcPts val="1200"/>
              </a:spcAft>
            </a:pPr>
            <a:endParaRPr lang="en-US" altLang="en-US" sz="2000" dirty="0" smtClean="0">
              <a:latin typeface="Arial" charset="0"/>
              <a:cs typeface="Arial" charset="0"/>
            </a:endParaRPr>
          </a:p>
        </p:txBody>
      </p:sp>
      <p:sp>
        <p:nvSpPr>
          <p:cNvPr id="4"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4403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A2203F6A-12E8-4B0E-877F-A21220A61311}" type="slidenum">
              <a:rPr lang="en-US" altLang="en-US" sz="1400" smtClean="0">
                <a:solidFill>
                  <a:schemeClr val="bg1"/>
                </a:solidFill>
                <a:latin typeface="Times New Roman" charset="0"/>
              </a:rPr>
              <a:pPr>
                <a:spcBef>
                  <a:spcPct val="0"/>
                </a:spcBef>
                <a:buFontTx/>
                <a:buNone/>
              </a:pPr>
              <a:t>37</a:t>
            </a:fld>
            <a:endParaRPr lang="en-US" altLang="en-US" sz="1400" dirty="0" smtClean="0">
              <a:solidFill>
                <a:schemeClr val="bg1"/>
              </a:solidFill>
              <a:latin typeface="Times New Roman" charset="0"/>
            </a:endParaRPr>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smtClean="0">
                <a:ln>
                  <a:noFill/>
                </a:ln>
                <a:latin typeface="Arial" charset="0"/>
                <a:cs typeface="Arial" charset="0"/>
              </a:rPr>
              <a:t>PII Required for New EFT</a:t>
            </a:r>
          </a:p>
        </p:txBody>
      </p:sp>
      <p:sp>
        <p:nvSpPr>
          <p:cNvPr id="45059" name="Content Placeholder 2"/>
          <p:cNvSpPr>
            <a:spLocks noGrp="1"/>
          </p:cNvSpPr>
          <p:nvPr>
            <p:ph idx="1"/>
          </p:nvPr>
        </p:nvSpPr>
        <p:spPr>
          <a:xfrm>
            <a:off x="457200" y="1447800"/>
            <a:ext cx="8229600" cy="4800600"/>
          </a:xfrm>
        </p:spPr>
        <p:txBody>
          <a:bodyPr/>
          <a:lstStyle/>
          <a:p>
            <a:pPr marL="0" indent="0">
              <a:spcBef>
                <a:spcPts val="1200"/>
              </a:spcBef>
              <a:spcAft>
                <a:spcPts val="1200"/>
              </a:spcAft>
              <a:buNone/>
            </a:pPr>
            <a:r>
              <a:rPr lang="en-US" altLang="en-US" dirty="0" smtClean="0">
                <a:latin typeface="Arial" charset="0"/>
                <a:cs typeface="Arial" charset="0"/>
              </a:rPr>
              <a:t>Only the claimant or their legal guardian is authorized to change EFT information</a:t>
            </a:r>
          </a:p>
          <a:p>
            <a:pPr marL="0" indent="0">
              <a:buNone/>
            </a:pPr>
            <a:r>
              <a:rPr lang="en-US" altLang="en-US" dirty="0" smtClean="0">
                <a:latin typeface="Arial" charset="0"/>
                <a:cs typeface="Arial" charset="0"/>
              </a:rPr>
              <a:t>To confirm that you are speaking with the actual claimant, you must verify the following information through approved sources:</a:t>
            </a:r>
          </a:p>
          <a:p>
            <a:pPr lvl="1">
              <a:spcBef>
                <a:spcPts val="600"/>
              </a:spcBef>
              <a:spcAft>
                <a:spcPts val="600"/>
              </a:spcAft>
            </a:pPr>
            <a:r>
              <a:rPr lang="en-US" altLang="en-US" dirty="0" smtClean="0">
                <a:latin typeface="Arial" charset="0"/>
                <a:cs typeface="Arial" charset="0"/>
              </a:rPr>
              <a:t>SSN or Claim Number</a:t>
            </a:r>
          </a:p>
          <a:p>
            <a:pPr lvl="1">
              <a:spcBef>
                <a:spcPts val="600"/>
              </a:spcBef>
              <a:spcAft>
                <a:spcPts val="600"/>
              </a:spcAft>
            </a:pPr>
            <a:r>
              <a:rPr lang="en-US" altLang="en-US" dirty="0" smtClean="0">
                <a:latin typeface="Arial" charset="0"/>
                <a:cs typeface="Arial" charset="0"/>
              </a:rPr>
              <a:t>Full Name</a:t>
            </a:r>
          </a:p>
          <a:p>
            <a:pPr lvl="1">
              <a:spcBef>
                <a:spcPts val="600"/>
              </a:spcBef>
              <a:spcAft>
                <a:spcPts val="600"/>
              </a:spcAft>
            </a:pPr>
            <a:r>
              <a:rPr lang="en-US" altLang="en-US" dirty="0" smtClean="0">
                <a:latin typeface="Arial" charset="0"/>
                <a:cs typeface="Arial" charset="0"/>
              </a:rPr>
              <a:t>Complete Address of Record</a:t>
            </a:r>
          </a:p>
          <a:p>
            <a:pPr lvl="1">
              <a:spcBef>
                <a:spcPts val="600"/>
              </a:spcBef>
              <a:spcAft>
                <a:spcPts val="600"/>
              </a:spcAft>
            </a:pPr>
            <a:r>
              <a:rPr lang="en-US" altLang="en-US" dirty="0" smtClean="0">
                <a:latin typeface="Arial" charset="0"/>
                <a:cs typeface="Arial" charset="0"/>
              </a:rPr>
              <a:t>Date of Birth</a:t>
            </a:r>
          </a:p>
          <a:p>
            <a:pPr lvl="1">
              <a:spcBef>
                <a:spcPts val="600"/>
              </a:spcBef>
              <a:spcAft>
                <a:spcPts val="600"/>
              </a:spcAft>
            </a:pPr>
            <a:r>
              <a:rPr lang="en-US" altLang="en-US" dirty="0" smtClean="0">
                <a:latin typeface="Arial" charset="0"/>
                <a:cs typeface="Arial" charset="0"/>
              </a:rPr>
              <a:t>Branch of Service (if Veteran or Servicemember)</a:t>
            </a:r>
          </a:p>
        </p:txBody>
      </p:sp>
      <p:sp>
        <p:nvSpPr>
          <p:cNvPr id="4"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5" name="Slide Number Placeholder 3"/>
          <p:cNvSpPr>
            <a:spLocks noGrp="1"/>
          </p:cNvSpPr>
          <p:nvPr>
            <p:ph type="sldNum" sz="quarter" idx="10"/>
          </p:nvPr>
        </p:nvSpPr>
        <p:spPr bwMode="auto">
          <a:xfrm>
            <a:off x="6934200" y="6602413"/>
            <a:ext cx="2133600" cy="331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A2203F6A-12E8-4B0E-877F-A21220A61311}" type="slidenum">
              <a:rPr lang="en-US" altLang="en-US" sz="1400" smtClean="0">
                <a:solidFill>
                  <a:schemeClr val="bg1"/>
                </a:solidFill>
                <a:latin typeface="Times New Roman" charset="0"/>
              </a:rPr>
              <a:pPr>
                <a:spcBef>
                  <a:spcPct val="0"/>
                </a:spcBef>
                <a:buFontTx/>
                <a:buNone/>
              </a:pPr>
              <a:t>38</a:t>
            </a:fld>
            <a:endParaRPr lang="en-US" altLang="en-US" sz="1400" dirty="0" smtClean="0">
              <a:solidFill>
                <a:schemeClr val="bg1"/>
              </a:solidFill>
              <a:latin typeface="Times New Roman" charset="0"/>
            </a:endParaRPr>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smtClean="0">
                <a:ln>
                  <a:noFill/>
                </a:ln>
                <a:latin typeface="Arial" charset="0"/>
                <a:cs typeface="Arial" charset="0"/>
              </a:rPr>
              <a:t>Comprehension Check</a:t>
            </a:r>
          </a:p>
        </p:txBody>
      </p:sp>
      <p:sp>
        <p:nvSpPr>
          <p:cNvPr id="46083" name="Content Placeholder 2"/>
          <p:cNvSpPr>
            <a:spLocks noGrp="1"/>
          </p:cNvSpPr>
          <p:nvPr>
            <p:ph idx="1"/>
          </p:nvPr>
        </p:nvSpPr>
        <p:spPr>
          <a:xfrm>
            <a:off x="304800" y="1066800"/>
            <a:ext cx="8229600" cy="4525963"/>
          </a:xfrm>
        </p:spPr>
        <p:txBody>
          <a:bodyPr/>
          <a:lstStyle/>
          <a:p>
            <a:pPr marL="0" indent="0">
              <a:spcBef>
                <a:spcPts val="600"/>
              </a:spcBef>
              <a:spcAft>
                <a:spcPts val="600"/>
              </a:spcAft>
              <a:buNone/>
            </a:pPr>
            <a:r>
              <a:rPr lang="en-US" altLang="en-US" dirty="0">
                <a:latin typeface="Arial" charset="0"/>
                <a:cs typeface="Arial" charset="0"/>
              </a:rPr>
              <a:t>Questions: </a:t>
            </a:r>
            <a:endParaRPr lang="en-US" altLang="en-US" dirty="0" smtClean="0">
              <a:latin typeface="Arial" charset="0"/>
              <a:cs typeface="Arial" charset="0"/>
            </a:endParaRPr>
          </a:p>
          <a:p>
            <a:pPr marL="857250" lvl="1" indent="-457200">
              <a:spcBef>
                <a:spcPts val="600"/>
              </a:spcBef>
              <a:spcAft>
                <a:spcPts val="600"/>
              </a:spcAft>
              <a:buFont typeface="+mj-lt"/>
              <a:buAutoNum type="arabicPeriod"/>
            </a:pPr>
            <a:r>
              <a:rPr lang="en-US" altLang="en-US" dirty="0" smtClean="0">
                <a:latin typeface="Arial" charset="0"/>
                <a:cs typeface="Arial" charset="0"/>
              </a:rPr>
              <a:t>What </a:t>
            </a:r>
            <a:r>
              <a:rPr lang="en-US" altLang="en-US" dirty="0">
                <a:latin typeface="Arial" charset="0"/>
                <a:cs typeface="Arial" charset="0"/>
              </a:rPr>
              <a:t>is the purpose of the EFT program? </a:t>
            </a:r>
            <a:r>
              <a:rPr lang="en-US" altLang="en-US" dirty="0" smtClean="0">
                <a:latin typeface="Arial" charset="0"/>
                <a:cs typeface="Arial" charset="0"/>
              </a:rPr>
              <a:t/>
            </a:r>
            <a:br>
              <a:rPr lang="en-US" altLang="en-US" dirty="0" smtClean="0">
                <a:latin typeface="Arial" charset="0"/>
                <a:cs typeface="Arial" charset="0"/>
              </a:rPr>
            </a:br>
            <a:endParaRPr lang="en-US" altLang="en-US" dirty="0">
              <a:latin typeface="Arial" charset="0"/>
              <a:cs typeface="Arial" charset="0"/>
            </a:endParaRPr>
          </a:p>
          <a:p>
            <a:pPr marL="857250" lvl="1" indent="-457200">
              <a:spcBef>
                <a:spcPts val="600"/>
              </a:spcBef>
              <a:spcAft>
                <a:spcPts val="600"/>
              </a:spcAft>
              <a:buFont typeface="+mj-lt"/>
              <a:buAutoNum type="arabicPeriod"/>
            </a:pPr>
            <a:r>
              <a:rPr lang="en-US" altLang="en-US" dirty="0" smtClean="0">
                <a:latin typeface="Arial" charset="0"/>
                <a:cs typeface="Arial" charset="0"/>
              </a:rPr>
              <a:t>Who </a:t>
            </a:r>
            <a:r>
              <a:rPr lang="en-US" altLang="en-US" dirty="0">
                <a:latin typeface="Arial" charset="0"/>
                <a:cs typeface="Arial" charset="0"/>
              </a:rPr>
              <a:t>can change EFT information? </a:t>
            </a:r>
          </a:p>
        </p:txBody>
      </p:sp>
      <p:sp>
        <p:nvSpPr>
          <p:cNvPr id="4"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4608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9021E2A2-0DFF-4F01-A926-3E11B3B9B9EC}" type="slidenum">
              <a:rPr lang="en-US" altLang="en-US" sz="1400" smtClean="0">
                <a:solidFill>
                  <a:schemeClr val="bg1"/>
                </a:solidFill>
                <a:latin typeface="Times New Roman" charset="0"/>
              </a:rPr>
              <a:pPr>
                <a:spcBef>
                  <a:spcPct val="0"/>
                </a:spcBef>
                <a:buFontTx/>
                <a:buNone/>
              </a:pPr>
              <a:t>39</a:t>
            </a:fld>
            <a:endParaRPr lang="en-US" altLang="en-US" sz="1400" dirty="0" smtClean="0">
              <a:solidFill>
                <a:schemeClr val="bg1"/>
              </a:solidFill>
              <a:latin typeface="Times New Roman" charset="0"/>
            </a:endParaRPr>
          </a:p>
        </p:txBody>
      </p:sp>
    </p:spTree>
    <p:extLst>
      <p:ext uri="{BB962C8B-B14F-4D97-AF65-F5344CB8AC3E}">
        <p14:creationId xmlns:p14="http://schemas.microsoft.com/office/powerpoint/2010/main" val="931709575"/>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dirty="0" smtClean="0">
                <a:ln>
                  <a:noFill/>
                </a:ln>
                <a:latin typeface="Arial" charset="0"/>
                <a:cs typeface="Arial" charset="0"/>
              </a:rPr>
              <a:t>Lesson Objectives</a:t>
            </a:r>
          </a:p>
        </p:txBody>
      </p:sp>
      <p:sp>
        <p:nvSpPr>
          <p:cNvPr id="8195" name="Rectangle 3"/>
          <p:cNvSpPr>
            <a:spLocks noGrp="1" noChangeArrowheads="1"/>
          </p:cNvSpPr>
          <p:nvPr>
            <p:ph idx="1"/>
          </p:nvPr>
        </p:nvSpPr>
        <p:spPr>
          <a:xfrm>
            <a:off x="457200" y="1066800"/>
            <a:ext cx="8229600" cy="5638800"/>
          </a:xfrm>
        </p:spPr>
        <p:txBody>
          <a:bodyPr/>
          <a:lstStyle/>
          <a:p>
            <a:pPr marL="609600" indent="-609600" eaLnBrk="1" hangingPunct="1">
              <a:buFont typeface="Wingdings" pitchFamily="2" charset="2"/>
              <a:buNone/>
            </a:pPr>
            <a:r>
              <a:rPr lang="en-US" altLang="en-US" dirty="0" smtClean="0">
                <a:latin typeface="Arial" charset="0"/>
                <a:cs typeface="Arial" charset="0"/>
              </a:rPr>
              <a:t>At the conclusion of this lesson, you will be able to:</a:t>
            </a:r>
          </a:p>
          <a:p>
            <a:pPr lvl="1" eaLnBrk="1" hangingPunct="1">
              <a:spcBef>
                <a:spcPts val="1200"/>
              </a:spcBef>
              <a:spcAft>
                <a:spcPts val="1200"/>
              </a:spcAft>
              <a:buFont typeface="Arial" pitchFamily="34" charset="0"/>
              <a:buChar char="•"/>
            </a:pPr>
            <a:r>
              <a:rPr lang="en-US" altLang="en-US" sz="2200" dirty="0" smtClean="0">
                <a:latin typeface="Arial" charset="0"/>
                <a:cs typeface="Arial" charset="0"/>
              </a:rPr>
              <a:t>Differentiate </a:t>
            </a:r>
            <a:r>
              <a:rPr lang="en-US" altLang="en-US" sz="2200" dirty="0">
                <a:latin typeface="Arial" charset="0"/>
                <a:cs typeface="Arial" charset="0"/>
              </a:rPr>
              <a:t>types of addresses and the associated </a:t>
            </a:r>
            <a:r>
              <a:rPr lang="en-US" altLang="en-US" sz="2200" dirty="0" smtClean="0">
                <a:latin typeface="Arial" charset="0"/>
                <a:cs typeface="Arial" charset="0"/>
              </a:rPr>
              <a:t>standards</a:t>
            </a:r>
            <a:endParaRPr lang="en-US" altLang="en-US" sz="2200" dirty="0">
              <a:latin typeface="Arial" charset="0"/>
              <a:cs typeface="Arial" charset="0"/>
            </a:endParaRPr>
          </a:p>
          <a:p>
            <a:pPr lvl="1" eaLnBrk="1" hangingPunct="1">
              <a:spcBef>
                <a:spcPts val="1200"/>
              </a:spcBef>
              <a:spcAft>
                <a:spcPts val="1200"/>
              </a:spcAft>
              <a:buFont typeface="Arial" pitchFamily="34" charset="0"/>
              <a:buChar char="•"/>
            </a:pPr>
            <a:r>
              <a:rPr lang="en-US" altLang="en-US" sz="2200" dirty="0" smtClean="0">
                <a:latin typeface="Arial" charset="0"/>
                <a:cs typeface="Arial" charset="0"/>
              </a:rPr>
              <a:t>Identify </a:t>
            </a:r>
            <a:r>
              <a:rPr lang="en-US" altLang="en-US" sz="2200" dirty="0">
                <a:latin typeface="Arial" charset="0"/>
                <a:cs typeface="Arial" charset="0"/>
              </a:rPr>
              <a:t>the process for performing a change of address (</a:t>
            </a:r>
            <a:r>
              <a:rPr lang="en-US" altLang="en-US" sz="2200" dirty="0" smtClean="0">
                <a:latin typeface="Arial" charset="0"/>
                <a:cs typeface="Arial" charset="0"/>
              </a:rPr>
              <a:t>CADD)</a:t>
            </a:r>
            <a:endParaRPr lang="en-US" altLang="en-US" sz="2200" dirty="0">
              <a:latin typeface="Arial" charset="0"/>
              <a:cs typeface="Arial" charset="0"/>
            </a:endParaRPr>
          </a:p>
          <a:p>
            <a:pPr lvl="1" eaLnBrk="1" hangingPunct="1">
              <a:spcBef>
                <a:spcPts val="1200"/>
              </a:spcBef>
              <a:spcAft>
                <a:spcPts val="1200"/>
              </a:spcAft>
              <a:buFont typeface="Arial" pitchFamily="34" charset="0"/>
              <a:buChar char="•"/>
            </a:pPr>
            <a:r>
              <a:rPr lang="en-US" altLang="en-US" sz="2200" dirty="0" smtClean="0">
                <a:latin typeface="Arial" charset="0"/>
                <a:cs typeface="Arial" charset="0"/>
              </a:rPr>
              <a:t>Determine </a:t>
            </a:r>
            <a:r>
              <a:rPr lang="en-US" altLang="en-US" sz="2200" dirty="0">
                <a:latin typeface="Arial" charset="0"/>
                <a:cs typeface="Arial" charset="0"/>
              </a:rPr>
              <a:t>the procedures required to perform an electronic funds transfer (</a:t>
            </a:r>
            <a:r>
              <a:rPr lang="en-US" altLang="en-US" sz="2200" dirty="0" smtClean="0">
                <a:latin typeface="Arial" charset="0"/>
                <a:cs typeface="Arial" charset="0"/>
              </a:rPr>
              <a:t>EFT) </a:t>
            </a:r>
            <a:endParaRPr lang="en-US" altLang="en-US" sz="2200" dirty="0">
              <a:latin typeface="Arial" charset="0"/>
              <a:cs typeface="Arial" charset="0"/>
            </a:endParaRPr>
          </a:p>
          <a:p>
            <a:pPr lvl="1" eaLnBrk="1" hangingPunct="1">
              <a:spcBef>
                <a:spcPts val="1200"/>
              </a:spcBef>
              <a:spcAft>
                <a:spcPts val="1200"/>
              </a:spcAft>
              <a:buFont typeface="Arial" pitchFamily="34" charset="0"/>
              <a:buChar char="•"/>
            </a:pPr>
            <a:r>
              <a:rPr lang="en-US" sz="2000" dirty="0" smtClean="0"/>
              <a:t>Identify </a:t>
            </a:r>
            <a:r>
              <a:rPr lang="en-US" sz="2000" dirty="0"/>
              <a:t>the requirements for certification of </a:t>
            </a:r>
            <a:r>
              <a:rPr lang="en-US" sz="2000" dirty="0" smtClean="0"/>
              <a:t>attendance</a:t>
            </a:r>
            <a:endParaRPr lang="en-US" altLang="en-US" sz="2000" dirty="0" smtClean="0">
              <a:latin typeface="Arial" charset="0"/>
              <a:cs typeface="Arial" charset="0"/>
            </a:endParaRPr>
          </a:p>
          <a:p>
            <a:pPr marL="609600" indent="-609600" eaLnBrk="1" hangingPunct="1">
              <a:buFont typeface="Wingdings" pitchFamily="2" charset="2"/>
              <a:buNone/>
            </a:pPr>
            <a:endParaRPr lang="en-US" altLang="en-US" sz="2800" dirty="0" smtClean="0">
              <a:latin typeface="Arial" charset="0"/>
              <a:cs typeface="Arial" charset="0"/>
            </a:endParaRPr>
          </a:p>
          <a:p>
            <a:pPr marL="609600" indent="-609600" eaLnBrk="1" hangingPunct="1">
              <a:buFont typeface="Wingdings" pitchFamily="2" charset="2"/>
              <a:buAutoNum type="arabicPeriod"/>
            </a:pPr>
            <a:endParaRPr lang="en-US" altLang="en-US" sz="2800" dirty="0" smtClean="0">
              <a:latin typeface="Arial" charset="0"/>
              <a:cs typeface="Arial" charset="0"/>
            </a:endParaRPr>
          </a:p>
          <a:p>
            <a:pPr marL="609600" indent="-609600" eaLnBrk="1" hangingPunct="1"/>
            <a:endParaRPr lang="en-US" altLang="en-US" sz="2800" dirty="0" smtClean="0">
              <a:latin typeface="Arial" charset="0"/>
              <a:cs typeface="Arial" charset="0"/>
            </a:endParaRPr>
          </a:p>
        </p:txBody>
      </p:sp>
      <p:sp>
        <p:nvSpPr>
          <p:cNvPr id="819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7E5E7F24-E96A-4C14-A325-C8F8CEAF7B4D}" type="slidenum">
              <a:rPr lang="en-US" altLang="en-US" sz="1400" smtClean="0">
                <a:solidFill>
                  <a:schemeClr val="bg1"/>
                </a:solidFill>
                <a:latin typeface="Times New Roman" charset="0"/>
              </a:rPr>
              <a:pPr>
                <a:spcBef>
                  <a:spcPct val="0"/>
                </a:spcBef>
                <a:buFontTx/>
                <a:buNone/>
              </a:pPr>
              <a:t>4</a:t>
            </a:fld>
            <a:endParaRPr lang="en-US" altLang="en-US" sz="1400" dirty="0" smtClean="0">
              <a:solidFill>
                <a:schemeClr val="bg1"/>
              </a:solidFill>
              <a:latin typeface="Times New Roman" charset="0"/>
            </a:endParaRPr>
          </a:p>
        </p:txBody>
      </p:sp>
      <p:sp>
        <p:nvSpPr>
          <p:cNvPr id="5"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smtClean="0">
                <a:ln>
                  <a:noFill/>
                </a:ln>
                <a:latin typeface="Arial" charset="0"/>
                <a:cs typeface="Arial" charset="0"/>
              </a:rPr>
              <a:t>Setting Up EFT in BDN</a:t>
            </a:r>
          </a:p>
        </p:txBody>
      </p:sp>
      <p:sp>
        <p:nvSpPr>
          <p:cNvPr id="3" name="Content Placeholder 2"/>
          <p:cNvSpPr>
            <a:spLocks noGrp="1"/>
          </p:cNvSpPr>
          <p:nvPr>
            <p:ph idx="1"/>
          </p:nvPr>
        </p:nvSpPr>
        <p:spPr/>
        <p:txBody>
          <a:bodyPr>
            <a:normAutofit/>
          </a:bodyPr>
          <a:lstStyle/>
          <a:p>
            <a:pPr marL="0" indent="0">
              <a:spcBef>
                <a:spcPts val="1200"/>
              </a:spcBef>
              <a:spcAft>
                <a:spcPts val="1200"/>
              </a:spcAft>
              <a:buFont typeface="Arial" charset="0"/>
              <a:buNone/>
              <a:defRPr/>
            </a:pPr>
            <a:r>
              <a:rPr lang="en-US" dirty="0" smtClean="0"/>
              <a:t>To add new EFT information in BDN:</a:t>
            </a:r>
          </a:p>
          <a:p>
            <a:pPr marL="857250" lvl="1" indent="-457200">
              <a:spcBef>
                <a:spcPts val="1200"/>
              </a:spcBef>
              <a:spcAft>
                <a:spcPts val="1200"/>
              </a:spcAft>
              <a:buFont typeface="+mj-lt"/>
              <a:buAutoNum type="arabicPeriod"/>
              <a:defRPr/>
            </a:pPr>
            <a:r>
              <a:rPr lang="en-US" dirty="0" smtClean="0"/>
              <a:t>Enter the file number and payee number into BDN Shell</a:t>
            </a:r>
          </a:p>
          <a:p>
            <a:pPr marL="857250" lvl="1" indent="-457200">
              <a:spcBef>
                <a:spcPts val="1200"/>
              </a:spcBef>
              <a:spcAft>
                <a:spcPts val="1200"/>
              </a:spcAft>
              <a:buFont typeface="+mj-lt"/>
              <a:buAutoNum type="arabicPeriod"/>
              <a:defRPr/>
            </a:pPr>
            <a:r>
              <a:rPr lang="en-US" dirty="0" smtClean="0"/>
              <a:t>Select the CADD button in BDN Shell</a:t>
            </a:r>
          </a:p>
        </p:txBody>
      </p:sp>
      <p:sp>
        <p:nvSpPr>
          <p:cNvPr id="4"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4710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084664AA-F135-4308-B9B8-4B878DA3463C}" type="slidenum">
              <a:rPr lang="en-US" altLang="en-US" sz="1400" smtClean="0">
                <a:solidFill>
                  <a:schemeClr val="bg1"/>
                </a:solidFill>
                <a:latin typeface="Times New Roman" charset="0"/>
              </a:rPr>
              <a:pPr>
                <a:spcBef>
                  <a:spcPct val="0"/>
                </a:spcBef>
                <a:buFontTx/>
                <a:buNone/>
              </a:pPr>
              <a:t>40</a:t>
            </a:fld>
            <a:endParaRPr lang="en-US" altLang="en-US" sz="1400" dirty="0" smtClean="0">
              <a:solidFill>
                <a:schemeClr val="bg1"/>
              </a:solidFill>
              <a:latin typeface="Times New Roman" charset="0"/>
            </a:endParaRPr>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dirty="0" smtClean="0">
                <a:ln>
                  <a:noFill/>
                </a:ln>
                <a:latin typeface="Arial" charset="0"/>
                <a:cs typeface="Arial" charset="0"/>
              </a:rPr>
              <a:t>BDN 601 Screen</a:t>
            </a:r>
          </a:p>
        </p:txBody>
      </p:sp>
      <p:pic>
        <p:nvPicPr>
          <p:cNvPr id="48131" name="Picture 2" descr="Image of the BDN 601 screen." title="BDN 601 Scree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359174" y="1905001"/>
            <a:ext cx="3519714" cy="2286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2" name="Rectangle 1"/>
          <p:cNvSpPr/>
          <p:nvPr/>
        </p:nvSpPr>
        <p:spPr>
          <a:xfrm>
            <a:off x="304800" y="1216997"/>
            <a:ext cx="4724400" cy="3908762"/>
          </a:xfrm>
          <a:prstGeom prst="rect">
            <a:avLst/>
          </a:prstGeom>
        </p:spPr>
        <p:txBody>
          <a:bodyPr wrap="square">
            <a:spAutoFit/>
          </a:bodyPr>
          <a:lstStyle/>
          <a:p>
            <a:pPr>
              <a:spcBef>
                <a:spcPts val="600"/>
              </a:spcBef>
              <a:spcAft>
                <a:spcPts val="600"/>
              </a:spcAft>
              <a:defRPr/>
            </a:pPr>
            <a:r>
              <a:rPr lang="en-US" sz="1800" dirty="0">
                <a:latin typeface="Arial" panose="020B0604020202020204" pitchFamily="34" charset="0"/>
                <a:cs typeface="Arial" panose="020B0604020202020204" pitchFamily="34" charset="0"/>
              </a:rPr>
              <a:t>On the 601 Screen:</a:t>
            </a:r>
          </a:p>
          <a:p>
            <a:pPr marL="914400" lvl="1" indent="-457200">
              <a:spcBef>
                <a:spcPts val="600"/>
              </a:spcBef>
              <a:spcAft>
                <a:spcPts val="600"/>
              </a:spcAft>
              <a:buFont typeface="+mj-lt"/>
              <a:buAutoNum type="arabicPeriod"/>
              <a:defRPr/>
            </a:pPr>
            <a:r>
              <a:rPr lang="en-US" sz="1800" dirty="0">
                <a:latin typeface="Arial" panose="020B0604020202020204" pitchFamily="34" charset="0"/>
                <a:cs typeface="Arial" panose="020B0604020202020204" pitchFamily="34" charset="0"/>
              </a:rPr>
              <a:t>Enter an “x” next to New.</a:t>
            </a:r>
          </a:p>
          <a:p>
            <a:pPr marL="914400" lvl="1" indent="-457200">
              <a:spcBef>
                <a:spcPts val="600"/>
              </a:spcBef>
              <a:spcAft>
                <a:spcPts val="600"/>
              </a:spcAft>
              <a:buFont typeface="+mj-lt"/>
              <a:buAutoNum type="arabicPeriod"/>
              <a:defRPr/>
            </a:pPr>
            <a:r>
              <a:rPr lang="en-US" sz="1800" dirty="0">
                <a:latin typeface="Arial" panose="020B0604020202020204" pitchFamily="34" charset="0"/>
                <a:cs typeface="Arial" panose="020B0604020202020204" pitchFamily="34" charset="0"/>
              </a:rPr>
              <a:t>Enter the new routing number </a:t>
            </a:r>
            <a:r>
              <a:rPr lang="en-US" sz="1800" b="1" dirty="0" smtClean="0">
                <a:latin typeface="Arial" panose="020B0604020202020204" pitchFamily="34" charset="0"/>
                <a:cs typeface="Arial" panose="020B0604020202020204" pitchFamily="34" charset="0"/>
              </a:rPr>
              <a:t>Note</a:t>
            </a:r>
            <a:r>
              <a:rPr lang="en-US" sz="1800" dirty="0">
                <a:latin typeface="Arial" panose="020B0604020202020204" pitchFamily="34" charset="0"/>
                <a:cs typeface="Arial" panose="020B0604020202020204" pitchFamily="34" charset="0"/>
              </a:rPr>
              <a:t>: the last digit of the </a:t>
            </a:r>
            <a:r>
              <a:rPr lang="en-US" sz="1800" dirty="0" smtClean="0">
                <a:latin typeface="Arial" panose="020B0604020202020204" pitchFamily="34" charset="0"/>
                <a:cs typeface="Arial" panose="020B0604020202020204" pitchFamily="34" charset="0"/>
              </a:rPr>
              <a:t>routing number </a:t>
            </a:r>
            <a:r>
              <a:rPr lang="en-US" sz="1800" dirty="0">
                <a:latin typeface="Arial" panose="020B0604020202020204" pitchFamily="34" charset="0"/>
                <a:cs typeface="Arial" panose="020B0604020202020204" pitchFamily="34" charset="0"/>
              </a:rPr>
              <a:t>will wrap to the </a:t>
            </a:r>
            <a:r>
              <a:rPr lang="en-US" sz="1800" dirty="0" smtClean="0">
                <a:latin typeface="Arial" panose="020B0604020202020204" pitchFamily="34" charset="0"/>
                <a:cs typeface="Arial" panose="020B0604020202020204" pitchFamily="34" charset="0"/>
              </a:rPr>
              <a:t>Check Digit line</a:t>
            </a:r>
            <a:r>
              <a:rPr lang="en-US" sz="1800" dirty="0">
                <a:latin typeface="Arial" panose="020B0604020202020204" pitchFamily="34" charset="0"/>
                <a:cs typeface="Arial" panose="020B0604020202020204" pitchFamily="34" charset="0"/>
              </a:rPr>
              <a:t>.</a:t>
            </a:r>
          </a:p>
          <a:p>
            <a:pPr marL="914400" lvl="1" indent="-457200">
              <a:spcBef>
                <a:spcPts val="600"/>
              </a:spcBef>
              <a:spcAft>
                <a:spcPts val="600"/>
              </a:spcAft>
              <a:buFont typeface="+mj-lt"/>
              <a:buAutoNum type="arabicPeriod"/>
              <a:defRPr/>
            </a:pPr>
            <a:r>
              <a:rPr lang="en-US" sz="1800" dirty="0">
                <a:latin typeface="Arial" panose="020B0604020202020204" pitchFamily="34" charset="0"/>
                <a:cs typeface="Arial" panose="020B0604020202020204" pitchFamily="34" charset="0"/>
              </a:rPr>
              <a:t>Enter an “S” for savings account, or “C” for checking account type.</a:t>
            </a:r>
          </a:p>
          <a:p>
            <a:pPr marL="914400" lvl="1" indent="-457200">
              <a:spcBef>
                <a:spcPts val="600"/>
              </a:spcBef>
              <a:spcAft>
                <a:spcPts val="600"/>
              </a:spcAft>
              <a:buFont typeface="+mj-lt"/>
              <a:buAutoNum type="arabicPeriod"/>
              <a:defRPr/>
            </a:pPr>
            <a:r>
              <a:rPr lang="en-US" sz="1800" dirty="0">
                <a:latin typeface="Arial" panose="020B0604020202020204" pitchFamily="34" charset="0"/>
                <a:cs typeface="Arial" panose="020B0604020202020204" pitchFamily="34" charset="0"/>
              </a:rPr>
              <a:t>Enter Account number.</a:t>
            </a:r>
          </a:p>
          <a:p>
            <a:pPr marL="914400" lvl="1" indent="-457200">
              <a:spcBef>
                <a:spcPts val="600"/>
              </a:spcBef>
              <a:spcAft>
                <a:spcPts val="600"/>
              </a:spcAft>
              <a:buFont typeface="+mj-lt"/>
              <a:buAutoNum type="arabicPeriod"/>
              <a:defRPr/>
            </a:pPr>
            <a:r>
              <a:rPr lang="en-US" sz="1800" dirty="0" smtClean="0">
                <a:latin typeface="Arial" panose="020B0604020202020204" pitchFamily="34" charset="0"/>
                <a:cs typeface="Arial" panose="020B0604020202020204" pitchFamily="34" charset="0"/>
              </a:rPr>
              <a:t>Select “Enter” </a:t>
            </a:r>
            <a:r>
              <a:rPr lang="en-US" sz="1800" dirty="0">
                <a:latin typeface="Arial" panose="020B0604020202020204" pitchFamily="34" charset="0"/>
                <a:cs typeface="Arial" panose="020B0604020202020204" pitchFamily="34" charset="0"/>
              </a:rPr>
              <a:t>(Select the “Enter” button twice for Ch35</a:t>
            </a:r>
            <a:r>
              <a:rPr lang="en-US" sz="1800" dirty="0" smtClean="0">
                <a:latin typeface="Arial" panose="020B0604020202020204" pitchFamily="34" charset="0"/>
                <a:cs typeface="Arial" panose="020B0604020202020204" pitchFamily="34" charset="0"/>
              </a:rPr>
              <a:t>).</a:t>
            </a:r>
          </a:p>
        </p:txBody>
      </p:sp>
      <p:sp>
        <p:nvSpPr>
          <p:cNvPr id="4813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01468BE2-500B-48B4-84BB-3AA512E29891}" type="slidenum">
              <a:rPr lang="en-US" altLang="en-US" sz="1400" smtClean="0">
                <a:solidFill>
                  <a:schemeClr val="bg1"/>
                </a:solidFill>
                <a:latin typeface="Times New Roman" charset="0"/>
              </a:rPr>
              <a:pPr>
                <a:spcBef>
                  <a:spcPct val="0"/>
                </a:spcBef>
                <a:buFontTx/>
                <a:buNone/>
              </a:pPr>
              <a:t>41</a:t>
            </a:fld>
            <a:endParaRPr lang="en-US" altLang="en-US" sz="1400" dirty="0" smtClean="0">
              <a:solidFill>
                <a:schemeClr val="bg1"/>
              </a:solidFill>
              <a:latin typeface="Times New Roman" charset="0"/>
            </a:endParaRPr>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990600" y="0"/>
            <a:ext cx="8001000" cy="1066800"/>
          </a:xfrm>
        </p:spPr>
        <p:txBody>
          <a:bodyPr/>
          <a:lstStyle/>
          <a:p>
            <a:r>
              <a:rPr lang="en-US" altLang="en-US" dirty="0" smtClean="0">
                <a:ln>
                  <a:noFill/>
                </a:ln>
                <a:latin typeface="Arial" charset="0"/>
                <a:cs typeface="Arial" charset="0"/>
              </a:rPr>
              <a:t>PII Required for Changing or Cancelling EFT</a:t>
            </a:r>
          </a:p>
        </p:txBody>
      </p:sp>
      <p:sp>
        <p:nvSpPr>
          <p:cNvPr id="49155" name="Content Placeholder 2"/>
          <p:cNvSpPr>
            <a:spLocks noGrp="1"/>
          </p:cNvSpPr>
          <p:nvPr>
            <p:ph idx="1"/>
          </p:nvPr>
        </p:nvSpPr>
        <p:spPr>
          <a:xfrm>
            <a:off x="457200" y="1295400"/>
            <a:ext cx="8229600" cy="5105400"/>
          </a:xfrm>
        </p:spPr>
        <p:txBody>
          <a:bodyPr/>
          <a:lstStyle/>
          <a:p>
            <a:pPr marL="0" indent="0">
              <a:spcBef>
                <a:spcPts val="1200"/>
              </a:spcBef>
              <a:buNone/>
            </a:pPr>
            <a:r>
              <a:rPr lang="en-US" altLang="en-US" dirty="0" smtClean="0">
                <a:latin typeface="Arial" charset="0"/>
                <a:cs typeface="Arial" charset="0"/>
              </a:rPr>
              <a:t>Recall the following: </a:t>
            </a:r>
          </a:p>
          <a:p>
            <a:pPr lvl="1">
              <a:spcBef>
                <a:spcPts val="1200"/>
              </a:spcBef>
              <a:buFont typeface="Arial" pitchFamily="34" charset="0"/>
              <a:buChar char="•"/>
            </a:pPr>
            <a:r>
              <a:rPr lang="en-US" altLang="en-US" dirty="0" smtClean="0">
                <a:latin typeface="Arial" charset="0"/>
                <a:cs typeface="Arial" charset="0"/>
              </a:rPr>
              <a:t>Only the claimant or their legal guardian is authorized to change EFT information</a:t>
            </a:r>
          </a:p>
          <a:p>
            <a:pPr lvl="1">
              <a:spcBef>
                <a:spcPts val="1200"/>
              </a:spcBef>
              <a:buFont typeface="Arial" pitchFamily="34" charset="0"/>
              <a:buChar char="•"/>
            </a:pPr>
            <a:r>
              <a:rPr lang="en-US" altLang="en-US" dirty="0" smtClean="0">
                <a:latin typeface="Arial" charset="0"/>
                <a:cs typeface="Arial" charset="0"/>
              </a:rPr>
              <a:t>To confirm that you are speaking with the actual claimant, you must verify the following information through approved sources:</a:t>
            </a:r>
          </a:p>
          <a:p>
            <a:pPr lvl="2">
              <a:spcBef>
                <a:spcPts val="1200"/>
              </a:spcBef>
              <a:buFont typeface="Arial" pitchFamily="34" charset="0"/>
              <a:buChar char="−"/>
            </a:pPr>
            <a:r>
              <a:rPr lang="en-US" altLang="en-US" sz="2200" dirty="0" smtClean="0">
                <a:latin typeface="Arial" charset="0"/>
                <a:cs typeface="Arial" charset="0"/>
              </a:rPr>
              <a:t>SSN or claim number</a:t>
            </a:r>
          </a:p>
          <a:p>
            <a:pPr lvl="2">
              <a:spcBef>
                <a:spcPts val="1200"/>
              </a:spcBef>
              <a:buFont typeface="Arial" pitchFamily="34" charset="0"/>
              <a:buChar char="−"/>
            </a:pPr>
            <a:r>
              <a:rPr lang="en-US" altLang="en-US" sz="2200" dirty="0" smtClean="0">
                <a:latin typeface="Arial" charset="0"/>
                <a:cs typeface="Arial" charset="0"/>
              </a:rPr>
              <a:t>Full name</a:t>
            </a:r>
          </a:p>
          <a:p>
            <a:pPr lvl="2">
              <a:spcBef>
                <a:spcPts val="1200"/>
              </a:spcBef>
              <a:spcAft>
                <a:spcPts val="600"/>
              </a:spcAft>
              <a:buFont typeface="Arial" pitchFamily="34" charset="0"/>
              <a:buChar char="−"/>
            </a:pPr>
            <a:r>
              <a:rPr lang="en-US" altLang="en-US" sz="2200" dirty="0" smtClean="0">
                <a:latin typeface="Arial" charset="0"/>
                <a:cs typeface="Arial" charset="0"/>
              </a:rPr>
              <a:t>Date of birth</a:t>
            </a:r>
          </a:p>
          <a:p>
            <a:pPr lvl="2">
              <a:spcBef>
                <a:spcPts val="1200"/>
              </a:spcBef>
              <a:buFont typeface="Arial" pitchFamily="34" charset="0"/>
              <a:buChar char="−"/>
            </a:pPr>
            <a:r>
              <a:rPr lang="en-US" altLang="en-US" sz="2200" dirty="0" smtClean="0">
                <a:latin typeface="Arial" charset="0"/>
                <a:cs typeface="Arial" charset="0"/>
              </a:rPr>
              <a:t>Branch of service (if Veteran or servicemember)</a:t>
            </a:r>
          </a:p>
          <a:p>
            <a:pPr lvl="2">
              <a:spcBef>
                <a:spcPts val="1200"/>
              </a:spcBef>
              <a:buFont typeface="Arial" pitchFamily="34" charset="0"/>
              <a:buChar char="−"/>
            </a:pPr>
            <a:r>
              <a:rPr lang="en-US" altLang="en-US" sz="2200" dirty="0" smtClean="0">
                <a:latin typeface="Arial" charset="0"/>
                <a:cs typeface="Arial" charset="0"/>
              </a:rPr>
              <a:t>Full account number of record</a:t>
            </a:r>
          </a:p>
          <a:p>
            <a:pPr lvl="1"/>
            <a:endParaRPr lang="en-US" altLang="en-US" dirty="0" smtClean="0">
              <a:latin typeface="Arial" charset="0"/>
              <a:cs typeface="Arial" charset="0"/>
            </a:endParaRPr>
          </a:p>
        </p:txBody>
      </p:sp>
      <p:sp>
        <p:nvSpPr>
          <p:cNvPr id="4915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89B1B026-E1A7-4F79-A70B-C2754BB67DC1}" type="slidenum">
              <a:rPr lang="en-US" altLang="en-US" sz="1400" smtClean="0">
                <a:solidFill>
                  <a:schemeClr val="bg1"/>
                </a:solidFill>
                <a:latin typeface="Times New Roman" charset="0"/>
              </a:rPr>
              <a:pPr>
                <a:spcBef>
                  <a:spcPct val="0"/>
                </a:spcBef>
                <a:buFontTx/>
                <a:buNone/>
              </a:pPr>
              <a:t>42</a:t>
            </a:fld>
            <a:endParaRPr lang="en-US" altLang="en-US" sz="1400" dirty="0" smtClean="0">
              <a:solidFill>
                <a:schemeClr val="bg1"/>
              </a:solidFill>
              <a:latin typeface="Times New Roman" charset="0"/>
            </a:endParaRPr>
          </a:p>
        </p:txBody>
      </p:sp>
      <p:sp>
        <p:nvSpPr>
          <p:cNvPr id="5"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09600" y="0"/>
            <a:ext cx="8991600" cy="1066800"/>
          </a:xfrm>
        </p:spPr>
        <p:txBody>
          <a:bodyPr/>
          <a:lstStyle/>
          <a:p>
            <a:r>
              <a:rPr lang="en-US" altLang="en-US" dirty="0" smtClean="0">
                <a:ln>
                  <a:noFill/>
                </a:ln>
                <a:latin typeface="Arial" charset="0"/>
                <a:cs typeface="Arial" charset="0"/>
              </a:rPr>
              <a:t>Potential Issues When Verifying PII</a:t>
            </a:r>
          </a:p>
        </p:txBody>
      </p:sp>
      <p:sp>
        <p:nvSpPr>
          <p:cNvPr id="3" name="Content Placeholder 2"/>
          <p:cNvSpPr>
            <a:spLocks noGrp="1"/>
          </p:cNvSpPr>
          <p:nvPr>
            <p:ph idx="1"/>
          </p:nvPr>
        </p:nvSpPr>
        <p:spPr>
          <a:xfrm>
            <a:off x="457200" y="1219200"/>
            <a:ext cx="8229600" cy="5257800"/>
          </a:xfrm>
        </p:spPr>
        <p:txBody>
          <a:bodyPr>
            <a:normAutofit fontScale="92500" lnSpcReduction="20000"/>
          </a:bodyPr>
          <a:lstStyle/>
          <a:p>
            <a:pPr marL="0" indent="0">
              <a:spcBef>
                <a:spcPts val="1200"/>
              </a:spcBef>
              <a:spcAft>
                <a:spcPts val="1200"/>
              </a:spcAft>
              <a:buNone/>
              <a:defRPr/>
            </a:pPr>
            <a:r>
              <a:rPr lang="en-US" dirty="0" smtClean="0"/>
              <a:t>When </a:t>
            </a:r>
            <a:r>
              <a:rPr lang="en-US" dirty="0"/>
              <a:t>verifying </a:t>
            </a:r>
            <a:r>
              <a:rPr lang="en-US" dirty="0" smtClean="0"/>
              <a:t>PII, requirements include: </a:t>
            </a:r>
          </a:p>
          <a:p>
            <a:pPr lvl="1">
              <a:spcBef>
                <a:spcPts val="1200"/>
              </a:spcBef>
              <a:spcAft>
                <a:spcPts val="1200"/>
              </a:spcAft>
              <a:buFont typeface="Arial" panose="020B0604020202020204" pitchFamily="34" charset="0"/>
              <a:buChar char="•"/>
              <a:defRPr/>
            </a:pPr>
            <a:r>
              <a:rPr lang="en-US" dirty="0" smtClean="0"/>
              <a:t>The </a:t>
            </a:r>
            <a:r>
              <a:rPr lang="en-US" dirty="0"/>
              <a:t>caller must provide the information. The agent should not provide the information to the </a:t>
            </a:r>
            <a:r>
              <a:rPr lang="en-US" dirty="0" smtClean="0"/>
              <a:t>caller</a:t>
            </a:r>
            <a:endParaRPr lang="en-US" dirty="0"/>
          </a:p>
          <a:p>
            <a:pPr lvl="1">
              <a:spcBef>
                <a:spcPts val="1200"/>
              </a:spcBef>
              <a:spcAft>
                <a:spcPts val="1200"/>
              </a:spcAft>
              <a:buFont typeface="Arial" panose="020B0604020202020204" pitchFamily="34" charset="0"/>
              <a:buChar char="•"/>
              <a:defRPr/>
            </a:pPr>
            <a:r>
              <a:rPr lang="en-US" dirty="0"/>
              <a:t>If the address of record is incorrect due to VA error, the phone agent may verify and correct the address using additional </a:t>
            </a:r>
            <a:r>
              <a:rPr lang="en-US" dirty="0" smtClean="0"/>
              <a:t>sources</a:t>
            </a:r>
            <a:endParaRPr lang="en-US" dirty="0"/>
          </a:p>
          <a:p>
            <a:pPr lvl="1">
              <a:spcBef>
                <a:spcPts val="1200"/>
              </a:spcBef>
              <a:spcAft>
                <a:spcPts val="1200"/>
              </a:spcAft>
              <a:buFont typeface="Arial" panose="020B0604020202020204" pitchFamily="34" charset="0"/>
              <a:buChar char="•"/>
              <a:defRPr/>
            </a:pPr>
            <a:r>
              <a:rPr lang="en-US" dirty="0"/>
              <a:t>Misspelled words or transposed numbers can be corrected by the phone agent and do not require additional ID protocol by the </a:t>
            </a:r>
            <a:r>
              <a:rPr lang="en-US" dirty="0" smtClean="0"/>
              <a:t>caller</a:t>
            </a:r>
            <a:endParaRPr lang="en-US" dirty="0"/>
          </a:p>
          <a:p>
            <a:pPr lvl="1">
              <a:spcBef>
                <a:spcPts val="1200"/>
              </a:spcBef>
              <a:spcAft>
                <a:spcPts val="1200"/>
              </a:spcAft>
              <a:buFont typeface="Arial" panose="020B0604020202020204" pitchFamily="34" charset="0"/>
              <a:buChar char="•"/>
              <a:defRPr/>
            </a:pPr>
            <a:r>
              <a:rPr lang="en-US" dirty="0"/>
              <a:t>If the caller indicates possible fraud in changing an address, verify their address according to source documents, correct the address of </a:t>
            </a:r>
            <a:r>
              <a:rPr lang="en-US" dirty="0" smtClean="0"/>
              <a:t>record, </a:t>
            </a:r>
            <a:r>
              <a:rPr lang="en-US" dirty="0"/>
              <a:t>and notify your coach about the </a:t>
            </a:r>
            <a:r>
              <a:rPr lang="en-US" dirty="0" smtClean="0"/>
              <a:t>case</a:t>
            </a:r>
            <a:endParaRPr lang="en-US" dirty="0"/>
          </a:p>
          <a:p>
            <a:pPr marL="457200" lvl="1" indent="0">
              <a:buFont typeface="Arial" panose="020B0604020202020204" pitchFamily="34" charset="0"/>
              <a:buNone/>
              <a:defRPr/>
            </a:pPr>
            <a:endParaRPr lang="en-US" dirty="0"/>
          </a:p>
        </p:txBody>
      </p:sp>
      <p:sp>
        <p:nvSpPr>
          <p:cNvPr id="4"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54277" name="Slide Number Placeholder 3"/>
          <p:cNvSpPr>
            <a:spLocks noGrp="1"/>
          </p:cNvSpPr>
          <p:nvPr>
            <p:ph type="sldNum" sz="quarter" idx="10"/>
          </p:nvPr>
        </p:nvSpPr>
        <p:spPr bwMode="auto">
          <a:xfrm>
            <a:off x="8458200" y="6602413"/>
            <a:ext cx="609600" cy="255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043E23B4-7C07-41AE-B8EC-D7721772F4CD}" type="slidenum">
              <a:rPr lang="en-US" altLang="en-US" sz="1400" smtClean="0">
                <a:solidFill>
                  <a:schemeClr val="bg1"/>
                </a:solidFill>
                <a:latin typeface="Times New Roman" charset="0"/>
              </a:rPr>
              <a:pPr>
                <a:spcBef>
                  <a:spcPct val="0"/>
                </a:spcBef>
                <a:buFontTx/>
                <a:buNone/>
              </a:pPr>
              <a:t>43</a:t>
            </a:fld>
            <a:endParaRPr lang="en-US" altLang="en-US" sz="1400" dirty="0" smtClean="0">
              <a:solidFill>
                <a:schemeClr val="bg1"/>
              </a:solidFill>
              <a:latin typeface="Times New Roman" charset="0"/>
            </a:endParaRPr>
          </a:p>
        </p:txBody>
      </p:sp>
    </p:spTree>
    <p:extLst>
      <p:ext uri="{BB962C8B-B14F-4D97-AF65-F5344CB8AC3E}">
        <p14:creationId xmlns:p14="http://schemas.microsoft.com/office/powerpoint/2010/main" val="3368238723"/>
      </p:ext>
    </p:extLst>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dirty="0" smtClean="0">
                <a:ln>
                  <a:noFill/>
                </a:ln>
                <a:latin typeface="Arial" charset="0"/>
                <a:cs typeface="Arial" charset="0"/>
              </a:rPr>
              <a:t>Changing EFT Information in BDN</a:t>
            </a:r>
          </a:p>
        </p:txBody>
      </p:sp>
      <p:sp>
        <p:nvSpPr>
          <p:cNvPr id="3" name="Content Placeholder 2"/>
          <p:cNvSpPr>
            <a:spLocks noGrp="1"/>
          </p:cNvSpPr>
          <p:nvPr>
            <p:ph idx="1"/>
          </p:nvPr>
        </p:nvSpPr>
        <p:spPr>
          <a:xfrm>
            <a:off x="457200" y="1295400"/>
            <a:ext cx="8229600" cy="5791200"/>
          </a:xfrm>
        </p:spPr>
        <p:txBody>
          <a:bodyPr>
            <a:normAutofit fontScale="25000" lnSpcReduction="20000"/>
          </a:bodyPr>
          <a:lstStyle/>
          <a:p>
            <a:pPr marL="0" indent="0">
              <a:spcBef>
                <a:spcPts val="1200"/>
              </a:spcBef>
              <a:buFont typeface="Arial" charset="0"/>
              <a:buNone/>
              <a:defRPr/>
            </a:pPr>
            <a:r>
              <a:rPr lang="en-US" sz="8800" dirty="0"/>
              <a:t>To </a:t>
            </a:r>
            <a:r>
              <a:rPr lang="en-US" sz="8800" dirty="0" smtClean="0"/>
              <a:t>change EFT </a:t>
            </a:r>
            <a:r>
              <a:rPr lang="en-US" sz="8800" dirty="0"/>
              <a:t>information </a:t>
            </a:r>
            <a:r>
              <a:rPr lang="en-US" sz="8800" dirty="0" smtClean="0"/>
              <a:t>in </a:t>
            </a:r>
            <a:r>
              <a:rPr lang="en-US" sz="8800" dirty="0"/>
              <a:t>BDN:</a:t>
            </a:r>
          </a:p>
          <a:p>
            <a:pPr marL="857250" lvl="1" indent="-457200">
              <a:spcBef>
                <a:spcPts val="1200"/>
              </a:spcBef>
              <a:buFont typeface="+mj-lt"/>
              <a:buAutoNum type="arabicPeriod"/>
              <a:defRPr/>
            </a:pPr>
            <a:r>
              <a:rPr lang="en-US" sz="8800" dirty="0"/>
              <a:t>Enter the file number and payee number into BDN </a:t>
            </a:r>
            <a:r>
              <a:rPr lang="en-US" sz="8800" dirty="0" smtClean="0"/>
              <a:t>Shell.</a:t>
            </a:r>
            <a:endParaRPr lang="en-US" sz="8800" dirty="0"/>
          </a:p>
          <a:p>
            <a:pPr marL="857250" lvl="1" indent="-457200">
              <a:spcBef>
                <a:spcPts val="1200"/>
              </a:spcBef>
              <a:buFont typeface="+mj-lt"/>
              <a:buAutoNum type="arabicPeriod"/>
              <a:defRPr/>
            </a:pPr>
            <a:r>
              <a:rPr lang="en-US" sz="8800" dirty="0" smtClean="0"/>
              <a:t>Select </a:t>
            </a:r>
            <a:r>
              <a:rPr lang="en-US" sz="8800" dirty="0"/>
              <a:t>the CADD button in BDN </a:t>
            </a:r>
            <a:r>
              <a:rPr lang="en-US" sz="8800" dirty="0" smtClean="0"/>
              <a:t>Shell.</a:t>
            </a:r>
            <a:endParaRPr lang="en-US" sz="8800" dirty="0"/>
          </a:p>
          <a:p>
            <a:pPr marL="914400" lvl="1" indent="-514350">
              <a:spcBef>
                <a:spcPts val="1200"/>
              </a:spcBef>
              <a:buFont typeface="+mj-lt"/>
              <a:buAutoNum type="arabicPeriod"/>
              <a:defRPr/>
            </a:pPr>
            <a:r>
              <a:rPr lang="en-US" sz="8800" dirty="0"/>
              <a:t>On the 601 Screen:</a:t>
            </a:r>
          </a:p>
          <a:p>
            <a:pPr marL="1314450" lvl="2" indent="-514350">
              <a:spcBef>
                <a:spcPts val="1200"/>
              </a:spcBef>
              <a:buFont typeface="+mj-lt"/>
              <a:buAutoNum type="alphaLcParenR"/>
              <a:defRPr/>
            </a:pPr>
            <a:r>
              <a:rPr lang="en-US" sz="8800" dirty="0" smtClean="0"/>
              <a:t>Enter </a:t>
            </a:r>
            <a:r>
              <a:rPr lang="en-US" sz="8800" dirty="0"/>
              <a:t>an “x” next to “New</a:t>
            </a:r>
            <a:r>
              <a:rPr lang="en-US" sz="8800" dirty="0" smtClean="0"/>
              <a:t>”</a:t>
            </a:r>
            <a:endParaRPr lang="en-US" sz="8800" dirty="0"/>
          </a:p>
          <a:p>
            <a:pPr marL="1314450" lvl="2" indent="-514350">
              <a:spcBef>
                <a:spcPts val="1200"/>
              </a:spcBef>
              <a:buFont typeface="+mj-lt"/>
              <a:buAutoNum type="alphaLcParenR"/>
              <a:defRPr/>
            </a:pPr>
            <a:r>
              <a:rPr lang="en-US" sz="8800" dirty="0" smtClean="0"/>
              <a:t>Enter </a:t>
            </a:r>
            <a:r>
              <a:rPr lang="en-US" sz="8800" dirty="0"/>
              <a:t>the new routing </a:t>
            </a:r>
            <a:r>
              <a:rPr lang="en-US" sz="8800" dirty="0" smtClean="0"/>
              <a:t>number</a:t>
            </a:r>
            <a:endParaRPr lang="en-US" sz="8800" dirty="0"/>
          </a:p>
          <a:p>
            <a:pPr marL="1314450" lvl="3" indent="0">
              <a:spcBef>
                <a:spcPts val="1200"/>
              </a:spcBef>
              <a:buFont typeface="Arial" charset="0"/>
              <a:buNone/>
              <a:defRPr/>
            </a:pPr>
            <a:r>
              <a:rPr lang="en-US" sz="8800" b="1" dirty="0"/>
              <a:t>Note</a:t>
            </a:r>
            <a:r>
              <a:rPr lang="en-US" sz="8800" dirty="0"/>
              <a:t>: the last digit of the </a:t>
            </a:r>
            <a:r>
              <a:rPr lang="en-US" sz="8800" dirty="0" smtClean="0"/>
              <a:t>routing number </a:t>
            </a:r>
            <a:r>
              <a:rPr lang="en-US" sz="8800" dirty="0"/>
              <a:t>will wrap to the </a:t>
            </a:r>
            <a:r>
              <a:rPr lang="en-US" sz="8800" dirty="0" smtClean="0"/>
              <a:t>Check Digit line</a:t>
            </a:r>
            <a:endParaRPr lang="en-US" sz="8800" dirty="0"/>
          </a:p>
          <a:p>
            <a:pPr marL="1314450" lvl="2" indent="-514350">
              <a:spcBef>
                <a:spcPts val="1200"/>
              </a:spcBef>
              <a:buFont typeface="+mj-lt"/>
              <a:buAutoNum type="alphaLcParenR"/>
              <a:defRPr/>
            </a:pPr>
            <a:r>
              <a:rPr lang="en-US" sz="8800" dirty="0"/>
              <a:t>Type an “S” for savings account, or “C” for checking account </a:t>
            </a:r>
            <a:r>
              <a:rPr lang="en-US" sz="8800" dirty="0" smtClean="0"/>
              <a:t>type</a:t>
            </a:r>
          </a:p>
          <a:p>
            <a:pPr marL="1314450" lvl="2" indent="-514350">
              <a:spcBef>
                <a:spcPts val="1200"/>
              </a:spcBef>
              <a:buFont typeface="+mj-lt"/>
              <a:buAutoNum type="alphaLcParenR"/>
              <a:defRPr/>
            </a:pPr>
            <a:r>
              <a:rPr lang="en-US" sz="8800" dirty="0" smtClean="0"/>
              <a:t>Enter the account number </a:t>
            </a:r>
            <a:endParaRPr lang="en-US" sz="8800" dirty="0"/>
          </a:p>
          <a:p>
            <a:pPr marL="1314450" lvl="2" indent="-514350">
              <a:spcBef>
                <a:spcPts val="1200"/>
              </a:spcBef>
              <a:buFont typeface="+mj-lt"/>
              <a:buAutoNum type="alphaLcParenR"/>
              <a:defRPr/>
            </a:pPr>
            <a:r>
              <a:rPr lang="en-US" sz="8800" dirty="0" smtClean="0"/>
              <a:t>Select Enter button. Select the button </a:t>
            </a:r>
            <a:r>
              <a:rPr lang="en-US" sz="8800" dirty="0"/>
              <a:t>twice for </a:t>
            </a:r>
            <a:r>
              <a:rPr lang="en-US" sz="8800" dirty="0" smtClean="0"/>
              <a:t>Ch35</a:t>
            </a:r>
            <a:endParaRPr lang="en-US" sz="8800" dirty="0"/>
          </a:p>
          <a:p>
            <a:pPr>
              <a:spcBef>
                <a:spcPts val="1200"/>
              </a:spcBef>
              <a:buFont typeface="Arial" panose="020B0604020202020204" pitchFamily="34" charset="0"/>
              <a:buChar char="•"/>
              <a:defRPr/>
            </a:pPr>
            <a:endParaRPr lang="en-US" dirty="0"/>
          </a:p>
        </p:txBody>
      </p:sp>
      <p:sp>
        <p:nvSpPr>
          <p:cNvPr id="4"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5120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17B54FC6-F77E-4D41-898F-5E0383CBB6F7}" type="slidenum">
              <a:rPr lang="en-US" altLang="en-US" sz="1400" smtClean="0">
                <a:solidFill>
                  <a:schemeClr val="bg1"/>
                </a:solidFill>
                <a:latin typeface="Times New Roman" charset="0"/>
              </a:rPr>
              <a:pPr>
                <a:spcBef>
                  <a:spcPct val="0"/>
                </a:spcBef>
                <a:buFontTx/>
                <a:buNone/>
              </a:pPr>
              <a:t>44</a:t>
            </a:fld>
            <a:endParaRPr lang="en-US" altLang="en-US" sz="1400" dirty="0" smtClean="0">
              <a:solidFill>
                <a:schemeClr val="bg1"/>
              </a:solidFill>
              <a:latin typeface="Times New Roman" charset="0"/>
            </a:endParaRPr>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dirty="0" smtClean="0">
                <a:ln>
                  <a:noFill/>
                </a:ln>
                <a:latin typeface="Arial" charset="0"/>
                <a:cs typeface="Arial" charset="0"/>
              </a:rPr>
              <a:t>Cancelling EFT in BDN</a:t>
            </a:r>
          </a:p>
        </p:txBody>
      </p:sp>
      <p:sp>
        <p:nvSpPr>
          <p:cNvPr id="53251" name="Content Placeholder 2"/>
          <p:cNvSpPr>
            <a:spLocks noGrp="1"/>
          </p:cNvSpPr>
          <p:nvPr>
            <p:ph idx="1"/>
          </p:nvPr>
        </p:nvSpPr>
        <p:spPr/>
        <p:txBody>
          <a:bodyPr/>
          <a:lstStyle/>
          <a:p>
            <a:pPr marL="0" indent="0">
              <a:spcBef>
                <a:spcPts val="1200"/>
              </a:spcBef>
              <a:spcAft>
                <a:spcPts val="1200"/>
              </a:spcAft>
              <a:buFont typeface="Arial" charset="0"/>
              <a:buNone/>
              <a:defRPr/>
            </a:pPr>
            <a:r>
              <a:rPr lang="en-US" altLang="en-US" dirty="0" smtClean="0">
                <a:latin typeface="Arial" charset="0"/>
                <a:cs typeface="Arial" charset="0"/>
              </a:rPr>
              <a:t>To cancel EFT information into BDN:</a:t>
            </a:r>
          </a:p>
          <a:p>
            <a:pPr marL="914400" lvl="1" indent="-457200">
              <a:spcBef>
                <a:spcPts val="1200"/>
              </a:spcBef>
              <a:spcAft>
                <a:spcPts val="1200"/>
              </a:spcAft>
              <a:buFont typeface="+mj-lt"/>
              <a:buAutoNum type="arabicPeriod"/>
              <a:defRPr/>
            </a:pPr>
            <a:r>
              <a:rPr lang="en-US" altLang="en-US" dirty="0" smtClean="0">
                <a:latin typeface="Arial" charset="0"/>
                <a:cs typeface="Arial" charset="0"/>
              </a:rPr>
              <a:t>Enter the file number and payee number into BDN Shell.</a:t>
            </a:r>
          </a:p>
          <a:p>
            <a:pPr marL="914400" lvl="1" indent="-457200">
              <a:spcBef>
                <a:spcPts val="1200"/>
              </a:spcBef>
              <a:spcAft>
                <a:spcPts val="1200"/>
              </a:spcAft>
              <a:buFont typeface="+mj-lt"/>
              <a:buAutoNum type="arabicPeriod"/>
              <a:defRPr/>
            </a:pPr>
            <a:r>
              <a:rPr lang="en-US" altLang="en-US" dirty="0" smtClean="0">
                <a:latin typeface="Arial" charset="0"/>
                <a:cs typeface="Arial" charset="0"/>
              </a:rPr>
              <a:t>Select the CADD button in BDN Shell.</a:t>
            </a:r>
          </a:p>
          <a:p>
            <a:pPr marL="914400" lvl="1" indent="-457200">
              <a:spcBef>
                <a:spcPts val="1200"/>
              </a:spcBef>
              <a:spcAft>
                <a:spcPts val="1200"/>
              </a:spcAft>
              <a:buFont typeface="+mj-lt"/>
              <a:buAutoNum type="arabicPeriod"/>
              <a:defRPr/>
            </a:pPr>
            <a:r>
              <a:rPr lang="en-US" altLang="en-US" dirty="0" smtClean="0">
                <a:latin typeface="Arial" charset="0"/>
                <a:cs typeface="Arial" charset="0"/>
              </a:rPr>
              <a:t>On the 601 Screen:</a:t>
            </a:r>
          </a:p>
          <a:p>
            <a:pPr marL="1371600" lvl="2" indent="-457200">
              <a:spcBef>
                <a:spcPts val="1200"/>
              </a:spcBef>
              <a:spcAft>
                <a:spcPts val="1200"/>
              </a:spcAft>
              <a:buFont typeface="+mj-lt"/>
              <a:buAutoNum type="alphaLcParenR"/>
              <a:defRPr/>
            </a:pPr>
            <a:r>
              <a:rPr lang="en-US" altLang="en-US" dirty="0" smtClean="0">
                <a:latin typeface="Arial" charset="0"/>
                <a:cs typeface="Arial" charset="0"/>
              </a:rPr>
              <a:t>Enter an “x” next to “Cancel”</a:t>
            </a:r>
          </a:p>
          <a:p>
            <a:pPr marL="1371600" lvl="2" indent="-457200">
              <a:spcBef>
                <a:spcPts val="1200"/>
              </a:spcBef>
              <a:spcAft>
                <a:spcPts val="1200"/>
              </a:spcAft>
              <a:buFont typeface="+mj-lt"/>
              <a:buAutoNum type="alphaLcParenR"/>
              <a:defRPr/>
            </a:pPr>
            <a:r>
              <a:rPr lang="en-US" altLang="en-US" dirty="0" smtClean="0">
                <a:latin typeface="Arial" charset="0"/>
                <a:cs typeface="Arial" charset="0"/>
              </a:rPr>
              <a:t>Select Enter button. Select the button twice for Ch35</a:t>
            </a:r>
          </a:p>
          <a:p>
            <a:pPr>
              <a:defRPr/>
            </a:pPr>
            <a:endParaRPr lang="en-US" altLang="en-US" dirty="0" smtClean="0">
              <a:latin typeface="Arial" charset="0"/>
              <a:cs typeface="Arial" charset="0"/>
            </a:endParaRPr>
          </a:p>
          <a:p>
            <a:pPr>
              <a:defRPr/>
            </a:pPr>
            <a:endParaRPr lang="en-US" altLang="en-US" dirty="0" smtClean="0">
              <a:latin typeface="Arial" charset="0"/>
              <a:cs typeface="Arial" charset="0"/>
            </a:endParaRPr>
          </a:p>
        </p:txBody>
      </p:sp>
      <p:sp>
        <p:nvSpPr>
          <p:cNvPr id="4"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5222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C2DCCB27-C4CC-4707-AAAB-D89D22B2154C}" type="slidenum">
              <a:rPr lang="en-US" altLang="en-US" sz="1400" smtClean="0">
                <a:solidFill>
                  <a:schemeClr val="bg1"/>
                </a:solidFill>
                <a:latin typeface="Times New Roman" charset="0"/>
              </a:rPr>
              <a:pPr>
                <a:spcBef>
                  <a:spcPct val="0"/>
                </a:spcBef>
                <a:buFontTx/>
                <a:buNone/>
              </a:pPr>
              <a:t>45</a:t>
            </a:fld>
            <a:endParaRPr lang="en-US" altLang="en-US" sz="1400" dirty="0" smtClean="0">
              <a:solidFill>
                <a:schemeClr val="bg1"/>
              </a:solidFill>
              <a:latin typeface="Times New Roman" charset="0"/>
            </a:endParaRPr>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dirty="0" smtClean="0">
                <a:ln>
                  <a:noFill/>
                </a:ln>
                <a:latin typeface="Arial" charset="0"/>
                <a:cs typeface="Arial" charset="0"/>
              </a:rPr>
              <a:t>Annotate the TIMS File</a:t>
            </a:r>
          </a:p>
        </p:txBody>
      </p:sp>
      <p:sp>
        <p:nvSpPr>
          <p:cNvPr id="55299" name="Content Placeholder 2"/>
          <p:cNvSpPr>
            <a:spLocks noGrp="1"/>
          </p:cNvSpPr>
          <p:nvPr>
            <p:ph idx="1"/>
          </p:nvPr>
        </p:nvSpPr>
        <p:spPr>
          <a:xfrm>
            <a:off x="457200" y="1066800"/>
            <a:ext cx="8229600" cy="4525963"/>
          </a:xfrm>
        </p:spPr>
        <p:txBody>
          <a:bodyPr/>
          <a:lstStyle/>
          <a:p>
            <a:pPr marL="0" indent="0">
              <a:spcBef>
                <a:spcPts val="1200"/>
              </a:spcBef>
              <a:buNone/>
            </a:pPr>
            <a:r>
              <a:rPr lang="en-US" altLang="en-US" dirty="0" smtClean="0">
                <a:latin typeface="Arial" charset="0"/>
                <a:cs typeface="Arial" charset="0"/>
              </a:rPr>
              <a:t>To place a “Note” in the TIMS file:</a:t>
            </a:r>
          </a:p>
          <a:p>
            <a:pPr marL="857250" lvl="1" indent="-342900">
              <a:spcBef>
                <a:spcPts val="1200"/>
              </a:spcBef>
              <a:buFont typeface="Arial" pitchFamily="34" charset="0"/>
              <a:buChar char="•"/>
            </a:pPr>
            <a:r>
              <a:rPr lang="en-US" altLang="en-US" dirty="0" smtClean="0">
                <a:latin typeface="Arial" charset="0"/>
                <a:cs typeface="Arial" charset="0"/>
              </a:rPr>
              <a:t>Type the new routing number and account number in the TIMS note and label as either a checking account or savings account</a:t>
            </a:r>
          </a:p>
          <a:p>
            <a:pPr marL="857250" lvl="1" indent="-342900">
              <a:spcBef>
                <a:spcPts val="1200"/>
              </a:spcBef>
              <a:buFont typeface="Arial" pitchFamily="34" charset="0"/>
              <a:buChar char="•"/>
            </a:pPr>
            <a:r>
              <a:rPr lang="en-US" altLang="en-US" dirty="0" smtClean="0">
                <a:latin typeface="Arial" charset="0"/>
                <a:cs typeface="Arial" charset="0"/>
              </a:rPr>
              <a:t>Do not copy and paste information or use screen captures inside notes, as this will slow operation and contains too much information, making the note difficult to read and interpret</a:t>
            </a:r>
          </a:p>
          <a:p>
            <a:pPr marL="857250" lvl="1" indent="-342900">
              <a:spcBef>
                <a:spcPts val="1200"/>
              </a:spcBef>
              <a:buFont typeface="Arial" pitchFamily="34" charset="0"/>
              <a:buChar char="•"/>
            </a:pPr>
            <a:r>
              <a:rPr lang="en-US" altLang="en-US" dirty="0" smtClean="0">
                <a:latin typeface="Arial" charset="0"/>
                <a:cs typeface="Arial" charset="0"/>
              </a:rPr>
              <a:t>Label the Note as “EFT per ______.”</a:t>
            </a:r>
          </a:p>
          <a:p>
            <a:pPr lvl="3">
              <a:spcBef>
                <a:spcPts val="1200"/>
              </a:spcBef>
            </a:pPr>
            <a:r>
              <a:rPr lang="en-US" altLang="en-US" dirty="0" smtClean="0">
                <a:latin typeface="Arial" charset="0"/>
                <a:cs typeface="Arial" charset="0"/>
              </a:rPr>
              <a:t>EFT per claimant phone call</a:t>
            </a:r>
          </a:p>
          <a:p>
            <a:pPr lvl="3">
              <a:spcBef>
                <a:spcPts val="1200"/>
              </a:spcBef>
            </a:pPr>
            <a:r>
              <a:rPr lang="en-US" altLang="en-US" dirty="0" smtClean="0">
                <a:latin typeface="Arial" charset="0"/>
                <a:cs typeface="Arial" charset="0"/>
              </a:rPr>
              <a:t>EFT per VA Form 22-1995</a:t>
            </a:r>
          </a:p>
          <a:p>
            <a:pPr lvl="3">
              <a:spcBef>
                <a:spcPts val="1200"/>
              </a:spcBef>
            </a:pPr>
            <a:r>
              <a:rPr lang="en-US" altLang="en-US" dirty="0" smtClean="0">
                <a:latin typeface="Arial" charset="0"/>
                <a:cs typeface="Arial" charset="0"/>
              </a:rPr>
              <a:t>Use the F9 key to index</a:t>
            </a:r>
          </a:p>
        </p:txBody>
      </p:sp>
      <p:sp>
        <p:nvSpPr>
          <p:cNvPr id="4"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55301" name="Slide Number Placeholder 3"/>
          <p:cNvSpPr>
            <a:spLocks noGrp="1"/>
          </p:cNvSpPr>
          <p:nvPr>
            <p:ph type="sldNum" sz="quarter" idx="10"/>
          </p:nvPr>
        </p:nvSpPr>
        <p:spPr bwMode="auto">
          <a:xfrm>
            <a:off x="8458200" y="6602413"/>
            <a:ext cx="609600" cy="255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E4F68265-2C24-42E6-9F3C-0B40DE1ECAE4}" type="slidenum">
              <a:rPr lang="en-US" altLang="en-US" sz="1400" smtClean="0">
                <a:solidFill>
                  <a:schemeClr val="bg1"/>
                </a:solidFill>
                <a:latin typeface="Times New Roman" charset="0"/>
              </a:rPr>
              <a:pPr>
                <a:spcBef>
                  <a:spcPct val="0"/>
                </a:spcBef>
                <a:buFontTx/>
                <a:buNone/>
              </a:pPr>
              <a:t>46</a:t>
            </a:fld>
            <a:endParaRPr lang="en-US" altLang="en-US" sz="1400" dirty="0" smtClean="0">
              <a:solidFill>
                <a:schemeClr val="bg1"/>
              </a:solidFill>
              <a:latin typeface="Times New Roman" charset="0"/>
            </a:endParaRPr>
          </a:p>
        </p:txBody>
      </p:sp>
    </p:spTree>
    <p:extLst>
      <p:ext uri="{BB962C8B-B14F-4D97-AF65-F5344CB8AC3E}">
        <p14:creationId xmlns:p14="http://schemas.microsoft.com/office/powerpoint/2010/main" val="2634409391"/>
      </p:ext>
    </p:extLst>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dirty="0" smtClean="0">
                <a:ln>
                  <a:noFill/>
                </a:ln>
                <a:latin typeface="Arial" charset="0"/>
                <a:cs typeface="Arial" charset="0"/>
              </a:rPr>
              <a:t>International Bank Accounts</a:t>
            </a:r>
          </a:p>
        </p:txBody>
      </p:sp>
      <p:sp>
        <p:nvSpPr>
          <p:cNvPr id="3" name="Content Placeholder 2"/>
          <p:cNvSpPr>
            <a:spLocks noGrp="1"/>
          </p:cNvSpPr>
          <p:nvPr>
            <p:ph idx="1"/>
          </p:nvPr>
        </p:nvSpPr>
        <p:spPr>
          <a:xfrm>
            <a:off x="533400" y="1066800"/>
            <a:ext cx="8229600" cy="4525963"/>
          </a:xfrm>
        </p:spPr>
        <p:txBody>
          <a:bodyPr>
            <a:normAutofit lnSpcReduction="10000"/>
          </a:bodyPr>
          <a:lstStyle/>
          <a:p>
            <a:pPr marL="0" indent="0">
              <a:buNone/>
              <a:defRPr/>
            </a:pPr>
            <a:r>
              <a:rPr lang="en-US" dirty="0" smtClean="0"/>
              <a:t>If a claimant wants to set up or change EFT information for a bank account located at a foreign bank, they should complete the International Direct Deposit Enrollment Form (VA Form 24-0296A) and send it to:</a:t>
            </a:r>
          </a:p>
          <a:p>
            <a:pPr marL="0" indent="0">
              <a:buFont typeface="Arial" panose="020B0604020202020204" pitchFamily="34" charset="0"/>
              <a:buNone/>
              <a:defRPr/>
            </a:pPr>
            <a:endParaRPr lang="en-US" dirty="0" smtClean="0"/>
          </a:p>
          <a:p>
            <a:pPr marL="1771650" lvl="4" indent="0">
              <a:buFont typeface="Arial" panose="020B0604020202020204" pitchFamily="34" charset="0"/>
              <a:buNone/>
              <a:defRPr/>
            </a:pPr>
            <a:r>
              <a:rPr lang="en-US" dirty="0" smtClean="0"/>
              <a:t>Department of Veterans Affairs</a:t>
            </a:r>
          </a:p>
          <a:p>
            <a:pPr marL="1771650" lvl="4" indent="0">
              <a:buFont typeface="Arial" panose="020B0604020202020204" pitchFamily="34" charset="0"/>
              <a:buNone/>
              <a:defRPr/>
            </a:pPr>
            <a:r>
              <a:rPr lang="en-US" dirty="0" smtClean="0"/>
              <a:t>810 Vermont Ave, NW</a:t>
            </a:r>
          </a:p>
          <a:p>
            <a:pPr marL="1771650" lvl="4" indent="0">
              <a:buFont typeface="Arial" panose="020B0604020202020204" pitchFamily="34" charset="0"/>
              <a:buNone/>
              <a:defRPr/>
            </a:pPr>
            <a:r>
              <a:rPr lang="en-US" dirty="0" smtClean="0"/>
              <a:t>Washington DC 20420</a:t>
            </a:r>
          </a:p>
          <a:p>
            <a:pPr marL="1771650" lvl="4" indent="0">
              <a:buFont typeface="Arial" panose="020B0604020202020204" pitchFamily="34" charset="0"/>
              <a:buNone/>
              <a:defRPr/>
            </a:pPr>
            <a:r>
              <a:rPr lang="en-US" dirty="0" smtClean="0"/>
              <a:t>Mail Stop: 241C</a:t>
            </a:r>
          </a:p>
          <a:p>
            <a:pPr lvl="4">
              <a:buFont typeface="Arial" panose="020B0604020202020204" pitchFamily="34" charset="0"/>
              <a:buChar char="»"/>
              <a:defRPr/>
            </a:pPr>
            <a:endParaRPr lang="en-US" dirty="0"/>
          </a:p>
          <a:p>
            <a:pPr marL="1771650" lvl="4" indent="0">
              <a:buFont typeface="Arial" panose="020B0604020202020204" pitchFamily="34" charset="0"/>
              <a:buNone/>
              <a:defRPr/>
            </a:pPr>
            <a:r>
              <a:rPr lang="en-US" dirty="0" smtClean="0"/>
              <a:t>Fax: 202-495-6704</a:t>
            </a:r>
          </a:p>
          <a:p>
            <a:pPr marL="1771650" lvl="4" indent="0">
              <a:buFont typeface="Arial" panose="020B0604020202020204" pitchFamily="34" charset="0"/>
              <a:buNone/>
              <a:defRPr/>
            </a:pPr>
            <a:endParaRPr lang="en-US" sz="2000" dirty="0"/>
          </a:p>
        </p:txBody>
      </p:sp>
      <p:sp>
        <p:nvSpPr>
          <p:cNvPr id="5"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56326" name="Slide Number Placeholder 3"/>
          <p:cNvSpPr>
            <a:spLocks noGrp="1"/>
          </p:cNvSpPr>
          <p:nvPr>
            <p:ph type="sldNum" sz="quarter" idx="10"/>
          </p:nvPr>
        </p:nvSpPr>
        <p:spPr bwMode="auto">
          <a:xfrm>
            <a:off x="8458200" y="6602413"/>
            <a:ext cx="609600" cy="255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9726D267-7FB1-4E9E-9736-A602921F13A6}" type="slidenum">
              <a:rPr lang="en-US" altLang="en-US" sz="1400" smtClean="0">
                <a:solidFill>
                  <a:schemeClr val="bg1"/>
                </a:solidFill>
                <a:latin typeface="Times New Roman" charset="0"/>
              </a:rPr>
              <a:pPr>
                <a:spcBef>
                  <a:spcPct val="0"/>
                </a:spcBef>
                <a:buFontTx/>
                <a:buNone/>
              </a:pPr>
              <a:t>47</a:t>
            </a:fld>
            <a:endParaRPr lang="en-US" altLang="en-US" sz="1400" dirty="0" smtClean="0">
              <a:solidFill>
                <a:schemeClr val="bg1"/>
              </a:solidFill>
              <a:latin typeface="Times New Roman" charset="0"/>
            </a:endParaRPr>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dirty="0" smtClean="0">
                <a:ln>
                  <a:noFill/>
                </a:ln>
                <a:latin typeface="Arial" charset="0"/>
                <a:cs typeface="Arial" charset="0"/>
              </a:rPr>
              <a:t>Comprehension Check</a:t>
            </a:r>
          </a:p>
        </p:txBody>
      </p:sp>
      <p:sp>
        <p:nvSpPr>
          <p:cNvPr id="3" name="Content Placeholder 2"/>
          <p:cNvSpPr>
            <a:spLocks noGrp="1"/>
          </p:cNvSpPr>
          <p:nvPr>
            <p:ph idx="1"/>
          </p:nvPr>
        </p:nvSpPr>
        <p:spPr>
          <a:xfrm>
            <a:off x="457200" y="1219200"/>
            <a:ext cx="8229600" cy="5181600"/>
          </a:xfrm>
        </p:spPr>
        <p:txBody>
          <a:bodyPr>
            <a:normAutofit/>
          </a:bodyPr>
          <a:lstStyle/>
          <a:p>
            <a:pPr marL="0" lvl="0" indent="0">
              <a:buNone/>
            </a:pPr>
            <a:r>
              <a:rPr lang="en-US" sz="2800" dirty="0" smtClean="0"/>
              <a:t>Questions: </a:t>
            </a:r>
          </a:p>
          <a:p>
            <a:pPr marL="0" lvl="0" indent="0">
              <a:buNone/>
            </a:pPr>
            <a:endParaRPr lang="en-US" sz="1000" dirty="0" smtClean="0"/>
          </a:p>
          <a:p>
            <a:pPr marL="1314450" lvl="2" indent="-514350">
              <a:buFont typeface="+mj-lt"/>
              <a:buAutoNum type="arabicPeriod"/>
            </a:pPr>
            <a:r>
              <a:rPr lang="en-US" sz="2800" dirty="0" smtClean="0"/>
              <a:t>List </a:t>
            </a:r>
            <a:r>
              <a:rPr lang="en-US" sz="2800" dirty="0"/>
              <a:t>the PII items required to </a:t>
            </a:r>
            <a:r>
              <a:rPr lang="en-US" sz="2800" dirty="0" smtClean="0"/>
              <a:t>setup </a:t>
            </a:r>
            <a:r>
              <a:rPr lang="en-US" sz="2800" dirty="0"/>
              <a:t>an EFT</a:t>
            </a:r>
            <a:r>
              <a:rPr lang="en-US" sz="2800" dirty="0" smtClean="0"/>
              <a:t>.</a:t>
            </a:r>
          </a:p>
          <a:p>
            <a:pPr marL="1314450" lvl="2" indent="-514350">
              <a:buFont typeface="+mj-lt"/>
              <a:buAutoNum type="arabicPeriod"/>
            </a:pPr>
            <a:endParaRPr lang="en-US" sz="2800" dirty="0"/>
          </a:p>
          <a:p>
            <a:pPr marL="1314450" lvl="2" indent="-514350">
              <a:buFont typeface="+mj-lt"/>
              <a:buAutoNum type="arabicPeriod"/>
            </a:pPr>
            <a:r>
              <a:rPr lang="en-US" sz="2800" dirty="0" smtClean="0"/>
              <a:t>List </a:t>
            </a:r>
            <a:r>
              <a:rPr lang="en-US" sz="2800" dirty="0"/>
              <a:t>the PII items required when cancelling and changing an account.</a:t>
            </a:r>
          </a:p>
          <a:p>
            <a:pPr marL="0" indent="0">
              <a:buNone/>
            </a:pPr>
            <a:endParaRPr lang="en-US" dirty="0" smtClean="0"/>
          </a:p>
          <a:p>
            <a:pPr marL="457200" indent="-457200">
              <a:buFont typeface="Arial" panose="020B0604020202020204" pitchFamily="34" charset="0"/>
              <a:buAutoNum type="arabicPeriod"/>
              <a:defRPr/>
            </a:pPr>
            <a:endParaRPr lang="en-US" dirty="0"/>
          </a:p>
        </p:txBody>
      </p:sp>
      <p:sp>
        <p:nvSpPr>
          <p:cNvPr id="4"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57349" name="Slide Number Placeholder 3"/>
          <p:cNvSpPr>
            <a:spLocks noGrp="1"/>
          </p:cNvSpPr>
          <p:nvPr>
            <p:ph type="sldNum" sz="quarter" idx="10"/>
          </p:nvPr>
        </p:nvSpPr>
        <p:spPr bwMode="auto">
          <a:xfrm>
            <a:off x="8458200" y="6602413"/>
            <a:ext cx="609600" cy="255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768D4A78-B320-4F00-BB26-4474726287EE}" type="slidenum">
              <a:rPr lang="en-US" altLang="en-US" sz="1400" smtClean="0">
                <a:solidFill>
                  <a:schemeClr val="bg1"/>
                </a:solidFill>
                <a:latin typeface="Times New Roman" charset="0"/>
              </a:rPr>
              <a:pPr>
                <a:spcBef>
                  <a:spcPct val="0"/>
                </a:spcBef>
                <a:buFontTx/>
                <a:buNone/>
              </a:pPr>
              <a:t>48</a:t>
            </a:fld>
            <a:endParaRPr lang="en-US" altLang="en-US" sz="1400" dirty="0" smtClean="0">
              <a:solidFill>
                <a:schemeClr val="bg1"/>
              </a:solidFill>
              <a:latin typeface="Times New Roman" charset="0"/>
            </a:endParaRPr>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dirty="0" smtClean="0">
                <a:ln>
                  <a:noFill/>
                </a:ln>
                <a:latin typeface="Arial" charset="0"/>
                <a:cs typeface="Arial" charset="0"/>
              </a:rPr>
              <a:t>Topic Review</a:t>
            </a:r>
          </a:p>
        </p:txBody>
      </p:sp>
      <p:sp>
        <p:nvSpPr>
          <p:cNvPr id="58371" name="Content Placeholder 2"/>
          <p:cNvSpPr>
            <a:spLocks noGrp="1"/>
          </p:cNvSpPr>
          <p:nvPr>
            <p:ph idx="1"/>
          </p:nvPr>
        </p:nvSpPr>
        <p:spPr>
          <a:xfrm>
            <a:off x="304800" y="1143000"/>
            <a:ext cx="8686800" cy="5029200"/>
          </a:xfrm>
        </p:spPr>
        <p:txBody>
          <a:bodyPr/>
          <a:lstStyle/>
          <a:p>
            <a:pPr marL="0" indent="0">
              <a:buNone/>
            </a:pPr>
            <a:r>
              <a:rPr lang="en-US" altLang="en-US" dirty="0" smtClean="0">
                <a:latin typeface="Arial" charset="0"/>
                <a:cs typeface="Arial" charset="0"/>
              </a:rPr>
              <a:t>In this topic you learned: </a:t>
            </a:r>
            <a:br>
              <a:rPr lang="en-US" altLang="en-US" dirty="0" smtClean="0">
                <a:latin typeface="Arial" charset="0"/>
                <a:cs typeface="Arial" charset="0"/>
              </a:rPr>
            </a:br>
            <a:endParaRPr lang="en-US" altLang="en-US" sz="1000" dirty="0" smtClean="0">
              <a:latin typeface="Arial" charset="0"/>
              <a:cs typeface="Arial" charset="0"/>
            </a:endParaRPr>
          </a:p>
          <a:p>
            <a:pPr lvl="1">
              <a:buFont typeface="Arial" pitchFamily="34" charset="0"/>
              <a:buChar char="•"/>
            </a:pPr>
            <a:r>
              <a:rPr lang="en-US" altLang="en-US" dirty="0" smtClean="0">
                <a:latin typeface="Arial" charset="0"/>
                <a:cs typeface="Arial" charset="0"/>
              </a:rPr>
              <a:t>Having </a:t>
            </a:r>
            <a:r>
              <a:rPr lang="en-US" altLang="en-US" dirty="0">
                <a:latin typeface="Arial" charset="0"/>
                <a:cs typeface="Arial" charset="0"/>
              </a:rPr>
              <a:t>a claimant’s correct EFT information in VA systems is critical to timely </a:t>
            </a:r>
            <a:r>
              <a:rPr lang="en-US" altLang="en-US" dirty="0" smtClean="0">
                <a:latin typeface="Arial" charset="0"/>
                <a:cs typeface="Arial" charset="0"/>
              </a:rPr>
              <a:t>payments</a:t>
            </a:r>
            <a:endParaRPr lang="en-US" altLang="en-US" dirty="0">
              <a:latin typeface="Arial" charset="0"/>
              <a:cs typeface="Arial" charset="0"/>
            </a:endParaRPr>
          </a:p>
          <a:p>
            <a:pPr lvl="1">
              <a:buFont typeface="Arial" pitchFamily="34" charset="0"/>
              <a:buChar char="•"/>
            </a:pPr>
            <a:r>
              <a:rPr lang="en-US" altLang="en-US" dirty="0">
                <a:latin typeface="Arial" charset="0"/>
                <a:cs typeface="Arial" charset="0"/>
              </a:rPr>
              <a:t>An EFT account is now mandatory for VA benefit </a:t>
            </a:r>
            <a:r>
              <a:rPr lang="en-US" altLang="en-US" dirty="0" smtClean="0">
                <a:latin typeface="Arial" charset="0"/>
                <a:cs typeface="Arial" charset="0"/>
              </a:rPr>
              <a:t>payments</a:t>
            </a:r>
            <a:endParaRPr lang="en-US" altLang="en-US" dirty="0">
              <a:latin typeface="Arial" charset="0"/>
              <a:cs typeface="Arial" charset="0"/>
            </a:endParaRPr>
          </a:p>
          <a:p>
            <a:pPr lvl="1">
              <a:buFont typeface="Arial" pitchFamily="34" charset="0"/>
              <a:buChar char="•"/>
            </a:pPr>
            <a:r>
              <a:rPr lang="en-US" altLang="en-US" dirty="0">
                <a:latin typeface="Arial" charset="0"/>
                <a:cs typeface="Arial" charset="0"/>
              </a:rPr>
              <a:t>The mandatory PII verification questions for </a:t>
            </a:r>
            <a:r>
              <a:rPr lang="en-US" altLang="en-US" dirty="0" smtClean="0">
                <a:latin typeface="Arial" charset="0"/>
                <a:cs typeface="Arial" charset="0"/>
              </a:rPr>
              <a:t>setting </a:t>
            </a:r>
            <a:r>
              <a:rPr lang="en-US" altLang="en-US" dirty="0">
                <a:latin typeface="Arial" charset="0"/>
                <a:cs typeface="Arial" charset="0"/>
              </a:rPr>
              <a:t>up a new EFT account are different than those required to change or cancel an EFT </a:t>
            </a:r>
            <a:r>
              <a:rPr lang="en-US" altLang="en-US" dirty="0" smtClean="0">
                <a:latin typeface="Arial" charset="0"/>
                <a:cs typeface="Arial" charset="0"/>
              </a:rPr>
              <a:t>account</a:t>
            </a:r>
            <a:endParaRPr lang="en-US" altLang="en-US" dirty="0">
              <a:latin typeface="Arial" charset="0"/>
              <a:cs typeface="Arial" charset="0"/>
            </a:endParaRPr>
          </a:p>
          <a:p>
            <a:pPr lvl="1">
              <a:buFont typeface="Arial" pitchFamily="34" charset="0"/>
              <a:buChar char="•"/>
            </a:pPr>
            <a:r>
              <a:rPr lang="en-US" altLang="en-US" dirty="0">
                <a:latin typeface="Arial" charset="0"/>
                <a:cs typeface="Arial" charset="0"/>
              </a:rPr>
              <a:t>The phone agent must annotate changes to EFT accounts by placing a Note in the TIMS </a:t>
            </a:r>
            <a:r>
              <a:rPr lang="en-US" altLang="en-US" dirty="0" smtClean="0">
                <a:latin typeface="Arial" charset="0"/>
                <a:cs typeface="Arial" charset="0"/>
              </a:rPr>
              <a:t>file</a:t>
            </a:r>
            <a:endParaRPr lang="en-US" altLang="en-US" dirty="0">
              <a:latin typeface="Arial" charset="0"/>
              <a:cs typeface="Arial" charset="0"/>
            </a:endParaRPr>
          </a:p>
          <a:p>
            <a:pPr lvl="1">
              <a:buFont typeface="Arial" pitchFamily="34" charset="0"/>
              <a:buChar char="•"/>
            </a:pPr>
            <a:r>
              <a:rPr lang="en-US" altLang="en-US" dirty="0">
                <a:latin typeface="Arial" charset="0"/>
                <a:cs typeface="Arial" charset="0"/>
              </a:rPr>
              <a:t>Requests to set up EFT for a foreign account must be mailed in using VA Form </a:t>
            </a:r>
            <a:r>
              <a:rPr lang="en-US" altLang="en-US" dirty="0" smtClean="0">
                <a:latin typeface="Arial" charset="0"/>
                <a:cs typeface="Arial" charset="0"/>
              </a:rPr>
              <a:t>24-0296A</a:t>
            </a:r>
            <a:endParaRPr lang="en-US" altLang="en-US" dirty="0">
              <a:latin typeface="Arial" charset="0"/>
              <a:cs typeface="Arial" charset="0"/>
            </a:endParaRPr>
          </a:p>
          <a:p>
            <a:endParaRPr lang="en-US" altLang="en-US" dirty="0">
              <a:latin typeface="Arial" charset="0"/>
              <a:cs typeface="Arial" charset="0"/>
            </a:endParaRPr>
          </a:p>
          <a:p>
            <a:pPr>
              <a:spcBef>
                <a:spcPts val="1200"/>
              </a:spcBef>
              <a:spcAft>
                <a:spcPts val="1200"/>
              </a:spcAft>
            </a:pPr>
            <a:endParaRPr lang="en-US" altLang="en-US" dirty="0" smtClean="0">
              <a:latin typeface="Arial" charset="0"/>
              <a:cs typeface="Arial" charset="0"/>
            </a:endParaRPr>
          </a:p>
          <a:p>
            <a:endParaRPr lang="en-US" altLang="en-US" dirty="0" smtClean="0">
              <a:latin typeface="Arial" charset="0"/>
              <a:cs typeface="Arial" charset="0"/>
            </a:endParaRPr>
          </a:p>
        </p:txBody>
      </p:sp>
      <p:sp>
        <p:nvSpPr>
          <p:cNvPr id="4"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58373" name="Slide Number Placeholder 3"/>
          <p:cNvSpPr>
            <a:spLocks noGrp="1"/>
          </p:cNvSpPr>
          <p:nvPr>
            <p:ph type="sldNum" sz="quarter" idx="10"/>
          </p:nvPr>
        </p:nvSpPr>
        <p:spPr bwMode="auto">
          <a:xfrm>
            <a:off x="8458200" y="6602413"/>
            <a:ext cx="609600" cy="255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654ED026-B5BB-4C08-A71F-ADAE13974DCC}" type="slidenum">
              <a:rPr lang="en-US" altLang="en-US" sz="1400" smtClean="0">
                <a:solidFill>
                  <a:schemeClr val="bg1"/>
                </a:solidFill>
                <a:latin typeface="Times New Roman" charset="0"/>
              </a:rPr>
              <a:pPr>
                <a:spcBef>
                  <a:spcPct val="0"/>
                </a:spcBef>
                <a:buFontTx/>
                <a:buNone/>
              </a:pPr>
              <a:t>49</a:t>
            </a:fld>
            <a:endParaRPr lang="en-US" altLang="en-US" sz="1400" dirty="0" smtClean="0">
              <a:solidFill>
                <a:schemeClr val="bg1"/>
              </a:solidFill>
              <a:latin typeface="Times New Roman" charset="0"/>
            </a:endParaRP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9DD2E895-EAB7-4B64-B4E6-5771E322B23A}" type="slidenum">
              <a:rPr lang="en-US" altLang="en-US" sz="1400" smtClean="0">
                <a:solidFill>
                  <a:schemeClr val="bg1"/>
                </a:solidFill>
                <a:latin typeface="Times New Roman" charset="0"/>
              </a:rPr>
              <a:pPr>
                <a:spcBef>
                  <a:spcPct val="0"/>
                </a:spcBef>
                <a:buFontTx/>
                <a:buNone/>
              </a:pPr>
              <a:t>5</a:t>
            </a:fld>
            <a:endParaRPr lang="en-US" altLang="en-US" sz="1400" dirty="0" smtClean="0">
              <a:solidFill>
                <a:schemeClr val="bg1"/>
              </a:solidFill>
              <a:latin typeface="Times New Roman" charset="0"/>
            </a:endParaRPr>
          </a:p>
        </p:txBody>
      </p:sp>
      <p:sp>
        <p:nvSpPr>
          <p:cNvPr id="5"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8" name="Title 1"/>
          <p:cNvSpPr txBox="1">
            <a:spLocks/>
          </p:cNvSpPr>
          <p:nvPr/>
        </p:nvSpPr>
        <p:spPr bwMode="auto">
          <a:xfrm>
            <a:off x="685800" y="27432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ln w="3175" cmpd="sng">
                  <a:noFill/>
                  <a:prstDash val="solid"/>
                </a:ln>
                <a:solidFill>
                  <a:srgbClr val="000066"/>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800" b="1">
                <a:solidFill>
                  <a:srgbClr val="000066"/>
                </a:solidFill>
                <a:latin typeface="Arial" charset="0"/>
                <a:cs typeface="Arial" charset="0"/>
              </a:defRPr>
            </a:lvl2pPr>
            <a:lvl3pPr algn="ctr" rtl="0" eaLnBrk="0" fontAlgn="base" hangingPunct="0">
              <a:spcBef>
                <a:spcPct val="0"/>
              </a:spcBef>
              <a:spcAft>
                <a:spcPct val="0"/>
              </a:spcAft>
              <a:defRPr sz="2800" b="1">
                <a:solidFill>
                  <a:srgbClr val="000066"/>
                </a:solidFill>
                <a:latin typeface="Arial" charset="0"/>
                <a:cs typeface="Arial" charset="0"/>
              </a:defRPr>
            </a:lvl3pPr>
            <a:lvl4pPr algn="ctr" rtl="0" eaLnBrk="0" fontAlgn="base" hangingPunct="0">
              <a:spcBef>
                <a:spcPct val="0"/>
              </a:spcBef>
              <a:spcAft>
                <a:spcPct val="0"/>
              </a:spcAft>
              <a:defRPr sz="2800" b="1">
                <a:solidFill>
                  <a:srgbClr val="000066"/>
                </a:solidFill>
                <a:latin typeface="Arial" charset="0"/>
                <a:cs typeface="Arial" charset="0"/>
              </a:defRPr>
            </a:lvl4pPr>
            <a:lvl5pPr algn="ctr" rtl="0" eaLnBrk="0" fontAlgn="base" hangingPunct="0">
              <a:spcBef>
                <a:spcPct val="0"/>
              </a:spcBef>
              <a:spcAft>
                <a:spcPct val="0"/>
              </a:spcAft>
              <a:defRPr sz="2800" b="1">
                <a:solidFill>
                  <a:srgbClr val="000066"/>
                </a:solidFill>
                <a:latin typeface="Arial" charset="0"/>
                <a:cs typeface="Arial" charset="0"/>
              </a:defRPr>
            </a:lvl5pPr>
            <a:lvl6pPr marL="457200" algn="ctr" rtl="0" fontAlgn="base">
              <a:spcBef>
                <a:spcPct val="0"/>
              </a:spcBef>
              <a:spcAft>
                <a:spcPct val="0"/>
              </a:spcAft>
              <a:defRPr sz="2800" b="1">
                <a:solidFill>
                  <a:srgbClr val="000066"/>
                </a:solidFill>
                <a:latin typeface="Arial" charset="0"/>
                <a:cs typeface="Arial" charset="0"/>
              </a:defRPr>
            </a:lvl6pPr>
            <a:lvl7pPr marL="914400" algn="ctr" rtl="0" fontAlgn="base">
              <a:spcBef>
                <a:spcPct val="0"/>
              </a:spcBef>
              <a:spcAft>
                <a:spcPct val="0"/>
              </a:spcAft>
              <a:defRPr sz="2800" b="1">
                <a:solidFill>
                  <a:srgbClr val="000066"/>
                </a:solidFill>
                <a:latin typeface="Arial" charset="0"/>
                <a:cs typeface="Arial" charset="0"/>
              </a:defRPr>
            </a:lvl7pPr>
            <a:lvl8pPr marL="1371600" algn="ctr" rtl="0" fontAlgn="base">
              <a:spcBef>
                <a:spcPct val="0"/>
              </a:spcBef>
              <a:spcAft>
                <a:spcPct val="0"/>
              </a:spcAft>
              <a:defRPr sz="2800" b="1">
                <a:solidFill>
                  <a:srgbClr val="000066"/>
                </a:solidFill>
                <a:latin typeface="Arial" charset="0"/>
                <a:cs typeface="Arial" charset="0"/>
              </a:defRPr>
            </a:lvl8pPr>
            <a:lvl9pPr marL="1828800" algn="ctr" rtl="0" fontAlgn="base">
              <a:spcBef>
                <a:spcPct val="0"/>
              </a:spcBef>
              <a:spcAft>
                <a:spcPct val="0"/>
              </a:spcAft>
              <a:defRPr sz="2800" b="1">
                <a:solidFill>
                  <a:srgbClr val="000066"/>
                </a:solidFill>
                <a:latin typeface="Arial" charset="0"/>
                <a:cs typeface="Arial" charset="0"/>
              </a:defRPr>
            </a:lvl9pPr>
          </a:lstStyle>
          <a:p>
            <a:pPr>
              <a:defRPr/>
            </a:pPr>
            <a:r>
              <a:rPr lang="en-US" dirty="0" smtClean="0"/>
              <a:t>Address Standards</a:t>
            </a:r>
            <a:endParaRPr lang="en-US" dirty="0"/>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smtClean="0">
                <a:ln>
                  <a:noFill/>
                </a:ln>
                <a:latin typeface="Arial" charset="0"/>
                <a:cs typeface="Arial" charset="0"/>
              </a:rPr>
              <a:t>References</a:t>
            </a:r>
          </a:p>
        </p:txBody>
      </p:sp>
      <p:sp>
        <p:nvSpPr>
          <p:cNvPr id="59395" name="Content Placeholder 2"/>
          <p:cNvSpPr>
            <a:spLocks noGrp="1"/>
          </p:cNvSpPr>
          <p:nvPr>
            <p:ph idx="1"/>
          </p:nvPr>
        </p:nvSpPr>
        <p:spPr/>
        <p:txBody>
          <a:bodyPr/>
          <a:lstStyle/>
          <a:p>
            <a:pPr>
              <a:spcBef>
                <a:spcPts val="1200"/>
              </a:spcBef>
              <a:spcAft>
                <a:spcPts val="1200"/>
              </a:spcAft>
            </a:pPr>
            <a:r>
              <a:rPr lang="en-US" altLang="en-US" dirty="0" smtClean="0">
                <a:latin typeface="Arial" charset="0"/>
                <a:cs typeface="Arial" charset="0"/>
              </a:rPr>
              <a:t>Revised Procedural Advisory: Education Call Center Identification (ID) Protocol, May 13, 2015</a:t>
            </a:r>
          </a:p>
          <a:p>
            <a:pPr>
              <a:spcBef>
                <a:spcPts val="1200"/>
              </a:spcBef>
              <a:spcAft>
                <a:spcPts val="1200"/>
              </a:spcAft>
            </a:pPr>
            <a:r>
              <a:rPr lang="en-US" altLang="en-US" dirty="0" smtClean="0">
                <a:latin typeface="Arial" charset="0"/>
                <a:cs typeface="Arial" charset="0"/>
              </a:rPr>
              <a:t>EFT Instructions (under Training Resources on the ECC Index)</a:t>
            </a:r>
          </a:p>
          <a:p>
            <a:pPr>
              <a:spcBef>
                <a:spcPts val="1200"/>
              </a:spcBef>
              <a:spcAft>
                <a:spcPts val="1200"/>
              </a:spcAft>
            </a:pPr>
            <a:r>
              <a:rPr lang="en-US" altLang="en-US" dirty="0" smtClean="0">
                <a:latin typeface="Arial" charset="0"/>
                <a:cs typeface="Arial" charset="0"/>
              </a:rPr>
              <a:t>Direct Deposit Script (under Scripts on the ECC Index)</a:t>
            </a:r>
          </a:p>
          <a:p>
            <a:pPr>
              <a:spcBef>
                <a:spcPts val="1200"/>
              </a:spcBef>
              <a:spcAft>
                <a:spcPts val="1200"/>
              </a:spcAft>
            </a:pPr>
            <a:r>
              <a:rPr lang="en-US" altLang="en-US" dirty="0" smtClean="0">
                <a:latin typeface="Arial" charset="0"/>
                <a:cs typeface="Arial" charset="0"/>
              </a:rPr>
              <a:t>Required Education ID Protocol (Green Card)</a:t>
            </a:r>
          </a:p>
          <a:p>
            <a:endParaRPr lang="en-US" altLang="en-US" dirty="0" smtClean="0">
              <a:latin typeface="Arial" charset="0"/>
              <a:cs typeface="Arial" charset="0"/>
            </a:endParaRPr>
          </a:p>
        </p:txBody>
      </p:sp>
      <p:sp>
        <p:nvSpPr>
          <p:cNvPr id="4"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59397" name="Slide Number Placeholder 3"/>
          <p:cNvSpPr>
            <a:spLocks noGrp="1"/>
          </p:cNvSpPr>
          <p:nvPr>
            <p:ph type="sldNum" sz="quarter" idx="10"/>
          </p:nvPr>
        </p:nvSpPr>
        <p:spPr bwMode="auto">
          <a:xfrm>
            <a:off x="8458200" y="6602413"/>
            <a:ext cx="609600" cy="255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C05E22BC-9E6F-46D9-91D2-485CD44BD2D6}" type="slidenum">
              <a:rPr lang="en-US" altLang="en-US" sz="1400" smtClean="0">
                <a:solidFill>
                  <a:schemeClr val="bg1"/>
                </a:solidFill>
                <a:latin typeface="Times New Roman" charset="0"/>
              </a:rPr>
              <a:pPr>
                <a:spcBef>
                  <a:spcPct val="0"/>
                </a:spcBef>
                <a:buFontTx/>
                <a:buNone/>
              </a:pPr>
              <a:t>50</a:t>
            </a:fld>
            <a:endParaRPr lang="en-US" altLang="en-US" sz="1400" dirty="0" smtClean="0">
              <a:solidFill>
                <a:schemeClr val="bg1"/>
              </a:solidFill>
              <a:latin typeface="Times New Roman" charset="0"/>
            </a:endParaRPr>
          </a:p>
        </p:txBody>
      </p:sp>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59397" name="Slide Number Placeholder 3"/>
          <p:cNvSpPr>
            <a:spLocks noGrp="1"/>
          </p:cNvSpPr>
          <p:nvPr>
            <p:ph type="sldNum" sz="quarter" idx="10"/>
          </p:nvPr>
        </p:nvSpPr>
        <p:spPr bwMode="auto">
          <a:xfrm>
            <a:off x="8458200" y="6602413"/>
            <a:ext cx="609600" cy="255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C05E22BC-9E6F-46D9-91D2-485CD44BD2D6}" type="slidenum">
              <a:rPr lang="en-US" altLang="en-US" sz="1400" smtClean="0">
                <a:solidFill>
                  <a:schemeClr val="bg1"/>
                </a:solidFill>
                <a:latin typeface="Times New Roman" charset="0"/>
              </a:rPr>
              <a:pPr>
                <a:spcBef>
                  <a:spcPct val="0"/>
                </a:spcBef>
                <a:buFontTx/>
                <a:buNone/>
              </a:pPr>
              <a:t>51</a:t>
            </a:fld>
            <a:endParaRPr lang="en-US" altLang="en-US" sz="1400" dirty="0" smtClean="0">
              <a:solidFill>
                <a:schemeClr val="bg1"/>
              </a:solidFill>
              <a:latin typeface="Times New Roman" charset="0"/>
            </a:endParaRPr>
          </a:p>
        </p:txBody>
      </p:sp>
      <p:sp>
        <p:nvSpPr>
          <p:cNvPr id="8" name="Content Placeholder 2"/>
          <p:cNvSpPr>
            <a:spLocks noGrp="1"/>
          </p:cNvSpPr>
          <p:nvPr>
            <p:ph idx="1"/>
          </p:nvPr>
        </p:nvSpPr>
        <p:spPr>
          <a:xfrm>
            <a:off x="533400" y="3200400"/>
            <a:ext cx="8229600" cy="762000"/>
          </a:xfrm>
        </p:spPr>
        <p:txBody>
          <a:bodyPr/>
          <a:lstStyle/>
          <a:p>
            <a:pPr marL="0" indent="0" algn="ctr">
              <a:spcBef>
                <a:spcPct val="0"/>
              </a:spcBef>
              <a:buNone/>
              <a:defRPr/>
            </a:pPr>
            <a:r>
              <a:rPr lang="en-US" altLang="en-US" sz="2800" b="1" dirty="0" smtClean="0">
                <a:ln w="3175" cmpd="sng">
                  <a:noFill/>
                  <a:prstDash val="solid"/>
                </a:ln>
                <a:solidFill>
                  <a:srgbClr val="000066"/>
                </a:solidFill>
                <a:ea typeface="+mj-ea"/>
              </a:rPr>
              <a:t>Certifying Enrollments and Attendance</a:t>
            </a:r>
            <a:endParaRPr lang="en-US" altLang="en-US" sz="2800" b="1" dirty="0">
              <a:ln w="3175" cmpd="sng">
                <a:noFill/>
                <a:prstDash val="solid"/>
              </a:ln>
              <a:solidFill>
                <a:srgbClr val="000066"/>
              </a:solidFill>
              <a:ea typeface="+mj-ea"/>
            </a:endParaRPr>
          </a:p>
        </p:txBody>
      </p:sp>
    </p:spTree>
    <p:extLst>
      <p:ext uri="{BB962C8B-B14F-4D97-AF65-F5344CB8AC3E}">
        <p14:creationId xmlns:p14="http://schemas.microsoft.com/office/powerpoint/2010/main" val="743060208"/>
      </p:ext>
    </p:extLst>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dirty="0" smtClean="0">
                <a:ln>
                  <a:noFill/>
                </a:ln>
                <a:latin typeface="Arial" charset="0"/>
                <a:cs typeface="Arial" charset="0"/>
              </a:rPr>
              <a:t>Certifying Requirements</a:t>
            </a:r>
          </a:p>
        </p:txBody>
      </p:sp>
      <p:sp>
        <p:nvSpPr>
          <p:cNvPr id="4"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61445" name="Slide Number Placeholder 3"/>
          <p:cNvSpPr>
            <a:spLocks noGrp="1"/>
          </p:cNvSpPr>
          <p:nvPr>
            <p:ph type="sldNum" sz="quarter" idx="10"/>
          </p:nvPr>
        </p:nvSpPr>
        <p:spPr bwMode="auto">
          <a:xfrm>
            <a:off x="8458200" y="6602413"/>
            <a:ext cx="609600" cy="255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519415F7-02E2-438B-846A-156D0EE693F4}" type="slidenum">
              <a:rPr lang="en-US" altLang="en-US" sz="1400" smtClean="0">
                <a:solidFill>
                  <a:schemeClr val="bg1"/>
                </a:solidFill>
                <a:latin typeface="Times New Roman" charset="0"/>
              </a:rPr>
              <a:pPr>
                <a:spcBef>
                  <a:spcPct val="0"/>
                </a:spcBef>
                <a:buFontTx/>
                <a:buNone/>
              </a:pPr>
              <a:t>52</a:t>
            </a:fld>
            <a:endParaRPr lang="en-US" altLang="en-US" sz="1400" dirty="0" smtClean="0">
              <a:solidFill>
                <a:schemeClr val="bg1"/>
              </a:solidFill>
              <a:latin typeface="Times New Roman" charset="0"/>
            </a:endParaRPr>
          </a:p>
        </p:txBody>
      </p:sp>
      <p:sp>
        <p:nvSpPr>
          <p:cNvPr id="3" name="Content Placeholder 2"/>
          <p:cNvSpPr>
            <a:spLocks noGrp="1"/>
          </p:cNvSpPr>
          <p:nvPr>
            <p:ph idx="1"/>
          </p:nvPr>
        </p:nvSpPr>
        <p:spPr>
          <a:xfrm>
            <a:off x="381000" y="1371600"/>
            <a:ext cx="8229600" cy="4525963"/>
          </a:xfrm>
        </p:spPr>
        <p:txBody>
          <a:bodyPr/>
          <a:lstStyle/>
          <a:p>
            <a:pPr marL="0" lvl="0" indent="0">
              <a:spcBef>
                <a:spcPts val="1200"/>
              </a:spcBef>
              <a:buNone/>
            </a:pPr>
            <a:r>
              <a:rPr lang="en-US" dirty="0"/>
              <a:t>Students using Ch30, 1606, </a:t>
            </a:r>
            <a:r>
              <a:rPr lang="en-US" dirty="0" smtClean="0"/>
              <a:t>1607, or </a:t>
            </a:r>
            <a:r>
              <a:rPr lang="en-US" dirty="0"/>
              <a:t>pursuing an NCD under Ch35 and 32 </a:t>
            </a:r>
            <a:r>
              <a:rPr lang="en-US" dirty="0" smtClean="0"/>
              <a:t>must certify: </a:t>
            </a:r>
          </a:p>
          <a:p>
            <a:pPr lvl="1">
              <a:spcBef>
                <a:spcPts val="1200"/>
              </a:spcBef>
              <a:buFont typeface="Arial" pitchFamily="34" charset="0"/>
              <a:buChar char="•"/>
            </a:pPr>
            <a:r>
              <a:rPr lang="en-US" dirty="0"/>
              <a:t>E</a:t>
            </a:r>
            <a:r>
              <a:rPr lang="en-US" dirty="0" smtClean="0"/>
              <a:t>nrollment </a:t>
            </a:r>
            <a:r>
              <a:rPr lang="en-US" dirty="0"/>
              <a:t>on the last calendar day of each month in order to get paid for that month’s </a:t>
            </a:r>
            <a:r>
              <a:rPr lang="en-US" dirty="0" smtClean="0"/>
              <a:t>attendance</a:t>
            </a:r>
            <a:endParaRPr lang="en-US" dirty="0"/>
          </a:p>
          <a:p>
            <a:pPr lvl="1">
              <a:spcBef>
                <a:spcPts val="1200"/>
              </a:spcBef>
              <a:buFont typeface="Arial" pitchFamily="34" charset="0"/>
              <a:buChar char="•"/>
            </a:pPr>
            <a:r>
              <a:rPr lang="en-US" dirty="0"/>
              <a:t>A</a:t>
            </a:r>
            <a:r>
              <a:rPr lang="en-US" dirty="0" smtClean="0"/>
              <a:t>ttendance </a:t>
            </a:r>
            <a:r>
              <a:rPr lang="en-US" dirty="0"/>
              <a:t>the day after their term ends (if there are no remaining terms during that month</a:t>
            </a:r>
            <a:r>
              <a:rPr lang="en-US" dirty="0" smtClean="0"/>
              <a:t>)</a:t>
            </a:r>
            <a:endParaRPr lang="en-US" dirty="0"/>
          </a:p>
          <a:p>
            <a:pPr marL="0" lvl="0" indent="0">
              <a:spcBef>
                <a:spcPts val="1200"/>
              </a:spcBef>
              <a:buNone/>
            </a:pPr>
            <a:r>
              <a:rPr lang="en-US" dirty="0"/>
              <a:t>Students using Ch33 (including TOE and FRY) or pursuing an IHL degree under Ch35 or 32 do not need to certify. These payments are system generated.</a:t>
            </a:r>
          </a:p>
        </p:txBody>
      </p:sp>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dirty="0" smtClean="0">
                <a:ln>
                  <a:noFill/>
                </a:ln>
                <a:latin typeface="Arial" charset="0"/>
                <a:cs typeface="Arial" charset="0"/>
              </a:rPr>
              <a:t>Enrollment Certification Methods</a:t>
            </a:r>
          </a:p>
        </p:txBody>
      </p:sp>
      <p:sp>
        <p:nvSpPr>
          <p:cNvPr id="3" name="Content Placeholder 2"/>
          <p:cNvSpPr>
            <a:spLocks noGrp="1"/>
          </p:cNvSpPr>
          <p:nvPr>
            <p:ph idx="1"/>
          </p:nvPr>
        </p:nvSpPr>
        <p:spPr>
          <a:xfrm>
            <a:off x="381000" y="1280318"/>
            <a:ext cx="8229600" cy="5211763"/>
          </a:xfrm>
        </p:spPr>
        <p:txBody>
          <a:bodyPr/>
          <a:lstStyle/>
          <a:p>
            <a:pPr marL="0" indent="0">
              <a:buFont typeface="Arial" panose="020B0604020202020204" pitchFamily="34" charset="0"/>
              <a:buNone/>
              <a:defRPr/>
            </a:pPr>
            <a:r>
              <a:rPr lang="en-US" dirty="0"/>
              <a:t>There are three ways </a:t>
            </a:r>
            <a:r>
              <a:rPr lang="en-US" dirty="0" smtClean="0"/>
              <a:t>a student can certify </a:t>
            </a:r>
            <a:r>
              <a:rPr lang="en-US" dirty="0"/>
              <a:t>enrollment</a:t>
            </a:r>
            <a:r>
              <a:rPr lang="en-US" dirty="0" smtClean="0"/>
              <a:t>:</a:t>
            </a:r>
            <a:br>
              <a:rPr lang="en-US" dirty="0" smtClean="0"/>
            </a:br>
            <a:endParaRPr lang="en-US" sz="1000" dirty="0" smtClean="0"/>
          </a:p>
          <a:p>
            <a:pPr lvl="1">
              <a:buFont typeface="Arial" panose="020B0604020202020204" pitchFamily="34" charset="0"/>
              <a:buChar char="•"/>
              <a:defRPr/>
            </a:pPr>
            <a:r>
              <a:rPr lang="en-US" dirty="0" smtClean="0"/>
              <a:t>Call the Education Call Center (1-888-442-4551)</a:t>
            </a:r>
            <a:br>
              <a:rPr lang="en-US" dirty="0" smtClean="0"/>
            </a:br>
            <a:endParaRPr lang="en-US" sz="1000" dirty="0" smtClean="0"/>
          </a:p>
          <a:p>
            <a:pPr lvl="1">
              <a:buFont typeface="Arial" panose="020B0604020202020204" pitchFamily="34" charset="0"/>
              <a:buChar char="•"/>
              <a:defRPr/>
            </a:pPr>
            <a:r>
              <a:rPr lang="en-US" dirty="0" smtClean="0"/>
              <a:t>Call </a:t>
            </a:r>
            <a:r>
              <a:rPr lang="en-US" dirty="0"/>
              <a:t>the automated phone line (</a:t>
            </a:r>
            <a:r>
              <a:rPr lang="en-US" dirty="0" smtClean="0"/>
              <a:t>1-877-823-2378)</a:t>
            </a:r>
            <a:br>
              <a:rPr lang="en-US" dirty="0" smtClean="0"/>
            </a:br>
            <a:endParaRPr lang="en-US" sz="1000" dirty="0"/>
          </a:p>
          <a:p>
            <a:pPr lvl="1">
              <a:buFont typeface="Arial" panose="020B0604020202020204" pitchFamily="34" charset="0"/>
              <a:buChar char="•"/>
              <a:defRPr/>
            </a:pPr>
            <a:r>
              <a:rPr lang="en-US" dirty="0"/>
              <a:t>Verify online at </a:t>
            </a:r>
            <a:r>
              <a:rPr lang="en-US" dirty="0">
                <a:hlinkClick r:id="rId3"/>
              </a:rPr>
              <a:t>https://www.gibill.va.gov.wave/</a:t>
            </a:r>
            <a:endParaRPr lang="en-US" dirty="0"/>
          </a:p>
          <a:p>
            <a:pPr marL="0" indent="0">
              <a:buFont typeface="Arial" panose="020B0604020202020204" pitchFamily="34" charset="0"/>
              <a:buNone/>
              <a:defRPr/>
            </a:pPr>
            <a:endParaRPr lang="en-US" dirty="0" smtClean="0"/>
          </a:p>
          <a:p>
            <a:pPr marL="0" indent="0">
              <a:buFont typeface="Arial" panose="020B0604020202020204" pitchFamily="34" charset="0"/>
              <a:buNone/>
              <a:defRPr/>
            </a:pPr>
            <a:endParaRPr lang="en-US" dirty="0"/>
          </a:p>
        </p:txBody>
      </p:sp>
      <p:pic>
        <p:nvPicPr>
          <p:cNvPr id="62468" name="Picture 2" descr="Image of the W.A.V.E (Web Automated Verification of Enrollment) login screen. " title="Enrollment Certification Metho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657600"/>
            <a:ext cx="6400800" cy="27802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62470" name="Slide Number Placeholder 3"/>
          <p:cNvSpPr>
            <a:spLocks noGrp="1"/>
          </p:cNvSpPr>
          <p:nvPr>
            <p:ph type="sldNum" sz="quarter" idx="10"/>
          </p:nvPr>
        </p:nvSpPr>
        <p:spPr bwMode="auto">
          <a:xfrm>
            <a:off x="8458200" y="6602413"/>
            <a:ext cx="609600" cy="255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67D96795-DA38-41C4-95F6-FB18F7385B9B}" type="slidenum">
              <a:rPr lang="en-US" altLang="en-US" sz="1400" smtClean="0">
                <a:solidFill>
                  <a:schemeClr val="bg1"/>
                </a:solidFill>
                <a:latin typeface="Times New Roman" charset="0"/>
              </a:rPr>
              <a:pPr>
                <a:spcBef>
                  <a:spcPct val="0"/>
                </a:spcBef>
                <a:buFontTx/>
                <a:buNone/>
              </a:pPr>
              <a:t>53</a:t>
            </a:fld>
            <a:endParaRPr lang="en-US" altLang="en-US" sz="1400" dirty="0" smtClean="0">
              <a:solidFill>
                <a:schemeClr val="bg1"/>
              </a:solidFill>
              <a:latin typeface="Times New Roman" charset="0"/>
            </a:endParaRPr>
          </a:p>
        </p:txBody>
      </p:sp>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dirty="0" smtClean="0">
                <a:ln>
                  <a:noFill/>
                </a:ln>
                <a:latin typeface="Arial" charset="0"/>
                <a:cs typeface="Arial" charset="0"/>
              </a:rPr>
              <a:t>Phone Certification</a:t>
            </a:r>
          </a:p>
        </p:txBody>
      </p:sp>
      <p:sp>
        <p:nvSpPr>
          <p:cNvPr id="63491" name="Content Placeholder 2"/>
          <p:cNvSpPr>
            <a:spLocks noGrp="1"/>
          </p:cNvSpPr>
          <p:nvPr>
            <p:ph idx="1"/>
          </p:nvPr>
        </p:nvSpPr>
        <p:spPr>
          <a:xfrm>
            <a:off x="457200" y="1219200"/>
            <a:ext cx="8458200" cy="5334000"/>
          </a:xfrm>
        </p:spPr>
        <p:txBody>
          <a:bodyPr/>
          <a:lstStyle/>
          <a:p>
            <a:pPr marL="0" indent="0">
              <a:buFont typeface="Arial" charset="0"/>
              <a:buNone/>
            </a:pPr>
            <a:r>
              <a:rPr lang="en-US" altLang="en-US" dirty="0" smtClean="0">
                <a:latin typeface="Arial" charset="0"/>
                <a:cs typeface="Arial" charset="0"/>
              </a:rPr>
              <a:t>When a student calls the Education Call Center (ECC) to certify attendance, the VA employee performs the following:</a:t>
            </a:r>
          </a:p>
          <a:p>
            <a:pPr marL="0" indent="0">
              <a:buFont typeface="Arial" charset="0"/>
              <a:buNone/>
            </a:pPr>
            <a:endParaRPr lang="en-US" altLang="en-US" sz="1000" dirty="0" smtClean="0">
              <a:latin typeface="Arial" charset="0"/>
              <a:cs typeface="Arial" charset="0"/>
            </a:endParaRPr>
          </a:p>
          <a:p>
            <a:pPr lvl="1">
              <a:spcBef>
                <a:spcPts val="1200"/>
              </a:spcBef>
              <a:spcAft>
                <a:spcPts val="1200"/>
              </a:spcAft>
              <a:buFont typeface="Arial" panose="020B0604020202020204" pitchFamily="34" charset="0"/>
              <a:buChar char="•"/>
            </a:pPr>
            <a:r>
              <a:rPr lang="en-US" altLang="en-US" dirty="0" smtClean="0">
                <a:latin typeface="Arial" charset="0"/>
                <a:cs typeface="Arial" charset="0"/>
              </a:rPr>
              <a:t>Confirm the student’s address and EFT information</a:t>
            </a:r>
          </a:p>
          <a:p>
            <a:pPr lvl="1">
              <a:spcBef>
                <a:spcPts val="1200"/>
              </a:spcBef>
              <a:spcAft>
                <a:spcPts val="1200"/>
              </a:spcAft>
              <a:buFont typeface="Arial" panose="020B0604020202020204" pitchFamily="34" charset="0"/>
              <a:buChar char="•"/>
            </a:pPr>
            <a:r>
              <a:rPr lang="en-US" altLang="en-US" dirty="0" smtClean="0">
                <a:latin typeface="Arial" charset="0"/>
                <a:cs typeface="Arial" charset="0"/>
              </a:rPr>
              <a:t>Confirm the hours of attendance for the month</a:t>
            </a:r>
          </a:p>
          <a:p>
            <a:pPr lvl="1">
              <a:spcBef>
                <a:spcPts val="1200"/>
              </a:spcBef>
              <a:spcAft>
                <a:spcPts val="1200"/>
              </a:spcAft>
              <a:buFont typeface="Arial" panose="020B0604020202020204" pitchFamily="34" charset="0"/>
              <a:buChar char="•"/>
            </a:pPr>
            <a:r>
              <a:rPr lang="en-US" altLang="en-US" dirty="0" smtClean="0">
                <a:latin typeface="Arial" charset="0"/>
                <a:cs typeface="Arial" charset="0"/>
              </a:rPr>
              <a:t>If the hours are correct, certify attendance in BDN</a:t>
            </a:r>
          </a:p>
        </p:txBody>
      </p:sp>
      <p:sp>
        <p:nvSpPr>
          <p:cNvPr id="5"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63494" name="Slide Number Placeholder 3"/>
          <p:cNvSpPr>
            <a:spLocks noGrp="1"/>
          </p:cNvSpPr>
          <p:nvPr>
            <p:ph type="sldNum" sz="quarter" idx="10"/>
          </p:nvPr>
        </p:nvSpPr>
        <p:spPr bwMode="auto">
          <a:xfrm>
            <a:off x="8458200" y="6602413"/>
            <a:ext cx="609600" cy="255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2B4C82E7-0548-43C0-A482-FC05AFF87560}" type="slidenum">
              <a:rPr lang="en-US" altLang="en-US" sz="1400" smtClean="0">
                <a:solidFill>
                  <a:schemeClr val="bg1"/>
                </a:solidFill>
                <a:latin typeface="Times New Roman" charset="0"/>
              </a:rPr>
              <a:pPr>
                <a:spcBef>
                  <a:spcPct val="0"/>
                </a:spcBef>
                <a:buFontTx/>
                <a:buNone/>
              </a:pPr>
              <a:t>54</a:t>
            </a:fld>
            <a:endParaRPr lang="en-US" altLang="en-US" sz="1400" dirty="0" smtClean="0">
              <a:solidFill>
                <a:schemeClr val="bg1"/>
              </a:solidFill>
              <a:latin typeface="Times New Roman" charset="0"/>
            </a:endParaRPr>
          </a:p>
        </p:txBody>
      </p:sp>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dirty="0" smtClean="0">
                <a:ln>
                  <a:noFill/>
                </a:ln>
                <a:latin typeface="Arial" charset="0"/>
                <a:cs typeface="Arial" charset="0"/>
              </a:rPr>
              <a:t>Confirm the Student’s Address &amp; EFT</a:t>
            </a:r>
          </a:p>
        </p:txBody>
      </p:sp>
      <p:sp>
        <p:nvSpPr>
          <p:cNvPr id="3" name="Content Placeholder 2"/>
          <p:cNvSpPr>
            <a:spLocks noGrp="1"/>
          </p:cNvSpPr>
          <p:nvPr>
            <p:ph idx="1"/>
          </p:nvPr>
        </p:nvSpPr>
        <p:spPr>
          <a:xfrm>
            <a:off x="457200" y="1219200"/>
            <a:ext cx="8229600" cy="5410200"/>
          </a:xfrm>
        </p:spPr>
        <p:txBody>
          <a:bodyPr>
            <a:normAutofit fontScale="85000" lnSpcReduction="20000"/>
          </a:bodyPr>
          <a:lstStyle/>
          <a:p>
            <a:pPr>
              <a:spcBef>
                <a:spcPts val="1200"/>
              </a:spcBef>
              <a:spcAft>
                <a:spcPts val="1200"/>
              </a:spcAft>
              <a:buFont typeface="Arial" panose="020B0604020202020204" pitchFamily="34" charset="0"/>
              <a:buChar char="•"/>
              <a:defRPr/>
            </a:pPr>
            <a:r>
              <a:rPr lang="en-US" sz="2600" dirty="0" smtClean="0"/>
              <a:t>Before certifying enrollment, ask the student if their address or EFT information needs to be updated</a:t>
            </a:r>
          </a:p>
          <a:p>
            <a:pPr>
              <a:spcBef>
                <a:spcPts val="1200"/>
              </a:spcBef>
              <a:spcAft>
                <a:spcPts val="1200"/>
              </a:spcAft>
              <a:buFont typeface="Arial" panose="020B0604020202020204" pitchFamily="34" charset="0"/>
              <a:buChar char="•"/>
              <a:defRPr/>
            </a:pPr>
            <a:r>
              <a:rPr lang="en-US" sz="2600" dirty="0" smtClean="0"/>
              <a:t>If information needs to be updated, perform the following:</a:t>
            </a:r>
          </a:p>
          <a:p>
            <a:pPr marL="1371600" lvl="2" indent="-514350">
              <a:spcBef>
                <a:spcPts val="1200"/>
              </a:spcBef>
              <a:spcAft>
                <a:spcPts val="1200"/>
              </a:spcAft>
              <a:buFont typeface="+mj-lt"/>
              <a:buAutoNum type="arabicPeriod"/>
              <a:defRPr/>
            </a:pPr>
            <a:r>
              <a:rPr lang="en-US" sz="2600" dirty="0" smtClean="0"/>
              <a:t>Follow identification protocol instructions.</a:t>
            </a:r>
          </a:p>
          <a:p>
            <a:pPr marL="1371600" lvl="2" indent="-514350">
              <a:spcBef>
                <a:spcPts val="1200"/>
              </a:spcBef>
              <a:spcAft>
                <a:spcPts val="1200"/>
              </a:spcAft>
              <a:buFont typeface="+mj-lt"/>
              <a:buAutoNum type="arabicPeriod"/>
              <a:defRPr/>
            </a:pPr>
            <a:r>
              <a:rPr lang="en-US" sz="2600" dirty="0" smtClean="0"/>
              <a:t>Update the information.</a:t>
            </a:r>
          </a:p>
          <a:p>
            <a:pPr marL="1371600" lvl="2" indent="-514350">
              <a:spcBef>
                <a:spcPts val="1200"/>
              </a:spcBef>
              <a:spcAft>
                <a:spcPts val="1200"/>
              </a:spcAft>
              <a:buFont typeface="+mj-lt"/>
              <a:buAutoNum type="arabicPeriod"/>
              <a:defRPr/>
            </a:pPr>
            <a:r>
              <a:rPr lang="en-US" sz="2600" dirty="0" smtClean="0"/>
              <a:t>Place a note in the TIMS file with the updated information.</a:t>
            </a:r>
          </a:p>
          <a:p>
            <a:pPr>
              <a:spcBef>
                <a:spcPts val="1200"/>
              </a:spcBef>
              <a:spcAft>
                <a:spcPts val="1200"/>
              </a:spcAft>
              <a:buFont typeface="Arial" panose="020B0604020202020204" pitchFamily="34" charset="0"/>
              <a:buChar char="•"/>
              <a:defRPr/>
            </a:pPr>
            <a:r>
              <a:rPr lang="en-US" sz="2600" dirty="0" smtClean="0"/>
              <a:t>If the address or EFT cannot be updated due to a failed identification protocol, do not process the certification</a:t>
            </a:r>
          </a:p>
          <a:p>
            <a:pPr lvl="1">
              <a:spcBef>
                <a:spcPts val="1200"/>
              </a:spcBef>
              <a:spcAft>
                <a:spcPts val="1200"/>
              </a:spcAft>
              <a:buFont typeface="Arial" panose="020B0604020202020204" pitchFamily="34" charset="0"/>
              <a:buChar char="–"/>
              <a:defRPr/>
            </a:pPr>
            <a:r>
              <a:rPr lang="en-US" sz="2600" dirty="0" smtClean="0"/>
              <a:t>The Student may send in a written request to change the address (VA Form 20-572) or EFT (VA Form 24-0296) or call back with correct information before certification</a:t>
            </a:r>
          </a:p>
          <a:p>
            <a:pPr marL="457200" lvl="1" indent="0">
              <a:buFont typeface="Arial" panose="020B0604020202020204" pitchFamily="34" charset="0"/>
              <a:buNone/>
              <a:defRPr/>
            </a:pPr>
            <a:endParaRPr lang="en-US" dirty="0"/>
          </a:p>
        </p:txBody>
      </p:sp>
      <p:sp>
        <p:nvSpPr>
          <p:cNvPr id="4"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64517" name="Slide Number Placeholder 3"/>
          <p:cNvSpPr>
            <a:spLocks noGrp="1"/>
          </p:cNvSpPr>
          <p:nvPr>
            <p:ph type="sldNum" sz="quarter" idx="10"/>
          </p:nvPr>
        </p:nvSpPr>
        <p:spPr bwMode="auto">
          <a:xfrm>
            <a:off x="8458200" y="6602413"/>
            <a:ext cx="609600" cy="255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41C1F62C-CBAA-4718-ACE2-0DF439E2F8FF}" type="slidenum">
              <a:rPr lang="en-US" altLang="en-US" sz="1400" smtClean="0">
                <a:solidFill>
                  <a:schemeClr val="bg1"/>
                </a:solidFill>
                <a:latin typeface="Times New Roman" charset="0"/>
              </a:rPr>
              <a:pPr>
                <a:spcBef>
                  <a:spcPct val="0"/>
                </a:spcBef>
                <a:buFontTx/>
                <a:buNone/>
              </a:pPr>
              <a:t>55</a:t>
            </a:fld>
            <a:endParaRPr lang="en-US" altLang="en-US" sz="1400" dirty="0" smtClean="0">
              <a:solidFill>
                <a:schemeClr val="bg1"/>
              </a:solidFill>
              <a:latin typeface="Times New Roman" charset="0"/>
            </a:endParaRPr>
          </a:p>
        </p:txBody>
      </p:sp>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dirty="0" smtClean="0">
                <a:ln>
                  <a:noFill/>
                </a:ln>
                <a:latin typeface="Arial" charset="0"/>
                <a:cs typeface="Arial" charset="0"/>
              </a:rPr>
              <a:t>Confirm the Hours of Attendance</a:t>
            </a:r>
          </a:p>
        </p:txBody>
      </p:sp>
      <p:sp>
        <p:nvSpPr>
          <p:cNvPr id="3" name="Content Placeholder 2"/>
          <p:cNvSpPr>
            <a:spLocks noGrp="1"/>
          </p:cNvSpPr>
          <p:nvPr>
            <p:ph idx="1"/>
          </p:nvPr>
        </p:nvSpPr>
        <p:spPr/>
        <p:txBody>
          <a:bodyPr>
            <a:normAutofit lnSpcReduction="10000"/>
          </a:bodyPr>
          <a:lstStyle/>
          <a:p>
            <a:pPr marL="0" indent="0">
              <a:spcBef>
                <a:spcPts val="1200"/>
              </a:spcBef>
              <a:spcAft>
                <a:spcPts val="1200"/>
              </a:spcAft>
              <a:buNone/>
              <a:defRPr/>
            </a:pPr>
            <a:r>
              <a:rPr lang="en-US" dirty="0" smtClean="0"/>
              <a:t>The VA employee should: </a:t>
            </a:r>
          </a:p>
          <a:p>
            <a:pPr>
              <a:spcBef>
                <a:spcPts val="1200"/>
              </a:spcBef>
              <a:spcAft>
                <a:spcPts val="1200"/>
              </a:spcAft>
              <a:defRPr/>
            </a:pPr>
            <a:r>
              <a:rPr lang="en-US" dirty="0" smtClean="0"/>
              <a:t>Ask specific questions to make sure the hours of attendance have not changed:</a:t>
            </a:r>
          </a:p>
          <a:p>
            <a:pPr lvl="1">
              <a:spcBef>
                <a:spcPts val="1200"/>
              </a:spcBef>
              <a:spcAft>
                <a:spcPts val="1200"/>
              </a:spcAft>
              <a:buFont typeface="Arial" panose="020B0604020202020204" pitchFamily="34" charset="0"/>
              <a:buChar char="–"/>
              <a:defRPr/>
            </a:pPr>
            <a:r>
              <a:rPr lang="en-US" dirty="0" smtClean="0"/>
              <a:t>“How many hours are you attending?”</a:t>
            </a:r>
          </a:p>
          <a:p>
            <a:pPr lvl="1">
              <a:spcBef>
                <a:spcPts val="1200"/>
              </a:spcBef>
              <a:spcAft>
                <a:spcPts val="1200"/>
              </a:spcAft>
              <a:buFont typeface="Arial" panose="020B0604020202020204" pitchFamily="34" charset="0"/>
              <a:buChar char="–"/>
              <a:defRPr/>
            </a:pPr>
            <a:r>
              <a:rPr lang="en-US" dirty="0" smtClean="0"/>
              <a:t>“Did you drop hours or withdraw from class?”</a:t>
            </a:r>
          </a:p>
          <a:p>
            <a:pPr lvl="1">
              <a:spcBef>
                <a:spcPts val="1200"/>
              </a:spcBef>
              <a:spcAft>
                <a:spcPts val="1200"/>
              </a:spcAft>
              <a:buFont typeface="Arial" panose="020B0604020202020204" pitchFamily="34" charset="0"/>
              <a:buChar char="–"/>
              <a:defRPr/>
            </a:pPr>
            <a:r>
              <a:rPr lang="en-US" dirty="0" smtClean="0"/>
              <a:t>“Did you complete your term this month?”</a:t>
            </a:r>
          </a:p>
          <a:p>
            <a:pPr>
              <a:spcBef>
                <a:spcPts val="1200"/>
              </a:spcBef>
              <a:spcAft>
                <a:spcPts val="1200"/>
              </a:spcAft>
              <a:buFont typeface="Arial" panose="020B0604020202020204" pitchFamily="34" charset="0"/>
              <a:buChar char="•"/>
              <a:defRPr/>
            </a:pPr>
            <a:r>
              <a:rPr lang="en-US" dirty="0"/>
              <a:t>Verify </a:t>
            </a:r>
            <a:r>
              <a:rPr lang="en-US" dirty="0" smtClean="0"/>
              <a:t>the student’s response </a:t>
            </a:r>
            <a:r>
              <a:rPr lang="en-US" dirty="0"/>
              <a:t>with the enrollment </a:t>
            </a:r>
            <a:r>
              <a:rPr lang="en-US" dirty="0" smtClean="0"/>
              <a:t>information shown </a:t>
            </a:r>
            <a:r>
              <a:rPr lang="en-US" dirty="0"/>
              <a:t>on the M21 </a:t>
            </a:r>
            <a:r>
              <a:rPr lang="en-US" dirty="0" smtClean="0"/>
              <a:t>screen</a:t>
            </a:r>
            <a:endParaRPr lang="en-US" dirty="0"/>
          </a:p>
          <a:p>
            <a:pPr marL="0" indent="0">
              <a:buFont typeface="Arial" panose="020B0604020202020204" pitchFamily="34" charset="0"/>
              <a:buNone/>
              <a:defRPr/>
            </a:pPr>
            <a:endParaRPr lang="en-US" dirty="0" smtClean="0"/>
          </a:p>
          <a:p>
            <a:pPr lvl="1">
              <a:buFont typeface="Arial" panose="020B0604020202020204" pitchFamily="34" charset="0"/>
              <a:buChar char="–"/>
              <a:defRPr/>
            </a:pPr>
            <a:endParaRPr lang="en-US" dirty="0" smtClean="0"/>
          </a:p>
          <a:p>
            <a:pPr lvl="2">
              <a:buFont typeface="Arial" panose="020B0604020202020204" pitchFamily="34" charset="0"/>
              <a:buChar char="•"/>
              <a:defRPr/>
            </a:pPr>
            <a:endParaRPr lang="en-US" dirty="0"/>
          </a:p>
        </p:txBody>
      </p:sp>
      <p:sp>
        <p:nvSpPr>
          <p:cNvPr id="65540" name="Slide Number Placeholder 3"/>
          <p:cNvSpPr>
            <a:spLocks noGrp="1"/>
          </p:cNvSpPr>
          <p:nvPr>
            <p:ph type="sldNum" sz="quarter" idx="10"/>
          </p:nvPr>
        </p:nvSpPr>
        <p:spPr bwMode="auto">
          <a:xfrm>
            <a:off x="8458200" y="6602413"/>
            <a:ext cx="609600" cy="255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3D788FBD-10B5-488E-9CAD-35C2FB7C587D}" type="slidenum">
              <a:rPr lang="en-US" altLang="en-US" sz="1400" smtClean="0">
                <a:solidFill>
                  <a:schemeClr val="bg1"/>
                </a:solidFill>
                <a:latin typeface="Times New Roman" charset="0"/>
              </a:rPr>
              <a:pPr>
                <a:spcBef>
                  <a:spcPct val="0"/>
                </a:spcBef>
                <a:buFontTx/>
                <a:buNone/>
              </a:pPr>
              <a:t>56</a:t>
            </a:fld>
            <a:endParaRPr lang="en-US" altLang="en-US" sz="1400" dirty="0" smtClean="0">
              <a:solidFill>
                <a:schemeClr val="bg1"/>
              </a:solidFill>
              <a:latin typeface="Times New Roman" charset="0"/>
            </a:endParaRPr>
          </a:p>
        </p:txBody>
      </p:sp>
      <p:sp>
        <p:nvSpPr>
          <p:cNvPr id="5"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dirty="0" smtClean="0">
                <a:ln>
                  <a:noFill/>
                </a:ln>
                <a:latin typeface="Arial" charset="0"/>
                <a:cs typeface="Arial" charset="0"/>
              </a:rPr>
              <a:t>Certify Attendance</a:t>
            </a:r>
          </a:p>
        </p:txBody>
      </p:sp>
      <p:sp>
        <p:nvSpPr>
          <p:cNvPr id="70659" name="Content Placeholder 2"/>
          <p:cNvSpPr>
            <a:spLocks noGrp="1"/>
          </p:cNvSpPr>
          <p:nvPr>
            <p:ph idx="1"/>
          </p:nvPr>
        </p:nvSpPr>
        <p:spPr/>
        <p:txBody>
          <a:bodyPr/>
          <a:lstStyle/>
          <a:p>
            <a:pPr marL="0" indent="0">
              <a:spcBef>
                <a:spcPts val="1200"/>
              </a:spcBef>
              <a:spcAft>
                <a:spcPts val="1200"/>
              </a:spcAft>
              <a:buFont typeface="Arial" charset="0"/>
              <a:buNone/>
              <a:defRPr/>
            </a:pPr>
            <a:r>
              <a:rPr lang="en-US" altLang="en-US" dirty="0" smtClean="0">
                <a:latin typeface="Arial" charset="0"/>
                <a:cs typeface="Arial" charset="0"/>
              </a:rPr>
              <a:t>Certify the attendance if the:</a:t>
            </a:r>
          </a:p>
          <a:p>
            <a:pPr>
              <a:spcBef>
                <a:spcPts val="1200"/>
              </a:spcBef>
              <a:spcAft>
                <a:spcPts val="1200"/>
              </a:spcAft>
              <a:defRPr/>
            </a:pPr>
            <a:r>
              <a:rPr lang="en-US" altLang="en-US" dirty="0">
                <a:latin typeface="Arial" charset="0"/>
                <a:cs typeface="Arial" charset="0"/>
              </a:rPr>
              <a:t>S</a:t>
            </a:r>
            <a:r>
              <a:rPr lang="en-US" altLang="en-US" dirty="0" smtClean="0">
                <a:latin typeface="Arial" charset="0"/>
                <a:cs typeface="Arial" charset="0"/>
              </a:rPr>
              <a:t>tudent confirms that there are no changes to their enrollment and the reported </a:t>
            </a:r>
            <a:r>
              <a:rPr lang="en-US" altLang="en-US" dirty="0">
                <a:latin typeface="Arial" charset="0"/>
                <a:cs typeface="Arial" charset="0"/>
              </a:rPr>
              <a:t>enrollment information matches enrollment data on the BDN M21 </a:t>
            </a:r>
            <a:r>
              <a:rPr lang="en-US" altLang="en-US" dirty="0" smtClean="0">
                <a:latin typeface="Arial" charset="0"/>
                <a:cs typeface="Arial" charset="0"/>
              </a:rPr>
              <a:t>screen.</a:t>
            </a:r>
          </a:p>
          <a:p>
            <a:pPr marL="0" indent="0">
              <a:spcBef>
                <a:spcPts val="1200"/>
              </a:spcBef>
              <a:spcAft>
                <a:spcPts val="1200"/>
              </a:spcAft>
              <a:buFont typeface="Arial" charset="0"/>
              <a:buNone/>
              <a:defRPr/>
            </a:pPr>
            <a:r>
              <a:rPr lang="en-US" altLang="en-US" dirty="0">
                <a:latin typeface="Arial" charset="0"/>
                <a:cs typeface="Arial" charset="0"/>
              </a:rPr>
              <a:t> </a:t>
            </a:r>
            <a:r>
              <a:rPr lang="en-US" altLang="en-US" dirty="0" smtClean="0">
                <a:latin typeface="Arial" charset="0"/>
                <a:cs typeface="Arial" charset="0"/>
              </a:rPr>
              <a:t>                                      </a:t>
            </a:r>
            <a:r>
              <a:rPr lang="en-US" altLang="en-US" b="1" dirty="0" smtClean="0">
                <a:latin typeface="Arial" charset="0"/>
                <a:cs typeface="Arial" charset="0"/>
              </a:rPr>
              <a:t>-or-</a:t>
            </a:r>
          </a:p>
          <a:p>
            <a:pPr>
              <a:spcBef>
                <a:spcPts val="1200"/>
              </a:spcBef>
              <a:spcAft>
                <a:spcPts val="1200"/>
              </a:spcAft>
              <a:defRPr/>
            </a:pPr>
            <a:r>
              <a:rPr lang="en-US" altLang="en-US" dirty="0">
                <a:latin typeface="Arial" charset="0"/>
                <a:cs typeface="Arial" charset="0"/>
              </a:rPr>
              <a:t>O</a:t>
            </a:r>
            <a:r>
              <a:rPr lang="en-US" altLang="en-US" dirty="0" smtClean="0">
                <a:latin typeface="Arial" charset="0"/>
                <a:cs typeface="Arial" charset="0"/>
              </a:rPr>
              <a:t>nly change to enrollment involves an increase in hours.</a:t>
            </a:r>
          </a:p>
          <a:p>
            <a:pPr>
              <a:defRPr/>
            </a:pPr>
            <a:endParaRPr lang="en-US" altLang="en-US" dirty="0" smtClean="0">
              <a:latin typeface="Arial" charset="0"/>
              <a:cs typeface="Arial" charset="0"/>
            </a:endParaRPr>
          </a:p>
          <a:p>
            <a:pPr marL="1371600" lvl="3" indent="0">
              <a:buFont typeface="Arial" charset="0"/>
              <a:buNone/>
              <a:defRPr/>
            </a:pPr>
            <a:r>
              <a:rPr lang="en-US" altLang="en-US" dirty="0" smtClean="0">
                <a:latin typeface="Arial" charset="0"/>
                <a:cs typeface="Arial" charset="0"/>
              </a:rPr>
              <a:t>	</a:t>
            </a:r>
            <a:endParaRPr lang="en-US" altLang="en-US" sz="3600" b="1" dirty="0" smtClean="0">
              <a:latin typeface="Arial" charset="0"/>
              <a:cs typeface="Arial" charset="0"/>
            </a:endParaRPr>
          </a:p>
        </p:txBody>
      </p:sp>
      <p:sp>
        <p:nvSpPr>
          <p:cNvPr id="4"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68613" name="Slide Number Placeholder 3"/>
          <p:cNvSpPr>
            <a:spLocks noGrp="1"/>
          </p:cNvSpPr>
          <p:nvPr>
            <p:ph type="sldNum" sz="quarter" idx="10"/>
          </p:nvPr>
        </p:nvSpPr>
        <p:spPr bwMode="auto">
          <a:xfrm>
            <a:off x="8458200" y="6602413"/>
            <a:ext cx="609600" cy="255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343520A0-ADF8-45BB-B136-72F1F1FD3DEF}" type="slidenum">
              <a:rPr lang="en-US" altLang="en-US" sz="1400" smtClean="0">
                <a:solidFill>
                  <a:schemeClr val="bg1"/>
                </a:solidFill>
                <a:latin typeface="Times New Roman" charset="0"/>
              </a:rPr>
              <a:pPr>
                <a:spcBef>
                  <a:spcPct val="0"/>
                </a:spcBef>
                <a:buFontTx/>
                <a:buNone/>
              </a:pPr>
              <a:t>57</a:t>
            </a:fld>
            <a:endParaRPr lang="en-US" altLang="en-US" sz="1400" dirty="0" smtClean="0">
              <a:solidFill>
                <a:schemeClr val="bg1"/>
              </a:solidFill>
              <a:latin typeface="Times New Roman" charset="0"/>
            </a:endParaRPr>
          </a:p>
        </p:txBody>
      </p:sp>
    </p:spTree>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dirty="0" smtClean="0">
                <a:ln>
                  <a:noFill/>
                </a:ln>
                <a:latin typeface="Arial" charset="0"/>
                <a:cs typeface="Arial" charset="0"/>
              </a:rPr>
              <a:t>M21 Screen</a:t>
            </a:r>
          </a:p>
        </p:txBody>
      </p:sp>
      <p:pic>
        <p:nvPicPr>
          <p:cNvPr id="67587" name="Picture 2" descr="Image of the M21 Screen with blue arrows pointing to the &quot;date last paid&quot; and date last certified&quot; sections. " title="M21 Scree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084387" y="2906822"/>
            <a:ext cx="5051425" cy="332718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a:off x="7108825" y="3687762"/>
            <a:ext cx="979488" cy="484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Up Arrow 4"/>
          <p:cNvSpPr/>
          <p:nvPr/>
        </p:nvSpPr>
        <p:spPr>
          <a:xfrm>
            <a:off x="2590800" y="5005366"/>
            <a:ext cx="484188" cy="9779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67591" name="TextBox 5"/>
          <p:cNvSpPr txBox="1">
            <a:spLocks noChangeArrowheads="1"/>
          </p:cNvSpPr>
          <p:nvPr/>
        </p:nvSpPr>
        <p:spPr bwMode="auto">
          <a:xfrm>
            <a:off x="533400" y="1219200"/>
            <a:ext cx="8153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hangingPunct="1">
              <a:spcBef>
                <a:spcPct val="0"/>
              </a:spcBef>
              <a:buFontTx/>
              <a:buNone/>
            </a:pPr>
            <a:r>
              <a:rPr lang="en-US" altLang="en-US" dirty="0" smtClean="0">
                <a:latin typeface="Times New Roman" charset="0"/>
              </a:rPr>
              <a:t>Ensure enrollment </a:t>
            </a:r>
            <a:r>
              <a:rPr lang="en-US" altLang="en-US" dirty="0">
                <a:latin typeface="Times New Roman" charset="0"/>
              </a:rPr>
              <a:t>information </a:t>
            </a:r>
            <a:r>
              <a:rPr lang="en-US" altLang="en-US" dirty="0" smtClean="0">
                <a:latin typeface="Times New Roman" charset="0"/>
              </a:rPr>
              <a:t>provided by the student matches </a:t>
            </a:r>
            <a:r>
              <a:rPr lang="en-US" altLang="en-US" dirty="0">
                <a:latin typeface="Times New Roman" charset="0"/>
              </a:rPr>
              <a:t>the M21 screen. </a:t>
            </a:r>
            <a:endParaRPr lang="en-US" altLang="en-US" dirty="0" smtClean="0">
              <a:latin typeface="Times New Roman" charset="0"/>
            </a:endParaRPr>
          </a:p>
          <a:p>
            <a:pPr eaLnBrk="1" hangingPunct="1">
              <a:spcBef>
                <a:spcPct val="0"/>
              </a:spcBef>
              <a:buFontTx/>
              <a:buNone/>
            </a:pPr>
            <a:endParaRPr lang="en-US" altLang="en-US" dirty="0" smtClean="0">
              <a:latin typeface="Times New Roman" charset="0"/>
            </a:endParaRPr>
          </a:p>
          <a:p>
            <a:pPr eaLnBrk="1" hangingPunct="1">
              <a:spcBef>
                <a:spcPct val="0"/>
              </a:spcBef>
              <a:buFontTx/>
              <a:buNone/>
            </a:pPr>
            <a:r>
              <a:rPr lang="en-US" altLang="en-US" dirty="0" smtClean="0">
                <a:latin typeface="Times New Roman" charset="0"/>
              </a:rPr>
              <a:t>Also </a:t>
            </a:r>
            <a:r>
              <a:rPr lang="en-US" altLang="en-US" dirty="0">
                <a:latin typeface="Times New Roman" charset="0"/>
              </a:rPr>
              <a:t>note the Date Last Paid and Date Last Certified.</a:t>
            </a:r>
          </a:p>
        </p:txBody>
      </p:sp>
      <p:sp>
        <p:nvSpPr>
          <p:cNvPr id="67592" name="Slide Number Placeholder 3"/>
          <p:cNvSpPr>
            <a:spLocks noGrp="1"/>
          </p:cNvSpPr>
          <p:nvPr>
            <p:ph type="sldNum" sz="quarter" idx="10"/>
          </p:nvPr>
        </p:nvSpPr>
        <p:spPr bwMode="auto">
          <a:xfrm>
            <a:off x="8458200" y="6602413"/>
            <a:ext cx="609600" cy="255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9352725B-C512-4BA5-AA96-7D52CFBD0308}" type="slidenum">
              <a:rPr lang="en-US" altLang="en-US" sz="1400" smtClean="0">
                <a:solidFill>
                  <a:schemeClr val="bg1"/>
                </a:solidFill>
                <a:latin typeface="Times New Roman" charset="0"/>
              </a:rPr>
              <a:pPr>
                <a:spcBef>
                  <a:spcPct val="0"/>
                </a:spcBef>
                <a:buFontTx/>
                <a:buNone/>
              </a:pPr>
              <a:t>58</a:t>
            </a:fld>
            <a:endParaRPr lang="en-US" altLang="en-US" sz="1400" dirty="0" smtClean="0">
              <a:solidFill>
                <a:schemeClr val="bg1"/>
              </a:solidFill>
              <a:latin typeface="Times New Roman" charset="0"/>
            </a:endParaRPr>
          </a:p>
        </p:txBody>
      </p:sp>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dirty="0" smtClean="0">
                <a:ln>
                  <a:noFill/>
                </a:ln>
                <a:latin typeface="Arial" charset="0"/>
                <a:cs typeface="Arial" charset="0"/>
              </a:rPr>
              <a:t>Discrepancies in Enrollment</a:t>
            </a:r>
          </a:p>
        </p:txBody>
      </p:sp>
      <p:sp>
        <p:nvSpPr>
          <p:cNvPr id="3" name="Content Placeholder 2"/>
          <p:cNvSpPr>
            <a:spLocks noGrp="1"/>
          </p:cNvSpPr>
          <p:nvPr>
            <p:ph idx="1"/>
          </p:nvPr>
        </p:nvSpPr>
        <p:spPr>
          <a:xfrm>
            <a:off x="457200" y="1371600"/>
            <a:ext cx="8229600" cy="5105400"/>
          </a:xfrm>
        </p:spPr>
        <p:txBody>
          <a:bodyPr>
            <a:normAutofit/>
          </a:bodyPr>
          <a:lstStyle/>
          <a:p>
            <a:pPr marL="0" indent="0">
              <a:buNone/>
            </a:pPr>
            <a:r>
              <a:rPr lang="en-US" dirty="0"/>
              <a:t>If the stated hours of attendance do not match the enrollment in BDN, perform the following:</a:t>
            </a:r>
          </a:p>
          <a:p>
            <a:pPr marL="857250" lvl="1" indent="-457200">
              <a:buFont typeface="+mj-lt"/>
              <a:buAutoNum type="arabicPeriod"/>
            </a:pPr>
            <a:r>
              <a:rPr lang="en-US" dirty="0"/>
              <a:t>Do not certify as this could create debts.</a:t>
            </a:r>
          </a:p>
          <a:p>
            <a:pPr marL="857250" lvl="1" indent="-457200">
              <a:buFont typeface="+mj-lt"/>
              <a:buAutoNum type="arabicPeriod"/>
            </a:pPr>
            <a:r>
              <a:rPr lang="en-US" dirty="0"/>
              <a:t>Check TIMS to see if any unauthorized or pending changes, (22-1999b) are noted.</a:t>
            </a:r>
          </a:p>
          <a:p>
            <a:pPr marL="1314450" lvl="2" indent="-457200">
              <a:buFont typeface="+mj-lt"/>
              <a:buAutoNum type="alphaLcParenR"/>
            </a:pPr>
            <a:r>
              <a:rPr lang="en-US" dirty="0"/>
              <a:t>If yes, advise the student </a:t>
            </a:r>
            <a:r>
              <a:rPr lang="en-US" dirty="0" smtClean="0"/>
              <a:t>certification will be performed when the change is authorized</a:t>
            </a:r>
            <a:endParaRPr lang="en-US" dirty="0"/>
          </a:p>
          <a:p>
            <a:pPr marL="1314450" lvl="2" indent="-457200">
              <a:buFont typeface="+mj-lt"/>
              <a:buAutoNum type="alphaLcParenR"/>
            </a:pPr>
            <a:r>
              <a:rPr lang="en-US" dirty="0" smtClean="0"/>
              <a:t> If </a:t>
            </a:r>
            <a:r>
              <a:rPr lang="en-US" dirty="0"/>
              <a:t>no, advise the student to have SCO submit changes on a C</a:t>
            </a:r>
            <a:r>
              <a:rPr lang="en-US" dirty="0" smtClean="0"/>
              <a:t>hange </a:t>
            </a:r>
            <a:r>
              <a:rPr lang="en-US" dirty="0"/>
              <a:t>in </a:t>
            </a:r>
            <a:r>
              <a:rPr lang="en-US" dirty="0" smtClean="0"/>
              <a:t>Enrollment </a:t>
            </a:r>
            <a:r>
              <a:rPr lang="en-US" dirty="0"/>
              <a:t>form (22-1999b</a:t>
            </a:r>
            <a:r>
              <a:rPr lang="en-US" dirty="0" smtClean="0"/>
              <a:t>)</a:t>
            </a:r>
            <a:endParaRPr lang="en-US" dirty="0"/>
          </a:p>
          <a:p>
            <a:pPr marL="857250" lvl="1" indent="-457200">
              <a:buFont typeface="+mj-lt"/>
              <a:buAutoNum type="arabicPeriod"/>
            </a:pPr>
            <a:r>
              <a:rPr lang="en-US" dirty="0"/>
              <a:t>Advise the student to submit self-reported changes through WAVE.</a:t>
            </a:r>
          </a:p>
        </p:txBody>
      </p:sp>
      <p:sp>
        <p:nvSpPr>
          <p:cNvPr id="4"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66565" name="Slide Number Placeholder 3"/>
          <p:cNvSpPr>
            <a:spLocks noGrp="1"/>
          </p:cNvSpPr>
          <p:nvPr>
            <p:ph type="sldNum" sz="quarter" idx="10"/>
          </p:nvPr>
        </p:nvSpPr>
        <p:spPr bwMode="auto">
          <a:xfrm>
            <a:off x="8458200" y="6602413"/>
            <a:ext cx="609600" cy="255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5E63598B-ACBD-4911-A8C2-4CECFF154FBF}" type="slidenum">
              <a:rPr lang="en-US" altLang="en-US" sz="1400" smtClean="0">
                <a:solidFill>
                  <a:schemeClr val="bg1"/>
                </a:solidFill>
                <a:latin typeface="Times New Roman" charset="0"/>
              </a:rPr>
              <a:pPr>
                <a:spcBef>
                  <a:spcPct val="0"/>
                </a:spcBef>
                <a:buFontTx/>
                <a:buNone/>
              </a:pPr>
              <a:t>59</a:t>
            </a:fld>
            <a:endParaRPr lang="en-US" altLang="en-US" sz="1400" dirty="0" smtClean="0">
              <a:solidFill>
                <a:schemeClr val="bg1"/>
              </a:solidFill>
              <a:latin typeface="Times New Roman" charset="0"/>
            </a:endParaRP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dirty="0" smtClean="0">
                <a:ln>
                  <a:noFill/>
                </a:ln>
                <a:latin typeface="Arial" charset="0"/>
                <a:cs typeface="Arial" charset="0"/>
              </a:rPr>
              <a:t>BDN and USPS Requirements</a:t>
            </a:r>
          </a:p>
        </p:txBody>
      </p:sp>
      <p:sp>
        <p:nvSpPr>
          <p:cNvPr id="10243" name="Rectangle 3"/>
          <p:cNvSpPr>
            <a:spLocks noGrp="1" noChangeArrowheads="1"/>
          </p:cNvSpPr>
          <p:nvPr>
            <p:ph idx="1"/>
          </p:nvPr>
        </p:nvSpPr>
        <p:spPr/>
        <p:txBody>
          <a:bodyPr/>
          <a:lstStyle/>
          <a:p>
            <a:pPr eaLnBrk="1" hangingPunct="1"/>
            <a:r>
              <a:rPr lang="en-US" altLang="en-US" dirty="0" smtClean="0">
                <a:latin typeface="Arial" charset="0"/>
                <a:cs typeface="Arial" charset="0"/>
              </a:rPr>
              <a:t>Payments (checks) and letters are sent according to the address entered in the Benefits Delivery Network (BDN)</a:t>
            </a:r>
          </a:p>
          <a:p>
            <a:pPr eaLnBrk="1" hangingPunct="1"/>
            <a:endParaRPr lang="en-US" altLang="en-US" dirty="0" smtClean="0">
              <a:latin typeface="Arial" charset="0"/>
              <a:cs typeface="Arial" charset="0"/>
            </a:endParaRPr>
          </a:p>
          <a:p>
            <a:pPr eaLnBrk="1" hangingPunct="1"/>
            <a:r>
              <a:rPr lang="en-US" altLang="en-US" dirty="0" smtClean="0">
                <a:latin typeface="Arial" charset="0"/>
                <a:cs typeface="Arial" charset="0"/>
              </a:rPr>
              <a:t>To ensure proper receipt, addresses must conform to United States Postal Service (USPS) standards</a:t>
            </a:r>
          </a:p>
          <a:p>
            <a:pPr eaLnBrk="1" hangingPunct="1"/>
            <a:endParaRPr lang="en-US" altLang="en-US" dirty="0" smtClean="0">
              <a:latin typeface="Arial" charset="0"/>
              <a:cs typeface="Arial" charset="0"/>
            </a:endParaRPr>
          </a:p>
          <a:p>
            <a:pPr eaLnBrk="1" hangingPunct="1"/>
            <a:r>
              <a:rPr lang="en-US" altLang="en-US" dirty="0" smtClean="0">
                <a:latin typeface="Arial" charset="0"/>
                <a:cs typeface="Arial" charset="0"/>
              </a:rPr>
              <a:t>BDN’s address area contains a maximum of 6 lines, and is limited to 20 characters per line</a:t>
            </a:r>
          </a:p>
          <a:p>
            <a:pPr eaLnBrk="1" hangingPunct="1"/>
            <a:endParaRPr lang="en-US" altLang="en-US" dirty="0" smtClean="0">
              <a:latin typeface="Arial" charset="0"/>
              <a:cs typeface="Arial" charset="0"/>
            </a:endParaRPr>
          </a:p>
          <a:p>
            <a:pPr eaLnBrk="1" hangingPunct="1"/>
            <a:r>
              <a:rPr lang="en-US" altLang="en-US" dirty="0" smtClean="0">
                <a:latin typeface="Arial" charset="0"/>
                <a:cs typeface="Arial" charset="0"/>
              </a:rPr>
              <a:t>The claims processor must know how to conform to USPS standards within the confines of BDN</a:t>
            </a:r>
          </a:p>
          <a:p>
            <a:pPr eaLnBrk="1" hangingPunct="1"/>
            <a:endParaRPr lang="en-US" altLang="en-US" dirty="0" smtClean="0">
              <a:latin typeface="Arial" charset="0"/>
              <a:cs typeface="Arial" charset="0"/>
            </a:endParaRPr>
          </a:p>
        </p:txBody>
      </p:sp>
      <p:sp>
        <p:nvSpPr>
          <p:cNvPr id="1024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9DD2E895-EAB7-4B64-B4E6-5771E322B23A}" type="slidenum">
              <a:rPr lang="en-US" altLang="en-US" sz="1400" smtClean="0">
                <a:solidFill>
                  <a:schemeClr val="bg1"/>
                </a:solidFill>
                <a:latin typeface="Times New Roman" charset="0"/>
              </a:rPr>
              <a:pPr>
                <a:spcBef>
                  <a:spcPct val="0"/>
                </a:spcBef>
                <a:buFontTx/>
                <a:buNone/>
              </a:pPr>
              <a:t>6</a:t>
            </a:fld>
            <a:endParaRPr lang="en-US" altLang="en-US" sz="1400" dirty="0" smtClean="0">
              <a:solidFill>
                <a:schemeClr val="bg1"/>
              </a:solidFill>
              <a:latin typeface="Times New Roman" charset="0"/>
            </a:endParaRPr>
          </a:p>
        </p:txBody>
      </p:sp>
      <p:sp>
        <p:nvSpPr>
          <p:cNvPr id="5"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Tree>
    <p:extLst>
      <p:ext uri="{BB962C8B-B14F-4D97-AF65-F5344CB8AC3E}">
        <p14:creationId xmlns:p14="http://schemas.microsoft.com/office/powerpoint/2010/main" val="3824127366"/>
      </p:ext>
    </p:extLst>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dirty="0" smtClean="0">
                <a:ln>
                  <a:noFill/>
                </a:ln>
                <a:latin typeface="Arial" charset="0"/>
                <a:cs typeface="Arial" charset="0"/>
              </a:rPr>
              <a:t>Practice Exercise</a:t>
            </a:r>
          </a:p>
        </p:txBody>
      </p:sp>
      <p:sp>
        <p:nvSpPr>
          <p:cNvPr id="69635" name="Content Placeholder 2"/>
          <p:cNvSpPr>
            <a:spLocks noGrp="1"/>
          </p:cNvSpPr>
          <p:nvPr>
            <p:ph idx="1"/>
          </p:nvPr>
        </p:nvSpPr>
        <p:spPr/>
        <p:txBody>
          <a:bodyPr/>
          <a:lstStyle/>
          <a:p>
            <a:pPr marL="0" indent="0">
              <a:buNone/>
            </a:pPr>
            <a:r>
              <a:rPr lang="en-US" dirty="0" smtClean="0"/>
              <a:t>Given the records and data from your instructor:</a:t>
            </a:r>
          </a:p>
          <a:p>
            <a:pPr marL="0" indent="0">
              <a:buNone/>
            </a:pPr>
            <a:endParaRPr lang="en-US" dirty="0" smtClean="0"/>
          </a:p>
          <a:p>
            <a:pPr marL="857250" lvl="1" indent="-457200">
              <a:buFont typeface="+mj-lt"/>
              <a:buAutoNum type="arabicPeriod"/>
            </a:pPr>
            <a:r>
              <a:rPr lang="en-US" dirty="0" smtClean="0"/>
              <a:t>Determine </a:t>
            </a:r>
            <a:r>
              <a:rPr lang="en-US" dirty="0"/>
              <a:t>if attendance should be </a:t>
            </a:r>
            <a:r>
              <a:rPr lang="en-US" dirty="0" smtClean="0"/>
              <a:t>certified. </a:t>
            </a:r>
          </a:p>
          <a:p>
            <a:pPr marL="857250" lvl="1" indent="-457200">
              <a:buFont typeface="+mj-lt"/>
              <a:buAutoNum type="arabicPeriod"/>
            </a:pPr>
            <a:endParaRPr lang="en-US" dirty="0"/>
          </a:p>
          <a:p>
            <a:pPr marL="857250" lvl="1" indent="-457200">
              <a:buFont typeface="+mj-lt"/>
              <a:buAutoNum type="arabicPeriod"/>
            </a:pPr>
            <a:r>
              <a:rPr lang="en-US" dirty="0"/>
              <a:t>Explain why or why not.</a:t>
            </a:r>
            <a:endParaRPr lang="en-US" altLang="en-US" dirty="0" smtClean="0">
              <a:latin typeface="Arial" charset="0"/>
              <a:cs typeface="Arial" charset="0"/>
            </a:endParaRPr>
          </a:p>
        </p:txBody>
      </p:sp>
      <p:sp>
        <p:nvSpPr>
          <p:cNvPr id="4"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69637" name="Slide Number Placeholder 3"/>
          <p:cNvSpPr>
            <a:spLocks noGrp="1"/>
          </p:cNvSpPr>
          <p:nvPr>
            <p:ph type="sldNum" sz="quarter" idx="10"/>
          </p:nvPr>
        </p:nvSpPr>
        <p:spPr bwMode="auto">
          <a:xfrm>
            <a:off x="8458200" y="6602413"/>
            <a:ext cx="609600" cy="255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FFB7C415-DB65-474E-8890-97E1D1D8CFB0}" type="slidenum">
              <a:rPr lang="en-US" altLang="en-US" sz="1400" smtClean="0">
                <a:solidFill>
                  <a:schemeClr val="bg1"/>
                </a:solidFill>
                <a:latin typeface="Times New Roman" charset="0"/>
              </a:rPr>
              <a:pPr>
                <a:spcBef>
                  <a:spcPct val="0"/>
                </a:spcBef>
                <a:buFontTx/>
                <a:buNone/>
              </a:pPr>
              <a:t>60</a:t>
            </a:fld>
            <a:endParaRPr lang="en-US" altLang="en-US" sz="1400" dirty="0" smtClean="0">
              <a:solidFill>
                <a:schemeClr val="bg1"/>
              </a:solidFill>
              <a:latin typeface="Times New Roman" charset="0"/>
            </a:endParaRPr>
          </a:p>
        </p:txBody>
      </p:sp>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dirty="0" smtClean="0">
                <a:ln>
                  <a:noFill/>
                </a:ln>
                <a:latin typeface="Arial" charset="0"/>
                <a:cs typeface="Arial" charset="0"/>
              </a:rPr>
              <a:t>Certify Attendance in BDN</a:t>
            </a:r>
          </a:p>
        </p:txBody>
      </p:sp>
      <p:sp>
        <p:nvSpPr>
          <p:cNvPr id="3" name="Content Placeholder 2"/>
          <p:cNvSpPr>
            <a:spLocks noGrp="1"/>
          </p:cNvSpPr>
          <p:nvPr>
            <p:ph idx="1"/>
          </p:nvPr>
        </p:nvSpPr>
        <p:spPr>
          <a:xfrm>
            <a:off x="457200" y="1447800"/>
            <a:ext cx="8229600" cy="5029200"/>
          </a:xfrm>
        </p:spPr>
        <p:txBody>
          <a:bodyPr>
            <a:normAutofit fontScale="92500" lnSpcReduction="10000"/>
          </a:bodyPr>
          <a:lstStyle/>
          <a:p>
            <a:pPr marL="457200" indent="-457200">
              <a:buFont typeface="+mj-lt"/>
              <a:buAutoNum type="arabicPeriod"/>
              <a:defRPr/>
            </a:pPr>
            <a:r>
              <a:rPr lang="en-US" dirty="0" smtClean="0"/>
              <a:t>In BDN, complete the stub name using the first initial, middle initial, and first 5 letters of the last name.</a:t>
            </a:r>
          </a:p>
          <a:p>
            <a:pPr marL="914400" lvl="2" indent="0">
              <a:buNone/>
              <a:defRPr/>
            </a:pPr>
            <a:r>
              <a:rPr lang="en-US" dirty="0" smtClean="0"/>
              <a:t>                        Example: J A SMITH</a:t>
            </a:r>
            <a:br>
              <a:rPr lang="en-US" dirty="0" smtClean="0"/>
            </a:br>
            <a:endParaRPr lang="en-US" sz="1000" dirty="0" smtClean="0"/>
          </a:p>
          <a:p>
            <a:pPr lvl="1">
              <a:buFont typeface="Arial" pitchFamily="34" charset="0"/>
              <a:buChar char="•"/>
              <a:defRPr/>
            </a:pPr>
            <a:r>
              <a:rPr lang="en-US" dirty="0" smtClean="0"/>
              <a:t>For Ch35 claims, use the dependent’s stub name</a:t>
            </a:r>
            <a:br>
              <a:rPr lang="en-US" dirty="0" smtClean="0"/>
            </a:br>
            <a:endParaRPr lang="en-US" dirty="0" smtClean="0"/>
          </a:p>
          <a:p>
            <a:pPr lvl="1">
              <a:buFont typeface="Arial" pitchFamily="34" charset="0"/>
              <a:buChar char="•"/>
              <a:defRPr/>
            </a:pPr>
            <a:r>
              <a:rPr lang="en-US" dirty="0" smtClean="0"/>
              <a:t>The stub name must match the stub name on the M21 screen</a:t>
            </a:r>
            <a:br>
              <a:rPr lang="en-US" dirty="0" smtClean="0"/>
            </a:br>
            <a:endParaRPr lang="en-US" dirty="0" smtClean="0"/>
          </a:p>
          <a:p>
            <a:pPr marL="457200" indent="-457200">
              <a:buFont typeface="+mj-lt"/>
              <a:buAutoNum type="arabicPeriod"/>
              <a:defRPr/>
            </a:pPr>
            <a:r>
              <a:rPr lang="en-US" dirty="0" smtClean="0"/>
              <a:t>Complete the payee field.</a:t>
            </a:r>
            <a:br>
              <a:rPr lang="en-US" dirty="0" smtClean="0"/>
            </a:br>
            <a:endParaRPr lang="en-US" dirty="0" smtClean="0"/>
          </a:p>
          <a:p>
            <a:pPr lvl="1">
              <a:buFont typeface="Arial" pitchFamily="34" charset="0"/>
              <a:buChar char="•"/>
              <a:defRPr/>
            </a:pPr>
            <a:r>
              <a:rPr lang="en-US" dirty="0" smtClean="0"/>
              <a:t>Enter payee number (i.e. 00, 41, etc.)</a:t>
            </a:r>
            <a:br>
              <a:rPr lang="en-US" dirty="0" smtClean="0"/>
            </a:br>
            <a:endParaRPr lang="en-US" dirty="0" smtClean="0"/>
          </a:p>
          <a:p>
            <a:pPr marL="457200" indent="-457200">
              <a:buFont typeface="+mj-lt"/>
              <a:buAutoNum type="arabicPeriod"/>
              <a:defRPr/>
            </a:pPr>
            <a:r>
              <a:rPr lang="en-US" dirty="0" smtClean="0"/>
              <a:t>Select the “CERT” button for the benefit type (this will take you to the 317 General Certification “Cert” Screen).</a:t>
            </a:r>
            <a:endParaRPr lang="en-US" dirty="0"/>
          </a:p>
        </p:txBody>
      </p:sp>
      <p:sp>
        <p:nvSpPr>
          <p:cNvPr id="4"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5" name="Slide Number Placeholder 3"/>
          <p:cNvSpPr>
            <a:spLocks noGrp="1"/>
          </p:cNvSpPr>
          <p:nvPr>
            <p:ph type="sldNum" sz="quarter" idx="10"/>
          </p:nvPr>
        </p:nvSpPr>
        <p:spPr bwMode="auto">
          <a:xfrm>
            <a:off x="8458200" y="6602413"/>
            <a:ext cx="609600" cy="255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FFB7C415-DB65-474E-8890-97E1D1D8CFB0}" type="slidenum">
              <a:rPr lang="en-US" altLang="en-US" sz="1400" smtClean="0">
                <a:solidFill>
                  <a:schemeClr val="bg1"/>
                </a:solidFill>
                <a:latin typeface="Times New Roman" charset="0"/>
              </a:rPr>
              <a:pPr>
                <a:spcBef>
                  <a:spcPct val="0"/>
                </a:spcBef>
                <a:buFontTx/>
                <a:buNone/>
              </a:pPr>
              <a:t>61</a:t>
            </a:fld>
            <a:endParaRPr lang="en-US" altLang="en-US" sz="1400" dirty="0" smtClean="0">
              <a:solidFill>
                <a:schemeClr val="bg1"/>
              </a:solidFill>
              <a:latin typeface="Times New Roman" charset="0"/>
            </a:endParaRPr>
          </a:p>
        </p:txBody>
      </p:sp>
    </p:spTree>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dirty="0" smtClean="0">
                <a:ln>
                  <a:noFill/>
                </a:ln>
                <a:latin typeface="Arial" charset="0"/>
                <a:cs typeface="Arial" charset="0"/>
              </a:rPr>
              <a:t>317 “CERT” Screen</a:t>
            </a:r>
          </a:p>
        </p:txBody>
      </p:sp>
      <p:sp>
        <p:nvSpPr>
          <p:cNvPr id="4"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71685" name="Slide Number Placeholder 3"/>
          <p:cNvSpPr>
            <a:spLocks noGrp="1"/>
          </p:cNvSpPr>
          <p:nvPr>
            <p:ph type="sldNum" sz="quarter" idx="10"/>
          </p:nvPr>
        </p:nvSpPr>
        <p:spPr bwMode="auto">
          <a:xfrm>
            <a:off x="8458200" y="6602413"/>
            <a:ext cx="609600" cy="255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963E1067-FFFA-4B0C-9D91-5B41AA751949}" type="slidenum">
              <a:rPr lang="en-US" altLang="en-US" sz="1400" smtClean="0">
                <a:solidFill>
                  <a:schemeClr val="bg1"/>
                </a:solidFill>
                <a:latin typeface="Times New Roman" charset="0"/>
              </a:rPr>
              <a:pPr>
                <a:spcBef>
                  <a:spcPct val="0"/>
                </a:spcBef>
                <a:buFontTx/>
                <a:buNone/>
              </a:pPr>
              <a:t>62</a:t>
            </a:fld>
            <a:endParaRPr lang="en-US" altLang="en-US" sz="1400" dirty="0" smtClean="0">
              <a:solidFill>
                <a:schemeClr val="bg1"/>
              </a:solidFill>
              <a:latin typeface="Times New Roman" charset="0"/>
            </a:endParaRPr>
          </a:p>
        </p:txBody>
      </p:sp>
      <p:pic>
        <p:nvPicPr>
          <p:cNvPr id="1026" name="Picture 2" descr="Image of the 317 &quot;Cert&quot; screen." title="317 &quot;CERT&quot;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8153171" cy="429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dirty="0" smtClean="0">
                <a:ln>
                  <a:noFill/>
                </a:ln>
                <a:latin typeface="Arial" charset="0"/>
                <a:cs typeface="Arial" charset="0"/>
              </a:rPr>
              <a:t>Completing the Certification on 317 Screen.</a:t>
            </a:r>
          </a:p>
        </p:txBody>
      </p:sp>
      <p:sp>
        <p:nvSpPr>
          <p:cNvPr id="3" name="Content Placeholder 2"/>
          <p:cNvSpPr>
            <a:spLocks noGrp="1"/>
          </p:cNvSpPr>
          <p:nvPr>
            <p:ph idx="1"/>
          </p:nvPr>
        </p:nvSpPr>
        <p:spPr>
          <a:xfrm>
            <a:off x="381000" y="1219200"/>
            <a:ext cx="8229600" cy="5334000"/>
          </a:xfrm>
        </p:spPr>
        <p:txBody>
          <a:bodyPr>
            <a:normAutofit fontScale="92500" lnSpcReduction="20000"/>
          </a:bodyPr>
          <a:lstStyle/>
          <a:p>
            <a:pPr marL="0" indent="0">
              <a:buNone/>
              <a:defRPr/>
            </a:pPr>
            <a:r>
              <a:rPr lang="en-US" dirty="0" smtClean="0"/>
              <a:t>To compete the certification, use the 317 screen and: </a:t>
            </a:r>
          </a:p>
          <a:p>
            <a:pPr marL="0" indent="0">
              <a:buNone/>
              <a:defRPr/>
            </a:pPr>
            <a:endParaRPr lang="en-US" dirty="0" smtClean="0"/>
          </a:p>
          <a:p>
            <a:pPr marL="857250" lvl="1" indent="-457200">
              <a:buFont typeface="+mj-lt"/>
              <a:buAutoNum type="arabicPeriod"/>
              <a:defRPr/>
            </a:pPr>
            <a:r>
              <a:rPr lang="en-US" dirty="0"/>
              <a:t>P</a:t>
            </a:r>
            <a:r>
              <a:rPr lang="en-US" dirty="0" smtClean="0"/>
              <a:t>lace an “X” by the type of certification</a:t>
            </a:r>
            <a:r>
              <a:rPr lang="en-US" dirty="0"/>
              <a:t> </a:t>
            </a:r>
            <a:r>
              <a:rPr lang="en-US" dirty="0" smtClean="0"/>
              <a:t>(Chapter </a:t>
            </a:r>
            <a:r>
              <a:rPr lang="en-US" dirty="0"/>
              <a:t>35 requires a “Y</a:t>
            </a:r>
            <a:r>
              <a:rPr lang="en-US" dirty="0" smtClean="0"/>
              <a:t>”).</a:t>
            </a:r>
            <a:br>
              <a:rPr lang="en-US" dirty="0" smtClean="0"/>
            </a:br>
            <a:endParaRPr lang="en-US" dirty="0" smtClean="0"/>
          </a:p>
          <a:p>
            <a:pPr marL="857250" lvl="1" indent="-457200">
              <a:buFont typeface="+mj-lt"/>
              <a:buAutoNum type="arabicPeriod"/>
              <a:defRPr/>
            </a:pPr>
            <a:r>
              <a:rPr lang="en-US" dirty="0" smtClean="0"/>
              <a:t>Enter certification dates in MMDDYY format for:</a:t>
            </a:r>
            <a:br>
              <a:rPr lang="en-US" dirty="0" smtClean="0"/>
            </a:br>
            <a:endParaRPr lang="en-US" dirty="0" smtClean="0"/>
          </a:p>
          <a:p>
            <a:pPr lvl="2">
              <a:buFont typeface="Arial" panose="020B0604020202020204" pitchFamily="34" charset="0"/>
              <a:buChar char="–"/>
              <a:defRPr/>
            </a:pPr>
            <a:r>
              <a:rPr lang="en-US" b="1" dirty="0" smtClean="0"/>
              <a:t>Period Begin Date: </a:t>
            </a:r>
            <a:r>
              <a:rPr lang="en-US" dirty="0" smtClean="0"/>
              <a:t>Beginning </a:t>
            </a:r>
            <a:r>
              <a:rPr lang="en-US" dirty="0"/>
              <a:t>term </a:t>
            </a:r>
            <a:r>
              <a:rPr lang="en-US" dirty="0" smtClean="0"/>
              <a:t>date or date last paid on M21</a:t>
            </a:r>
            <a:br>
              <a:rPr lang="en-US" dirty="0" smtClean="0"/>
            </a:br>
            <a:endParaRPr lang="en-US" dirty="0" smtClean="0"/>
          </a:p>
          <a:p>
            <a:pPr lvl="2">
              <a:buFont typeface="Arial" panose="020B0604020202020204" pitchFamily="34" charset="0"/>
              <a:buChar char="–"/>
              <a:defRPr/>
            </a:pPr>
            <a:r>
              <a:rPr lang="en-US" b="1" dirty="0" smtClean="0"/>
              <a:t>Certified Thru Date: </a:t>
            </a:r>
            <a:r>
              <a:rPr lang="en-US" dirty="0" smtClean="0"/>
              <a:t>The later of the last day of the month or the last day of the term</a:t>
            </a:r>
            <a:br>
              <a:rPr lang="en-US" dirty="0" smtClean="0"/>
            </a:br>
            <a:endParaRPr lang="en-US" dirty="0" smtClean="0"/>
          </a:p>
          <a:p>
            <a:pPr marL="914400" lvl="1" indent="-457200">
              <a:buFont typeface="+mj-lt"/>
              <a:buAutoNum type="arabicPeriod"/>
              <a:defRPr/>
            </a:pPr>
            <a:r>
              <a:rPr lang="en-US" dirty="0" smtClean="0"/>
              <a:t>Select the Enter button (twice for a Ch35 claim).</a:t>
            </a:r>
          </a:p>
          <a:p>
            <a:pPr marL="0" indent="0">
              <a:buFont typeface="Arial" panose="020B0604020202020204" pitchFamily="34" charset="0"/>
              <a:buNone/>
              <a:defRPr/>
            </a:pPr>
            <a:endParaRPr lang="en-US" dirty="0" smtClean="0"/>
          </a:p>
          <a:p>
            <a:pPr marL="0" indent="0">
              <a:buFont typeface="Arial" panose="020B0604020202020204" pitchFamily="34" charset="0"/>
              <a:buNone/>
              <a:defRPr/>
            </a:pPr>
            <a:r>
              <a:rPr lang="en-US" b="1" i="1" dirty="0" smtClean="0"/>
              <a:t>NOTE: </a:t>
            </a:r>
            <a:r>
              <a:rPr lang="en-US" i="1" dirty="0" smtClean="0"/>
              <a:t>Payment information will be immediately available on the M22 screen (except for Ch35).</a:t>
            </a:r>
            <a:endParaRPr lang="en-US" i="1" dirty="0"/>
          </a:p>
        </p:txBody>
      </p:sp>
      <p:sp>
        <p:nvSpPr>
          <p:cNvPr id="4"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72709" name="Slide Number Placeholder 3"/>
          <p:cNvSpPr>
            <a:spLocks noGrp="1"/>
          </p:cNvSpPr>
          <p:nvPr>
            <p:ph type="sldNum" sz="quarter" idx="10"/>
          </p:nvPr>
        </p:nvSpPr>
        <p:spPr bwMode="auto">
          <a:xfrm>
            <a:off x="8458200" y="6602413"/>
            <a:ext cx="609600" cy="255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6435DADF-8E46-46C8-B9CF-0238985CFD88}" type="slidenum">
              <a:rPr lang="en-US" altLang="en-US" sz="1400" smtClean="0">
                <a:solidFill>
                  <a:schemeClr val="bg1"/>
                </a:solidFill>
                <a:latin typeface="Times New Roman" charset="0"/>
              </a:rPr>
              <a:pPr>
                <a:spcBef>
                  <a:spcPct val="0"/>
                </a:spcBef>
                <a:buFontTx/>
                <a:buNone/>
              </a:pPr>
              <a:t>63</a:t>
            </a:fld>
            <a:endParaRPr lang="en-US" altLang="en-US" sz="1400" dirty="0" smtClean="0">
              <a:solidFill>
                <a:schemeClr val="bg1"/>
              </a:solidFill>
              <a:latin typeface="Times New Roman" charset="0"/>
            </a:endParaRPr>
          </a:p>
        </p:txBody>
      </p:sp>
    </p:spTree>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ltLang="en-US" dirty="0" smtClean="0">
                <a:ln>
                  <a:noFill/>
                </a:ln>
                <a:latin typeface="Arial" charset="0"/>
                <a:cs typeface="Arial" charset="0"/>
              </a:rPr>
              <a:t>Practice Activity</a:t>
            </a:r>
          </a:p>
        </p:txBody>
      </p:sp>
      <p:sp>
        <p:nvSpPr>
          <p:cNvPr id="73731" name="Content Placeholder 2"/>
          <p:cNvSpPr>
            <a:spLocks noGrp="1"/>
          </p:cNvSpPr>
          <p:nvPr>
            <p:ph idx="1"/>
          </p:nvPr>
        </p:nvSpPr>
        <p:spPr/>
        <p:txBody>
          <a:bodyPr/>
          <a:lstStyle/>
          <a:p>
            <a:pPr marL="0" indent="0">
              <a:buNone/>
            </a:pPr>
            <a:r>
              <a:rPr lang="en-US" dirty="0" smtClean="0"/>
              <a:t>Instructions: </a:t>
            </a:r>
          </a:p>
          <a:p>
            <a:pPr marL="0" indent="0">
              <a:buNone/>
            </a:pPr>
            <a:r>
              <a:rPr lang="en-US" dirty="0" smtClean="0"/>
              <a:t>Given </a:t>
            </a:r>
            <a:r>
              <a:rPr lang="en-US" dirty="0"/>
              <a:t>an actual M21 record, determine the date for the next monthly certification of enrollment.</a:t>
            </a:r>
          </a:p>
          <a:p>
            <a:pPr>
              <a:spcBef>
                <a:spcPts val="1200"/>
              </a:spcBef>
              <a:spcAft>
                <a:spcPts val="1200"/>
              </a:spcAft>
            </a:pPr>
            <a:endParaRPr lang="en-US" altLang="en-US" dirty="0" smtClean="0">
              <a:latin typeface="Arial" charset="0"/>
              <a:cs typeface="Arial" charset="0"/>
            </a:endParaRPr>
          </a:p>
        </p:txBody>
      </p:sp>
      <p:sp>
        <p:nvSpPr>
          <p:cNvPr id="4"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73733" name="Slide Number Placeholder 3"/>
          <p:cNvSpPr>
            <a:spLocks noGrp="1"/>
          </p:cNvSpPr>
          <p:nvPr>
            <p:ph type="sldNum" sz="quarter" idx="10"/>
          </p:nvPr>
        </p:nvSpPr>
        <p:spPr bwMode="auto">
          <a:xfrm>
            <a:off x="8458200" y="6602413"/>
            <a:ext cx="609600" cy="255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2D516B2B-F1F5-4BA1-9714-502764A889E2}" type="slidenum">
              <a:rPr lang="en-US" altLang="en-US" sz="1400" smtClean="0">
                <a:solidFill>
                  <a:schemeClr val="bg1"/>
                </a:solidFill>
                <a:latin typeface="Times New Roman" charset="0"/>
              </a:rPr>
              <a:pPr>
                <a:spcBef>
                  <a:spcPct val="0"/>
                </a:spcBef>
                <a:buFontTx/>
                <a:buNone/>
              </a:pPr>
              <a:t>64</a:t>
            </a:fld>
            <a:endParaRPr lang="en-US" altLang="en-US" sz="1400" dirty="0" smtClean="0">
              <a:solidFill>
                <a:schemeClr val="bg1"/>
              </a:solidFill>
              <a:latin typeface="Times New Roman" charset="0"/>
            </a:endParaRPr>
          </a:p>
        </p:txBody>
      </p:sp>
    </p:spTree>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304800" y="0"/>
            <a:ext cx="8839200" cy="1066800"/>
          </a:xfrm>
        </p:spPr>
        <p:txBody>
          <a:bodyPr/>
          <a:lstStyle/>
          <a:p>
            <a:r>
              <a:rPr lang="en-US" altLang="en-US" dirty="0" smtClean="0">
                <a:ln>
                  <a:noFill/>
                </a:ln>
                <a:latin typeface="Arial" charset="0"/>
                <a:cs typeface="Arial" charset="0"/>
              </a:rPr>
              <a:t>Certification Issues for Chapter 35 Claims</a:t>
            </a:r>
          </a:p>
        </p:txBody>
      </p:sp>
      <p:sp>
        <p:nvSpPr>
          <p:cNvPr id="74755" name="Content Placeholder 2"/>
          <p:cNvSpPr>
            <a:spLocks noGrp="1"/>
          </p:cNvSpPr>
          <p:nvPr>
            <p:ph idx="1"/>
          </p:nvPr>
        </p:nvSpPr>
        <p:spPr/>
        <p:txBody>
          <a:bodyPr/>
          <a:lstStyle/>
          <a:p>
            <a:pPr marL="0" indent="0">
              <a:spcBef>
                <a:spcPts val="1200"/>
              </a:spcBef>
              <a:spcAft>
                <a:spcPts val="1200"/>
              </a:spcAft>
              <a:buNone/>
            </a:pPr>
            <a:r>
              <a:rPr lang="en-US" altLang="en-US" dirty="0" smtClean="0">
                <a:latin typeface="Arial" charset="0"/>
                <a:cs typeface="Arial" charset="0"/>
              </a:rPr>
              <a:t>Chapter 35 certification issues include:</a:t>
            </a:r>
          </a:p>
          <a:p>
            <a:pPr lvl="1">
              <a:spcBef>
                <a:spcPts val="1200"/>
              </a:spcBef>
              <a:spcAft>
                <a:spcPts val="1200"/>
              </a:spcAft>
              <a:buFont typeface="Arial" pitchFamily="34" charset="0"/>
              <a:buChar char="•"/>
            </a:pPr>
            <a:r>
              <a:rPr lang="en-US" altLang="en-US" sz="2100" dirty="0" smtClean="0">
                <a:latin typeface="Arial" charset="0"/>
                <a:cs typeface="Arial" charset="0"/>
              </a:rPr>
              <a:t>Chapter 35 transactions cycle in BDN approximately 8 times per month as compared to 20 times per month for other </a:t>
            </a:r>
            <a:r>
              <a:rPr lang="en-US" altLang="en-US" sz="2100" dirty="0" smtClean="0">
                <a:latin typeface="Arial" charset="0"/>
                <a:cs typeface="Arial" charset="0"/>
              </a:rPr>
              <a:t>benefits</a:t>
            </a:r>
            <a:endParaRPr lang="en-US" altLang="en-US" sz="2100" dirty="0" smtClean="0">
              <a:latin typeface="Arial" charset="0"/>
              <a:cs typeface="Arial" charset="0"/>
            </a:endParaRPr>
          </a:p>
          <a:p>
            <a:pPr lvl="1">
              <a:spcBef>
                <a:spcPts val="1200"/>
              </a:spcBef>
              <a:spcAft>
                <a:spcPts val="1200"/>
              </a:spcAft>
              <a:buFont typeface="Arial" pitchFamily="34" charset="0"/>
              <a:buChar char="•"/>
            </a:pPr>
            <a:r>
              <a:rPr lang="en-US" altLang="en-US" sz="2100" dirty="0" smtClean="0">
                <a:latin typeface="Arial" charset="0"/>
                <a:cs typeface="Arial" charset="0"/>
              </a:rPr>
              <a:t>Additionally, only one transaction (CERT, CADD, EFT, Pending AUTH, etc.) can cycle at a time as opposed to other benefits in which multiple transactions can cycle on the same day</a:t>
            </a:r>
          </a:p>
          <a:p>
            <a:pPr lvl="1">
              <a:spcBef>
                <a:spcPts val="1200"/>
              </a:spcBef>
              <a:spcAft>
                <a:spcPts val="1200"/>
              </a:spcAft>
              <a:buFont typeface="Arial" pitchFamily="34" charset="0"/>
              <a:buChar char="•"/>
            </a:pPr>
            <a:r>
              <a:rPr lang="en-US" altLang="en-US" sz="2100" dirty="0" smtClean="0">
                <a:latin typeface="Arial" charset="0"/>
                <a:cs typeface="Arial" charset="0"/>
              </a:rPr>
              <a:t>BDN transactions will not be visible in BDN until they cycle.  Because of this, Chapter 35 transactions must be handled differently</a:t>
            </a:r>
          </a:p>
        </p:txBody>
      </p:sp>
      <p:sp>
        <p:nvSpPr>
          <p:cNvPr id="4"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74757" name="Slide Number Placeholder 3"/>
          <p:cNvSpPr>
            <a:spLocks noGrp="1"/>
          </p:cNvSpPr>
          <p:nvPr>
            <p:ph type="sldNum" sz="quarter" idx="10"/>
          </p:nvPr>
        </p:nvSpPr>
        <p:spPr bwMode="auto">
          <a:xfrm>
            <a:off x="8458200" y="6602413"/>
            <a:ext cx="609600" cy="255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F19A95FF-FC7D-4E07-B7B8-B28744676389}" type="slidenum">
              <a:rPr lang="en-US" altLang="en-US" sz="1400" smtClean="0">
                <a:solidFill>
                  <a:schemeClr val="bg1"/>
                </a:solidFill>
                <a:latin typeface="Times New Roman" charset="0"/>
              </a:rPr>
              <a:pPr>
                <a:spcBef>
                  <a:spcPct val="0"/>
                </a:spcBef>
                <a:buFontTx/>
                <a:buNone/>
              </a:pPr>
              <a:t>65</a:t>
            </a:fld>
            <a:endParaRPr lang="en-US" altLang="en-US" sz="1400" dirty="0" smtClean="0">
              <a:solidFill>
                <a:schemeClr val="bg1"/>
              </a:solidFill>
              <a:latin typeface="Times New Roman" charset="0"/>
            </a:endParaRPr>
          </a:p>
        </p:txBody>
      </p:sp>
    </p:spTree>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dirty="0" smtClean="0">
                <a:ln>
                  <a:noFill/>
                </a:ln>
                <a:latin typeface="Arial" charset="0"/>
                <a:cs typeface="Arial" charset="0"/>
              </a:rPr>
              <a:t>Certifying Chapter 35 Claims</a:t>
            </a:r>
          </a:p>
        </p:txBody>
      </p:sp>
      <p:sp>
        <p:nvSpPr>
          <p:cNvPr id="3" name="Content Placeholder 2"/>
          <p:cNvSpPr>
            <a:spLocks noGrp="1"/>
          </p:cNvSpPr>
          <p:nvPr>
            <p:ph idx="1"/>
          </p:nvPr>
        </p:nvSpPr>
        <p:spPr>
          <a:xfrm>
            <a:off x="457200" y="1219200"/>
            <a:ext cx="8229600" cy="5334000"/>
          </a:xfrm>
        </p:spPr>
        <p:txBody>
          <a:bodyPr>
            <a:normAutofit fontScale="92500" lnSpcReduction="20000"/>
          </a:bodyPr>
          <a:lstStyle/>
          <a:p>
            <a:pPr marL="514350" indent="-514350">
              <a:spcBef>
                <a:spcPts val="1200"/>
              </a:spcBef>
              <a:spcAft>
                <a:spcPts val="1200"/>
              </a:spcAft>
              <a:buFont typeface="+mj-lt"/>
              <a:buAutoNum type="arabicPeriod"/>
              <a:defRPr/>
            </a:pPr>
            <a:r>
              <a:rPr lang="en-US" sz="2600" dirty="0" smtClean="0"/>
              <a:t>Check </a:t>
            </a:r>
            <a:r>
              <a:rPr lang="en-US" sz="2600" dirty="0"/>
              <a:t>the TIMS file for notes left by other agents or processors </a:t>
            </a:r>
            <a:r>
              <a:rPr lang="en-US" sz="2600" dirty="0" smtClean="0"/>
              <a:t>before </a:t>
            </a:r>
            <a:r>
              <a:rPr lang="en-US" sz="2600" dirty="0"/>
              <a:t>certifying </a:t>
            </a:r>
            <a:r>
              <a:rPr lang="en-US" sz="2600" dirty="0" smtClean="0"/>
              <a:t>enrollment</a:t>
            </a:r>
            <a:r>
              <a:rPr lang="en-US" sz="2600" dirty="0"/>
              <a:t>.</a:t>
            </a:r>
          </a:p>
          <a:p>
            <a:pPr marL="514350" indent="-514350">
              <a:spcBef>
                <a:spcPts val="1200"/>
              </a:spcBef>
              <a:spcAft>
                <a:spcPts val="1200"/>
              </a:spcAft>
              <a:buFont typeface="+mj-lt"/>
              <a:buAutoNum type="arabicPeriod"/>
              <a:defRPr/>
            </a:pPr>
            <a:r>
              <a:rPr lang="en-US" sz="2600" dirty="0"/>
              <a:t>If a note indicates a recent change has been made (CERT, CADD, EFT, Pending AUTH), check the schedule of operations to make sure the action has had time to cycle:</a:t>
            </a:r>
          </a:p>
          <a:p>
            <a:pPr marL="1428750" lvl="2" indent="-514350">
              <a:spcBef>
                <a:spcPts val="1200"/>
              </a:spcBef>
              <a:spcAft>
                <a:spcPts val="1200"/>
              </a:spcAft>
              <a:buFont typeface="+mj-lt"/>
              <a:buAutoNum type="alphaLcParenR"/>
              <a:defRPr/>
            </a:pPr>
            <a:r>
              <a:rPr lang="en-US" sz="2600" dirty="0"/>
              <a:t>If not, </a:t>
            </a:r>
            <a:r>
              <a:rPr lang="en-US" sz="2600" b="1" dirty="0"/>
              <a:t>do not </a:t>
            </a:r>
            <a:r>
              <a:rPr lang="en-US" sz="2600" dirty="0"/>
              <a:t>perform </a:t>
            </a:r>
            <a:r>
              <a:rPr lang="en-US" sz="2600" dirty="0" smtClean="0"/>
              <a:t>certification - instead</a:t>
            </a:r>
            <a:r>
              <a:rPr lang="en-US" sz="2600" dirty="0"/>
              <a:t>, have student call back in a couple of </a:t>
            </a:r>
            <a:r>
              <a:rPr lang="en-US" sz="2600" dirty="0" smtClean="0"/>
              <a:t>days</a:t>
            </a:r>
            <a:endParaRPr lang="en-US" sz="2600" dirty="0"/>
          </a:p>
          <a:p>
            <a:pPr marL="1428750" lvl="2" indent="-514350">
              <a:spcBef>
                <a:spcPts val="1200"/>
              </a:spcBef>
              <a:spcAft>
                <a:spcPts val="1200"/>
              </a:spcAft>
              <a:buFont typeface="+mj-lt"/>
              <a:buAutoNum type="alphaLcParenR"/>
              <a:defRPr/>
            </a:pPr>
            <a:r>
              <a:rPr lang="en-US" sz="2600" dirty="0"/>
              <a:t>If the action has cycled, complete the </a:t>
            </a:r>
            <a:r>
              <a:rPr lang="en-US" sz="2600" dirty="0" smtClean="0"/>
              <a:t>certification</a:t>
            </a:r>
            <a:endParaRPr lang="en-US" sz="2600" dirty="0"/>
          </a:p>
          <a:p>
            <a:pPr marL="514350" indent="-514350">
              <a:spcBef>
                <a:spcPts val="1200"/>
              </a:spcBef>
              <a:spcAft>
                <a:spcPts val="1200"/>
              </a:spcAft>
              <a:buFont typeface="+mj-lt"/>
              <a:buAutoNum type="arabicPeriod"/>
              <a:defRPr/>
            </a:pPr>
            <a:r>
              <a:rPr lang="en-US" sz="2600" dirty="0"/>
              <a:t>After certifying, place a NOTE in the TIMS file listing the beginning cert date and the certified thru </a:t>
            </a:r>
            <a:r>
              <a:rPr lang="en-US" sz="2600" dirty="0" smtClean="0"/>
              <a:t>date.</a:t>
            </a:r>
            <a:endParaRPr lang="en-US" sz="2600" dirty="0"/>
          </a:p>
          <a:p>
            <a:pPr>
              <a:buFont typeface="Arial" panose="020B0604020202020204" pitchFamily="34" charset="0"/>
              <a:buChar char="•"/>
              <a:defRPr/>
            </a:pPr>
            <a:endParaRPr lang="en-US" dirty="0"/>
          </a:p>
        </p:txBody>
      </p:sp>
      <p:sp>
        <p:nvSpPr>
          <p:cNvPr id="4"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75781" name="Slide Number Placeholder 3"/>
          <p:cNvSpPr>
            <a:spLocks noGrp="1"/>
          </p:cNvSpPr>
          <p:nvPr>
            <p:ph type="sldNum" sz="quarter" idx="10"/>
          </p:nvPr>
        </p:nvSpPr>
        <p:spPr bwMode="auto">
          <a:xfrm>
            <a:off x="8458200" y="6602413"/>
            <a:ext cx="609600" cy="255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B5A0FDAB-4486-432A-A9AD-9AFFE130FEE3}" type="slidenum">
              <a:rPr lang="en-US" altLang="en-US" sz="1400" smtClean="0">
                <a:solidFill>
                  <a:schemeClr val="bg1"/>
                </a:solidFill>
                <a:latin typeface="Times New Roman" charset="0"/>
              </a:rPr>
              <a:pPr>
                <a:spcBef>
                  <a:spcPct val="0"/>
                </a:spcBef>
                <a:buFontTx/>
                <a:buNone/>
              </a:pPr>
              <a:t>66</a:t>
            </a:fld>
            <a:endParaRPr lang="en-US" altLang="en-US" sz="1400" dirty="0" smtClean="0">
              <a:solidFill>
                <a:schemeClr val="bg1"/>
              </a:solidFill>
              <a:latin typeface="Times New Roman" charset="0"/>
            </a:endParaRPr>
          </a:p>
        </p:txBody>
      </p:sp>
    </p:spTree>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dirty="0" smtClean="0">
                <a:ln>
                  <a:noFill/>
                </a:ln>
                <a:latin typeface="Arial" charset="0"/>
                <a:cs typeface="Arial" charset="0"/>
              </a:rPr>
              <a:t>Missing Documents</a:t>
            </a:r>
          </a:p>
        </p:txBody>
      </p:sp>
      <p:sp>
        <p:nvSpPr>
          <p:cNvPr id="3" name="Content Placeholder 2"/>
          <p:cNvSpPr>
            <a:spLocks noGrp="1"/>
          </p:cNvSpPr>
          <p:nvPr>
            <p:ph idx="1"/>
          </p:nvPr>
        </p:nvSpPr>
        <p:spPr>
          <a:xfrm>
            <a:off x="457200" y="1447800"/>
            <a:ext cx="8229600" cy="5410200"/>
          </a:xfrm>
        </p:spPr>
        <p:txBody>
          <a:bodyPr>
            <a:normAutofit fontScale="85000" lnSpcReduction="20000"/>
          </a:bodyPr>
          <a:lstStyle/>
          <a:p>
            <a:pPr marL="0" indent="0">
              <a:spcBef>
                <a:spcPts val="1200"/>
              </a:spcBef>
              <a:spcAft>
                <a:spcPts val="1200"/>
              </a:spcAft>
              <a:buNone/>
              <a:defRPr/>
            </a:pPr>
            <a:r>
              <a:rPr lang="en-US" sz="2800" dirty="0" smtClean="0"/>
              <a:t>If a student calls in to certify enrollment for a term and the enrollment is not reflected in their TIMS file:</a:t>
            </a:r>
          </a:p>
          <a:p>
            <a:pPr marL="971550" lvl="1" indent="-514350">
              <a:spcBef>
                <a:spcPts val="1200"/>
              </a:spcBef>
              <a:spcAft>
                <a:spcPts val="1200"/>
              </a:spcAft>
              <a:buFont typeface="+mj-lt"/>
              <a:buAutoNum type="arabicPeriod"/>
              <a:defRPr/>
            </a:pPr>
            <a:r>
              <a:rPr lang="en-US" sz="2800" dirty="0" smtClean="0"/>
              <a:t>Ask the student to provide:</a:t>
            </a:r>
          </a:p>
          <a:p>
            <a:pPr lvl="2">
              <a:spcBef>
                <a:spcPts val="1200"/>
              </a:spcBef>
              <a:spcAft>
                <a:spcPts val="1200"/>
              </a:spcAft>
              <a:buFont typeface="Arial" pitchFamily="34" charset="0"/>
              <a:buChar char="•"/>
              <a:defRPr/>
            </a:pPr>
            <a:r>
              <a:rPr lang="en-US" sz="2800" dirty="0" smtClean="0"/>
              <a:t>Cert ID# and date submitted for a missing cert</a:t>
            </a:r>
          </a:p>
          <a:p>
            <a:pPr lvl="2">
              <a:spcBef>
                <a:spcPts val="1200"/>
              </a:spcBef>
              <a:spcAft>
                <a:spcPts val="1200"/>
              </a:spcAft>
              <a:buFont typeface="Arial" pitchFamily="34" charset="0"/>
              <a:buChar char="•"/>
              <a:defRPr/>
            </a:pPr>
            <a:r>
              <a:rPr lang="en-US" sz="2800" dirty="0" smtClean="0"/>
              <a:t>Confirmation# and date submitted for a missing VONAPP</a:t>
            </a:r>
          </a:p>
          <a:p>
            <a:pPr marL="914400" lvl="1" indent="-514350">
              <a:spcBef>
                <a:spcPts val="1200"/>
              </a:spcBef>
              <a:spcAft>
                <a:spcPts val="1200"/>
              </a:spcAft>
              <a:buFont typeface="+mj-lt"/>
              <a:buAutoNum type="arabicPeriod"/>
              <a:defRPr/>
            </a:pPr>
            <a:r>
              <a:rPr lang="en-US" sz="2800" dirty="0" smtClean="0"/>
              <a:t>Wait at least three business days from the date the document was submitted before performing an electronic search for the document</a:t>
            </a:r>
          </a:p>
          <a:p>
            <a:pPr marL="57150" indent="0">
              <a:spcBef>
                <a:spcPts val="1200"/>
              </a:spcBef>
              <a:spcAft>
                <a:spcPts val="1200"/>
              </a:spcAft>
              <a:buFont typeface="Arial" panose="020B0604020202020204" pitchFamily="34" charset="0"/>
              <a:buNone/>
              <a:defRPr/>
            </a:pPr>
            <a:r>
              <a:rPr lang="en-US" sz="2800" b="1" i="1" dirty="0" smtClean="0"/>
              <a:t>Note:</a:t>
            </a:r>
            <a:r>
              <a:rPr lang="en-US" sz="2800" i="1" dirty="0" smtClean="0"/>
              <a:t> The student may have to contact their SCO for the Cert ID# and date submitted on a missing cert and call back with the information.</a:t>
            </a:r>
          </a:p>
          <a:p>
            <a:pPr lvl="1">
              <a:buFont typeface="Arial" panose="020B0604020202020204" pitchFamily="34" charset="0"/>
              <a:buChar char="–"/>
              <a:defRPr/>
            </a:pPr>
            <a:endParaRPr lang="en-US" i="1" dirty="0"/>
          </a:p>
        </p:txBody>
      </p:sp>
      <p:sp>
        <p:nvSpPr>
          <p:cNvPr id="4"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76805" name="Slide Number Placeholder 3"/>
          <p:cNvSpPr>
            <a:spLocks noGrp="1"/>
          </p:cNvSpPr>
          <p:nvPr>
            <p:ph type="sldNum" sz="quarter" idx="10"/>
          </p:nvPr>
        </p:nvSpPr>
        <p:spPr bwMode="auto">
          <a:xfrm>
            <a:off x="8458200" y="6602413"/>
            <a:ext cx="609600" cy="255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37FFC05F-3888-425B-A89D-37F07508F16D}" type="slidenum">
              <a:rPr lang="en-US" altLang="en-US" sz="1400" smtClean="0">
                <a:solidFill>
                  <a:schemeClr val="bg1"/>
                </a:solidFill>
                <a:latin typeface="Times New Roman" charset="0"/>
              </a:rPr>
              <a:pPr>
                <a:spcBef>
                  <a:spcPct val="0"/>
                </a:spcBef>
                <a:buFontTx/>
                <a:buNone/>
              </a:pPr>
              <a:t>67</a:t>
            </a:fld>
            <a:endParaRPr lang="en-US" altLang="en-US" sz="1400" dirty="0" smtClean="0">
              <a:solidFill>
                <a:schemeClr val="bg1"/>
              </a:solidFill>
              <a:latin typeface="Times New Roman" charset="0"/>
            </a:endParaRPr>
          </a:p>
        </p:txBody>
      </p:sp>
    </p:spTree>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772400" cy="1066800"/>
          </a:xfrm>
        </p:spPr>
        <p:txBody>
          <a:bodyPr/>
          <a:lstStyle/>
          <a:p>
            <a:r>
              <a:rPr lang="en-US" altLang="en-US" sz="2400" dirty="0">
                <a:ln>
                  <a:noFill/>
                </a:ln>
                <a:latin typeface="Arial" charset="0"/>
                <a:cs typeface="Arial" charset="0"/>
              </a:rPr>
              <a:t>Electronic Searches for Missing Documents</a:t>
            </a:r>
            <a:endParaRPr lang="en-US" sz="2400" dirty="0"/>
          </a:p>
        </p:txBody>
      </p:sp>
      <p:graphicFrame>
        <p:nvGraphicFramePr>
          <p:cNvPr id="5" name="Content Placeholder 4" descr="A table with the steps to conduct an electronic search for missing documents. The table contains an image of the ECC Index screen and an image of the options to select a &quot;missing certification&quot;. " title="Electronics Searches for Missing Documents"/>
          <p:cNvGraphicFramePr>
            <a:graphicFrameLocks noGrp="1"/>
          </p:cNvGraphicFramePr>
          <p:nvPr>
            <p:ph idx="1"/>
            <p:extLst>
              <p:ext uri="{D42A27DB-BD31-4B8C-83A1-F6EECF244321}">
                <p14:modId xmlns:p14="http://schemas.microsoft.com/office/powerpoint/2010/main" val="3545844659"/>
              </p:ext>
            </p:extLst>
          </p:nvPr>
        </p:nvGraphicFramePr>
        <p:xfrm>
          <a:off x="457200" y="973781"/>
          <a:ext cx="8153400" cy="5291438"/>
        </p:xfrm>
        <a:graphic>
          <a:graphicData uri="http://schemas.openxmlformats.org/drawingml/2006/table">
            <a:tbl>
              <a:tblPr firstRow="1" bandRow="1">
                <a:tableStyleId>{5940675A-B579-460E-94D1-54222C63F5DA}</a:tableStyleId>
              </a:tblPr>
              <a:tblGrid>
                <a:gridCol w="685800"/>
                <a:gridCol w="3310965"/>
                <a:gridCol w="4156635"/>
              </a:tblGrid>
              <a:tr h="2912419">
                <a:tc>
                  <a:txBody>
                    <a:bodyPr/>
                    <a:lstStyle/>
                    <a:p>
                      <a:r>
                        <a:rPr lang="en-US" b="1" dirty="0" smtClean="0"/>
                        <a:t>Step </a:t>
                      </a:r>
                      <a:r>
                        <a:rPr lang="en-US" b="1" baseline="0" dirty="0" smtClean="0"/>
                        <a:t>1</a:t>
                      </a:r>
                      <a:endParaRPr lang="en-US" b="1" dirty="0"/>
                    </a:p>
                  </a:txBody>
                  <a:tcPr>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smtClean="0">
                          <a:latin typeface="Arial" pitchFamily="34" charset="0"/>
                          <a:cs typeface="Arial" pitchFamily="34" charset="0"/>
                        </a:rPr>
                        <a:t>Select the “ECC Buttons” icon on the homepage of the ECC Index.</a:t>
                      </a:r>
                    </a:p>
                    <a:p>
                      <a:endParaRPr lang="en-US" sz="1600" b="0" dirty="0">
                        <a:latin typeface="Arial" pitchFamily="34" charset="0"/>
                        <a:cs typeface="Arial" pitchFamily="34" charset="0"/>
                      </a:endParaRPr>
                    </a:p>
                  </a:txBody>
                  <a:tcPr/>
                </a:tc>
                <a:tc>
                  <a:txBody>
                    <a:bodyPr/>
                    <a:lstStyle/>
                    <a:p>
                      <a:endParaRPr lang="en-US" dirty="0"/>
                    </a:p>
                  </a:txBody>
                  <a:tcPr/>
                </a:tc>
              </a:tr>
              <a:tr h="2379019">
                <a:tc>
                  <a:txBody>
                    <a:bodyPr/>
                    <a:lstStyle/>
                    <a:p>
                      <a:r>
                        <a:rPr lang="en-US" b="1" dirty="0" smtClean="0"/>
                        <a:t>Step 2</a:t>
                      </a:r>
                      <a:endParaRPr lang="en-US" b="1" dirty="0"/>
                    </a:p>
                  </a:txBody>
                  <a:tcPr>
                    <a:solidFill>
                      <a:schemeClr val="tx2">
                        <a:lumMod val="20000"/>
                        <a:lumOff val="80000"/>
                      </a:schemeClr>
                    </a:solidFill>
                  </a:tcPr>
                </a:tc>
                <a:tc>
                  <a:txBody>
                    <a:bodyPr/>
                    <a:lstStyle/>
                    <a:p>
                      <a:pPr>
                        <a:defRPr/>
                      </a:pPr>
                      <a:r>
                        <a:rPr lang="en-US" altLang="en-US" sz="1600" dirty="0" smtClean="0">
                          <a:latin typeface="Arial" pitchFamily="34" charset="0"/>
                          <a:cs typeface="Arial" pitchFamily="34" charset="0"/>
                        </a:rPr>
                        <a:t>Select “Missing Cert” to locate a missing VA Form 22-1991999/1999b/AM1999/E1999.</a:t>
                      </a:r>
                    </a:p>
                    <a:p>
                      <a:pPr marL="0" indent="0">
                        <a:buFont typeface="Arial" charset="0"/>
                        <a:buNone/>
                        <a:defRPr/>
                      </a:pPr>
                      <a:r>
                        <a:rPr lang="en-US" altLang="en-US" sz="1600" dirty="0" smtClean="0">
                          <a:latin typeface="Arial" pitchFamily="34" charset="0"/>
                          <a:cs typeface="Arial" pitchFamily="34" charset="0"/>
                        </a:rPr>
                        <a:t>                 or    </a:t>
                      </a:r>
                    </a:p>
                    <a:p>
                      <a:pPr>
                        <a:defRPr/>
                      </a:pPr>
                      <a:r>
                        <a:rPr lang="en-US" altLang="en-US" sz="1600" dirty="0" smtClean="0">
                          <a:latin typeface="Arial" pitchFamily="34" charset="0"/>
                          <a:cs typeface="Arial" pitchFamily="34" charset="0"/>
                        </a:rPr>
                        <a:t>Select “Missing VONAPP” to locate a missing VA Form 22-1990 or VA Form 22-5490.</a:t>
                      </a:r>
                      <a:endParaRPr lang="en-US" sz="1600" b="0" dirty="0">
                        <a:latin typeface="Arial" pitchFamily="34" charset="0"/>
                        <a:cs typeface="Arial" pitchFamily="34" charset="0"/>
                      </a:endParaRPr>
                    </a:p>
                  </a:txBody>
                  <a:tcPr/>
                </a:tc>
                <a:tc>
                  <a:txBody>
                    <a:bodyPr/>
                    <a:lstStyle/>
                    <a:p>
                      <a:endParaRPr lang="en-US" dirty="0"/>
                    </a:p>
                  </a:txBody>
                  <a:tcPr/>
                </a:tc>
              </a:tr>
            </a:tbl>
          </a:graphicData>
        </a:graphic>
      </p:graphicFrame>
      <p:sp>
        <p:nvSpPr>
          <p:cNvPr id="4" name="Slide Number Placeholder 3"/>
          <p:cNvSpPr>
            <a:spLocks noGrp="1"/>
          </p:cNvSpPr>
          <p:nvPr>
            <p:ph type="sldNum" sz="quarter" idx="10"/>
          </p:nvPr>
        </p:nvSpPr>
        <p:spPr/>
        <p:txBody>
          <a:bodyPr/>
          <a:lstStyle/>
          <a:p>
            <a:pPr>
              <a:defRPr/>
            </a:pPr>
            <a:fld id="{3FDED48D-5760-4FBA-A25E-D68CE0B5B76A}" type="slidenum">
              <a:rPr lang="en-US" altLang="en-US" smtClean="0"/>
              <a:pPr>
                <a:defRPr/>
              </a:pPr>
              <a:t>68</a:t>
            </a:fld>
            <a:endParaRPr lang="en-US"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219200"/>
            <a:ext cx="3352801" cy="2514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715000"/>
            <a:ext cx="3073120" cy="10944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Tree>
    <p:extLst>
      <p:ext uri="{BB962C8B-B14F-4D97-AF65-F5344CB8AC3E}">
        <p14:creationId xmlns:p14="http://schemas.microsoft.com/office/powerpoint/2010/main" val="925811408"/>
      </p:ext>
    </p:extLst>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dirty="0" smtClean="0">
                <a:ln>
                  <a:noFill/>
                </a:ln>
                <a:latin typeface="Arial" charset="0"/>
                <a:cs typeface="Arial" charset="0"/>
              </a:rPr>
              <a:t>Missing Certification</a:t>
            </a:r>
          </a:p>
        </p:txBody>
      </p:sp>
      <p:sp>
        <p:nvSpPr>
          <p:cNvPr id="3" name="Content Placeholder 2"/>
          <p:cNvSpPr>
            <a:spLocks noGrp="1"/>
          </p:cNvSpPr>
          <p:nvPr>
            <p:ph idx="1"/>
          </p:nvPr>
        </p:nvSpPr>
        <p:spPr>
          <a:xfrm>
            <a:off x="228601" y="1143000"/>
            <a:ext cx="5029200" cy="5181600"/>
          </a:xfrm>
        </p:spPr>
        <p:txBody>
          <a:bodyPr>
            <a:normAutofit fontScale="92500" lnSpcReduction="20000"/>
          </a:bodyPr>
          <a:lstStyle/>
          <a:p>
            <a:pPr marL="0" indent="0">
              <a:spcBef>
                <a:spcPts val="1200"/>
              </a:spcBef>
              <a:spcAft>
                <a:spcPts val="1200"/>
              </a:spcAft>
              <a:buNone/>
              <a:defRPr/>
            </a:pPr>
            <a:r>
              <a:rPr lang="en-US" dirty="0" smtClean="0"/>
              <a:t>To search for a missing certification:</a:t>
            </a:r>
          </a:p>
          <a:p>
            <a:pPr marL="857250" lvl="1" indent="-457200">
              <a:spcBef>
                <a:spcPts val="1200"/>
              </a:spcBef>
              <a:spcAft>
                <a:spcPts val="1200"/>
              </a:spcAft>
              <a:buFont typeface="+mj-lt"/>
              <a:buAutoNum type="arabicPeriod"/>
              <a:defRPr/>
            </a:pPr>
            <a:r>
              <a:rPr lang="en-US" dirty="0" smtClean="0"/>
              <a:t>Select </a:t>
            </a:r>
            <a:r>
              <a:rPr lang="en-US" dirty="0"/>
              <a:t>the “Missing Cert” button.</a:t>
            </a:r>
          </a:p>
          <a:p>
            <a:pPr marL="857250" lvl="1" indent="-457200">
              <a:spcBef>
                <a:spcPts val="1200"/>
              </a:spcBef>
              <a:spcAft>
                <a:spcPts val="1200"/>
              </a:spcAft>
              <a:buFont typeface="+mj-lt"/>
              <a:buAutoNum type="arabicPeriod"/>
              <a:defRPr/>
            </a:pPr>
            <a:r>
              <a:rPr lang="en-US" dirty="0"/>
              <a:t>When the </a:t>
            </a:r>
            <a:r>
              <a:rPr lang="en-US" dirty="0" smtClean="0"/>
              <a:t>email opens, </a:t>
            </a:r>
            <a:r>
              <a:rPr lang="en-US" dirty="0"/>
              <a:t>change the subject line to </a:t>
            </a:r>
            <a:r>
              <a:rPr lang="en-US" dirty="0" smtClean="0"/>
              <a:t>the </a:t>
            </a:r>
            <a:r>
              <a:rPr lang="en-US" dirty="0"/>
              <a:t>Facility Code of the School.</a:t>
            </a:r>
          </a:p>
          <a:p>
            <a:pPr marL="857250" lvl="1" indent="-457200">
              <a:spcBef>
                <a:spcPts val="1200"/>
              </a:spcBef>
              <a:spcAft>
                <a:spcPts val="1200"/>
              </a:spcAft>
              <a:buFont typeface="+mj-lt"/>
              <a:buAutoNum type="arabicPeriod"/>
              <a:defRPr/>
            </a:pPr>
            <a:r>
              <a:rPr lang="en-US" dirty="0"/>
              <a:t>Fill in the appropriate </a:t>
            </a:r>
            <a:r>
              <a:rPr lang="en-US" dirty="0" smtClean="0"/>
              <a:t>information as prepopulated.</a:t>
            </a:r>
            <a:r>
              <a:rPr lang="en-US" dirty="0"/>
              <a:t> </a:t>
            </a:r>
          </a:p>
          <a:p>
            <a:pPr marL="857250" lvl="1" indent="-457200">
              <a:spcBef>
                <a:spcPts val="1200"/>
              </a:spcBef>
              <a:spcAft>
                <a:spcPts val="1800"/>
              </a:spcAft>
              <a:buFont typeface="+mj-lt"/>
              <a:buAutoNum type="arabicPeriod"/>
              <a:defRPr/>
            </a:pPr>
            <a:r>
              <a:rPr lang="en-US" dirty="0"/>
              <a:t>Send the email and capture a copy of the sent email in TIMS.</a:t>
            </a:r>
          </a:p>
          <a:p>
            <a:pPr marL="857250" lvl="1" indent="-457200">
              <a:spcBef>
                <a:spcPts val="1200"/>
              </a:spcBef>
              <a:spcAft>
                <a:spcPts val="1800"/>
              </a:spcAft>
              <a:buFont typeface="+mj-lt"/>
              <a:buAutoNum type="arabicPeriod"/>
              <a:defRPr/>
            </a:pPr>
            <a:r>
              <a:rPr lang="en-US" dirty="0"/>
              <a:t>Label as “Missing Cert Request”.</a:t>
            </a:r>
          </a:p>
          <a:p>
            <a:pPr marL="457200" indent="-457200">
              <a:spcBef>
                <a:spcPts val="1200"/>
              </a:spcBef>
              <a:spcAft>
                <a:spcPts val="600"/>
              </a:spcAft>
              <a:buFont typeface="+mj-lt"/>
              <a:buAutoNum type="arabicPeriod"/>
              <a:defRPr/>
            </a:pPr>
            <a:endParaRPr lang="en-US" dirty="0"/>
          </a:p>
        </p:txBody>
      </p:sp>
      <p:pic>
        <p:nvPicPr>
          <p:cNvPr id="79876" name="Picture 3" descr="Sample email that displays the required infiormation. " title="Missing Certif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209799"/>
            <a:ext cx="3704782" cy="28559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79878" name="Slide Number Placeholder 3"/>
          <p:cNvSpPr>
            <a:spLocks noGrp="1"/>
          </p:cNvSpPr>
          <p:nvPr>
            <p:ph type="sldNum" sz="quarter" idx="10"/>
          </p:nvPr>
        </p:nvSpPr>
        <p:spPr bwMode="auto">
          <a:xfrm>
            <a:off x="8458200" y="6602413"/>
            <a:ext cx="609600" cy="255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E9BCCDB5-A65D-424C-83B2-95F2F8E87FDB}" type="slidenum">
              <a:rPr lang="en-US" altLang="en-US" sz="1400" smtClean="0">
                <a:solidFill>
                  <a:schemeClr val="bg1"/>
                </a:solidFill>
                <a:latin typeface="Times New Roman" charset="0"/>
              </a:rPr>
              <a:pPr>
                <a:spcBef>
                  <a:spcPct val="0"/>
                </a:spcBef>
                <a:buFontTx/>
                <a:buNone/>
              </a:pPr>
              <a:t>69</a:t>
            </a:fld>
            <a:endParaRPr lang="en-US" altLang="en-US" sz="1400" dirty="0" smtClean="0">
              <a:solidFill>
                <a:schemeClr val="bg1"/>
              </a:solidFill>
              <a:latin typeface="Times New Roman" charset="0"/>
            </a:endParaRP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dirty="0" smtClean="0">
                <a:ln>
                  <a:noFill/>
                </a:ln>
                <a:latin typeface="Arial" charset="0"/>
                <a:cs typeface="Arial" charset="0"/>
              </a:rPr>
              <a:t>General Address Standards</a:t>
            </a:r>
          </a:p>
        </p:txBody>
      </p:sp>
      <p:sp>
        <p:nvSpPr>
          <p:cNvPr id="8195" name="Rectangle 3"/>
          <p:cNvSpPr>
            <a:spLocks noGrp="1" noChangeArrowheads="1"/>
          </p:cNvSpPr>
          <p:nvPr>
            <p:ph idx="1"/>
          </p:nvPr>
        </p:nvSpPr>
        <p:spPr>
          <a:xfrm>
            <a:off x="457200" y="1295400"/>
            <a:ext cx="8229600" cy="5181600"/>
          </a:xfrm>
        </p:spPr>
        <p:txBody>
          <a:bodyPr/>
          <a:lstStyle/>
          <a:p>
            <a:pPr eaLnBrk="1" hangingPunct="1">
              <a:defRPr/>
            </a:pPr>
            <a:r>
              <a:rPr lang="en-US" altLang="en-US" dirty="0" smtClean="0">
                <a:latin typeface="Arial" charset="0"/>
                <a:cs typeface="Arial" charset="0"/>
              </a:rPr>
              <a:t>A standard address contains three lines:	</a:t>
            </a:r>
          </a:p>
          <a:p>
            <a:pPr lvl="1" eaLnBrk="1" hangingPunct="1">
              <a:defRPr/>
            </a:pPr>
            <a:r>
              <a:rPr lang="en-US" altLang="en-US" dirty="0" smtClean="0">
                <a:latin typeface="Arial" charset="0"/>
                <a:cs typeface="Arial" charset="0"/>
              </a:rPr>
              <a:t>Recipient Line</a:t>
            </a:r>
          </a:p>
          <a:p>
            <a:pPr lvl="1" eaLnBrk="1" hangingPunct="1">
              <a:defRPr/>
            </a:pPr>
            <a:r>
              <a:rPr lang="en-US" altLang="en-US" dirty="0" smtClean="0">
                <a:latin typeface="Arial" charset="0"/>
                <a:cs typeface="Arial" charset="0"/>
              </a:rPr>
              <a:t>Delivery Line (Address Line)</a:t>
            </a:r>
          </a:p>
          <a:p>
            <a:pPr lvl="1" eaLnBrk="1" hangingPunct="1">
              <a:defRPr/>
            </a:pPr>
            <a:r>
              <a:rPr lang="en-US" altLang="en-US" dirty="0" smtClean="0">
                <a:latin typeface="Arial" charset="0"/>
                <a:cs typeface="Arial" charset="0"/>
              </a:rPr>
              <a:t>Last Line</a:t>
            </a:r>
          </a:p>
          <a:p>
            <a:pPr lvl="1" eaLnBrk="1" hangingPunct="1">
              <a:defRPr/>
            </a:pPr>
            <a:r>
              <a:rPr lang="en-US" altLang="en-US" dirty="0" smtClean="0">
                <a:latin typeface="Arial" charset="0"/>
                <a:cs typeface="Arial" charset="0"/>
              </a:rPr>
              <a:t>Alternate payees (fiduciary) should be put on second line (making 4 total lines)</a:t>
            </a:r>
          </a:p>
          <a:p>
            <a:pPr marL="457200" lvl="1" indent="0" eaLnBrk="1" hangingPunct="1">
              <a:buFont typeface="Arial" charset="0"/>
              <a:buNone/>
              <a:defRPr/>
            </a:pPr>
            <a:endParaRPr lang="en-US" altLang="en-US" sz="1200" dirty="0" smtClean="0">
              <a:latin typeface="Arial" charset="0"/>
              <a:cs typeface="Arial" charset="0"/>
            </a:endParaRPr>
          </a:p>
          <a:p>
            <a:pPr eaLnBrk="1" hangingPunct="1">
              <a:defRPr/>
            </a:pPr>
            <a:r>
              <a:rPr lang="en-US" altLang="en-US" dirty="0" smtClean="0">
                <a:latin typeface="Arial" charset="0"/>
                <a:cs typeface="Arial" charset="0"/>
              </a:rPr>
              <a:t>The address should be all uppercase with no punctuation</a:t>
            </a:r>
          </a:p>
          <a:p>
            <a:pPr eaLnBrk="1" hangingPunct="1">
              <a:defRPr/>
            </a:pPr>
            <a:endParaRPr lang="en-US" altLang="en-US" sz="1200" dirty="0" smtClean="0">
              <a:latin typeface="Arial" charset="0"/>
              <a:cs typeface="Arial" charset="0"/>
            </a:endParaRPr>
          </a:p>
          <a:p>
            <a:pPr eaLnBrk="1" hangingPunct="1">
              <a:defRPr/>
            </a:pPr>
            <a:r>
              <a:rPr lang="en-US" altLang="en-US" dirty="0" smtClean="0">
                <a:latin typeface="Arial" charset="0"/>
                <a:cs typeface="Arial" charset="0"/>
              </a:rPr>
              <a:t>The # symbol should only be used if apartment (Apt) or Suite (Ste.) is not available; space between # and unit.</a:t>
            </a:r>
          </a:p>
          <a:p>
            <a:pPr lvl="1" eaLnBrk="1" hangingPunct="1">
              <a:defRPr/>
            </a:pPr>
            <a:r>
              <a:rPr lang="en-US" altLang="en-US" dirty="0" smtClean="0">
                <a:latin typeface="Arial" charset="0"/>
                <a:cs typeface="Arial" charset="0"/>
              </a:rPr>
              <a:t>Ex: # 100</a:t>
            </a:r>
          </a:p>
        </p:txBody>
      </p:sp>
      <p:sp>
        <p:nvSpPr>
          <p:cNvPr id="1126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B2A48E36-618F-4728-84B8-EE924856F50B}" type="slidenum">
              <a:rPr lang="en-US" altLang="en-US" sz="1400" smtClean="0">
                <a:solidFill>
                  <a:schemeClr val="bg1"/>
                </a:solidFill>
                <a:latin typeface="Times New Roman" charset="0"/>
              </a:rPr>
              <a:pPr>
                <a:spcBef>
                  <a:spcPct val="0"/>
                </a:spcBef>
                <a:buFontTx/>
                <a:buNone/>
              </a:pPr>
              <a:t>7</a:t>
            </a:fld>
            <a:endParaRPr lang="en-US" altLang="en-US" sz="1400" dirty="0" smtClean="0">
              <a:solidFill>
                <a:schemeClr val="bg1"/>
              </a:solidFill>
              <a:latin typeface="Times New Roman" charset="0"/>
            </a:endParaRPr>
          </a:p>
        </p:txBody>
      </p:sp>
      <p:sp>
        <p:nvSpPr>
          <p:cNvPr id="5"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dirty="0" smtClean="0">
                <a:ln>
                  <a:noFill/>
                </a:ln>
                <a:latin typeface="Arial" charset="0"/>
                <a:cs typeface="Arial" charset="0"/>
              </a:rPr>
              <a:t>Missing VONAPP</a:t>
            </a:r>
          </a:p>
        </p:txBody>
      </p:sp>
      <p:sp>
        <p:nvSpPr>
          <p:cNvPr id="3" name="Content Placeholder 2"/>
          <p:cNvSpPr>
            <a:spLocks noGrp="1"/>
          </p:cNvSpPr>
          <p:nvPr>
            <p:ph idx="1"/>
          </p:nvPr>
        </p:nvSpPr>
        <p:spPr>
          <a:xfrm>
            <a:off x="152400" y="1295401"/>
            <a:ext cx="4191000" cy="5029200"/>
          </a:xfrm>
        </p:spPr>
        <p:txBody>
          <a:bodyPr>
            <a:normAutofit/>
          </a:bodyPr>
          <a:lstStyle/>
          <a:p>
            <a:pPr marL="0" indent="0">
              <a:spcBef>
                <a:spcPts val="1200"/>
              </a:spcBef>
              <a:buNone/>
              <a:defRPr/>
            </a:pPr>
            <a:r>
              <a:rPr lang="en-US" dirty="0" smtClean="0"/>
              <a:t>To search for a missing VONAPP:</a:t>
            </a:r>
          </a:p>
          <a:p>
            <a:pPr marL="857250" lvl="1" indent="-457200">
              <a:spcBef>
                <a:spcPts val="1200"/>
              </a:spcBef>
              <a:buFont typeface="+mj-lt"/>
              <a:buAutoNum type="arabicPeriod"/>
              <a:defRPr/>
            </a:pPr>
            <a:r>
              <a:rPr lang="en-US" dirty="0" smtClean="0"/>
              <a:t>Select </a:t>
            </a:r>
            <a:r>
              <a:rPr lang="en-US" dirty="0"/>
              <a:t>the “Missing VONAPP” </a:t>
            </a:r>
            <a:r>
              <a:rPr lang="en-US" dirty="0" smtClean="0"/>
              <a:t>button.</a:t>
            </a:r>
            <a:endParaRPr lang="en-US" dirty="0"/>
          </a:p>
          <a:p>
            <a:pPr marL="857250" lvl="1" indent="-457200">
              <a:spcBef>
                <a:spcPts val="1200"/>
              </a:spcBef>
              <a:buFont typeface="+mj-lt"/>
              <a:buAutoNum type="arabicPeriod"/>
              <a:defRPr/>
            </a:pPr>
            <a:r>
              <a:rPr lang="en-US" dirty="0"/>
              <a:t>When the </a:t>
            </a:r>
            <a:r>
              <a:rPr lang="en-US" dirty="0" smtClean="0"/>
              <a:t>pre-populated </a:t>
            </a:r>
            <a:r>
              <a:rPr lang="en-US" dirty="0"/>
              <a:t>email opens up, </a:t>
            </a:r>
            <a:r>
              <a:rPr lang="en-US" dirty="0" smtClean="0"/>
              <a:t>complete the </a:t>
            </a:r>
            <a:r>
              <a:rPr lang="en-US" dirty="0"/>
              <a:t>appropriate </a:t>
            </a:r>
            <a:r>
              <a:rPr lang="en-US" dirty="0" smtClean="0"/>
              <a:t>information.</a:t>
            </a:r>
            <a:endParaRPr lang="en-US" dirty="0"/>
          </a:p>
          <a:p>
            <a:pPr marL="857250" lvl="1" indent="-457200">
              <a:spcBef>
                <a:spcPts val="1200"/>
              </a:spcBef>
              <a:buFont typeface="+mj-lt"/>
              <a:buAutoNum type="arabicPeriod"/>
              <a:defRPr/>
            </a:pPr>
            <a:r>
              <a:rPr lang="en-US" dirty="0" smtClean="0"/>
              <a:t>Send </a:t>
            </a:r>
            <a:r>
              <a:rPr lang="en-US" dirty="0"/>
              <a:t>the email and capture a copy of the sent email in </a:t>
            </a:r>
            <a:r>
              <a:rPr lang="en-US" dirty="0" smtClean="0"/>
              <a:t>TIMS.</a:t>
            </a:r>
            <a:endParaRPr lang="en-US" dirty="0"/>
          </a:p>
        </p:txBody>
      </p:sp>
      <p:pic>
        <p:nvPicPr>
          <p:cNvPr id="81924" name="Picture 2" descr="Sample email that shows the required infomration." title="Missing VONA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05000"/>
            <a:ext cx="4298156" cy="3048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81926" name="Slide Number Placeholder 3"/>
          <p:cNvSpPr>
            <a:spLocks noGrp="1"/>
          </p:cNvSpPr>
          <p:nvPr>
            <p:ph type="sldNum" sz="quarter" idx="10"/>
          </p:nvPr>
        </p:nvSpPr>
        <p:spPr bwMode="auto">
          <a:xfrm>
            <a:off x="8458200" y="6602413"/>
            <a:ext cx="609600" cy="255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1B129870-8662-4634-868E-4E3063557FCE}" type="slidenum">
              <a:rPr lang="en-US" altLang="en-US" sz="1400" smtClean="0">
                <a:solidFill>
                  <a:schemeClr val="bg1"/>
                </a:solidFill>
                <a:latin typeface="Times New Roman" charset="0"/>
              </a:rPr>
              <a:pPr>
                <a:spcBef>
                  <a:spcPct val="0"/>
                </a:spcBef>
                <a:buFontTx/>
                <a:buNone/>
              </a:pPr>
              <a:t>70</a:t>
            </a:fld>
            <a:endParaRPr lang="en-US" altLang="en-US" sz="1400" dirty="0" smtClean="0">
              <a:solidFill>
                <a:schemeClr val="bg1"/>
              </a:solidFill>
              <a:latin typeface="Times New Roman" charset="0"/>
            </a:endParaRPr>
          </a:p>
        </p:txBody>
      </p:sp>
    </p:spTree>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dirty="0" smtClean="0">
                <a:ln>
                  <a:noFill/>
                </a:ln>
                <a:latin typeface="Arial" charset="0"/>
                <a:cs typeface="Arial" charset="0"/>
              </a:rPr>
              <a:t>Comprehension Check</a:t>
            </a:r>
          </a:p>
        </p:txBody>
      </p:sp>
      <p:sp>
        <p:nvSpPr>
          <p:cNvPr id="3" name="Content Placeholder 2"/>
          <p:cNvSpPr>
            <a:spLocks noGrp="1"/>
          </p:cNvSpPr>
          <p:nvPr>
            <p:ph idx="1"/>
          </p:nvPr>
        </p:nvSpPr>
        <p:spPr>
          <a:xfrm>
            <a:off x="457200" y="1219200"/>
            <a:ext cx="8686800" cy="5867400"/>
          </a:xfrm>
        </p:spPr>
        <p:txBody>
          <a:bodyPr>
            <a:normAutofit lnSpcReduction="10000"/>
          </a:bodyPr>
          <a:lstStyle/>
          <a:p>
            <a:pPr marL="0" indent="0">
              <a:spcBef>
                <a:spcPts val="600"/>
              </a:spcBef>
              <a:spcAft>
                <a:spcPts val="600"/>
              </a:spcAft>
              <a:buFont typeface="Arial" panose="020B0604020202020204" pitchFamily="34" charset="0"/>
              <a:buNone/>
              <a:defRPr/>
            </a:pPr>
            <a:r>
              <a:rPr lang="en-US" sz="2200" dirty="0" smtClean="0"/>
              <a:t>Scenario: </a:t>
            </a:r>
          </a:p>
          <a:p>
            <a:pPr marL="0" indent="0">
              <a:spcBef>
                <a:spcPts val="600"/>
              </a:spcBef>
              <a:spcAft>
                <a:spcPts val="600"/>
              </a:spcAft>
              <a:buFont typeface="Arial" panose="020B0604020202020204" pitchFamily="34" charset="0"/>
              <a:buNone/>
              <a:defRPr/>
            </a:pPr>
            <a:r>
              <a:rPr lang="en-US" sz="2200" dirty="0" smtClean="0"/>
              <a:t>A Chapter 1606 student calls to certify their attendance for the month of August. You are aware you must confirm the address, EFT, enrollment, and certify attendance.</a:t>
            </a:r>
          </a:p>
          <a:p>
            <a:pPr marL="0" indent="0">
              <a:spcBef>
                <a:spcPts val="600"/>
              </a:spcBef>
              <a:spcAft>
                <a:spcPts val="600"/>
              </a:spcAft>
              <a:buFont typeface="Arial" panose="020B0604020202020204" pitchFamily="34" charset="0"/>
              <a:buNone/>
              <a:defRPr/>
            </a:pPr>
            <a:r>
              <a:rPr lang="en-US" sz="2200" dirty="0" smtClean="0"/>
              <a:t>During the conversation, the student lets you know that his EFT has changed, but his address and enrollment are still correct. </a:t>
            </a:r>
          </a:p>
          <a:p>
            <a:pPr marL="0" indent="0">
              <a:spcBef>
                <a:spcPts val="600"/>
              </a:spcBef>
              <a:spcAft>
                <a:spcPts val="600"/>
              </a:spcAft>
              <a:buFont typeface="Arial" panose="020B0604020202020204" pitchFamily="34" charset="0"/>
              <a:buNone/>
              <a:defRPr/>
            </a:pPr>
            <a:r>
              <a:rPr lang="en-US" sz="2200" dirty="0" smtClean="0"/>
              <a:t>Question:</a:t>
            </a:r>
          </a:p>
          <a:p>
            <a:pPr marL="0" indent="0">
              <a:spcBef>
                <a:spcPts val="600"/>
              </a:spcBef>
              <a:spcAft>
                <a:spcPts val="600"/>
              </a:spcAft>
              <a:buFont typeface="Arial" panose="020B0604020202020204" pitchFamily="34" charset="0"/>
              <a:buNone/>
              <a:defRPr/>
            </a:pPr>
            <a:r>
              <a:rPr lang="en-US" sz="2200" dirty="0" smtClean="0"/>
              <a:t>Which actions would you perform and in what order? </a:t>
            </a:r>
            <a:endParaRPr lang="en-US" sz="2200" dirty="0"/>
          </a:p>
          <a:p>
            <a:pPr marL="914400" lvl="1" indent="-457200">
              <a:spcBef>
                <a:spcPts val="600"/>
              </a:spcBef>
              <a:spcAft>
                <a:spcPts val="600"/>
              </a:spcAft>
              <a:buFont typeface="+mj-lt"/>
              <a:buAutoNum type="alphaUcPeriod"/>
            </a:pPr>
            <a:r>
              <a:rPr lang="en-US" altLang="en-US" sz="2200" dirty="0" smtClean="0">
                <a:latin typeface="Arial" charset="0"/>
                <a:cs typeface="Arial" charset="0"/>
              </a:rPr>
              <a:t>Do </a:t>
            </a:r>
            <a:r>
              <a:rPr lang="en-US" altLang="en-US" sz="2200" dirty="0">
                <a:latin typeface="Arial" charset="0"/>
                <a:cs typeface="Arial" charset="0"/>
              </a:rPr>
              <a:t>Not Certify Attendance</a:t>
            </a:r>
          </a:p>
          <a:p>
            <a:pPr marL="914400" lvl="1" indent="-457200">
              <a:spcBef>
                <a:spcPts val="600"/>
              </a:spcBef>
              <a:spcAft>
                <a:spcPts val="600"/>
              </a:spcAft>
              <a:buFont typeface="+mj-lt"/>
              <a:buAutoNum type="alphaUcPeriod"/>
            </a:pPr>
            <a:r>
              <a:rPr lang="en-US" altLang="en-US" sz="2200" dirty="0">
                <a:latin typeface="Arial" charset="0"/>
                <a:cs typeface="Arial" charset="0"/>
              </a:rPr>
              <a:t>Ask the student to call back</a:t>
            </a:r>
          </a:p>
          <a:p>
            <a:pPr marL="914400" lvl="1" indent="-457200">
              <a:spcBef>
                <a:spcPts val="600"/>
              </a:spcBef>
              <a:spcAft>
                <a:spcPts val="600"/>
              </a:spcAft>
              <a:buFont typeface="+mj-lt"/>
              <a:buAutoNum type="alphaUcPeriod"/>
            </a:pPr>
            <a:r>
              <a:rPr lang="en-US" altLang="en-US" sz="2200" dirty="0" smtClean="0">
                <a:latin typeface="Arial" charset="0"/>
                <a:cs typeface="Arial" charset="0"/>
              </a:rPr>
              <a:t>Complete </a:t>
            </a:r>
            <a:r>
              <a:rPr lang="en-US" altLang="en-US" sz="2200" dirty="0">
                <a:latin typeface="Arial" charset="0"/>
                <a:cs typeface="Arial" charset="0"/>
              </a:rPr>
              <a:t>a CADD or EFT </a:t>
            </a:r>
            <a:r>
              <a:rPr lang="en-US" altLang="en-US" sz="2200" dirty="0" smtClean="0">
                <a:latin typeface="Arial" charset="0"/>
                <a:cs typeface="Arial" charset="0"/>
              </a:rPr>
              <a:t>change</a:t>
            </a:r>
          </a:p>
          <a:p>
            <a:pPr marL="914400" lvl="1" indent="-457200">
              <a:spcBef>
                <a:spcPts val="600"/>
              </a:spcBef>
              <a:spcAft>
                <a:spcPts val="600"/>
              </a:spcAft>
              <a:buFont typeface="+mj-lt"/>
              <a:buAutoNum type="alphaUcPeriod"/>
            </a:pPr>
            <a:r>
              <a:rPr lang="en-US" altLang="en-US" sz="2200" dirty="0" smtClean="0">
                <a:latin typeface="Arial" charset="0"/>
                <a:cs typeface="Arial" charset="0"/>
              </a:rPr>
              <a:t>Perform </a:t>
            </a:r>
            <a:r>
              <a:rPr lang="en-US" altLang="en-US" sz="2200" dirty="0">
                <a:latin typeface="Arial" charset="0"/>
                <a:cs typeface="Arial" charset="0"/>
              </a:rPr>
              <a:t>a Missing Cert/VONAPP </a:t>
            </a:r>
            <a:r>
              <a:rPr lang="en-US" altLang="en-US" sz="2200" dirty="0" smtClean="0">
                <a:latin typeface="Arial" charset="0"/>
                <a:cs typeface="Arial" charset="0"/>
              </a:rPr>
              <a:t>action</a:t>
            </a:r>
          </a:p>
          <a:p>
            <a:pPr marL="914400" lvl="1" indent="-457200">
              <a:spcBef>
                <a:spcPts val="600"/>
              </a:spcBef>
              <a:spcAft>
                <a:spcPts val="600"/>
              </a:spcAft>
              <a:buFont typeface="+mj-lt"/>
              <a:buAutoNum type="alphaUcPeriod"/>
            </a:pPr>
            <a:r>
              <a:rPr lang="en-US" altLang="en-US" sz="2200" dirty="0">
                <a:latin typeface="Arial" charset="0"/>
                <a:cs typeface="Arial" charset="0"/>
              </a:rPr>
              <a:t>Certify </a:t>
            </a:r>
            <a:r>
              <a:rPr lang="en-US" altLang="en-US" sz="2200" dirty="0" smtClean="0">
                <a:latin typeface="Arial" charset="0"/>
                <a:cs typeface="Arial" charset="0"/>
              </a:rPr>
              <a:t>Attendance</a:t>
            </a:r>
            <a:endParaRPr lang="en-US" altLang="en-US" sz="2200" b="1" dirty="0">
              <a:latin typeface="Arial" charset="0"/>
              <a:cs typeface="Arial" charset="0"/>
            </a:endParaRPr>
          </a:p>
          <a:p>
            <a:pPr marL="0" indent="0">
              <a:spcBef>
                <a:spcPts val="600"/>
              </a:spcBef>
              <a:spcAft>
                <a:spcPts val="600"/>
              </a:spcAft>
              <a:buFont typeface="Arial" panose="020B0604020202020204" pitchFamily="34" charset="0"/>
              <a:buNone/>
              <a:defRPr/>
            </a:pPr>
            <a:endParaRPr lang="en-US" sz="2000" dirty="0" smtClean="0"/>
          </a:p>
        </p:txBody>
      </p:sp>
      <p:sp>
        <p:nvSpPr>
          <p:cNvPr id="4"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5" name="Slide Number Placeholder 3"/>
          <p:cNvSpPr>
            <a:spLocks noGrp="1"/>
          </p:cNvSpPr>
          <p:nvPr>
            <p:ph type="sldNum" sz="quarter" idx="10"/>
          </p:nvPr>
        </p:nvSpPr>
        <p:spPr bwMode="auto">
          <a:xfrm>
            <a:off x="8458200" y="6602413"/>
            <a:ext cx="609600" cy="255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1B129870-8662-4634-868E-4E3063557FCE}" type="slidenum">
              <a:rPr lang="en-US" altLang="en-US" sz="1400" smtClean="0">
                <a:solidFill>
                  <a:schemeClr val="bg1"/>
                </a:solidFill>
                <a:latin typeface="Times New Roman" charset="0"/>
              </a:rPr>
              <a:pPr>
                <a:spcBef>
                  <a:spcPct val="0"/>
                </a:spcBef>
                <a:buFontTx/>
                <a:buNone/>
              </a:pPr>
              <a:t>71</a:t>
            </a:fld>
            <a:endParaRPr lang="en-US" altLang="en-US" sz="1400" dirty="0" smtClean="0">
              <a:solidFill>
                <a:schemeClr val="bg1"/>
              </a:solidFill>
              <a:latin typeface="Times New Roman" charset="0"/>
            </a:endParaRPr>
          </a:p>
        </p:txBody>
      </p:sp>
    </p:spTree>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en-US" dirty="0" smtClean="0">
                <a:ln>
                  <a:noFill/>
                </a:ln>
                <a:latin typeface="Arial" charset="0"/>
                <a:cs typeface="Arial" charset="0"/>
              </a:rPr>
              <a:t>Comprehension Check</a:t>
            </a:r>
          </a:p>
        </p:txBody>
      </p:sp>
      <p:sp>
        <p:nvSpPr>
          <p:cNvPr id="86019" name="Content Placeholder 2"/>
          <p:cNvSpPr>
            <a:spLocks noGrp="1"/>
          </p:cNvSpPr>
          <p:nvPr>
            <p:ph idx="1"/>
          </p:nvPr>
        </p:nvSpPr>
        <p:spPr>
          <a:xfrm>
            <a:off x="457200" y="1219200"/>
            <a:ext cx="8229600" cy="5257800"/>
          </a:xfrm>
        </p:spPr>
        <p:txBody>
          <a:bodyPr/>
          <a:lstStyle/>
          <a:p>
            <a:pPr marL="0" indent="0">
              <a:buNone/>
            </a:pPr>
            <a:r>
              <a:rPr lang="en-US" dirty="0" smtClean="0"/>
              <a:t>Scenario:</a:t>
            </a:r>
          </a:p>
          <a:p>
            <a:pPr marL="0" indent="0">
              <a:buNone/>
            </a:pPr>
            <a:r>
              <a:rPr lang="en-US" dirty="0" smtClean="0"/>
              <a:t>A </a:t>
            </a:r>
            <a:r>
              <a:rPr lang="en-US" dirty="0"/>
              <a:t>Chapter 35 </a:t>
            </a:r>
            <a:r>
              <a:rPr lang="en-US" dirty="0" smtClean="0"/>
              <a:t>student calls to </a:t>
            </a:r>
            <a:r>
              <a:rPr lang="en-US" dirty="0"/>
              <a:t>certify attendance at their IHL. They inform you that their address, </a:t>
            </a:r>
            <a:r>
              <a:rPr lang="en-US" dirty="0" smtClean="0"/>
              <a:t>EFT, and </a:t>
            </a:r>
            <a:r>
              <a:rPr lang="en-US" dirty="0"/>
              <a:t>enrollment information is </a:t>
            </a:r>
            <a:r>
              <a:rPr lang="en-US" dirty="0" smtClean="0"/>
              <a:t>correct</a:t>
            </a:r>
            <a:r>
              <a:rPr lang="en-US" dirty="0"/>
              <a:t>.</a:t>
            </a:r>
          </a:p>
          <a:p>
            <a:pPr marL="0" indent="0">
              <a:buNone/>
            </a:pPr>
            <a:endParaRPr lang="en-US" sz="1000" dirty="0"/>
          </a:p>
          <a:p>
            <a:pPr marL="0" indent="0">
              <a:buNone/>
            </a:pPr>
            <a:r>
              <a:rPr lang="en-US" dirty="0" smtClean="0"/>
              <a:t>Question: </a:t>
            </a:r>
          </a:p>
          <a:p>
            <a:pPr marL="0" indent="0">
              <a:buNone/>
            </a:pPr>
            <a:r>
              <a:rPr lang="en-US" dirty="0" smtClean="0"/>
              <a:t>Which </a:t>
            </a:r>
            <a:r>
              <a:rPr lang="en-US" dirty="0"/>
              <a:t>of the following would you do and why?</a:t>
            </a:r>
          </a:p>
          <a:p>
            <a:pPr marL="914400" lvl="1" indent="-457200">
              <a:buFont typeface="+mj-lt"/>
              <a:buAutoNum type="alphaUcPeriod"/>
            </a:pPr>
            <a:r>
              <a:rPr lang="en-US" dirty="0"/>
              <a:t>Certify Attendances</a:t>
            </a:r>
          </a:p>
          <a:p>
            <a:pPr marL="914400" lvl="1" indent="-457200">
              <a:buFont typeface="+mj-lt"/>
              <a:buAutoNum type="alphaUcPeriod"/>
            </a:pPr>
            <a:r>
              <a:rPr lang="en-US" dirty="0"/>
              <a:t>Do Not Certify Attendance</a:t>
            </a:r>
          </a:p>
          <a:p>
            <a:pPr marL="914400" lvl="1" indent="-457200">
              <a:buFont typeface="+mj-lt"/>
              <a:buAutoNum type="alphaUcPeriod"/>
            </a:pPr>
            <a:r>
              <a:rPr lang="en-US" dirty="0"/>
              <a:t>Check TIMS for more information</a:t>
            </a:r>
          </a:p>
          <a:p>
            <a:pPr marL="914400" lvl="1" indent="-457200">
              <a:buFont typeface="+mj-lt"/>
              <a:buAutoNum type="alphaUcPeriod"/>
            </a:pPr>
            <a:r>
              <a:rPr lang="en-US" dirty="0"/>
              <a:t>Complete a CADD or EFT change</a:t>
            </a:r>
          </a:p>
          <a:p>
            <a:pPr marL="914400" lvl="1" indent="-457200">
              <a:buFont typeface="+mj-lt"/>
              <a:buAutoNum type="alphaUcPeriod"/>
            </a:pPr>
            <a:r>
              <a:rPr lang="en-US" dirty="0"/>
              <a:t>Perform a Missing Cert/VONAPP action</a:t>
            </a:r>
          </a:p>
        </p:txBody>
      </p:sp>
      <p:sp>
        <p:nvSpPr>
          <p:cNvPr id="4"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
        <p:nvSpPr>
          <p:cNvPr id="86021" name="Slide Number Placeholder 3"/>
          <p:cNvSpPr>
            <a:spLocks noGrp="1"/>
          </p:cNvSpPr>
          <p:nvPr>
            <p:ph type="sldNum" sz="quarter" idx="10"/>
          </p:nvPr>
        </p:nvSpPr>
        <p:spPr bwMode="auto">
          <a:xfrm>
            <a:off x="8458200" y="6602413"/>
            <a:ext cx="609600" cy="255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3F5B6D4E-1B75-42BD-A600-561E8C7091F0}" type="slidenum">
              <a:rPr lang="en-US" altLang="en-US" sz="1400" smtClean="0">
                <a:solidFill>
                  <a:schemeClr val="bg1"/>
                </a:solidFill>
                <a:latin typeface="Times New Roman" charset="0"/>
              </a:rPr>
              <a:pPr>
                <a:spcBef>
                  <a:spcPct val="0"/>
                </a:spcBef>
                <a:buFontTx/>
                <a:buNone/>
              </a:pPr>
              <a:t>72</a:t>
            </a:fld>
            <a:endParaRPr lang="en-US" altLang="en-US" sz="1400" dirty="0" smtClean="0">
              <a:solidFill>
                <a:schemeClr val="bg1"/>
              </a:solidFill>
              <a:latin typeface="Times New Roman" charset="0"/>
            </a:endParaRPr>
          </a:p>
        </p:txBody>
      </p:sp>
    </p:spTree>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ltLang="en-US" dirty="0" smtClean="0">
                <a:ln>
                  <a:noFill/>
                </a:ln>
                <a:latin typeface="Arial" charset="0"/>
                <a:cs typeface="Arial" charset="0"/>
              </a:rPr>
              <a:t>References</a:t>
            </a:r>
          </a:p>
        </p:txBody>
      </p:sp>
      <p:sp>
        <p:nvSpPr>
          <p:cNvPr id="94211" name="Content Placeholder 2"/>
          <p:cNvSpPr>
            <a:spLocks noGrp="1"/>
          </p:cNvSpPr>
          <p:nvPr>
            <p:ph idx="1"/>
          </p:nvPr>
        </p:nvSpPr>
        <p:spPr/>
        <p:txBody>
          <a:bodyPr/>
          <a:lstStyle/>
          <a:p>
            <a:r>
              <a:rPr lang="en-US" altLang="en-US" dirty="0" smtClean="0">
                <a:latin typeface="Arial" charset="0"/>
                <a:cs typeface="Arial" charset="0"/>
              </a:rPr>
              <a:t>BDN Schedule of Operations</a:t>
            </a:r>
          </a:p>
          <a:p>
            <a:r>
              <a:rPr lang="en-US" altLang="en-US" dirty="0" smtClean="0">
                <a:latin typeface="Arial" charset="0"/>
                <a:cs typeface="Arial" charset="0"/>
              </a:rPr>
              <a:t>M22-4, Pt. III, ch. 8</a:t>
            </a:r>
          </a:p>
          <a:p>
            <a:r>
              <a:rPr lang="en-US" altLang="en-US" dirty="0" smtClean="0">
                <a:latin typeface="Arial" charset="0"/>
                <a:cs typeface="Arial" charset="0"/>
              </a:rPr>
              <a:t>M22-4, Pt. V, ch. 6</a:t>
            </a:r>
          </a:p>
          <a:p>
            <a:r>
              <a:rPr lang="en-US" altLang="en-US" dirty="0" smtClean="0">
                <a:latin typeface="Arial" charset="0"/>
                <a:cs typeface="Arial" charset="0"/>
              </a:rPr>
              <a:t>M22-4, Pt. VIII, ch. 6</a:t>
            </a:r>
          </a:p>
          <a:p>
            <a:r>
              <a:rPr lang="en-US" altLang="en-US" dirty="0" smtClean="0">
                <a:latin typeface="Arial" charset="0"/>
                <a:cs typeface="Arial" charset="0"/>
              </a:rPr>
              <a:t>ECC Index, Training Resources, Certifying or Verifying Enrollment</a:t>
            </a:r>
          </a:p>
          <a:p>
            <a:r>
              <a:rPr lang="en-US" altLang="en-US" dirty="0" smtClean="0">
                <a:latin typeface="Arial" charset="0"/>
                <a:cs typeface="Arial" charset="0"/>
              </a:rPr>
              <a:t>ECC Index, Training Resources, Missing Cert and VONAPP</a:t>
            </a:r>
          </a:p>
        </p:txBody>
      </p:sp>
      <p:sp>
        <p:nvSpPr>
          <p:cNvPr id="4" name="Footer Placeholder 4"/>
          <p:cNvSpPr>
            <a:spLocks noGrp="1"/>
          </p:cNvSpPr>
          <p:nvPr>
            <p:ph type="ftr" sz="quarter" idx="11"/>
          </p:nvPr>
        </p:nvSpPr>
        <p:spPr>
          <a:xfrm>
            <a:off x="26988" y="6629400"/>
            <a:ext cx="4273550" cy="228600"/>
          </a:xfrm>
        </p:spPr>
        <p:txBody>
          <a:bodyPr/>
          <a:lstStyle/>
          <a:p>
            <a:pPr eaLnBrk="0" hangingPunct="0">
              <a:defRPr/>
            </a:pPr>
            <a:r>
              <a:rPr lang="en-US" sz="1400" dirty="0">
                <a:solidFill>
                  <a:schemeClr val="bg1"/>
                </a:solidFill>
                <a:latin typeface="+mn-lt"/>
              </a:rPr>
              <a:t>Address and Certification Standards</a:t>
            </a:r>
          </a:p>
        </p:txBody>
      </p:sp>
      <p:sp>
        <p:nvSpPr>
          <p:cNvPr id="94213" name="Slide Number Placeholder 3"/>
          <p:cNvSpPr>
            <a:spLocks noGrp="1"/>
          </p:cNvSpPr>
          <p:nvPr>
            <p:ph type="sldNum" sz="quarter" idx="10"/>
          </p:nvPr>
        </p:nvSpPr>
        <p:spPr bwMode="auto">
          <a:xfrm>
            <a:off x="8458200" y="6602413"/>
            <a:ext cx="609600" cy="255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B9C1B251-1C14-4D06-947A-5F7C4E861947}" type="slidenum">
              <a:rPr lang="en-US" altLang="en-US" sz="1400" smtClean="0">
                <a:solidFill>
                  <a:schemeClr val="bg1"/>
                </a:solidFill>
                <a:latin typeface="Times New Roman" charset="0"/>
              </a:rPr>
              <a:pPr>
                <a:spcBef>
                  <a:spcPct val="0"/>
                </a:spcBef>
                <a:buFontTx/>
                <a:buNone/>
              </a:pPr>
              <a:t>73</a:t>
            </a:fld>
            <a:endParaRPr lang="en-US" altLang="en-US" sz="1400" dirty="0" smtClean="0">
              <a:solidFill>
                <a:schemeClr val="bg1"/>
              </a:solidFill>
              <a:latin typeface="Times New Roman" charset="0"/>
            </a:endParaRPr>
          </a:p>
        </p:txBody>
      </p:sp>
    </p:spTree>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ltLang="en-US" dirty="0" smtClean="0">
                <a:ln>
                  <a:noFill/>
                </a:ln>
                <a:latin typeface="Arial" charset="0"/>
                <a:cs typeface="Arial" charset="0"/>
              </a:rPr>
              <a:t>Topic Review</a:t>
            </a:r>
          </a:p>
        </p:txBody>
      </p:sp>
      <p:sp>
        <p:nvSpPr>
          <p:cNvPr id="3" name="Content Placeholder 2"/>
          <p:cNvSpPr>
            <a:spLocks noGrp="1"/>
          </p:cNvSpPr>
          <p:nvPr>
            <p:ph idx="1"/>
          </p:nvPr>
        </p:nvSpPr>
        <p:spPr>
          <a:xfrm>
            <a:off x="457200" y="1066800"/>
            <a:ext cx="8229600" cy="5867400"/>
          </a:xfrm>
        </p:spPr>
        <p:txBody>
          <a:bodyPr>
            <a:normAutofit/>
          </a:bodyPr>
          <a:lstStyle/>
          <a:p>
            <a:pPr marL="0" indent="0">
              <a:buNone/>
            </a:pPr>
            <a:r>
              <a:rPr lang="en-US" dirty="0"/>
              <a:t>In this topic you learned:</a:t>
            </a:r>
          </a:p>
          <a:p>
            <a:pPr lvl="1">
              <a:spcBef>
                <a:spcPts val="1200"/>
              </a:spcBef>
              <a:buFont typeface="Arial" pitchFamily="34" charset="0"/>
              <a:buChar char="•"/>
            </a:pPr>
            <a:r>
              <a:rPr lang="en-US" dirty="0" smtClean="0"/>
              <a:t>Benefits that require </a:t>
            </a:r>
            <a:r>
              <a:rPr lang="en-US" dirty="0"/>
              <a:t>monthly </a:t>
            </a:r>
            <a:r>
              <a:rPr lang="en-US" dirty="0" smtClean="0"/>
              <a:t>certification</a:t>
            </a:r>
            <a:endParaRPr lang="en-US" dirty="0"/>
          </a:p>
          <a:p>
            <a:pPr lvl="1">
              <a:spcBef>
                <a:spcPts val="1200"/>
              </a:spcBef>
              <a:buFont typeface="Arial" pitchFamily="34" charset="0"/>
              <a:buChar char="•"/>
            </a:pPr>
            <a:r>
              <a:rPr lang="en-US" dirty="0"/>
              <a:t>Three ways students </a:t>
            </a:r>
            <a:r>
              <a:rPr lang="en-US" dirty="0" smtClean="0"/>
              <a:t>can certify attendance</a:t>
            </a:r>
            <a:endParaRPr lang="en-US" dirty="0"/>
          </a:p>
          <a:p>
            <a:pPr lvl="1">
              <a:spcBef>
                <a:spcPts val="1200"/>
              </a:spcBef>
              <a:buFont typeface="Arial" pitchFamily="34" charset="0"/>
              <a:buChar char="•"/>
            </a:pPr>
            <a:r>
              <a:rPr lang="en-US" dirty="0"/>
              <a:t>How to find the correct dates for </a:t>
            </a:r>
            <a:r>
              <a:rPr lang="en-US" dirty="0" smtClean="0"/>
              <a:t>certification</a:t>
            </a:r>
            <a:endParaRPr lang="en-US" dirty="0"/>
          </a:p>
          <a:p>
            <a:pPr lvl="1">
              <a:spcBef>
                <a:spcPts val="1200"/>
              </a:spcBef>
              <a:buFont typeface="Arial" pitchFamily="34" charset="0"/>
              <a:buChar char="•"/>
            </a:pPr>
            <a:r>
              <a:rPr lang="en-US" dirty="0"/>
              <a:t>Three actions phone agents should perform when certifying </a:t>
            </a:r>
            <a:r>
              <a:rPr lang="en-US" dirty="0" smtClean="0"/>
              <a:t>attendance</a:t>
            </a:r>
            <a:endParaRPr lang="en-US" dirty="0"/>
          </a:p>
          <a:p>
            <a:pPr lvl="1">
              <a:spcBef>
                <a:spcPts val="1200"/>
              </a:spcBef>
              <a:buFont typeface="Arial" pitchFamily="34" charset="0"/>
              <a:buChar char="•"/>
            </a:pPr>
            <a:r>
              <a:rPr lang="en-US" dirty="0"/>
              <a:t>How to locate the Date Last </a:t>
            </a:r>
            <a:r>
              <a:rPr lang="en-US" dirty="0" smtClean="0"/>
              <a:t>Certified</a:t>
            </a:r>
            <a:endParaRPr lang="en-US" dirty="0"/>
          </a:p>
          <a:p>
            <a:pPr lvl="1">
              <a:spcBef>
                <a:spcPts val="1200"/>
              </a:spcBef>
              <a:buFont typeface="Arial" pitchFamily="34" charset="0"/>
              <a:buChar char="•"/>
            </a:pPr>
            <a:r>
              <a:rPr lang="en-US" dirty="0"/>
              <a:t>How to perform certification in </a:t>
            </a:r>
            <a:r>
              <a:rPr lang="en-US" dirty="0" smtClean="0"/>
              <a:t>BDN</a:t>
            </a:r>
            <a:endParaRPr lang="en-US" dirty="0"/>
          </a:p>
          <a:p>
            <a:pPr lvl="1">
              <a:spcBef>
                <a:spcPts val="1200"/>
              </a:spcBef>
              <a:buFont typeface="Arial" pitchFamily="34" charset="0"/>
              <a:buChar char="•"/>
            </a:pPr>
            <a:r>
              <a:rPr lang="en-US" dirty="0"/>
              <a:t>Common issues when certifying attendance for Ch35 </a:t>
            </a:r>
            <a:r>
              <a:rPr lang="en-US" dirty="0" smtClean="0"/>
              <a:t>claims</a:t>
            </a:r>
            <a:endParaRPr lang="en-US" dirty="0"/>
          </a:p>
          <a:p>
            <a:pPr lvl="1">
              <a:spcBef>
                <a:spcPts val="1200"/>
              </a:spcBef>
              <a:buFont typeface="Arial" pitchFamily="34" charset="0"/>
              <a:buChar char="•"/>
            </a:pPr>
            <a:r>
              <a:rPr lang="en-US" dirty="0"/>
              <a:t>How to request missing </a:t>
            </a:r>
            <a:r>
              <a:rPr lang="en-US" dirty="0" smtClean="0"/>
              <a:t>documents</a:t>
            </a:r>
            <a:endParaRPr lang="en-US" dirty="0"/>
          </a:p>
          <a:p>
            <a:pPr>
              <a:buFont typeface="Arial" panose="020B0604020202020204" pitchFamily="34" charset="0"/>
              <a:buChar char="•"/>
              <a:defRPr/>
            </a:pPr>
            <a:endParaRPr lang="en-US" dirty="0" smtClean="0"/>
          </a:p>
          <a:p>
            <a:pPr>
              <a:buFont typeface="Arial" panose="020B0604020202020204" pitchFamily="34" charset="0"/>
              <a:buChar char="•"/>
              <a:defRPr/>
            </a:pPr>
            <a:endParaRPr lang="en-US" dirty="0" smtClean="0"/>
          </a:p>
          <a:p>
            <a:pPr>
              <a:buFont typeface="Arial" panose="020B0604020202020204" pitchFamily="34" charset="0"/>
              <a:buChar char="•"/>
              <a:defRPr/>
            </a:pPr>
            <a:endParaRPr lang="en-US" dirty="0" smtClean="0"/>
          </a:p>
          <a:p>
            <a:pPr>
              <a:buFont typeface="Arial" panose="020B0604020202020204" pitchFamily="34" charset="0"/>
              <a:buChar char="•"/>
              <a:defRPr/>
            </a:pPr>
            <a:endParaRPr lang="en-US" dirty="0"/>
          </a:p>
        </p:txBody>
      </p:sp>
      <p:sp>
        <p:nvSpPr>
          <p:cNvPr id="93188" name="Slide Number Placeholder 3"/>
          <p:cNvSpPr>
            <a:spLocks noGrp="1"/>
          </p:cNvSpPr>
          <p:nvPr>
            <p:ph type="sldNum" sz="quarter" idx="10"/>
          </p:nvPr>
        </p:nvSpPr>
        <p:spPr bwMode="auto">
          <a:xfrm>
            <a:off x="8458200" y="6602413"/>
            <a:ext cx="609600" cy="255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4EB3D6B7-2176-4E53-874C-FE5E1F02461C}" type="slidenum">
              <a:rPr lang="en-US" altLang="en-US" sz="1400" smtClean="0">
                <a:solidFill>
                  <a:schemeClr val="bg1"/>
                </a:solidFill>
                <a:latin typeface="Times New Roman" charset="0"/>
              </a:rPr>
              <a:pPr>
                <a:spcBef>
                  <a:spcPct val="0"/>
                </a:spcBef>
                <a:buFontTx/>
                <a:buNone/>
              </a:pPr>
              <a:t>74</a:t>
            </a:fld>
            <a:endParaRPr lang="en-US" altLang="en-US" sz="1400" dirty="0" smtClean="0">
              <a:solidFill>
                <a:schemeClr val="bg1"/>
              </a:solidFill>
              <a:latin typeface="Times New Roman" charset="0"/>
            </a:endParaRPr>
          </a:p>
        </p:txBody>
      </p:sp>
      <p:sp>
        <p:nvSpPr>
          <p:cNvPr id="5" name="Footer Placeholder 4"/>
          <p:cNvSpPr>
            <a:spLocks noGrp="1"/>
          </p:cNvSpPr>
          <p:nvPr>
            <p:ph type="ftr" sz="quarter" idx="11"/>
          </p:nvPr>
        </p:nvSpPr>
        <p:spPr>
          <a:xfrm>
            <a:off x="26988" y="6629400"/>
            <a:ext cx="4273550" cy="228600"/>
          </a:xfrm>
        </p:spPr>
        <p:txBody>
          <a:bodyPr/>
          <a:lstStyle/>
          <a:p>
            <a:pPr eaLnBrk="0" hangingPunct="0">
              <a:defRPr/>
            </a:pPr>
            <a:r>
              <a:rPr lang="en-US" sz="1400" dirty="0">
                <a:solidFill>
                  <a:schemeClr val="bg1"/>
                </a:solidFill>
                <a:latin typeface="+mn-lt"/>
              </a:rPr>
              <a:t>Address and Certification Standards</a:t>
            </a:r>
          </a:p>
        </p:txBody>
      </p:sp>
    </p:spTree>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altLang="en-US" dirty="0" smtClean="0">
                <a:ln>
                  <a:noFill/>
                </a:ln>
                <a:latin typeface="Arial" charset="0"/>
                <a:cs typeface="Arial" charset="0"/>
              </a:rPr>
              <a:t>Lesson Summary</a:t>
            </a:r>
          </a:p>
        </p:txBody>
      </p:sp>
      <p:sp>
        <p:nvSpPr>
          <p:cNvPr id="3" name="Content Placeholder 2"/>
          <p:cNvSpPr>
            <a:spLocks noGrp="1"/>
          </p:cNvSpPr>
          <p:nvPr>
            <p:ph idx="1"/>
          </p:nvPr>
        </p:nvSpPr>
        <p:spPr>
          <a:xfrm>
            <a:off x="457200" y="838200"/>
            <a:ext cx="8610600" cy="5791200"/>
          </a:xfrm>
        </p:spPr>
        <p:txBody>
          <a:bodyPr>
            <a:noAutofit/>
          </a:bodyPr>
          <a:lstStyle/>
          <a:p>
            <a:pPr marL="0" indent="0">
              <a:buFont typeface="Arial" charset="0"/>
              <a:buNone/>
              <a:defRPr/>
            </a:pPr>
            <a:r>
              <a:rPr lang="en-US" sz="2200" dirty="0"/>
              <a:t>You have completed the </a:t>
            </a:r>
            <a:r>
              <a:rPr lang="en-US" sz="2200" dirty="0" smtClean="0"/>
              <a:t>Address and Certification Standards lesson. </a:t>
            </a:r>
            <a:r>
              <a:rPr lang="en-US" sz="2200" dirty="0"/>
              <a:t>You should be able to: </a:t>
            </a:r>
          </a:p>
          <a:p>
            <a:pPr lvl="1" eaLnBrk="1" hangingPunct="1">
              <a:spcBef>
                <a:spcPts val="1200"/>
              </a:spcBef>
              <a:spcAft>
                <a:spcPts val="1200"/>
              </a:spcAft>
              <a:buFont typeface="Arial" pitchFamily="34" charset="0"/>
              <a:buChar char="•"/>
              <a:defRPr/>
            </a:pPr>
            <a:r>
              <a:rPr lang="en-US" altLang="en-US" sz="2200" dirty="0" smtClean="0">
                <a:solidFill>
                  <a:prstClr val="black"/>
                </a:solidFill>
              </a:rPr>
              <a:t>Differentiate </a:t>
            </a:r>
            <a:r>
              <a:rPr lang="en-US" altLang="en-US" sz="2200" dirty="0">
                <a:solidFill>
                  <a:prstClr val="black"/>
                </a:solidFill>
              </a:rPr>
              <a:t>types of addresses and the associated </a:t>
            </a:r>
            <a:r>
              <a:rPr lang="en-US" altLang="en-US" sz="2200" dirty="0" smtClean="0">
                <a:solidFill>
                  <a:prstClr val="black"/>
                </a:solidFill>
              </a:rPr>
              <a:t>standards</a:t>
            </a:r>
          </a:p>
          <a:p>
            <a:pPr lvl="1" eaLnBrk="1" hangingPunct="1">
              <a:spcBef>
                <a:spcPts val="1200"/>
              </a:spcBef>
              <a:spcAft>
                <a:spcPts val="1200"/>
              </a:spcAft>
              <a:buFont typeface="Arial" pitchFamily="34" charset="0"/>
              <a:buChar char="•"/>
              <a:defRPr/>
            </a:pPr>
            <a:r>
              <a:rPr lang="en-US" altLang="en-US" sz="2200" dirty="0" smtClean="0">
                <a:solidFill>
                  <a:prstClr val="black"/>
                </a:solidFill>
              </a:rPr>
              <a:t>Identify </a:t>
            </a:r>
            <a:r>
              <a:rPr lang="en-US" altLang="en-US" sz="2200" dirty="0">
                <a:solidFill>
                  <a:prstClr val="black"/>
                </a:solidFill>
              </a:rPr>
              <a:t>the process for performing a change of address (</a:t>
            </a:r>
            <a:r>
              <a:rPr lang="en-US" altLang="en-US" sz="2200" dirty="0" smtClean="0">
                <a:solidFill>
                  <a:prstClr val="black"/>
                </a:solidFill>
              </a:rPr>
              <a:t>CADD)</a:t>
            </a:r>
          </a:p>
          <a:p>
            <a:pPr lvl="1" eaLnBrk="1" hangingPunct="1">
              <a:spcBef>
                <a:spcPts val="1200"/>
              </a:spcBef>
              <a:spcAft>
                <a:spcPts val="1200"/>
              </a:spcAft>
              <a:buFont typeface="Arial" pitchFamily="34" charset="0"/>
              <a:buChar char="•"/>
              <a:defRPr/>
            </a:pPr>
            <a:r>
              <a:rPr lang="en-US" altLang="en-US" sz="2200" dirty="0" smtClean="0">
                <a:solidFill>
                  <a:prstClr val="black"/>
                </a:solidFill>
              </a:rPr>
              <a:t>Determine the procedures required to perform an electronic funds transfer (EFT) </a:t>
            </a:r>
          </a:p>
          <a:p>
            <a:pPr lvl="1" eaLnBrk="1" hangingPunct="1">
              <a:spcBef>
                <a:spcPts val="1200"/>
              </a:spcBef>
              <a:spcAft>
                <a:spcPts val="1200"/>
              </a:spcAft>
              <a:buFont typeface="Arial" pitchFamily="34" charset="0"/>
              <a:buChar char="•"/>
              <a:defRPr/>
            </a:pPr>
            <a:r>
              <a:rPr lang="en-US" altLang="en-US" sz="2200" dirty="0" smtClean="0">
                <a:solidFill>
                  <a:prstClr val="black"/>
                </a:solidFill>
              </a:rPr>
              <a:t>Perform </a:t>
            </a:r>
            <a:r>
              <a:rPr lang="en-US" altLang="en-US" sz="2200" dirty="0">
                <a:solidFill>
                  <a:prstClr val="black"/>
                </a:solidFill>
              </a:rPr>
              <a:t>a certification of </a:t>
            </a:r>
            <a:r>
              <a:rPr lang="en-US" altLang="en-US" sz="2200" dirty="0" smtClean="0">
                <a:solidFill>
                  <a:prstClr val="black"/>
                </a:solidFill>
              </a:rPr>
              <a:t>attendance</a:t>
            </a:r>
            <a:endParaRPr lang="en-US" altLang="en-US" sz="2200" dirty="0">
              <a:solidFill>
                <a:prstClr val="black"/>
              </a:solidFill>
            </a:endParaRPr>
          </a:p>
        </p:txBody>
      </p:sp>
      <p:sp>
        <p:nvSpPr>
          <p:cNvPr id="9626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0" hangingPunct="0"/>
            <a:fld id="{F8202BC9-BBE2-4366-AE6E-1EB8DE972FFB}" type="slidenum">
              <a:rPr lang="en-US" altLang="en-US" sz="1400" smtClean="0">
                <a:solidFill>
                  <a:schemeClr val="bg1"/>
                </a:solidFill>
              </a:rPr>
              <a:pPr eaLnBrk="0" hangingPunct="0"/>
              <a:t>75</a:t>
            </a:fld>
            <a:endParaRPr lang="en-US" altLang="en-US" sz="1400" dirty="0" smtClean="0">
              <a:solidFill>
                <a:schemeClr val="bg1"/>
              </a:solidFill>
            </a:endParaRPr>
          </a:p>
        </p:txBody>
      </p:sp>
      <p:sp>
        <p:nvSpPr>
          <p:cNvPr id="96261" name="Footer Placeholder 4"/>
          <p:cNvSpPr>
            <a:spLocks noGrp="1"/>
          </p:cNvSpPr>
          <p:nvPr>
            <p:ph type="ftr" sz="quarter" idx="11"/>
          </p:nvPr>
        </p:nvSpPr>
        <p:spPr bwMode="auto">
          <a:xfrm>
            <a:off x="26988" y="6629400"/>
            <a:ext cx="427355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0" hangingPunct="0">
              <a:defRPr/>
            </a:pPr>
            <a:r>
              <a:rPr lang="en-US" sz="1400" dirty="0">
                <a:solidFill>
                  <a:schemeClr val="bg1"/>
                </a:solidFill>
                <a:latin typeface="+mn-lt"/>
              </a:rPr>
              <a:t>Address and Certification Standards</a:t>
            </a:r>
          </a:p>
          <a:p>
            <a:pPr eaLnBrk="0" hangingPunct="0"/>
            <a:endParaRPr lang="en-US" altLang="en-US" sz="1400" dirty="0" smtClean="0">
              <a:solidFill>
                <a:schemeClr val="bg1"/>
              </a:solidFill>
            </a:endParaRPr>
          </a:p>
        </p:txBody>
      </p:sp>
    </p:spTree>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tLang="en-US" dirty="0" smtClean="0">
                <a:ln>
                  <a:noFill/>
                </a:ln>
                <a:latin typeface="Arial" charset="0"/>
                <a:cs typeface="Arial" charset="0"/>
              </a:rPr>
              <a:t>Questions?</a:t>
            </a:r>
          </a:p>
        </p:txBody>
      </p:sp>
      <p:sp>
        <p:nvSpPr>
          <p:cNvPr id="9728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0" hangingPunct="0"/>
            <a:fld id="{BB77EF00-9C3C-49A1-975A-50D7FC7D544E}" type="slidenum">
              <a:rPr lang="en-US" altLang="en-US" sz="1400" smtClean="0">
                <a:solidFill>
                  <a:schemeClr val="bg1"/>
                </a:solidFill>
              </a:rPr>
              <a:pPr eaLnBrk="0" hangingPunct="0"/>
              <a:t>76</a:t>
            </a:fld>
            <a:endParaRPr lang="en-US" altLang="en-US" sz="1400" dirty="0" smtClean="0">
              <a:solidFill>
                <a:schemeClr val="bg1"/>
              </a:solidFill>
            </a:endParaRPr>
          </a:p>
        </p:txBody>
      </p:sp>
      <p:sp>
        <p:nvSpPr>
          <p:cNvPr id="97284" name="Footer Placeholder 4"/>
          <p:cNvSpPr>
            <a:spLocks noGrp="1"/>
          </p:cNvSpPr>
          <p:nvPr>
            <p:ph type="ftr" sz="quarter" idx="11"/>
          </p:nvPr>
        </p:nvSpPr>
        <p:spPr bwMode="auto">
          <a:xfrm>
            <a:off x="26988" y="6629400"/>
            <a:ext cx="427355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0" hangingPunct="0">
              <a:defRPr/>
            </a:pPr>
            <a:r>
              <a:rPr lang="en-US" sz="1400" dirty="0">
                <a:solidFill>
                  <a:schemeClr val="bg1"/>
                </a:solidFill>
                <a:latin typeface="+mn-lt"/>
              </a:rPr>
              <a:t>Address and Certification Standards</a:t>
            </a:r>
          </a:p>
          <a:p>
            <a:pPr eaLnBrk="0" hangingPunct="0"/>
            <a:endParaRPr lang="en-US" altLang="en-US" sz="1400" dirty="0" smtClean="0">
              <a:solidFill>
                <a:schemeClr val="bg1"/>
              </a:solidFill>
            </a:endParaRPr>
          </a:p>
        </p:txBody>
      </p:sp>
    </p:spTree>
  </p:cSld>
  <p:clrMapOvr>
    <a:masterClrMapping/>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a:t>TMS Assessment and Survey</a:t>
            </a:r>
          </a:p>
        </p:txBody>
      </p:sp>
      <p:sp>
        <p:nvSpPr>
          <p:cNvPr id="9728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0" hangingPunct="0"/>
            <a:fld id="{BB77EF00-9C3C-49A1-975A-50D7FC7D544E}" type="slidenum">
              <a:rPr lang="en-US" altLang="en-US" sz="1400" smtClean="0">
                <a:solidFill>
                  <a:schemeClr val="bg1"/>
                </a:solidFill>
              </a:rPr>
              <a:pPr eaLnBrk="0" hangingPunct="0"/>
              <a:t>77</a:t>
            </a:fld>
            <a:endParaRPr lang="en-US" altLang="en-US" sz="1400" dirty="0" smtClean="0">
              <a:solidFill>
                <a:schemeClr val="bg1"/>
              </a:solidFill>
            </a:endParaRPr>
          </a:p>
        </p:txBody>
      </p:sp>
      <p:sp>
        <p:nvSpPr>
          <p:cNvPr id="97284" name="Footer Placeholder 4"/>
          <p:cNvSpPr>
            <a:spLocks noGrp="1"/>
          </p:cNvSpPr>
          <p:nvPr>
            <p:ph type="ftr" sz="quarter" idx="11"/>
          </p:nvPr>
        </p:nvSpPr>
        <p:spPr bwMode="auto">
          <a:xfrm>
            <a:off x="26988" y="6629400"/>
            <a:ext cx="427355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0" hangingPunct="0">
              <a:defRPr/>
            </a:pPr>
            <a:r>
              <a:rPr lang="en-US" sz="1400" dirty="0">
                <a:solidFill>
                  <a:schemeClr val="bg1"/>
                </a:solidFill>
                <a:latin typeface="+mn-lt"/>
              </a:rPr>
              <a:t>Address and Certification Standards</a:t>
            </a:r>
          </a:p>
          <a:p>
            <a:pPr eaLnBrk="0" hangingPunct="0"/>
            <a:endParaRPr lang="en-US" altLang="en-US" sz="1400" dirty="0" smtClean="0">
              <a:solidFill>
                <a:schemeClr val="bg1"/>
              </a:solidFill>
            </a:endParaRPr>
          </a:p>
        </p:txBody>
      </p:sp>
      <p:sp>
        <p:nvSpPr>
          <p:cNvPr id="2" name="Rectangle 1"/>
          <p:cNvSpPr/>
          <p:nvPr/>
        </p:nvSpPr>
        <p:spPr>
          <a:xfrm>
            <a:off x="457200" y="1295400"/>
            <a:ext cx="8382000" cy="5170646"/>
          </a:xfrm>
          <a:prstGeom prst="rect">
            <a:avLst/>
          </a:prstGeom>
        </p:spPr>
        <p:txBody>
          <a:bodyPr wrap="square">
            <a:spAutoFit/>
          </a:bodyPr>
          <a:lstStyle/>
          <a:p>
            <a:pPr marL="342900" indent="-342900">
              <a:spcBef>
                <a:spcPts val="1200"/>
              </a:spcBef>
              <a:spcAft>
                <a:spcPts val="1200"/>
              </a:spcAft>
              <a:buFont typeface="Arial" pitchFamily="34" charset="0"/>
              <a:buChar char="•"/>
            </a:pPr>
            <a:r>
              <a:rPr lang="en-US" dirty="0">
                <a:latin typeface="Arial" panose="020B0604020202020204" pitchFamily="34" charset="0"/>
              </a:rPr>
              <a:t>The assessment and survey have been assigned to you in </a:t>
            </a:r>
            <a:r>
              <a:rPr lang="en-US" dirty="0" smtClean="0">
                <a:latin typeface="Arial" panose="020B0604020202020204" pitchFamily="34" charset="0"/>
              </a:rPr>
              <a:t>TMS</a:t>
            </a:r>
            <a:endParaRPr lang="en-US" dirty="0">
              <a:latin typeface="Arial" panose="020B0604020202020204" pitchFamily="34" charset="0"/>
            </a:endParaRPr>
          </a:p>
          <a:p>
            <a:pPr marL="342900" indent="-342900">
              <a:spcBef>
                <a:spcPts val="1200"/>
              </a:spcBef>
              <a:spcAft>
                <a:spcPts val="1200"/>
              </a:spcAft>
              <a:buFont typeface="Arial" pitchFamily="34" charset="0"/>
              <a:buChar char="•"/>
            </a:pPr>
            <a:r>
              <a:rPr lang="en-US" dirty="0">
                <a:latin typeface="Arial" panose="020B0604020202020204" pitchFamily="34" charset="0"/>
              </a:rPr>
              <a:t>The assessment is comprised of </a:t>
            </a:r>
            <a:r>
              <a:rPr lang="en-US" dirty="0" smtClean="0">
                <a:latin typeface="Arial" panose="020B0604020202020204" pitchFamily="34" charset="0"/>
              </a:rPr>
              <a:t>multiple choice questions</a:t>
            </a:r>
            <a:endParaRPr lang="en-US" dirty="0">
              <a:latin typeface="Arial" panose="020B0604020202020204" pitchFamily="34" charset="0"/>
            </a:endParaRPr>
          </a:p>
          <a:p>
            <a:pPr marL="342900" indent="-342900">
              <a:spcBef>
                <a:spcPts val="1200"/>
              </a:spcBef>
              <a:spcAft>
                <a:spcPts val="1200"/>
              </a:spcAft>
              <a:buFont typeface="Arial" pitchFamily="34" charset="0"/>
              <a:buChar char="•"/>
            </a:pPr>
            <a:r>
              <a:rPr lang="en-US" dirty="0">
                <a:latin typeface="Arial" panose="020B0604020202020204" pitchFamily="34" charset="0"/>
              </a:rPr>
              <a:t>The questions are based on the information you learned </a:t>
            </a:r>
            <a:r>
              <a:rPr lang="en-US" dirty="0" smtClean="0">
                <a:latin typeface="Arial" panose="020B0604020202020204" pitchFamily="34" charset="0"/>
              </a:rPr>
              <a:t>today</a:t>
            </a:r>
            <a:endParaRPr lang="en-US" dirty="0">
              <a:latin typeface="Arial" panose="020B0604020202020204" pitchFamily="34" charset="0"/>
            </a:endParaRPr>
          </a:p>
          <a:p>
            <a:pPr marL="342900" indent="-342900">
              <a:spcBef>
                <a:spcPts val="1200"/>
              </a:spcBef>
              <a:spcAft>
                <a:spcPts val="1200"/>
              </a:spcAft>
              <a:buFont typeface="Arial" pitchFamily="34" charset="0"/>
              <a:buChar char="•"/>
            </a:pPr>
            <a:r>
              <a:rPr lang="en-US" dirty="0">
                <a:latin typeface="Arial" panose="020B0604020202020204" pitchFamily="34" charset="0"/>
              </a:rPr>
              <a:t>The assessment should take approximately </a:t>
            </a:r>
            <a:r>
              <a:rPr lang="en-US" dirty="0" smtClean="0">
                <a:latin typeface="Arial" panose="020B0604020202020204" pitchFamily="34" charset="0"/>
              </a:rPr>
              <a:t>30 minutes</a:t>
            </a:r>
            <a:endParaRPr lang="en-US" dirty="0">
              <a:latin typeface="Arial" panose="020B0604020202020204" pitchFamily="34" charset="0"/>
            </a:endParaRPr>
          </a:p>
          <a:p>
            <a:pPr marL="342900" indent="-342900">
              <a:spcBef>
                <a:spcPts val="1200"/>
              </a:spcBef>
              <a:spcAft>
                <a:spcPts val="1200"/>
              </a:spcAft>
              <a:buFont typeface="Arial" pitchFamily="34" charset="0"/>
              <a:buChar char="•"/>
            </a:pPr>
            <a:r>
              <a:rPr lang="en-US" dirty="0"/>
              <a:t>Be</a:t>
            </a:r>
            <a:r>
              <a:rPr lang="en-US" dirty="0">
                <a:latin typeface="Arial" panose="020B0604020202020204" pitchFamily="34" charset="0"/>
              </a:rPr>
              <a:t> sure to complete both the assessment and the survey in TMS to receive credit for this </a:t>
            </a:r>
            <a:r>
              <a:rPr lang="en-US" dirty="0" smtClean="0">
                <a:latin typeface="Arial" panose="020B0604020202020204" pitchFamily="34" charset="0"/>
              </a:rPr>
              <a:t>training</a:t>
            </a:r>
            <a:endParaRPr lang="en-US" dirty="0">
              <a:latin typeface="Arial" panose="020B0604020202020204" pitchFamily="34" charset="0"/>
            </a:endParaRPr>
          </a:p>
          <a:p>
            <a:endParaRPr lang="en-US" dirty="0"/>
          </a:p>
        </p:txBody>
      </p:sp>
    </p:spTree>
    <p:extLst>
      <p:ext uri="{BB962C8B-B14F-4D97-AF65-F5344CB8AC3E}">
        <p14:creationId xmlns:p14="http://schemas.microsoft.com/office/powerpoint/2010/main" val="81894371"/>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smtClean="0">
                <a:ln>
                  <a:noFill/>
                </a:ln>
                <a:latin typeface="Arial" charset="0"/>
                <a:cs typeface="Arial" charset="0"/>
              </a:rPr>
              <a:t>Domestic Addresses</a:t>
            </a:r>
          </a:p>
        </p:txBody>
      </p:sp>
      <p:sp>
        <p:nvSpPr>
          <p:cNvPr id="12291" name="Rectangle 3"/>
          <p:cNvSpPr>
            <a:spLocks noGrp="1" noChangeArrowheads="1"/>
          </p:cNvSpPr>
          <p:nvPr>
            <p:ph idx="1"/>
          </p:nvPr>
        </p:nvSpPr>
        <p:spPr>
          <a:xfrm>
            <a:off x="457200" y="990600"/>
            <a:ext cx="8229600" cy="5715000"/>
          </a:xfrm>
        </p:spPr>
        <p:txBody>
          <a:bodyPr/>
          <a:lstStyle/>
          <a:p>
            <a:pPr eaLnBrk="1" hangingPunct="1">
              <a:lnSpc>
                <a:spcPct val="90000"/>
              </a:lnSpc>
            </a:pPr>
            <a:r>
              <a:rPr lang="en-US" altLang="en-US" dirty="0" smtClean="0">
                <a:latin typeface="Arial" charset="0"/>
                <a:cs typeface="Arial" charset="0"/>
              </a:rPr>
              <a:t>Treat all US. Territories as domestic addresses</a:t>
            </a:r>
          </a:p>
          <a:p>
            <a:pPr eaLnBrk="1" hangingPunct="1">
              <a:lnSpc>
                <a:spcPct val="90000"/>
              </a:lnSpc>
            </a:pPr>
            <a:endParaRPr lang="en-US" altLang="en-US" sz="1200" dirty="0" smtClean="0">
              <a:latin typeface="Arial" charset="0"/>
              <a:cs typeface="Arial" charset="0"/>
            </a:endParaRPr>
          </a:p>
          <a:p>
            <a:pPr eaLnBrk="1" hangingPunct="1">
              <a:lnSpc>
                <a:spcPct val="90000"/>
              </a:lnSpc>
            </a:pPr>
            <a:r>
              <a:rPr lang="en-US" altLang="en-US" dirty="0" smtClean="0">
                <a:latin typeface="Arial" charset="0"/>
                <a:cs typeface="Arial" charset="0"/>
              </a:rPr>
              <a:t>The proper format for last line is city, space, two position state abbreviation, space, zip code</a:t>
            </a:r>
          </a:p>
          <a:p>
            <a:pPr lvl="1" eaLnBrk="1" hangingPunct="1">
              <a:lnSpc>
                <a:spcPct val="90000"/>
              </a:lnSpc>
            </a:pPr>
            <a:r>
              <a:rPr lang="en-US" altLang="en-US" dirty="0" smtClean="0">
                <a:latin typeface="Arial" charset="0"/>
                <a:cs typeface="Arial" charset="0"/>
              </a:rPr>
              <a:t>Ex: HEMPSTEAD NY 11550</a:t>
            </a:r>
          </a:p>
          <a:p>
            <a:pPr lvl="1" eaLnBrk="1" hangingPunct="1">
              <a:lnSpc>
                <a:spcPct val="90000"/>
              </a:lnSpc>
            </a:pPr>
            <a:endParaRPr lang="en-US" altLang="en-US" sz="1200" dirty="0" smtClean="0">
              <a:latin typeface="Arial" charset="0"/>
              <a:cs typeface="Arial" charset="0"/>
            </a:endParaRPr>
          </a:p>
          <a:p>
            <a:pPr eaLnBrk="1" hangingPunct="1">
              <a:lnSpc>
                <a:spcPct val="90000"/>
              </a:lnSpc>
            </a:pPr>
            <a:r>
              <a:rPr lang="en-US" altLang="en-US" dirty="0" smtClean="0">
                <a:latin typeface="Arial" charset="0"/>
                <a:cs typeface="Arial" charset="0"/>
              </a:rPr>
              <a:t>If necessary, the zip code may be placed on a line below the last line</a:t>
            </a:r>
          </a:p>
          <a:p>
            <a:pPr eaLnBrk="1" hangingPunct="1">
              <a:lnSpc>
                <a:spcPct val="90000"/>
              </a:lnSpc>
            </a:pPr>
            <a:endParaRPr lang="en-US" altLang="en-US" sz="1200" dirty="0" smtClean="0">
              <a:latin typeface="Arial" charset="0"/>
              <a:cs typeface="Arial" charset="0"/>
            </a:endParaRPr>
          </a:p>
          <a:p>
            <a:pPr eaLnBrk="1" hangingPunct="1">
              <a:lnSpc>
                <a:spcPct val="90000"/>
              </a:lnSpc>
            </a:pPr>
            <a:r>
              <a:rPr lang="en-US" altLang="en-US" dirty="0" smtClean="0">
                <a:latin typeface="Arial" charset="0"/>
                <a:cs typeface="Arial" charset="0"/>
              </a:rPr>
              <a:t>Apt or Ste. # should be placed on the delivery line. If there is no room, it should be placed on line above delivery line</a:t>
            </a:r>
          </a:p>
          <a:p>
            <a:pPr eaLnBrk="1" hangingPunct="1">
              <a:lnSpc>
                <a:spcPct val="90000"/>
              </a:lnSpc>
            </a:pPr>
            <a:endParaRPr lang="en-US" altLang="en-US" sz="1200" dirty="0" smtClean="0">
              <a:latin typeface="Arial" charset="0"/>
              <a:cs typeface="Arial" charset="0"/>
            </a:endParaRPr>
          </a:p>
          <a:p>
            <a:pPr eaLnBrk="1" hangingPunct="1">
              <a:lnSpc>
                <a:spcPct val="90000"/>
              </a:lnSpc>
            </a:pPr>
            <a:r>
              <a:rPr lang="en-US" altLang="en-US" dirty="0" smtClean="0">
                <a:latin typeface="Arial" charset="0"/>
                <a:cs typeface="Arial" charset="0"/>
              </a:rPr>
              <a:t>A PO Box should be placed on delivery line</a:t>
            </a:r>
          </a:p>
          <a:p>
            <a:pPr eaLnBrk="1" hangingPunct="1">
              <a:lnSpc>
                <a:spcPct val="90000"/>
              </a:lnSpc>
            </a:pPr>
            <a:endParaRPr lang="en-US" altLang="en-US" sz="1200" dirty="0" smtClean="0">
              <a:latin typeface="Arial" charset="0"/>
              <a:cs typeface="Arial" charset="0"/>
            </a:endParaRPr>
          </a:p>
          <a:p>
            <a:pPr eaLnBrk="1" hangingPunct="1">
              <a:lnSpc>
                <a:spcPct val="90000"/>
              </a:lnSpc>
            </a:pPr>
            <a:r>
              <a:rPr lang="en-US" altLang="en-US" dirty="0" smtClean="0">
                <a:latin typeface="Arial" charset="0"/>
                <a:cs typeface="Arial" charset="0"/>
              </a:rPr>
              <a:t>Abbreviate cities according to Appendix 4 of the VBA Education Services Address Standards Guide</a:t>
            </a:r>
          </a:p>
          <a:p>
            <a:pPr eaLnBrk="1" hangingPunct="1">
              <a:lnSpc>
                <a:spcPct val="90000"/>
              </a:lnSpc>
            </a:pPr>
            <a:endParaRPr lang="en-US" altLang="en-US" sz="2800" dirty="0" smtClean="0">
              <a:latin typeface="Arial" charset="0"/>
              <a:cs typeface="Arial" charset="0"/>
            </a:endParaRPr>
          </a:p>
          <a:p>
            <a:pPr eaLnBrk="1" hangingPunct="1">
              <a:lnSpc>
                <a:spcPct val="90000"/>
              </a:lnSpc>
            </a:pPr>
            <a:endParaRPr lang="en-US" altLang="en-US" sz="2800" dirty="0" smtClean="0">
              <a:latin typeface="Arial" charset="0"/>
              <a:cs typeface="Arial" charset="0"/>
            </a:endParaRPr>
          </a:p>
        </p:txBody>
      </p:sp>
      <p:sp>
        <p:nvSpPr>
          <p:cNvPr id="1229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45CA2CBC-D438-430C-8565-82B66CE0DDE7}" type="slidenum">
              <a:rPr lang="en-US" altLang="en-US" sz="1400" smtClean="0">
                <a:solidFill>
                  <a:schemeClr val="bg1"/>
                </a:solidFill>
                <a:latin typeface="Times New Roman" charset="0"/>
              </a:rPr>
              <a:pPr>
                <a:spcBef>
                  <a:spcPct val="0"/>
                </a:spcBef>
                <a:buFontTx/>
                <a:buNone/>
              </a:pPr>
              <a:t>8</a:t>
            </a:fld>
            <a:endParaRPr lang="en-US" altLang="en-US" sz="1400" dirty="0" smtClean="0">
              <a:solidFill>
                <a:schemeClr val="bg1"/>
              </a:solidFill>
              <a:latin typeface="Times New Roman" charset="0"/>
            </a:endParaRPr>
          </a:p>
        </p:txBody>
      </p:sp>
      <p:sp>
        <p:nvSpPr>
          <p:cNvPr id="5"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991600" cy="1066800"/>
          </a:xfrm>
        </p:spPr>
        <p:txBody>
          <a:bodyPr/>
          <a:lstStyle/>
          <a:p>
            <a:pPr eaLnBrk="1" hangingPunct="1"/>
            <a:r>
              <a:rPr lang="en-US" altLang="en-US" dirty="0" smtClean="0">
                <a:ln>
                  <a:noFill/>
                </a:ln>
                <a:latin typeface="Arial" charset="0"/>
                <a:cs typeface="Arial" charset="0"/>
              </a:rPr>
              <a:t>Military and Department of State Addresses</a:t>
            </a:r>
          </a:p>
        </p:txBody>
      </p:sp>
      <p:sp>
        <p:nvSpPr>
          <p:cNvPr id="13315" name="Rectangle 3"/>
          <p:cNvSpPr>
            <a:spLocks noGrp="1" noChangeArrowheads="1"/>
          </p:cNvSpPr>
          <p:nvPr>
            <p:ph idx="1"/>
          </p:nvPr>
        </p:nvSpPr>
        <p:spPr>
          <a:xfrm>
            <a:off x="457200" y="1219200"/>
            <a:ext cx="8229600" cy="5181600"/>
          </a:xfrm>
        </p:spPr>
        <p:txBody>
          <a:bodyPr/>
          <a:lstStyle/>
          <a:p>
            <a:pPr marL="0" indent="0" eaLnBrk="1" hangingPunct="1">
              <a:lnSpc>
                <a:spcPct val="90000"/>
              </a:lnSpc>
              <a:spcBef>
                <a:spcPts val="1200"/>
              </a:spcBef>
              <a:spcAft>
                <a:spcPts val="1200"/>
              </a:spcAft>
              <a:buNone/>
            </a:pPr>
            <a:r>
              <a:rPr lang="en-US" altLang="en-US" dirty="0" smtClean="0">
                <a:latin typeface="Arial" charset="0"/>
                <a:cs typeface="Arial" charset="0"/>
              </a:rPr>
              <a:t>Military and Department of State addresses must contain:</a:t>
            </a:r>
          </a:p>
          <a:p>
            <a:pPr eaLnBrk="1" hangingPunct="1">
              <a:lnSpc>
                <a:spcPct val="90000"/>
              </a:lnSpc>
              <a:spcBef>
                <a:spcPts val="1200"/>
              </a:spcBef>
              <a:spcAft>
                <a:spcPts val="1200"/>
              </a:spcAft>
              <a:buFont typeface="Wingdings" pitchFamily="2" charset="2"/>
              <a:buNone/>
            </a:pPr>
            <a:endParaRPr lang="en-US" altLang="en-US" dirty="0" smtClean="0">
              <a:latin typeface="Arial" charset="0"/>
              <a:cs typeface="Arial" charset="0"/>
            </a:endParaRPr>
          </a:p>
        </p:txBody>
      </p:sp>
      <p:sp>
        <p:nvSpPr>
          <p:cNvPr id="1331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cs typeface="Arial" charset="0"/>
              </a:defRPr>
            </a:lvl1pPr>
            <a:lvl2pPr marL="742950" indent="-285750">
              <a:spcBef>
                <a:spcPct val="20000"/>
              </a:spcBef>
              <a:buFont typeface="Arial" charset="0"/>
              <a:buChar char="–"/>
              <a:defRPr sz="24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400">
                <a:solidFill>
                  <a:schemeClr val="tx1"/>
                </a:solidFill>
                <a:latin typeface="Arial" charset="0"/>
                <a:cs typeface="Arial" charset="0"/>
              </a:defRPr>
            </a:lvl4pPr>
            <a:lvl5pPr marL="2057400" indent="-22860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spcBef>
                <a:spcPct val="0"/>
              </a:spcBef>
              <a:buFontTx/>
              <a:buNone/>
            </a:pPr>
            <a:fld id="{ACF51296-59FA-47FE-B6DA-342D7E6A9241}" type="slidenum">
              <a:rPr lang="en-US" altLang="en-US" sz="1400" smtClean="0">
                <a:solidFill>
                  <a:schemeClr val="bg1"/>
                </a:solidFill>
                <a:latin typeface="Times New Roman" charset="0"/>
              </a:rPr>
              <a:pPr>
                <a:spcBef>
                  <a:spcPct val="0"/>
                </a:spcBef>
                <a:buFontTx/>
                <a:buNone/>
              </a:pPr>
              <a:t>9</a:t>
            </a:fld>
            <a:endParaRPr lang="en-US" altLang="en-US" sz="1400" dirty="0" smtClean="0">
              <a:solidFill>
                <a:schemeClr val="bg1"/>
              </a:solidFill>
              <a:latin typeface="Times New Roman" charset="0"/>
            </a:endParaRPr>
          </a:p>
        </p:txBody>
      </p:sp>
      <p:sp>
        <p:nvSpPr>
          <p:cNvPr id="5" name="Footer Placeholder 4"/>
          <p:cNvSpPr>
            <a:spLocks noGrp="1"/>
          </p:cNvSpPr>
          <p:nvPr>
            <p:ph type="ftr" sz="quarter" idx="11"/>
          </p:nvPr>
        </p:nvSpPr>
        <p:spPr>
          <a:xfrm>
            <a:off x="26988" y="6629400"/>
            <a:ext cx="4273550" cy="228600"/>
          </a:xfrm>
        </p:spPr>
        <p:txBody>
          <a:bodyPr/>
          <a:lstStyle/>
          <a:p>
            <a:pPr eaLnBrk="0" hangingPunct="0">
              <a:defRPr/>
            </a:pPr>
            <a:r>
              <a:rPr lang="en-US" sz="1400" dirty="0" smtClean="0">
                <a:solidFill>
                  <a:schemeClr val="bg1"/>
                </a:solidFill>
              </a:rPr>
              <a:t>Address and </a:t>
            </a:r>
            <a:r>
              <a:rPr lang="en-US" sz="1400" dirty="0" smtClean="0">
                <a:solidFill>
                  <a:schemeClr val="bg1"/>
                </a:solidFill>
                <a:latin typeface="+mn-lt"/>
              </a:rPr>
              <a:t>Certification</a:t>
            </a:r>
            <a:r>
              <a:rPr lang="en-US" sz="1400" dirty="0" smtClean="0">
                <a:solidFill>
                  <a:schemeClr val="bg1"/>
                </a:solidFill>
              </a:rPr>
              <a:t> Standards</a:t>
            </a:r>
            <a:endParaRPr lang="en-US" sz="1400" dirty="0">
              <a:solidFill>
                <a:schemeClr val="bg1"/>
              </a:solidFill>
            </a:endParaRPr>
          </a:p>
        </p:txBody>
      </p:sp>
      <p:graphicFrame>
        <p:nvGraphicFramePr>
          <p:cNvPr id="2" name="Table 1" descr="Table that shows the location of a military base and the abbrviation." title="Military and Department of State Addresses"/>
          <p:cNvGraphicFramePr>
            <a:graphicFrameLocks noGrp="1"/>
          </p:cNvGraphicFramePr>
          <p:nvPr>
            <p:extLst>
              <p:ext uri="{D42A27DB-BD31-4B8C-83A1-F6EECF244321}">
                <p14:modId xmlns:p14="http://schemas.microsoft.com/office/powerpoint/2010/main" val="2262596766"/>
              </p:ext>
            </p:extLst>
          </p:nvPr>
        </p:nvGraphicFramePr>
        <p:xfrm>
          <a:off x="990600" y="2133601"/>
          <a:ext cx="6096000" cy="3124199"/>
        </p:xfrm>
        <a:graphic>
          <a:graphicData uri="http://schemas.openxmlformats.org/drawingml/2006/table">
            <a:tbl>
              <a:tblPr firstRow="1" bandRow="1">
                <a:tableStyleId>{5C22544A-7EE6-4342-B048-85BDC9FD1C3A}</a:tableStyleId>
              </a:tblPr>
              <a:tblGrid>
                <a:gridCol w="4114800"/>
                <a:gridCol w="1981200"/>
              </a:tblGrid>
              <a:tr h="362782">
                <a:tc>
                  <a:txBody>
                    <a:bodyPr/>
                    <a:lstStyle/>
                    <a:p>
                      <a:r>
                        <a:rPr lang="en-US" dirty="0" smtClean="0">
                          <a:solidFill>
                            <a:schemeClr val="tx1"/>
                          </a:solidFill>
                        </a:rPr>
                        <a:t>Location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Abbreviation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2782">
                <a:tc>
                  <a:txBody>
                    <a:bodyPr/>
                    <a:lstStyle/>
                    <a:p>
                      <a:r>
                        <a:rPr lang="en-US" dirty="0" smtClean="0"/>
                        <a:t>Army/Air Post Office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APO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8271">
                <a:tc>
                  <a:txBody>
                    <a:bodyPr/>
                    <a:lstStyle/>
                    <a:p>
                      <a:r>
                        <a:rPr lang="en-US" dirty="0" smtClean="0"/>
                        <a:t>Fleet Post Office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FPO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7294">
                <a:tc>
                  <a:txBody>
                    <a:bodyPr/>
                    <a:lstStyle/>
                    <a:p>
                      <a:r>
                        <a:rPr lang="en-US" dirty="0" smtClean="0"/>
                        <a:t>Diplomatic Post Office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DPO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09474">
                <a:tc>
                  <a:txBody>
                    <a:bodyPr/>
                    <a:lstStyle/>
                    <a:p>
                      <a:r>
                        <a:rPr lang="en-US" dirty="0" smtClean="0"/>
                        <a:t>Armed Forces Europe, Middle East, Africa, and Canada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AE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8271">
                <a:tc>
                  <a:txBody>
                    <a:bodyPr/>
                    <a:lstStyle/>
                    <a:p>
                      <a:r>
                        <a:rPr lang="en-US" dirty="0" smtClean="0"/>
                        <a:t>Armed forces in the Pacific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AP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43785">
                <a:tc>
                  <a:txBody>
                    <a:bodyPr/>
                    <a:lstStyle/>
                    <a:p>
                      <a:r>
                        <a:rPr lang="en-US" dirty="0" smtClean="0"/>
                        <a:t>Armed forces in the Americas, excluding Canada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AA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ransition>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 - &amp;quot;Overview of Today’s Training&amp;quot;&quot;/&gt;&lt;property id=&quot;20307&quot; value=&quot;348&quot;/&gt;&lt;/object&gt;&lt;object type=&quot;3&quot; unique_id=&quot;10006&quot;&gt;&lt;property id=&quot;20148&quot; value=&quot;5&quot;/&gt;&lt;property id=&quot;20300&quot; value=&quot;Slide 3 - &amp;quot;Icebreaker Activity&amp;quot;&quot;/&gt;&lt;property id=&quot;20307&quot; value=&quot;351&quot;/&gt;&lt;/object&gt;&lt;object type=&quot;3&quot; unique_id=&quot;10007&quot;&gt;&lt;property id=&quot;20148&quot; value=&quot;5&quot;/&gt;&lt;property id=&quot;20300&quot; value=&quot;Slide 4 - &amp;quot;Lesson Objectives&amp;quot;&quot;/&gt;&lt;property id=&quot;20307&quot; value=&quot;257&quot;/&gt;&lt;/object&gt;&lt;object type=&quot;3&quot; unique_id=&quot;10008&quot;&gt;&lt;property id=&quot;20148&quot; value=&quot;5&quot;/&gt;&lt;property id=&quot;20300&quot; value=&quot;Slide 5&quot;/&gt;&lt;property id=&quot;20307&quot; value=&quot;267&quot;/&gt;&lt;/object&gt;&lt;object type=&quot;3&quot; unique_id=&quot;10009&quot;&gt;&lt;property id=&quot;20148&quot; value=&quot;5&quot;/&gt;&lt;property id=&quot;20300&quot; value=&quot;Slide 6 - &amp;quot;BDN and USPS Requirements&amp;quot;&quot;/&gt;&lt;property id=&quot;20307&quot; value=&quot;366&quot;/&gt;&lt;/object&gt;&lt;object type=&quot;3&quot; unique_id=&quot;10010&quot;&gt;&lt;property id=&quot;20148&quot; value=&quot;5&quot;/&gt;&lt;property id=&quot;20300&quot; value=&quot;Slide 7 - &amp;quot;General Address Standards&amp;quot;&quot;/&gt;&lt;property id=&quot;20307&quot; value=&quot;259&quot;/&gt;&lt;/object&gt;&lt;object type=&quot;3&quot; unique_id=&quot;10011&quot;&gt;&lt;property id=&quot;20148&quot; value=&quot;5&quot;/&gt;&lt;property id=&quot;20300&quot; value=&quot;Slide 8 - &amp;quot;Domestic Addresses&amp;quot;&quot;/&gt;&lt;property id=&quot;20307&quot; value=&quot;260&quot;/&gt;&lt;/object&gt;&lt;object type=&quot;3&quot; unique_id=&quot;10012&quot;&gt;&lt;property id=&quot;20148&quot; value=&quot;5&quot;/&gt;&lt;property id=&quot;20300&quot; value=&quot;Slide 9 - &amp;quot;Military and Department of State Addresses&amp;quot;&quot;/&gt;&lt;property id=&quot;20307&quot; value=&quot;261&quot;/&gt;&lt;/object&gt;&lt;object type=&quot;3&quot; unique_id=&quot;10013&quot;&gt;&lt;property id=&quot;20148&quot; value=&quot;5&quot;/&gt;&lt;property id=&quot;20300&quot; value=&quot;Slide 10 - &amp;quot;Military and Department of State Format&amp;quot;&quot;/&gt;&lt;property id=&quot;20307&quot; value=&quot;268&quot;/&gt;&lt;/object&gt;&lt;object type=&quot;3&quot; unique_id=&quot;10014&quot;&gt;&lt;property id=&quot;20148&quot; value=&quot;5&quot;/&gt;&lt;property id=&quot;20300&quot; value=&quot;Slide 11 - &amp;quot;Canadian Addresses&amp;quot;&quot;/&gt;&lt;property id=&quot;20307&quot; value=&quot;262&quot;/&gt;&lt;/object&gt;&lt;object type=&quot;3&quot; unique_id=&quot;10015&quot;&gt;&lt;property id=&quot;20148&quot; value=&quot;5&quot;/&gt;&lt;property id=&quot;20300&quot; value=&quot;Slide 12 - &amp;quot;Foreign Addresses&amp;quot;&quot;/&gt;&lt;property id=&quot;20307&quot; value=&quot;263&quot;/&gt;&lt;/object&gt;&lt;object type=&quot;3&quot; unique_id=&quot;10016&quot;&gt;&lt;property id=&quot;20148&quot; value=&quot;5&quot;/&gt;&lt;property id=&quot;20300&quot; value=&quot;Slide 13 - &amp;quot;Accepted Abbreviations – Short Endings&amp;quot;&quot;/&gt;&lt;property id=&quot;20307&quot; value=&quot;264&quot;/&gt;&lt;/object&gt;&lt;object type=&quot;3&quot; unique_id=&quot;10017&quot;&gt;&lt;property id=&quot;20148&quot; value=&quot;5&quot;/&gt;&lt;property id=&quot;20300&quot; value=&quot;Slide 14 - &amp;quot;Accepted Abbreviations – Dwellings&amp;quot;&quot;/&gt;&lt;property id=&quot;20307&quot; value=&quot;269&quot;/&gt;&lt;/object&gt;&lt;object type=&quot;3&quot; unique_id=&quot;10018&quot;&gt;&lt;property id=&quot;20148&quot; value=&quot;5&quot;/&gt;&lt;property id=&quot;20300&quot; value=&quot;Slide 15 - &amp;quot;Additional Rules for Compressing  an Address&amp;quot;&quot;/&gt;&lt;property id=&quot;20307&quot; value=&quot;270&quot;/&gt;&lt;/object&gt;&lt;object type=&quot;3&quot; unique_id=&quot;10019&quot;&gt;&lt;property id=&quot;20148&quot; value=&quot;5&quot;/&gt;&lt;property id=&quot;20300&quot; value=&quot;Slide 16 - &amp;quot;Topic Review&amp;quot;&quot;/&gt;&lt;property id=&quot;20307&quot; value=&quot;265&quot;/&gt;&lt;/object&gt;&lt;object type=&quot;3&quot; unique_id=&quot;10020&quot;&gt;&lt;property id=&quot;20148&quot; value=&quot;5&quot;/&gt;&lt;property id=&quot;20300&quot; value=&quot;Slide 17 - &amp;quot;Resources&amp;quot;&quot;/&gt;&lt;property id=&quot;20307&quot; value=&quot;258&quot;/&gt;&lt;/object&gt;&lt;object type=&quot;3&quot; unique_id=&quot;10021&quot;&gt;&lt;property id=&quot;20148&quot; value=&quot;5&quot;/&gt;&lt;property id=&quot;20300&quot; value=&quot;Slide 18 - &amp;quot;Comprehension Check&amp;quot;&quot;/&gt;&lt;property id=&quot;20307&quot; value=&quot;273&quot;/&gt;&lt;/object&gt;&lt;object type=&quot;3&quot; unique_id=&quot;10023&quot;&gt;&lt;property id=&quot;20148&quot; value=&quot;5&quot;/&gt;&lt;property id=&quot;20300&quot; value=&quot;Slide 19&quot;/&gt;&lt;property id=&quot;20307&quot; value=&quot;277&quot;/&gt;&lt;/object&gt;&lt;object type=&quot;3&quot; unique_id=&quot;10024&quot;&gt;&lt;property id=&quot;20148&quot; value=&quot;5&quot;/&gt;&lt;property id=&quot;20300&quot; value=&quot;Slide 20 - &amp;quot;Purpose of CADD&amp;quot;&quot;/&gt;&lt;property id=&quot;20307&quot; value=&quot;367&quot;/&gt;&lt;/object&gt;&lt;object type=&quot;3&quot; unique_id=&quot;10025&quot;&gt;&lt;property id=&quot;20148&quot; value=&quot;5&quot;/&gt;&lt;property id=&quot;20300&quot; value=&quot;Slide 21 - &amp;quot;PII Required for CADD&amp;quot;&quot;/&gt;&lt;property id=&quot;20307&quot; value=&quot;278&quot;/&gt;&lt;/object&gt;&lt;object type=&quot;3&quot; unique_id=&quot;10026&quot;&gt;&lt;property id=&quot;20148&quot; value=&quot;5&quot;/&gt;&lt;property id=&quot;20300&quot; value=&quot;Slide 22 - &amp;quot;Verification of PII&amp;quot;&quot;/&gt;&lt;property id=&quot;20307&quot; value=&quot;279&quot;/&gt;&lt;/object&gt;&lt;object type=&quot;3&quot; unique_id=&quot;10027&quot;&gt;&lt;property id=&quot;20148&quot; value=&quot;5&quot;/&gt;&lt;property id=&quot;20300&quot; value=&quot;Slide 23 - &amp;quot;Additional Sources for Verification&amp;quot;&quot;/&gt;&lt;property id=&quot;20307&quot; value=&quot;352&quot;/&gt;&lt;/object&gt;&lt;object type=&quot;3&quot; unique_id=&quot;10028&quot;&gt;&lt;property id=&quot;20148&quot; value=&quot;5&quot;/&gt;&lt;property id=&quot;20300&quot; value=&quot;Slide 24 - &amp;quot;Role Play Activity&amp;#x0D;&amp;#x0A;&amp;quot;&quot;/&gt;&lt;property id=&quot;20307&quot; value=&quot;280&quot;/&gt;&lt;/object&gt;&lt;object type=&quot;3&quot; unique_id=&quot;10029&quot;&gt;&lt;property id=&quot;20148&quot; value=&quot;5&quot;/&gt;&lt;property id=&quot;20300&quot; value=&quot;Slide 25 - &amp;quot;Potential Issues When Performing a CADD:&amp;quot;&quot;/&gt;&lt;property id=&quot;20307&quot; value=&quot;281&quot;/&gt;&lt;/object&gt;&lt;object type=&quot;3&quot; unique_id=&quot;10030&quot;&gt;&lt;property id=&quot;20148&quot; value=&quot;5&quot;/&gt;&lt;property id=&quot;20300&quot; value=&quot;Slide 26 - &amp;quot;Completing the CADD in BDN&amp;quot;&quot;/&gt;&lt;property id=&quot;20307&quot; value=&quot;283&quot;/&gt;&lt;/object&gt;&lt;object type=&quot;3&quot; unique_id=&quot;10031&quot;&gt;&lt;property id=&quot;20148&quot; value=&quot;5&quot;/&gt;&lt;property id=&quot;20300&quot; value=&quot;Slide 27 - &amp;quot;Completing the CADD in LTS – Claimant Bio&amp;quot;&quot;/&gt;&lt;property id=&quot;20307&quot; value=&quot;285&quot;/&gt;&lt;/object&gt;&lt;object type=&quot;3&quot; unique_id=&quot;10032&quot;&gt;&lt;property id=&quot;20148&quot; value=&quot;5&quot;/&gt;&lt;property id=&quot;20300&quot; value=&quot;Slide 28 - &amp;quot;Completing the CADD in LTS – BIO SCREEN&amp;quot;&quot;/&gt;&lt;property id=&quot;20307&quot; value=&quot;286&quot;/&gt;&lt;/object&gt;&lt;object type=&quot;3&quot; unique_id=&quot;10033&quot;&gt;&lt;property id=&quot;20148&quot; value=&quot;5&quot;/&gt;&lt;property id=&quot;20300&quot; value=&quot;Slide 29 - &amp;quot;Completing the CADD in LTS - NEXT&amp;quot;&quot;/&gt;&lt;property id=&quot;20307&quot; value=&quot;288&quot;/&gt;&lt;/object&gt;&lt;object type=&quot;3&quot; unique_id=&quot;10034&quot;&gt;&lt;property id=&quot;20148&quot; value=&quot;5&quot;/&gt;&lt;property id=&quot;20300&quot; value=&quot;Slide 30 - &amp;quot;Annotation of TIMS File&amp;quot;&quot;/&gt;&lt;property id=&quot;20307&quot; value=&quot;289&quot;/&gt;&lt;/object&gt;&lt;object type=&quot;3&quot; unique_id=&quot;10035&quot;&gt;&lt;property id=&quot;20148&quot; value=&quot;5&quot;/&gt;&lt;property id=&quot;20300&quot; value=&quot;Slide 31 - &amp;quot;Comprehension Check&amp;quot;&quot;/&gt;&lt;property id=&quot;20307&quot; value=&quot;290&quot;/&gt;&lt;/object&gt;&lt;object type=&quot;3&quot; unique_id=&quot;10036&quot;&gt;&lt;property id=&quot;20148&quot; value=&quot;5&quot;/&gt;&lt;property id=&quot;20300&quot; value=&quot;Slide 32 - &amp;quot;Topic Review&amp;quot;&quot;/&gt;&lt;property id=&quot;20307&quot; value=&quot;291&quot;/&gt;&lt;/object&gt;&lt;object type=&quot;3&quot; unique_id=&quot;10037&quot;&gt;&lt;property id=&quot;20148&quot; value=&quot;5&quot;/&gt;&lt;property id=&quot;20300&quot; value=&quot;Slide 33 - &amp;quot;References&amp;quot;&quot;/&gt;&lt;property id=&quot;20307&quot; value=&quot;292&quot;/&gt;&lt;/object&gt;&lt;object type=&quot;3&quot; unique_id=&quot;10039&quot;&gt;&lt;property id=&quot;20148&quot; value=&quot;5&quot;/&gt;&lt;property id=&quot;20300&quot; value=&quot;Slide 34&quot;/&gt;&lt;property id=&quot;20307&quot; value=&quot;331&quot;/&gt;&lt;/object&gt;&lt;object type=&quot;3&quot; unique_id=&quot;10040&quot;&gt;&lt;property id=&quot;20148&quot; value=&quot;5&quot;/&gt;&lt;property id=&quot;20300&quot; value=&quot;Slide 36 - &amp;quot;Background&amp;quot;&quot;/&gt;&lt;property id=&quot;20307&quot; value=&quot;332&quot;/&gt;&lt;/object&gt;&lt;object type=&quot;3&quot; unique_id=&quot;10041&quot;&gt;&lt;property id=&quot;20148&quot; value=&quot;5&quot;/&gt;&lt;property id=&quot;20300&quot; value=&quot;Slide 37 - &amp;quot;Direct Deposit&amp;quot;&quot;/&gt;&lt;property id=&quot;20307&quot; value=&quot;353&quot;/&gt;&lt;/object&gt;&lt;object type=&quot;3&quot; unique_id=&quot;10042&quot;&gt;&lt;property id=&quot;20148&quot; value=&quot;5&quot;/&gt;&lt;property id=&quot;20300&quot; value=&quot;Slide 38 - &amp;quot;PII Required for New EFT&amp;quot;&quot;/&gt;&lt;property id=&quot;20307&quot; value=&quot;333&quot;/&gt;&lt;/object&gt;&lt;object type=&quot;3&quot; unique_id=&quot;10043&quot;&gt;&lt;property id=&quot;20148&quot; value=&quot;5&quot;/&gt;&lt;property id=&quot;20300&quot; value=&quot;Slide 39 - &amp;quot;Comprehension Check&amp;quot;&quot;/&gt;&lt;property id=&quot;20307&quot; value=&quot;363&quot;/&gt;&lt;/object&gt;&lt;object type=&quot;3&quot; unique_id=&quot;10044&quot;&gt;&lt;property id=&quot;20148&quot; value=&quot;5&quot;/&gt;&lt;property id=&quot;20300&quot; value=&quot;Slide 40 - &amp;quot;Setting Up EFT in BDN&amp;quot;&quot;/&gt;&lt;property id=&quot;20307&quot; value=&quot;335&quot;/&gt;&lt;/object&gt;&lt;object type=&quot;3&quot; unique_id=&quot;10045&quot;&gt;&lt;property id=&quot;20148&quot; value=&quot;5&quot;/&gt;&lt;property id=&quot;20300&quot; value=&quot;Slide 41 - &amp;quot;BDN 601 Screen&amp;quot;&quot;/&gt;&lt;property id=&quot;20307&quot; value=&quot;336&quot;/&gt;&lt;/object&gt;&lt;object type=&quot;3&quot; unique_id=&quot;10046&quot;&gt;&lt;property id=&quot;20148&quot; value=&quot;5&quot;/&gt;&lt;property id=&quot;20300&quot; value=&quot;Slide 42 - &amp;quot;PII Required for Changing or Cancelling EFT&amp;quot;&quot;/&gt;&lt;property id=&quot;20307&quot; value=&quot;337&quot;/&gt;&lt;/object&gt;&lt;object type=&quot;3&quot; unique_id=&quot;10047&quot;&gt;&lt;property id=&quot;20148&quot; value=&quot;5&quot;/&gt;&lt;property id=&quot;20300&quot; value=&quot;Slide 43 - &amp;quot;Potential Issues When Verifying PII&amp;quot;&quot;/&gt;&lt;property id=&quot;20307&quot; value=&quot;358&quot;/&gt;&lt;/object&gt;&lt;object type=&quot;3&quot; unique_id=&quot;10049&quot;&gt;&lt;property id=&quot;20148&quot; value=&quot;5&quot;/&gt;&lt;property id=&quot;20300&quot; value=&quot;Slide 44 - &amp;quot;Changing EFT Information in BDN&amp;quot;&quot;/&gt;&lt;property id=&quot;20307&quot; value=&quot;339&quot;/&gt;&lt;/object&gt;&lt;object type=&quot;3&quot; unique_id=&quot;10050&quot;&gt;&lt;property id=&quot;20148&quot; value=&quot;5&quot;/&gt;&lt;property id=&quot;20300&quot; value=&quot;Slide 45 - &amp;quot;Cancelling EFT in BDN&amp;quot;&quot;/&gt;&lt;property id=&quot;20307&quot; value=&quot;340&quot;/&gt;&lt;/object&gt;&lt;object type=&quot;3&quot; unique_id=&quot;10051&quot;&gt;&lt;property id=&quot;20148&quot; value=&quot;5&quot;/&gt;&lt;property id=&quot;20300&quot; value=&quot;Slide 46 - &amp;quot;Annotate the TIMS File&amp;quot;&quot;/&gt;&lt;property id=&quot;20307&quot; value=&quot;362&quot;/&gt;&lt;/object&gt;&lt;object type=&quot;3&quot; unique_id=&quot;10052&quot;&gt;&lt;property id=&quot;20148&quot; value=&quot;5&quot;/&gt;&lt;property id=&quot;20300&quot; value=&quot;Slide 47 - &amp;quot;International Bank Accounts&amp;quot;&quot;/&gt;&lt;property id=&quot;20307&quot; value=&quot;344&quot;/&gt;&lt;/object&gt;&lt;object type=&quot;3&quot; unique_id=&quot;10053&quot;&gt;&lt;property id=&quot;20148&quot; value=&quot;5&quot;/&gt;&lt;property id=&quot;20300&quot; value=&quot;Slide 48 - &amp;quot;Comprehension Check&amp;quot;&quot;/&gt;&lt;property id=&quot;20307&quot; value=&quot;345&quot;/&gt;&lt;/object&gt;&lt;object type=&quot;3&quot; unique_id=&quot;10054&quot;&gt;&lt;property id=&quot;20148&quot; value=&quot;5&quot;/&gt;&lt;property id=&quot;20300&quot; value=&quot;Slide 49 - &amp;quot;Topic Review&amp;quot;&quot;/&gt;&lt;property id=&quot;20307&quot; value=&quot;346&quot;/&gt;&lt;/object&gt;&lt;object type=&quot;3&quot; unique_id=&quot;10055&quot;&gt;&lt;property id=&quot;20148&quot; value=&quot;5&quot;/&gt;&lt;property id=&quot;20300&quot; value=&quot;Slide 50 - &amp;quot;References&amp;quot;&quot;/&gt;&lt;property id=&quot;20307&quot; value=&quot;347&quot;/&gt;&lt;/object&gt;&lt;object type=&quot;3&quot; unique_id=&quot;10057&quot;&gt;&lt;property id=&quot;20148&quot; value=&quot;5&quot;/&gt;&lt;property id=&quot;20300&quot; value=&quot;Slide 52 - &amp;quot;Certifying Requirements&amp;quot;&quot;/&gt;&lt;property id=&quot;20307&quot; value=&quot;296&quot;/&gt;&lt;/object&gt;&lt;object type=&quot;3&quot; unique_id=&quot;10058&quot;&gt;&lt;property id=&quot;20148&quot; value=&quot;5&quot;/&gt;&lt;property id=&quot;20300&quot; value=&quot;Slide 53 - &amp;quot;Enrollment Certification Methods&amp;quot;&quot;/&gt;&lt;property id=&quot;20307&quot; value=&quot;297&quot;/&gt;&lt;/object&gt;&lt;object type=&quot;3&quot; unique_id=&quot;10059&quot;&gt;&lt;property id=&quot;20148&quot; value=&quot;5&quot;/&gt;&lt;property id=&quot;20300&quot; value=&quot;Slide 54 - &amp;quot;Phone Certification&amp;quot;&quot;/&gt;&lt;property id=&quot;20307&quot; value=&quot;298&quot;/&gt;&lt;/object&gt;&lt;object type=&quot;3&quot; unique_id=&quot;10060&quot;&gt;&lt;property id=&quot;20148&quot; value=&quot;5&quot;/&gt;&lt;property id=&quot;20300&quot; value=&quot;Slide 55 - &amp;quot;Confirm the Student’s Address &amp;amp; EFT&amp;quot;&quot;/&gt;&lt;property id=&quot;20307&quot; value=&quot;299&quot;/&gt;&lt;/object&gt;&lt;object type=&quot;3&quot; unique_id=&quot;10061&quot;&gt;&lt;property id=&quot;20148&quot; value=&quot;5&quot;/&gt;&lt;property id=&quot;20300&quot; value=&quot;Slide 56 - &amp;quot;Confirm the Hours of Attendance&amp;quot;&quot;/&gt;&lt;property id=&quot;20307&quot; value=&quot;300&quot;/&gt;&lt;/object&gt;&lt;object type=&quot;3&quot; unique_id=&quot;10062&quot;&gt;&lt;property id=&quot;20148&quot; value=&quot;5&quot;/&gt;&lt;property id=&quot;20300&quot; value=&quot;Slide 59 - &amp;quot;Discrepancies in Enrollment&amp;quot;&quot;/&gt;&lt;property id=&quot;20307&quot; value=&quot;301&quot;/&gt;&lt;/object&gt;&lt;object type=&quot;3&quot; unique_id=&quot;10063&quot;&gt;&lt;property id=&quot;20148&quot; value=&quot;5&quot;/&gt;&lt;property id=&quot;20300&quot; value=&quot;Slide 58 - &amp;quot;M21 Screen&amp;quot;&quot;/&gt;&lt;property id=&quot;20307&quot; value=&quot;302&quot;/&gt;&lt;/object&gt;&lt;object type=&quot;3&quot; unique_id=&quot;10064&quot;&gt;&lt;property id=&quot;20148&quot; value=&quot;5&quot;/&gt;&lt;property id=&quot;20300&quot; value=&quot;Slide 57 - &amp;quot;Certify Attendance&amp;quot;&quot;/&gt;&lt;property id=&quot;20307&quot; value=&quot;303&quot;/&gt;&lt;/object&gt;&lt;object type=&quot;3&quot; unique_id=&quot;10065&quot;&gt;&lt;property id=&quot;20148&quot; value=&quot;5&quot;/&gt;&lt;property id=&quot;20300&quot; value=&quot;Slide 60 - &amp;quot;Practice Exercise&amp;quot;&quot;/&gt;&lt;property id=&quot;20307&quot; value=&quot;304&quot;/&gt;&lt;/object&gt;&lt;object type=&quot;3&quot; unique_id=&quot;10066&quot;&gt;&lt;property id=&quot;20148&quot; value=&quot;5&quot;/&gt;&lt;property id=&quot;20300&quot; value=&quot;Slide 61 - &amp;quot;Certify Attendance in BDN&amp;quot;&quot;/&gt;&lt;property id=&quot;20307&quot; value=&quot;305&quot;/&gt;&lt;/object&gt;&lt;object type=&quot;3&quot; unique_id=&quot;10067&quot;&gt;&lt;property id=&quot;20148&quot; value=&quot;5&quot;/&gt;&lt;property id=&quot;20300&quot; value=&quot;Slide 62 - &amp;quot;317 “CERT” Screen&amp;quot;&quot;/&gt;&lt;property id=&quot;20307&quot; value=&quot;306&quot;/&gt;&lt;/object&gt;&lt;object type=&quot;3&quot; unique_id=&quot;10068&quot;&gt;&lt;property id=&quot;20148&quot; value=&quot;5&quot;/&gt;&lt;property id=&quot;20300&quot; value=&quot;Slide 63 - &amp;quot;Completing the Certification on 317 Screen.&amp;quot;&quot;/&gt;&lt;property id=&quot;20307&quot; value=&quot;307&quot;/&gt;&lt;/object&gt;&lt;object type=&quot;3&quot; unique_id=&quot;10069&quot;&gt;&lt;property id=&quot;20148&quot; value=&quot;5&quot;/&gt;&lt;property id=&quot;20300&quot; value=&quot;Slide 64 - &amp;quot;Practice Activity&amp;quot;&quot;/&gt;&lt;property id=&quot;20307&quot; value=&quot;308&quot;/&gt;&lt;/object&gt;&lt;object type=&quot;3&quot; unique_id=&quot;10070&quot;&gt;&lt;property id=&quot;20148&quot; value=&quot;5&quot;/&gt;&lt;property id=&quot;20300&quot; value=&quot;Slide 65 - &amp;quot;Certification Issues for Chapter 35 Claims&amp;quot;&quot;/&gt;&lt;property id=&quot;20307&quot; value=&quot;309&quot;/&gt;&lt;/object&gt;&lt;object type=&quot;3&quot; unique_id=&quot;10071&quot;&gt;&lt;property id=&quot;20148&quot; value=&quot;5&quot;/&gt;&lt;property id=&quot;20300&quot; value=&quot;Slide 66 - &amp;quot;Certifying Chapter 35 Claims&amp;quot;&quot;/&gt;&lt;property id=&quot;20307&quot; value=&quot;310&quot;/&gt;&lt;/object&gt;&lt;object type=&quot;3&quot; unique_id=&quot;10072&quot;&gt;&lt;property id=&quot;20148&quot; value=&quot;5&quot;/&gt;&lt;property id=&quot;20300&quot; value=&quot;Slide 67 - &amp;quot;Missing Documents&amp;quot;&quot;/&gt;&lt;property id=&quot;20307&quot; value=&quot;311&quot;/&gt;&lt;/object&gt;&lt;object type=&quot;3&quot; unique_id=&quot;10073&quot;&gt;&lt;property id=&quot;20148&quot; value=&quot;5&quot;/&gt;&lt;property id=&quot;20300&quot; value=&quot;Slide 68 - &amp;quot;Electronic Searches for Missing Documents&amp;quot;&quot;/&gt;&lt;property id=&quot;20307&quot; value=&quot;364&quot;/&gt;&lt;/object&gt;&lt;object type=&quot;3&quot; unique_id=&quot;10074&quot;&gt;&lt;property id=&quot;20148&quot; value=&quot;5&quot;/&gt;&lt;property id=&quot;20300&quot; value=&quot;Slide 69 - &amp;quot;Missing Certification&amp;quot;&quot;/&gt;&lt;property id=&quot;20307&quot; value=&quot;314&quot;/&gt;&lt;/object&gt;&lt;object type=&quot;3&quot; unique_id=&quot;10075&quot;&gt;&lt;property id=&quot;20148&quot; value=&quot;5&quot;/&gt;&lt;property id=&quot;20300&quot; value=&quot;Slide 70 - &amp;quot;Missing VONAPP&amp;quot;&quot;/&gt;&lt;property id=&quot;20307&quot; value=&quot;315&quot;/&gt;&lt;/object&gt;&lt;object type=&quot;3&quot; unique_id=&quot;10076&quot;&gt;&lt;property id=&quot;20148&quot; value=&quot;5&quot;/&gt;&lt;property id=&quot;20300&quot; value=&quot;Slide 71 - &amp;quot;Comprehension Check&amp;quot;&quot;/&gt;&lt;property id=&quot;20307&quot; value=&quot;317&quot;/&gt;&lt;/object&gt;&lt;object type=&quot;3&quot; unique_id=&quot;10077&quot;&gt;&lt;property id=&quot;20148&quot; value=&quot;5&quot;/&gt;&lt;property id=&quot;20300&quot; value=&quot;Slide 72 - &amp;quot;Comprehension Check&amp;quot;&quot;/&gt;&lt;property id=&quot;20307&quot; value=&quot;319&quot;/&gt;&lt;/object&gt;&lt;object type=&quot;3&quot; unique_id=&quot;10079&quot;&gt;&lt;property id=&quot;20148&quot; value=&quot;5&quot;/&gt;&lt;property id=&quot;20300&quot; value=&quot;Slide 73 - &amp;quot;Topic Review&amp;quot;&quot;/&gt;&lt;property id=&quot;20307&quot; value=&quot;326&quot;/&gt;&lt;/object&gt;&lt;object type=&quot;3&quot; unique_id=&quot;10080&quot;&gt;&lt;property id=&quot;20148&quot; value=&quot;5&quot;/&gt;&lt;property id=&quot;20300&quot; value=&quot;Slide 74 - &amp;quot;References&amp;quot;&quot;/&gt;&lt;property id=&quot;20307&quot; value=&quot;327&quot;/&gt;&lt;/object&gt;&lt;object type=&quot;3&quot; unique_id=&quot;10081&quot;&gt;&lt;property id=&quot;20148&quot; value=&quot;5&quot;/&gt;&lt;property id=&quot;20300&quot; value=&quot;Slide 75 - &amp;quot;Lesson Summary&amp;quot;&quot;/&gt;&lt;property id=&quot;20307&quot; value=&quot;355&quot;/&gt;&lt;/object&gt;&lt;object type=&quot;3&quot; unique_id=&quot;10082&quot;&gt;&lt;property id=&quot;20148&quot; value=&quot;5&quot;/&gt;&lt;property id=&quot;20300&quot; value=&quot;Slide 76 - &amp;quot;Questions?&amp;quot;&quot;/&gt;&lt;property id=&quot;20307&quot; value=&quot;356&quot;/&gt;&lt;/object&gt;&lt;object type=&quot;3&quot; unique_id=&quot;10083&quot;&gt;&lt;property id=&quot;20148&quot; value=&quot;5&quot;/&gt;&lt;property id=&quot;20300&quot; value=&quot;Slide 77 - &amp;quot;TMS Assessment and Survey&amp;quot;&quot;/&gt;&lt;property id=&quot;20307&quot; value=&quot;365&quot;/&gt;&lt;/object&gt;&lt;object type=&quot;3&quot; unique_id=&quot;10902&quot;&gt;&lt;property id=&quot;20148&quot; value=&quot;5&quot;/&gt;&lt;property id=&quot;20300&quot; value=&quot;Slide 35 - &amp;quot;Purpose of EFT&amp;quot;&quot;/&gt;&lt;property id=&quot;20307&quot; value=&quot;368&quot;/&gt;&lt;/object&gt;&lt;object type=&quot;3&quot; unique_id=&quot;11465&quot;&gt;&lt;property id=&quot;20148&quot; value=&quot;5&quot;/&gt;&lt;property id=&quot;20300&quot; value=&quot;Slide 51&quot;/&gt;&lt;property id=&quot;20307&quot; value=&quot;369&quot;/&gt;&lt;/object&gt;&lt;object type=&quot;3&quot; unique_id=&quot;12177&quot;&gt;&lt;property id=&quot;20148&quot; value=&quot;5&quot;/&gt;&lt;property id=&quot;20300&quot; value=&quot;Slide 1&quot;/&gt;&lt;property id=&quot;20307&quot; value=&quot;370&quot;/&gt;&lt;/object&gt;&lt;/object&gt;&lt;/object&gt;&lt;/database&gt;"/>
  <p:tag name="SECTOMILLISECCONVERTED" val="1"/>
</p:tagLst>
</file>

<file path=ppt/theme/theme1.xml><?xml version="1.0" encoding="utf-8"?>
<a:theme xmlns:a="http://schemas.openxmlformats.org/drawingml/2006/main" name="Standardized_Training_PowerPoint_Template_0603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E4CC919667E7F640A1A551220B66E1DD" ma:contentTypeVersion="0" ma:contentTypeDescription="Create a new document." ma:contentTypeScope="" ma:versionID="8896d82f8ccc3cc9dcdf2780e0b81e9a">
  <xsd:schema xmlns:xsd="http://www.w3.org/2001/XMLSchema" xmlns:xs="http://www.w3.org/2001/XMLSchema" xmlns:p="http://schemas.microsoft.com/office/2006/metadata/properties" xmlns:ns2="ced1f988-d16c-4eb7-9443-312b8723c36c" targetNamespace="http://schemas.microsoft.com/office/2006/metadata/properties" ma:root="true" ma:fieldsID="1d673b042d7c1ef98ca4e77565e1a0f7" ns2:_="">
    <xsd:import namespace="ced1f988-d16c-4eb7-9443-312b8723c36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d1f988-d16c-4eb7-9443-312b8723c36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ced1f988-d16c-4eb7-9443-312b8723c36c">EDUSHARE-305-410</_dlc_DocId>
    <_dlc_DocIdUrl xmlns="ced1f988-d16c-4eb7-9443-312b8723c36c">
      <Url>http://vaww.infoshare.va.gov/sites/educationservice/225/225A/_layouts/DocIdRedir.aspx?ID=EDUSHARE-305-410</Url>
      <Description>EDUSHARE-305-410</Description>
    </_dlc_DocIdUrl>
  </documentManagement>
</p:properties>
</file>

<file path=customXml/itemProps1.xml><?xml version="1.0" encoding="utf-8"?>
<ds:datastoreItem xmlns:ds="http://schemas.openxmlformats.org/officeDocument/2006/customXml" ds:itemID="{7CA4297F-EDD0-4582-A40B-9FD3424B8302}">
  <ds:schemaRefs>
    <ds:schemaRef ds:uri="http://schemas.microsoft.com/sharepoint/v3/contenttype/forms"/>
  </ds:schemaRefs>
</ds:datastoreItem>
</file>

<file path=customXml/itemProps2.xml><?xml version="1.0" encoding="utf-8"?>
<ds:datastoreItem xmlns:ds="http://schemas.openxmlformats.org/officeDocument/2006/customXml" ds:itemID="{93CFB57C-A5BB-408A-B27A-0F84288B59C2}">
  <ds:schemaRefs>
    <ds:schemaRef ds:uri="http://schemas.microsoft.com/sharepoint/events"/>
  </ds:schemaRefs>
</ds:datastoreItem>
</file>

<file path=customXml/itemProps3.xml><?xml version="1.0" encoding="utf-8"?>
<ds:datastoreItem xmlns:ds="http://schemas.openxmlformats.org/officeDocument/2006/customXml" ds:itemID="{33390514-8EBC-49DE-BAAA-CB261B89BB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d1f988-d16c-4eb7-9443-312b8723c3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F81D32D-9083-4D6D-98C6-2787FDBC800C}">
  <ds:schemaRefs>
    <ds:schemaRef ds:uri="http://purl.org/dc/dcmitype/"/>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ced1f988-d16c-4eb7-9443-312b8723c36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Standardized_Training_PowerPoint_Template_060315</Template>
  <TotalTime>8920</TotalTime>
  <Words>4207</Words>
  <Application>Microsoft Office PowerPoint</Application>
  <PresentationFormat>On-screen Show (4:3)</PresentationFormat>
  <Paragraphs>680</Paragraphs>
  <Slides>77</Slides>
  <Notes>14</Notes>
  <HiddenSlides>1</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Standardized_Training_PowerPoint_Template_060315</vt:lpstr>
      <vt:lpstr>PowerPoint Presentation</vt:lpstr>
      <vt:lpstr>Overview of Today’s Training</vt:lpstr>
      <vt:lpstr>Icebreaker Activity</vt:lpstr>
      <vt:lpstr>Lesson Objectives</vt:lpstr>
      <vt:lpstr>PowerPoint Presentation</vt:lpstr>
      <vt:lpstr>BDN and USPS Requirements</vt:lpstr>
      <vt:lpstr>General Address Standards</vt:lpstr>
      <vt:lpstr>Domestic Addresses</vt:lpstr>
      <vt:lpstr>Military and Department of State Addresses</vt:lpstr>
      <vt:lpstr>Military and Department of State Format</vt:lpstr>
      <vt:lpstr>Canadian Addresses</vt:lpstr>
      <vt:lpstr>Foreign Addresses</vt:lpstr>
      <vt:lpstr>Accepted Abbreviations – Short Endings</vt:lpstr>
      <vt:lpstr>Accepted Abbreviations – Dwellings</vt:lpstr>
      <vt:lpstr>Additional Rules for Compressing  an Address</vt:lpstr>
      <vt:lpstr>Topic Review</vt:lpstr>
      <vt:lpstr>Resources</vt:lpstr>
      <vt:lpstr>Comprehension Check</vt:lpstr>
      <vt:lpstr>PowerPoint Presentation</vt:lpstr>
      <vt:lpstr>Purpose of CADD</vt:lpstr>
      <vt:lpstr>PII Required for CADD</vt:lpstr>
      <vt:lpstr>Verification of PII</vt:lpstr>
      <vt:lpstr>Additional Sources for Verification</vt:lpstr>
      <vt:lpstr>Role Play Activity </vt:lpstr>
      <vt:lpstr>Potential Issues When Performing a CADD:</vt:lpstr>
      <vt:lpstr>Completing the CADD in BDN</vt:lpstr>
      <vt:lpstr>Completing the CADD in LTS – Claimant Bio</vt:lpstr>
      <vt:lpstr>Completing the CADD in LTS – BIO SCREEN</vt:lpstr>
      <vt:lpstr>Completing the CADD in LTS - NEXT</vt:lpstr>
      <vt:lpstr>Annotation of TIMS File</vt:lpstr>
      <vt:lpstr>Comprehension Check</vt:lpstr>
      <vt:lpstr>Topic Review</vt:lpstr>
      <vt:lpstr>References</vt:lpstr>
      <vt:lpstr>PowerPoint Presentation</vt:lpstr>
      <vt:lpstr>Purpose of EFT</vt:lpstr>
      <vt:lpstr>Background</vt:lpstr>
      <vt:lpstr>Direct Deposit</vt:lpstr>
      <vt:lpstr>PII Required for New EFT</vt:lpstr>
      <vt:lpstr>Comprehension Check</vt:lpstr>
      <vt:lpstr>Setting Up EFT in BDN</vt:lpstr>
      <vt:lpstr>BDN 601 Screen</vt:lpstr>
      <vt:lpstr>PII Required for Changing or Cancelling EFT</vt:lpstr>
      <vt:lpstr>Potential Issues When Verifying PII</vt:lpstr>
      <vt:lpstr>Changing EFT Information in BDN</vt:lpstr>
      <vt:lpstr>Cancelling EFT in BDN</vt:lpstr>
      <vt:lpstr>Annotate the TIMS File</vt:lpstr>
      <vt:lpstr>International Bank Accounts</vt:lpstr>
      <vt:lpstr>Comprehension Check</vt:lpstr>
      <vt:lpstr>Topic Review</vt:lpstr>
      <vt:lpstr>References</vt:lpstr>
      <vt:lpstr>PowerPoint Presentation</vt:lpstr>
      <vt:lpstr>Certifying Requirements</vt:lpstr>
      <vt:lpstr>Enrollment Certification Methods</vt:lpstr>
      <vt:lpstr>Phone Certification</vt:lpstr>
      <vt:lpstr>Confirm the Student’s Address &amp; EFT</vt:lpstr>
      <vt:lpstr>Confirm the Hours of Attendance</vt:lpstr>
      <vt:lpstr>Certify Attendance</vt:lpstr>
      <vt:lpstr>M21 Screen</vt:lpstr>
      <vt:lpstr>Discrepancies in Enrollment</vt:lpstr>
      <vt:lpstr>Practice Exercise</vt:lpstr>
      <vt:lpstr>Certify Attendance in BDN</vt:lpstr>
      <vt:lpstr>317 “CERT” Screen</vt:lpstr>
      <vt:lpstr>Completing the Certification on 317 Screen.</vt:lpstr>
      <vt:lpstr>Practice Activity</vt:lpstr>
      <vt:lpstr>Certification Issues for Chapter 35 Claims</vt:lpstr>
      <vt:lpstr>Certifying Chapter 35 Claims</vt:lpstr>
      <vt:lpstr>Missing Documents</vt:lpstr>
      <vt:lpstr>Electronic Searches for Missing Documents</vt:lpstr>
      <vt:lpstr>Missing Certification</vt:lpstr>
      <vt:lpstr>Missing VONAPP</vt:lpstr>
      <vt:lpstr>Comprehension Check</vt:lpstr>
      <vt:lpstr>Comprehension Check</vt:lpstr>
      <vt:lpstr>References</vt:lpstr>
      <vt:lpstr>Topic Review</vt:lpstr>
      <vt:lpstr>Lesson Summary</vt:lpstr>
      <vt:lpstr>Questions?</vt:lpstr>
      <vt:lpstr>TMS Assessment and Survey</vt:lpstr>
    </vt:vector>
  </TitlesOfParts>
  <Company>Veterans Benefits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 Electronic Funds Transfer, and Certification Standards PowerPoint Presentation</dc:title>
  <dc:subject>Case Managers, Phone Techs, Claims Processors</dc:subject>
  <dc:creator>Department of Veterans Affairs, Veterans Benefits Administration, Education Service, STAFF</dc:creator>
  <cp:keywords>address,change of address,elecronic funds transfer,EFT,certificate of attendance,CADD</cp:keywords>
  <dc:description>The purpose of this lesson, as part of Education Service Continuing Education, is to provide the employee with an understanding of the procedures for change of address (CADD), electronic funds transfer (EFT), and Certification of Attendance.</dc:description>
  <cp:lastModifiedBy>Kathleen Poole</cp:lastModifiedBy>
  <cp:revision>242</cp:revision>
  <cp:lastPrinted>1601-01-01T00:00:00Z</cp:lastPrinted>
  <dcterms:created xsi:type="dcterms:W3CDTF">2012-05-08T17:24:53Z</dcterms:created>
  <dcterms:modified xsi:type="dcterms:W3CDTF">2016-07-07T18:05:10Z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0x010100E4CC919667E7F640A1A551220B66E1DD</vt:lpwstr>
  </property>
  <property fmtid="{D5CDD505-2E9C-101B-9397-08002B2CF9AE}" pid="3" name="_dlc_DocIdItemGuid">
    <vt:lpwstr>10817123-9eea-4a15-a9ad-173c92e7ff8a</vt:lpwstr>
  </property>
  <property fmtid="{D5CDD505-2E9C-101B-9397-08002B2CF9AE}" pid="4" name="Language">
    <vt:lpwstr>en</vt:lpwstr>
  </property>
  <property fmtid="{D5CDD505-2E9C-101B-9397-08002B2CF9AE}" pid="5" name="Type">
    <vt:lpwstr>Presentation</vt:lpwstr>
  </property>
</Properties>
</file>