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9CB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46" autoAdjust="0"/>
    <p:restoredTop sz="94660"/>
  </p:normalViewPr>
  <p:slideViewPr>
    <p:cSldViewPr snapToGrid="0" showGuides="1">
      <p:cViewPr varScale="1">
        <p:scale>
          <a:sx n="106" d="100"/>
          <a:sy n="106" d="100"/>
        </p:scale>
        <p:origin x="87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24016-CC62-4020-B8D7-06F588C0F81E}" type="datetimeFigureOut">
              <a:rPr lang="en-US" smtClean="0"/>
              <a:t>8/10/2018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F930D-BDF6-4D8C-954B-68B0FEC3862F}" type="slidenum">
              <a:rPr lang="en-US" smtClean="0"/>
              <a:t>‹#›</a:t>
            </a:fld>
            <a:endParaRPr lang="en-US"/>
          </a:p>
        </p:txBody>
      </p:sp>
    </p:spTree>
    <p:extLst>
      <p:ext uri="{BB962C8B-B14F-4D97-AF65-F5344CB8AC3E}">
        <p14:creationId xmlns:p14="http://schemas.microsoft.com/office/powerpoint/2010/main" val="188237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52209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8160428-BBBE-4624-90FA-0507BBBBEE3F}" type="slidenum">
              <a:rPr lang="en-US" smtClean="0"/>
              <a:pPr/>
              <a:t>‹#›</a:t>
            </a:fld>
            <a:endParaRPr lang="en-US" dirty="0"/>
          </a:p>
        </p:txBody>
      </p:sp>
    </p:spTree>
    <p:extLst>
      <p:ext uri="{BB962C8B-B14F-4D97-AF65-F5344CB8AC3E}">
        <p14:creationId xmlns:p14="http://schemas.microsoft.com/office/powerpoint/2010/main" val="99203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8160428-BBBE-4624-90FA-0507BBBBEE3F}" type="slidenum">
              <a:rPr lang="en-US" smtClean="0"/>
              <a:pPr/>
              <a:t>‹#›</a:t>
            </a:fld>
            <a:endParaRPr lang="en-US" dirty="0"/>
          </a:p>
        </p:txBody>
      </p:sp>
    </p:spTree>
    <p:extLst>
      <p:ext uri="{BB962C8B-B14F-4D97-AF65-F5344CB8AC3E}">
        <p14:creationId xmlns:p14="http://schemas.microsoft.com/office/powerpoint/2010/main" val="46460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25425" indent="-22542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6538">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8975" indent="-2270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139825" indent="-225425">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8160428-BBBE-4624-90FA-0507BBBBEE3F}" type="slidenum">
              <a:rPr lang="en-US" smtClean="0"/>
              <a:pPr/>
              <a:t>‹#›</a:t>
            </a:fld>
            <a:endParaRPr lang="en-US" dirty="0"/>
          </a:p>
        </p:txBody>
      </p:sp>
    </p:spTree>
    <p:extLst>
      <p:ext uri="{BB962C8B-B14F-4D97-AF65-F5344CB8AC3E}">
        <p14:creationId xmlns:p14="http://schemas.microsoft.com/office/powerpoint/2010/main" val="45430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D8160428-BBBE-4624-90FA-0507BBBBEE3F}" type="slidenum">
              <a:rPr lang="en-US" smtClean="0"/>
              <a:t>‹#›</a:t>
            </a:fld>
            <a:endParaRPr lang="en-US"/>
          </a:p>
        </p:txBody>
      </p:sp>
    </p:spTree>
    <p:extLst>
      <p:ext uri="{BB962C8B-B14F-4D97-AF65-F5344CB8AC3E}">
        <p14:creationId xmlns:p14="http://schemas.microsoft.com/office/powerpoint/2010/main" val="99324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BC9B-4D91-46BA-8804-42555403EF2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9DA5B8-62CC-4DDB-BDDC-5CE9AF3E7F4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2C71672-96B9-44BB-A4B5-891B03D440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C11DC5-CC93-4D09-A8E9-212506510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B7B55-32A4-46E1-A54C-B3E2318253E7}"/>
              </a:ext>
            </a:extLst>
          </p:cNvPr>
          <p:cNvSpPr>
            <a:spLocks noGrp="1"/>
          </p:cNvSpPr>
          <p:nvPr>
            <p:ph type="sldNum" sz="quarter" idx="12"/>
          </p:nvPr>
        </p:nvSpPr>
        <p:spPr/>
        <p:txBody>
          <a:bodyPr/>
          <a:lstStyle/>
          <a:p>
            <a:fld id="{D8160428-BBBE-4624-90FA-0507BBBBEE3F}" type="slidenum">
              <a:rPr lang="en-US" smtClean="0"/>
              <a:t>‹#›</a:t>
            </a:fld>
            <a:endParaRPr lang="en-US"/>
          </a:p>
        </p:txBody>
      </p:sp>
    </p:spTree>
    <p:extLst>
      <p:ext uri="{BB962C8B-B14F-4D97-AF65-F5344CB8AC3E}">
        <p14:creationId xmlns:p14="http://schemas.microsoft.com/office/powerpoint/2010/main" val="421411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D8160428-BBBE-4624-90FA-0507BBBBEE3F}" type="slidenum">
              <a:rPr lang="en-US" smtClean="0"/>
              <a:t>‹#›</a:t>
            </a:fld>
            <a:endParaRPr lang="en-US"/>
          </a:p>
        </p:txBody>
      </p:sp>
    </p:spTree>
    <p:extLst>
      <p:ext uri="{BB962C8B-B14F-4D97-AF65-F5344CB8AC3E}">
        <p14:creationId xmlns:p14="http://schemas.microsoft.com/office/powerpoint/2010/main" val="238200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867718-6C3A-45AC-82BA-DC77E2C936FD}"/>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Attorney/Agent Fee Coordinator</a:t>
            </a:r>
          </a:p>
        </p:txBody>
      </p:sp>
      <p:sp>
        <p:nvSpPr>
          <p:cNvPr id="5" name="Text Placeholder 4">
            <a:extLst>
              <a:ext uri="{FF2B5EF4-FFF2-40B4-BE49-F238E27FC236}">
                <a16:creationId xmlns:a16="http://schemas.microsoft.com/office/drawing/2014/main" id="{4AF098FF-A55C-4A34-A887-0EFFABFCFEF7}"/>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6" name="Text Placeholder 5">
            <a:extLst>
              <a:ext uri="{FF2B5EF4-FFF2-40B4-BE49-F238E27FC236}">
                <a16:creationId xmlns:a16="http://schemas.microsoft.com/office/drawing/2014/main" id="{E8EA7391-2FBC-430D-AD69-53A29AA301B4}"/>
              </a:ext>
            </a:extLst>
          </p:cNvPr>
          <p:cNvSpPr>
            <a:spLocks noGrp="1"/>
          </p:cNvSpPr>
          <p:nvPr>
            <p:ph type="body" sz="quarter" idx="11"/>
            <p:custDataLst>
              <p:tags r:id="rId3"/>
            </p:custDataLst>
          </p:nvPr>
        </p:nvSpPr>
        <p:spPr/>
        <p:txBody>
          <a:bodyPr/>
          <a:lstStyle/>
          <a:p>
            <a:r>
              <a:rPr lang="en-US" dirty="0"/>
              <a:t>September 2015</a:t>
            </a:r>
          </a:p>
        </p:txBody>
      </p:sp>
    </p:spTree>
    <p:extLst>
      <p:ext uri="{BB962C8B-B14F-4D97-AF65-F5344CB8AC3E}">
        <p14:creationId xmlns:p14="http://schemas.microsoft.com/office/powerpoint/2010/main" val="296508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98B1-F4AF-43B7-941B-03A75D545572}"/>
              </a:ext>
            </a:extLst>
          </p:cNvPr>
          <p:cNvSpPr>
            <a:spLocks noGrp="1"/>
          </p:cNvSpPr>
          <p:nvPr>
            <p:ph type="title"/>
            <p:custDataLst>
              <p:tags r:id="rId1"/>
            </p:custDataLst>
          </p:nvPr>
        </p:nvSpPr>
        <p:spPr>
          <a:xfrm>
            <a:off x="0" y="793631"/>
            <a:ext cx="9144000" cy="1086867"/>
          </a:xfrm>
        </p:spPr>
        <p:txBody>
          <a:bodyPr/>
          <a:lstStyle/>
          <a:p>
            <a:r>
              <a:rPr lang="en-US" dirty="0"/>
              <a:t>Protocol For Paying Fees, </a:t>
            </a:r>
            <a:br>
              <a:rPr lang="en-US" dirty="0"/>
            </a:br>
            <a:r>
              <a:rPr lang="en-US" dirty="0"/>
              <a:t>From Past Due Benefits</a:t>
            </a:r>
          </a:p>
        </p:txBody>
      </p:sp>
      <p:sp>
        <p:nvSpPr>
          <p:cNvPr id="5" name="Slide Number Placeholder 4">
            <a:extLst>
              <a:ext uri="{FF2B5EF4-FFF2-40B4-BE49-F238E27FC236}">
                <a16:creationId xmlns:a16="http://schemas.microsoft.com/office/drawing/2014/main" id="{5911F607-5A91-4E56-A314-EE88A7223CFE}"/>
              </a:ext>
            </a:extLst>
          </p:cNvPr>
          <p:cNvSpPr>
            <a:spLocks noGrp="1"/>
          </p:cNvSpPr>
          <p:nvPr>
            <p:ph type="sldNum" sz="quarter" idx="12"/>
            <p:custDataLst>
              <p:tags r:id="rId2"/>
            </p:custDataLst>
          </p:nvPr>
        </p:nvSpPr>
        <p:spPr>
          <a:xfrm>
            <a:off x="6931152" y="6601978"/>
            <a:ext cx="2133600" cy="365125"/>
          </a:xfrm>
        </p:spPr>
        <p:txBody>
          <a:bodyPr/>
          <a:lstStyle/>
          <a:p>
            <a:fld id="{D8160428-BBBE-4624-90FA-0507BBBBEE3F}" type="slidenum">
              <a:rPr lang="en-US" smtClean="0"/>
              <a:pPr/>
              <a:t>10</a:t>
            </a:fld>
            <a:endParaRPr lang="en-US" dirty="0"/>
          </a:p>
        </p:txBody>
      </p:sp>
      <p:graphicFrame>
        <p:nvGraphicFramePr>
          <p:cNvPr id="6" name="Table 5">
            <a:extLst>
              <a:ext uri="{FF2B5EF4-FFF2-40B4-BE49-F238E27FC236}">
                <a16:creationId xmlns:a16="http://schemas.microsoft.com/office/drawing/2014/main" id="{13637315-52C9-4A9A-AF07-5C410868096D}"/>
              </a:ext>
            </a:extLst>
          </p:cNvPr>
          <p:cNvGraphicFramePr>
            <a:graphicFrameLocks noGrp="1"/>
          </p:cNvGraphicFramePr>
          <p:nvPr>
            <p:custDataLst>
              <p:tags r:id="rId3"/>
            </p:custDataLst>
            <p:extLst>
              <p:ext uri="{D42A27DB-BD31-4B8C-83A1-F6EECF244321}">
                <p14:modId xmlns:p14="http://schemas.microsoft.com/office/powerpoint/2010/main" val="2335164602"/>
              </p:ext>
            </p:extLst>
          </p:nvPr>
        </p:nvGraphicFramePr>
        <p:xfrm>
          <a:off x="454265" y="2327881"/>
          <a:ext cx="8235469" cy="3374592"/>
        </p:xfrm>
        <a:graphic>
          <a:graphicData uri="http://schemas.openxmlformats.org/drawingml/2006/table">
            <a:tbl>
              <a:tblPr firstRow="1" bandRow="1">
                <a:tableStyleId>{5C22544A-7EE6-4342-B048-85BDC9FD1C3A}</a:tableStyleId>
              </a:tblPr>
              <a:tblGrid>
                <a:gridCol w="888139">
                  <a:extLst>
                    <a:ext uri="{9D8B030D-6E8A-4147-A177-3AD203B41FA5}">
                      <a16:colId xmlns:a16="http://schemas.microsoft.com/office/drawing/2014/main" val="20000"/>
                    </a:ext>
                  </a:extLst>
                </a:gridCol>
                <a:gridCol w="1534058">
                  <a:extLst>
                    <a:ext uri="{9D8B030D-6E8A-4147-A177-3AD203B41FA5}">
                      <a16:colId xmlns:a16="http://schemas.microsoft.com/office/drawing/2014/main" val="20001"/>
                    </a:ext>
                  </a:extLst>
                </a:gridCol>
                <a:gridCol w="3754405">
                  <a:extLst>
                    <a:ext uri="{9D8B030D-6E8A-4147-A177-3AD203B41FA5}">
                      <a16:colId xmlns:a16="http://schemas.microsoft.com/office/drawing/2014/main" val="20002"/>
                    </a:ext>
                  </a:extLst>
                </a:gridCol>
                <a:gridCol w="2058867">
                  <a:extLst>
                    <a:ext uri="{9D8B030D-6E8A-4147-A177-3AD203B41FA5}">
                      <a16:colId xmlns:a16="http://schemas.microsoft.com/office/drawing/2014/main" val="20003"/>
                    </a:ext>
                  </a:extLst>
                </a:gridCol>
              </a:tblGrid>
              <a:tr h="494532">
                <a:tc>
                  <a:txBody>
                    <a:bodyPr/>
                    <a:lstStyle/>
                    <a:p>
                      <a:pPr algn="ctr"/>
                      <a:r>
                        <a:rPr lang="en-US" sz="1400" dirty="0"/>
                        <a:t>Stage</a:t>
                      </a:r>
                    </a:p>
                  </a:txBody>
                  <a:tcPr marL="96888" marR="96888" marT="48444" marB="48444">
                    <a:solidFill>
                      <a:schemeClr val="bg1">
                        <a:lumMod val="75000"/>
                      </a:schemeClr>
                    </a:solidFill>
                  </a:tcPr>
                </a:tc>
                <a:tc>
                  <a:txBody>
                    <a:bodyPr/>
                    <a:lstStyle/>
                    <a:p>
                      <a:pPr algn="ctr"/>
                      <a:r>
                        <a:rPr lang="en-US" sz="1400" dirty="0"/>
                        <a:t>Who</a:t>
                      </a:r>
                      <a:r>
                        <a:rPr lang="en-US" sz="1400" baseline="0" dirty="0"/>
                        <a:t> Is Responsible</a:t>
                      </a:r>
                      <a:endParaRPr lang="en-US" sz="1400" dirty="0"/>
                    </a:p>
                  </a:txBody>
                  <a:tcPr marL="96888" marR="96888" marT="48444" marB="48444">
                    <a:solidFill>
                      <a:schemeClr val="bg1">
                        <a:lumMod val="75000"/>
                      </a:schemeClr>
                    </a:solidFill>
                  </a:tcPr>
                </a:tc>
                <a:tc>
                  <a:txBody>
                    <a:bodyPr/>
                    <a:lstStyle/>
                    <a:p>
                      <a:pPr algn="ctr"/>
                      <a:r>
                        <a:rPr lang="en-US" sz="1400" dirty="0"/>
                        <a:t>Description</a:t>
                      </a:r>
                    </a:p>
                  </a:txBody>
                  <a:tcPr marL="96888" marR="96888" marT="48444" marB="48444">
                    <a:solidFill>
                      <a:schemeClr val="bg1">
                        <a:lumMod val="75000"/>
                      </a:schemeClr>
                    </a:solidFill>
                  </a:tcPr>
                </a:tc>
                <a:tc>
                  <a:txBody>
                    <a:bodyPr/>
                    <a:lstStyle/>
                    <a:p>
                      <a:pPr algn="ctr"/>
                      <a:r>
                        <a:rPr lang="en-US" sz="1400" dirty="0"/>
                        <a:t>Reference</a:t>
                      </a:r>
                    </a:p>
                  </a:txBody>
                  <a:tcPr marL="96888" marR="96888" marT="48444" marB="48444">
                    <a:solidFill>
                      <a:schemeClr val="bg1">
                        <a:lumMod val="75000"/>
                      </a:schemeClr>
                    </a:solidFill>
                  </a:tcPr>
                </a:tc>
                <a:extLst>
                  <a:ext uri="{0D108BD9-81ED-4DB2-BD59-A6C34878D82A}">
                    <a16:rowId xmlns:a16="http://schemas.microsoft.com/office/drawing/2014/main" val="10000"/>
                  </a:ext>
                </a:extLst>
              </a:tr>
              <a:tr h="494532">
                <a:tc>
                  <a:txBody>
                    <a:bodyPr/>
                    <a:lstStyle/>
                    <a:p>
                      <a:pPr algn="ctr"/>
                      <a:r>
                        <a:rPr lang="en-US" sz="1400" dirty="0"/>
                        <a:t>1</a:t>
                      </a:r>
                    </a:p>
                  </a:txBody>
                  <a:tcPr marL="96888" marR="96888" marT="48444" marB="48444">
                    <a:solidFill>
                      <a:schemeClr val="bg1">
                        <a:lumMod val="85000"/>
                      </a:schemeClr>
                    </a:solidFill>
                  </a:tcPr>
                </a:tc>
                <a:tc>
                  <a:txBody>
                    <a:bodyPr/>
                    <a:lstStyle/>
                    <a:p>
                      <a:pPr algn="ctr"/>
                      <a:r>
                        <a:rPr lang="en-US" sz="1400" dirty="0"/>
                        <a:t>AAFC</a:t>
                      </a:r>
                    </a:p>
                  </a:txBody>
                  <a:tcPr marL="96888" marR="96888" marT="48444" marB="48444">
                    <a:solidFill>
                      <a:schemeClr val="bg1">
                        <a:lumMod val="85000"/>
                      </a:schemeClr>
                    </a:solidFill>
                  </a:tcPr>
                </a:tc>
                <a:tc>
                  <a:txBody>
                    <a:bodyPr/>
                    <a:lstStyle/>
                    <a:p>
                      <a:pPr algn="ctr"/>
                      <a:r>
                        <a:rPr lang="en-US" sz="1400" dirty="0"/>
                        <a:t>Determines whether</a:t>
                      </a:r>
                      <a:r>
                        <a:rPr lang="en-US" sz="1400" baseline="0" dirty="0"/>
                        <a:t> direct payment of fees is at issue by analyzing whether a valid direct pay fee agreement that VA can honor has been timely submitted</a:t>
                      </a:r>
                      <a:endParaRPr lang="en-US" sz="1400" dirty="0"/>
                    </a:p>
                  </a:txBody>
                  <a:tcPr marL="96888" marR="96888" marT="48444" marB="48444">
                    <a:solidFill>
                      <a:schemeClr val="bg1">
                        <a:lumMod val="85000"/>
                      </a:schemeClr>
                    </a:solidFill>
                  </a:tcPr>
                </a:tc>
                <a:tc>
                  <a:txBody>
                    <a:bodyPr/>
                    <a:lstStyle/>
                    <a:p>
                      <a:pPr algn="ctr"/>
                      <a:r>
                        <a:rPr lang="en-US" sz="1400" dirty="0"/>
                        <a:t>38 CFR 14.636(g) and (h)</a:t>
                      </a:r>
                    </a:p>
                    <a:p>
                      <a:pPr algn="ctr"/>
                      <a:r>
                        <a:rPr lang="en-US" sz="1400" dirty="0"/>
                        <a:t>M21-1, Part I, 3.C.4.g</a:t>
                      </a:r>
                    </a:p>
                  </a:txBody>
                  <a:tcPr marL="96888" marR="96888" marT="48444" marB="48444">
                    <a:solidFill>
                      <a:schemeClr val="bg1">
                        <a:lumMod val="85000"/>
                      </a:schemeClr>
                    </a:solidFill>
                  </a:tcPr>
                </a:tc>
                <a:extLst>
                  <a:ext uri="{0D108BD9-81ED-4DB2-BD59-A6C34878D82A}">
                    <a16:rowId xmlns:a16="http://schemas.microsoft.com/office/drawing/2014/main" val="10001"/>
                  </a:ext>
                </a:extLst>
              </a:tr>
              <a:tr h="494532">
                <a:tc>
                  <a:txBody>
                    <a:bodyPr/>
                    <a:lstStyle/>
                    <a:p>
                      <a:pPr algn="ctr"/>
                      <a:r>
                        <a:rPr lang="en-US" sz="1400" dirty="0"/>
                        <a:t>2</a:t>
                      </a:r>
                    </a:p>
                  </a:txBody>
                  <a:tcPr marL="96888" marR="96888" marT="48444" marB="48444">
                    <a:solidFill>
                      <a:schemeClr val="bg1">
                        <a:lumMod val="95000"/>
                      </a:schemeClr>
                    </a:solidFill>
                  </a:tcPr>
                </a:tc>
                <a:tc>
                  <a:txBody>
                    <a:bodyPr/>
                    <a:lstStyle/>
                    <a:p>
                      <a:pPr algn="ctr"/>
                      <a:r>
                        <a:rPr lang="en-US" sz="1400" dirty="0"/>
                        <a:t>VSR</a:t>
                      </a:r>
                    </a:p>
                  </a:txBody>
                  <a:tcPr marL="96888" marR="96888" marT="48444" marB="48444">
                    <a:solidFill>
                      <a:schemeClr val="bg1">
                        <a:lumMod val="95000"/>
                      </a:schemeClr>
                    </a:solidFill>
                  </a:tcPr>
                </a:tc>
                <a:tc>
                  <a:txBody>
                    <a:bodyPr/>
                    <a:lstStyle/>
                    <a:p>
                      <a:pPr algn="ctr"/>
                      <a:r>
                        <a:rPr lang="en-US" sz="1400" dirty="0"/>
                        <a:t>Under review</a:t>
                      </a:r>
                      <a:r>
                        <a:rPr lang="en-US" sz="1400" baseline="0" dirty="0"/>
                        <a:t> of the AAFC, prepares the claimant’s award, leaving it in a pending status</a:t>
                      </a:r>
                      <a:endParaRPr lang="en-US" sz="1400" dirty="0"/>
                    </a:p>
                  </a:txBody>
                  <a:tcPr marL="96888" marR="96888" marT="48444" marB="48444">
                    <a:solidFill>
                      <a:schemeClr val="bg1">
                        <a:lumMod val="95000"/>
                      </a:schemeClr>
                    </a:solidFill>
                  </a:tcPr>
                </a:tc>
                <a:tc>
                  <a:txBody>
                    <a:bodyPr/>
                    <a:lstStyle/>
                    <a:p>
                      <a:pPr algn="ctr"/>
                      <a:r>
                        <a:rPr lang="en-US" sz="1400" dirty="0"/>
                        <a:t>M21-1, Part I, 3.C.3.f</a:t>
                      </a:r>
                    </a:p>
                  </a:txBody>
                  <a:tcPr marL="96888" marR="96888" marT="48444" marB="48444">
                    <a:solidFill>
                      <a:schemeClr val="bg1">
                        <a:lumMod val="95000"/>
                      </a:schemeClr>
                    </a:solidFill>
                  </a:tcPr>
                </a:tc>
                <a:extLst>
                  <a:ext uri="{0D108BD9-81ED-4DB2-BD59-A6C34878D82A}">
                    <a16:rowId xmlns:a16="http://schemas.microsoft.com/office/drawing/2014/main" val="10002"/>
                  </a:ext>
                </a:extLst>
              </a:tr>
              <a:tr h="494532">
                <a:tc>
                  <a:txBody>
                    <a:bodyPr/>
                    <a:lstStyle/>
                    <a:p>
                      <a:pPr marL="0" algn="ctr" defTabSz="216992" rtl="0" eaLnBrk="1" latinLnBrk="0" hangingPunct="1"/>
                      <a:r>
                        <a:rPr lang="en-US" sz="1400" kern="1200" dirty="0">
                          <a:solidFill>
                            <a:schemeClr val="dk1"/>
                          </a:solidFill>
                          <a:latin typeface="+mn-lt"/>
                          <a:ea typeface="+mn-ea"/>
                          <a:cs typeface="+mn-cs"/>
                        </a:rPr>
                        <a:t>3</a:t>
                      </a:r>
                    </a:p>
                  </a:txBody>
                  <a:tcPr marL="96888" marR="96888" marT="48444" marB="48444">
                    <a:solidFill>
                      <a:schemeClr val="bg1">
                        <a:lumMod val="85000"/>
                      </a:schemeClr>
                    </a:solidFill>
                  </a:tcPr>
                </a:tc>
                <a:tc>
                  <a:txBody>
                    <a:bodyPr/>
                    <a:lstStyle/>
                    <a:p>
                      <a:pPr marL="0" algn="ctr" defTabSz="216992" rtl="0" eaLnBrk="1" latinLnBrk="0" hangingPunct="1"/>
                      <a:r>
                        <a:rPr lang="en-US" sz="1400" kern="1200" dirty="0">
                          <a:solidFill>
                            <a:schemeClr val="dk1"/>
                          </a:solidFill>
                          <a:latin typeface="+mn-lt"/>
                          <a:ea typeface="+mn-ea"/>
                          <a:cs typeface="+mn-cs"/>
                        </a:rPr>
                        <a:t>AAFC</a:t>
                      </a:r>
                    </a:p>
                  </a:txBody>
                  <a:tcPr marL="96888" marR="96888" marT="48444" marB="48444">
                    <a:solidFill>
                      <a:schemeClr val="bg1">
                        <a:lumMod val="85000"/>
                      </a:schemeClr>
                    </a:solidFill>
                  </a:tcPr>
                </a:tc>
                <a:tc>
                  <a:txBody>
                    <a:bodyPr/>
                    <a:lstStyle/>
                    <a:p>
                      <a:pPr marL="0" algn="ctr" defTabSz="216992" rtl="0" eaLnBrk="1" latinLnBrk="0" hangingPunct="1"/>
                      <a:r>
                        <a:rPr lang="en-US" sz="1400" kern="1200" dirty="0">
                          <a:solidFill>
                            <a:schemeClr val="dk1"/>
                          </a:solidFill>
                          <a:latin typeface="+mn-lt"/>
                          <a:ea typeface="+mn-ea"/>
                          <a:cs typeface="+mn-cs"/>
                        </a:rPr>
                        <a:t>Determines the amount of past due benefits awarded</a:t>
                      </a:r>
                    </a:p>
                    <a:p>
                      <a:pPr marL="0" algn="ctr" defTabSz="216992" rtl="0" eaLnBrk="1" latinLnBrk="0" hangingPunct="1"/>
                      <a:r>
                        <a:rPr lang="en-US" sz="1400" kern="1200" dirty="0">
                          <a:solidFill>
                            <a:schemeClr val="dk1"/>
                          </a:solidFill>
                          <a:latin typeface="+mn-lt"/>
                          <a:ea typeface="+mn-ea"/>
                          <a:cs typeface="+mn-cs"/>
                        </a:rPr>
                        <a:t>Computes the amount of past benefits to be withheld for fees in the event eligibility to fees is established</a:t>
                      </a:r>
                    </a:p>
                  </a:txBody>
                  <a:tcPr marL="96888" marR="96888" marT="48444" marB="48444">
                    <a:solidFill>
                      <a:schemeClr val="bg1">
                        <a:lumMod val="85000"/>
                      </a:schemeClr>
                    </a:solidFill>
                  </a:tcPr>
                </a:tc>
                <a:tc>
                  <a:txBody>
                    <a:bodyPr/>
                    <a:lstStyle/>
                    <a:p>
                      <a:pPr marL="0" algn="ctr" defTabSz="216992" rtl="0" eaLnBrk="1" latinLnBrk="0" hangingPunct="1"/>
                      <a:r>
                        <a:rPr lang="en-US" sz="1400" kern="1200" dirty="0">
                          <a:solidFill>
                            <a:schemeClr val="dk1"/>
                          </a:solidFill>
                          <a:latin typeface="+mn-lt"/>
                          <a:ea typeface="+mn-ea"/>
                          <a:cs typeface="+mn-cs"/>
                        </a:rPr>
                        <a:t>M21-1, Part I, 3.C.3</a:t>
                      </a:r>
                    </a:p>
                  </a:txBody>
                  <a:tcPr marL="96888" marR="96888" marT="48444" marB="48444">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757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CB3-E906-423E-BD0B-2BF4ABEF5071}"/>
              </a:ext>
            </a:extLst>
          </p:cNvPr>
          <p:cNvSpPr>
            <a:spLocks noGrp="1"/>
          </p:cNvSpPr>
          <p:nvPr>
            <p:ph type="title"/>
            <p:custDataLst>
              <p:tags r:id="rId1"/>
            </p:custDataLst>
          </p:nvPr>
        </p:nvSpPr>
        <p:spPr>
          <a:xfrm>
            <a:off x="0" y="793631"/>
            <a:ext cx="9144000" cy="1086867"/>
          </a:xfrm>
        </p:spPr>
        <p:txBody>
          <a:bodyPr/>
          <a:lstStyle/>
          <a:p>
            <a:r>
              <a:rPr lang="en-US" dirty="0"/>
              <a:t>Protocol For Paying Fees, </a:t>
            </a:r>
            <a:br>
              <a:rPr lang="en-US" dirty="0"/>
            </a:br>
            <a:r>
              <a:rPr lang="en-US" dirty="0"/>
              <a:t>From Past Due Benefits</a:t>
            </a:r>
          </a:p>
        </p:txBody>
      </p:sp>
      <p:sp>
        <p:nvSpPr>
          <p:cNvPr id="5" name="Slide Number Placeholder 4">
            <a:extLst>
              <a:ext uri="{FF2B5EF4-FFF2-40B4-BE49-F238E27FC236}">
                <a16:creationId xmlns:a16="http://schemas.microsoft.com/office/drawing/2014/main" id="{EFF5B0F2-0E12-433A-B9FF-B05F1BF02ED9}"/>
              </a:ext>
            </a:extLst>
          </p:cNvPr>
          <p:cNvSpPr>
            <a:spLocks noGrp="1"/>
          </p:cNvSpPr>
          <p:nvPr>
            <p:ph type="sldNum" sz="quarter" idx="12"/>
            <p:custDataLst>
              <p:tags r:id="rId2"/>
            </p:custDataLst>
          </p:nvPr>
        </p:nvSpPr>
        <p:spPr>
          <a:xfrm>
            <a:off x="6931152" y="6601978"/>
            <a:ext cx="2133600" cy="365125"/>
          </a:xfrm>
        </p:spPr>
        <p:txBody>
          <a:bodyPr/>
          <a:lstStyle/>
          <a:p>
            <a:fld id="{D8160428-BBBE-4624-90FA-0507BBBBEE3F}" type="slidenum">
              <a:rPr lang="en-US" smtClean="0"/>
              <a:pPr/>
              <a:t>11</a:t>
            </a:fld>
            <a:endParaRPr lang="en-US" dirty="0"/>
          </a:p>
        </p:txBody>
      </p:sp>
      <p:graphicFrame>
        <p:nvGraphicFramePr>
          <p:cNvPr id="6" name="Table 5">
            <a:extLst>
              <a:ext uri="{FF2B5EF4-FFF2-40B4-BE49-F238E27FC236}">
                <a16:creationId xmlns:a16="http://schemas.microsoft.com/office/drawing/2014/main" id="{03DB2C9D-6C6E-4F51-8D50-3680BFB9477C}"/>
              </a:ext>
            </a:extLst>
          </p:cNvPr>
          <p:cNvGraphicFramePr>
            <a:graphicFrameLocks noGrp="1"/>
          </p:cNvGraphicFramePr>
          <p:nvPr>
            <p:custDataLst>
              <p:tags r:id="rId3"/>
            </p:custDataLst>
            <p:extLst>
              <p:ext uri="{D42A27DB-BD31-4B8C-83A1-F6EECF244321}">
                <p14:modId xmlns:p14="http://schemas.microsoft.com/office/powerpoint/2010/main" val="2329634140"/>
              </p:ext>
            </p:extLst>
          </p:nvPr>
        </p:nvGraphicFramePr>
        <p:xfrm>
          <a:off x="571500" y="2305665"/>
          <a:ext cx="8001000" cy="3672840"/>
        </p:xfrm>
        <a:graphic>
          <a:graphicData uri="http://schemas.openxmlformats.org/drawingml/2006/table">
            <a:tbl>
              <a:tblPr firstRow="1" bandRow="1">
                <a:tableStyleId>{5C22544A-7EE6-4342-B048-85BDC9FD1C3A}</a:tableStyleId>
              </a:tblPr>
              <a:tblGrid>
                <a:gridCol w="807440">
                  <a:extLst>
                    <a:ext uri="{9D8B030D-6E8A-4147-A177-3AD203B41FA5}">
                      <a16:colId xmlns:a16="http://schemas.microsoft.com/office/drawing/2014/main" val="20000"/>
                    </a:ext>
                  </a:extLst>
                </a:gridCol>
                <a:gridCol w="1402360">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609600">
                <a:tc>
                  <a:txBody>
                    <a:bodyPr/>
                    <a:lstStyle/>
                    <a:p>
                      <a:pPr algn="ctr"/>
                      <a:r>
                        <a:rPr lang="en-US" sz="1400" dirty="0"/>
                        <a:t>Stage</a:t>
                      </a:r>
                    </a:p>
                  </a:txBody>
                  <a:tcPr>
                    <a:solidFill>
                      <a:schemeClr val="bg1">
                        <a:lumMod val="75000"/>
                      </a:schemeClr>
                    </a:solidFill>
                  </a:tcPr>
                </a:tc>
                <a:tc>
                  <a:txBody>
                    <a:bodyPr/>
                    <a:lstStyle/>
                    <a:p>
                      <a:pPr algn="ctr"/>
                      <a:r>
                        <a:rPr lang="en-US" sz="1400" dirty="0"/>
                        <a:t>Who Is Responsible</a:t>
                      </a:r>
                    </a:p>
                  </a:txBody>
                  <a:tcPr>
                    <a:solidFill>
                      <a:schemeClr val="bg1">
                        <a:lumMod val="75000"/>
                      </a:schemeClr>
                    </a:solidFill>
                  </a:tcPr>
                </a:tc>
                <a:tc>
                  <a:txBody>
                    <a:bodyPr/>
                    <a:lstStyle/>
                    <a:p>
                      <a:pPr algn="ctr"/>
                      <a:r>
                        <a:rPr lang="en-US" sz="1400" dirty="0"/>
                        <a:t>Description</a:t>
                      </a:r>
                    </a:p>
                  </a:txBody>
                  <a:tcPr>
                    <a:solidFill>
                      <a:schemeClr val="bg1">
                        <a:lumMod val="75000"/>
                      </a:schemeClr>
                    </a:solidFill>
                  </a:tcPr>
                </a:tc>
                <a:tc>
                  <a:txBody>
                    <a:bodyPr/>
                    <a:lstStyle/>
                    <a:p>
                      <a:pPr algn="ctr"/>
                      <a:r>
                        <a:rPr lang="en-US" sz="1400" dirty="0"/>
                        <a:t>Reference</a:t>
                      </a:r>
                    </a:p>
                  </a:txBody>
                  <a:tcPr>
                    <a:solidFill>
                      <a:schemeClr val="bg1">
                        <a:lumMod val="75000"/>
                      </a:schemeClr>
                    </a:solidFill>
                  </a:tcPr>
                </a:tc>
                <a:extLst>
                  <a:ext uri="{0D108BD9-81ED-4DB2-BD59-A6C34878D82A}">
                    <a16:rowId xmlns:a16="http://schemas.microsoft.com/office/drawing/2014/main" val="10000"/>
                  </a:ext>
                </a:extLst>
              </a:tr>
              <a:tr h="952500">
                <a:tc>
                  <a:txBody>
                    <a:bodyPr/>
                    <a:lstStyle/>
                    <a:p>
                      <a:pPr algn="ctr"/>
                      <a:r>
                        <a:rPr lang="en-US" sz="1400" dirty="0"/>
                        <a:t>4</a:t>
                      </a:r>
                    </a:p>
                  </a:txBody>
                  <a:tcPr>
                    <a:solidFill>
                      <a:schemeClr val="bg1">
                        <a:lumMod val="85000"/>
                      </a:schemeClr>
                    </a:solidFill>
                  </a:tcPr>
                </a:tc>
                <a:tc>
                  <a:txBody>
                    <a:bodyPr/>
                    <a:lstStyle/>
                    <a:p>
                      <a:pPr algn="ctr"/>
                      <a:r>
                        <a:rPr lang="en-US" sz="1400" dirty="0"/>
                        <a:t>AAFC</a:t>
                      </a:r>
                    </a:p>
                  </a:txBody>
                  <a:tcPr>
                    <a:solidFill>
                      <a:schemeClr val="bg1">
                        <a:lumMod val="85000"/>
                      </a:schemeClr>
                    </a:solidFill>
                  </a:tcPr>
                </a:tc>
                <a:tc>
                  <a:txBody>
                    <a:bodyPr/>
                    <a:lstStyle/>
                    <a:p>
                      <a:pPr algn="ctr"/>
                      <a:r>
                        <a:rPr lang="en-US" sz="1400" dirty="0"/>
                        <a:t>Requests</a:t>
                      </a:r>
                      <a:r>
                        <a:rPr lang="en-US" sz="1400" baseline="0" dirty="0"/>
                        <a:t> the RO’s finance activity to establish a withholding of the amount payable</a:t>
                      </a:r>
                      <a:endParaRPr lang="en-US" sz="1400" dirty="0"/>
                    </a:p>
                  </a:txBody>
                  <a:tcPr>
                    <a:solidFill>
                      <a:schemeClr val="bg1">
                        <a:lumMod val="85000"/>
                      </a:schemeClr>
                    </a:solidFill>
                  </a:tcPr>
                </a:tc>
                <a:tc>
                  <a:txBody>
                    <a:bodyPr/>
                    <a:lstStyle/>
                    <a:p>
                      <a:pPr algn="ctr"/>
                      <a:r>
                        <a:rPr lang="en-US" sz="1400" dirty="0"/>
                        <a:t>M21-1, Part I, 3.C.3.f</a:t>
                      </a:r>
                    </a:p>
                  </a:txBody>
                  <a:tcPr>
                    <a:solidFill>
                      <a:schemeClr val="bg1">
                        <a:lumMod val="85000"/>
                      </a:schemeClr>
                    </a:solidFill>
                  </a:tcPr>
                </a:tc>
                <a:extLst>
                  <a:ext uri="{0D108BD9-81ED-4DB2-BD59-A6C34878D82A}">
                    <a16:rowId xmlns:a16="http://schemas.microsoft.com/office/drawing/2014/main" val="10001"/>
                  </a:ext>
                </a:extLst>
              </a:tr>
              <a:tr h="952500">
                <a:tc>
                  <a:txBody>
                    <a:bodyPr/>
                    <a:lstStyle/>
                    <a:p>
                      <a:pPr algn="ctr"/>
                      <a:r>
                        <a:rPr lang="en-US" sz="1400" dirty="0"/>
                        <a:t>5</a:t>
                      </a:r>
                    </a:p>
                  </a:txBody>
                  <a:tcPr>
                    <a:solidFill>
                      <a:schemeClr val="bg1">
                        <a:lumMod val="95000"/>
                      </a:schemeClr>
                    </a:solidFill>
                  </a:tcPr>
                </a:tc>
                <a:tc>
                  <a:txBody>
                    <a:bodyPr/>
                    <a:lstStyle/>
                    <a:p>
                      <a:pPr algn="ctr"/>
                      <a:r>
                        <a:rPr lang="en-US" sz="1400" dirty="0"/>
                        <a:t>Finance</a:t>
                      </a:r>
                      <a:r>
                        <a:rPr lang="en-US" sz="1400" baseline="0" dirty="0"/>
                        <a:t> Activity</a:t>
                      </a:r>
                      <a:endParaRPr lang="en-US" sz="1400" dirty="0"/>
                    </a:p>
                  </a:txBody>
                  <a:tcPr>
                    <a:solidFill>
                      <a:schemeClr val="bg1">
                        <a:lumMod val="95000"/>
                      </a:schemeClr>
                    </a:solidFill>
                  </a:tcPr>
                </a:tc>
                <a:tc>
                  <a:txBody>
                    <a:bodyPr/>
                    <a:lstStyle/>
                    <a:p>
                      <a:pPr algn="ctr"/>
                      <a:r>
                        <a:rPr lang="en-US" sz="1400" dirty="0"/>
                        <a:t>Establishes the withholding</a:t>
                      </a:r>
                    </a:p>
                  </a:txBody>
                  <a:tcPr>
                    <a:solidFill>
                      <a:schemeClr val="bg1">
                        <a:lumMod val="95000"/>
                      </a:schemeClr>
                    </a:solidFill>
                  </a:tcPr>
                </a:tc>
                <a:tc>
                  <a:txBody>
                    <a:bodyPr/>
                    <a:lstStyle/>
                    <a:p>
                      <a:pPr algn="ctr"/>
                      <a:r>
                        <a:rPr lang="en-US" sz="1400" dirty="0"/>
                        <a:t>M21-1, Part I,</a:t>
                      </a:r>
                      <a:r>
                        <a:rPr lang="en-US" sz="1400" baseline="0" dirty="0"/>
                        <a:t> 3.C.3.g</a:t>
                      </a:r>
                      <a:endParaRPr lang="en-US" sz="1400" dirty="0"/>
                    </a:p>
                  </a:txBody>
                  <a:tcPr>
                    <a:solidFill>
                      <a:schemeClr val="bg1">
                        <a:lumMod val="95000"/>
                      </a:schemeClr>
                    </a:solidFill>
                  </a:tcPr>
                </a:tc>
                <a:extLst>
                  <a:ext uri="{0D108BD9-81ED-4DB2-BD59-A6C34878D82A}">
                    <a16:rowId xmlns:a16="http://schemas.microsoft.com/office/drawing/2014/main" val="10002"/>
                  </a:ext>
                </a:extLst>
              </a:tr>
              <a:tr h="952500">
                <a:tc>
                  <a:txBody>
                    <a:bodyPr/>
                    <a:lstStyle/>
                    <a:p>
                      <a:pPr algn="ctr"/>
                      <a:r>
                        <a:rPr lang="en-US" sz="1400" dirty="0"/>
                        <a:t>6</a:t>
                      </a:r>
                    </a:p>
                  </a:txBody>
                  <a:tcPr>
                    <a:solidFill>
                      <a:schemeClr val="bg1">
                        <a:lumMod val="85000"/>
                      </a:schemeClr>
                    </a:solidFill>
                  </a:tcPr>
                </a:tc>
                <a:tc>
                  <a:txBody>
                    <a:bodyPr/>
                    <a:lstStyle/>
                    <a:p>
                      <a:pPr algn="ctr"/>
                      <a:r>
                        <a:rPr lang="en-US" sz="1400" dirty="0"/>
                        <a:t>AAFC/SVSR</a:t>
                      </a:r>
                    </a:p>
                  </a:txBody>
                  <a:tcPr>
                    <a:solidFill>
                      <a:schemeClr val="bg1">
                        <a:lumMod val="85000"/>
                      </a:schemeClr>
                    </a:solidFill>
                  </a:tcPr>
                </a:tc>
                <a:tc>
                  <a:txBody>
                    <a:bodyPr/>
                    <a:lstStyle/>
                    <a:p>
                      <a:pPr algn="ctr"/>
                      <a:r>
                        <a:rPr lang="en-US" sz="1400" dirty="0"/>
                        <a:t>Authorizes the award when the withholding appears in the corporate</a:t>
                      </a:r>
                      <a:r>
                        <a:rPr lang="en-US" sz="1400" baseline="0" dirty="0"/>
                        <a:t> record, and</a:t>
                      </a:r>
                    </a:p>
                    <a:p>
                      <a:pPr algn="ctr"/>
                      <a:r>
                        <a:rPr lang="en-US" sz="1400" baseline="0" dirty="0"/>
                        <a:t>Notifies the claimant and his/her attorney/agent of the rating decision and award</a:t>
                      </a:r>
                      <a:endParaRPr lang="en-US" sz="1400" dirty="0"/>
                    </a:p>
                  </a:txBody>
                  <a:tcPr>
                    <a:solidFill>
                      <a:schemeClr val="bg1">
                        <a:lumMod val="85000"/>
                      </a:schemeClr>
                    </a:solidFill>
                  </a:tcPr>
                </a:tc>
                <a:tc>
                  <a:txBody>
                    <a:bodyPr/>
                    <a:lstStyle/>
                    <a:p>
                      <a:pPr algn="ctr"/>
                      <a:r>
                        <a:rPr lang="en-US" sz="1400" dirty="0"/>
                        <a:t>M21-1, Part I, 3.C.3.g</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145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9052-CD26-49BD-8587-6EAA8BB0CCC7}"/>
              </a:ext>
            </a:extLst>
          </p:cNvPr>
          <p:cNvSpPr>
            <a:spLocks noGrp="1"/>
          </p:cNvSpPr>
          <p:nvPr>
            <p:ph type="title"/>
            <p:custDataLst>
              <p:tags r:id="rId1"/>
            </p:custDataLst>
          </p:nvPr>
        </p:nvSpPr>
        <p:spPr>
          <a:xfrm>
            <a:off x="0" y="793631"/>
            <a:ext cx="9144000" cy="1086867"/>
          </a:xfrm>
        </p:spPr>
        <p:txBody>
          <a:bodyPr/>
          <a:lstStyle/>
          <a:p>
            <a:r>
              <a:rPr lang="en-US" dirty="0"/>
              <a:t>Protocol For Paying Fees,</a:t>
            </a:r>
            <a:br>
              <a:rPr lang="en-US" dirty="0"/>
            </a:br>
            <a:r>
              <a:rPr lang="en-US" dirty="0"/>
              <a:t> From Past Due Benefits Cont’d</a:t>
            </a:r>
          </a:p>
        </p:txBody>
      </p:sp>
      <p:sp>
        <p:nvSpPr>
          <p:cNvPr id="5" name="Slide Number Placeholder 4">
            <a:extLst>
              <a:ext uri="{FF2B5EF4-FFF2-40B4-BE49-F238E27FC236}">
                <a16:creationId xmlns:a16="http://schemas.microsoft.com/office/drawing/2014/main" id="{9DE2826D-84A8-4BBE-8E9F-CFBA3F3CA0C0}"/>
              </a:ext>
            </a:extLst>
          </p:cNvPr>
          <p:cNvSpPr>
            <a:spLocks noGrp="1"/>
          </p:cNvSpPr>
          <p:nvPr>
            <p:ph type="sldNum" sz="quarter" idx="12"/>
            <p:custDataLst>
              <p:tags r:id="rId2"/>
            </p:custDataLst>
          </p:nvPr>
        </p:nvSpPr>
        <p:spPr>
          <a:xfrm>
            <a:off x="6931152" y="6601978"/>
            <a:ext cx="2133600" cy="365125"/>
          </a:xfrm>
        </p:spPr>
        <p:txBody>
          <a:bodyPr/>
          <a:lstStyle/>
          <a:p>
            <a:fld id="{D8160428-BBBE-4624-90FA-0507BBBBEE3F}" type="slidenum">
              <a:rPr lang="en-US" smtClean="0"/>
              <a:pPr/>
              <a:t>12</a:t>
            </a:fld>
            <a:endParaRPr lang="en-US" dirty="0"/>
          </a:p>
        </p:txBody>
      </p:sp>
      <p:graphicFrame>
        <p:nvGraphicFramePr>
          <p:cNvPr id="6" name="Table 5">
            <a:extLst>
              <a:ext uri="{FF2B5EF4-FFF2-40B4-BE49-F238E27FC236}">
                <a16:creationId xmlns:a16="http://schemas.microsoft.com/office/drawing/2014/main" id="{A29A36A6-B085-4E4F-8B32-D7F514C89883}"/>
              </a:ext>
            </a:extLst>
          </p:cNvPr>
          <p:cNvGraphicFramePr>
            <a:graphicFrameLocks noGrp="1"/>
          </p:cNvGraphicFramePr>
          <p:nvPr>
            <p:custDataLst>
              <p:tags r:id="rId3"/>
            </p:custDataLst>
            <p:extLst>
              <p:ext uri="{D42A27DB-BD31-4B8C-83A1-F6EECF244321}">
                <p14:modId xmlns:p14="http://schemas.microsoft.com/office/powerpoint/2010/main" val="725054907"/>
              </p:ext>
            </p:extLst>
          </p:nvPr>
        </p:nvGraphicFramePr>
        <p:xfrm>
          <a:off x="571500" y="2266336"/>
          <a:ext cx="8001000" cy="3467100"/>
        </p:xfrm>
        <a:graphic>
          <a:graphicData uri="http://schemas.openxmlformats.org/drawingml/2006/table">
            <a:tbl>
              <a:tblPr firstRow="1" bandRow="1">
                <a:tableStyleId>{5C22544A-7EE6-4342-B048-85BDC9FD1C3A}</a:tableStyleId>
              </a:tblPr>
              <a:tblGrid>
                <a:gridCol w="807440">
                  <a:extLst>
                    <a:ext uri="{9D8B030D-6E8A-4147-A177-3AD203B41FA5}">
                      <a16:colId xmlns:a16="http://schemas.microsoft.com/office/drawing/2014/main" val="20000"/>
                    </a:ext>
                  </a:extLst>
                </a:gridCol>
                <a:gridCol w="1402360">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609600">
                <a:tc>
                  <a:txBody>
                    <a:bodyPr/>
                    <a:lstStyle/>
                    <a:p>
                      <a:pPr algn="ctr"/>
                      <a:r>
                        <a:rPr lang="en-US" sz="1400" dirty="0"/>
                        <a:t>Stage</a:t>
                      </a:r>
                    </a:p>
                  </a:txBody>
                  <a:tcPr>
                    <a:solidFill>
                      <a:schemeClr val="bg1">
                        <a:lumMod val="75000"/>
                      </a:schemeClr>
                    </a:solidFill>
                  </a:tcPr>
                </a:tc>
                <a:tc>
                  <a:txBody>
                    <a:bodyPr/>
                    <a:lstStyle/>
                    <a:p>
                      <a:pPr algn="ctr"/>
                      <a:r>
                        <a:rPr lang="en-US" sz="1400" dirty="0"/>
                        <a:t>Who Is Responsible</a:t>
                      </a:r>
                    </a:p>
                  </a:txBody>
                  <a:tcPr>
                    <a:solidFill>
                      <a:schemeClr val="bg1">
                        <a:lumMod val="75000"/>
                      </a:schemeClr>
                    </a:solidFill>
                  </a:tcPr>
                </a:tc>
                <a:tc>
                  <a:txBody>
                    <a:bodyPr/>
                    <a:lstStyle/>
                    <a:p>
                      <a:pPr algn="ctr"/>
                      <a:r>
                        <a:rPr lang="en-US" sz="1400" dirty="0"/>
                        <a:t>Description</a:t>
                      </a:r>
                    </a:p>
                  </a:txBody>
                  <a:tcPr>
                    <a:solidFill>
                      <a:schemeClr val="bg1">
                        <a:lumMod val="75000"/>
                      </a:schemeClr>
                    </a:solidFill>
                  </a:tcPr>
                </a:tc>
                <a:tc>
                  <a:txBody>
                    <a:bodyPr/>
                    <a:lstStyle/>
                    <a:p>
                      <a:pPr algn="ctr"/>
                      <a:r>
                        <a:rPr lang="en-US" sz="1400" dirty="0"/>
                        <a:t>Reference</a:t>
                      </a:r>
                    </a:p>
                  </a:txBody>
                  <a:tcPr>
                    <a:solidFill>
                      <a:schemeClr val="bg1">
                        <a:lumMod val="75000"/>
                      </a:schemeClr>
                    </a:solidFill>
                  </a:tcPr>
                </a:tc>
                <a:extLst>
                  <a:ext uri="{0D108BD9-81ED-4DB2-BD59-A6C34878D82A}">
                    <a16:rowId xmlns:a16="http://schemas.microsoft.com/office/drawing/2014/main" val="10000"/>
                  </a:ext>
                </a:extLst>
              </a:tr>
              <a:tr h="952500">
                <a:tc>
                  <a:txBody>
                    <a:bodyPr/>
                    <a:lstStyle/>
                    <a:p>
                      <a:pPr algn="ctr"/>
                      <a:r>
                        <a:rPr lang="en-US" sz="1400" dirty="0"/>
                        <a:t>7</a:t>
                      </a:r>
                    </a:p>
                  </a:txBody>
                  <a:tcPr>
                    <a:solidFill>
                      <a:schemeClr val="bg1">
                        <a:lumMod val="85000"/>
                      </a:schemeClr>
                    </a:solidFill>
                  </a:tcPr>
                </a:tc>
                <a:tc>
                  <a:txBody>
                    <a:bodyPr/>
                    <a:lstStyle/>
                    <a:p>
                      <a:pPr algn="ctr"/>
                      <a:r>
                        <a:rPr lang="en-US" sz="1400" dirty="0"/>
                        <a:t>AAFC</a:t>
                      </a:r>
                    </a:p>
                  </a:txBody>
                  <a:tcPr>
                    <a:solidFill>
                      <a:schemeClr val="bg1">
                        <a:lumMod val="85000"/>
                      </a:schemeClr>
                    </a:solidFill>
                  </a:tcPr>
                </a:tc>
                <a:tc>
                  <a:txBody>
                    <a:bodyPr/>
                    <a:lstStyle/>
                    <a:p>
                      <a:pPr algn="ctr"/>
                      <a:r>
                        <a:rPr lang="en-US" sz="1400" dirty="0"/>
                        <a:t>Determines whether the attorney/agent is eligible to receive fees, and</a:t>
                      </a:r>
                    </a:p>
                    <a:p>
                      <a:pPr algn="ctr"/>
                      <a:r>
                        <a:rPr lang="en-US" sz="1400" dirty="0"/>
                        <a:t>Notifies</a:t>
                      </a:r>
                      <a:r>
                        <a:rPr lang="en-US" sz="1400" baseline="0" dirty="0"/>
                        <a:t> the claimant and his/her attorney/agent of the fee eligibility decision</a:t>
                      </a:r>
                      <a:endParaRPr lang="en-US" sz="1400" dirty="0"/>
                    </a:p>
                  </a:txBody>
                  <a:tcPr>
                    <a:solidFill>
                      <a:schemeClr val="bg1">
                        <a:lumMod val="85000"/>
                      </a:schemeClr>
                    </a:solidFill>
                  </a:tcPr>
                </a:tc>
                <a:tc>
                  <a:txBody>
                    <a:bodyPr/>
                    <a:lstStyle/>
                    <a:p>
                      <a:pPr algn="ctr"/>
                      <a:r>
                        <a:rPr lang="en-US" sz="1400" dirty="0"/>
                        <a:t>M21-1, Part I, 3.C.4</a:t>
                      </a:r>
                    </a:p>
                  </a:txBody>
                  <a:tcPr>
                    <a:solidFill>
                      <a:schemeClr val="bg1">
                        <a:lumMod val="85000"/>
                      </a:schemeClr>
                    </a:solidFill>
                  </a:tcPr>
                </a:tc>
                <a:extLst>
                  <a:ext uri="{0D108BD9-81ED-4DB2-BD59-A6C34878D82A}">
                    <a16:rowId xmlns:a16="http://schemas.microsoft.com/office/drawing/2014/main" val="10001"/>
                  </a:ext>
                </a:extLst>
              </a:tr>
              <a:tr h="952500">
                <a:tc>
                  <a:txBody>
                    <a:bodyPr/>
                    <a:lstStyle/>
                    <a:p>
                      <a:pPr algn="ctr"/>
                      <a:r>
                        <a:rPr lang="en-US" sz="1400" dirty="0"/>
                        <a:t>8</a:t>
                      </a:r>
                    </a:p>
                  </a:txBody>
                  <a:tcPr>
                    <a:solidFill>
                      <a:schemeClr val="bg1">
                        <a:lumMod val="95000"/>
                      </a:schemeClr>
                    </a:solidFill>
                  </a:tcPr>
                </a:tc>
                <a:tc>
                  <a:txBody>
                    <a:bodyPr/>
                    <a:lstStyle/>
                    <a:p>
                      <a:pPr algn="ctr"/>
                      <a:r>
                        <a:rPr lang="en-US" sz="1400" dirty="0"/>
                        <a:t>AAFC</a:t>
                      </a:r>
                    </a:p>
                  </a:txBody>
                  <a:tcPr>
                    <a:solidFill>
                      <a:schemeClr val="bg1">
                        <a:lumMod val="95000"/>
                      </a:schemeClr>
                    </a:solidFill>
                  </a:tcPr>
                </a:tc>
                <a:tc>
                  <a:txBody>
                    <a:bodyPr/>
                    <a:lstStyle/>
                    <a:p>
                      <a:pPr algn="ctr"/>
                      <a:r>
                        <a:rPr lang="en-US" sz="1400" dirty="0"/>
                        <a:t>After</a:t>
                      </a:r>
                      <a:r>
                        <a:rPr lang="en-US" sz="1400" baseline="0" dirty="0"/>
                        <a:t> appeal period has expired, ask finance activity to release funds to the claimant or attorney/agent according to the fee eligibility decision</a:t>
                      </a:r>
                    </a:p>
                  </a:txBody>
                  <a:tcPr>
                    <a:solidFill>
                      <a:schemeClr val="bg1">
                        <a:lumMod val="95000"/>
                      </a:schemeClr>
                    </a:solidFill>
                  </a:tcPr>
                </a:tc>
                <a:tc>
                  <a:txBody>
                    <a:bodyPr/>
                    <a:lstStyle/>
                    <a:p>
                      <a:pPr algn="ctr"/>
                      <a:r>
                        <a:rPr lang="en-US" sz="1400" dirty="0"/>
                        <a:t>M21-1, Part I,</a:t>
                      </a:r>
                      <a:r>
                        <a:rPr lang="en-US" sz="1400" baseline="0" dirty="0"/>
                        <a:t> 3.C.3.g</a:t>
                      </a:r>
                      <a:endParaRPr lang="en-US" sz="1400" dirty="0"/>
                    </a:p>
                  </a:txBody>
                  <a:tcPr>
                    <a:solidFill>
                      <a:schemeClr val="bg1">
                        <a:lumMod val="95000"/>
                      </a:schemeClr>
                    </a:solidFill>
                  </a:tcPr>
                </a:tc>
                <a:extLst>
                  <a:ext uri="{0D108BD9-81ED-4DB2-BD59-A6C34878D82A}">
                    <a16:rowId xmlns:a16="http://schemas.microsoft.com/office/drawing/2014/main" val="10002"/>
                  </a:ext>
                </a:extLst>
              </a:tr>
              <a:tr h="952500">
                <a:tc>
                  <a:txBody>
                    <a:bodyPr/>
                    <a:lstStyle/>
                    <a:p>
                      <a:pPr algn="ctr"/>
                      <a:r>
                        <a:rPr lang="en-US" sz="1400" dirty="0"/>
                        <a:t>9</a:t>
                      </a:r>
                    </a:p>
                  </a:txBody>
                  <a:tcPr>
                    <a:solidFill>
                      <a:schemeClr val="bg1">
                        <a:lumMod val="95000"/>
                      </a:schemeClr>
                    </a:solidFill>
                  </a:tcPr>
                </a:tc>
                <a:tc>
                  <a:txBody>
                    <a:bodyPr/>
                    <a:lstStyle/>
                    <a:p>
                      <a:pPr algn="ctr"/>
                      <a:r>
                        <a:rPr lang="en-US" sz="1400" dirty="0"/>
                        <a:t>Finance Activity</a:t>
                      </a:r>
                    </a:p>
                  </a:txBody>
                  <a:tcPr>
                    <a:solidFill>
                      <a:schemeClr val="bg1">
                        <a:lumMod val="95000"/>
                      </a:schemeClr>
                    </a:solidFill>
                  </a:tcPr>
                </a:tc>
                <a:tc>
                  <a:txBody>
                    <a:bodyPr/>
                    <a:lstStyle/>
                    <a:p>
                      <a:pPr algn="ctr"/>
                      <a:r>
                        <a:rPr lang="en-US" sz="1400" dirty="0"/>
                        <a:t>Release funds</a:t>
                      </a:r>
                    </a:p>
                  </a:txBody>
                  <a:tcPr>
                    <a:solidFill>
                      <a:schemeClr val="bg1">
                        <a:lumMod val="95000"/>
                      </a:schemeClr>
                    </a:solidFill>
                  </a:tcPr>
                </a:tc>
                <a:tc>
                  <a:txBody>
                    <a:bodyPr/>
                    <a:lstStyle/>
                    <a:p>
                      <a:pPr algn="ctr"/>
                      <a:r>
                        <a:rPr lang="en-US" sz="1400" dirty="0"/>
                        <a:t>M21-1, Part I, 3.C.5</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305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E602-E7FF-4268-A2F3-419B5265C232}"/>
              </a:ext>
            </a:extLst>
          </p:cNvPr>
          <p:cNvSpPr>
            <a:spLocks noGrp="1"/>
          </p:cNvSpPr>
          <p:nvPr>
            <p:ph type="title"/>
            <p:custDataLst>
              <p:tags r:id="rId1"/>
            </p:custDataLst>
          </p:nvPr>
        </p:nvSpPr>
        <p:spPr>
          <a:xfrm>
            <a:off x="0" y="793631"/>
            <a:ext cx="9144000" cy="1086867"/>
          </a:xfrm>
        </p:spPr>
        <p:txBody>
          <a:bodyPr/>
          <a:lstStyle/>
          <a:p>
            <a:r>
              <a:rPr lang="en-US" dirty="0"/>
              <a:t>Failure To Withhold Past-due Benefits, What To Do</a:t>
            </a:r>
          </a:p>
        </p:txBody>
      </p:sp>
      <p:sp>
        <p:nvSpPr>
          <p:cNvPr id="3" name="Content Placeholder 2">
            <a:extLst>
              <a:ext uri="{FF2B5EF4-FFF2-40B4-BE49-F238E27FC236}">
                <a16:creationId xmlns:a16="http://schemas.microsoft.com/office/drawing/2014/main" id="{857D208A-C022-4B25-B7A6-63BD88D9CC47}"/>
              </a:ext>
            </a:extLst>
          </p:cNvPr>
          <p:cNvSpPr>
            <a:spLocks noGrp="1"/>
          </p:cNvSpPr>
          <p:nvPr>
            <p:ph idx="1"/>
            <p:custDataLst>
              <p:tags r:id="rId2"/>
            </p:custDataLst>
          </p:nvPr>
        </p:nvSpPr>
        <p:spPr>
          <a:xfrm>
            <a:off x="457200" y="2057400"/>
            <a:ext cx="8229600" cy="3916363"/>
          </a:xfrm>
        </p:spPr>
        <p:txBody>
          <a:bodyPr>
            <a:normAutofit/>
          </a:bodyPr>
          <a:lstStyle/>
          <a:p>
            <a:r>
              <a:rPr lang="en-US" dirty="0"/>
              <a:t>Immediately contact the claimant and attempt to recover the amount requested as direct payment of fees </a:t>
            </a:r>
          </a:p>
          <a:p>
            <a:r>
              <a:rPr lang="en-US" dirty="0"/>
              <a:t>If claimant returns the funds:</a:t>
            </a:r>
          </a:p>
          <a:p>
            <a:pPr lvl="1"/>
            <a:r>
              <a:rPr lang="en-US" dirty="0"/>
              <a:t>Make a direct-pay fee eligibility determination</a:t>
            </a:r>
          </a:p>
          <a:p>
            <a:pPr lvl="1"/>
            <a:r>
              <a:rPr lang="en-US" dirty="0"/>
              <a:t>Release the funds to the attorney or agent</a:t>
            </a:r>
          </a:p>
        </p:txBody>
      </p:sp>
      <p:sp>
        <p:nvSpPr>
          <p:cNvPr id="5" name="Slide Number Placeholder 4">
            <a:extLst>
              <a:ext uri="{FF2B5EF4-FFF2-40B4-BE49-F238E27FC236}">
                <a16:creationId xmlns:a16="http://schemas.microsoft.com/office/drawing/2014/main" id="{B51E8980-5623-48D0-9B7E-5151D12801B3}"/>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13</a:t>
            </a:fld>
            <a:endParaRPr lang="en-US" dirty="0"/>
          </a:p>
        </p:txBody>
      </p:sp>
    </p:spTree>
    <p:extLst>
      <p:ext uri="{BB962C8B-B14F-4D97-AF65-F5344CB8AC3E}">
        <p14:creationId xmlns:p14="http://schemas.microsoft.com/office/powerpoint/2010/main" val="336600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0B4A-3883-4345-A2FD-E985FD41C978}"/>
              </a:ext>
            </a:extLst>
          </p:cNvPr>
          <p:cNvSpPr>
            <a:spLocks noGrp="1"/>
          </p:cNvSpPr>
          <p:nvPr>
            <p:ph type="title"/>
            <p:custDataLst>
              <p:tags r:id="rId1"/>
            </p:custDataLst>
          </p:nvPr>
        </p:nvSpPr>
        <p:spPr>
          <a:xfrm>
            <a:off x="0" y="793631"/>
            <a:ext cx="9144000" cy="1086867"/>
          </a:xfrm>
        </p:spPr>
        <p:txBody>
          <a:bodyPr/>
          <a:lstStyle/>
          <a:p>
            <a:r>
              <a:rPr lang="en-US" dirty="0"/>
              <a:t>Failure To Withhold Past-due Benefits, What To Do Cont’d</a:t>
            </a:r>
          </a:p>
        </p:txBody>
      </p:sp>
      <p:sp>
        <p:nvSpPr>
          <p:cNvPr id="3" name="Content Placeholder 2">
            <a:extLst>
              <a:ext uri="{FF2B5EF4-FFF2-40B4-BE49-F238E27FC236}">
                <a16:creationId xmlns:a16="http://schemas.microsoft.com/office/drawing/2014/main" id="{B9D4D871-B586-414F-9AF1-C00816FE30F5}"/>
              </a:ext>
            </a:extLst>
          </p:cNvPr>
          <p:cNvSpPr>
            <a:spLocks noGrp="1"/>
          </p:cNvSpPr>
          <p:nvPr>
            <p:ph idx="1"/>
            <p:custDataLst>
              <p:tags r:id="rId2"/>
            </p:custDataLst>
          </p:nvPr>
        </p:nvSpPr>
        <p:spPr>
          <a:xfrm>
            <a:off x="457200" y="2057400"/>
            <a:ext cx="8229600" cy="3916363"/>
          </a:xfrm>
        </p:spPr>
        <p:txBody>
          <a:bodyPr>
            <a:noAutofit/>
          </a:bodyPr>
          <a:lstStyle/>
          <a:p>
            <a:r>
              <a:rPr lang="en-US" dirty="0"/>
              <a:t>If the claimant fails to return the funds: </a:t>
            </a:r>
          </a:p>
        </p:txBody>
      </p:sp>
      <p:sp>
        <p:nvSpPr>
          <p:cNvPr id="5" name="Slide Number Placeholder 4">
            <a:extLst>
              <a:ext uri="{FF2B5EF4-FFF2-40B4-BE49-F238E27FC236}">
                <a16:creationId xmlns:a16="http://schemas.microsoft.com/office/drawing/2014/main" id="{F2BADCF4-F2EB-442E-B341-90EEF265586F}"/>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14</a:t>
            </a:fld>
            <a:endParaRPr lang="en-US" dirty="0"/>
          </a:p>
        </p:txBody>
      </p:sp>
      <p:sp>
        <p:nvSpPr>
          <p:cNvPr id="6" name="TextBox 5">
            <a:extLst>
              <a:ext uri="{FF2B5EF4-FFF2-40B4-BE49-F238E27FC236}">
                <a16:creationId xmlns:a16="http://schemas.microsoft.com/office/drawing/2014/main" id="{3E3BD6B2-3644-49BA-A14C-D4BFF2607E17}"/>
              </a:ext>
            </a:extLst>
          </p:cNvPr>
          <p:cNvSpPr txBox="1"/>
          <p:nvPr>
            <p:custDataLst>
              <p:tags r:id="rId4"/>
            </p:custDataLst>
          </p:nvPr>
        </p:nvSpPr>
        <p:spPr>
          <a:xfrm>
            <a:off x="462116" y="2422527"/>
            <a:ext cx="8219768" cy="400110"/>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Send the attorney or agent and the claimant </a:t>
            </a:r>
          </a:p>
        </p:txBody>
      </p:sp>
      <p:sp>
        <p:nvSpPr>
          <p:cNvPr id="7" name="TextBox 6">
            <a:extLst>
              <a:ext uri="{FF2B5EF4-FFF2-40B4-BE49-F238E27FC236}">
                <a16:creationId xmlns:a16="http://schemas.microsoft.com/office/drawing/2014/main" id="{5D3B8131-0F39-4220-BA11-1AA03AD93F10}"/>
              </a:ext>
            </a:extLst>
          </p:cNvPr>
          <p:cNvSpPr txBox="1"/>
          <p:nvPr>
            <p:custDataLst>
              <p:tags r:id="rId5"/>
            </p:custDataLst>
          </p:nvPr>
        </p:nvSpPr>
        <p:spPr>
          <a:xfrm>
            <a:off x="452284" y="2725682"/>
            <a:ext cx="8229600" cy="400110"/>
          </a:xfrm>
          <a:prstGeom prst="rect">
            <a:avLst/>
          </a:prstGeom>
          <a:noFill/>
        </p:spPr>
        <p:txBody>
          <a:bodyPr wrap="square" rtlCol="0">
            <a:spAutoFit/>
          </a:bodyPr>
          <a:lstStyle/>
          <a:p>
            <a:pPr marL="225425">
              <a:spcAft>
                <a:spcPts val="600"/>
              </a:spcAft>
            </a:pPr>
            <a:r>
              <a:rPr lang="en-US" sz="2000" i="1" dirty="0"/>
              <a:t>“</a:t>
            </a:r>
            <a:r>
              <a:rPr lang="en-US" sz="2000" dirty="0"/>
              <a:t>Summary of Case Fee Decision Notice</a:t>
            </a:r>
            <a:r>
              <a:rPr lang="en-US" sz="2000" i="1" dirty="0"/>
              <a:t>”</a:t>
            </a:r>
          </a:p>
        </p:txBody>
      </p:sp>
      <p:sp>
        <p:nvSpPr>
          <p:cNvPr id="8" name="TextBox 7">
            <a:extLst>
              <a:ext uri="{FF2B5EF4-FFF2-40B4-BE49-F238E27FC236}">
                <a16:creationId xmlns:a16="http://schemas.microsoft.com/office/drawing/2014/main" id="{B1680EA3-A640-42E7-9CEA-E66D027BC48F}"/>
              </a:ext>
            </a:extLst>
          </p:cNvPr>
          <p:cNvSpPr txBox="1"/>
          <p:nvPr>
            <p:custDataLst>
              <p:tags r:id="rId6"/>
            </p:custDataLst>
          </p:nvPr>
        </p:nvSpPr>
        <p:spPr>
          <a:xfrm>
            <a:off x="452284" y="3121517"/>
            <a:ext cx="8219768" cy="1092607"/>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Send to claimant </a:t>
            </a:r>
            <a:r>
              <a:rPr lang="en-US" sz="2000" i="1" dirty="0"/>
              <a:t>“</a:t>
            </a:r>
            <a:r>
              <a:rPr lang="en-US" sz="2000" dirty="0"/>
              <a:t>Debt to Veteran for Failure to Withhold Attorney Fee Letter</a:t>
            </a:r>
            <a:r>
              <a:rPr lang="en-US" sz="2000" i="1" dirty="0"/>
              <a:t>”      </a:t>
            </a:r>
          </a:p>
          <a:p>
            <a:pPr marL="225425" indent="-225425">
              <a:spcAft>
                <a:spcPts val="600"/>
              </a:spcAft>
              <a:buClr>
                <a:schemeClr val="tx1"/>
              </a:buClr>
              <a:buFont typeface="Arial" panose="020B0604020202020204" pitchFamily="34" charset="0"/>
              <a:buChar char="•"/>
            </a:pPr>
            <a:r>
              <a:rPr lang="en-US" sz="2000" dirty="0"/>
              <a:t>After due process expires, send the claimant the final notice </a:t>
            </a:r>
          </a:p>
        </p:txBody>
      </p:sp>
    </p:spTree>
    <p:extLst>
      <p:ext uri="{BB962C8B-B14F-4D97-AF65-F5344CB8AC3E}">
        <p14:creationId xmlns:p14="http://schemas.microsoft.com/office/powerpoint/2010/main" val="82624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47C5-8946-49D7-BB93-5750D1E09B88}"/>
              </a:ext>
            </a:extLst>
          </p:cNvPr>
          <p:cNvSpPr>
            <a:spLocks noGrp="1"/>
          </p:cNvSpPr>
          <p:nvPr>
            <p:ph type="title"/>
            <p:custDataLst>
              <p:tags r:id="rId1"/>
            </p:custDataLst>
          </p:nvPr>
        </p:nvSpPr>
        <p:spPr>
          <a:xfrm>
            <a:off x="0" y="793631"/>
            <a:ext cx="9144000" cy="1086867"/>
          </a:xfrm>
        </p:spPr>
        <p:txBody>
          <a:bodyPr/>
          <a:lstStyle/>
          <a:p>
            <a:r>
              <a:rPr lang="en-US" dirty="0"/>
              <a:t>Determining What Constitutes A Case: Exercise</a:t>
            </a:r>
          </a:p>
        </p:txBody>
      </p:sp>
      <p:sp>
        <p:nvSpPr>
          <p:cNvPr id="3" name="Content Placeholder 2">
            <a:extLst>
              <a:ext uri="{FF2B5EF4-FFF2-40B4-BE49-F238E27FC236}">
                <a16:creationId xmlns:a16="http://schemas.microsoft.com/office/drawing/2014/main" id="{997F1823-1EAC-489E-8A3D-8DC891908337}"/>
              </a:ext>
            </a:extLst>
          </p:cNvPr>
          <p:cNvSpPr>
            <a:spLocks noGrp="1"/>
          </p:cNvSpPr>
          <p:nvPr>
            <p:ph idx="1"/>
            <p:custDataLst>
              <p:tags r:id="rId2"/>
            </p:custDataLst>
          </p:nvPr>
        </p:nvSpPr>
        <p:spPr>
          <a:xfrm>
            <a:off x="457200" y="2057400"/>
            <a:ext cx="8229600" cy="3916363"/>
          </a:xfrm>
        </p:spPr>
        <p:txBody>
          <a:bodyPr>
            <a:normAutofit/>
          </a:bodyPr>
          <a:lstStyle/>
          <a:p>
            <a:r>
              <a:rPr lang="en-US" dirty="0"/>
              <a:t>Example 1: </a:t>
            </a:r>
          </a:p>
        </p:txBody>
      </p:sp>
      <p:sp>
        <p:nvSpPr>
          <p:cNvPr id="5" name="Slide Number Placeholder 4">
            <a:extLst>
              <a:ext uri="{FF2B5EF4-FFF2-40B4-BE49-F238E27FC236}">
                <a16:creationId xmlns:a16="http://schemas.microsoft.com/office/drawing/2014/main" id="{268643C7-3839-450F-9201-851AD13817C5}"/>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15</a:t>
            </a:fld>
            <a:endParaRPr lang="en-US" dirty="0"/>
          </a:p>
        </p:txBody>
      </p:sp>
      <p:sp>
        <p:nvSpPr>
          <p:cNvPr id="6" name="TextBox 5">
            <a:extLst>
              <a:ext uri="{FF2B5EF4-FFF2-40B4-BE49-F238E27FC236}">
                <a16:creationId xmlns:a16="http://schemas.microsoft.com/office/drawing/2014/main" id="{79B2A6FB-40F3-466D-9605-0FBA3934435D}"/>
              </a:ext>
            </a:extLst>
          </p:cNvPr>
          <p:cNvSpPr txBox="1"/>
          <p:nvPr>
            <p:custDataLst>
              <p:tags r:id="rId4"/>
            </p:custDataLst>
          </p:nvPr>
        </p:nvSpPr>
        <p:spPr>
          <a:xfrm>
            <a:off x="481781" y="2456134"/>
            <a:ext cx="8219767" cy="1785104"/>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The Veteran seeks SC for PTSD and hearing loss</a:t>
            </a:r>
          </a:p>
          <a:p>
            <a:pPr marL="225425" indent="-225425">
              <a:spcAft>
                <a:spcPts val="600"/>
              </a:spcAft>
              <a:buClr>
                <a:schemeClr val="tx1"/>
              </a:buClr>
              <a:buFont typeface="Arial" panose="020B0604020202020204" pitchFamily="34" charset="0"/>
              <a:buChar char="•"/>
            </a:pPr>
            <a:r>
              <a:rPr lang="en-US" sz="2000" dirty="0"/>
              <a:t>The RO denies SC for PTSD and defers the issue of SC for hearing loss</a:t>
            </a:r>
          </a:p>
          <a:p>
            <a:pPr marL="225425" indent="-225425">
              <a:spcAft>
                <a:spcPts val="600"/>
              </a:spcAft>
              <a:buClr>
                <a:schemeClr val="tx1"/>
              </a:buClr>
              <a:buFont typeface="Arial" panose="020B0604020202020204" pitchFamily="34" charset="0"/>
              <a:buChar char="•"/>
            </a:pPr>
            <a:r>
              <a:rPr lang="en-US" sz="2000" dirty="0"/>
              <a:t>After the Veteran files a NOD with the denial of SC for PTSD, the RO awards SC for hearing loss  </a:t>
            </a:r>
          </a:p>
        </p:txBody>
      </p:sp>
    </p:spTree>
    <p:extLst>
      <p:ext uri="{BB962C8B-B14F-4D97-AF65-F5344CB8AC3E}">
        <p14:creationId xmlns:p14="http://schemas.microsoft.com/office/powerpoint/2010/main" val="205996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F2DD-727B-473C-8598-CC2A557C5744}"/>
              </a:ext>
            </a:extLst>
          </p:cNvPr>
          <p:cNvSpPr>
            <a:spLocks noGrp="1"/>
          </p:cNvSpPr>
          <p:nvPr>
            <p:ph type="title"/>
            <p:custDataLst>
              <p:tags r:id="rId1"/>
            </p:custDataLst>
          </p:nvPr>
        </p:nvSpPr>
        <p:spPr>
          <a:xfrm>
            <a:off x="0" y="793631"/>
            <a:ext cx="9144000" cy="1086867"/>
          </a:xfrm>
        </p:spPr>
        <p:txBody>
          <a:bodyPr/>
          <a:lstStyle/>
          <a:p>
            <a:r>
              <a:rPr lang="en-US" dirty="0"/>
              <a:t>Determining What Constitutes A Case: Exercise Cont’d</a:t>
            </a:r>
          </a:p>
        </p:txBody>
      </p:sp>
      <p:sp>
        <p:nvSpPr>
          <p:cNvPr id="3" name="Content Placeholder 2">
            <a:extLst>
              <a:ext uri="{FF2B5EF4-FFF2-40B4-BE49-F238E27FC236}">
                <a16:creationId xmlns:a16="http://schemas.microsoft.com/office/drawing/2014/main" id="{47C07119-99C6-4177-B6AF-7C14DD9942A5}"/>
              </a:ext>
            </a:extLst>
          </p:cNvPr>
          <p:cNvSpPr>
            <a:spLocks noGrp="1"/>
          </p:cNvSpPr>
          <p:nvPr>
            <p:ph idx="1"/>
            <p:custDataLst>
              <p:tags r:id="rId2"/>
            </p:custDataLst>
          </p:nvPr>
        </p:nvSpPr>
        <p:spPr>
          <a:xfrm>
            <a:off x="457200" y="2057400"/>
            <a:ext cx="8229600" cy="3916363"/>
          </a:xfrm>
        </p:spPr>
        <p:txBody>
          <a:bodyPr>
            <a:normAutofit/>
          </a:bodyPr>
          <a:lstStyle/>
          <a:p>
            <a:r>
              <a:rPr lang="en-US" dirty="0"/>
              <a:t>Example 2: </a:t>
            </a:r>
          </a:p>
        </p:txBody>
      </p:sp>
      <p:sp>
        <p:nvSpPr>
          <p:cNvPr id="5" name="Slide Number Placeholder 4">
            <a:extLst>
              <a:ext uri="{FF2B5EF4-FFF2-40B4-BE49-F238E27FC236}">
                <a16:creationId xmlns:a16="http://schemas.microsoft.com/office/drawing/2014/main" id="{4AED2DD6-BC38-49B0-AD9C-D655B861FF39}"/>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16</a:t>
            </a:fld>
            <a:endParaRPr lang="en-US" dirty="0"/>
          </a:p>
        </p:txBody>
      </p:sp>
      <p:sp>
        <p:nvSpPr>
          <p:cNvPr id="6" name="TextBox 5">
            <a:extLst>
              <a:ext uri="{FF2B5EF4-FFF2-40B4-BE49-F238E27FC236}">
                <a16:creationId xmlns:a16="http://schemas.microsoft.com/office/drawing/2014/main" id="{53BA8455-B268-409E-BACE-936D1BA11A3A}"/>
              </a:ext>
            </a:extLst>
          </p:cNvPr>
          <p:cNvSpPr txBox="1"/>
          <p:nvPr>
            <p:custDataLst>
              <p:tags r:id="rId4"/>
            </p:custDataLst>
          </p:nvPr>
        </p:nvSpPr>
        <p:spPr>
          <a:xfrm>
            <a:off x="467032" y="2422527"/>
            <a:ext cx="8249265" cy="1708160"/>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On August 4, 2008, the Veteran files a claim for depression.  At that time, the Veteran was not receiving any VA benefits and did not have any other claims pending.  The RO denied SC for depression and the Veteran filed a NOD.</a:t>
            </a:r>
          </a:p>
          <a:p>
            <a:pPr marL="225425" indent="-225425">
              <a:spcAft>
                <a:spcPts val="600"/>
              </a:spcAft>
              <a:buClr>
                <a:schemeClr val="tx1"/>
              </a:buClr>
              <a:buFont typeface="Arial" panose="020B0604020202020204" pitchFamily="34" charset="0"/>
              <a:buChar char="•"/>
            </a:pPr>
            <a:r>
              <a:rPr lang="en-US" sz="2000" dirty="0"/>
              <a:t>On appeal, a DRO awards SC for PTSD effective August 4, 2008  </a:t>
            </a:r>
          </a:p>
        </p:txBody>
      </p:sp>
    </p:spTree>
    <p:extLst>
      <p:ext uri="{BB962C8B-B14F-4D97-AF65-F5344CB8AC3E}">
        <p14:creationId xmlns:p14="http://schemas.microsoft.com/office/powerpoint/2010/main" val="273657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6208-B8D2-4539-88D9-89708B0A2830}"/>
              </a:ext>
            </a:extLst>
          </p:cNvPr>
          <p:cNvSpPr>
            <a:spLocks noGrp="1"/>
          </p:cNvSpPr>
          <p:nvPr>
            <p:ph type="title"/>
            <p:custDataLst>
              <p:tags r:id="rId1"/>
            </p:custDataLst>
          </p:nvPr>
        </p:nvSpPr>
        <p:spPr>
          <a:xfrm>
            <a:off x="0" y="793631"/>
            <a:ext cx="9144000" cy="1086867"/>
          </a:xfrm>
        </p:spPr>
        <p:txBody>
          <a:bodyPr/>
          <a:lstStyle/>
          <a:p>
            <a:r>
              <a:rPr lang="en-US" dirty="0"/>
              <a:t>Determining What Constitutes A Case: Exercise Cont’d</a:t>
            </a:r>
          </a:p>
        </p:txBody>
      </p:sp>
      <p:sp>
        <p:nvSpPr>
          <p:cNvPr id="3" name="Content Placeholder 2">
            <a:extLst>
              <a:ext uri="{FF2B5EF4-FFF2-40B4-BE49-F238E27FC236}">
                <a16:creationId xmlns:a16="http://schemas.microsoft.com/office/drawing/2014/main" id="{DB36B0A9-81AE-4FD1-A473-2C86C0884944}"/>
              </a:ext>
            </a:extLst>
          </p:cNvPr>
          <p:cNvSpPr>
            <a:spLocks noGrp="1"/>
          </p:cNvSpPr>
          <p:nvPr>
            <p:ph idx="1"/>
            <p:custDataLst>
              <p:tags r:id="rId2"/>
            </p:custDataLst>
          </p:nvPr>
        </p:nvSpPr>
        <p:spPr>
          <a:xfrm>
            <a:off x="457200" y="2057400"/>
            <a:ext cx="8229600" cy="3916363"/>
          </a:xfrm>
        </p:spPr>
        <p:txBody>
          <a:bodyPr>
            <a:normAutofit/>
          </a:bodyPr>
          <a:lstStyle/>
          <a:p>
            <a:r>
              <a:rPr lang="en-US" dirty="0"/>
              <a:t>Example 3: </a:t>
            </a:r>
          </a:p>
        </p:txBody>
      </p:sp>
      <p:sp>
        <p:nvSpPr>
          <p:cNvPr id="5" name="Slide Number Placeholder 4">
            <a:extLst>
              <a:ext uri="{FF2B5EF4-FFF2-40B4-BE49-F238E27FC236}">
                <a16:creationId xmlns:a16="http://schemas.microsoft.com/office/drawing/2014/main" id="{DC8F7DA5-D5A7-4F1D-898B-9CBA75C1A139}"/>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17</a:t>
            </a:fld>
            <a:endParaRPr lang="en-US" dirty="0"/>
          </a:p>
        </p:txBody>
      </p:sp>
      <p:sp>
        <p:nvSpPr>
          <p:cNvPr id="6" name="TextBox 5">
            <a:extLst>
              <a:ext uri="{FF2B5EF4-FFF2-40B4-BE49-F238E27FC236}">
                <a16:creationId xmlns:a16="http://schemas.microsoft.com/office/drawing/2014/main" id="{70DBC095-C3B2-4DC4-A2E4-7F63EE08BDA0}"/>
              </a:ext>
            </a:extLst>
          </p:cNvPr>
          <p:cNvSpPr txBox="1"/>
          <p:nvPr>
            <p:custDataLst>
              <p:tags r:id="rId4"/>
            </p:custDataLst>
          </p:nvPr>
        </p:nvSpPr>
        <p:spPr>
          <a:xfrm>
            <a:off x="471948" y="2422527"/>
            <a:ext cx="8239433" cy="2092881"/>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On August 4, 2008, the Veteran files a claim for SC for depression.  The RO denied SC for depression and the Veteran filed a NOD</a:t>
            </a:r>
          </a:p>
          <a:p>
            <a:pPr marL="225425" indent="-225425">
              <a:spcAft>
                <a:spcPts val="600"/>
              </a:spcAft>
              <a:buClr>
                <a:schemeClr val="tx1"/>
              </a:buClr>
              <a:buFont typeface="Arial" panose="020B0604020202020204" pitchFamily="34" charset="0"/>
              <a:buChar char="•"/>
            </a:pPr>
            <a:r>
              <a:rPr lang="en-US" sz="2000" dirty="0"/>
              <a:t>While the appeal is pending, the Veteran submits evidence indicating that he has been unemployable due to depression since 2006</a:t>
            </a:r>
          </a:p>
          <a:p>
            <a:pPr marL="225425" indent="-225425">
              <a:spcAft>
                <a:spcPts val="600"/>
              </a:spcAft>
              <a:buClr>
                <a:schemeClr val="tx1"/>
              </a:buClr>
              <a:buFont typeface="Arial" panose="020B0604020202020204" pitchFamily="34" charset="0"/>
              <a:buChar char="•"/>
            </a:pPr>
            <a:r>
              <a:rPr lang="en-US" sz="2000" dirty="0"/>
              <a:t>On appeal, a DRO awards SC for depression with a 70 percent rating and total disability based on IU effective August 4, 2008  </a:t>
            </a:r>
          </a:p>
        </p:txBody>
      </p:sp>
    </p:spTree>
    <p:extLst>
      <p:ext uri="{BB962C8B-B14F-4D97-AF65-F5344CB8AC3E}">
        <p14:creationId xmlns:p14="http://schemas.microsoft.com/office/powerpoint/2010/main" val="31671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22FD-E7DA-43C2-833B-2365EC0ECD1A}"/>
              </a:ext>
            </a:extLst>
          </p:cNvPr>
          <p:cNvSpPr>
            <a:spLocks noGrp="1"/>
          </p:cNvSpPr>
          <p:nvPr>
            <p:ph type="title"/>
            <p:custDataLst>
              <p:tags r:id="rId1"/>
            </p:custDataLst>
          </p:nvPr>
        </p:nvSpPr>
        <p:spPr>
          <a:xfrm>
            <a:off x="0" y="793631"/>
            <a:ext cx="9144000" cy="1086867"/>
          </a:xfrm>
        </p:spPr>
        <p:txBody>
          <a:bodyPr/>
          <a:lstStyle/>
          <a:p>
            <a:r>
              <a:rPr lang="en-US" dirty="0"/>
              <a:t>Determining What Constitutes A Case: Exercise Cont’d</a:t>
            </a:r>
          </a:p>
        </p:txBody>
      </p:sp>
      <p:sp>
        <p:nvSpPr>
          <p:cNvPr id="3" name="Content Placeholder 2">
            <a:extLst>
              <a:ext uri="{FF2B5EF4-FFF2-40B4-BE49-F238E27FC236}">
                <a16:creationId xmlns:a16="http://schemas.microsoft.com/office/drawing/2014/main" id="{A7570747-B873-456B-B658-0FA0FDC05D76}"/>
              </a:ext>
            </a:extLst>
          </p:cNvPr>
          <p:cNvSpPr>
            <a:spLocks noGrp="1"/>
          </p:cNvSpPr>
          <p:nvPr>
            <p:ph idx="1"/>
            <p:custDataLst>
              <p:tags r:id="rId2"/>
            </p:custDataLst>
          </p:nvPr>
        </p:nvSpPr>
        <p:spPr>
          <a:xfrm>
            <a:off x="457200" y="2057400"/>
            <a:ext cx="8229600" cy="3916363"/>
          </a:xfrm>
        </p:spPr>
        <p:txBody>
          <a:bodyPr>
            <a:normAutofit/>
          </a:bodyPr>
          <a:lstStyle/>
          <a:p>
            <a:r>
              <a:rPr lang="en-US" dirty="0"/>
              <a:t>Example 4: </a:t>
            </a:r>
          </a:p>
        </p:txBody>
      </p:sp>
      <p:sp>
        <p:nvSpPr>
          <p:cNvPr id="5" name="Slide Number Placeholder 4">
            <a:extLst>
              <a:ext uri="{FF2B5EF4-FFF2-40B4-BE49-F238E27FC236}">
                <a16:creationId xmlns:a16="http://schemas.microsoft.com/office/drawing/2014/main" id="{1BC8F465-DC28-4482-9CEE-CCD88BC308C8}"/>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18</a:t>
            </a:fld>
            <a:endParaRPr lang="en-US" dirty="0"/>
          </a:p>
        </p:txBody>
      </p:sp>
      <p:sp>
        <p:nvSpPr>
          <p:cNvPr id="6" name="TextBox 5">
            <a:extLst>
              <a:ext uri="{FF2B5EF4-FFF2-40B4-BE49-F238E27FC236}">
                <a16:creationId xmlns:a16="http://schemas.microsoft.com/office/drawing/2014/main" id="{CA25B70F-E842-4034-A02F-D7A6A74031B5}"/>
              </a:ext>
            </a:extLst>
          </p:cNvPr>
          <p:cNvSpPr txBox="1"/>
          <p:nvPr>
            <p:custDataLst>
              <p:tags r:id="rId4"/>
            </p:custDataLst>
          </p:nvPr>
        </p:nvSpPr>
        <p:spPr>
          <a:xfrm>
            <a:off x="462116" y="2422527"/>
            <a:ext cx="8239432" cy="3093154"/>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The Veteran, who is already SC for a heart condition, files a claim for SC for a knee condition.  The RO denies SC for the knee condition and the Veteran files a NOD</a:t>
            </a:r>
          </a:p>
          <a:p>
            <a:pPr marL="225425" indent="-225425">
              <a:spcAft>
                <a:spcPts val="600"/>
              </a:spcAft>
              <a:buClr>
                <a:schemeClr val="tx1"/>
              </a:buClr>
              <a:buFont typeface="Arial" panose="020B0604020202020204" pitchFamily="34" charset="0"/>
              <a:buChar char="•"/>
            </a:pPr>
            <a:r>
              <a:rPr lang="en-US" sz="2000" dirty="0"/>
              <a:t>While the appeal is pending, the Veteran dies of the SC heart condition</a:t>
            </a:r>
          </a:p>
          <a:p>
            <a:pPr marL="225425" indent="-225425">
              <a:spcAft>
                <a:spcPts val="600"/>
              </a:spcAft>
              <a:buClr>
                <a:schemeClr val="tx1"/>
              </a:buClr>
              <a:buFont typeface="Arial" panose="020B0604020202020204" pitchFamily="34" charset="0"/>
              <a:buChar char="•"/>
            </a:pPr>
            <a:r>
              <a:rPr lang="en-US" sz="2000" dirty="0"/>
              <a:t>The Veteran’s surviving spouse is substituted in the Veteran’s appeal of the knee condition, which is ultimately denied</a:t>
            </a:r>
          </a:p>
          <a:p>
            <a:pPr marL="225425" indent="-225425">
              <a:spcAft>
                <a:spcPts val="600"/>
              </a:spcAft>
              <a:buClr>
                <a:schemeClr val="tx1"/>
              </a:buClr>
              <a:buFont typeface="Arial" panose="020B0604020202020204" pitchFamily="34" charset="0"/>
              <a:buChar char="•"/>
            </a:pPr>
            <a:r>
              <a:rPr lang="en-US" sz="2000" dirty="0"/>
              <a:t>The Veteran’s surviving spouse applies for and is awarded DIC for the Veteran’s death </a:t>
            </a:r>
          </a:p>
        </p:txBody>
      </p:sp>
    </p:spTree>
    <p:extLst>
      <p:ext uri="{BB962C8B-B14F-4D97-AF65-F5344CB8AC3E}">
        <p14:creationId xmlns:p14="http://schemas.microsoft.com/office/powerpoint/2010/main" val="265594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62D2-13FD-435C-9CEA-02278A94893F}"/>
              </a:ext>
            </a:extLst>
          </p:cNvPr>
          <p:cNvSpPr>
            <a:spLocks noGrp="1"/>
          </p:cNvSpPr>
          <p:nvPr>
            <p:ph type="title"/>
            <p:custDataLst>
              <p:tags r:id="rId1"/>
            </p:custDataLst>
          </p:nvPr>
        </p:nvSpPr>
        <p:spPr>
          <a:xfrm>
            <a:off x="0" y="793631"/>
            <a:ext cx="9144000" cy="1086867"/>
          </a:xfrm>
        </p:spPr>
        <p:txBody>
          <a:bodyPr/>
          <a:lstStyle/>
          <a:p>
            <a:r>
              <a:rPr lang="en-US" dirty="0"/>
              <a:t>Determining What Constitutes A Case: Exercise Cont’d</a:t>
            </a:r>
          </a:p>
        </p:txBody>
      </p:sp>
      <p:sp>
        <p:nvSpPr>
          <p:cNvPr id="3" name="Content Placeholder 2">
            <a:extLst>
              <a:ext uri="{FF2B5EF4-FFF2-40B4-BE49-F238E27FC236}">
                <a16:creationId xmlns:a16="http://schemas.microsoft.com/office/drawing/2014/main" id="{DE12FA0D-AF8C-46F0-81DD-794B3B1D64BE}"/>
              </a:ext>
            </a:extLst>
          </p:cNvPr>
          <p:cNvSpPr>
            <a:spLocks noGrp="1"/>
          </p:cNvSpPr>
          <p:nvPr>
            <p:ph idx="1"/>
            <p:custDataLst>
              <p:tags r:id="rId2"/>
            </p:custDataLst>
          </p:nvPr>
        </p:nvSpPr>
        <p:spPr>
          <a:xfrm>
            <a:off x="457200" y="2057400"/>
            <a:ext cx="8229600" cy="3916363"/>
          </a:xfrm>
        </p:spPr>
        <p:txBody>
          <a:bodyPr>
            <a:normAutofit/>
          </a:bodyPr>
          <a:lstStyle/>
          <a:p>
            <a:r>
              <a:rPr lang="en-US" dirty="0"/>
              <a:t>Example 5:  </a:t>
            </a:r>
          </a:p>
        </p:txBody>
      </p:sp>
      <p:sp>
        <p:nvSpPr>
          <p:cNvPr id="5" name="Slide Number Placeholder 4">
            <a:extLst>
              <a:ext uri="{FF2B5EF4-FFF2-40B4-BE49-F238E27FC236}">
                <a16:creationId xmlns:a16="http://schemas.microsoft.com/office/drawing/2014/main" id="{67FBE154-B840-4639-A139-FCFA28A4569F}"/>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19</a:t>
            </a:fld>
            <a:endParaRPr lang="en-US" dirty="0"/>
          </a:p>
        </p:txBody>
      </p:sp>
      <p:sp>
        <p:nvSpPr>
          <p:cNvPr id="6" name="TextBox 5">
            <a:extLst>
              <a:ext uri="{FF2B5EF4-FFF2-40B4-BE49-F238E27FC236}">
                <a16:creationId xmlns:a16="http://schemas.microsoft.com/office/drawing/2014/main" id="{0080F2E7-C8A7-4C4B-B55E-ECFEBA01F59C}"/>
              </a:ext>
            </a:extLst>
          </p:cNvPr>
          <p:cNvSpPr txBox="1"/>
          <p:nvPr>
            <p:custDataLst>
              <p:tags r:id="rId4"/>
            </p:custDataLst>
          </p:nvPr>
        </p:nvSpPr>
        <p:spPr>
          <a:xfrm>
            <a:off x="476864" y="2422527"/>
            <a:ext cx="8209936" cy="2092881"/>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The Veteran files a claim for SC for a heart condition.  The RO denies SC for the heart condition and the Veteran files a NOD</a:t>
            </a:r>
          </a:p>
          <a:p>
            <a:pPr marL="225425" indent="-225425">
              <a:spcAft>
                <a:spcPts val="600"/>
              </a:spcAft>
              <a:buClr>
                <a:schemeClr val="tx1"/>
              </a:buClr>
              <a:buFont typeface="Arial" panose="020B0604020202020204" pitchFamily="34" charset="0"/>
              <a:buChar char="•"/>
            </a:pPr>
            <a:r>
              <a:rPr lang="en-US" sz="2000" dirty="0"/>
              <a:t>While the appeal is pending, the Veteran dies and the Veteran’s surviving spouse is substituted</a:t>
            </a:r>
          </a:p>
          <a:p>
            <a:pPr marL="225425" indent="-225425">
              <a:spcAft>
                <a:spcPts val="600"/>
              </a:spcAft>
              <a:buClr>
                <a:schemeClr val="tx1"/>
              </a:buClr>
              <a:buFont typeface="Arial" panose="020B0604020202020204" pitchFamily="34" charset="0"/>
              <a:buChar char="•"/>
            </a:pPr>
            <a:r>
              <a:rPr lang="en-US" sz="2000" dirty="0"/>
              <a:t>A DRO grants SC for the Veteran’s heart condition and accrued benefits are paid to the surviving spouse </a:t>
            </a:r>
          </a:p>
        </p:txBody>
      </p:sp>
    </p:spTree>
    <p:extLst>
      <p:ext uri="{BB962C8B-B14F-4D97-AF65-F5344CB8AC3E}">
        <p14:creationId xmlns:p14="http://schemas.microsoft.com/office/powerpoint/2010/main" val="16100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7688-9686-4365-9F93-74B1D01778B6}"/>
              </a:ext>
            </a:extLst>
          </p:cNvPr>
          <p:cNvSpPr>
            <a:spLocks noGrp="1"/>
          </p:cNvSpPr>
          <p:nvPr>
            <p:ph type="title"/>
            <p:custDataLst>
              <p:tags r:id="rId1"/>
            </p:custDataLst>
          </p:nvPr>
        </p:nvSpPr>
        <p:spPr>
          <a:xfrm>
            <a:off x="0" y="793631"/>
            <a:ext cx="9144000" cy="1086867"/>
          </a:xfrm>
        </p:spPr>
        <p:txBody>
          <a:bodyPr>
            <a:normAutofit/>
          </a:bodyPr>
          <a:lstStyle/>
          <a:p>
            <a:pPr>
              <a:spcAft>
                <a:spcPts val="600"/>
              </a:spcAft>
            </a:pPr>
            <a:r>
              <a:rPr lang="en-US" sz="2800" dirty="0"/>
              <a:t>Objectives</a:t>
            </a:r>
          </a:p>
        </p:txBody>
      </p:sp>
      <p:sp>
        <p:nvSpPr>
          <p:cNvPr id="3" name="Content Placeholder 2">
            <a:extLst>
              <a:ext uri="{FF2B5EF4-FFF2-40B4-BE49-F238E27FC236}">
                <a16:creationId xmlns:a16="http://schemas.microsoft.com/office/drawing/2014/main" id="{BCA0BA83-0A77-41C9-BCA3-B10DBF3CEB90}"/>
              </a:ext>
            </a:extLst>
          </p:cNvPr>
          <p:cNvSpPr>
            <a:spLocks noGrp="1"/>
          </p:cNvSpPr>
          <p:nvPr>
            <p:ph idx="1"/>
            <p:custDataLst>
              <p:tags r:id="rId2"/>
            </p:custDataLst>
          </p:nvPr>
        </p:nvSpPr>
        <p:spPr>
          <a:xfrm>
            <a:off x="457200" y="2057400"/>
            <a:ext cx="8229600" cy="3916363"/>
          </a:xfrm>
        </p:spPr>
        <p:txBody>
          <a:bodyPr>
            <a:normAutofit/>
          </a:bodyPr>
          <a:lstStyle/>
          <a:p>
            <a:pPr marL="225425" indent="-225425">
              <a:spcAft>
                <a:spcPts val="600"/>
              </a:spcAft>
            </a:pPr>
            <a:r>
              <a:rPr lang="en-US" sz="2000" dirty="0"/>
              <a:t>Understand and be able to perform  the responsibilities of the Attorney Agent Fee Coordinator (AAFC)</a:t>
            </a:r>
          </a:p>
          <a:p>
            <a:pPr marL="225425" indent="-225425">
              <a:spcAft>
                <a:spcPts val="600"/>
              </a:spcAft>
            </a:pPr>
            <a:r>
              <a:rPr lang="en-US" sz="2000" dirty="0"/>
              <a:t>Identify and process properly executed Power of Attorney assignment and fee agreements</a:t>
            </a:r>
          </a:p>
          <a:p>
            <a:pPr marL="225425" indent="-225425">
              <a:spcAft>
                <a:spcPts val="600"/>
              </a:spcAft>
            </a:pPr>
            <a:r>
              <a:rPr lang="en-US" sz="2000" dirty="0"/>
              <a:t>Process, authorize and release funds to both the Veteran and the Attorney/Agent</a:t>
            </a:r>
          </a:p>
          <a:p>
            <a:pPr marL="225425" indent="-225425">
              <a:spcAft>
                <a:spcPts val="600"/>
              </a:spcAft>
            </a:pPr>
            <a:r>
              <a:rPr lang="en-US" sz="2000" dirty="0"/>
              <a:t>Properly communicate with attorneys and agents on behalf of the Veteran</a:t>
            </a:r>
          </a:p>
        </p:txBody>
      </p:sp>
      <p:sp>
        <p:nvSpPr>
          <p:cNvPr id="5" name="Slide Number Placeholder 4">
            <a:extLst>
              <a:ext uri="{FF2B5EF4-FFF2-40B4-BE49-F238E27FC236}">
                <a16:creationId xmlns:a16="http://schemas.microsoft.com/office/drawing/2014/main" id="{3C4DF318-BCC5-4D1A-9EBA-38D0869F9FA5}"/>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2</a:t>
            </a:fld>
            <a:endParaRPr lang="en-US" dirty="0"/>
          </a:p>
        </p:txBody>
      </p:sp>
    </p:spTree>
    <p:extLst>
      <p:ext uri="{BB962C8B-B14F-4D97-AF65-F5344CB8AC3E}">
        <p14:creationId xmlns:p14="http://schemas.microsoft.com/office/powerpoint/2010/main" val="223659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DB7B-B148-4342-8201-4F0C72608DB4}"/>
              </a:ext>
            </a:extLst>
          </p:cNvPr>
          <p:cNvSpPr>
            <a:spLocks noGrp="1"/>
          </p:cNvSpPr>
          <p:nvPr>
            <p:ph type="title"/>
            <p:custDataLst>
              <p:tags r:id="rId1"/>
            </p:custDataLst>
          </p:nvPr>
        </p:nvSpPr>
        <p:spPr>
          <a:xfrm>
            <a:off x="0" y="793631"/>
            <a:ext cx="9144000" cy="1086867"/>
          </a:xfrm>
        </p:spPr>
        <p:txBody>
          <a:bodyPr/>
          <a:lstStyle/>
          <a:p>
            <a:r>
              <a:rPr lang="en-US" dirty="0"/>
              <a:t>Summary</a:t>
            </a:r>
          </a:p>
        </p:txBody>
      </p:sp>
      <p:sp>
        <p:nvSpPr>
          <p:cNvPr id="3" name="Content Placeholder 2">
            <a:extLst>
              <a:ext uri="{FF2B5EF4-FFF2-40B4-BE49-F238E27FC236}">
                <a16:creationId xmlns:a16="http://schemas.microsoft.com/office/drawing/2014/main" id="{F2B35F77-D205-4629-8ECA-DA2DE745FB68}"/>
              </a:ext>
            </a:extLst>
          </p:cNvPr>
          <p:cNvSpPr>
            <a:spLocks noGrp="1"/>
          </p:cNvSpPr>
          <p:nvPr>
            <p:ph idx="1"/>
            <p:custDataLst>
              <p:tags r:id="rId2"/>
            </p:custDataLst>
          </p:nvPr>
        </p:nvSpPr>
        <p:spPr>
          <a:xfrm>
            <a:off x="457200" y="2057400"/>
            <a:ext cx="8229600" cy="3916363"/>
          </a:xfrm>
        </p:spPr>
        <p:txBody>
          <a:bodyPr/>
          <a:lstStyle/>
          <a:p>
            <a:r>
              <a:rPr lang="en-US" dirty="0"/>
              <a:t>Understand and be able to perform  the responsibilities of the Attorney Agent Fee Coordinator (AAFC)</a:t>
            </a:r>
          </a:p>
          <a:p>
            <a:r>
              <a:rPr lang="en-US" dirty="0"/>
              <a:t>Identify and process properly executed Power of Attorney assignment and fee agreements</a:t>
            </a:r>
          </a:p>
          <a:p>
            <a:r>
              <a:rPr lang="en-US" dirty="0"/>
              <a:t>Process, authorize and release funds to both the Veteran and the Attorney/Agent</a:t>
            </a:r>
          </a:p>
          <a:p>
            <a:r>
              <a:rPr lang="en-US" dirty="0"/>
              <a:t>Properly communicate with attorneys and agents on behalf of the Veteran </a:t>
            </a:r>
          </a:p>
        </p:txBody>
      </p:sp>
      <p:sp>
        <p:nvSpPr>
          <p:cNvPr id="5" name="Slide Number Placeholder 4">
            <a:extLst>
              <a:ext uri="{FF2B5EF4-FFF2-40B4-BE49-F238E27FC236}">
                <a16:creationId xmlns:a16="http://schemas.microsoft.com/office/drawing/2014/main" id="{D86F48A8-4983-4E20-8EF2-410C1C1EAD76}"/>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20</a:t>
            </a:fld>
            <a:endParaRPr lang="en-US" dirty="0"/>
          </a:p>
        </p:txBody>
      </p:sp>
    </p:spTree>
    <p:extLst>
      <p:ext uri="{BB962C8B-B14F-4D97-AF65-F5344CB8AC3E}">
        <p14:creationId xmlns:p14="http://schemas.microsoft.com/office/powerpoint/2010/main" val="98673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D447F3-FC49-4B5A-B80C-D2614D9232CA}"/>
              </a:ext>
            </a:extLst>
          </p:cNvPr>
          <p:cNvSpPr>
            <a:spLocks noGrp="1"/>
          </p:cNvSpPr>
          <p:nvPr>
            <p:ph type="title"/>
            <p:custDataLst>
              <p:tags r:id="rId1"/>
            </p:custDataLst>
          </p:nvPr>
        </p:nvSpPr>
        <p:spPr>
          <a:xfrm>
            <a:off x="0" y="793631"/>
            <a:ext cx="9144000" cy="1086867"/>
          </a:xfrm>
        </p:spPr>
        <p:txBody>
          <a:bodyPr/>
          <a:lstStyle/>
          <a:p>
            <a:r>
              <a:rPr lang="en-US" dirty="0"/>
              <a:t>QUESTIONS</a:t>
            </a:r>
          </a:p>
        </p:txBody>
      </p:sp>
      <p:sp>
        <p:nvSpPr>
          <p:cNvPr id="5" name="Content Placeholder 4">
            <a:extLst>
              <a:ext uri="{FF2B5EF4-FFF2-40B4-BE49-F238E27FC236}">
                <a16:creationId xmlns:a16="http://schemas.microsoft.com/office/drawing/2014/main" id="{2946EE97-48BF-4EA6-BE06-C17BBEAB72C8}"/>
              </a:ext>
            </a:extLst>
          </p:cNvPr>
          <p:cNvSpPr>
            <a:spLocks noGrp="1"/>
          </p:cNvSpPr>
          <p:nvPr>
            <p:ph idx="1"/>
            <p:custDataLst>
              <p:tags r:id="rId2"/>
            </p:custDataLst>
          </p:nvPr>
        </p:nvSpPr>
        <p:spPr>
          <a:xfrm>
            <a:off x="457200" y="2057400"/>
            <a:ext cx="8229600" cy="3916363"/>
          </a:xfrm>
        </p:spPr>
        <p:txBody>
          <a:bodyPr/>
          <a:lstStyle/>
          <a:p>
            <a:r>
              <a:rPr lang="en-US" dirty="0"/>
              <a:t>Email Questions to:</a:t>
            </a:r>
          </a:p>
          <a:p>
            <a:endParaRPr lang="en-US" dirty="0"/>
          </a:p>
          <a:p>
            <a:r>
              <a:rPr lang="en-US" dirty="0"/>
              <a:t>Darrell.Jacobs@va.gov</a:t>
            </a:r>
          </a:p>
          <a:p>
            <a:endParaRPr lang="en-US" dirty="0"/>
          </a:p>
          <a:p>
            <a:r>
              <a:rPr lang="en-US" dirty="0"/>
              <a:t>Michael.Scheuttig@va.gov </a:t>
            </a:r>
          </a:p>
        </p:txBody>
      </p:sp>
      <p:sp>
        <p:nvSpPr>
          <p:cNvPr id="7" name="Slide Number Placeholder 6">
            <a:extLst>
              <a:ext uri="{FF2B5EF4-FFF2-40B4-BE49-F238E27FC236}">
                <a16:creationId xmlns:a16="http://schemas.microsoft.com/office/drawing/2014/main" id="{DC8CB08A-2B15-4E19-B12A-9EB5324A30C5}"/>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21</a:t>
            </a:fld>
            <a:endParaRPr lang="en-US" dirty="0"/>
          </a:p>
        </p:txBody>
      </p:sp>
    </p:spTree>
    <p:extLst>
      <p:ext uri="{BB962C8B-B14F-4D97-AF65-F5344CB8AC3E}">
        <p14:creationId xmlns:p14="http://schemas.microsoft.com/office/powerpoint/2010/main" val="310286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A241-E0A9-4CFE-B687-B6FDFDE83404}"/>
              </a:ext>
            </a:extLst>
          </p:cNvPr>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a:extLst>
              <a:ext uri="{FF2B5EF4-FFF2-40B4-BE49-F238E27FC236}">
                <a16:creationId xmlns:a16="http://schemas.microsoft.com/office/drawing/2014/main" id="{68302FBC-E548-49E8-8F9E-F634799A456F}"/>
              </a:ext>
            </a:extLst>
          </p:cNvPr>
          <p:cNvSpPr>
            <a:spLocks noGrp="1"/>
          </p:cNvSpPr>
          <p:nvPr>
            <p:ph idx="1"/>
            <p:custDataLst>
              <p:tags r:id="rId2"/>
            </p:custDataLst>
          </p:nvPr>
        </p:nvSpPr>
        <p:spPr>
          <a:xfrm>
            <a:off x="457200" y="2057400"/>
            <a:ext cx="8229600" cy="3916363"/>
          </a:xfrm>
        </p:spPr>
        <p:txBody>
          <a:bodyPr/>
          <a:lstStyle/>
          <a:p>
            <a:r>
              <a:rPr lang="en-US" dirty="0"/>
              <a:t>38 USC 5901-5905 (Preparation, presentation, and prosecution of claim for VA benefits on fee basis)</a:t>
            </a:r>
          </a:p>
          <a:p>
            <a:r>
              <a:rPr lang="en-US" dirty="0"/>
              <a:t>38 CFR 14.636 (Payment of fees for representation by agents and attorneys in proceedings before Agencies of Original Jurisdiction and before the Board of Veterans' Appeals.)</a:t>
            </a:r>
          </a:p>
          <a:p>
            <a:r>
              <a:rPr lang="en-US" dirty="0"/>
              <a:t>38 CFR 14.629  (Requirements for accreditation of service organization representatives; agents; and attorneys) </a:t>
            </a:r>
          </a:p>
        </p:txBody>
      </p:sp>
      <p:sp>
        <p:nvSpPr>
          <p:cNvPr id="5" name="Slide Number Placeholder 4">
            <a:extLst>
              <a:ext uri="{FF2B5EF4-FFF2-40B4-BE49-F238E27FC236}">
                <a16:creationId xmlns:a16="http://schemas.microsoft.com/office/drawing/2014/main" id="{021AF351-447F-4934-9A93-66AF585CFD3B}"/>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3</a:t>
            </a:fld>
            <a:endParaRPr lang="en-US" dirty="0"/>
          </a:p>
        </p:txBody>
      </p:sp>
    </p:spTree>
    <p:extLst>
      <p:ext uri="{BB962C8B-B14F-4D97-AF65-F5344CB8AC3E}">
        <p14:creationId xmlns:p14="http://schemas.microsoft.com/office/powerpoint/2010/main" val="15240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50D5-315E-4632-8AD7-2980A62801CE}"/>
              </a:ext>
            </a:extLst>
          </p:cNvPr>
          <p:cNvSpPr>
            <a:spLocks noGrp="1"/>
          </p:cNvSpPr>
          <p:nvPr>
            <p:ph type="title"/>
            <p:custDataLst>
              <p:tags r:id="rId1"/>
            </p:custDataLst>
          </p:nvPr>
        </p:nvSpPr>
        <p:spPr>
          <a:xfrm>
            <a:off x="0" y="793631"/>
            <a:ext cx="9144000" cy="1086867"/>
          </a:xfrm>
        </p:spPr>
        <p:txBody>
          <a:bodyPr vert="horz" lIns="91440" tIns="45720" rIns="91440" bIns="45720" rtlCol="0" anchor="t">
            <a:normAutofit/>
          </a:bodyPr>
          <a:lstStyle/>
          <a:p>
            <a:r>
              <a:rPr lang="en-US" dirty="0"/>
              <a:t>References</a:t>
            </a:r>
          </a:p>
        </p:txBody>
      </p:sp>
      <p:sp>
        <p:nvSpPr>
          <p:cNvPr id="3" name="Content Placeholder 2">
            <a:extLst>
              <a:ext uri="{FF2B5EF4-FFF2-40B4-BE49-F238E27FC236}">
                <a16:creationId xmlns:a16="http://schemas.microsoft.com/office/drawing/2014/main" id="{CE46A738-D8CC-4D20-853F-E032EDBED7CF}"/>
              </a:ext>
            </a:extLst>
          </p:cNvPr>
          <p:cNvSpPr>
            <a:spLocks noGrp="1"/>
          </p:cNvSpPr>
          <p:nvPr>
            <p:ph idx="1"/>
            <p:custDataLst>
              <p:tags r:id="rId2"/>
            </p:custDataLst>
          </p:nvPr>
        </p:nvSpPr>
        <p:spPr>
          <a:xfrm>
            <a:off x="457200" y="2057400"/>
            <a:ext cx="8229600" cy="3916363"/>
          </a:xfrm>
        </p:spPr>
        <p:txBody>
          <a:bodyPr/>
          <a:lstStyle/>
          <a:p>
            <a:r>
              <a:rPr lang="en-US" dirty="0"/>
              <a:t>38 CFR 3.</a:t>
            </a:r>
            <a:r>
              <a:rPr lang="en-US" b="1" dirty="0"/>
              <a:t> </a:t>
            </a:r>
            <a:r>
              <a:rPr lang="en-US" dirty="0"/>
              <a:t>(103 Procedural due process and appellate rights)</a:t>
            </a:r>
          </a:p>
          <a:p>
            <a:r>
              <a:rPr lang="en-US" dirty="0"/>
              <a:t>M21-1, I.3.A (General Information on Power of Attorney)</a:t>
            </a:r>
            <a:endParaRPr lang="en-US" dirty="0">
              <a:hlinkClick r:id="" action="ppaction://noaction"/>
            </a:endParaRPr>
          </a:p>
          <a:p>
            <a:r>
              <a:rPr lang="en-US" dirty="0"/>
              <a:t>M21-1, I.3.C (Payment of Attorney or Agent Fees)</a:t>
            </a:r>
          </a:p>
          <a:p>
            <a:r>
              <a:rPr lang="en-US" dirty="0"/>
              <a:t>M21-1, III.ii.3.C.4  (Handling Power of Attorney (POA) Appointments)</a:t>
            </a:r>
          </a:p>
          <a:p>
            <a:r>
              <a:rPr lang="en-US" dirty="0"/>
              <a:t>M21-1,IV.ii.2.F (Compensation Based on Individual Unemployability)</a:t>
            </a:r>
          </a:p>
        </p:txBody>
      </p:sp>
      <p:sp>
        <p:nvSpPr>
          <p:cNvPr id="5" name="Slide Number Placeholder 4">
            <a:extLst>
              <a:ext uri="{FF2B5EF4-FFF2-40B4-BE49-F238E27FC236}">
                <a16:creationId xmlns:a16="http://schemas.microsoft.com/office/drawing/2014/main" id="{E88169C8-1932-437E-9474-CB27979D40EF}"/>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4</a:t>
            </a:fld>
            <a:endParaRPr lang="en-US" dirty="0"/>
          </a:p>
        </p:txBody>
      </p:sp>
    </p:spTree>
    <p:extLst>
      <p:ext uri="{BB962C8B-B14F-4D97-AF65-F5344CB8AC3E}">
        <p14:creationId xmlns:p14="http://schemas.microsoft.com/office/powerpoint/2010/main" val="4640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8C3DA-F61E-494B-B266-54BEBBC45EBB}"/>
              </a:ext>
            </a:extLst>
          </p:cNvPr>
          <p:cNvSpPr>
            <a:spLocks noGrp="1"/>
          </p:cNvSpPr>
          <p:nvPr>
            <p:ph type="title"/>
            <p:custDataLst>
              <p:tags r:id="rId1"/>
            </p:custDataLst>
          </p:nvPr>
        </p:nvSpPr>
        <p:spPr>
          <a:xfrm>
            <a:off x="0" y="793631"/>
            <a:ext cx="9144000" cy="1086867"/>
          </a:xfrm>
        </p:spPr>
        <p:txBody>
          <a:bodyPr/>
          <a:lstStyle/>
          <a:p>
            <a:r>
              <a:rPr lang="en-US" dirty="0"/>
              <a:t>Primary Role of AAFC</a:t>
            </a:r>
          </a:p>
        </p:txBody>
      </p:sp>
      <p:sp>
        <p:nvSpPr>
          <p:cNvPr id="3" name="Content Placeholder 2">
            <a:extLst>
              <a:ext uri="{FF2B5EF4-FFF2-40B4-BE49-F238E27FC236}">
                <a16:creationId xmlns:a16="http://schemas.microsoft.com/office/drawing/2014/main" id="{ABD0A84F-D5A8-4A95-A4BD-1FF357B97437}"/>
              </a:ext>
            </a:extLst>
          </p:cNvPr>
          <p:cNvSpPr>
            <a:spLocks noGrp="1"/>
          </p:cNvSpPr>
          <p:nvPr>
            <p:ph idx="1"/>
            <p:custDataLst>
              <p:tags r:id="rId2"/>
            </p:custDataLst>
          </p:nvPr>
        </p:nvSpPr>
        <p:spPr>
          <a:xfrm>
            <a:off x="457200" y="2057400"/>
            <a:ext cx="8229600" cy="3916363"/>
          </a:xfrm>
        </p:spPr>
        <p:txBody>
          <a:bodyPr/>
          <a:lstStyle/>
          <a:p>
            <a:r>
              <a:rPr lang="en-US" dirty="0"/>
              <a:t>Serve as the liaison between accredited attorneys/agents and the Veterans Service Center (VSC), Pension Management Center (PMC), or other VA entities</a:t>
            </a:r>
          </a:p>
          <a:p>
            <a:r>
              <a:rPr lang="en-US" dirty="0"/>
              <a:t>Review each case in which an agent or attorney has filed a VA Form 21-22a, to determine whether the individual is accredited</a:t>
            </a:r>
          </a:p>
          <a:p>
            <a:r>
              <a:rPr lang="en-US" dirty="0"/>
              <a:t>Enter the applicable POA for each agent or attorney who is accredited, and</a:t>
            </a:r>
          </a:p>
          <a:p>
            <a:r>
              <a:rPr lang="en-US" dirty="0"/>
              <a:t>Code the case as sensitive level 7 </a:t>
            </a:r>
          </a:p>
        </p:txBody>
      </p:sp>
      <p:sp>
        <p:nvSpPr>
          <p:cNvPr id="5" name="Slide Number Placeholder 4">
            <a:extLst>
              <a:ext uri="{FF2B5EF4-FFF2-40B4-BE49-F238E27FC236}">
                <a16:creationId xmlns:a16="http://schemas.microsoft.com/office/drawing/2014/main" id="{D3D0AAC9-D04D-487D-B908-DA6191D73F88}"/>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5</a:t>
            </a:fld>
            <a:endParaRPr lang="en-US" dirty="0"/>
          </a:p>
        </p:txBody>
      </p:sp>
    </p:spTree>
    <p:extLst>
      <p:ext uri="{BB962C8B-B14F-4D97-AF65-F5344CB8AC3E}">
        <p14:creationId xmlns:p14="http://schemas.microsoft.com/office/powerpoint/2010/main" val="353286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9B72-5D97-4836-B09D-3AA00FF91C4C}"/>
              </a:ext>
            </a:extLst>
          </p:cNvPr>
          <p:cNvSpPr>
            <a:spLocks noGrp="1"/>
          </p:cNvSpPr>
          <p:nvPr>
            <p:ph type="title"/>
            <p:custDataLst>
              <p:tags r:id="rId1"/>
            </p:custDataLst>
          </p:nvPr>
        </p:nvSpPr>
        <p:spPr>
          <a:xfrm>
            <a:off x="0" y="793631"/>
            <a:ext cx="9144000" cy="1086867"/>
          </a:xfrm>
        </p:spPr>
        <p:txBody>
          <a:bodyPr/>
          <a:lstStyle/>
          <a:p>
            <a:r>
              <a:rPr lang="en-US" dirty="0"/>
              <a:t>Additional Duties</a:t>
            </a:r>
            <a:br>
              <a:rPr lang="en-US" dirty="0"/>
            </a:br>
            <a:r>
              <a:rPr lang="en-US" sz="2400"/>
              <a:t>The AAFC </a:t>
            </a:r>
            <a:r>
              <a:rPr lang="en-US" sz="2400" dirty="0"/>
              <a:t>Will:</a:t>
            </a:r>
            <a:endParaRPr lang="en-US" dirty="0"/>
          </a:p>
        </p:txBody>
      </p:sp>
      <p:sp>
        <p:nvSpPr>
          <p:cNvPr id="3" name="Content Placeholder 2">
            <a:extLst>
              <a:ext uri="{FF2B5EF4-FFF2-40B4-BE49-F238E27FC236}">
                <a16:creationId xmlns:a16="http://schemas.microsoft.com/office/drawing/2014/main" id="{02B420E9-A260-4D7D-9713-90EA9237AD72}"/>
              </a:ext>
            </a:extLst>
          </p:cNvPr>
          <p:cNvSpPr>
            <a:spLocks noGrp="1"/>
          </p:cNvSpPr>
          <p:nvPr>
            <p:ph idx="1"/>
            <p:custDataLst>
              <p:tags r:id="rId2"/>
            </p:custDataLst>
          </p:nvPr>
        </p:nvSpPr>
        <p:spPr>
          <a:xfrm>
            <a:off x="457200" y="2057400"/>
            <a:ext cx="8229600" cy="3916363"/>
          </a:xfrm>
        </p:spPr>
        <p:txBody>
          <a:bodyPr>
            <a:normAutofit/>
          </a:bodyPr>
          <a:lstStyle/>
          <a:p>
            <a:r>
              <a:rPr lang="en-US" dirty="0"/>
              <a:t>Determine, prior to authorizing an award,</a:t>
            </a:r>
          </a:p>
          <a:p>
            <a:pPr lvl="1"/>
            <a:r>
              <a:rPr lang="en-US" dirty="0"/>
              <a:t>Whether there is a valid direct pay fee agreement as per 38 CFR 14.636(g)</a:t>
            </a:r>
          </a:p>
          <a:p>
            <a:pPr lvl="1"/>
            <a:r>
              <a:rPr lang="en-US" dirty="0"/>
              <a:t>Whether direct payment of fees can be honored as per 38 CFR 14.636(h)</a:t>
            </a:r>
          </a:p>
          <a:p>
            <a:pPr lvl="1"/>
            <a:r>
              <a:rPr lang="en-US" dirty="0"/>
              <a:t>The appropriate amount to withhold from past due benefits if any, and</a:t>
            </a:r>
          </a:p>
          <a:p>
            <a:pPr lvl="1"/>
            <a:r>
              <a:rPr lang="en-US" dirty="0"/>
              <a:t>If the agent or attorney is eligible for direct payment of fees from any past due benefits</a:t>
            </a:r>
          </a:p>
        </p:txBody>
      </p:sp>
      <p:sp>
        <p:nvSpPr>
          <p:cNvPr id="5" name="Slide Number Placeholder 4">
            <a:extLst>
              <a:ext uri="{FF2B5EF4-FFF2-40B4-BE49-F238E27FC236}">
                <a16:creationId xmlns:a16="http://schemas.microsoft.com/office/drawing/2014/main" id="{1087C4BA-830D-4E9D-AFF1-38F159AEE3D8}"/>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6</a:t>
            </a:fld>
            <a:endParaRPr lang="en-US" dirty="0"/>
          </a:p>
        </p:txBody>
      </p:sp>
    </p:spTree>
    <p:extLst>
      <p:ext uri="{BB962C8B-B14F-4D97-AF65-F5344CB8AC3E}">
        <p14:creationId xmlns:p14="http://schemas.microsoft.com/office/powerpoint/2010/main" val="337910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B5B3-11D1-4E39-AD08-F67954B50538}"/>
              </a:ext>
            </a:extLst>
          </p:cNvPr>
          <p:cNvSpPr>
            <a:spLocks noGrp="1"/>
          </p:cNvSpPr>
          <p:nvPr>
            <p:ph type="title"/>
            <p:custDataLst>
              <p:tags r:id="rId1"/>
            </p:custDataLst>
          </p:nvPr>
        </p:nvSpPr>
        <p:spPr>
          <a:xfrm>
            <a:off x="0" y="793631"/>
            <a:ext cx="9144000" cy="1086867"/>
          </a:xfrm>
        </p:spPr>
        <p:txBody>
          <a:bodyPr/>
          <a:lstStyle/>
          <a:p>
            <a:r>
              <a:rPr lang="en-US" dirty="0"/>
              <a:t>Additional Duties</a:t>
            </a:r>
            <a:br>
              <a:rPr lang="en-US" dirty="0"/>
            </a:br>
            <a:r>
              <a:rPr lang="en-US" dirty="0"/>
              <a:t> </a:t>
            </a:r>
            <a:r>
              <a:rPr lang="en-US" sz="2400" dirty="0"/>
              <a:t>Cont’d</a:t>
            </a:r>
            <a:endParaRPr lang="en-US" dirty="0"/>
          </a:p>
        </p:txBody>
      </p:sp>
      <p:sp>
        <p:nvSpPr>
          <p:cNvPr id="3" name="Content Placeholder 2">
            <a:extLst>
              <a:ext uri="{FF2B5EF4-FFF2-40B4-BE49-F238E27FC236}">
                <a16:creationId xmlns:a16="http://schemas.microsoft.com/office/drawing/2014/main" id="{737B7E64-9306-4D1C-BD89-8981B2F5B13F}"/>
              </a:ext>
            </a:extLst>
          </p:cNvPr>
          <p:cNvSpPr>
            <a:spLocks noGrp="1"/>
          </p:cNvSpPr>
          <p:nvPr>
            <p:ph idx="1"/>
            <p:custDataLst>
              <p:tags r:id="rId2"/>
            </p:custDataLst>
          </p:nvPr>
        </p:nvSpPr>
        <p:spPr>
          <a:xfrm>
            <a:off x="457200" y="2057400"/>
            <a:ext cx="8229600" cy="3916363"/>
          </a:xfrm>
        </p:spPr>
        <p:txBody>
          <a:bodyPr>
            <a:normAutofit/>
          </a:bodyPr>
          <a:lstStyle/>
          <a:p>
            <a:r>
              <a:rPr lang="en-US" dirty="0"/>
              <a:t>Ensure that the fee agreement is appropriately filed in the claims folder</a:t>
            </a:r>
          </a:p>
          <a:p>
            <a:pPr lvl="1"/>
            <a:r>
              <a:rPr lang="en-US" dirty="0"/>
              <a:t>Paper claims</a:t>
            </a:r>
          </a:p>
          <a:p>
            <a:pPr lvl="1"/>
            <a:r>
              <a:rPr lang="en-US" dirty="0"/>
              <a:t>Electronic claims</a:t>
            </a:r>
          </a:p>
          <a:p>
            <a:pPr lvl="1"/>
            <a:r>
              <a:rPr lang="en-US" dirty="0"/>
              <a:t>Enter the “Attorney Fee” and “Potential Attorney Fee” flashes in SHARE </a:t>
            </a:r>
          </a:p>
        </p:txBody>
      </p:sp>
      <p:sp>
        <p:nvSpPr>
          <p:cNvPr id="5" name="Slide Number Placeholder 4">
            <a:extLst>
              <a:ext uri="{FF2B5EF4-FFF2-40B4-BE49-F238E27FC236}">
                <a16:creationId xmlns:a16="http://schemas.microsoft.com/office/drawing/2014/main" id="{A3D4426B-7D9F-4DC3-85DE-72DC0AEA1802}"/>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7</a:t>
            </a:fld>
            <a:endParaRPr lang="en-US" dirty="0"/>
          </a:p>
        </p:txBody>
      </p:sp>
    </p:spTree>
    <p:extLst>
      <p:ext uri="{BB962C8B-B14F-4D97-AF65-F5344CB8AC3E}">
        <p14:creationId xmlns:p14="http://schemas.microsoft.com/office/powerpoint/2010/main" val="244735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B3C5-9E5B-4A4C-B0D7-4DFC6D1E5D55}"/>
              </a:ext>
            </a:extLst>
          </p:cNvPr>
          <p:cNvSpPr>
            <a:spLocks noGrp="1"/>
          </p:cNvSpPr>
          <p:nvPr>
            <p:ph type="title"/>
            <p:custDataLst>
              <p:tags r:id="rId1"/>
            </p:custDataLst>
          </p:nvPr>
        </p:nvSpPr>
        <p:spPr>
          <a:xfrm>
            <a:off x="0" y="793631"/>
            <a:ext cx="9144000" cy="1086867"/>
          </a:xfrm>
        </p:spPr>
        <p:txBody>
          <a:bodyPr/>
          <a:lstStyle/>
          <a:p>
            <a:r>
              <a:rPr lang="en-US" dirty="0"/>
              <a:t>Is This A Valid Fee Agreement?, </a:t>
            </a:r>
            <a:br>
              <a:rPr lang="en-US" dirty="0"/>
            </a:br>
            <a:r>
              <a:rPr lang="en-US" dirty="0"/>
              <a:t>The Agreement Must:</a:t>
            </a:r>
          </a:p>
        </p:txBody>
      </p:sp>
      <p:sp>
        <p:nvSpPr>
          <p:cNvPr id="3" name="Content Placeholder 2">
            <a:extLst>
              <a:ext uri="{FF2B5EF4-FFF2-40B4-BE49-F238E27FC236}">
                <a16:creationId xmlns:a16="http://schemas.microsoft.com/office/drawing/2014/main" id="{34E389D4-43A0-4397-BEFF-F1F936607E1C}"/>
              </a:ext>
            </a:extLst>
          </p:cNvPr>
          <p:cNvSpPr>
            <a:spLocks noGrp="1"/>
          </p:cNvSpPr>
          <p:nvPr>
            <p:ph idx="1"/>
            <p:custDataLst>
              <p:tags r:id="rId2"/>
            </p:custDataLst>
          </p:nvPr>
        </p:nvSpPr>
        <p:spPr>
          <a:xfrm>
            <a:off x="457200" y="2057400"/>
            <a:ext cx="8229600" cy="3916363"/>
          </a:xfrm>
        </p:spPr>
        <p:txBody>
          <a:bodyPr/>
          <a:lstStyle/>
          <a:p>
            <a:r>
              <a:rPr lang="en-US" dirty="0"/>
              <a:t>Must be written and signed by:</a:t>
            </a:r>
          </a:p>
          <a:p>
            <a:pPr marL="461963" indent="-236538"/>
            <a:r>
              <a:rPr lang="en-US" sz="1800" dirty="0"/>
              <a:t>The claimant or appellant, and</a:t>
            </a:r>
          </a:p>
          <a:p>
            <a:pPr marL="461963" indent="-236538"/>
            <a:r>
              <a:rPr lang="en-US" sz="1800" dirty="0"/>
              <a:t>The agent or attorney</a:t>
            </a:r>
          </a:p>
          <a:p>
            <a:pPr marL="461963" indent="-236538"/>
            <a:r>
              <a:rPr lang="en-US" sz="1800" dirty="0"/>
              <a:t>The name of any disinterested third party </a:t>
            </a:r>
          </a:p>
          <a:p>
            <a:pPr marL="461963" indent="-236538"/>
            <a:r>
              <a:rPr lang="en-US" sz="1800" dirty="0"/>
              <a:t>The VA file number</a:t>
            </a:r>
          </a:p>
          <a:p>
            <a:pPr marL="461963" indent="-236538"/>
            <a:r>
              <a:rPr lang="en-US" sz="1800" dirty="0"/>
              <a:t>Terms under which the amount to be paid for the services for agent or attorney</a:t>
            </a:r>
          </a:p>
        </p:txBody>
      </p:sp>
      <p:sp>
        <p:nvSpPr>
          <p:cNvPr id="5" name="Slide Number Placeholder 4">
            <a:extLst>
              <a:ext uri="{FF2B5EF4-FFF2-40B4-BE49-F238E27FC236}">
                <a16:creationId xmlns:a16="http://schemas.microsoft.com/office/drawing/2014/main" id="{97127D3C-0E15-4BFF-99E9-4159B040B21A}"/>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8</a:t>
            </a:fld>
            <a:endParaRPr lang="en-US" dirty="0"/>
          </a:p>
        </p:txBody>
      </p:sp>
    </p:spTree>
    <p:extLst>
      <p:ext uri="{BB962C8B-B14F-4D97-AF65-F5344CB8AC3E}">
        <p14:creationId xmlns:p14="http://schemas.microsoft.com/office/powerpoint/2010/main" val="182903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7D95-E759-4FB5-B75A-DB5AB8C0721D}"/>
              </a:ext>
            </a:extLst>
          </p:cNvPr>
          <p:cNvSpPr>
            <a:spLocks noGrp="1"/>
          </p:cNvSpPr>
          <p:nvPr>
            <p:ph type="title"/>
            <p:custDataLst>
              <p:tags r:id="rId1"/>
            </p:custDataLst>
          </p:nvPr>
        </p:nvSpPr>
        <p:spPr>
          <a:xfrm>
            <a:off x="0" y="793631"/>
            <a:ext cx="9144000" cy="1086867"/>
          </a:xfrm>
        </p:spPr>
        <p:txBody>
          <a:bodyPr/>
          <a:lstStyle/>
          <a:p>
            <a:r>
              <a:rPr lang="en-US" dirty="0"/>
              <a:t>Is This A Valid Fee Agreement?</a:t>
            </a:r>
            <a:br>
              <a:rPr lang="en-US" dirty="0"/>
            </a:br>
            <a:r>
              <a:rPr lang="en-US" dirty="0"/>
              <a:t> Continued</a:t>
            </a:r>
          </a:p>
        </p:txBody>
      </p:sp>
      <p:sp>
        <p:nvSpPr>
          <p:cNvPr id="3" name="Content Placeholder 2">
            <a:extLst>
              <a:ext uri="{FF2B5EF4-FFF2-40B4-BE49-F238E27FC236}">
                <a16:creationId xmlns:a16="http://schemas.microsoft.com/office/drawing/2014/main" id="{D1FF2139-D6E8-4498-B9B7-88559B876192}"/>
              </a:ext>
            </a:extLst>
          </p:cNvPr>
          <p:cNvSpPr>
            <a:spLocks noGrp="1"/>
          </p:cNvSpPr>
          <p:nvPr>
            <p:ph idx="1"/>
            <p:custDataLst>
              <p:tags r:id="rId2"/>
            </p:custDataLst>
          </p:nvPr>
        </p:nvSpPr>
        <p:spPr>
          <a:xfrm>
            <a:off x="457200" y="2057401"/>
            <a:ext cx="8229600" cy="675968"/>
          </a:xfrm>
        </p:spPr>
        <p:txBody>
          <a:bodyPr>
            <a:normAutofit lnSpcReduction="10000"/>
          </a:bodyPr>
          <a:lstStyle/>
          <a:p>
            <a:pPr marL="225425" indent="-225425">
              <a:buClr>
                <a:schemeClr val="tx1"/>
              </a:buClr>
              <a:buFont typeface="Arial" panose="020B0604020202020204" pitchFamily="34" charset="0"/>
              <a:buChar char="•"/>
            </a:pPr>
            <a:r>
              <a:rPr lang="en-US" dirty="0"/>
              <a:t>Identify that VA is to pay the agent or attorney directly out of past due benefits </a:t>
            </a:r>
          </a:p>
        </p:txBody>
      </p:sp>
      <p:sp>
        <p:nvSpPr>
          <p:cNvPr id="5" name="Slide Number Placeholder 4">
            <a:extLst>
              <a:ext uri="{FF2B5EF4-FFF2-40B4-BE49-F238E27FC236}">
                <a16:creationId xmlns:a16="http://schemas.microsoft.com/office/drawing/2014/main" id="{7202312A-EB58-4451-B6D7-1463E1DA06EA}"/>
              </a:ext>
            </a:extLst>
          </p:cNvPr>
          <p:cNvSpPr>
            <a:spLocks noGrp="1"/>
          </p:cNvSpPr>
          <p:nvPr>
            <p:ph type="sldNum" sz="quarter" idx="12"/>
            <p:custDataLst>
              <p:tags r:id="rId3"/>
            </p:custDataLst>
          </p:nvPr>
        </p:nvSpPr>
        <p:spPr>
          <a:xfrm>
            <a:off x="6931152" y="6601978"/>
            <a:ext cx="2133600" cy="365125"/>
          </a:xfrm>
        </p:spPr>
        <p:txBody>
          <a:bodyPr/>
          <a:lstStyle/>
          <a:p>
            <a:fld id="{D8160428-BBBE-4624-90FA-0507BBBBEE3F}" type="slidenum">
              <a:rPr lang="en-US" smtClean="0"/>
              <a:pPr/>
              <a:t>9</a:t>
            </a:fld>
            <a:endParaRPr lang="en-US" dirty="0"/>
          </a:p>
        </p:txBody>
      </p:sp>
      <p:sp>
        <p:nvSpPr>
          <p:cNvPr id="6" name="TextBox 5">
            <a:extLst>
              <a:ext uri="{FF2B5EF4-FFF2-40B4-BE49-F238E27FC236}">
                <a16:creationId xmlns:a16="http://schemas.microsoft.com/office/drawing/2014/main" id="{7C38AE51-586A-4C67-BF67-CF132FDB9540}"/>
              </a:ext>
            </a:extLst>
          </p:cNvPr>
          <p:cNvSpPr txBox="1"/>
          <p:nvPr>
            <p:custDataLst>
              <p:tags r:id="rId4"/>
            </p:custDataLst>
          </p:nvPr>
        </p:nvSpPr>
        <p:spPr>
          <a:xfrm>
            <a:off x="467033" y="3204675"/>
            <a:ext cx="8180438" cy="400110"/>
          </a:xfrm>
          <a:prstGeom prst="rect">
            <a:avLst/>
          </a:prstGeom>
          <a:noFill/>
        </p:spPr>
        <p:txBody>
          <a:bodyPr wrap="square" rtlCol="0">
            <a:spAutoFit/>
          </a:bodyPr>
          <a:lstStyle/>
          <a:p>
            <a:pPr>
              <a:spcAft>
                <a:spcPts val="600"/>
              </a:spcAft>
            </a:pPr>
            <a:r>
              <a:rPr lang="en-US" sz="2000" dirty="0"/>
              <a:t>When a fee agreement is received, the AAFC will ensure: </a:t>
            </a:r>
          </a:p>
        </p:txBody>
      </p:sp>
      <p:sp>
        <p:nvSpPr>
          <p:cNvPr id="7" name="TextBox 6">
            <a:extLst>
              <a:ext uri="{FF2B5EF4-FFF2-40B4-BE49-F238E27FC236}">
                <a16:creationId xmlns:a16="http://schemas.microsoft.com/office/drawing/2014/main" id="{B01DF5F6-CB2A-434A-8387-F68D8A48F61F}"/>
              </a:ext>
            </a:extLst>
          </p:cNvPr>
          <p:cNvSpPr txBox="1"/>
          <p:nvPr>
            <p:custDataLst>
              <p:tags r:id="rId5"/>
            </p:custDataLst>
          </p:nvPr>
        </p:nvSpPr>
        <p:spPr>
          <a:xfrm>
            <a:off x="467033" y="3604785"/>
            <a:ext cx="8229600" cy="1554272"/>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The fee agreement meets the requirements of 38 CFR 14.636(g)</a:t>
            </a:r>
          </a:p>
          <a:p>
            <a:pPr marL="225425" indent="-225425">
              <a:spcAft>
                <a:spcPts val="600"/>
              </a:spcAft>
              <a:buClr>
                <a:schemeClr val="tx1"/>
              </a:buClr>
              <a:buFont typeface="Arial" panose="020B0604020202020204" pitchFamily="34" charset="0"/>
              <a:buChar char="•"/>
            </a:pPr>
            <a:r>
              <a:rPr lang="en-US" sz="2000" dirty="0"/>
              <a:t>The agent or attorney signed the agreement, and</a:t>
            </a:r>
          </a:p>
          <a:p>
            <a:pPr marL="225425" indent="-225425">
              <a:spcAft>
                <a:spcPts val="600"/>
              </a:spcAft>
              <a:buClr>
                <a:schemeClr val="tx1"/>
              </a:buClr>
              <a:buFont typeface="Arial" panose="020B0604020202020204" pitchFamily="34" charset="0"/>
              <a:buChar char="•"/>
            </a:pPr>
            <a:r>
              <a:rPr lang="en-US" sz="2000" dirty="0"/>
              <a:t>The agent or attorney signed VA Form 21-22a</a:t>
            </a:r>
          </a:p>
          <a:p>
            <a:pPr marL="225425" indent="-225425">
              <a:spcAft>
                <a:spcPts val="600"/>
              </a:spcAft>
              <a:buClr>
                <a:schemeClr val="tx1"/>
              </a:buClr>
              <a:buFont typeface="Arial" panose="020B0604020202020204" pitchFamily="34" charset="0"/>
              <a:buChar char="•"/>
            </a:pPr>
            <a:r>
              <a:rPr lang="en-US" sz="2000" dirty="0"/>
              <a:t>The agreement was filed with the RO within 30 days of its execution  </a:t>
            </a:r>
          </a:p>
        </p:txBody>
      </p:sp>
    </p:spTree>
    <p:extLst>
      <p:ext uri="{BB962C8B-B14F-4D97-AF65-F5344CB8AC3E}">
        <p14:creationId xmlns:p14="http://schemas.microsoft.com/office/powerpoint/2010/main" val="485703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PRESENTER_DUMMYTAG" val="&lt;DummyForForceWrite&gt;&lt;/DummyForForceWrite&gt;"/>
  <p:tag name="HTML_SHAPEINFO" val="&lt;ThreeDShapeInfo&gt;&lt;uuid val=&quot;{8B836083-E747-4095-955E-BB13E07536D8}&quot;/&gt;&lt;isInvalidForFieldText val=&quot;0&quot;/&gt;&lt;Image&gt;&lt;filename val=&quot;C:\Users\User\AppData\Local\Temp\CP785254984171Session\CPTrustFolder785254984171\PPTImport785259027546\data\asimages\{8B836083-E747-4095-955E-BB13E07536D8}_1.png&quot;/&gt;&lt;left val=&quot;71&quot;/&gt;&lt;top val=&quot;288&quot;/&gt;&lt;width val=&quot;817&quot;/&gt;&lt;height val=&quot;13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B466E99-C28C-4E7A-BD66-A9BD386744C7}&quot;/&gt;&lt;isInvalidForFieldText val=&quot;0&quot;/&gt;&lt;Image&gt;&lt;filename val=&quot;C:\Users\User\AppData\Local\Temp\CP785254984171Session\CPTrustFolder785254984171\PPTImport785259027546\data\asimages\{4B466E99-C28C-4E7A-BD66-A9BD386744C7}_1.png&quot;/&gt;&lt;left val=&quot;71&quot;/&gt;&lt;top val=&quot;491&quot;/&gt;&lt;width val=&quot;249&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6147447-3B72-444E-9570-249F5F22D47E}&quot;/&gt;&lt;isInvalidForFieldText val=&quot;0&quot;/&gt;&lt;Image&gt;&lt;filename val=&quot;C:\Users\User\AppData\Local\Temp\CP785254984171Session\CPTrustFolder785254984171\PPTImport785259027546\data\asimages\{86147447-3B72-444E-9570-249F5F22D47E}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38&quot;/&gt;&lt;lineCharCount val=&quot;68&quot;/&gt;&lt;lineCharCount val=&quot;19&quot;/&gt;&lt;lineCharCount val=&quot;65&quot;/&gt;&lt;lineCharCount val=&quot;15&quot;/&gt;&lt;lineCharCount val=&quot;64&quot;/&gt;&lt;lineCharCount val=&quot;7&quot;/&gt;&lt;/TableIndex&gt;&lt;/ShapeTextInfo&gt;"/>
  <p:tag name="HTML_SHAPEINFO" val="&lt;ThreeDShapeInfo&gt;&lt;uuid val=&quot;{75F9F646-D6AD-4FBF-A1A4-DBFE9D32DCB9}&quot;/&gt;&lt;isInvalidForFieldText val=&quot;0&quot;/&gt;&lt;Image&gt;&lt;filename val=&quot;C:\Users\User\AppData\Local\Temp\CP785254984171Session\CPTrustFolder785254984171\PPTImport785259027546\data\asimages\{75F9F646-D6AD-4FBF-A1A4-DBFE9D32DCB9}_2.png&quot;/&gt;&lt;left val=&quot;42&quot;/&gt;&lt;top val=&quot;212&quot;/&gt;&lt;width val=&quot;881&quot;/&gt;&lt;height val=&quot;41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9788C1A-0A13-4F38-9AC3-DDC0D77732AE}&quot;/&gt;&lt;isInvalidForFieldText val=&quot;0&quot;/&gt;&lt;Image&gt;&lt;filename val=&quot;C:\Users\User\AppData\Local\Temp\CP785254984171Session\CPTrustFolder785254984171\PPTImport785259027546\data\asimages\{09788C1A-0A13-4F38-9AC3-DDC0D77732AE}_2.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5A9A87E-46C5-43D9-A183-5A5AA6496228}&quot;/&gt;&lt;isInvalidForFieldText val=&quot;0&quot;/&gt;&lt;Image&gt;&lt;filename val=&quot;C:\Users\User\AppData\Local\Temp\CP785254984171Session\CPTrustFolder785254984171\PPTImport785259027546\data\asimages\{35A9A87E-46C5-43D9-A183-5A5AA6496228}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36&quot;/&gt;&lt;lineCharCount val=&quot;64&quot;/&gt;&lt;lineCharCount val=&quot;70&quot;/&gt;&lt;lineCharCount val=&quot;40&quot;/&gt;&lt;lineCharCount val=&quot;58&quot;/&gt;&lt;lineCharCount val=&quot;53&quot;/&gt;&lt;/TableIndex&gt;&lt;/ShapeTextInfo&gt;"/>
  <p:tag name="HTML_SHAPEINFO" val="&lt;ThreeDShapeInfo&gt;&lt;uuid val=&quot;{AB15CF35-553A-4ADC-A124-264C89AFD0AF}&quot;/&gt;&lt;isInvalidForFieldText val=&quot;0&quot;/&gt;&lt;Image&gt;&lt;filename val=&quot;C:\Users\User\AppData\Local\Temp\CP785254984171Session\CPTrustFolder785254984171\PPTImport785259027546\data\asimages\{AB15CF35-553A-4ADC-A124-264C89AFD0AF}_3.png&quot;/&gt;&lt;left val=&quot;42&quot;/&gt;&lt;top val=&quot;212&quot;/&gt;&lt;width val=&quot;873&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8D758F9-638B-4967-AC70-FD2EF5B6865F}&quot;/&gt;&lt;isInvalidForFieldText val=&quot;0&quot;/&gt;&lt;Image&gt;&lt;filename val=&quot;C:\Users\User\AppData\Local\Temp\CP785254984171Session\CPTrustFolder785254984171\PPTImport785259027546\data\asimages\{48D758F9-638B-4967-AC70-FD2EF5B6865F}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2AFE8A2-D086-4FDE-A242-E0A69E63EECF}&quot;/&gt;&lt;isInvalidForFieldText val=&quot;0&quot;/&gt;&lt;Image&gt;&lt;filename val=&quot;C:\Users\User\AppData\Local\Temp\CP785254984171Session\CPTrustFolder785254984171\PPTImport785259027546\data\asimages\{92AFE8A2-D086-4FDE-A242-E0A69E63EECF}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0&quot;/&gt;&lt;lineCharCount val=&quot;56&quot;/&gt;&lt;lineCharCount val=&quot;49&quot;/&gt;&lt;lineCharCount val=&quot;69&quot;/&gt;&lt;lineCharCount val=&quot;66&quot;/&gt;&lt;/TableIndex&gt;&lt;/ShapeTextInfo&gt;"/>
  <p:tag name="HTML_SHAPEINFO" val="&lt;ThreeDShapeInfo&gt;&lt;uuid val=&quot;{BCD3945B-A7E8-4354-9003-08D287071F30}&quot;/&gt;&lt;isInvalidForFieldText val=&quot;0&quot;/&gt;&lt;Image&gt;&lt;filename val=&quot;C:\Users\User\AppData\Local\Temp\CP785254984171Session\CPTrustFolder785254984171\PPTImport785259027546\data\asimages\{BCD3945B-A7E8-4354-9003-08D287071F30}_4.png&quot;/&gt;&lt;left val=&quot;42&quot;/&gt;&lt;top val=&quot;212&quot;/&gt;&lt;width val=&quot;87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4608AE2-BB21-489A-99B5-F2C8ED32A045}&quot;/&gt;&lt;isInvalidForFieldText val=&quot;0&quot;/&gt;&lt;Image&gt;&lt;filename val=&quot;C:\Users\User\AppData\Local\Temp\CP785254984171Session\CPTrustFolder785254984171\PPTImport785259027546\data\asimages\{94608AE2-BB21-489A-99B5-F2C8ED32A045}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705E2653-D0E0-4A1C-B002-195F73E0C1DD}&quot;/&gt;&lt;isInvalidForFieldText val=&quot;0&quot;/&gt;&lt;Image&gt;&lt;filename val=&quot;C:\Users\User\AppData\Local\Temp\CP785254984171Session\CPTrustFolder785254984171\PPTImport785259027546\data\asimages\{705E2653-D0E0-4A1C-B002-195F73E0C1DD}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57&quot;/&gt;&lt;lineCharCount val=&quot;28&quot;/&gt;&lt;lineCharCount val=&quot;67&quot;/&gt;&lt;lineCharCount val=&quot;58&quot;/&gt;&lt;lineCharCount val=&quot;59&quot;/&gt;&lt;lineCharCount val=&quot;16&quot;/&gt;&lt;lineCharCount val=&quot;35&quot;/&gt;&lt;/TableIndex&gt;&lt;/ShapeTextInfo&gt;"/>
  <p:tag name="HTML_SHAPEINFO" val="&lt;ThreeDShapeInfo&gt;&lt;uuid val=&quot;{E6F8BA6F-A85F-4C83-8987-347821274475}&quot;/&gt;&lt;isInvalidForFieldText val=&quot;0&quot;/&gt;&lt;Image&gt;&lt;filename val=&quot;C:\Users\User\AppData\Local\Temp\CP785254984171Session\CPTrustFolder785254984171\PPTImport785259027546\data\asimages\{E6F8BA6F-A85F-4C83-8987-347821274475}_5.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37311BA-60B0-4000-84E7-6B5191F4937C}&quot;/&gt;&lt;isInvalidForFieldText val=&quot;0&quot;/&gt;&lt;Image&gt;&lt;filename val=&quot;C:\Users\User\AppData\Local\Temp\CP785254984171Session\CPTrustFolder785254984171\PPTImport785259027546\data\asimages\{A37311BA-60B0-4000-84E7-6B5191F4937C}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4&quot;/&gt;&lt;/TableIndex&gt;&lt;/ShapeTextInfo&gt;"/>
  <p:tag name="HTML_SHAPEINFO" val="&lt;ThreeDShapeInfo&gt;&lt;uuid val=&quot;{51FA14D4-3D2D-4CFE-AF30-1031A7962C23}&quot;/&gt;&lt;isInvalidForFieldText val=&quot;0&quot;/&gt;&lt;Image&gt;&lt;filename val=&quot;C:\Users\User\AppData\Local\Temp\CP785254984171Session\CPTrustFolder785254984171\PPTImport785259027546\data\asimages\{51FA14D4-3D2D-4CFE-AF30-1031A7962C23}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74&quot;/&gt;&lt;lineCharCount val=&quot;70&quot;/&gt;&lt;lineCharCount val=&quot;70&quot;/&gt;&lt;lineCharCount val=&quot;78&quot;/&gt;&lt;lineCharCount val=&quot;12&quot;/&gt;&lt;/TableIndex&gt;&lt;/ShapeTextInfo&gt;"/>
  <p:tag name="HTML_SHAPEINFO" val="&lt;ThreeDShapeInfo&gt;&lt;uuid val=&quot;{2B1C61E4-71CC-49D0-BD5B-65C6540FC6B9}&quot;/&gt;&lt;isInvalidForFieldText val=&quot;0&quot;/&gt;&lt;Image&gt;&lt;filename val=&quot;C:\Users\User\AppData\Local\Temp\CP785254984171Session\CPTrustFolder785254984171\PPTImport785259027546\data\asimages\{2B1C61E4-71CC-49D0-BD5B-65C6540FC6B9}_6.png&quot;/&gt;&lt;left val=&quot;42&quot;/&gt;&lt;top val=&quot;212&quot;/&gt;&lt;width val=&quot;875&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514CF55-2A75-4A50-BE31-BF8E1E726812}&quot;/&gt;&lt;isInvalidForFieldText val=&quot;0&quot;/&gt;&lt;Image&gt;&lt;filename val=&quot;C:\Users\User\AppData\Local\Temp\CP785254984171Session\CPTrustFolder785254984171\PPTImport785259027546\data\asimages\{2514CF55-2A75-4A50-BE31-BF8E1E726812}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7&quot;/&gt;&lt;/TableIndex&gt;&lt;/ShapeTextInfo&gt;"/>
  <p:tag name="HTML_SHAPEINFO" val="&lt;ThreeDShapeInfo&gt;&lt;uuid val=&quot;{2E0CF987-FDE5-4EC4-9C48-7911E54FFABB}&quot;/&gt;&lt;isInvalidForFieldText val=&quot;0&quot;/&gt;&lt;Image&gt;&lt;filename val=&quot;C:\Users\User\AppData\Local\Temp\CP785254984171Session\CPTrustFolder785254984171\PPTImport785259027546\data\asimages\{2E0CF987-FDE5-4EC4-9C48-7911E54FFABB}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7&quot;/&gt;&lt;lineCharCount val=&quot;13&quot;/&gt;&lt;lineCharCount val=&quot;18&quot;/&gt;&lt;lineCharCount val=&quot;71&quot;/&gt;&lt;/TableIndex&gt;&lt;/ShapeTextInfo&gt;"/>
  <p:tag name="HTML_SHAPEINFO" val="&lt;ThreeDShapeInfo&gt;&lt;uuid val=&quot;{11E84AC7-A4F1-40B3-933E-54FE69627CE3}&quot;/&gt;&lt;isInvalidForFieldText val=&quot;0&quot;/&gt;&lt;Image&gt;&lt;filename val=&quot;C:\Users\User\AppData\Local\Temp\CP785254984171Session\CPTrustFolder785254984171\PPTImport785259027546\data\asimages\{11E84AC7-A4F1-40B3-933E-54FE69627CE3}_7.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D52D2FF-AD71-4A31-8419-589DCE646233}&quot;/&gt;&lt;isInvalidForFieldText val=&quot;0&quot;/&gt;&lt;Image&gt;&lt;filename val=&quot;C:\Users\User\AppData\Local\Temp\CP785254984171Session\CPTrustFolder785254984171\PPTImport785259027546\data\asimages\{8D52D2FF-AD71-4A31-8419-589DCE646233}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9&quot;/&gt;&lt;/TableIndex&gt;&lt;/ShapeTextInfo&gt;"/>
  <p:tag name="HTML_SHAPEINFO" val="&lt;ThreeDShapeInfo&gt;&lt;uuid val=&quot;{975548F7-C69B-4EB0-B4E6-599B7ACDFA81}&quot;/&gt;&lt;isInvalidForFieldText val=&quot;0&quot;/&gt;&lt;Image&gt;&lt;filename val=&quot;C:\Users\User\AppData\Local\Temp\CP785254984171Session\CPTrustFolder785254984171\PPTImport785259027546\data\asimages\{975548F7-C69B-4EB0-B4E6-599B7ACDFA81}_8.png&quot;/&gt;&lt;left val=&quot;0&quot;/&gt;&lt;top val=&quot;76&quot;/&gt;&lt;width val=&quot;961&quot;/&gt;&lt;height val=&quot;12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1&quot;/&gt;&lt;lineCharCount val=&quot;31&quot;/&gt;&lt;lineCharCount val=&quot;22&quot;/&gt;&lt;lineCharCount val=&quot;43&quot;/&gt;&lt;lineCharCount val=&quot;19&quot;/&gt;&lt;lineCharCount val=&quot;70&quot;/&gt;&lt;lineCharCount val=&quot;8&quot;/&gt;&lt;/TableIndex&gt;&lt;/ShapeTextInfo&gt;"/>
  <p:tag name="HTML_SHAPEINFO" val="&lt;ThreeDShapeInfo&gt;&lt;uuid val=&quot;{EB025714-35FB-4FEF-85FF-64BB397CECB0}&quot;/&gt;&lt;isInvalidForFieldText val=&quot;0&quot;/&gt;&lt;Image&gt;&lt;filename val=&quot;C:\Users\User\AppData\Local\Temp\CP785254984171Session\CPTrustFolder785254984171\PPTImport785259027546\data\asimages\{EB025714-35FB-4FEF-85FF-64BB397CECB0}_8.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20DFABA-A7F5-47EF-AD48-8301E99F6FDE}&quot;/&gt;&lt;isInvalidForFieldText val=&quot;0&quot;/&gt;&lt;Image&gt;&lt;filename val=&quot;C:\Users\User\AppData\Local\Temp\CP785254984171Session\CPTrustFolder785254984171\PPTImport785259027546\data\asimages\{820DFABA-A7F5-47EF-AD48-8301E99F6FDE}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0&quot;/&gt;&lt;/TableIndex&gt;&lt;/ShapeTextInfo&gt;"/>
  <p:tag name="HTML_SHAPEINFO" val="&lt;ThreeDShapeInfo&gt;&lt;uuid val=&quot;{E11F6BAA-8FE8-4DFC-84AF-7005B5979248}&quot;/&gt;&lt;isInvalidForFieldText val=&quot;0&quot;/&gt;&lt;Image&gt;&lt;filename val=&quot;C:\Users\User\AppData\Local\Temp\CP785254984171Session\CPTrustFolder785254984171\PPTImport785259027546\data\asimages\{E11F6BAA-8FE8-4DFC-84AF-7005B5979248}_9.png&quot;/&gt;&lt;left val=&quot;0&quot;/&gt;&lt;top val=&quot;76&quot;/&gt;&lt;width val=&quot;961&quot;/&gt;&lt;height val=&quot;12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9&quot;/&gt;&lt;/TableIndex&gt;&lt;/ShapeTextInfo&gt;"/>
  <p:tag name="HTML_SHAPEINFO" val="&lt;ThreeDShapeInfo&gt;&lt;uuid val=&quot;{82E015B5-B8D8-42E7-A5E5-F9D3941B476D}&quot;/&gt;&lt;isInvalidForFieldText val=&quot;0&quot;/&gt;&lt;Image&gt;&lt;filename val=&quot;C:\Users\User\AppData\Local\Temp\CP785254984171Session\CPTrustFolder785254984171\PPTImport785259027546\data\asimages\{82E015B5-B8D8-42E7-A5E5-F9D3941B476D}_9.png&quot;/&gt;&lt;left val=&quot;42&quot;/&gt;&lt;top val=&quot;208&quot;/&gt;&lt;width val=&quot;874&quot;/&gt;&lt;height val=&quot;86&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6152849-A583-4C06-90E7-4EA0CEA9BE73}&quot;/&gt;&lt;isInvalidForFieldText val=&quot;0&quot;/&gt;&lt;Image&gt;&lt;filename val=&quot;C:\Users\User\AppData\Local\Temp\CP785254984171Session\CPTrustFolder785254984171\PPTImport785259027546\data\asimages\{56152849-A583-4C06-90E7-4EA0CEA9BE73}_9.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BEAECD36-0828-4525-8901-12A4AD15BF20}&quot;/&gt;&lt;isInvalidForFieldText val=&quot;0&quot;/&gt;&lt;Image&gt;&lt;filename val=&quot;C:\Users\User\AppData\Local\Temp\CP785254984171Session\CPTrustFolder785254984171\PPTImport785259027546\data\asimages\{BEAECD36-0828-4525-8901-12A4AD15BF20}_9.png&quot;/&gt;&lt;left val=&quot;41&quot;/&gt;&lt;top val=&quot;332&quot;/&gt;&lt;width val=&quot;866&quot;/&gt;&lt;height val=&quot;5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48&quot;/&gt;&lt;lineCharCount val=&quot;44&quot;/&gt;&lt;lineCharCount val=&quot;69&quot;/&gt;&lt;/TableIndex&gt;&lt;/ShapeTextInfo&gt;"/>
  <p:tag name="HTML_SHAPEINFO" val="&lt;ThreeDShapeInfo&gt;&lt;uuid val=&quot;{66C7AF6B-A8DB-4B20-9966-AB3AAAA58914}&quot;/&gt;&lt;isInvalidForFieldText val=&quot;0&quot;/&gt;&lt;Image&gt;&lt;filename val=&quot;C:\Users\User\AppData\Local\Temp\CP785254984171Session\CPTrustFolder785254984171\PPTImport785259027546\data\asimages\{66C7AF6B-A8DB-4B20-9966-AB3AAAA58914}_9.png&quot;/&gt;&lt;left val=&quot;43&quot;/&gt;&lt;top val=&quot;374&quot;/&gt;&lt;width val=&quot;870&quot;/&gt;&lt;height val=&quot;17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2&quot;/&gt;&lt;/TableIndex&gt;&lt;/ShapeTextInfo&gt;"/>
  <p:tag name="HTML_SHAPEINFO" val="&lt;ThreeDShapeInfo&gt;&lt;uuid val=&quot;{5A9D19A0-5F58-42F0-AA8A-C8B70C898725}&quot;/&gt;&lt;isInvalidForFieldText val=&quot;0&quot;/&gt;&lt;Image&gt;&lt;filename val=&quot;C:\Users\User\AppData\Local\Temp\CP785254984171Session\CPTrustFolder785254984171\PPTImport785259027546\data\asimages\{5A9D19A0-5F58-42F0-AA8A-C8B70C898725}_10.png&quot;/&gt;&lt;left val=&quot;0&quot;/&gt;&lt;top val=&quot;76&quot;/&gt;&lt;width val=&quot;961&quot;/&gt;&lt;height val=&quot;12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414D13-A837-4442-8A12-0DFBDFA55686}&quot;/&gt;&lt;isInvalidForFieldText val=&quot;0&quot;/&gt;&lt;Image&gt;&lt;filename val=&quot;C:\Users\User\AppData\Local\Temp\CP785254984171Session\CPTrustFolder785254984171\PPTImport785259027546\data\asimages\{C9414D13-A837-4442-8A12-0DFBDFA55686}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2&quot;/&gt;&lt;lineCharCount val=&quot;7&quot;/&gt;&lt;lineCharCount val=&quot;11&quot;/&gt;&lt;/TableIndex&gt;&lt;TableIndex row=&quot;1&quot; col=&quot;3&quot;&gt;&lt;linesCount val=&quot;1&quot;/&gt;&lt;lineCharCount val=&quot;11&quot;/&gt;&lt;/TableIndex&gt;&lt;TableIndex row=&quot;1&quot; col=&quot;4&quot;&gt;&lt;linesCount val=&quot;1&quot;/&gt;&lt;lineCharCount val=&quot;9&quot;/&gt;&lt;/TableIndex&gt;&lt;TableIndex row=&quot;2&quot; col=&quot;1&quot;&gt;&lt;linesCount val=&quot;1&quot;/&gt;&lt;lineCharCount val=&quot;1&quot;/&gt;&lt;/TableIndex&gt;&lt;TableIndex row=&quot;2&quot; col=&quot;2&quot;&gt;&lt;linesCount val=&quot;1&quot;/&gt;&lt;lineCharCount val=&quot;4&quot;/&gt;&lt;/TableIndex&gt;&lt;TableIndex row=&quot;2&quot; col=&quot;3&quot;&gt;&lt;linesCount val=&quot;4&quot;/&gt;&lt;lineCharCount val=&quot;45&quot;/&gt;&lt;lineCharCount val=&quot;45&quot;/&gt;&lt;lineCharCount val=&quot;40&quot;/&gt;&lt;lineCharCount val=&quot;21&quot;/&gt;&lt;/TableIndex&gt;&lt;TableIndex row=&quot;2&quot; col=&quot;4&quot;&gt;&lt;linesCount val=&quot;3&quot;/&gt;&lt;lineCharCount val=&quot;21&quot;/&gt;&lt;lineCharCount val=&quot;4&quot;/&gt;&lt;lineCharCount val=&quot;22&quot;/&gt;&lt;/TableIndex&gt;&lt;TableIndex row=&quot;3&quot; col=&quot;1&quot;&gt;&lt;linesCount val=&quot;1&quot;/&gt;&lt;lineCharCount val=&quot;1&quot;/&gt;&lt;/TableIndex&gt;&lt;TableIndex row=&quot;3&quot; col=&quot;2&quot;&gt;&lt;linesCount val=&quot;1&quot;/&gt;&lt;lineCharCount val=&quot;3&quot;/&gt;&lt;/TableIndex&gt;&lt;TableIndex row=&quot;3&quot; col=&quot;3&quot;&gt;&lt;linesCount val=&quot;3&quot;/&gt;&lt;lineCharCount val=&quot;39&quot;/&gt;&lt;lineCharCount val=&quot;42&quot;/&gt;&lt;lineCharCount val=&quot;6&quot;/&gt;&lt;/TableIndex&gt;&lt;TableIndex row=&quot;3&quot; col=&quot;4&quot;&gt;&lt;linesCount val=&quot;1&quot;/&gt;&lt;lineCharCount val=&quot;22&quot;/&gt;&lt;/TableIndex&gt;&lt;TableIndex row=&quot;4&quot; col=&quot;1&quot;&gt;&lt;linesCount val=&quot;1&quot;/&gt;&lt;lineCharCount val=&quot;1&quot;/&gt;&lt;/TableIndex&gt;&lt;TableIndex row=&quot;4&quot; col=&quot;2&quot;&gt;&lt;linesCount val=&quot;1&quot;/&gt;&lt;lineCharCount val=&quot;4&quot;/&gt;&lt;/TableIndex&gt;&lt;TableIndex row=&quot;4&quot; col=&quot;3&quot;&gt;&lt;linesCount val=&quot;5&quot;/&gt;&lt;lineCharCount val=&quot;43&quot;/&gt;&lt;lineCharCount val=&quot;8&quot;/&gt;&lt;lineCharCount val=&quot;43&quot;/&gt;&lt;lineCharCount val=&quot;51&quot;/&gt;&lt;lineCharCount val=&quot;14&quot;/&gt;&lt;/TableIndex&gt;&lt;TableIndex row=&quot;4&quot; col=&quot;4&quot;&gt;&lt;linesCount val=&quot;1&quot;/&gt;&lt;lineCharCount val=&quot;20&quot;/&gt;&lt;/TableIndex&gt;&lt;/ShapeTextInfo&gt;"/>
  <p:tag name="PRESENTER_SHAPEINFO" val="&lt;ThreeDShapeInfo&gt;&lt;uuid val=&quot;{B1DA11E4-0A95-4DE7-B2F0-0052A5DFD65E}&quot;/&gt;&lt;isInvalidForFieldText val=&quot;0&quot;/&gt;&lt;Image&gt;&lt;filename val=&quot;C:\Users\User\AppData\Local\Temp\CP785254984171Session\CPTrustFolder785254984171\PPTImport785259027546\data\asimages\{B1DA11E4-0A95-4DE7-B2F0-0052A5DFD65E}_10.png&quot;/&gt;&lt;left val=&quot;46&quot;/&gt;&lt;top val=&quot;243&quot;/&gt;&lt;width val=&quot;869&quot;/&gt;&lt;height val=&quot;36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2&quot;/&gt;&lt;/TableIndex&gt;&lt;/ShapeTextInfo&gt;"/>
  <p:tag name="HTML_SHAPEINFO" val="&lt;ThreeDShapeInfo&gt;&lt;uuid val=&quot;{3F6EF393-EEB4-414F-983C-3D14A3EFFAAA}&quot;/&gt;&lt;isInvalidForFieldText val=&quot;0&quot;/&gt;&lt;Image&gt;&lt;filename val=&quot;C:\Users\User\AppData\Local\Temp\CP785254984171Session\CPTrustFolder785254984171\PPTImport785259027546\data\asimages\{3F6EF393-EEB4-414F-983C-3D14A3EFFAAA}_11.png&quot;/&gt;&lt;left val=&quot;0&quot;/&gt;&lt;top val=&quot;76&quot;/&gt;&lt;width val=&quot;961&quot;/&gt;&lt;height val=&quot;12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500405-AAB3-4195-96CD-00A89BC0169F}&quot;/&gt;&lt;isInvalidForFieldText val=&quot;0&quot;/&gt;&lt;Image&gt;&lt;filename val=&quot;C:\Users\User\AppData\Local\Temp\CP785254984171Session\CPTrustFolder785254984171\PPTImport785259027546\data\asimages\{12500405-AAB3-4195-96CD-00A89BC0169F}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2&quot;/&gt;&lt;lineCharCount val=&quot;7&quot;/&gt;&lt;lineCharCount val=&quot;11&quot;/&gt;&lt;/TableIndex&gt;&lt;TableIndex row=&quot;1&quot; col=&quot;3&quot;&gt;&lt;linesCount val=&quot;1&quot;/&gt;&lt;lineCharCount val=&quot;11&quot;/&gt;&lt;/TableIndex&gt;&lt;TableIndex row=&quot;1&quot; col=&quot;4&quot;&gt;&lt;linesCount val=&quot;1&quot;/&gt;&lt;lineCharCount val=&quot;9&quot;/&gt;&lt;/TableIndex&gt;&lt;TableIndex row=&quot;2&quot; col=&quot;1&quot;&gt;&lt;linesCount val=&quot;1&quot;/&gt;&lt;lineCharCount val=&quot;1&quot;/&gt;&lt;/TableIndex&gt;&lt;TableIndex row=&quot;2&quot; col=&quot;2&quot;&gt;&lt;linesCount val=&quot;1&quot;/&gt;&lt;lineCharCount val=&quot;4&quot;/&gt;&lt;/TableIndex&gt;&lt;TableIndex row=&quot;2&quot; col=&quot;3&quot;&gt;&lt;linesCount val=&quot;2&quot;/&gt;&lt;lineCharCount val=&quot;38&quot;/&gt;&lt;lineCharCount val=&quot;45&quot;/&gt;&lt;/TableIndex&gt;&lt;TableIndex row=&quot;2&quot; col=&quot;4&quot;&gt;&lt;linesCount val=&quot;1&quot;/&gt;&lt;lineCharCount val=&quot;22&quot;/&gt;&lt;/TableIndex&gt;&lt;TableIndex row=&quot;3&quot; col=&quot;1&quot;&gt;&lt;linesCount val=&quot;1&quot;/&gt;&lt;lineCharCount val=&quot;1&quot;/&gt;&lt;/TableIndex&gt;&lt;TableIndex row=&quot;3&quot; col=&quot;2&quot;&gt;&lt;linesCount val=&quot;2&quot;/&gt;&lt;lineCharCount val=&quot;8&quot;/&gt;&lt;lineCharCount val=&quot;8&quot;/&gt;&lt;/TableIndex&gt;&lt;TableIndex row=&quot;3&quot; col=&quot;3&quot;&gt;&lt;linesCount val=&quot;1&quot;/&gt;&lt;lineCharCount val=&quot;27&quot;/&gt;&lt;/TableIndex&gt;&lt;TableIndex row=&quot;3&quot; col=&quot;4&quot;&gt;&lt;linesCount val=&quot;1&quot;/&gt;&lt;lineCharCount val=&quot;22&quot;/&gt;&lt;/TableIndex&gt;&lt;TableIndex row=&quot;4&quot; col=&quot;1&quot;&gt;&lt;linesCount val=&quot;1&quot;/&gt;&lt;lineCharCount val=&quot;1&quot;/&gt;&lt;/TableIndex&gt;&lt;TableIndex row=&quot;4&quot; col=&quot;2&quot;&gt;&lt;linesCount val=&quot;1&quot;/&gt;&lt;lineCharCount val=&quot;9&quot;/&gt;&lt;/TableIndex&gt;&lt;TableIndex row=&quot;4&quot; col=&quot;3&quot;&gt;&lt;linesCount val=&quot;5&quot;/&gt;&lt;lineCharCount val=&quot;42&quot;/&gt;&lt;lineCharCount val=&quot;37&quot;/&gt;&lt;lineCharCount val=&quot;34&quot;/&gt;&lt;lineCharCount val=&quot;42&quot;/&gt;&lt;lineCharCount val=&quot;5&quot;/&gt;&lt;/TableIndex&gt;&lt;TableIndex row=&quot;4&quot; col=&quot;4&quot;&gt;&lt;linesCount val=&quot;1&quot;/&gt;&lt;lineCharCount val=&quot;22&quot;/&gt;&lt;/TableIndex&gt;&lt;/ShapeTextInfo&gt;"/>
  <p:tag name="PRESENTER_SHAPEINFO" val="&lt;ThreeDShapeInfo&gt;&lt;uuid val=&quot;{1B0EB96A-11BC-4E35-9512-93D047A77726}&quot;/&gt;&lt;isInvalidForFieldText val=&quot;0&quot;/&gt;&lt;Image&gt;&lt;filename val=&quot;C:\Users\User\AppData\Local\Temp\CP785254984171Session\CPTrustFolder785254984171\PPTImport785259027546\data\asimages\{1B0EB96A-11BC-4E35-9512-93D047A77726}_11.png&quot;/&gt;&lt;left val=&quot;58&quot;/&gt;&lt;top val=&quot;240&quot;/&gt;&lt;width val=&quot;844&quot;/&gt;&lt;height val=&quot;39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30&quot;/&gt;&lt;/TableIndex&gt;&lt;/ShapeTextInfo&gt;"/>
  <p:tag name="HTML_SHAPEINFO" val="&lt;ThreeDShapeInfo&gt;&lt;uuid val=&quot;{613D34C0-5D75-4F98-BDB0-3694716F0875}&quot;/&gt;&lt;isInvalidForFieldText val=&quot;0&quot;/&gt;&lt;Image&gt;&lt;filename val=&quot;C:\Users\User\AppData\Local\Temp\CP785254984171Session\CPTrustFolder785254984171\PPTImport785259027546\data\asimages\{613D34C0-5D75-4F98-BDB0-3694716F0875}_12.png&quot;/&gt;&lt;left val=&quot;0&quot;/&gt;&lt;top val=&quot;76&quot;/&gt;&lt;width val=&quot;961&quot;/&gt;&lt;height val=&quot;124&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A0A3DC-16E1-46D9-893F-5E18DB180CFE}&quot;/&gt;&lt;isInvalidForFieldText val=&quot;0&quot;/&gt;&lt;Image&gt;&lt;filename val=&quot;C:\Users\User\AppData\Local\Temp\CP785254984171Session\CPTrustFolder785254984171\PPTImport785259027546\data\asimages\{32A0A3DC-16E1-46D9-893F-5E18DB180CFE}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2&quot;/&gt;&lt;lineCharCount val=&quot;7&quot;/&gt;&lt;lineCharCount val=&quot;11&quot;/&gt;&lt;/TableIndex&gt;&lt;TableIndex row=&quot;1&quot; col=&quot;3&quot;&gt;&lt;linesCount val=&quot;1&quot;/&gt;&lt;lineCharCount val=&quot;11&quot;/&gt;&lt;/TableIndex&gt;&lt;TableIndex row=&quot;1&quot; col=&quot;4&quot;&gt;&lt;linesCount val=&quot;1&quot;/&gt;&lt;lineCharCount val=&quot;9&quot;/&gt;&lt;/TableIndex&gt;&lt;TableIndex row=&quot;2&quot; col=&quot;1&quot;&gt;&lt;linesCount val=&quot;1&quot;/&gt;&lt;lineCharCount val=&quot;1&quot;/&gt;&lt;/TableIndex&gt;&lt;TableIndex row=&quot;2&quot; col=&quot;2&quot;&gt;&lt;linesCount val=&quot;1&quot;/&gt;&lt;lineCharCount val=&quot;4&quot;/&gt;&lt;/TableIndex&gt;&lt;TableIndex row=&quot;2&quot; col=&quot;3&quot;&gt;&lt;linesCount val=&quot;4&quot;/&gt;&lt;lineCharCount val=&quot;41&quot;/&gt;&lt;lineCharCount val=&quot;30&quot;/&gt;&lt;lineCharCount val=&quot;34&quot;/&gt;&lt;lineCharCount val=&quot;46&quot;/&gt;&lt;/TableIndex&gt;&lt;TableIndex row=&quot;2&quot; col=&quot;4&quot;&gt;&lt;linesCount val=&quot;1&quot;/&gt;&lt;lineCharCount val=&quot;20&quot;/&gt;&lt;/TableIndex&gt;&lt;TableIndex row=&quot;3&quot; col=&quot;1&quot;&gt;&lt;linesCount val=&quot;1&quot;/&gt;&lt;lineCharCount val=&quot;1&quot;/&gt;&lt;/TableIndex&gt;&lt;TableIndex row=&quot;3&quot; col=&quot;2&quot;&gt;&lt;linesCount val=&quot;1&quot;/&gt;&lt;lineCharCount val=&quot;4&quot;/&gt;&lt;/TableIndex&gt;&lt;TableIndex row=&quot;3&quot; col=&quot;3&quot;&gt;&lt;linesCount val=&quot;4&quot;/&gt;&lt;lineCharCount val=&quot;45&quot;/&gt;&lt;lineCharCount val=&quot;45&quot;/&gt;&lt;lineCharCount val=&quot;48&quot;/&gt;&lt;lineCharCount val=&quot;8&quot;/&gt;&lt;/TableIndex&gt;&lt;TableIndex row=&quot;3&quot; col=&quot;4&quot;&gt;&lt;linesCount val=&quot;1&quot;/&gt;&lt;lineCharCount val=&quot;22&quot;/&gt;&lt;/TableIndex&gt;&lt;TableIndex row=&quot;4&quot; col=&quot;1&quot;&gt;&lt;linesCount val=&quot;1&quot;/&gt;&lt;lineCharCount val=&quot;1&quot;/&gt;&lt;/TableIndex&gt;&lt;TableIndex row=&quot;4&quot; col=&quot;2&quot;&gt;&lt;linesCount val=&quot;2&quot;/&gt;&lt;lineCharCount val=&quot;8&quot;/&gt;&lt;lineCharCount val=&quot;8&quot;/&gt;&lt;/TableIndex&gt;&lt;TableIndex row=&quot;4&quot; col=&quot;3&quot;&gt;&lt;linesCount val=&quot;1&quot;/&gt;&lt;lineCharCount val=&quot;13&quot;/&gt;&lt;/TableIndex&gt;&lt;TableIndex row=&quot;4&quot; col=&quot;4&quot;&gt;&lt;linesCount val=&quot;1&quot;/&gt;&lt;lineCharCount val=&quot;20&quot;/&gt;&lt;/TableIndex&gt;&lt;/ShapeTextInfo&gt;"/>
  <p:tag name="PRESENTER_SHAPEINFO" val="&lt;ThreeDShapeInfo&gt;&lt;uuid val=&quot;{2C6A2712-9E71-4B2B-9E54-879190F9E14C}&quot;/&gt;&lt;isInvalidForFieldText val=&quot;0&quot;/&gt;&lt;Image&gt;&lt;filename val=&quot;C:\Users\User\AppData\Local\Temp\CP785254984171Session\CPTrustFolder785254984171\PPTImport785259027546\data\asimages\{2C6A2712-9E71-4B2B-9E54-879190F9E14C}_12.png&quot;/&gt;&lt;left val=&quot;58&quot;/&gt;&lt;top val=&quot;236&quot;/&gt;&lt;width val=&quot;844&quot;/&gt;&lt;height val=&quot;36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9EB6951F-C984-432B-A37D-E732880B2C95}&quot;/&gt;&lt;isInvalidForFieldText val=&quot;0&quot;/&gt;&lt;Image&gt;&lt;filename val=&quot;C:\Users\User\AppData\Local\Temp\CP785254984171Session\CPTrustFolder785254984171\PPTImport785259027546\data\asimages\{9EB6951F-C984-432B-A37D-E732880B2C95}_13.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37&quot;/&gt;&lt;lineCharCount val=&quot;31&quot;/&gt;&lt;lineCharCount val=&quot;48&quot;/&gt;&lt;lineCharCount val=&quot;42&quot;/&gt;&lt;/TableIndex&gt;&lt;/ShapeTextInfo&gt;"/>
  <p:tag name="HTML_SHAPEINFO" val="&lt;ThreeDShapeInfo&gt;&lt;uuid val=&quot;{464BBA02-0237-4247-A402-DAEC64F50BCF}&quot;/&gt;&lt;isInvalidForFieldText val=&quot;0&quot;/&gt;&lt;Image&gt;&lt;filename val=&quot;C:\Users\User\AppData\Local\Temp\CP785254984171Session\CPTrustFolder785254984171\PPTImport785259027546\data\asimages\{464BBA02-0237-4247-A402-DAEC64F50BCF}_13.png&quot;/&gt;&lt;left val=&quot;42&quot;/&gt;&lt;top val=&quot;212&quot;/&gt;&lt;width val=&quot;870&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33EE05-F08C-4BE3-93BA-2B6E9C5466C3}&quot;/&gt;&lt;isInvalidForFieldText val=&quot;0&quot;/&gt;&lt;Image&gt;&lt;filename val=&quot;C:\Users\User\AppData\Local\Temp\CP785254984171Session\CPTrustFolder785254984171\PPTImport785259027546\data\asimages\{7933EE05-F08C-4BE3-93BA-2B6E9C5466C3}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6&quot;/&gt;&lt;/TableIndex&gt;&lt;/ShapeTextInfo&gt;"/>
  <p:tag name="HTML_SHAPEINFO" val="&lt;ThreeDShapeInfo&gt;&lt;uuid val=&quot;{9873E44F-AFC9-41AF-9ADA-7427652E0B71}&quot;/&gt;&lt;isInvalidForFieldText val=&quot;0&quot;/&gt;&lt;Image&gt;&lt;filename val=&quot;C:\Users\User\AppData\Local\Temp\CP785254984171Session\CPTrustFolder785254984171\PPTImport785259027546\data\asimages\{9873E44F-AFC9-41AF-9ADA-7427652E0B71}_14.png&quot;/&gt;&lt;left val=&quot;0&quot;/&gt;&lt;top val=&quot;76&quot;/&gt;&lt;width val=&quot;962&quot;/&gt;&lt;height val=&quot;12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210BF121-39E0-404E-9F0C-1183DDCD9ECD}&quot;/&gt;&lt;isInvalidForFieldText val=&quot;0&quot;/&gt;&lt;Image&gt;&lt;filename val=&quot;C:\Users\User\AppData\Local\Temp\CP785254984171Session\CPTrustFolder785254984171\PPTImport785259027546\data\asimages\{210BF121-39E0-404E-9F0C-1183DDCD9ECD}_14.png&quot;/&gt;&lt;left val=&quot;40&quot;/&gt;&lt;top val=&quot;212&quot;/&gt;&lt;width val=&quot;871&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935AA2-7A5E-42F1-95F0-78DC18A3EE0C}&quot;/&gt;&lt;isInvalidForFieldText val=&quot;0&quot;/&gt;&lt;Image&gt;&lt;filename val=&quot;C:\Users\User\AppData\Local\Temp\CP785254984171Session\CPTrustFolder785254984171\PPTImport785259027546\data\asimages\{EA935AA2-7A5E-42F1-95F0-78DC18A3EE0C}_1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73E91DC5-AD3C-459C-8C48-08026116DD5C}&quot;/&gt;&lt;isInvalidForFieldText val=&quot;0&quot;/&gt;&lt;Image&gt;&lt;filename val=&quot;C:\Users\User\AppData\Local\Temp\CP785254984171Session\CPTrustFolder785254984171\PPTImport785259027546\data\asimages\{73E91DC5-AD3C-459C-8C48-08026116DD5C}_14.png&quot;/&gt;&lt;left val=&quot;42&quot;/&gt;&lt;top val=&quot;250&quot;/&gt;&lt;width val=&quot;869&quot;/&gt;&lt;height val=&quot;5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E8ADA87-1A96-46B6-AA9E-9904197EB2BD}&quot;/&gt;&lt;isInvalidForFieldText val=&quot;0&quot;/&gt;&lt;Image&gt;&lt;filename val=&quot;C:\Users\User\AppData\Local\Temp\CP785254984171Session\CPTrustFolder785254984171\PPTImport785259027546\data\asimages\{3E8ADA87-1A96-46B6-AA9E-9904197EB2BD}_14.png&quot;/&gt;&lt;left val=&quot;46&quot;/&gt;&lt;top val=&quot;282&quot;/&gt;&lt;width val=&quot;865&quot;/&gt;&lt;height val=&quot;57&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18&quot;/&gt;&lt;lineCharCount val=&quot;62&quot;/&gt;&lt;/TableIndex&gt;&lt;/ShapeTextInfo&gt;"/>
  <p:tag name="HTML_SHAPEINFO" val="&lt;ThreeDShapeInfo&gt;&lt;uuid val=&quot;{BF9B68C8-EE8C-48EA-B013-D0D84B0205AA}&quot;/&gt;&lt;isInvalidForFieldText val=&quot;0&quot;/&gt;&lt;Image&gt;&lt;filename val=&quot;C:\Users\User\AppData\Local\Temp\CP785254984171Session\CPTrustFolder785254984171\PPTImport785259027546\data\asimages\{BF9B68C8-EE8C-48EA-B013-D0D84B0205AA}_14.png&quot;/&gt;&lt;left val=&quot;41&quot;/&gt;&lt;top val=&quot;323&quot;/&gt;&lt;width val=&quot;869&quot;/&gt;&lt;height val=&quot;12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7CF7A9DE-FE6A-4F42-A74E-6D45974E41D2}&quot;/&gt;&lt;isInvalidForFieldText val=&quot;0&quot;/&gt;&lt;Image&gt;&lt;filename val=&quot;C:\Users\User\AppData\Local\Temp\CP785254984171Session\CPTrustFolder785254984171\PPTImport785259027546\data\asimages\{7CF7A9DE-FE6A-4F42-A74E-6D45974E41D2}_15.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5F5F7C94-5816-4956-9024-24461EB9FF78}&quot;/&gt;&lt;isInvalidForFieldText val=&quot;0&quot;/&gt;&lt;Image&gt;&lt;filename val=&quot;C:\Users\User\AppData\Local\Temp\CP785254984171Session\CPTrustFolder785254984171\PPTImport785259027546\data\asimages\{5F5F7C94-5816-4956-9024-24461EB9FF78}_15.png&quot;/&gt;&lt;left val=&quot;40&quot;/&gt;&lt;top val=&quot;212&quot;/&gt;&lt;width val=&quot;871&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5CD33DB-6407-4D73-9F61-87BC6C7DDBA5}&quot;/&gt;&lt;isInvalidForFieldText val=&quot;0&quot;/&gt;&lt;Image&gt;&lt;filename val=&quot;C:\Users\User\AppData\Local\Temp\CP785254984171Session\CPTrustFolder785254984171\PPTImport785259027546\data\asimages\{95CD33DB-6407-4D73-9F61-87BC6C7DDBA5}_15.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65&quot;/&gt;&lt;lineCharCount val=&quot;5&quot;/&gt;&lt;lineCharCount val=&quot;69&quot;/&gt;&lt;lineCharCount val=&quot;28&quot;/&gt;&lt;/TableIndex&gt;&lt;/ShapeTextInfo&gt;"/>
  <p:tag name="HTML_SHAPEINFO" val="&lt;ThreeDShapeInfo&gt;&lt;uuid val=&quot;{DA3435E2-9B13-4765-8E50-B909F1868A32}&quot;/&gt;&lt;isInvalidForFieldText val=&quot;0&quot;/&gt;&lt;Image&gt;&lt;filename val=&quot;C:\Users\User\AppData\Local\Temp\CP785254984171Session\CPTrustFolder785254984171\PPTImport785259027546\data\asimages\{DA3435E2-9B13-4765-8E50-B909F1868A32}_15.png&quot;/&gt;&lt;left val=&quot;44&quot;/&gt;&lt;top val=&quot;253&quot;/&gt;&lt;width val=&quot;874&quot;/&gt;&lt;height val=&quot;20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6&quot;/&gt;&lt;/TableIndex&gt;&lt;/ShapeTextInfo&gt;"/>
  <p:tag name="HTML_SHAPEINFO" val="&lt;ThreeDShapeInfo&gt;&lt;uuid val=&quot;{57155415-2D94-44A9-8313-65C4E77D9A5D}&quot;/&gt;&lt;isInvalidForFieldText val=&quot;0&quot;/&gt;&lt;Image&gt;&lt;filename val=&quot;C:\Users\User\AppData\Local\Temp\CP785254984171Session\CPTrustFolder785254984171\PPTImport785259027546\data\asimages\{57155415-2D94-44A9-8313-65C4E77D9A5D}_16.png&quot;/&gt;&lt;left val=&quot;0&quot;/&gt;&lt;top val=&quot;76&quot;/&gt;&lt;width val=&quot;961&quot;/&gt;&lt;height val=&quot;12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01160B80-A6EC-46FF-9CDF-89F3B46AB37B}&quot;/&gt;&lt;isInvalidForFieldText val=&quot;0&quot;/&gt;&lt;Image&gt;&lt;filename val=&quot;C:\Users\User\AppData\Local\Temp\CP785254984171Session\CPTrustFolder785254984171\PPTImport785259027546\data\asimages\{01160B80-A6EC-46FF-9CDF-89F3B46AB37B}_16.png&quot;/&gt;&lt;left val=&quot;40&quot;/&gt;&lt;top val=&quot;212&quot;/&gt;&lt;width val=&quot;871&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F681FF-55BF-4DC2-AC5D-2BE310A3A65F}&quot;/&gt;&lt;isInvalidForFieldText val=&quot;0&quot;/&gt;&lt;Image&gt;&lt;filename val=&quot;C:\Users\User\AppData\Local\Temp\CP785254984171Session\CPTrustFolder785254984171\PPTImport785259027546\data\asimages\{1DF681FF-55BF-4DC2-AC5D-2BE310A3A65F}_16.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69&quot;/&gt;&lt;lineCharCount val=&quot;67&quot;/&gt;&lt;lineCharCount val=&quot;21&quot;/&gt;&lt;lineCharCount val=&quot;62&quot;/&gt;&lt;/TableIndex&gt;&lt;/ShapeTextInfo&gt;"/>
  <p:tag name="HTML_SHAPEINFO" val="&lt;ThreeDShapeInfo&gt;&lt;uuid val=&quot;{E73FF69E-B1B5-4DFE-AB65-119FB35A9963}&quot;/&gt;&lt;isInvalidForFieldText val=&quot;0&quot;/&gt;&lt;Image&gt;&lt;filename val=&quot;C:\Users\User\AppData\Local\Temp\CP785254984171Session\CPTrustFolder785254984171\PPTImport785259027546\data\asimages\{E73FF69E-B1B5-4DFE-AB65-119FB35A9963}_16.png&quot;/&gt;&lt;left val=&quot;43&quot;/&gt;&lt;top val=&quot;250&quot;/&gt;&lt;width val=&quot;878&quot;/&gt;&lt;height val=&quot;19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6&quot;/&gt;&lt;/TableIndex&gt;&lt;/ShapeTextInfo&gt;"/>
  <p:tag name="HTML_SHAPEINFO" val="&lt;ThreeDShapeInfo&gt;&lt;uuid val=&quot;{B80D12F8-A103-4C8B-94EC-CD9FB3448D29}&quot;/&gt;&lt;isInvalidForFieldText val=&quot;0&quot;/&gt;&lt;Image&gt;&lt;filename val=&quot;C:\Users\User\AppData\Local\Temp\CP785254984171Session\CPTrustFolder785254984171\PPTImport785259027546\data\asimages\{B80D12F8-A103-4C8B-94EC-CD9FB3448D29}_17.png&quot;/&gt;&lt;left val=&quot;0&quot;/&gt;&lt;top val=&quot;76&quot;/&gt;&lt;width val=&quot;961&quot;/&gt;&lt;height val=&quot;12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802B4ED-CEAA-46C0-BBFE-ABC4224DA1F4}&quot;/&gt;&lt;isInvalidForFieldText val=&quot;0&quot;/&gt;&lt;Image&gt;&lt;filename val=&quot;C:\Users\User\AppData\Local\Temp\CP785254984171Session\CPTrustFolder785254984171\PPTImport785259027546\data\asimages\{7802B4ED-CEAA-46C0-BBFE-ABC4224DA1F4}_17.png&quot;/&gt;&lt;left val=&quot;40&quot;/&gt;&lt;top val=&quot;212&quot;/&gt;&lt;width val=&quot;871&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5586D4-33A4-455E-8DC2-3E254DD85174}&quot;/&gt;&lt;isInvalidForFieldText val=&quot;0&quot;/&gt;&lt;Image&gt;&lt;filename val=&quot;C:\Users\User\AppData\Local\Temp\CP785254984171Session\CPTrustFolder785254984171\PPTImport785259027546\data\asimages\{DE5586D4-33A4-455E-8DC2-3E254DD85174}_17.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60&quot;/&gt;&lt;lineCharCount val=&quot;69&quot;/&gt;&lt;lineCharCount val=&quot;59&quot;/&gt;&lt;lineCharCount val=&quot;67&quot;/&gt;&lt;lineCharCount val=&quot;59&quot;/&gt;&lt;/TableIndex&gt;&lt;/ShapeTextInfo&gt;"/>
  <p:tag name="HTML_SHAPEINFO" val="&lt;ThreeDShapeInfo&gt;&lt;uuid val=&quot;{4221B967-C6F7-4BFA-91C2-6FC9E1390637}&quot;/&gt;&lt;isInvalidForFieldText val=&quot;0&quot;/&gt;&lt;Image&gt;&lt;filename val=&quot;C:\Users\User\AppData\Local\Temp\CP785254984171Session\CPTrustFolder785254984171\PPTImport785259027546\data\asimages\{4221B967-C6F7-4BFA-91C2-6FC9E1390637}_17.png&quot;/&gt;&lt;left val=&quot;43&quot;/&gt;&lt;top val=&quot;250&quot;/&gt;&lt;width val=&quot;880&quot;/&gt;&lt;height val=&quot;23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6&quot;/&gt;&lt;/TableIndex&gt;&lt;/ShapeTextInfo&gt;"/>
  <p:tag name="HTML_SHAPEINFO" val="&lt;ThreeDShapeInfo&gt;&lt;uuid val=&quot;{FD231B68-DC5E-4743-B3F4-64BDE332AD4D}&quot;/&gt;&lt;isInvalidForFieldText val=&quot;0&quot;/&gt;&lt;Image&gt;&lt;filename val=&quot;C:\Users\User\AppData\Local\Temp\CP785254984171Session\CPTrustFolder785254984171\PPTImport785259027546\data\asimages\{FD231B68-DC5E-4743-B3F4-64BDE332AD4D}_18.png&quot;/&gt;&lt;left val=&quot;0&quot;/&gt;&lt;top val=&quot;76&quot;/&gt;&lt;width val=&quot;961&quot;/&gt;&lt;height val=&quot;12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45DB7CD9-6933-4708-B94F-21A80EDFFE05}&quot;/&gt;&lt;isInvalidForFieldText val=&quot;0&quot;/&gt;&lt;Image&gt;&lt;filename val=&quot;C:\Users\User\AppData\Local\Temp\CP785254984171Session\CPTrustFolder785254984171\PPTImport785259027546\data\asimages\{45DB7CD9-6933-4708-B94F-21A80EDFFE05}_18.png&quot;/&gt;&lt;left val=&quot;40&quot;/&gt;&lt;top val=&quot;212&quot;/&gt;&lt;width val=&quot;871&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3A663A-5B06-42A0-8F1F-86DB9C8C4B1A}&quot;/&gt;&lt;isInvalidForFieldText val=&quot;0&quot;/&gt;&lt;Image&gt;&lt;filename val=&quot;C:\Users\User\AppData\Local\Temp\CP785254984171Session\CPTrustFolder785254984171\PPTImport785259027546\data\asimages\{143A663A-5B06-42A0-8F1F-86DB9C8C4B1A}_18.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2&quot;/&gt;&lt;lineCharCount val=&quot;66&quot;/&gt;&lt;lineCharCount val=&quot;28&quot;/&gt;&lt;lineCharCount val=&quot;62&quot;/&gt;&lt;lineCharCount val=&quot;10&quot;/&gt;&lt;lineCharCount val=&quot;70&quot;/&gt;&lt;lineCharCount val=&quot;50&quot;/&gt;&lt;lineCharCount val=&quot;66&quot;/&gt;&lt;lineCharCount val=&quot;20&quot;/&gt;&lt;/TableIndex&gt;&lt;/ShapeTextInfo&gt;"/>
  <p:tag name="HTML_SHAPEINFO" val="&lt;ThreeDShapeInfo&gt;&lt;uuid val=&quot;{9C1B34BB-3B9C-427E-953C-FE82D015CC8D}&quot;/&gt;&lt;isInvalidForFieldText val=&quot;0&quot;/&gt;&lt;Image&gt;&lt;filename val=&quot;C:\Users\User\AppData\Local\Temp\CP785254984171Session\CPTrustFolder785254984171\PPTImport785259027546\data\asimages\{9C1B34BB-3B9C-427E-953C-FE82D015CC8D}_18.png&quot;/&gt;&lt;left val=&quot;42&quot;/&gt;&lt;top val=&quot;250&quot;/&gt;&lt;width val=&quot;874&quot;/&gt;&lt;height val=&quot;337&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6&quot;/&gt;&lt;/TableIndex&gt;&lt;/ShapeTextInfo&gt;"/>
  <p:tag name="HTML_SHAPEINFO" val="&lt;ThreeDShapeInfo&gt;&lt;uuid val=&quot;{2B148862-B628-41E6-B51E-2C10D785EF48}&quot;/&gt;&lt;isInvalidForFieldText val=&quot;0&quot;/&gt;&lt;Image&gt;&lt;filename val=&quot;C:\Users\User\AppData\Local\Temp\CP785254984171Session\CPTrustFolder785254984171\PPTImport785259027546\data\asimages\{2B148862-B628-41E6-B51E-2C10D785EF48}_19.png&quot;/&gt;&lt;left val=&quot;0&quot;/&gt;&lt;top val=&quot;76&quot;/&gt;&lt;width val=&quot;961&quot;/&gt;&lt;height val=&quot;124&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35FEA9D-F50E-4B8A-A9C4-4084AD1C7656}&quot;/&gt;&lt;isInvalidForFieldText val=&quot;0&quot;/&gt;&lt;Image&gt;&lt;filename val=&quot;C:\Users\User\AppData\Local\Temp\CP785254984171Session\CPTrustFolder785254984171\PPTImport785259027546\data\asimages\{D35FEA9D-F50E-4B8A-A9C4-4084AD1C7656}_19.png&quot;/&gt;&lt;left val=&quot;40&quot;/&gt;&lt;top val=&quot;212&quot;/&gt;&lt;width val=&quot;871&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F5CFBE-A863-4D2F-9F05-34B90A533355}&quot;/&gt;&lt;isInvalidForFieldText val=&quot;0&quot;/&gt;&lt;Image&gt;&lt;filename val=&quot;C:\Users\User\AppData\Local\Temp\CP785254984171Session\CPTrustFolder785254984171\PPTImport785259027546\data\asimages\{84F5CFBE-A863-4D2F-9F05-34B90A533355}_19.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55&quot;/&gt;&lt;lineCharCount val=&quot;64&quot;/&gt;&lt;lineCharCount val=&quot;32&quot;/&gt;&lt;lineCharCount val=&quot;62&quot;/&gt;&lt;lineCharCount val=&quot;42&quot;/&gt;&lt;/TableIndex&gt;&lt;/ShapeTextInfo&gt;"/>
  <p:tag name="HTML_SHAPEINFO" val="&lt;ThreeDShapeInfo&gt;&lt;uuid val=&quot;{1D5F901B-6FEE-4C10-8AA0-B175457E4C25}&quot;/&gt;&lt;isInvalidForFieldText val=&quot;0&quot;/&gt;&lt;Image&gt;&lt;filename val=&quot;C:\Users\User\AppData\Local\Temp\CP785254984171Session\CPTrustFolder785254984171\PPTImport785259027546\data\asimages\{1D5F901B-6FEE-4C10-8AA0-B175457E4C25}_19.png&quot;/&gt;&lt;left val=&quot;44&quot;/&gt;&lt;top val=&quot;250&quot;/&gt;&lt;width val=&quot;881&quot;/&gt;&lt;height val=&quot;233&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AA2D07E5-3966-46A0-ADB7-43704337FFF2}&quot;/&gt;&lt;isInvalidForFieldText val=&quot;0&quot;/&gt;&lt;Image&gt;&lt;filename val=&quot;C:\Users\User\AppData\Local\Temp\CP785254984171Session\CPTrustFolder785254984171\PPTImport785259027546\data\asimages\{AA2D07E5-3966-46A0-ADB7-43704337FFF2}_20.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38&quot;/&gt;&lt;lineCharCount val=&quot;68&quot;/&gt;&lt;lineCharCount val=&quot;19&quot;/&gt;&lt;lineCharCount val=&quot;65&quot;/&gt;&lt;lineCharCount val=&quot;15&quot;/&gt;&lt;lineCharCount val=&quot;64&quot;/&gt;&lt;lineCharCount val=&quot;8&quot;/&gt;&lt;/TableIndex&gt;&lt;/ShapeTextInfo&gt;"/>
  <p:tag name="HTML_SHAPEINFO" val="&lt;ThreeDShapeInfo&gt;&lt;uuid val=&quot;{0264EDE5-830F-4480-9F3F-04736AD328B3}&quot;/&gt;&lt;isInvalidForFieldText val=&quot;0&quot;/&gt;&lt;Image&gt;&lt;filename val=&quot;C:\Users\User\AppData\Local\Temp\CP785254984171Session\CPTrustFolder785254984171\PPTImport785259027546\data\asimages\{0264EDE5-830F-4480-9F3F-04736AD328B3}_20.png&quot;/&gt;&lt;left val=&quot;42&quot;/&gt;&lt;top val=&quot;212&quot;/&gt;&lt;width val=&quot;881&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128681-4690-4842-8282-71DDCD9116E8}&quot;/&gt;&lt;isInvalidForFieldText val=&quot;0&quot;/&gt;&lt;Image&gt;&lt;filename val=&quot;C:\Users\User\AppData\Local\Temp\CP785254984171Session\CPTrustFolder785254984171\PPTImport785259027546\data\asimages\{2E128681-4690-4842-8282-71DDCD9116E8}_20.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1E66E2A-D08A-47FC-8899-A88476917E48}&quot;/&gt;&lt;isInvalidForFieldText val=&quot;0&quot;/&gt;&lt;Image&gt;&lt;filename val=&quot;C:\Users\User\AppData\Local\Temp\CP785254984171Session\CPTrustFolder785254984171\PPTImport785259027546\data\asimages\{81E66E2A-D08A-47FC-8899-A88476917E48}_21.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0&quot;/&gt;&lt;lineCharCount val=&quot;1&quot;/&gt;&lt;lineCharCount val=&quot;22&quot;/&gt;&lt;lineCharCount val=&quot;1&quot;/&gt;&lt;lineCharCount val=&quot;25&quot;/&gt;&lt;/TableIndex&gt;&lt;/ShapeTextInfo&gt;"/>
  <p:tag name="HTML_SHAPEINFO" val="&lt;ThreeDShapeInfo&gt;&lt;uuid val=&quot;{80FB4417-4DE7-4689-9860-AD9C563C2F52}&quot;/&gt;&lt;isInvalidForFieldText val=&quot;0&quot;/&gt;&lt;Image&gt;&lt;filename val=&quot;C:\Users\User\AppData\Local\Temp\CP785254984171Session\CPTrustFolder785254984171\PPTImport785259027546\data\asimages\{80FB4417-4DE7-4689-9860-AD9C563C2F52}_21.png&quot;/&gt;&lt;left val=&quot;40&quot;/&gt;&lt;top val=&quot;212&quot;/&gt;&lt;width val=&quot;871&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32A1CAB-22EB-4DCE-916B-FA67C65804E0}&quot;/&gt;&lt;isInvalidForFieldText val=&quot;0&quot;/&gt;&lt;Image&gt;&lt;filename val=&quot;C:\Users\User\AppData\Local\Temp\CP785254984171Session\CPTrustFolder785254984171\PPTImport785259027546\data\asimages\{232A1CAB-22EB-4DCE-916B-FA67C65804E0}_21.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Using as of April 26</Template>
  <TotalTime>65</TotalTime>
  <Words>1437</Words>
  <Application>Microsoft Office PowerPoint</Application>
  <PresentationFormat>On-screen Show (4:3)</PresentationFormat>
  <Paragraphs>170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Using as of April 26</vt:lpstr>
      <vt:lpstr>Attorney/Agent Fee Coordinator</vt:lpstr>
      <vt:lpstr>Objectives</vt:lpstr>
      <vt:lpstr>References</vt:lpstr>
      <vt:lpstr>References</vt:lpstr>
      <vt:lpstr>Primary Role of AAFC</vt:lpstr>
      <vt:lpstr>Additional Duties The AAFC Will:</vt:lpstr>
      <vt:lpstr>Additional Duties  Cont’d</vt:lpstr>
      <vt:lpstr>Is This A Valid Fee Agreement?,  The Agreement Must:</vt:lpstr>
      <vt:lpstr>Is This A Valid Fee Agreement?  Continued</vt:lpstr>
      <vt:lpstr>Protocol For Paying Fees,  From Past Due Benefits</vt:lpstr>
      <vt:lpstr>Protocol For Paying Fees,  From Past Due Benefits</vt:lpstr>
      <vt:lpstr>Protocol For Paying Fees,  From Past Due Benefits Cont’d</vt:lpstr>
      <vt:lpstr>Failure To Withhold Past-due Benefits, What To Do</vt:lpstr>
      <vt:lpstr>Failure To Withhold Past-due Benefits, What To Do Cont’d</vt:lpstr>
      <vt:lpstr>Determining What Constitutes A Case: Exercise</vt:lpstr>
      <vt:lpstr>Determining What Constitutes A Case: Exercise Cont’d</vt:lpstr>
      <vt:lpstr>Determining What Constitutes A Case: Exercise Cont’d</vt:lpstr>
      <vt:lpstr>Determining What Constitutes A Case: Exercise Cont’d</vt:lpstr>
      <vt:lpstr>Determining What Constitutes A Case: Exercise Cont’d</vt:lpstr>
      <vt:lpstr>Summary</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Attorney/Agent Fee Coordinator Training PowerPoint Presentation</dc:title>
  <dc:subject>VSR, Special Ops VSR, AQRS, Coach</dc:subject>
  <dc:creator>Department of Veterans Affairs, Veterans Benefits Administration, Compensation Service, STAFF</dc:creator>
  <cp:keywords>AAFC,attorney agent fee coordinator,power of attorney,POA</cp:keywords>
  <dc:description>This lesson is the introductory course to AAFC Duties.</dc:description>
  <cp:lastModifiedBy>Kathy Poole</cp:lastModifiedBy>
  <cp:revision>19</cp:revision>
  <dcterms:created xsi:type="dcterms:W3CDTF">2018-05-13T04:39:15Z</dcterms:created>
  <dcterms:modified xsi:type="dcterms:W3CDTF">2018-08-10T17:57:24Z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