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C270834-BB28-42F4-99A7-1DF89E7ECB0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84F4A16-FA1A-46AB-90B0-D8DA20974D00}" type="datetimeFigureOut">
              <a:rPr lang="en-US" smtClean="0"/>
              <a:t>8/6/2015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portal2.va.gov/sites/FiduciaryService21F2/default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Pension &amp; Fiduciary Service</a:t>
            </a:r>
            <a:r>
              <a:rPr lang="en-US" dirty="0" smtClean="0"/>
              <a:t> </a:t>
            </a:r>
            <a:r>
              <a:rPr lang="en-US" sz="4400" dirty="0" smtClean="0"/>
              <a:t>Quality Review Teleconference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16,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42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SharePoint site link:</a:t>
            </a:r>
          </a:p>
          <a:p>
            <a:pPr marL="114300" indent="0">
              <a:buNone/>
            </a:pPr>
            <a:r>
              <a:rPr lang="en-US" sz="1800" dirty="0" smtClean="0">
                <a:hlinkClick r:id="rId2"/>
              </a:rPr>
              <a:t>https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vaww.portal2.va.gov/sites/FiduciaryService21F2/default.aspx</a:t>
            </a:r>
            <a:r>
              <a:rPr lang="en-US" sz="1800" dirty="0" smtClean="0"/>
              <a:t> </a:t>
            </a:r>
          </a:p>
          <a:p>
            <a:r>
              <a:rPr lang="en-US" sz="2000" dirty="0"/>
              <a:t>Questions, Comments?</a:t>
            </a:r>
          </a:p>
          <a:p>
            <a:pPr marL="11430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8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Roll Call &amp; Agenda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Hub Roll Call</a:t>
            </a:r>
          </a:p>
          <a:p>
            <a:r>
              <a:rPr lang="en-US" dirty="0" smtClean="0"/>
              <a:t>Agenda</a:t>
            </a:r>
          </a:p>
          <a:p>
            <a:pPr lvl="1"/>
            <a:r>
              <a:rPr lang="en-US" dirty="0"/>
              <a:t>Verifying/Documenting SSA Income</a:t>
            </a:r>
          </a:p>
          <a:p>
            <a:pPr lvl="1"/>
            <a:r>
              <a:rPr lang="en-US" dirty="0"/>
              <a:t>Most Common References Cited in FY14</a:t>
            </a:r>
          </a:p>
          <a:p>
            <a:pPr lvl="1"/>
            <a:r>
              <a:rPr lang="en-US" dirty="0"/>
              <a:t>Reconsideration Discussions</a:t>
            </a:r>
          </a:p>
          <a:p>
            <a:pPr lvl="1"/>
            <a:r>
              <a:rPr lang="en-US" dirty="0"/>
              <a:t>FE Centralized Training</a:t>
            </a:r>
          </a:p>
          <a:p>
            <a:pPr lvl="1"/>
            <a:r>
              <a:rPr lang="en-US" dirty="0"/>
              <a:t>FY15 National Training Curriculum</a:t>
            </a:r>
          </a:p>
          <a:p>
            <a:pPr lvl="1"/>
            <a:r>
              <a:rPr lang="en-US" dirty="0"/>
              <a:t>Spring 2015 QR Conference</a:t>
            </a:r>
          </a:p>
          <a:p>
            <a:pPr lvl="1"/>
            <a:r>
              <a:rPr lang="en-US" dirty="0"/>
              <a:t>New Training &amp; Quality SharePoint </a:t>
            </a:r>
            <a:r>
              <a:rPr lang="en-US" dirty="0" smtClean="0"/>
              <a:t>Site</a:t>
            </a:r>
          </a:p>
          <a:p>
            <a:pPr lvl="1"/>
            <a:r>
              <a:rPr lang="en-US" dirty="0" smtClean="0"/>
              <a:t>Open Forum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0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Verifying/Documenting SSA Income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Fiduciary Program Manual 2.D.13.f.</a:t>
            </a:r>
          </a:p>
          <a:p>
            <a:pPr lvl="1"/>
            <a:r>
              <a:rPr lang="en-US" dirty="0" smtClean="0"/>
              <a:t>FE must verify and document all sources of income</a:t>
            </a:r>
          </a:p>
          <a:p>
            <a:pPr lvl="1"/>
            <a:r>
              <a:rPr lang="en-US" dirty="0" smtClean="0"/>
              <a:t>Must review all evidence received with the field examination request, and compare it to information provided, fully explaining any changes or inconsistencies</a:t>
            </a:r>
          </a:p>
          <a:p>
            <a:r>
              <a:rPr lang="en-US" dirty="0" smtClean="0"/>
              <a:t>Verify Social Security:</a:t>
            </a:r>
          </a:p>
          <a:p>
            <a:pPr lvl="1"/>
            <a:r>
              <a:rPr lang="en-US" dirty="0" smtClean="0"/>
              <a:t>SHARE (gross benefit and Medicare part B)</a:t>
            </a:r>
          </a:p>
          <a:p>
            <a:pPr lvl="1"/>
            <a:r>
              <a:rPr lang="en-US" dirty="0" smtClean="0"/>
              <a:t>VA Form 21-592</a:t>
            </a:r>
          </a:p>
          <a:p>
            <a:pPr lvl="1"/>
            <a:r>
              <a:rPr lang="en-US" dirty="0" smtClean="0"/>
              <a:t>In person with SSA award letter, or bank statement</a:t>
            </a:r>
          </a:p>
          <a:p>
            <a:r>
              <a:rPr lang="en-US" dirty="0" smtClean="0"/>
              <a:t>In all cases – document how SSA was verified</a:t>
            </a:r>
          </a:p>
        </p:txBody>
      </p:sp>
    </p:spTree>
    <p:extLst>
      <p:ext uri="{BB962C8B-B14F-4D97-AF65-F5344CB8AC3E}">
        <p14:creationId xmlns:p14="http://schemas.microsoft.com/office/powerpoint/2010/main" val="132456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FY14 Most Common 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3 most common substantive errors in FY14: </a:t>
            </a:r>
          </a:p>
          <a:p>
            <a:pPr lvl="1"/>
            <a:r>
              <a:rPr lang="en-US" dirty="0" smtClean="0"/>
              <a:t>B2, B3, B4</a:t>
            </a:r>
          </a:p>
          <a:p>
            <a:r>
              <a:rPr lang="en-US" dirty="0" smtClean="0"/>
              <a:t>Top Fiduciary Program Manual and Fast Letter references: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6629400" cy="3231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21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Reconsideration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b="1" u="sng" dirty="0" smtClean="0"/>
              <a:t>Case Example 1</a:t>
            </a:r>
          </a:p>
          <a:p>
            <a:r>
              <a:rPr lang="en-US" dirty="0" smtClean="0"/>
              <a:t>Funds on deposit must be verified if over $5k</a:t>
            </a:r>
          </a:p>
          <a:p>
            <a:r>
              <a:rPr lang="en-US" dirty="0"/>
              <a:t>Bank verification by telephone</a:t>
            </a:r>
          </a:p>
          <a:p>
            <a:pPr lvl="1"/>
            <a:r>
              <a:rPr lang="en-US" dirty="0"/>
              <a:t>B4 error was cited </a:t>
            </a:r>
            <a:r>
              <a:rPr lang="en-US" dirty="0" smtClean="0"/>
              <a:t>for </a:t>
            </a:r>
            <a:r>
              <a:rPr lang="en-US" dirty="0"/>
              <a:t>not verifying by bank statement or by 4718a (FPM 2.D.13.e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Upheld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u="sng" dirty="0" smtClean="0"/>
              <a:t>Case Example 2</a:t>
            </a:r>
            <a:endParaRPr lang="en-US" dirty="0" smtClean="0"/>
          </a:p>
          <a:p>
            <a:r>
              <a:rPr lang="en-US" dirty="0" smtClean="0"/>
              <a:t>Proper account registration</a:t>
            </a:r>
          </a:p>
          <a:p>
            <a:pPr lvl="1"/>
            <a:r>
              <a:rPr lang="en-US" dirty="0" smtClean="0"/>
              <a:t>B6 error was cited because account was not properly titled to identify fiduciary relationship at time of interview, and FX report did not document need for corrective action (FPM 3.B.5.c.)</a:t>
            </a:r>
          </a:p>
          <a:p>
            <a:pPr lvl="1"/>
            <a:r>
              <a:rPr lang="en-US" dirty="0" smtClean="0"/>
              <a:t>Account was properly titled (and verified) by time WPC was cleared</a:t>
            </a:r>
          </a:p>
          <a:p>
            <a:pPr lvl="1"/>
            <a:r>
              <a:rPr lang="en-US" dirty="0" smtClean="0"/>
              <a:t>Withdrawn</a:t>
            </a:r>
          </a:p>
        </p:txBody>
      </p:sp>
    </p:spTree>
    <p:extLst>
      <p:ext uri="{BB962C8B-B14F-4D97-AF65-F5344CB8AC3E}">
        <p14:creationId xmlns:p14="http://schemas.microsoft.com/office/powerpoint/2010/main" val="152205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Centralized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iteration:  January 26 – February 6</a:t>
            </a:r>
          </a:p>
          <a:p>
            <a:pPr lvl="1"/>
            <a:r>
              <a:rPr lang="en-US" dirty="0" smtClean="0"/>
              <a:t>Student nominations due by January 9</a:t>
            </a:r>
          </a:p>
          <a:p>
            <a:r>
              <a:rPr lang="en-US" dirty="0" smtClean="0"/>
              <a:t>Training Prerequisites / Locally teach and certify:</a:t>
            </a:r>
          </a:p>
          <a:p>
            <a:pPr lvl="1"/>
            <a:r>
              <a:rPr lang="en-US" dirty="0" smtClean="0"/>
              <a:t>Microsoft Office Suite (to include Lync)</a:t>
            </a:r>
          </a:p>
          <a:p>
            <a:pPr lvl="1"/>
            <a:r>
              <a:rPr lang="en-US" dirty="0" smtClean="0"/>
              <a:t>Internet Browser Navigation</a:t>
            </a:r>
          </a:p>
          <a:p>
            <a:pPr lvl="1"/>
            <a:r>
              <a:rPr lang="en-US" dirty="0" smtClean="0"/>
              <a:t>E-mail</a:t>
            </a:r>
          </a:p>
          <a:p>
            <a:pPr lvl="1"/>
            <a:r>
              <a:rPr lang="en-US" dirty="0" smtClean="0"/>
              <a:t>VA systems (SHARE, VVA, CAPRI, MAP-D, and BFFS)</a:t>
            </a:r>
          </a:p>
          <a:p>
            <a:r>
              <a:rPr lang="en-US" dirty="0" smtClean="0"/>
              <a:t>Changes to instructor solicitation:</a:t>
            </a:r>
          </a:p>
          <a:p>
            <a:pPr lvl="1"/>
            <a:r>
              <a:rPr lang="en-US" dirty="0" smtClean="0"/>
              <a:t>Nominate 4 instructors per Hub for all FY15 iterations</a:t>
            </a:r>
          </a:p>
          <a:p>
            <a:pPr lvl="1"/>
            <a:r>
              <a:rPr lang="en-US" dirty="0" smtClean="0"/>
              <a:t>Available for one week only (versus entire 2-week duration)</a:t>
            </a:r>
          </a:p>
          <a:p>
            <a:pPr lvl="1"/>
            <a:r>
              <a:rPr lang="en-US" dirty="0" smtClean="0"/>
              <a:t>Act as primary and back-up for the one-week period</a:t>
            </a:r>
          </a:p>
          <a:p>
            <a:pPr lvl="1"/>
            <a:r>
              <a:rPr lang="en-US" dirty="0" smtClean="0"/>
              <a:t>Instructor nominations due </a:t>
            </a:r>
            <a:r>
              <a:rPr lang="en-US" smtClean="0"/>
              <a:t>by January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8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FY15 National Training Curriculum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changes to training in FY15:</a:t>
            </a:r>
          </a:p>
          <a:p>
            <a:pPr lvl="1"/>
            <a:r>
              <a:rPr lang="en-US" dirty="0" smtClean="0"/>
              <a:t>Trainees (one year and under) / Experienced (more than a year)</a:t>
            </a:r>
          </a:p>
          <a:p>
            <a:pPr lvl="1"/>
            <a:r>
              <a:rPr lang="en-US" dirty="0" smtClean="0"/>
              <a:t>Assign training by placing users into TMS Class by position/ experience level</a:t>
            </a:r>
          </a:p>
          <a:p>
            <a:pPr lvl="1"/>
            <a:r>
              <a:rPr lang="en-US" dirty="0" smtClean="0"/>
              <a:t>Technical and Developmental training are now Station-Selected</a:t>
            </a:r>
          </a:p>
          <a:p>
            <a:pPr lvl="1"/>
            <a:r>
              <a:rPr lang="en-US" dirty="0" smtClean="0"/>
              <a:t>Station-Selected can be any course from</a:t>
            </a:r>
          </a:p>
          <a:p>
            <a:pPr lvl="2"/>
            <a:r>
              <a:rPr lang="en-US" dirty="0" smtClean="0"/>
              <a:t>VBA Learning Catalog</a:t>
            </a:r>
          </a:p>
          <a:p>
            <a:pPr lvl="2"/>
            <a:r>
              <a:rPr lang="en-US" dirty="0" err="1" smtClean="0"/>
              <a:t>Skillsoft</a:t>
            </a:r>
            <a:r>
              <a:rPr lang="en-US" dirty="0" smtClean="0"/>
              <a:t> Catalog</a:t>
            </a:r>
          </a:p>
          <a:p>
            <a:pPr lvl="2"/>
            <a:r>
              <a:rPr lang="en-US" dirty="0" smtClean="0"/>
              <a:t>VALU Catalog</a:t>
            </a:r>
          </a:p>
          <a:p>
            <a:pPr lvl="1"/>
            <a:r>
              <a:rPr lang="en-US" dirty="0" smtClean="0"/>
              <a:t>List of suggested Station-Selected courses on SharePoint</a:t>
            </a:r>
          </a:p>
          <a:p>
            <a:pPr lvl="1"/>
            <a:r>
              <a:rPr lang="en-US" dirty="0" smtClean="0"/>
              <a:t>Locally developed training still must be submitted for approval</a:t>
            </a:r>
          </a:p>
          <a:p>
            <a:pPr lvl="1"/>
            <a:r>
              <a:rPr lang="en-US" dirty="0" smtClean="0"/>
              <a:t>Cross-training is encouraged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73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Spring 2015 QR Conference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March or April (pending approval)</a:t>
            </a:r>
          </a:p>
          <a:p>
            <a:r>
              <a:rPr lang="en-US" dirty="0" smtClean="0"/>
              <a:t>Will discuss STAR items such as consistency studies and will conduct blind reviews</a:t>
            </a:r>
          </a:p>
          <a:p>
            <a:r>
              <a:rPr lang="en-US" dirty="0"/>
              <a:t>Send FIDSTAR any </a:t>
            </a:r>
            <a:r>
              <a:rPr lang="en-US" dirty="0" smtClean="0"/>
              <a:t>topics/items you’d like to discuss</a:t>
            </a:r>
            <a:endParaRPr lang="en-US" dirty="0"/>
          </a:p>
          <a:p>
            <a:r>
              <a:rPr lang="en-US" dirty="0" smtClean="0"/>
              <a:t>Would require travel card and travel card training (VA 5508)</a:t>
            </a:r>
          </a:p>
        </p:txBody>
      </p:sp>
    </p:spTree>
    <p:extLst>
      <p:ext uri="{BB962C8B-B14F-4D97-AF65-F5344CB8AC3E}">
        <p14:creationId xmlns:p14="http://schemas.microsoft.com/office/powerpoint/2010/main" val="2945484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SharePoint Site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0777" y="1371600"/>
            <a:ext cx="3657600" cy="4590288"/>
          </a:xfrm>
        </p:spPr>
        <p:txBody>
          <a:bodyPr/>
          <a:lstStyle/>
          <a:p>
            <a:r>
              <a:rPr lang="en-US" sz="2400" dirty="0" smtClean="0"/>
              <a:t>FAQs</a:t>
            </a:r>
          </a:p>
          <a:p>
            <a:r>
              <a:rPr lang="en-US" sz="2400" dirty="0" smtClean="0"/>
              <a:t>QR Call Notes</a:t>
            </a:r>
          </a:p>
          <a:p>
            <a:r>
              <a:rPr lang="en-US" sz="2400" dirty="0" smtClean="0"/>
              <a:t>Calendar / Events</a:t>
            </a:r>
          </a:p>
          <a:p>
            <a:r>
              <a:rPr lang="en-US" sz="2400" dirty="0" smtClean="0"/>
              <a:t>Training Info</a:t>
            </a:r>
          </a:p>
          <a:p>
            <a:r>
              <a:rPr lang="en-US" sz="2400" dirty="0" smtClean="0"/>
              <a:t>Discussion Board</a:t>
            </a:r>
          </a:p>
          <a:p>
            <a:r>
              <a:rPr lang="en-US" sz="2400" dirty="0" smtClean="0"/>
              <a:t>Set Alerts</a:t>
            </a:r>
          </a:p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091561"/>
            <a:ext cx="3148758" cy="348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60549"/>
            <a:ext cx="3581400" cy="249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800600"/>
            <a:ext cx="4047416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639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265</TotalTime>
  <Words>486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Pension &amp; Fiduciary Service Quality Review Teleconference</vt:lpstr>
      <vt:lpstr>Roll Call &amp; Agenda</vt:lpstr>
      <vt:lpstr>Verifying/Documenting SSA Income</vt:lpstr>
      <vt:lpstr>FY14 Most Common References</vt:lpstr>
      <vt:lpstr>Reconsideration Discussion</vt:lpstr>
      <vt:lpstr>FE Centralized Training</vt:lpstr>
      <vt:lpstr>FY15 National Training Curriculum</vt:lpstr>
      <vt:lpstr>Spring 2015 QR Conference</vt:lpstr>
      <vt:lpstr>New SharePoint Site</vt:lpstr>
      <vt:lpstr>Open Discussion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Pension &amp; Fiduciary Service  Quality Review Teleconference December 2014 PowerPoint</dc:title>
  <dc:creator>Department of Veterans Affairs, Veterans Benefits Administration, Fiduciary Service, STAFF</dc:creator>
  <cp:keywords>quality, call, teleconference, fiduciary, pension</cp:keywords>
  <cp:lastModifiedBy>Sochar, Lisa</cp:lastModifiedBy>
  <cp:revision>28</cp:revision>
  <dcterms:created xsi:type="dcterms:W3CDTF">2014-12-10T15:18:25Z</dcterms:created>
  <dcterms:modified xsi:type="dcterms:W3CDTF">2015-08-06T14:19:24Z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</Properties>
</file>