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30"/>
  </p:notesMasterIdLst>
  <p:sldIdLst>
    <p:sldId id="257" r:id="rId5"/>
    <p:sldId id="258" r:id="rId6"/>
    <p:sldId id="259" r:id="rId7"/>
    <p:sldId id="293" r:id="rId8"/>
    <p:sldId id="260" r:id="rId9"/>
    <p:sldId id="268" r:id="rId10"/>
    <p:sldId id="265" r:id="rId11"/>
    <p:sldId id="290" r:id="rId12"/>
    <p:sldId id="276" r:id="rId13"/>
    <p:sldId id="277" r:id="rId14"/>
    <p:sldId id="263" r:id="rId15"/>
    <p:sldId id="281" r:id="rId16"/>
    <p:sldId id="285" r:id="rId17"/>
    <p:sldId id="294" r:id="rId18"/>
    <p:sldId id="295" r:id="rId19"/>
    <p:sldId id="291" r:id="rId20"/>
    <p:sldId id="292" r:id="rId21"/>
    <p:sldId id="289" r:id="rId22"/>
    <p:sldId id="266" r:id="rId23"/>
    <p:sldId id="288" r:id="rId24"/>
    <p:sldId id="279" r:id="rId25"/>
    <p:sldId id="256" r:id="rId26"/>
    <p:sldId id="282" r:id="rId27"/>
    <p:sldId id="262" r:id="rId28"/>
    <p:sldId id="284" r:id="rId29"/>
  </p:sldIdLst>
  <p:sldSz cx="12192000" cy="6858000"/>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6600"/>
    <a:srgbClr val="7C5F1E"/>
    <a:srgbClr val="E7D0A4"/>
    <a:srgbClr val="6A5B3F"/>
    <a:srgbClr val="987734"/>
    <a:srgbClr val="AB8C4E"/>
    <a:srgbClr val="C6A156"/>
    <a:srgbClr val="E8D2A8"/>
    <a:srgbClr val="F5F0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1079" autoAdjust="0"/>
  </p:normalViewPr>
  <p:slideViewPr>
    <p:cSldViewPr snapToGrid="0">
      <p:cViewPr>
        <p:scale>
          <a:sx n="74" d="100"/>
          <a:sy n="74" d="100"/>
        </p:scale>
        <p:origin x="-1992" y="-7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3/7/2016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5</a:t>
            </a:fld>
            <a:endParaRPr lang="en-US"/>
          </a:p>
        </p:txBody>
      </p:sp>
    </p:spTree>
    <p:extLst>
      <p:ext uri="{BB962C8B-B14F-4D97-AF65-F5344CB8AC3E}">
        <p14:creationId xmlns:p14="http://schemas.microsoft.com/office/powerpoint/2010/main" val="1820165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8</a:t>
            </a:fld>
            <a:endParaRPr lang="en-US"/>
          </a:p>
        </p:txBody>
      </p:sp>
    </p:spTree>
    <p:extLst>
      <p:ext uri="{BB962C8B-B14F-4D97-AF65-F5344CB8AC3E}">
        <p14:creationId xmlns:p14="http://schemas.microsoft.com/office/powerpoint/2010/main" val="2695850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i="1" dirty="0" smtClean="0">
              <a:cs typeface="Georgia" pitchFamily="18" charset="0"/>
            </a:endParaRPr>
          </a:p>
        </p:txBody>
      </p:sp>
      <p:sp>
        <p:nvSpPr>
          <p:cNvPr id="4" name="Slide Number Placeholder 3"/>
          <p:cNvSpPr>
            <a:spLocks noGrp="1"/>
          </p:cNvSpPr>
          <p:nvPr>
            <p:ph type="sldNum" sz="quarter" idx="10"/>
          </p:nvPr>
        </p:nvSpPr>
        <p:spPr/>
        <p:txBody>
          <a:bodyPr/>
          <a:lstStyle/>
          <a:p>
            <a:fld id="{0E7C618C-DDD3-4DC9-ADAB-73264023D4F2}" type="slidenum">
              <a:rPr lang="en-US" smtClean="0"/>
              <a:t>9</a:t>
            </a:fld>
            <a:endParaRPr lang="en-US"/>
          </a:p>
        </p:txBody>
      </p:sp>
    </p:spTree>
    <p:extLst>
      <p:ext uri="{BB962C8B-B14F-4D97-AF65-F5344CB8AC3E}">
        <p14:creationId xmlns:p14="http://schemas.microsoft.com/office/powerpoint/2010/main" val="3736330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i="1" dirty="0" smtClean="0">
              <a:cs typeface="Georgia" pitchFamily="18" charset="0"/>
            </a:endParaRPr>
          </a:p>
        </p:txBody>
      </p:sp>
      <p:sp>
        <p:nvSpPr>
          <p:cNvPr id="4" name="Slide Number Placeholder 3"/>
          <p:cNvSpPr>
            <a:spLocks noGrp="1"/>
          </p:cNvSpPr>
          <p:nvPr>
            <p:ph type="sldNum" sz="quarter" idx="10"/>
          </p:nvPr>
        </p:nvSpPr>
        <p:spPr/>
        <p:txBody>
          <a:bodyPr/>
          <a:lstStyle/>
          <a:p>
            <a:fld id="{0E7C618C-DDD3-4DC9-ADAB-73264023D4F2}" type="slidenum">
              <a:rPr lang="en-US" smtClean="0"/>
              <a:t>10</a:t>
            </a:fld>
            <a:endParaRPr lang="en-US"/>
          </a:p>
        </p:txBody>
      </p:sp>
    </p:spTree>
    <p:extLst>
      <p:ext uri="{BB962C8B-B14F-4D97-AF65-F5344CB8AC3E}">
        <p14:creationId xmlns:p14="http://schemas.microsoft.com/office/powerpoint/2010/main" val="3736330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14</a:t>
            </a:fld>
            <a:endParaRPr lang="en-US"/>
          </a:p>
        </p:txBody>
      </p:sp>
    </p:spTree>
    <p:extLst>
      <p:ext uri="{BB962C8B-B14F-4D97-AF65-F5344CB8AC3E}">
        <p14:creationId xmlns:p14="http://schemas.microsoft.com/office/powerpoint/2010/main" val="3126011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16</a:t>
            </a:fld>
            <a:endParaRPr lang="en-US"/>
          </a:p>
        </p:txBody>
      </p:sp>
    </p:spTree>
    <p:extLst>
      <p:ext uri="{BB962C8B-B14F-4D97-AF65-F5344CB8AC3E}">
        <p14:creationId xmlns:p14="http://schemas.microsoft.com/office/powerpoint/2010/main" val="3494249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17</a:t>
            </a:fld>
            <a:endParaRPr lang="en-US"/>
          </a:p>
        </p:txBody>
      </p:sp>
    </p:spTree>
    <p:extLst>
      <p:ext uri="{BB962C8B-B14F-4D97-AF65-F5344CB8AC3E}">
        <p14:creationId xmlns:p14="http://schemas.microsoft.com/office/powerpoint/2010/main" val="24639493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t>
            </a:r>
            <a:r>
              <a:rPr lang="en-US" sz="4800" b="1" i="1" dirty="0" smtClean="0">
                <a:solidFill>
                  <a:srgbClr val="1D3275"/>
                </a:solidFill>
                <a:latin typeface="Century Schoolbook" pitchFamily="18" charset="0"/>
              </a:rPr>
              <a:t>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vaww.compensation.pension.km.va.gov/system/templates/selfservice/va_ka/#!agent/portal/554400000001034/article/554400000014564/M21-1-Part-IV-Subpart-ii-Chapter-2-S" TargetMode="External"/><Relationship Id="rId3" Type="http://schemas.openxmlformats.org/officeDocument/2006/relationships/hyperlink" Target="http://www.ecfr.gov/cgi-bin/text-idx?SID=4f3c0213d1a2ec5506c405a64f3d2c46&amp;mc=true&amp;tpl=/ecfrbrowse/Title38/38cfr4_main_02.tpl" TargetMode="External"/><Relationship Id="rId7" Type="http://schemas.openxmlformats.org/officeDocument/2006/relationships/hyperlink" Target="https://vaww.compensation.pension.km.va.gov/system/templates/selfservice/va_ka/#agent/portal/554400000001034/article/554400000014556/M21-1-Part-IV-Subpart-ii-Chapter-2-S" TargetMode="External"/><Relationship Id="rId2" Type="http://schemas.openxmlformats.org/officeDocument/2006/relationships/hyperlink" Target="http://www.ecfr.gov/cgi-bin/text-idx?SID=4f3c0213d1a2ec5506c405a64f3d2c46&amp;mc=true&amp;tpl=/ecfrbrowse/Title38/38cfr3_main_02.tpl" TargetMode="External"/><Relationship Id="rId1" Type="http://schemas.openxmlformats.org/officeDocument/2006/relationships/slideLayout" Target="../slideLayouts/slideLayout2.xml"/><Relationship Id="rId6" Type="http://schemas.openxmlformats.org/officeDocument/2006/relationships/hyperlink" Target="https://vaww.compensation.pension.km.va.gov/system/templates/selfservice/va_ka/#agent/portal/554400000001034/article/554400000014110/M21-1-Part-III-Subpart-i-Chapter-3-S" TargetMode="External"/><Relationship Id="rId5" Type="http://schemas.openxmlformats.org/officeDocument/2006/relationships/hyperlink" Target="https://vaww.compensation.pension.km.va.gov/system/templates/selfservice/va_ka/#!agent/portal/554400000001034/article/554400000014115/M21-1-Part-III-Subpart-ii-Chapter-2" TargetMode="External"/><Relationship Id="rId4" Type="http://schemas.openxmlformats.org/officeDocument/2006/relationships/hyperlink" Target="https://vaww.compensation.pension.km.va.gov/system/templates/selfservice/va_ka/#!agent/portal/554400000001034/article/554400000014119/M21-1-Part-III-Subpart-ii-Chapter-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uact=8&amp;ved=0CAcQjRxqFQoTCJGVpPXi78cCFYJUPgodAJ4I_A&amp;url=https://commons.wikimedia.org/wiki/File:Singapore_Road_Signs_-_Temporary_Sign_-_Caution.svg&amp;psig=AFQjCNH2cbnUQl0etRA6S70gV_NdVog7QQ&amp;ust=144208807974611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a:t>
            </a:r>
            <a:r>
              <a:rPr lang="en-US" sz="2800" b="1" i="1" dirty="0" smtClean="0">
                <a:solidFill>
                  <a:srgbClr val="1D3275"/>
                </a:solidFill>
                <a:latin typeface="Century Schoolbook" pitchFamily="18" charset="0"/>
              </a:rPr>
              <a:t>Service</a:t>
            </a:r>
            <a:endParaRPr lang="en-US" sz="2800" b="1" i="1" dirty="0">
              <a:solidFill>
                <a:srgbClr val="1D3275"/>
              </a:solidFill>
              <a:latin typeface="Century Schoolbook"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Century Schoolbook" pitchFamily="18" charset="0"/>
              </a:rPr>
              <a:t>February 2016</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Verdana" pitchFamily="34" charset="0"/>
              </a:rPr>
              <a:t>Effective Dates </a:t>
            </a:r>
          </a:p>
          <a:p>
            <a:pPr>
              <a:defRPr/>
            </a:pPr>
            <a:r>
              <a:rPr lang="en-US" sz="3600" b="1" kern="0" dirty="0" smtClean="0">
                <a:solidFill>
                  <a:srgbClr val="1D3275"/>
                </a:solidFill>
                <a:latin typeface="Verdana" pitchFamily="34" charset="0"/>
              </a:rPr>
              <a:t>(Post Challenge RVSR)</a:t>
            </a:r>
            <a:endParaRPr lang="en-US" sz="6600" i="1" kern="0" dirty="0" smtClean="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41669"/>
            <a:ext cx="9717743" cy="1151592"/>
          </a:xfrm>
        </p:spPr>
        <p:txBody>
          <a:bodyPr/>
          <a:lstStyle/>
          <a:p>
            <a:r>
              <a:rPr lang="en-US" b="1" strike="sngStrike" dirty="0" smtClean="0"/>
              <a:t>§</a:t>
            </a:r>
            <a:r>
              <a:rPr lang="en-US" altLang="en-US" strike="sngStrike" dirty="0"/>
              <a:t>3.157 </a:t>
            </a:r>
            <a:r>
              <a:rPr lang="en-US" altLang="en-US" dirty="0"/>
              <a:t>:</a:t>
            </a:r>
            <a:r>
              <a:rPr lang="en-US" altLang="en-US" dirty="0" smtClean="0"/>
              <a:t>Eliminated </a:t>
            </a:r>
            <a:r>
              <a:rPr lang="en-US" altLang="en-US" dirty="0"/>
              <a:t>by </a:t>
            </a:r>
            <a:br>
              <a:rPr lang="en-US" altLang="en-US" dirty="0"/>
            </a:br>
            <a:r>
              <a:rPr lang="en-US" altLang="en-US" dirty="0"/>
              <a:t>Standard Claims and Appeals Form Rule</a:t>
            </a:r>
          </a:p>
        </p:txBody>
      </p:sp>
      <p:sp>
        <p:nvSpPr>
          <p:cNvPr id="3" name="Content Placeholder 2"/>
          <p:cNvSpPr>
            <a:spLocks noGrp="1"/>
          </p:cNvSpPr>
          <p:nvPr>
            <p:ph idx="1"/>
          </p:nvPr>
        </p:nvSpPr>
        <p:spPr>
          <a:xfrm>
            <a:off x="847165" y="1557292"/>
            <a:ext cx="10945906" cy="4262437"/>
          </a:xfrm>
        </p:spPr>
        <p:txBody>
          <a:bodyPr>
            <a:normAutofit/>
          </a:bodyPr>
          <a:lstStyle/>
          <a:p>
            <a:pPr marL="0" indent="0" algn="ctr">
              <a:buNone/>
            </a:pPr>
            <a:r>
              <a:rPr lang="en-US" b="1" dirty="0" smtClean="0">
                <a:solidFill>
                  <a:srgbClr val="00B0F0"/>
                </a:solidFill>
                <a:effectLst>
                  <a:outerShdw blurRad="38100" dist="38100" dir="2700000" algn="tl">
                    <a:srgbClr val="000000">
                      <a:alpha val="43137"/>
                    </a:srgbClr>
                  </a:outerShdw>
                </a:effectLst>
              </a:rPr>
              <a:t>ON OR AFTER MARCH </a:t>
            </a:r>
            <a:r>
              <a:rPr lang="en-US" b="1" dirty="0">
                <a:solidFill>
                  <a:srgbClr val="00B0F0"/>
                </a:solidFill>
                <a:effectLst>
                  <a:outerShdw blurRad="38100" dist="38100" dir="2700000" algn="tl">
                    <a:srgbClr val="000000">
                      <a:alpha val="43137"/>
                    </a:srgbClr>
                  </a:outerShdw>
                </a:effectLst>
              </a:rPr>
              <a:t>24, 2015: </a:t>
            </a:r>
            <a:r>
              <a:rPr lang="en-US" b="1" dirty="0" smtClean="0">
                <a:solidFill>
                  <a:srgbClr val="00B0F0"/>
                </a:solidFill>
                <a:effectLst>
                  <a:outerShdw blurRad="38100" dist="38100" dir="2700000" algn="tl">
                    <a:srgbClr val="000000">
                      <a:alpha val="43137"/>
                    </a:srgbClr>
                  </a:outerShdw>
                </a:effectLst>
              </a:rPr>
              <a:t> </a:t>
            </a:r>
          </a:p>
          <a:p>
            <a:pPr marL="0" indent="0">
              <a:buNone/>
            </a:pPr>
            <a:r>
              <a:rPr lang="en-US" dirty="0" smtClean="0"/>
              <a:t>Hospitalization </a:t>
            </a:r>
            <a:r>
              <a:rPr lang="en-US" dirty="0"/>
              <a:t>reports from VA or military treatment facilities will be accepted as a prescribed form for temporary total disability rating paragraph 29 and 30 benefits</a:t>
            </a:r>
            <a:r>
              <a:rPr lang="en-US" dirty="0" smtClean="0"/>
              <a:t>.</a:t>
            </a:r>
            <a:endParaRPr lang="en-US" dirty="0"/>
          </a:p>
        </p:txBody>
      </p:sp>
      <p:graphicFrame>
        <p:nvGraphicFramePr>
          <p:cNvPr id="6" name="Content Placeholder 8"/>
          <p:cNvGraphicFramePr>
            <a:graphicFrameLocks/>
          </p:cNvGraphicFramePr>
          <p:nvPr>
            <p:extLst>
              <p:ext uri="{D42A27DB-BD31-4B8C-83A1-F6EECF244321}">
                <p14:modId xmlns:p14="http://schemas.microsoft.com/office/powerpoint/2010/main" val="3895771309"/>
              </p:ext>
            </p:extLst>
          </p:nvPr>
        </p:nvGraphicFramePr>
        <p:xfrm>
          <a:off x="1133341" y="3512706"/>
          <a:ext cx="10702344" cy="2839096"/>
        </p:xfrm>
        <a:graphic>
          <a:graphicData uri="http://schemas.openxmlformats.org/drawingml/2006/table">
            <a:tbl>
              <a:tblPr firstRow="1" bandRow="1">
                <a:tableStyleId>{5C22544A-7EE6-4342-B048-85BDC9FD1C3A}</a:tableStyleId>
              </a:tblPr>
              <a:tblGrid>
                <a:gridCol w="6907876"/>
                <a:gridCol w="3794468"/>
              </a:tblGrid>
              <a:tr h="346064">
                <a:tc>
                  <a:txBody>
                    <a:bodyPr/>
                    <a:lstStyle/>
                    <a:p>
                      <a:pPr algn="l"/>
                      <a:r>
                        <a:rPr lang="en-US" sz="1200" b="1" dirty="0">
                          <a:effectLst/>
                          <a:latin typeface="Times New Roman" panose="02020603050405020304" pitchFamily="18" charset="0"/>
                          <a:cs typeface="Times New Roman" panose="02020603050405020304" pitchFamily="18" charset="0"/>
                        </a:rPr>
                        <a:t>When …</a:t>
                      </a:r>
                      <a:endParaRPr lang="en-US" sz="1200"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algn="l"/>
                      <a:r>
                        <a:rPr lang="en-US" sz="1200" b="1" dirty="0">
                          <a:effectLst/>
                          <a:latin typeface="Times New Roman" panose="02020603050405020304" pitchFamily="18" charset="0"/>
                          <a:cs typeface="Times New Roman" panose="02020603050405020304" pitchFamily="18" charset="0"/>
                        </a:rPr>
                        <a:t>Then make the 100-percent rating effective the date …</a:t>
                      </a:r>
                      <a:endParaRPr lang="en-US" sz="1200" dirty="0">
                        <a:effectLst/>
                        <a:latin typeface="Times New Roman" panose="02020603050405020304" pitchFamily="18" charset="0"/>
                        <a:cs typeface="Times New Roman" panose="02020603050405020304" pitchFamily="18" charset="0"/>
                      </a:endParaRPr>
                    </a:p>
                  </a:txBody>
                  <a:tcPr marL="0" marR="0" marT="0" marB="0" anchor="ctr"/>
                </a:tc>
              </a:tr>
              <a:tr h="1295424">
                <a:tc>
                  <a:txBody>
                    <a:bodyPr/>
                    <a:lstStyle/>
                    <a:p>
                      <a:r>
                        <a:rPr lang="en-US" sz="1200" dirty="0">
                          <a:effectLst/>
                          <a:latin typeface="Times New Roman" panose="02020603050405020304" pitchFamily="18" charset="0"/>
                          <a:cs typeface="Times New Roman" panose="02020603050405020304" pitchFamily="18" charset="0"/>
                        </a:rPr>
                        <a:t>considering</a:t>
                      </a:r>
                    </a:p>
                    <a:p>
                      <a:pPr>
                        <a:buFont typeface="Arial"/>
                        <a:buChar char="•"/>
                      </a:pPr>
                      <a:r>
                        <a:rPr lang="en-US" sz="1200" dirty="0" smtClean="0">
                          <a:effectLst/>
                          <a:latin typeface="Times New Roman" panose="02020603050405020304" pitchFamily="18" charset="0"/>
                          <a:cs typeface="Times New Roman" panose="02020603050405020304" pitchFamily="18" charset="0"/>
                        </a:rPr>
                        <a:t> any </a:t>
                      </a:r>
                      <a:r>
                        <a:rPr lang="en-US" sz="1200" dirty="0">
                          <a:effectLst/>
                          <a:latin typeface="Times New Roman" panose="02020603050405020304" pitchFamily="18" charset="0"/>
                          <a:cs typeface="Times New Roman" panose="02020603050405020304" pitchFamily="18" charset="0"/>
                        </a:rPr>
                        <a:t>VA hospitalizations</a:t>
                      </a:r>
                    </a:p>
                    <a:p>
                      <a:pPr>
                        <a:buFont typeface="Arial"/>
                        <a:buChar char="•"/>
                      </a:pPr>
                      <a:r>
                        <a:rPr lang="en-US" sz="1200" dirty="0" smtClean="0">
                          <a:effectLst/>
                          <a:latin typeface="Times New Roman" panose="02020603050405020304" pitchFamily="18" charset="0"/>
                          <a:cs typeface="Times New Roman" panose="02020603050405020304" pitchFamily="18" charset="0"/>
                        </a:rPr>
                        <a:t> non-VA </a:t>
                      </a:r>
                      <a:r>
                        <a:rPr lang="en-US" sz="1200" dirty="0">
                          <a:effectLst/>
                          <a:latin typeface="Times New Roman" panose="02020603050405020304" pitchFamily="18" charset="0"/>
                          <a:cs typeface="Times New Roman" panose="02020603050405020304" pitchFamily="18" charset="0"/>
                        </a:rPr>
                        <a:t>hospitalizations, if authorized by VA on or before the date of admission</a:t>
                      </a:r>
                    </a:p>
                    <a:p>
                      <a:pPr>
                        <a:buFont typeface="Arial"/>
                        <a:buChar char="•"/>
                      </a:pPr>
                      <a:r>
                        <a:rPr lang="en-US" sz="1200" dirty="0" smtClean="0">
                          <a:effectLst/>
                          <a:latin typeface="Times New Roman" panose="02020603050405020304" pitchFamily="18" charset="0"/>
                          <a:cs typeface="Times New Roman" panose="02020603050405020304" pitchFamily="18" charset="0"/>
                        </a:rPr>
                        <a:t> unauthorized </a:t>
                      </a:r>
                      <a:r>
                        <a:rPr lang="en-US" sz="1200" dirty="0">
                          <a:effectLst/>
                          <a:latin typeface="Times New Roman" panose="02020603050405020304" pitchFamily="18" charset="0"/>
                          <a:cs typeface="Times New Roman" panose="02020603050405020304" pitchFamily="18" charset="0"/>
                        </a:rPr>
                        <a:t>non-VA hospitalizations if</a:t>
                      </a:r>
                    </a:p>
                    <a:p>
                      <a:pPr>
                        <a:buFont typeface="Arial"/>
                        <a:buChar char="•"/>
                      </a:pPr>
                      <a:r>
                        <a:rPr lang="en-US" sz="1200" dirty="0" smtClean="0">
                          <a:effectLst/>
                          <a:latin typeface="Times New Roman" panose="02020603050405020304" pitchFamily="18" charset="0"/>
                          <a:cs typeface="Times New Roman" panose="02020603050405020304" pitchFamily="18" charset="0"/>
                        </a:rPr>
                        <a:t> the </a:t>
                      </a:r>
                      <a:r>
                        <a:rPr lang="en-US" sz="1200" dirty="0">
                          <a:effectLst/>
                          <a:latin typeface="Times New Roman" panose="02020603050405020304" pitchFamily="18" charset="0"/>
                          <a:cs typeface="Times New Roman" panose="02020603050405020304" pitchFamily="18" charset="0"/>
                        </a:rPr>
                        <a:t>Veteran is SC at the time of admission and a claim for increase is received within one year of the date of admission, or</a:t>
                      </a:r>
                    </a:p>
                    <a:p>
                      <a:pPr>
                        <a:buFont typeface="Arial"/>
                        <a:buChar char="•"/>
                      </a:pPr>
                      <a:r>
                        <a:rPr lang="en-US" sz="1200" dirty="0" smtClean="0">
                          <a:effectLst/>
                          <a:latin typeface="Times New Roman" panose="02020603050405020304" pitchFamily="18" charset="0"/>
                          <a:cs typeface="Times New Roman" panose="02020603050405020304" pitchFamily="18" charset="0"/>
                        </a:rPr>
                        <a:t> there </a:t>
                      </a:r>
                      <a:r>
                        <a:rPr lang="en-US" sz="1200" dirty="0">
                          <a:effectLst/>
                          <a:latin typeface="Times New Roman" panose="02020603050405020304" pitchFamily="18" charset="0"/>
                          <a:cs typeface="Times New Roman" panose="02020603050405020304" pitchFamily="18" charset="0"/>
                        </a:rPr>
                        <a:t>is a pending claim for service connection for the disability(</a:t>
                      </a:r>
                      <a:r>
                        <a:rPr lang="en-US" sz="1200" dirty="0" err="1">
                          <a:effectLst/>
                          <a:latin typeface="Times New Roman" panose="02020603050405020304" pitchFamily="18" charset="0"/>
                          <a:cs typeface="Times New Roman" panose="02020603050405020304" pitchFamily="18" charset="0"/>
                        </a:rPr>
                        <a:t>ies</a:t>
                      </a:r>
                      <a:r>
                        <a:rPr lang="en-US" sz="1200" dirty="0">
                          <a:effectLst/>
                          <a:latin typeface="Times New Roman" panose="02020603050405020304" pitchFamily="18" charset="0"/>
                          <a:cs typeface="Times New Roman" panose="02020603050405020304" pitchFamily="18" charset="0"/>
                        </a:rPr>
                        <a:t>)</a:t>
                      </a:r>
                    </a:p>
                  </a:txBody>
                  <a:tcPr marL="0" marR="0" marT="0" marB="0" anchor="ctr"/>
                </a:tc>
                <a:tc>
                  <a:txBody>
                    <a:bodyPr/>
                    <a:lstStyle/>
                    <a:p>
                      <a:pPr algn="ctr"/>
                      <a:r>
                        <a:rPr lang="en-US" sz="1200" dirty="0">
                          <a:effectLst/>
                          <a:latin typeface="Times New Roman" panose="02020603050405020304" pitchFamily="18" charset="0"/>
                          <a:cs typeface="Times New Roman" panose="02020603050405020304" pitchFamily="18" charset="0"/>
                        </a:rPr>
                        <a:t>of hospital admission.</a:t>
                      </a:r>
                    </a:p>
                  </a:txBody>
                  <a:tcPr marL="0" marR="0" marT="0" marB="0" anchor="ctr"/>
                </a:tc>
              </a:tr>
              <a:tr h="485784">
                <a:tc>
                  <a:txBody>
                    <a:bodyPr/>
                    <a:lstStyle/>
                    <a:p>
                      <a:r>
                        <a:rPr lang="en-US" sz="1200" dirty="0">
                          <a:effectLst/>
                          <a:latin typeface="Times New Roman" panose="02020603050405020304" pitchFamily="18" charset="0"/>
                          <a:cs typeface="Times New Roman" panose="02020603050405020304" pitchFamily="18" charset="0"/>
                        </a:rPr>
                        <a:t>VA receives an Intent to File (ITF) within one year of admission to a non-VA hospital, and a claim for compensation within one year of the receipt of the ITF</a:t>
                      </a:r>
                    </a:p>
                  </a:txBody>
                  <a:tcPr marL="0" marR="0" marT="0" marB="0" anchor="ctr"/>
                </a:tc>
                <a:tc>
                  <a:txBody>
                    <a:bodyPr/>
                    <a:lstStyle/>
                    <a:p>
                      <a:pPr algn="ctr"/>
                      <a:r>
                        <a:rPr lang="en-US" sz="1200" dirty="0">
                          <a:effectLst/>
                          <a:latin typeface="Times New Roman" panose="02020603050405020304" pitchFamily="18" charset="0"/>
                          <a:cs typeface="Times New Roman" panose="02020603050405020304" pitchFamily="18" charset="0"/>
                        </a:rPr>
                        <a:t>of hospital admission.</a:t>
                      </a:r>
                    </a:p>
                  </a:txBody>
                  <a:tcPr marL="0" marR="0" marT="0" marB="0" anchor="ctr"/>
                </a:tc>
              </a:tr>
              <a:tr h="346064">
                <a:tc>
                  <a:txBody>
                    <a:bodyPr/>
                    <a:lstStyle/>
                    <a:p>
                      <a:r>
                        <a:rPr lang="en-US" sz="1200" dirty="0">
                          <a:effectLst/>
                          <a:latin typeface="Times New Roman" panose="02020603050405020304" pitchFamily="18" charset="0"/>
                          <a:cs typeface="Times New Roman" panose="02020603050405020304" pitchFamily="18" charset="0"/>
                        </a:rPr>
                        <a:t>VA receives an ITF within one year of admission to a non-VA hospital, and a claim for compensation more than one year after receipt of the ITF</a:t>
                      </a:r>
                    </a:p>
                  </a:txBody>
                  <a:tcPr marL="0" marR="0" marT="0" marB="0" anchor="ctr"/>
                </a:tc>
                <a:tc>
                  <a:txBody>
                    <a:bodyPr/>
                    <a:lstStyle/>
                    <a:p>
                      <a:pPr algn="ctr"/>
                      <a:r>
                        <a:rPr lang="en-US" sz="1200" dirty="0">
                          <a:effectLst/>
                          <a:latin typeface="Times New Roman" panose="02020603050405020304" pitchFamily="18" charset="0"/>
                          <a:cs typeface="Times New Roman" panose="02020603050405020304" pitchFamily="18" charset="0"/>
                        </a:rPr>
                        <a:t>VA received the claim.</a:t>
                      </a:r>
                    </a:p>
                  </a:txBody>
                  <a:tcPr marL="0" marR="0" marT="0" marB="0" anchor="ctr"/>
                </a:tc>
              </a:tr>
              <a:tr h="346064">
                <a:tc>
                  <a:txBody>
                    <a:bodyPr/>
                    <a:lstStyle/>
                    <a:p>
                      <a:r>
                        <a:rPr lang="en-US" sz="1200" dirty="0">
                          <a:effectLst/>
                          <a:latin typeface="Times New Roman" panose="02020603050405020304" pitchFamily="18" charset="0"/>
                          <a:cs typeface="Times New Roman" panose="02020603050405020304" pitchFamily="18" charset="0"/>
                        </a:rPr>
                        <a:t>VA receives a claim showing admission to a non-VA hospital more than one year ago</a:t>
                      </a:r>
                    </a:p>
                  </a:txBody>
                  <a:tcPr marL="0" marR="0" marT="0" marB="0" anchor="ctr"/>
                </a:tc>
                <a:tc>
                  <a:txBody>
                    <a:bodyPr/>
                    <a:lstStyle/>
                    <a:p>
                      <a:pPr algn="ctr"/>
                      <a:r>
                        <a:rPr lang="en-US" sz="1200" dirty="0">
                          <a:effectLst/>
                          <a:latin typeface="Times New Roman" panose="02020603050405020304" pitchFamily="18" charset="0"/>
                          <a:cs typeface="Times New Roman" panose="02020603050405020304" pitchFamily="18" charset="0"/>
                        </a:rPr>
                        <a:t>VA received the claim.</a:t>
                      </a:r>
                    </a:p>
                  </a:txBody>
                  <a:tcPr marL="0" marR="0" marT="0" marB="0" anchor="ctr"/>
                </a:tc>
              </a:tr>
            </a:tbl>
          </a:graphicData>
        </a:graphic>
      </p:graphicFrame>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1011130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Dates of Hospitalization </a:t>
            </a:r>
            <a:r>
              <a:rPr lang="en-US" dirty="0" smtClean="0"/>
              <a:t>Ratings</a:t>
            </a:r>
            <a:endParaRPr lang="en-US" dirty="0"/>
          </a:p>
        </p:txBody>
      </p:sp>
      <p:sp>
        <p:nvSpPr>
          <p:cNvPr id="3" name="Content Placeholder 2"/>
          <p:cNvSpPr>
            <a:spLocks noGrp="1"/>
          </p:cNvSpPr>
          <p:nvPr>
            <p:ph idx="1"/>
          </p:nvPr>
        </p:nvSpPr>
        <p:spPr/>
        <p:txBody>
          <a:bodyPr/>
          <a:lstStyle/>
          <a:p>
            <a:pPr marL="0" indent="0">
              <a:buNone/>
            </a:pPr>
            <a:r>
              <a:rPr lang="en-US" b="1" dirty="0">
                <a:effectLst>
                  <a:outerShdw blurRad="38100" dist="38100" dir="2700000" algn="tl">
                    <a:srgbClr val="000000">
                      <a:alpha val="43137"/>
                    </a:srgbClr>
                  </a:outerShdw>
                </a:effectLst>
              </a:rPr>
              <a:t>§</a:t>
            </a:r>
            <a:r>
              <a:rPr lang="en-US" altLang="en-US" b="1" dirty="0">
                <a:effectLst>
                  <a:outerShdw blurRad="38100" dist="38100" dir="2700000" algn="tl">
                    <a:srgbClr val="000000">
                      <a:alpha val="43137"/>
                    </a:srgbClr>
                  </a:outerShdw>
                </a:effectLst>
              </a:rPr>
              <a:t>4.29 100% for</a:t>
            </a:r>
            <a:r>
              <a:rPr lang="en-US" b="1" dirty="0">
                <a:effectLst>
                  <a:outerShdw blurRad="38100" dist="38100" dir="2700000" algn="tl">
                    <a:srgbClr val="000000">
                      <a:alpha val="43137"/>
                    </a:srgbClr>
                  </a:outerShdw>
                </a:effectLst>
              </a:rPr>
              <a:t> hospitalization in excess of 21 days </a:t>
            </a:r>
            <a:endParaRPr lang="en-US" b="1" dirty="0" smtClean="0">
              <a:effectLst>
                <a:outerShdw blurRad="38100" dist="38100" dir="2700000" algn="tl">
                  <a:srgbClr val="000000">
                    <a:alpha val="43137"/>
                  </a:srgbClr>
                </a:outerShdw>
              </a:effectLst>
            </a:endParaRPr>
          </a:p>
          <a:p>
            <a:r>
              <a:rPr lang="en-US" dirty="0" smtClean="0"/>
              <a:t>The </a:t>
            </a:r>
            <a:r>
              <a:rPr lang="en-US" dirty="0"/>
              <a:t>first day of continuous hospitalization and will be terminated effective the last day of the month of hospital discharge</a:t>
            </a:r>
            <a:r>
              <a:rPr lang="en-US" dirty="0" smtClean="0"/>
              <a:t>.</a:t>
            </a:r>
          </a:p>
          <a:p>
            <a:pPr marL="0" indent="0">
              <a:buNone/>
            </a:pPr>
            <a:endParaRPr lang="en-US" altLang="en-US" sz="1000" dirty="0" smtClean="0"/>
          </a:p>
          <a:p>
            <a:pPr marL="0" indent="0">
              <a:buNone/>
            </a:pPr>
            <a:r>
              <a:rPr lang="en-US" b="1" dirty="0">
                <a:effectLst>
                  <a:outerShdw blurRad="38100" dist="38100" dir="2700000" algn="tl">
                    <a:srgbClr val="000000">
                      <a:alpha val="43137"/>
                    </a:srgbClr>
                  </a:outerShdw>
                </a:effectLst>
              </a:rPr>
              <a:t>§</a:t>
            </a:r>
            <a:r>
              <a:rPr lang="en-US" altLang="en-US" b="1" dirty="0">
                <a:effectLst>
                  <a:outerShdw blurRad="38100" dist="38100" dir="2700000" algn="tl">
                    <a:srgbClr val="000000">
                      <a:alpha val="43137"/>
                    </a:srgbClr>
                  </a:outerShdw>
                </a:effectLst>
              </a:rPr>
              <a:t>4.30 </a:t>
            </a:r>
            <a:r>
              <a:rPr lang="en-US" b="1" dirty="0">
                <a:effectLst>
                  <a:outerShdw blurRad="38100" dist="38100" dir="2700000" algn="tl">
                    <a:srgbClr val="000000">
                      <a:alpha val="43137"/>
                    </a:srgbClr>
                  </a:outerShdw>
                </a:effectLst>
              </a:rPr>
              <a:t>Convalescent </a:t>
            </a:r>
            <a:r>
              <a:rPr lang="en-US" b="1" dirty="0" smtClean="0">
                <a:effectLst>
                  <a:outerShdw blurRad="38100" dist="38100" dir="2700000" algn="tl">
                    <a:srgbClr val="000000">
                      <a:alpha val="43137"/>
                    </a:srgbClr>
                  </a:outerShdw>
                </a:effectLst>
              </a:rPr>
              <a:t>Ratings</a:t>
            </a:r>
          </a:p>
          <a:p>
            <a:r>
              <a:rPr lang="en-US" dirty="0" smtClean="0"/>
              <a:t>This </a:t>
            </a:r>
            <a:r>
              <a:rPr lang="en-US" dirty="0"/>
              <a:t>date of hospital admission or outpatient treatment and continuing for a period of 1, 2, or 3 months from the first day of the month following such hospital discharge or outpatient release.</a:t>
            </a:r>
            <a:endParaRPr lang="en-US" altLang="en-US" sz="1100"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613074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09600" y="274638"/>
            <a:ext cx="11114424" cy="977900"/>
          </a:xfrm>
        </p:spPr>
        <p:txBody>
          <a:bodyPr/>
          <a:lstStyle/>
          <a:p>
            <a:r>
              <a:rPr lang="en-US" dirty="0"/>
              <a:t>VBMS inputs</a:t>
            </a:r>
            <a:endParaRPr lang="en-US" altLang="en-US" dirty="0" smtClean="0">
              <a:latin typeface="Georgia" pitchFamily="18" charset="0"/>
              <a:cs typeface="Georgia" pitchFamily="18" charset="0"/>
            </a:endParaRPr>
          </a:p>
        </p:txBody>
      </p:sp>
      <p:sp>
        <p:nvSpPr>
          <p:cNvPr id="22532" name="Slide Number Placeholder 3"/>
          <p:cNvSpPr>
            <a:spLocks noGrp="1"/>
          </p:cNvSpPr>
          <p:nvPr>
            <p:ph type="sldNum" sz="quarter" idx="4294967295"/>
          </p:nvPr>
        </p:nvSpPr>
        <p:spPr bwMode="auto">
          <a:xfrm>
            <a:off x="11391038" y="6356351"/>
            <a:ext cx="7493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a:solidFill>
                  <a:schemeClr val="tx1"/>
                </a:solidFill>
                <a:latin typeface="Calibri" pitchFamily="34" charset="0"/>
                <a:ea typeface="ＭＳ Ｐゴシック" pitchFamily="34" charset="-128"/>
                <a:cs typeface="Georgia" pitchFamily="18" charset="0"/>
              </a:defRPr>
            </a:lvl1pPr>
            <a:lvl2pPr marL="742950" indent="-285750" eaLnBrk="0" hangingPunct="0">
              <a:spcBef>
                <a:spcPct val="20000"/>
              </a:spcBef>
              <a:buFont typeface="Arial" pitchFamily="34" charset="0"/>
              <a:buChar char="–"/>
              <a:defRPr sz="1600">
                <a:solidFill>
                  <a:schemeClr val="tx1"/>
                </a:solidFill>
                <a:latin typeface="Calibri" pitchFamily="34" charset="0"/>
                <a:ea typeface="ＭＳ Ｐゴシック" pitchFamily="34" charset="-128"/>
                <a:cs typeface="Georgia" pitchFamily="18" charset="0"/>
              </a:defRPr>
            </a:lvl2pPr>
            <a:lvl3pPr marL="1143000" indent="-228600" eaLnBrk="0" hangingPunct="0">
              <a:spcBef>
                <a:spcPct val="20000"/>
              </a:spcBef>
              <a:buFont typeface="Arial" pitchFamily="34" charset="0"/>
              <a:buChar char="•"/>
              <a:defRPr sz="1400">
                <a:solidFill>
                  <a:schemeClr val="tx1"/>
                </a:solidFill>
                <a:latin typeface="Calibri" pitchFamily="34" charset="0"/>
                <a:ea typeface="ＭＳ Ｐゴシック" pitchFamily="34" charset="-128"/>
                <a:cs typeface="Georgia" pitchFamily="18" charset="0"/>
              </a:defRPr>
            </a:lvl3pPr>
            <a:lvl4pPr marL="1600200" indent="-228600" eaLnBrk="0" hangingPunct="0">
              <a:spcBef>
                <a:spcPct val="20000"/>
              </a:spcBef>
              <a:buFont typeface="Arial" pitchFamily="34" charset="0"/>
              <a:buChar char="–"/>
              <a:defRPr sz="1200">
                <a:solidFill>
                  <a:schemeClr val="tx1"/>
                </a:solidFill>
                <a:latin typeface="Calibri" pitchFamily="34" charset="0"/>
                <a:ea typeface="ＭＳ Ｐゴシック" pitchFamily="34" charset="-128"/>
                <a:cs typeface="Georgia" pitchFamily="18" charset="0"/>
              </a:defRPr>
            </a:lvl4pPr>
            <a:lvl5pPr marL="2057400" indent="-228600" eaLnBrk="0" hangingPunct="0">
              <a:spcBef>
                <a:spcPct val="20000"/>
              </a:spcBef>
              <a:buFont typeface="Arial" pitchFamily="34" charset="0"/>
              <a:buChar char="»"/>
              <a:defRPr sz="1200">
                <a:solidFill>
                  <a:schemeClr val="tx1"/>
                </a:solidFill>
                <a:latin typeface="Georgia" pitchFamily="18" charset="0"/>
                <a:ea typeface="ＭＳ Ｐゴシック" pitchFamily="34" charset="-128"/>
                <a:cs typeface="Georgia" pitchFamily="18" charset="0"/>
              </a:defRPr>
            </a:lvl5pPr>
            <a:lvl6pPr marL="25146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6pPr>
            <a:lvl7pPr marL="29718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7pPr>
            <a:lvl8pPr marL="34290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8pPr>
            <a:lvl9pPr marL="38862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9pPr>
          </a:lstStyle>
          <a:p>
            <a:pPr eaLnBrk="1" hangingPunct="1">
              <a:spcBef>
                <a:spcPct val="0"/>
              </a:spcBef>
              <a:buFontTx/>
              <a:buNone/>
            </a:pPr>
            <a:fld id="{A5A087B0-6E86-445F-8D2A-4499EB0CA44A}" type="slidenum">
              <a:rPr lang="en-US" altLang="en-US">
                <a:solidFill>
                  <a:srgbClr val="898989"/>
                </a:solidFill>
                <a:latin typeface="Georgia" pitchFamily="18" charset="0"/>
              </a:rPr>
              <a:pPr eaLnBrk="1" hangingPunct="1">
                <a:spcBef>
                  <a:spcPct val="0"/>
                </a:spcBef>
                <a:buFontTx/>
                <a:buNone/>
              </a:pPr>
              <a:t>12</a:t>
            </a:fld>
            <a:endParaRPr lang="en-US" altLang="en-US">
              <a:solidFill>
                <a:srgbClr val="898989"/>
              </a:solidFill>
              <a:latin typeface="Georgia" pitchFamily="18" charset="0"/>
            </a:endParaRPr>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427" t="27308" r="43816" b="15179"/>
          <a:stretch/>
        </p:blipFill>
        <p:spPr bwMode="auto">
          <a:xfrm>
            <a:off x="492605" y="1791856"/>
            <a:ext cx="5948217" cy="757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2213" y="1622291"/>
            <a:ext cx="4876800" cy="19885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quot;No&quot; Symbol 1"/>
          <p:cNvSpPr/>
          <p:nvPr/>
        </p:nvSpPr>
        <p:spPr>
          <a:xfrm>
            <a:off x="4889116" y="1717966"/>
            <a:ext cx="1637915" cy="1049635"/>
          </a:xfrm>
          <a:prstGeom prst="noSmoking">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3" name="Right Arrow 2"/>
          <p:cNvSpPr/>
          <p:nvPr/>
        </p:nvSpPr>
        <p:spPr>
          <a:xfrm>
            <a:off x="6440822" y="3251200"/>
            <a:ext cx="554183" cy="175491"/>
          </a:xfrm>
          <a:prstGeom prst="rightArrow">
            <a:avLst/>
          </a:prstGeom>
          <a:solidFill>
            <a:srgbClr val="FF0000"/>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190" t="27430" r="45648" b="14983"/>
          <a:stretch/>
        </p:blipFill>
        <p:spPr bwMode="auto">
          <a:xfrm>
            <a:off x="578808" y="3999345"/>
            <a:ext cx="5775808" cy="757382"/>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2"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9256" y="3982276"/>
            <a:ext cx="4876800" cy="2267712"/>
          </a:xfrm>
          <a:prstGeom prst="rect">
            <a:avLst/>
          </a:prstGeom>
          <a:noFill/>
          <a:ln w="285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2355112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Secondary vs. Worsening</a:t>
            </a:r>
            <a:endParaRPr lang="en-US" dirty="0"/>
          </a:p>
        </p:txBody>
      </p:sp>
      <p:sp>
        <p:nvSpPr>
          <p:cNvPr id="3" name="Content Placeholder 2"/>
          <p:cNvSpPr>
            <a:spLocks noGrp="1"/>
          </p:cNvSpPr>
          <p:nvPr>
            <p:ph idx="1"/>
          </p:nvPr>
        </p:nvSpPr>
        <p:spPr/>
        <p:txBody>
          <a:bodyPr>
            <a:normAutofit/>
          </a:bodyPr>
          <a:lstStyle/>
          <a:p>
            <a:r>
              <a:rPr lang="en-US" altLang="en-US" dirty="0"/>
              <a:t>Secondary: One condition is caused by another, not a disease </a:t>
            </a:r>
            <a:r>
              <a:rPr lang="en-US" altLang="en-US" dirty="0" smtClean="0"/>
              <a:t>process</a:t>
            </a:r>
          </a:p>
          <a:p>
            <a:pPr lvl="1"/>
            <a:r>
              <a:rPr lang="en-US" dirty="0">
                <a:latin typeface="Times New Roman" panose="02020603050405020304" pitchFamily="18" charset="0"/>
                <a:cs typeface="Times New Roman" panose="02020603050405020304" pitchFamily="18" charset="0"/>
              </a:rPr>
              <a:t>For effective date purposes, secondary service connection arises as a result of a specific claim</a:t>
            </a:r>
          </a:p>
          <a:p>
            <a:pPr lvl="2"/>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3.400 “general rule” is governing </a:t>
            </a:r>
            <a:r>
              <a:rPr lang="en-US" dirty="0" smtClean="0">
                <a:latin typeface="Times New Roman" panose="02020603050405020304" pitchFamily="18" charset="0"/>
                <a:cs typeface="Times New Roman" panose="02020603050405020304" pitchFamily="18" charset="0"/>
              </a:rPr>
              <a:t>rule</a:t>
            </a:r>
          </a:p>
          <a:p>
            <a:pPr lvl="2"/>
            <a:endParaRPr lang="en-US" dirty="0" smtClean="0">
              <a:latin typeface="Times New Roman" panose="02020603050405020304" pitchFamily="18" charset="0"/>
              <a:cs typeface="Times New Roman" panose="02020603050405020304" pitchFamily="18" charset="0"/>
            </a:endParaRPr>
          </a:p>
          <a:p>
            <a:r>
              <a:rPr lang="en-US" dirty="0"/>
              <a:t>Worsening: Part of a disease process, considered an “increased” manifestation of the primary </a:t>
            </a:r>
            <a:r>
              <a:rPr lang="en-US" dirty="0" smtClean="0"/>
              <a:t>disease</a:t>
            </a:r>
            <a:endParaRPr lang="en-US" dirty="0"/>
          </a:p>
          <a:p>
            <a:pPr lvl="1"/>
            <a:r>
              <a:rPr lang="en-US" dirty="0">
                <a:latin typeface="Times New Roman" panose="02020603050405020304" pitchFamily="18" charset="0"/>
                <a:cs typeface="Times New Roman" panose="02020603050405020304" pitchFamily="18" charset="0"/>
              </a:rPr>
              <a:t>For effective date purposes, treated as an increased manifestation</a:t>
            </a:r>
          </a:p>
          <a:p>
            <a:pPr lvl="2"/>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3.400(o) </a:t>
            </a:r>
            <a:r>
              <a:rPr lang="en-US" dirty="0" smtClean="0">
                <a:latin typeface="Times New Roman" panose="02020603050405020304" pitchFamily="18" charset="0"/>
                <a:cs typeface="Times New Roman" panose="02020603050405020304" pitchFamily="18" charset="0"/>
              </a:rPr>
              <a:t>applies</a:t>
            </a:r>
          </a:p>
          <a:p>
            <a:pPr lvl="2"/>
            <a:r>
              <a:rPr lang="en-US" dirty="0" smtClean="0">
                <a:latin typeface="Times New Roman" panose="02020603050405020304" pitchFamily="18" charset="0"/>
                <a:cs typeface="Times New Roman" panose="02020603050405020304" pitchFamily="18" charset="0"/>
              </a:rPr>
              <a:t>§3.157 </a:t>
            </a:r>
            <a:r>
              <a:rPr lang="en-US" dirty="0">
                <a:latin typeface="Times New Roman" panose="02020603050405020304" pitchFamily="18" charset="0"/>
                <a:cs typeface="Times New Roman" panose="02020603050405020304" pitchFamily="18" charset="0"/>
              </a:rPr>
              <a:t>potentially applies</a:t>
            </a:r>
          </a:p>
          <a:p>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172241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Reconsideration vs. Reopen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Reconsideration:</a:t>
            </a:r>
            <a:r>
              <a:rPr lang="en-US" dirty="0"/>
              <a:t> </a:t>
            </a:r>
            <a:r>
              <a:rPr lang="en-US" dirty="0" smtClean="0"/>
              <a:t>received </a:t>
            </a:r>
            <a:r>
              <a:rPr lang="en-US" b="1" dirty="0" smtClean="0">
                <a:effectLst>
                  <a:outerShdw blurRad="38100" dist="38100" dir="2700000" algn="tl">
                    <a:srgbClr val="000000">
                      <a:alpha val="43137"/>
                    </a:srgbClr>
                  </a:outerShdw>
                </a:effectLst>
              </a:rPr>
              <a:t>within the </a:t>
            </a:r>
            <a:r>
              <a:rPr lang="en-US" b="1" dirty="0">
                <a:effectLst>
                  <a:outerShdw blurRad="38100" dist="38100" dir="2700000" algn="tl">
                    <a:srgbClr val="000000">
                      <a:alpha val="43137"/>
                    </a:srgbClr>
                  </a:outerShdw>
                </a:effectLst>
              </a:rPr>
              <a:t>one-year</a:t>
            </a:r>
            <a:r>
              <a:rPr lang="en-US" dirty="0"/>
              <a:t> appeal period, which begins on the date the claimant was notified of the decision at </a:t>
            </a:r>
            <a:r>
              <a:rPr lang="en-US" dirty="0" smtClean="0"/>
              <a:t>issue. </a:t>
            </a:r>
          </a:p>
          <a:p>
            <a:pPr lvl="1"/>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prescribed form is </a:t>
            </a:r>
            <a:r>
              <a:rPr lang="en-US" b="1" i="1" dirty="0">
                <a:latin typeface="Times New Roman" panose="02020603050405020304" pitchFamily="18" charset="0"/>
                <a:cs typeface="Times New Roman" panose="02020603050405020304" pitchFamily="18" charset="0"/>
              </a:rPr>
              <a:t>not</a:t>
            </a:r>
            <a:r>
              <a:rPr lang="en-US" dirty="0">
                <a:latin typeface="Times New Roman" panose="02020603050405020304" pitchFamily="18" charset="0"/>
                <a:cs typeface="Times New Roman" panose="02020603050405020304" pitchFamily="18" charset="0"/>
              </a:rPr>
              <a:t> required for a request for </a:t>
            </a:r>
            <a:r>
              <a:rPr lang="en-US" dirty="0" smtClean="0">
                <a:latin typeface="Times New Roman" panose="02020603050405020304" pitchFamily="18" charset="0"/>
                <a:cs typeface="Times New Roman" panose="02020603050405020304" pitchFamily="18" charset="0"/>
              </a:rPr>
              <a:t>reconsideration.</a:t>
            </a:r>
          </a:p>
          <a:p>
            <a:pPr lvl="2"/>
            <a:r>
              <a:rPr lang="en-US" b="1" dirty="0" smtClean="0">
                <a:latin typeface="Times New Roman" panose="02020603050405020304" pitchFamily="18" charset="0"/>
                <a:cs typeface="Times New Roman" panose="02020603050405020304" pitchFamily="18" charset="0"/>
              </a:rPr>
              <a:t>§</a:t>
            </a:r>
            <a:r>
              <a:rPr lang="en-US" altLang="en-US" dirty="0" smtClean="0">
                <a:latin typeface="Times New Roman" panose="02020603050405020304" pitchFamily="18" charset="0"/>
                <a:cs typeface="Times New Roman" panose="02020603050405020304" pitchFamily="18" charset="0"/>
              </a:rPr>
              <a:t>3.400(q)</a:t>
            </a:r>
            <a:r>
              <a:rPr lang="en-US"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effective date will be as though the former decision had not been rendered.</a:t>
            </a:r>
            <a:endParaRPr lang="en-US" altLang="en-US" dirty="0" smtClean="0">
              <a:latin typeface="Times New Roman" panose="02020603050405020304" pitchFamily="18" charset="0"/>
              <a:cs typeface="Times New Roman" panose="02020603050405020304" pitchFamily="18" charset="0"/>
            </a:endParaRPr>
          </a:p>
          <a:p>
            <a:endParaRPr lang="en-US" dirty="0" smtClean="0"/>
          </a:p>
          <a:p>
            <a:r>
              <a:rPr lang="en-US" dirty="0" smtClean="0"/>
              <a:t>Reopened Claim: an </a:t>
            </a:r>
            <a:r>
              <a:rPr lang="en-US" dirty="0"/>
              <a:t>application for a benefit received </a:t>
            </a:r>
            <a:r>
              <a:rPr lang="en-US" b="1" dirty="0">
                <a:effectLst>
                  <a:outerShdw blurRad="38100" dist="38100" dir="2700000" algn="tl">
                    <a:srgbClr val="000000">
                      <a:alpha val="43137"/>
                    </a:srgbClr>
                  </a:outerShdw>
                </a:effectLst>
              </a:rPr>
              <a:t>after final </a:t>
            </a:r>
            <a:r>
              <a:rPr lang="en-US" b="1" dirty="0" smtClean="0">
                <a:effectLst>
                  <a:outerShdw blurRad="38100" dist="38100" dir="2700000" algn="tl">
                    <a:srgbClr val="000000">
                      <a:alpha val="43137"/>
                    </a:srgbClr>
                  </a:outerShdw>
                </a:effectLst>
              </a:rPr>
              <a:t>denial</a:t>
            </a:r>
            <a:r>
              <a:rPr lang="en-US" dirty="0" smtClean="0"/>
              <a:t>.</a:t>
            </a:r>
          </a:p>
          <a:p>
            <a:pPr lvl="1"/>
            <a:r>
              <a:rPr lang="en-US" dirty="0">
                <a:latin typeface="Times New Roman" panose="02020603050405020304" pitchFamily="18" charset="0"/>
                <a:cs typeface="Times New Roman" panose="02020603050405020304" pitchFamily="18" charset="0"/>
              </a:rPr>
              <a:t>the claim must be submitted on a prescribed form. </a:t>
            </a:r>
            <a:endParaRPr lang="en-US" dirty="0" smtClean="0">
              <a:latin typeface="Times New Roman" panose="02020603050405020304" pitchFamily="18" charset="0"/>
              <a:cs typeface="Times New Roman" panose="02020603050405020304" pitchFamily="18" charset="0"/>
            </a:endParaRPr>
          </a:p>
          <a:p>
            <a:pPr lvl="2"/>
            <a:r>
              <a:rPr lang="en-US" b="1" dirty="0">
                <a:latin typeface="Times New Roman" panose="02020603050405020304" pitchFamily="18" charset="0"/>
                <a:cs typeface="Times New Roman" panose="02020603050405020304" pitchFamily="18" charset="0"/>
              </a:rPr>
              <a:t>§</a:t>
            </a:r>
            <a:r>
              <a:rPr lang="en-US" altLang="en-US" dirty="0">
                <a:latin typeface="Times New Roman" panose="02020603050405020304" pitchFamily="18" charset="0"/>
                <a:cs typeface="Times New Roman" panose="02020603050405020304" pitchFamily="18" charset="0"/>
              </a:rPr>
              <a:t>3.400(r)</a:t>
            </a:r>
            <a:r>
              <a:rPr lang="en-US" i="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Date </a:t>
            </a:r>
            <a:r>
              <a:rPr lang="en-US" dirty="0">
                <a:latin typeface="Times New Roman" panose="02020603050405020304" pitchFamily="18" charset="0"/>
                <a:cs typeface="Times New Roman" panose="02020603050405020304" pitchFamily="18" charset="0"/>
              </a:rPr>
              <a:t>of receipt of claim or date entitlement arose, whichever is later.</a:t>
            </a:r>
          </a:p>
          <a:p>
            <a:pPr lvl="1"/>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effectLst>
                  <a:outerShdw blurRad="38100" dist="38100" dir="2700000" algn="tl">
                    <a:srgbClr val="000000">
                      <a:alpha val="43137"/>
                    </a:srgbClr>
                  </a:outerShdw>
                </a:effectLst>
              </a:rPr>
              <a:t>*</a:t>
            </a:r>
            <a:r>
              <a:rPr lang="en-US" b="1" dirty="0" smtClean="0"/>
              <a:t>Both require the Veteran to submit or identify new evidence related to the previously denied/decided issue(s</a:t>
            </a:r>
            <a:r>
              <a:rPr lang="en-US" dirty="0" smtClean="0"/>
              <a:t>). </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3936256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§3.156 (c) Service department </a:t>
            </a:r>
            <a:r>
              <a:rPr lang="en-US" dirty="0" smtClean="0">
                <a:effectLst>
                  <a:outerShdw blurRad="38100" dist="38100" dir="2700000" algn="tl">
                    <a:srgbClr val="000000">
                      <a:alpha val="43137"/>
                    </a:srgbClr>
                  </a:outerShdw>
                </a:effectLst>
              </a:rPr>
              <a:t>records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r>
              <a:rPr lang="en-US" dirty="0" smtClean="0"/>
              <a:t>At </a:t>
            </a:r>
            <a:r>
              <a:rPr lang="en-US" dirty="0"/>
              <a:t>any time after VA issues a decision on a claim, if VA receives or associates with the claims file relevant official service department records that existed and had not been associated with the claims file when VA first decided the claim, VA will reconsider the </a:t>
            </a:r>
            <a:r>
              <a:rPr lang="en-US" dirty="0" smtClean="0"/>
              <a:t>claim.  This includes:</a:t>
            </a:r>
          </a:p>
          <a:p>
            <a:pPr lvl="2"/>
            <a:endParaRPr lang="en-US" dirty="0" smtClean="0"/>
          </a:p>
          <a:p>
            <a:pPr lvl="2"/>
            <a:r>
              <a:rPr lang="en-US" dirty="0" smtClean="0"/>
              <a:t>(</a:t>
            </a:r>
            <a:r>
              <a:rPr lang="en-US" dirty="0" err="1"/>
              <a:t>i</a:t>
            </a:r>
            <a:r>
              <a:rPr lang="en-US" dirty="0"/>
              <a:t>) Service records that are related to a claimed in-service event, injury, or disease, </a:t>
            </a:r>
            <a:endParaRPr lang="en-US" dirty="0" smtClean="0"/>
          </a:p>
          <a:p>
            <a:pPr lvl="2"/>
            <a:r>
              <a:rPr lang="en-US" dirty="0" smtClean="0"/>
              <a:t>(</a:t>
            </a:r>
            <a:r>
              <a:rPr lang="en-US" dirty="0"/>
              <a:t>ii) Additional service records forwarded by the Department of Defense or the service department to VA any time after VA's original request for service records; and</a:t>
            </a:r>
          </a:p>
          <a:p>
            <a:pPr lvl="2"/>
            <a:r>
              <a:rPr lang="en-US" dirty="0"/>
              <a:t>(iii) Declassified records that could not have been obtained because the records were classified when VA decided the claim</a:t>
            </a:r>
            <a:r>
              <a:rPr lang="en-US" dirty="0" smtClean="0"/>
              <a:t>.</a:t>
            </a:r>
          </a:p>
          <a:p>
            <a:pPr lvl="2"/>
            <a:endParaRPr lang="en-US" dirty="0"/>
          </a:p>
          <a:p>
            <a:r>
              <a:rPr lang="en-US" dirty="0" smtClean="0"/>
              <a:t>An </a:t>
            </a:r>
            <a:r>
              <a:rPr lang="en-US" dirty="0"/>
              <a:t>award made based all or in part on the records </a:t>
            </a:r>
            <a:r>
              <a:rPr lang="en-US" dirty="0" smtClean="0"/>
              <a:t>is </a:t>
            </a:r>
            <a:r>
              <a:rPr lang="en-US" dirty="0"/>
              <a:t>effective on the date entitlement arose or the date VA received the previously decided claim, whichever is </a:t>
            </a:r>
            <a:r>
              <a:rPr lang="en-US" dirty="0" smtClean="0"/>
              <a:t>later</a:t>
            </a:r>
            <a:r>
              <a:rPr lang="en-US" dirty="0"/>
              <a:t>.</a:t>
            </a:r>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1066341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Reductions</a:t>
            </a:r>
            <a:endParaRPr lang="en-US" dirty="0"/>
          </a:p>
        </p:txBody>
      </p:sp>
      <p:sp>
        <p:nvSpPr>
          <p:cNvPr id="3" name="Content Placeholder 2"/>
          <p:cNvSpPr>
            <a:spLocks noGrp="1"/>
          </p:cNvSpPr>
          <p:nvPr>
            <p:ph idx="1"/>
          </p:nvPr>
        </p:nvSpPr>
        <p:spPr/>
        <p:txBody>
          <a:bodyPr>
            <a:normAutofit/>
          </a:bodyPr>
          <a:lstStyle/>
          <a:p>
            <a:r>
              <a:rPr lang="en-US" dirty="0"/>
              <a:t>After the notice of proposed adverse action has been sent and the 60-day period following that date has passed, prepare a final rating decision to reflect a lower evaluation. </a:t>
            </a:r>
          </a:p>
          <a:p>
            <a:r>
              <a:rPr lang="en-US" dirty="0"/>
              <a:t>The lower evaluation is effective the first day of the month following expiration of a 60-day period of time that commences the date the Veteran is notified of the final rating decision.</a:t>
            </a:r>
          </a:p>
          <a:p>
            <a:endParaRPr lang="en-US" dirty="0" smtClean="0"/>
          </a:p>
          <a:p>
            <a:pPr marL="0" indent="0">
              <a:buNone/>
            </a:pPr>
            <a:r>
              <a:rPr lang="en-US" b="1" i="1" dirty="0" smtClean="0">
                <a:effectLst>
                  <a:outerShdw blurRad="38100" dist="38100" dir="2700000" algn="tl">
                    <a:srgbClr val="000000">
                      <a:alpha val="43137"/>
                    </a:srgbClr>
                  </a:outerShdw>
                </a:effectLst>
              </a:rPr>
              <a:t>*</a:t>
            </a:r>
            <a:r>
              <a:rPr lang="en-US" i="1" dirty="0" smtClean="0"/>
              <a:t>When the </a:t>
            </a:r>
            <a:r>
              <a:rPr lang="en-US" i="1" dirty="0"/>
              <a:t>net result is a higher or the same combined evaluation, promulgate the rating evaluation without </a:t>
            </a:r>
            <a:r>
              <a:rPr lang="en-US" i="1" dirty="0" smtClean="0"/>
              <a:t>proposal or due process.</a:t>
            </a:r>
            <a:endParaRPr lang="en-US" i="1"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3559434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Prepare </a:t>
            </a:r>
            <a:r>
              <a:rPr lang="en-US" dirty="0"/>
              <a:t>a rating decision proposing a finding of incompetency </a:t>
            </a:r>
            <a:endParaRPr lang="en-US" dirty="0" smtClean="0"/>
          </a:p>
          <a:p>
            <a:pPr fontAlgn="t"/>
            <a:r>
              <a:rPr lang="en-US" dirty="0" smtClean="0"/>
              <a:t>Provide </a:t>
            </a:r>
            <a:r>
              <a:rPr lang="en-US" dirty="0"/>
              <a:t>the payee notice </a:t>
            </a:r>
            <a:r>
              <a:rPr lang="en-US" dirty="0" smtClean="0"/>
              <a:t>of the </a:t>
            </a:r>
            <a:r>
              <a:rPr lang="en-US" dirty="0"/>
              <a:t>proposed incompetency rating, </a:t>
            </a:r>
            <a:r>
              <a:rPr lang="en-US" dirty="0" smtClean="0"/>
              <a:t>and the </a:t>
            </a:r>
            <a:r>
              <a:rPr lang="en-US" dirty="0"/>
              <a:t>opportunity for a </a:t>
            </a:r>
            <a:r>
              <a:rPr lang="en-US" dirty="0" smtClean="0"/>
              <a:t>hearing</a:t>
            </a:r>
          </a:p>
          <a:p>
            <a:pPr fontAlgn="t"/>
            <a:r>
              <a:rPr lang="en-US" dirty="0" smtClean="0"/>
              <a:t>Issue </a:t>
            </a:r>
            <a:r>
              <a:rPr lang="en-US" dirty="0"/>
              <a:t>a final decision based on all the evidence of </a:t>
            </a:r>
            <a:r>
              <a:rPr lang="en-US" dirty="0" smtClean="0"/>
              <a:t>record</a:t>
            </a:r>
            <a:endParaRPr lang="en-US" dirty="0"/>
          </a:p>
          <a:p>
            <a:endParaRPr lang="en-US" b="1" dirty="0" smtClean="0"/>
          </a:p>
          <a:p>
            <a:r>
              <a:rPr lang="en-US" b="1" dirty="0" smtClean="0"/>
              <a:t>§</a:t>
            </a:r>
            <a:r>
              <a:rPr lang="en-US" altLang="en-US" dirty="0"/>
              <a:t>3.400 (x) </a:t>
            </a:r>
            <a:r>
              <a:rPr lang="en-US" i="1" dirty="0"/>
              <a:t>Effective date of determination of </a:t>
            </a:r>
            <a:r>
              <a:rPr lang="en-US" i="1" dirty="0" smtClean="0"/>
              <a:t>i</a:t>
            </a:r>
            <a:r>
              <a:rPr lang="en-US" altLang="en-US" i="1" dirty="0" smtClean="0"/>
              <a:t>nc</a:t>
            </a:r>
            <a:r>
              <a:rPr lang="en-US" i="1" dirty="0" smtClean="0"/>
              <a:t>ompetency</a:t>
            </a:r>
          </a:p>
          <a:p>
            <a:pPr lvl="1"/>
            <a:r>
              <a:rPr lang="en-US" dirty="0"/>
              <a:t>Date of rating of </a:t>
            </a:r>
            <a:r>
              <a:rPr lang="en-US" dirty="0" smtClean="0"/>
              <a:t>incompetency.</a:t>
            </a:r>
          </a:p>
          <a:p>
            <a:pPr lvl="1"/>
            <a:endParaRPr lang="en-US" i="1" dirty="0" smtClean="0"/>
          </a:p>
          <a:p>
            <a:r>
              <a:rPr lang="en-US" b="1" dirty="0" smtClean="0"/>
              <a:t>§</a:t>
            </a:r>
            <a:r>
              <a:rPr lang="en-US" altLang="en-US" dirty="0" smtClean="0">
                <a:latin typeface="Georgia" pitchFamily="18" charset="0"/>
                <a:cs typeface="Georgia" pitchFamily="18" charset="0"/>
              </a:rPr>
              <a:t>3.400 </a:t>
            </a:r>
            <a:r>
              <a:rPr lang="en-US" altLang="en-US" dirty="0">
                <a:latin typeface="Georgia" pitchFamily="18" charset="0"/>
                <a:cs typeface="Georgia" pitchFamily="18" charset="0"/>
              </a:rPr>
              <a:t>(y) </a:t>
            </a:r>
            <a:r>
              <a:rPr lang="en-US" i="1" dirty="0"/>
              <a:t>Effective date of determination restoring </a:t>
            </a:r>
            <a:r>
              <a:rPr lang="en-US" i="1" dirty="0" smtClean="0"/>
              <a:t>competency</a:t>
            </a:r>
          </a:p>
          <a:p>
            <a:pPr lvl="1"/>
            <a:r>
              <a:rPr lang="en-US" dirty="0"/>
              <a:t>Date shown by evidence of record that competency was regained. </a:t>
            </a: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3642436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Special Considerations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426858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altLang="en-US" dirty="0" smtClean="0"/>
              <a:t>3.114 – Liberalizing Legislation </a:t>
            </a:r>
            <a:endParaRPr lang="en-US" dirty="0"/>
          </a:p>
        </p:txBody>
      </p:sp>
      <p:sp>
        <p:nvSpPr>
          <p:cNvPr id="3" name="Content Placeholder 2"/>
          <p:cNvSpPr>
            <a:spLocks noGrp="1"/>
          </p:cNvSpPr>
          <p:nvPr>
            <p:ph idx="1"/>
          </p:nvPr>
        </p:nvSpPr>
        <p:spPr/>
        <p:txBody>
          <a:bodyPr/>
          <a:lstStyle/>
          <a:p>
            <a:pPr marL="0" indent="0">
              <a:buNone/>
              <a:defRPr/>
            </a:pPr>
            <a:r>
              <a:rPr lang="en-US" altLang="en-US" dirty="0"/>
              <a:t>If criteria for </a:t>
            </a:r>
            <a:r>
              <a:rPr lang="en-US" altLang="en-US" b="1" dirty="0">
                <a:solidFill>
                  <a:srgbClr val="C00000"/>
                </a:solidFill>
                <a:effectLst>
                  <a:outerShdw blurRad="38100" dist="38100" dir="2700000" algn="tl">
                    <a:srgbClr val="000000">
                      <a:alpha val="43137"/>
                    </a:srgbClr>
                  </a:outerShdw>
                </a:effectLst>
              </a:rPr>
              <a:t>eligibility</a:t>
            </a:r>
            <a:r>
              <a:rPr lang="en-US" altLang="en-US" dirty="0">
                <a:solidFill>
                  <a:srgbClr val="C00000"/>
                </a:solidFill>
                <a:effectLst>
                  <a:outerShdw blurRad="38100" dist="38100" dir="2700000" algn="tl">
                    <a:srgbClr val="000000">
                      <a:alpha val="43137"/>
                    </a:srgbClr>
                  </a:outerShdw>
                </a:effectLst>
              </a:rPr>
              <a:t> </a:t>
            </a:r>
            <a:r>
              <a:rPr lang="en-US" altLang="en-US" dirty="0"/>
              <a:t>for the liberalized benefit were </a:t>
            </a:r>
            <a:r>
              <a:rPr lang="en-US" altLang="en-US" b="1" dirty="0">
                <a:solidFill>
                  <a:srgbClr val="C00000"/>
                </a:solidFill>
                <a:effectLst>
                  <a:outerShdw blurRad="38100" dist="38100" dir="2700000" algn="tl">
                    <a:srgbClr val="000000">
                      <a:alpha val="43137"/>
                    </a:srgbClr>
                  </a:outerShdw>
                </a:effectLst>
              </a:rPr>
              <a:t>met</a:t>
            </a:r>
            <a:r>
              <a:rPr lang="en-US" altLang="en-US" dirty="0">
                <a:solidFill>
                  <a:srgbClr val="C00000"/>
                </a:solidFill>
                <a:effectLst>
                  <a:outerShdw blurRad="38100" dist="38100" dir="2700000" algn="tl">
                    <a:srgbClr val="000000">
                      <a:alpha val="43137"/>
                    </a:srgbClr>
                  </a:outerShdw>
                </a:effectLst>
              </a:rPr>
              <a:t> </a:t>
            </a:r>
            <a:r>
              <a:rPr lang="en-US" altLang="en-US" dirty="0"/>
              <a:t>from the </a:t>
            </a:r>
            <a:r>
              <a:rPr lang="en-US" altLang="en-US" b="1" dirty="0">
                <a:solidFill>
                  <a:srgbClr val="C00000"/>
                </a:solidFill>
                <a:effectLst>
                  <a:outerShdw blurRad="38100" dist="38100" dir="2700000" algn="tl">
                    <a:srgbClr val="000000">
                      <a:alpha val="43137"/>
                    </a:srgbClr>
                  </a:outerShdw>
                </a:effectLst>
              </a:rPr>
              <a:t>date</a:t>
            </a:r>
            <a:r>
              <a:rPr lang="en-US" altLang="en-US" b="1" dirty="0">
                <a:solidFill>
                  <a:schemeClr val="accent5"/>
                </a:solidFill>
                <a:effectLst>
                  <a:outerShdw blurRad="38100" dist="38100" dir="2700000" algn="tl">
                    <a:srgbClr val="000000">
                      <a:alpha val="43137"/>
                    </a:srgbClr>
                  </a:outerShdw>
                </a:effectLst>
              </a:rPr>
              <a:t> </a:t>
            </a:r>
            <a:r>
              <a:rPr lang="en-US" altLang="en-US" b="1" dirty="0">
                <a:solidFill>
                  <a:srgbClr val="C00000"/>
                </a:solidFill>
                <a:effectLst>
                  <a:outerShdw blurRad="38100" dist="38100" dir="2700000" algn="tl">
                    <a:srgbClr val="000000">
                      <a:alpha val="43137"/>
                    </a:srgbClr>
                  </a:outerShdw>
                </a:effectLst>
              </a:rPr>
              <a:t>of the law change</a:t>
            </a:r>
            <a:r>
              <a:rPr lang="en-US" altLang="en-US" dirty="0"/>
              <a:t>, and</a:t>
            </a:r>
          </a:p>
          <a:p>
            <a:pPr>
              <a:defRPr/>
            </a:pPr>
            <a:r>
              <a:rPr lang="en-US" altLang="en-US" dirty="0"/>
              <a:t>reviewed by VA or claimed by Veteran </a:t>
            </a:r>
            <a:r>
              <a:rPr lang="en-US" altLang="en-US" dirty="0">
                <a:solidFill>
                  <a:srgbClr val="FF6600"/>
                </a:solidFill>
                <a:effectLst>
                  <a:outerShdw blurRad="38100" dist="38100" dir="2700000" algn="tl">
                    <a:srgbClr val="000000">
                      <a:alpha val="43137"/>
                    </a:srgbClr>
                  </a:outerShdw>
                </a:effectLst>
              </a:rPr>
              <a:t>within one year </a:t>
            </a:r>
            <a:r>
              <a:rPr lang="en-US" altLang="en-US" dirty="0"/>
              <a:t>of law change, </a:t>
            </a:r>
            <a:r>
              <a:rPr lang="en-US" altLang="en-US" dirty="0">
                <a:solidFill>
                  <a:srgbClr val="FF6600"/>
                </a:solidFill>
                <a:effectLst>
                  <a:outerShdw blurRad="38100" dist="38100" dir="2700000" algn="tl">
                    <a:srgbClr val="000000">
                      <a:alpha val="43137"/>
                    </a:srgbClr>
                  </a:outerShdw>
                </a:effectLst>
              </a:rPr>
              <a:t>effective date is date of law </a:t>
            </a:r>
            <a:r>
              <a:rPr lang="en-US" altLang="en-US" dirty="0" smtClean="0">
                <a:solidFill>
                  <a:srgbClr val="FF6600"/>
                </a:solidFill>
                <a:effectLst>
                  <a:outerShdw blurRad="38100" dist="38100" dir="2700000" algn="tl">
                    <a:srgbClr val="000000">
                      <a:alpha val="43137"/>
                    </a:srgbClr>
                  </a:outerShdw>
                </a:effectLst>
              </a:rPr>
              <a:t>change.</a:t>
            </a:r>
            <a:endParaRPr lang="en-US" altLang="en-US" dirty="0">
              <a:solidFill>
                <a:srgbClr val="FF6600"/>
              </a:solidFill>
              <a:effectLst>
                <a:outerShdw blurRad="38100" dist="38100" dir="2700000" algn="tl">
                  <a:srgbClr val="000000">
                    <a:alpha val="43137"/>
                  </a:srgbClr>
                </a:outerShdw>
              </a:effectLst>
            </a:endParaRPr>
          </a:p>
          <a:p>
            <a:pPr>
              <a:defRPr/>
            </a:pPr>
            <a:r>
              <a:rPr lang="en-US" altLang="en-US" dirty="0"/>
              <a:t>reviewed by VA or claimed by Veteran </a:t>
            </a:r>
            <a:r>
              <a:rPr lang="en-US" altLang="en-US" dirty="0">
                <a:solidFill>
                  <a:srgbClr val="FFCC00"/>
                </a:solidFill>
                <a:effectLst>
                  <a:outerShdw blurRad="38100" dist="38100" dir="2700000" algn="tl">
                    <a:srgbClr val="000000">
                      <a:alpha val="43137"/>
                    </a:srgbClr>
                  </a:outerShdw>
                </a:effectLst>
              </a:rPr>
              <a:t>more than one year</a:t>
            </a:r>
            <a:r>
              <a:rPr lang="en-US" altLang="en-US" dirty="0">
                <a:solidFill>
                  <a:srgbClr val="FFCC00"/>
                </a:solidFill>
              </a:rPr>
              <a:t> </a:t>
            </a:r>
            <a:r>
              <a:rPr lang="en-US" altLang="en-US" dirty="0"/>
              <a:t>after law change, effective date is </a:t>
            </a:r>
            <a:r>
              <a:rPr lang="en-US" altLang="en-US" dirty="0">
                <a:solidFill>
                  <a:srgbClr val="FFCC00"/>
                </a:solidFill>
                <a:effectLst>
                  <a:outerShdw blurRad="38100" dist="38100" dir="2700000" algn="tl">
                    <a:srgbClr val="000000">
                      <a:alpha val="43137"/>
                    </a:srgbClr>
                  </a:outerShdw>
                </a:effectLst>
              </a:rPr>
              <a:t>one year prior to date </a:t>
            </a:r>
            <a:r>
              <a:rPr lang="en-US" altLang="en-US" dirty="0"/>
              <a:t>of VA review/date of claim.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3038001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Demonstrate a comprehensive understanding of effective date rules and regulations.</a:t>
            </a:r>
          </a:p>
          <a:p>
            <a:pPr marL="0" indent="0">
              <a:buNone/>
            </a:pPr>
            <a:endParaRPr lang="en-US" dirty="0" smtClean="0"/>
          </a:p>
          <a:p>
            <a:r>
              <a:rPr lang="en-US" dirty="0" smtClean="0"/>
              <a:t>Identify the appropriate effective date. </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Nehmer</a:t>
            </a:r>
            <a:endParaRPr lang="en-US" i="1" dirty="0"/>
          </a:p>
        </p:txBody>
      </p:sp>
      <p:sp>
        <p:nvSpPr>
          <p:cNvPr id="3" name="Content Placeholder 2"/>
          <p:cNvSpPr>
            <a:spLocks noGrp="1"/>
          </p:cNvSpPr>
          <p:nvPr>
            <p:ph idx="1"/>
          </p:nvPr>
        </p:nvSpPr>
        <p:spPr/>
        <p:txBody>
          <a:bodyPr>
            <a:normAutofit fontScale="92500" lnSpcReduction="10000"/>
          </a:bodyPr>
          <a:lstStyle/>
          <a:p>
            <a:r>
              <a:rPr lang="en-US" i="1" dirty="0" err="1"/>
              <a:t>Nehmer</a:t>
            </a:r>
            <a:r>
              <a:rPr lang="en-US" dirty="0"/>
              <a:t> class members are Vietnam Veterans who served </a:t>
            </a:r>
            <a:r>
              <a:rPr lang="en-US" b="1" dirty="0"/>
              <a:t>in-country</a:t>
            </a:r>
            <a:r>
              <a:rPr lang="en-US" dirty="0"/>
              <a:t> and have a covered herbicide disease, or the surviving spouse, child, or parent of a Vietnam Veteran who died from a covered herbicide disease.</a:t>
            </a:r>
          </a:p>
          <a:p>
            <a:r>
              <a:rPr lang="en-US" dirty="0"/>
              <a:t>The first claim of service connection for the condition at issue was received BEFORE the condition was added to the list of Agent Orange-related disabilities and the effective date for the grant of service connection will also be BEFORE the condition was added to the list of Agent Orange-related disabilities. </a:t>
            </a:r>
          </a:p>
          <a:p>
            <a:r>
              <a:rPr lang="en-US" dirty="0"/>
              <a:t>Effective dates </a:t>
            </a:r>
          </a:p>
          <a:p>
            <a:pPr lvl="1"/>
            <a:r>
              <a:rPr lang="en-US" dirty="0"/>
              <a:t>the date the original claim was filed or date entitlement arose, whichever is later</a:t>
            </a:r>
          </a:p>
          <a:p>
            <a:pPr lvl="1"/>
            <a:r>
              <a:rPr lang="en-US" dirty="0"/>
              <a:t>can go back as far as the date of claim that was pending on September 25, 1985 </a:t>
            </a:r>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4065143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Public Law 112-154, Section </a:t>
            </a:r>
            <a:r>
              <a:rPr lang="en-US" dirty="0" smtClean="0">
                <a:effectLst>
                  <a:outerShdw blurRad="38100" dist="38100" dir="2700000" algn="tl">
                    <a:srgbClr val="000000">
                      <a:alpha val="43137"/>
                    </a:srgbClr>
                  </a:outerShdw>
                </a:effectLst>
              </a:rPr>
              <a:t>506</a:t>
            </a:r>
            <a:endParaRPr lang="en-US" dirty="0"/>
          </a:p>
        </p:txBody>
      </p:sp>
      <p:sp>
        <p:nvSpPr>
          <p:cNvPr id="3" name="Content Placeholder 2"/>
          <p:cNvSpPr>
            <a:spLocks noGrp="1"/>
          </p:cNvSpPr>
          <p:nvPr>
            <p:ph idx="1"/>
          </p:nvPr>
        </p:nvSpPr>
        <p:spPr/>
        <p:txBody>
          <a:bodyPr>
            <a:normAutofit/>
          </a:bodyPr>
          <a:lstStyle/>
          <a:p>
            <a:r>
              <a:rPr lang="en-US" altLang="en-US" sz="2400" dirty="0"/>
              <a:t>Allows up to one year retroactive effective date for </a:t>
            </a:r>
            <a:r>
              <a:rPr lang="en-US" b="1" dirty="0">
                <a:solidFill>
                  <a:srgbClr val="00B0F0"/>
                </a:solidFill>
                <a:effectLst>
                  <a:outerShdw blurRad="38100" dist="38100" dir="2700000" algn="tl">
                    <a:srgbClr val="000000">
                      <a:alpha val="43137"/>
                    </a:srgbClr>
                  </a:outerShdw>
                </a:effectLst>
              </a:rPr>
              <a:t>fully developed </a:t>
            </a:r>
            <a:r>
              <a:rPr lang="en-US" b="1" u="sng" dirty="0">
                <a:solidFill>
                  <a:srgbClr val="00B0F0"/>
                </a:solidFill>
                <a:effectLst>
                  <a:outerShdw blurRad="38100" dist="38100" dir="2700000" algn="tl">
                    <a:srgbClr val="000000">
                      <a:alpha val="43137"/>
                    </a:srgbClr>
                  </a:outerShdw>
                </a:effectLst>
              </a:rPr>
              <a:t>original</a:t>
            </a:r>
            <a:r>
              <a:rPr lang="en-US" b="1" dirty="0">
                <a:solidFill>
                  <a:srgbClr val="00B0F0"/>
                </a:solidFill>
                <a:effectLst>
                  <a:outerShdw blurRad="38100" dist="38100" dir="2700000" algn="tl">
                    <a:srgbClr val="000000">
                      <a:alpha val="43137"/>
                    </a:srgbClr>
                  </a:outerShdw>
                </a:effectLst>
              </a:rPr>
              <a:t> claims for compensation</a:t>
            </a:r>
            <a:r>
              <a:rPr lang="en-US" dirty="0"/>
              <a:t> </a:t>
            </a:r>
            <a:r>
              <a:rPr lang="en-US" altLang="en-US" sz="2400" dirty="0"/>
              <a:t>received between Aug. 6, 2013 – Aug. 5, 2015 for Veterans separated at least one year prior to filing claim</a:t>
            </a:r>
          </a:p>
          <a:p>
            <a:pPr lvl="1"/>
            <a:r>
              <a:rPr lang="en-US" altLang="en-US" sz="2200" dirty="0">
                <a:latin typeface="Times New Roman" panose="02020603050405020304" pitchFamily="18" charset="0"/>
                <a:cs typeface="Times New Roman" panose="02020603050405020304" pitchFamily="18" charset="0"/>
              </a:rPr>
              <a:t>Retroactive date is only calculated based on date VA receives </a:t>
            </a:r>
            <a:r>
              <a:rPr lang="en-US" altLang="en-US" sz="2200" b="1" dirty="0">
                <a:latin typeface="Times New Roman" panose="02020603050405020304" pitchFamily="18" charset="0"/>
                <a:cs typeface="Times New Roman" panose="02020603050405020304" pitchFamily="18" charset="0"/>
              </a:rPr>
              <a:t>formal </a:t>
            </a:r>
            <a:r>
              <a:rPr lang="en-US" altLang="en-US" sz="2200" b="1" dirty="0" smtClean="0">
                <a:latin typeface="Times New Roman" panose="02020603050405020304" pitchFamily="18" charset="0"/>
                <a:cs typeface="Times New Roman" panose="02020603050405020304" pitchFamily="18" charset="0"/>
              </a:rPr>
              <a:t>claim </a:t>
            </a:r>
            <a:r>
              <a:rPr lang="en-US" altLang="en-US" sz="2200" b="1" dirty="0">
                <a:latin typeface="Times New Roman" panose="02020603050405020304" pitchFamily="18" charset="0"/>
                <a:cs typeface="Times New Roman" panose="02020603050405020304" pitchFamily="18" charset="0"/>
              </a:rPr>
              <a:t>or ITF received between March 24, 2015, through August 5, 2015</a:t>
            </a:r>
            <a:endParaRPr lang="en-US" altLang="en-US" sz="2200" dirty="0">
              <a:latin typeface="Times New Roman" panose="02020603050405020304" pitchFamily="18" charset="0"/>
              <a:cs typeface="Times New Roman" panose="02020603050405020304" pitchFamily="18" charset="0"/>
            </a:endParaRPr>
          </a:p>
          <a:p>
            <a:pPr lvl="1"/>
            <a:r>
              <a:rPr lang="en-US" altLang="en-US" sz="2200" dirty="0">
                <a:latin typeface="Times New Roman" panose="02020603050405020304" pitchFamily="18" charset="0"/>
                <a:cs typeface="Times New Roman" panose="02020603050405020304" pitchFamily="18" charset="0"/>
              </a:rPr>
              <a:t>The effective date </a:t>
            </a:r>
            <a:r>
              <a:rPr lang="en-US" altLang="en-US" sz="2200" u="sng" dirty="0">
                <a:latin typeface="Times New Roman" panose="02020603050405020304" pitchFamily="18" charset="0"/>
                <a:cs typeface="Times New Roman" panose="02020603050405020304" pitchFamily="18" charset="0"/>
              </a:rPr>
              <a:t>may be</a:t>
            </a:r>
            <a:r>
              <a:rPr lang="en-US" altLang="en-US" sz="2200" dirty="0">
                <a:latin typeface="Times New Roman" panose="02020603050405020304" pitchFamily="18" charset="0"/>
                <a:cs typeface="Times New Roman" panose="02020603050405020304" pitchFamily="18" charset="0"/>
              </a:rPr>
              <a:t> up to one year prior to date of formalized claim depending on evidence of when the disability first manifested</a:t>
            </a:r>
          </a:p>
          <a:p>
            <a:pPr lvl="1"/>
            <a:r>
              <a:rPr lang="en-US" altLang="en-US" sz="2200" dirty="0">
                <a:latin typeface="Times New Roman" panose="02020603050405020304" pitchFamily="18" charset="0"/>
                <a:cs typeface="Times New Roman" panose="02020603050405020304" pitchFamily="18" charset="0"/>
              </a:rPr>
              <a:t>A staged rating may be appropriate when assigning the evaluation using the retroactive effective date</a:t>
            </a:r>
          </a:p>
          <a:p>
            <a:pPr lvl="1"/>
            <a:r>
              <a:rPr lang="en-US" sz="2200" dirty="0">
                <a:latin typeface="Times New Roman" panose="02020603050405020304" pitchFamily="18" charset="0"/>
                <a:cs typeface="Times New Roman" panose="02020603050405020304" pitchFamily="18" charset="0"/>
              </a:rPr>
              <a:t>If the claim is removed from the FDC program, then the one-year retroactive effective date cannot be </a:t>
            </a:r>
            <a:r>
              <a:rPr lang="en-US" sz="2200" dirty="0" smtClean="0">
                <a:latin typeface="Times New Roman" panose="02020603050405020304" pitchFamily="18" charset="0"/>
                <a:cs typeface="Times New Roman" panose="02020603050405020304" pitchFamily="18" charset="0"/>
              </a:rPr>
              <a:t>granted</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13815687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a:xfrm>
            <a:off x="914400" y="3984983"/>
            <a:ext cx="10363200" cy="1470025"/>
          </a:xfrm>
        </p:spPr>
        <p:txBody>
          <a:bodyPr/>
          <a:lstStyle/>
          <a:p>
            <a:pPr algn="l"/>
            <a:r>
              <a:rPr lang="en-US" sz="4000" b="1" dirty="0" smtClean="0"/>
              <a:t>EFFECTIVE DATE TOOLS</a:t>
            </a:r>
            <a:endParaRPr lang="en-US" sz="4000" b="1" dirty="0"/>
          </a:p>
        </p:txBody>
      </p:sp>
      <p:sp>
        <p:nvSpPr>
          <p:cNvPr id="2" name="Slide Number Placeholder 1"/>
          <p:cNvSpPr>
            <a:spLocks noGrp="1"/>
          </p:cNvSpPr>
          <p:nvPr>
            <p:ph type="sldNum" sz="quarter" idx="12"/>
          </p:nvPr>
        </p:nvSpPr>
        <p:spPr/>
        <p:txBody>
          <a:bodyPr/>
          <a:lstStyle/>
          <a:p>
            <a:fld id="{7C414AED-89CE-4A48-8B2B-1B3A5C68EA2A}" type="slidenum">
              <a:rPr lang="en-US" smtClean="0"/>
              <a:t>22</a:t>
            </a:fld>
            <a:endParaRPr lang="en-US"/>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dirty="0" smtClean="0"/>
              <a:t>RVSR Assistant:  Effective Dates EPSS</a:t>
            </a:r>
          </a:p>
        </p:txBody>
      </p:sp>
      <p:pic>
        <p:nvPicPr>
          <p:cNvPr id="34820" name="Picture 2" descr="C:\Users\vincent.flango\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823" y="16764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fld id="{7C414AED-89CE-4A48-8B2B-1B3A5C68EA2A}" type="slidenum">
              <a:rPr lang="en-US" smtClean="0"/>
              <a:t>23</a:t>
            </a:fld>
            <a:endParaRPr lang="en-US"/>
          </a:p>
        </p:txBody>
      </p:sp>
    </p:spTree>
    <p:extLst>
      <p:ext uri="{BB962C8B-B14F-4D97-AF65-F5344CB8AC3E}">
        <p14:creationId xmlns:p14="http://schemas.microsoft.com/office/powerpoint/2010/main" val="39820922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VBMS-R Effective Date Builder</a:t>
            </a: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p:nvPr/>
        </p:nvPicPr>
        <p:blipFill rotWithShape="1">
          <a:blip r:embed="rId2"/>
          <a:srcRect l="801" r="734" b="1762"/>
          <a:stretch/>
        </p:blipFill>
        <p:spPr>
          <a:xfrm>
            <a:off x="628923" y="1862067"/>
            <a:ext cx="8322734" cy="4436533"/>
          </a:xfrm>
          <a:prstGeom prst="rect">
            <a:avLst/>
          </a:prstGeom>
          <a:ln w="28575">
            <a:solidFill>
              <a:schemeClr val="tx1"/>
            </a:solidFill>
          </a:ln>
        </p:spPr>
      </p:pic>
      <p:pic>
        <p:nvPicPr>
          <p:cNvPr id="5" name="Picture 4"/>
          <p:cNvPicPr/>
          <p:nvPr/>
        </p:nvPicPr>
        <p:blipFill rotWithShape="1">
          <a:blip r:embed="rId3"/>
          <a:srcRect l="24188" t="28586" r="27781" b="16198"/>
          <a:stretch/>
        </p:blipFill>
        <p:spPr>
          <a:xfrm>
            <a:off x="7680225" y="1531867"/>
            <a:ext cx="4301068" cy="2641600"/>
          </a:xfrm>
          <a:prstGeom prst="round2DiagRect">
            <a:avLst>
              <a:gd name="adj1" fmla="val 16667"/>
              <a:gd name="adj2" fmla="val 0"/>
            </a:avLst>
          </a:prstGeom>
          <a:ln w="88900" cap="sq">
            <a:solidFill>
              <a:srgbClr val="FFFFFF"/>
            </a:solidFill>
            <a:miter lim="800000"/>
          </a:ln>
          <a:effectLst>
            <a:glow rad="139700">
              <a:schemeClr val="accent2">
                <a:satMod val="175000"/>
                <a:alpha val="40000"/>
              </a:schemeClr>
            </a:glow>
            <a:outerShdw blurRad="254000" algn="tl" rotWithShape="0">
              <a:srgbClr val="000000">
                <a:alpha val="43000"/>
              </a:srgbClr>
            </a:outerShdw>
          </a:effectLst>
        </p:spPr>
      </p:pic>
      <p:sp>
        <p:nvSpPr>
          <p:cNvPr id="6" name="Rectangle 5"/>
          <p:cNvSpPr/>
          <p:nvPr/>
        </p:nvSpPr>
        <p:spPr>
          <a:xfrm>
            <a:off x="1848123" y="4910067"/>
            <a:ext cx="990600" cy="228600"/>
          </a:xfrm>
          <a:prstGeom prst="rect">
            <a:avLst/>
          </a:prstGeom>
          <a:noFill/>
          <a:ln>
            <a:solidFill>
              <a:srgbClr val="FF0000"/>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glow rad="139700">
                  <a:schemeClr val="accent2">
                    <a:satMod val="175000"/>
                    <a:alpha val="40000"/>
                  </a:schemeClr>
                </a:glow>
              </a:effectLst>
            </a:endParaRPr>
          </a:p>
        </p:txBody>
      </p:sp>
      <p:cxnSp>
        <p:nvCxnSpPr>
          <p:cNvPr id="7" name="Elbow Connector 6"/>
          <p:cNvCxnSpPr>
            <a:endCxn id="5" idx="2"/>
          </p:cNvCxnSpPr>
          <p:nvPr/>
        </p:nvCxnSpPr>
        <p:spPr>
          <a:xfrm flipV="1">
            <a:off x="2838723" y="2852667"/>
            <a:ext cx="4841502" cy="2166868"/>
          </a:xfrm>
          <a:prstGeom prst="bentConnector3">
            <a:avLst>
              <a:gd name="adj1" fmla="val 50000"/>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0"/>
          </p:nvPr>
        </p:nvSpPr>
        <p:spPr/>
        <p:txBody>
          <a:bodyPr/>
          <a:lstStyle/>
          <a:p>
            <a:fld id="{7C414AED-89CE-4A48-8B2B-1B3A5C68EA2A}" type="slidenum">
              <a:rPr lang="en-US" smtClean="0"/>
              <a:t>24</a:t>
            </a:fld>
            <a:endParaRPr lang="en-US"/>
          </a:p>
        </p:txBody>
      </p:sp>
    </p:spTree>
    <p:extLst>
      <p:ext uri="{BB962C8B-B14F-4D97-AF65-F5344CB8AC3E}">
        <p14:creationId xmlns:p14="http://schemas.microsoft.com/office/powerpoint/2010/main" val="763996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dirty="0" smtClean="0"/>
              <a:t>Questions?</a:t>
            </a:r>
          </a:p>
        </p:txBody>
      </p:sp>
      <p:sp>
        <p:nvSpPr>
          <p:cNvPr id="24580" name="Slide Number Placeholder 3"/>
          <p:cNvSpPr>
            <a:spLocks noGrp="1"/>
          </p:cNvSpPr>
          <p:nvPr>
            <p:ph type="sldNum" sz="quarter" idx="4294967295"/>
          </p:nvPr>
        </p:nvSpPr>
        <p:spPr bwMode="auto">
          <a:xfrm>
            <a:off x="11391038" y="6356351"/>
            <a:ext cx="7493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a:solidFill>
                  <a:schemeClr val="tx1"/>
                </a:solidFill>
                <a:latin typeface="Calibri" pitchFamily="34" charset="0"/>
                <a:ea typeface="ＭＳ Ｐゴシック" pitchFamily="34" charset="-128"/>
                <a:cs typeface="Georgia" pitchFamily="18" charset="0"/>
              </a:defRPr>
            </a:lvl1pPr>
            <a:lvl2pPr marL="742950" indent="-285750" eaLnBrk="0" hangingPunct="0">
              <a:spcBef>
                <a:spcPct val="20000"/>
              </a:spcBef>
              <a:buFont typeface="Arial" pitchFamily="34" charset="0"/>
              <a:buChar char="–"/>
              <a:defRPr sz="1600">
                <a:solidFill>
                  <a:schemeClr val="tx1"/>
                </a:solidFill>
                <a:latin typeface="Calibri" pitchFamily="34" charset="0"/>
                <a:ea typeface="ＭＳ Ｐゴシック" pitchFamily="34" charset="-128"/>
                <a:cs typeface="Georgia" pitchFamily="18" charset="0"/>
              </a:defRPr>
            </a:lvl2pPr>
            <a:lvl3pPr marL="1143000" indent="-228600" eaLnBrk="0" hangingPunct="0">
              <a:spcBef>
                <a:spcPct val="20000"/>
              </a:spcBef>
              <a:buFont typeface="Arial" pitchFamily="34" charset="0"/>
              <a:buChar char="•"/>
              <a:defRPr sz="1400">
                <a:solidFill>
                  <a:schemeClr val="tx1"/>
                </a:solidFill>
                <a:latin typeface="Calibri" pitchFamily="34" charset="0"/>
                <a:ea typeface="ＭＳ Ｐゴシック" pitchFamily="34" charset="-128"/>
                <a:cs typeface="Georgia" pitchFamily="18" charset="0"/>
              </a:defRPr>
            </a:lvl3pPr>
            <a:lvl4pPr marL="1600200" indent="-228600" eaLnBrk="0" hangingPunct="0">
              <a:spcBef>
                <a:spcPct val="20000"/>
              </a:spcBef>
              <a:buFont typeface="Arial" pitchFamily="34" charset="0"/>
              <a:buChar char="–"/>
              <a:defRPr sz="1200">
                <a:solidFill>
                  <a:schemeClr val="tx1"/>
                </a:solidFill>
                <a:latin typeface="Calibri" pitchFamily="34" charset="0"/>
                <a:ea typeface="ＭＳ Ｐゴシック" pitchFamily="34" charset="-128"/>
                <a:cs typeface="Georgia" pitchFamily="18" charset="0"/>
              </a:defRPr>
            </a:lvl4pPr>
            <a:lvl5pPr marL="2057400" indent="-228600" eaLnBrk="0" hangingPunct="0">
              <a:spcBef>
                <a:spcPct val="20000"/>
              </a:spcBef>
              <a:buFont typeface="Arial" pitchFamily="34" charset="0"/>
              <a:buChar char="»"/>
              <a:defRPr sz="1200">
                <a:solidFill>
                  <a:schemeClr val="tx1"/>
                </a:solidFill>
                <a:latin typeface="Georgia" pitchFamily="18" charset="0"/>
                <a:ea typeface="ＭＳ Ｐゴシック" pitchFamily="34" charset="-128"/>
                <a:cs typeface="Georgia" pitchFamily="18" charset="0"/>
              </a:defRPr>
            </a:lvl5pPr>
            <a:lvl6pPr marL="25146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6pPr>
            <a:lvl7pPr marL="29718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7pPr>
            <a:lvl8pPr marL="34290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8pPr>
            <a:lvl9pPr marL="3886200" indent="-228600" defTabSz="457200" eaLnBrk="0" fontAlgn="base" hangingPunct="0">
              <a:spcBef>
                <a:spcPct val="20000"/>
              </a:spcBef>
              <a:spcAft>
                <a:spcPct val="0"/>
              </a:spcAft>
              <a:buFont typeface="Arial" pitchFamily="34" charset="0"/>
              <a:buChar char="»"/>
              <a:defRPr sz="1200">
                <a:solidFill>
                  <a:schemeClr val="tx1"/>
                </a:solidFill>
                <a:latin typeface="Georgia" pitchFamily="18" charset="0"/>
                <a:ea typeface="ＭＳ Ｐゴシック" pitchFamily="34" charset="-128"/>
                <a:cs typeface="Georgia" pitchFamily="18" charset="0"/>
              </a:defRPr>
            </a:lvl9pPr>
          </a:lstStyle>
          <a:p>
            <a:pPr eaLnBrk="1" hangingPunct="1">
              <a:spcBef>
                <a:spcPct val="0"/>
              </a:spcBef>
              <a:buFontTx/>
              <a:buNone/>
            </a:pPr>
            <a:fld id="{DD8436B9-AE4B-467F-80CF-C2069AD26B54}" type="slidenum">
              <a:rPr lang="en-US" altLang="en-US">
                <a:solidFill>
                  <a:srgbClr val="898989"/>
                </a:solidFill>
                <a:latin typeface="Georgia" pitchFamily="18" charset="0"/>
              </a:rPr>
              <a:pPr eaLnBrk="1" hangingPunct="1">
                <a:spcBef>
                  <a:spcPct val="0"/>
                </a:spcBef>
                <a:buFontTx/>
                <a:buNone/>
              </a:pPr>
              <a:t>25</a:t>
            </a:fld>
            <a:endParaRPr lang="en-US" altLang="en-US" dirty="0">
              <a:solidFill>
                <a:srgbClr val="898989"/>
              </a:solidFill>
              <a:latin typeface="Georgia"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831206" y="1600200"/>
            <a:ext cx="686486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0857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hlinkClick r:id="rId2"/>
              </a:rPr>
              <a:t>38 CFR 3.400, Effective Dates; General</a:t>
            </a:r>
            <a:endParaRPr lang="en-US" dirty="0"/>
          </a:p>
          <a:p>
            <a:r>
              <a:rPr lang="en-US" dirty="0" smtClean="0">
                <a:hlinkClick r:id="rId2"/>
              </a:rPr>
              <a:t>38 CFR 3.155, How </a:t>
            </a:r>
            <a:r>
              <a:rPr lang="en-US" dirty="0">
                <a:hlinkClick r:id="rId2"/>
              </a:rPr>
              <a:t>to file a </a:t>
            </a:r>
            <a:r>
              <a:rPr lang="en-US" dirty="0" smtClean="0">
                <a:hlinkClick r:id="rId2"/>
              </a:rPr>
              <a:t>claim</a:t>
            </a:r>
            <a:endParaRPr lang="en-US" dirty="0"/>
          </a:p>
          <a:p>
            <a:r>
              <a:rPr lang="en-US" dirty="0" smtClean="0">
                <a:hlinkClick r:id="rId2"/>
              </a:rPr>
              <a:t>38 CFR 3.1(r), Definitions, Date </a:t>
            </a:r>
            <a:r>
              <a:rPr lang="en-US" dirty="0">
                <a:hlinkClick r:id="rId2"/>
              </a:rPr>
              <a:t>of </a:t>
            </a:r>
            <a:r>
              <a:rPr lang="en-US" dirty="0" smtClean="0">
                <a:hlinkClick r:id="rId2"/>
              </a:rPr>
              <a:t>receipt</a:t>
            </a:r>
            <a:endParaRPr lang="en-US" dirty="0"/>
          </a:p>
          <a:p>
            <a:r>
              <a:rPr lang="en-US" dirty="0" smtClean="0">
                <a:hlinkClick r:id="rId2"/>
              </a:rPr>
              <a:t>38 CFR 3.114, Change </a:t>
            </a:r>
            <a:r>
              <a:rPr lang="en-US" dirty="0">
                <a:hlinkClick r:id="rId2"/>
              </a:rPr>
              <a:t>of law or Department of Veterans Affairs </a:t>
            </a:r>
            <a:r>
              <a:rPr lang="en-US" dirty="0" smtClean="0">
                <a:hlinkClick r:id="rId2"/>
              </a:rPr>
              <a:t>issue</a:t>
            </a:r>
            <a:endParaRPr lang="en-US" dirty="0"/>
          </a:p>
          <a:p>
            <a:r>
              <a:rPr lang="en-US" dirty="0" smtClean="0">
                <a:hlinkClick r:id="rId2"/>
              </a:rPr>
              <a:t>38 CFR 3.816, Awards </a:t>
            </a:r>
            <a:r>
              <a:rPr lang="en-US" dirty="0">
                <a:hlinkClick r:id="rId2"/>
              </a:rPr>
              <a:t>under the </a:t>
            </a:r>
            <a:r>
              <a:rPr lang="en-US" dirty="0" err="1">
                <a:hlinkClick r:id="rId2"/>
              </a:rPr>
              <a:t>Nehmer</a:t>
            </a:r>
            <a:r>
              <a:rPr lang="en-US" dirty="0">
                <a:hlinkClick r:id="rId2"/>
              </a:rPr>
              <a:t> Court Orders for </a:t>
            </a:r>
            <a:r>
              <a:rPr lang="en-US" dirty="0" smtClean="0">
                <a:hlinkClick r:id="rId2"/>
              </a:rPr>
              <a:t>disability or </a:t>
            </a:r>
            <a:r>
              <a:rPr lang="en-US" dirty="0">
                <a:hlinkClick r:id="rId2"/>
              </a:rPr>
              <a:t>death caused by a condition presumptively associated with herbicide </a:t>
            </a:r>
            <a:r>
              <a:rPr lang="en-US" dirty="0" smtClean="0">
                <a:hlinkClick r:id="rId2"/>
              </a:rPr>
              <a:t>exposure</a:t>
            </a:r>
            <a:endParaRPr lang="en-US" dirty="0"/>
          </a:p>
          <a:p>
            <a:r>
              <a:rPr lang="en-US" dirty="0" smtClean="0">
                <a:hlinkClick r:id="rId2"/>
              </a:rPr>
              <a:t>38 CFR 3.105, Revision </a:t>
            </a:r>
            <a:r>
              <a:rPr lang="en-US" dirty="0">
                <a:hlinkClick r:id="rId2"/>
              </a:rPr>
              <a:t>of </a:t>
            </a:r>
            <a:r>
              <a:rPr lang="en-US" dirty="0" smtClean="0">
                <a:hlinkClick r:id="rId2"/>
              </a:rPr>
              <a:t>decisions</a:t>
            </a:r>
            <a:endParaRPr lang="en-US" dirty="0"/>
          </a:p>
          <a:p>
            <a:r>
              <a:rPr lang="en-US" dirty="0" smtClean="0">
                <a:hlinkClick r:id="rId2"/>
              </a:rPr>
              <a:t>38 CFR 3.156 New </a:t>
            </a:r>
            <a:r>
              <a:rPr lang="en-US" dirty="0">
                <a:hlinkClick r:id="rId2"/>
              </a:rPr>
              <a:t>and material </a:t>
            </a:r>
            <a:r>
              <a:rPr lang="en-US" dirty="0" smtClean="0">
                <a:hlinkClick r:id="rId2"/>
              </a:rPr>
              <a:t>evidence</a:t>
            </a:r>
            <a:endParaRPr lang="en-US" dirty="0"/>
          </a:p>
          <a:p>
            <a:r>
              <a:rPr lang="en-US" dirty="0" smtClean="0">
                <a:hlinkClick r:id="rId2"/>
              </a:rPr>
              <a:t>38 CFR 3.157 </a:t>
            </a:r>
            <a:r>
              <a:rPr lang="en-US" i="1" dirty="0" smtClean="0">
                <a:hlinkClick r:id="rId2"/>
              </a:rPr>
              <a:t>historical</a:t>
            </a:r>
            <a:r>
              <a:rPr lang="en-US" dirty="0" smtClean="0">
                <a:hlinkClick r:id="rId2"/>
              </a:rPr>
              <a:t>, Report </a:t>
            </a:r>
            <a:r>
              <a:rPr lang="en-US" dirty="0">
                <a:hlinkClick r:id="rId2"/>
              </a:rPr>
              <a:t>of examination or hospitalization as claim for increase or to </a:t>
            </a:r>
            <a:r>
              <a:rPr lang="en-US" dirty="0" smtClean="0">
                <a:hlinkClick r:id="rId2"/>
              </a:rPr>
              <a:t>reopen</a:t>
            </a:r>
            <a:endParaRPr lang="en-US" dirty="0"/>
          </a:p>
          <a:p>
            <a:r>
              <a:rPr lang="en-US" dirty="0" smtClean="0">
                <a:hlinkClick r:id="rId2"/>
              </a:rPr>
              <a:t>38 CFR 3.401(a), </a:t>
            </a:r>
            <a:r>
              <a:rPr lang="en-US" dirty="0">
                <a:hlinkClick r:id="rId2"/>
              </a:rPr>
              <a:t>Effective Dates; </a:t>
            </a:r>
            <a:r>
              <a:rPr lang="en-US" dirty="0" smtClean="0">
                <a:hlinkClick r:id="rId2"/>
              </a:rPr>
              <a:t>Veterans, </a:t>
            </a:r>
            <a:r>
              <a:rPr lang="en-US" dirty="0">
                <a:hlinkClick r:id="rId2"/>
              </a:rPr>
              <a:t>Aid and attendance and housebound </a:t>
            </a:r>
            <a:r>
              <a:rPr lang="en-US" dirty="0" smtClean="0">
                <a:hlinkClick r:id="rId2"/>
              </a:rPr>
              <a:t>benefits</a:t>
            </a:r>
            <a:endParaRPr lang="en-US" dirty="0" smtClean="0"/>
          </a:p>
          <a:p>
            <a:r>
              <a:rPr lang="en-US" dirty="0" smtClean="0">
                <a:hlinkClick r:id="rId3"/>
              </a:rPr>
              <a:t>38 CFR 4.29</a:t>
            </a:r>
            <a:r>
              <a:rPr lang="en-US" dirty="0">
                <a:hlinkClick r:id="rId3"/>
              </a:rPr>
              <a:t>, Ratings for service-connected disabilities requiring hospital treatment or </a:t>
            </a:r>
            <a:r>
              <a:rPr lang="en-US" dirty="0" smtClean="0">
                <a:hlinkClick r:id="rId3"/>
              </a:rPr>
              <a:t>observation</a:t>
            </a:r>
            <a:endParaRPr lang="en-US" dirty="0" smtClean="0"/>
          </a:p>
          <a:p>
            <a:r>
              <a:rPr lang="en-US" dirty="0" smtClean="0">
                <a:hlinkClick r:id="rId3"/>
              </a:rPr>
              <a:t>38 CFR 4.30</a:t>
            </a:r>
            <a:r>
              <a:rPr lang="en-US" dirty="0">
                <a:hlinkClick r:id="rId3"/>
              </a:rPr>
              <a:t>, Convalescent </a:t>
            </a:r>
            <a:r>
              <a:rPr lang="en-US" dirty="0" smtClean="0">
                <a:hlinkClick r:id="rId3"/>
              </a:rPr>
              <a:t>ratings</a:t>
            </a:r>
            <a:endParaRPr lang="en-US" dirty="0" smtClean="0"/>
          </a:p>
          <a:p>
            <a:r>
              <a:rPr lang="en-US" dirty="0" smtClean="0">
                <a:hlinkClick r:id="rId4"/>
              </a:rPr>
              <a:t>M21-1 </a:t>
            </a:r>
            <a:r>
              <a:rPr lang="en-US" dirty="0">
                <a:hlinkClick r:id="rId4"/>
              </a:rPr>
              <a:t>Part III, Subpart ii,2.B.1, Applications for Disability Compensation and/or Pension</a:t>
            </a:r>
            <a:endParaRPr lang="en-US" dirty="0"/>
          </a:p>
          <a:p>
            <a:r>
              <a:rPr lang="en-US" dirty="0">
                <a:hlinkClick r:id="rId5"/>
              </a:rPr>
              <a:t>M21-1 Part III, Subpart ii,2.C.1, Identification of an Informal Original Claim Received Prior to March 24, 2015, an ITF, and a Request for Application</a:t>
            </a:r>
            <a:endParaRPr lang="en-US" dirty="0"/>
          </a:p>
          <a:p>
            <a:r>
              <a:rPr lang="en-US" dirty="0">
                <a:hlinkClick r:id="rId6"/>
              </a:rPr>
              <a:t>M21-1 Part III, Subpart </a:t>
            </a:r>
            <a:r>
              <a:rPr lang="en-US" dirty="0" smtClean="0">
                <a:hlinkClick r:id="rId6"/>
              </a:rPr>
              <a:t>i,3.B.4.a</a:t>
            </a:r>
            <a:r>
              <a:rPr lang="en-US" dirty="0">
                <a:hlinkClick r:id="rId6"/>
              </a:rPr>
              <a:t>, Determining the Appropriate Effective Date for a Grant of Benefits Under the FDC Program</a:t>
            </a:r>
            <a:endParaRPr lang="en-US" dirty="0"/>
          </a:p>
          <a:p>
            <a:r>
              <a:rPr lang="en-US" dirty="0">
                <a:hlinkClick r:id="rId7"/>
              </a:rPr>
              <a:t>M21-1 Part IV, Subpart ii,2.C.3.i, Date  Disabilities Became Subject to Presumptive SC Under 38 CFR 3.309(e</a:t>
            </a:r>
            <a:r>
              <a:rPr lang="en-US" dirty="0" smtClean="0">
                <a:hlinkClick r:id="rId7"/>
              </a:rPr>
              <a:t>)</a:t>
            </a:r>
            <a:endParaRPr lang="en-US" dirty="0" smtClean="0"/>
          </a:p>
          <a:p>
            <a:r>
              <a:rPr lang="en-US" dirty="0">
                <a:hlinkClick r:id="rId8"/>
              </a:rPr>
              <a:t>M21-1 Part IV, Subpart </a:t>
            </a:r>
            <a:r>
              <a:rPr lang="en-US" dirty="0" smtClean="0">
                <a:hlinkClick r:id="rId8"/>
              </a:rPr>
              <a:t>ii,2.F.1.a, </a:t>
            </a:r>
            <a:r>
              <a:rPr lang="en-US" dirty="0">
                <a:hlinkClick r:id="rId8"/>
              </a:rPr>
              <a:t>Establishing Entitlement to TDIU</a:t>
            </a: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2621368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Effective Date Determination</a:t>
            </a:r>
            <a:endParaRPr lang="en-US" dirty="0"/>
          </a:p>
        </p:txBody>
      </p:sp>
      <p:sp>
        <p:nvSpPr>
          <p:cNvPr id="3" name="Content Placeholder 2"/>
          <p:cNvSpPr>
            <a:spLocks noGrp="1"/>
          </p:cNvSpPr>
          <p:nvPr>
            <p:ph idx="1"/>
          </p:nvPr>
        </p:nvSpPr>
        <p:spPr/>
        <p:txBody>
          <a:bodyPr/>
          <a:lstStyle/>
          <a:p>
            <a:pPr>
              <a:defRPr/>
            </a:pPr>
            <a:r>
              <a:rPr lang="en-US" dirty="0"/>
              <a:t>What is the issue? </a:t>
            </a:r>
            <a:endParaRPr lang="en-US" dirty="0" smtClean="0"/>
          </a:p>
          <a:p>
            <a:pPr lvl="2">
              <a:defRPr/>
            </a:pPr>
            <a:r>
              <a:rPr lang="en-US" dirty="0" smtClean="0"/>
              <a:t>Service connection?</a:t>
            </a:r>
          </a:p>
          <a:p>
            <a:pPr lvl="2">
              <a:defRPr/>
            </a:pPr>
            <a:r>
              <a:rPr lang="en-US" dirty="0" smtClean="0"/>
              <a:t>Increased </a:t>
            </a:r>
            <a:r>
              <a:rPr lang="en-US" dirty="0"/>
              <a:t>evaluation</a:t>
            </a:r>
            <a:r>
              <a:rPr lang="en-US" dirty="0" smtClean="0"/>
              <a:t>?</a:t>
            </a:r>
          </a:p>
          <a:p>
            <a:pPr lvl="2">
              <a:defRPr/>
            </a:pPr>
            <a:r>
              <a:rPr lang="en-US" altLang="en-US" dirty="0" smtClean="0"/>
              <a:t>Original/New/Reconsideration/Reopen? </a:t>
            </a:r>
            <a:endParaRPr lang="en-US" altLang="en-US" dirty="0"/>
          </a:p>
          <a:p>
            <a:pPr>
              <a:defRPr/>
            </a:pPr>
            <a:r>
              <a:rPr lang="en-US" altLang="en-US" dirty="0"/>
              <a:t>What is the date of receipt of the claim</a:t>
            </a:r>
            <a:r>
              <a:rPr lang="en-US" altLang="en-US" dirty="0" smtClean="0"/>
              <a:t>?</a:t>
            </a:r>
          </a:p>
          <a:p>
            <a:pPr lvl="2">
              <a:defRPr/>
            </a:pPr>
            <a:r>
              <a:rPr lang="en-US" altLang="en-US" dirty="0" smtClean="0"/>
              <a:t>Was there an intent to file?</a:t>
            </a:r>
          </a:p>
          <a:p>
            <a:pPr lvl="2">
              <a:defRPr/>
            </a:pPr>
            <a:r>
              <a:rPr lang="en-US" altLang="en-US" dirty="0" smtClean="0"/>
              <a:t>Was the claim received before or after March 24, 2015?</a:t>
            </a:r>
            <a:endParaRPr lang="en-US" altLang="en-US" dirty="0"/>
          </a:p>
          <a:p>
            <a:pPr>
              <a:defRPr/>
            </a:pPr>
            <a:r>
              <a:rPr lang="en-US" altLang="en-US" dirty="0"/>
              <a:t>What is the date basic entitlement arose?</a:t>
            </a:r>
          </a:p>
          <a:p>
            <a:pPr>
              <a:defRPr/>
            </a:pPr>
            <a:r>
              <a:rPr lang="en-US" altLang="en-US" dirty="0"/>
              <a:t>Do any liberalizing laws </a:t>
            </a:r>
            <a:r>
              <a:rPr lang="en-US" altLang="en-US" dirty="0" smtClean="0"/>
              <a:t>or special considerations apply?</a:t>
            </a:r>
          </a:p>
          <a:p>
            <a:pPr lvl="2">
              <a:defRPr/>
            </a:pPr>
            <a:r>
              <a:rPr lang="en-US" altLang="en-US" dirty="0" smtClean="0"/>
              <a:t>3.114?  Section 506 PL </a:t>
            </a:r>
            <a:r>
              <a:rPr lang="en-US" dirty="0" smtClean="0"/>
              <a:t>112-154?</a:t>
            </a:r>
            <a:endParaRPr lang="en-US" alt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1054767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§3.400  The General Rule</a:t>
            </a:r>
            <a:endParaRPr lang="en-US" dirty="0"/>
          </a:p>
        </p:txBody>
      </p:sp>
      <p:sp>
        <p:nvSpPr>
          <p:cNvPr id="3" name="Content Placeholder 2"/>
          <p:cNvSpPr>
            <a:spLocks noGrp="1"/>
          </p:cNvSpPr>
          <p:nvPr>
            <p:ph idx="1"/>
          </p:nvPr>
        </p:nvSpPr>
        <p:spPr>
          <a:xfrm>
            <a:off x="808528" y="1789114"/>
            <a:ext cx="10945906" cy="4262437"/>
          </a:xfrm>
        </p:spPr>
        <p:txBody>
          <a:bodyPr/>
          <a:lstStyle/>
          <a:p>
            <a:r>
              <a:rPr lang="en-US" altLang="en-US" dirty="0"/>
              <a:t>The effective date is the date of receipt of the claim or the date entitlement </a:t>
            </a:r>
            <a:r>
              <a:rPr lang="en-US" altLang="en-US" dirty="0" smtClean="0"/>
              <a:t>arose (whichever </a:t>
            </a:r>
            <a:r>
              <a:rPr lang="en-US" altLang="en-US" dirty="0"/>
              <a:t>is later, </a:t>
            </a:r>
            <a:r>
              <a:rPr lang="en-US" altLang="en-US" b="1" u="sng" dirty="0">
                <a:effectLst>
                  <a:outerShdw blurRad="38100" dist="38100" dir="2700000" algn="tl">
                    <a:srgbClr val="000000">
                      <a:alpha val="43137"/>
                    </a:srgbClr>
                  </a:outerShdw>
                </a:effectLst>
              </a:rPr>
              <a:t>unless otherwise provided</a:t>
            </a:r>
            <a:r>
              <a:rPr lang="en-US" altLang="en-US" dirty="0" smtClean="0"/>
              <a:t>)</a:t>
            </a:r>
          </a:p>
          <a:p>
            <a:endParaRPr lang="en-US" altLang="en-US" b="1" dirty="0" smtClean="0">
              <a:solidFill>
                <a:srgbClr val="FF0000"/>
              </a:solidFill>
            </a:endParaRPr>
          </a:p>
          <a:p>
            <a:pPr lvl="1"/>
            <a:r>
              <a:rPr lang="en-US" altLang="en-US" b="1" dirty="0" smtClean="0">
                <a:solidFill>
                  <a:srgbClr val="FF0000"/>
                </a:solidFill>
              </a:rPr>
              <a:t>CANNOT</a:t>
            </a:r>
            <a:r>
              <a:rPr lang="en-US" altLang="en-US" dirty="0" smtClean="0">
                <a:solidFill>
                  <a:srgbClr val="FF0000"/>
                </a:solidFill>
              </a:rPr>
              <a:t> </a:t>
            </a:r>
            <a:r>
              <a:rPr lang="en-US" altLang="en-US" dirty="0"/>
              <a:t>be prior to discharge.</a:t>
            </a:r>
          </a:p>
          <a:p>
            <a:pPr lvl="1"/>
            <a:r>
              <a:rPr lang="en-US" altLang="en-US" b="1" dirty="0">
                <a:solidFill>
                  <a:srgbClr val="FF0000"/>
                </a:solidFill>
              </a:rPr>
              <a:t>CANNOT</a:t>
            </a:r>
            <a:r>
              <a:rPr lang="en-US" altLang="en-US" dirty="0">
                <a:solidFill>
                  <a:srgbClr val="FF0000"/>
                </a:solidFill>
              </a:rPr>
              <a:t> </a:t>
            </a:r>
            <a:r>
              <a:rPr lang="en-US" altLang="en-US" dirty="0"/>
              <a:t>be prior to existence of the condition, or level of severity in the instance of an increase.</a:t>
            </a:r>
          </a:p>
          <a:p>
            <a:pPr lvl="1"/>
            <a:r>
              <a:rPr lang="en-US" altLang="en-US" b="1" dirty="0">
                <a:solidFill>
                  <a:srgbClr val="FF0000"/>
                </a:solidFill>
              </a:rPr>
              <a:t>CANNOT</a:t>
            </a:r>
            <a:r>
              <a:rPr lang="en-US" altLang="en-US" dirty="0">
                <a:solidFill>
                  <a:srgbClr val="FF0000"/>
                </a:solidFill>
              </a:rPr>
              <a:t> </a:t>
            </a:r>
            <a:r>
              <a:rPr lang="en-US" altLang="en-US" dirty="0"/>
              <a:t>be prior to service connection of primary condition.</a:t>
            </a:r>
          </a:p>
          <a:p>
            <a:endParaRPr lang="en-US" alt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Tree>
    <p:extLst>
      <p:ext uri="{BB962C8B-B14F-4D97-AF65-F5344CB8AC3E}">
        <p14:creationId xmlns:p14="http://schemas.microsoft.com/office/powerpoint/2010/main" val="3702437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altLang="en-US" dirty="0" smtClean="0"/>
              <a:t>3.400(b)(2)</a:t>
            </a:r>
            <a:endParaRPr lang="en-US" dirty="0"/>
          </a:p>
        </p:txBody>
      </p:sp>
      <p:sp>
        <p:nvSpPr>
          <p:cNvPr id="3" name="Content Placeholder 2"/>
          <p:cNvSpPr>
            <a:spLocks noGrp="1"/>
          </p:cNvSpPr>
          <p:nvPr>
            <p:ph idx="1"/>
          </p:nvPr>
        </p:nvSpPr>
        <p:spPr/>
        <p:txBody>
          <a:bodyPr>
            <a:normAutofit/>
          </a:bodyPr>
          <a:lstStyle/>
          <a:p>
            <a:pPr marL="0" indent="0">
              <a:buNone/>
            </a:pPr>
            <a:r>
              <a:rPr lang="en-US" altLang="en-US" dirty="0" smtClean="0"/>
              <a:t>(</a:t>
            </a:r>
            <a:r>
              <a:rPr lang="en-US" altLang="en-US" dirty="0" err="1" smtClean="0"/>
              <a:t>i</a:t>
            </a:r>
            <a:r>
              <a:rPr lang="en-US" altLang="en-US" dirty="0" smtClean="0"/>
              <a:t>) </a:t>
            </a:r>
            <a:r>
              <a:rPr lang="en-US" altLang="en-US" dirty="0"/>
              <a:t>Direct Service Connection</a:t>
            </a:r>
            <a:endParaRPr lang="en-US" altLang="en-US" dirty="0" smtClean="0"/>
          </a:p>
          <a:p>
            <a:pPr lvl="1"/>
            <a:r>
              <a:rPr lang="en-US" altLang="en-US" dirty="0" smtClean="0">
                <a:latin typeface="Times New Roman" panose="02020603050405020304" pitchFamily="18" charset="0"/>
                <a:cs typeface="Times New Roman" panose="02020603050405020304" pitchFamily="18" charset="0"/>
              </a:rPr>
              <a:t>Day </a:t>
            </a:r>
            <a:r>
              <a:rPr lang="en-US" altLang="en-US" dirty="0">
                <a:latin typeface="Times New Roman" panose="02020603050405020304" pitchFamily="18" charset="0"/>
                <a:cs typeface="Times New Roman" panose="02020603050405020304" pitchFamily="18" charset="0"/>
              </a:rPr>
              <a:t>following separation from active </a:t>
            </a:r>
            <a:r>
              <a:rPr lang="en-US" altLang="en-US" dirty="0" smtClean="0">
                <a:latin typeface="Times New Roman" panose="02020603050405020304" pitchFamily="18" charset="0"/>
                <a:cs typeface="Times New Roman" panose="02020603050405020304" pitchFamily="18" charset="0"/>
              </a:rPr>
              <a:t>service, </a:t>
            </a:r>
            <a:r>
              <a:rPr lang="en-US" altLang="en-US" i="1" dirty="0">
                <a:latin typeface="Times New Roman" panose="02020603050405020304" pitchFamily="18" charset="0"/>
                <a:cs typeface="Times New Roman" panose="02020603050405020304" pitchFamily="18" charset="0"/>
              </a:rPr>
              <a:t>if claimed within one year from </a:t>
            </a:r>
            <a:r>
              <a:rPr lang="en-US" altLang="en-US" i="1" dirty="0" smtClean="0">
                <a:latin typeface="Times New Roman" panose="02020603050405020304" pitchFamily="18" charset="0"/>
                <a:cs typeface="Times New Roman" panose="02020603050405020304" pitchFamily="18" charset="0"/>
              </a:rPr>
              <a:t>separation</a:t>
            </a:r>
          </a:p>
          <a:p>
            <a:pPr lvl="1"/>
            <a:r>
              <a:rPr lang="en-US" altLang="en-US" dirty="0" smtClean="0">
                <a:latin typeface="Times New Roman" panose="02020603050405020304" pitchFamily="18" charset="0"/>
                <a:cs typeface="Times New Roman" panose="02020603050405020304" pitchFamily="18" charset="0"/>
              </a:rPr>
              <a:t>Otherwise</a:t>
            </a:r>
            <a:r>
              <a:rPr lang="en-US" altLang="en-US" dirty="0">
                <a:latin typeface="Times New Roman" panose="02020603050405020304" pitchFamily="18" charset="0"/>
                <a:cs typeface="Times New Roman" panose="02020603050405020304" pitchFamily="18" charset="0"/>
              </a:rPr>
              <a:t>: date of receipt of claim, or date entitlement arose, whichever is later</a:t>
            </a:r>
            <a:r>
              <a:rPr lang="en-US" altLang="en-US" dirty="0" smtClean="0">
                <a:latin typeface="Times New Roman" panose="02020603050405020304" pitchFamily="18" charset="0"/>
                <a:cs typeface="Times New Roman" panose="02020603050405020304" pitchFamily="18" charset="0"/>
              </a:rPr>
              <a:t>.</a:t>
            </a:r>
          </a:p>
          <a:p>
            <a:pPr lvl="1"/>
            <a:endParaRPr lang="en-US" altLang="en-US" dirty="0">
              <a:latin typeface="Times New Roman" panose="02020603050405020304" pitchFamily="18" charset="0"/>
              <a:cs typeface="Times New Roman" panose="02020603050405020304" pitchFamily="18" charset="0"/>
            </a:endParaRPr>
          </a:p>
          <a:p>
            <a:pPr marL="0" indent="0">
              <a:buNone/>
            </a:pPr>
            <a:r>
              <a:rPr lang="en-US" altLang="en-US" dirty="0" smtClean="0"/>
              <a:t>(</a:t>
            </a:r>
            <a:r>
              <a:rPr lang="en-US" altLang="en-US" dirty="0"/>
              <a:t>ii)–Presumptive Service </a:t>
            </a:r>
            <a:r>
              <a:rPr lang="en-US" altLang="en-US" dirty="0" smtClean="0"/>
              <a:t>Connection</a:t>
            </a:r>
          </a:p>
          <a:p>
            <a:pPr lvl="1"/>
            <a:r>
              <a:rPr lang="en-US" dirty="0">
                <a:latin typeface="Times New Roman" panose="02020603050405020304" pitchFamily="18" charset="0"/>
                <a:cs typeface="Times New Roman" panose="02020603050405020304" pitchFamily="18" charset="0"/>
              </a:rPr>
              <a:t>Date entitlement arose, </a:t>
            </a:r>
            <a:r>
              <a:rPr lang="en-US" altLang="en-US" i="1" dirty="0">
                <a:latin typeface="Times New Roman" panose="02020603050405020304" pitchFamily="18" charset="0"/>
                <a:cs typeface="Times New Roman" panose="02020603050405020304" pitchFamily="18" charset="0"/>
              </a:rPr>
              <a:t>if claimed within one year from separation</a:t>
            </a:r>
          </a:p>
          <a:p>
            <a:pPr lvl="1"/>
            <a:r>
              <a:rPr lang="en-US" altLang="en-US" dirty="0" smtClean="0">
                <a:latin typeface="Times New Roman" panose="02020603050405020304" pitchFamily="18" charset="0"/>
                <a:cs typeface="Times New Roman" panose="02020603050405020304" pitchFamily="18" charset="0"/>
              </a:rPr>
              <a:t>Otherwise</a:t>
            </a:r>
            <a:r>
              <a:rPr lang="en-US" altLang="en-US" dirty="0">
                <a:latin typeface="Times New Roman" panose="02020603050405020304" pitchFamily="18" charset="0"/>
                <a:cs typeface="Times New Roman" panose="02020603050405020304" pitchFamily="18" charset="0"/>
              </a:rPr>
              <a:t>: date of receipt of claim, or date entitlement arose, whichever is later.</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2872782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altLang="en-US" dirty="0"/>
              <a:t>3.400 (o)(2) – Claims for Increase</a:t>
            </a:r>
            <a:endParaRPr lang="en-US" dirty="0"/>
          </a:p>
        </p:txBody>
      </p:sp>
      <p:sp>
        <p:nvSpPr>
          <p:cNvPr id="3" name="Content Placeholder 2"/>
          <p:cNvSpPr>
            <a:spLocks noGrp="1"/>
          </p:cNvSpPr>
          <p:nvPr>
            <p:ph idx="1"/>
          </p:nvPr>
        </p:nvSpPr>
        <p:spPr/>
        <p:txBody>
          <a:bodyPr/>
          <a:lstStyle/>
          <a:p>
            <a:r>
              <a:rPr lang="en-US" altLang="en-US" dirty="0">
                <a:cs typeface="Georgia" pitchFamily="18" charset="0"/>
              </a:rPr>
              <a:t>Earliest date as of which it is factually ascertainable that an increase in disability had occurred if claim is received within one year from such date</a:t>
            </a:r>
          </a:p>
          <a:p>
            <a:r>
              <a:rPr lang="en-US" altLang="en-US" i="1" dirty="0">
                <a:cs typeface="Georgia" pitchFamily="18" charset="0"/>
              </a:rPr>
              <a:t>otherwise</a:t>
            </a:r>
            <a:r>
              <a:rPr lang="en-US" altLang="en-US" dirty="0">
                <a:cs typeface="Georgia" pitchFamily="18" charset="0"/>
              </a:rPr>
              <a:t>, date of receipt of claim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92085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a:t>
            </a:r>
            <a:r>
              <a:rPr lang="en-US" dirty="0" err="1" smtClean="0"/>
              <a:t>Unemployability</a:t>
            </a:r>
            <a:endParaRPr lang="en-US" dirty="0"/>
          </a:p>
        </p:txBody>
      </p:sp>
      <p:sp>
        <p:nvSpPr>
          <p:cNvPr id="3" name="Content Placeholder 2"/>
          <p:cNvSpPr>
            <a:spLocks noGrp="1"/>
          </p:cNvSpPr>
          <p:nvPr>
            <p:ph idx="1"/>
          </p:nvPr>
        </p:nvSpPr>
        <p:spPr/>
        <p:txBody>
          <a:bodyPr>
            <a:normAutofit lnSpcReduction="10000"/>
          </a:bodyPr>
          <a:lstStyle/>
          <a:p>
            <a:r>
              <a:rPr lang="en-US" b="1" dirty="0"/>
              <a:t>§</a:t>
            </a:r>
            <a:r>
              <a:rPr lang="en-US" altLang="en-US" dirty="0"/>
              <a:t>3.400 (o)(2) </a:t>
            </a:r>
            <a:r>
              <a:rPr lang="en-US" dirty="0" smtClean="0"/>
              <a:t>Earliest </a:t>
            </a:r>
            <a:r>
              <a:rPr lang="en-US" dirty="0"/>
              <a:t>date as of which it is factually ascertainable based on all evidence of record that an increase in disability had occurred if a complete claim or intent to file a claim is received within 1 year from such date, otherwise, date of receipt of claim.</a:t>
            </a:r>
          </a:p>
          <a:p>
            <a:pPr lvl="1"/>
            <a:endParaRPr lang="en-US"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date </a:t>
            </a:r>
            <a:r>
              <a:rPr lang="en-US" dirty="0">
                <a:latin typeface="Times New Roman" panose="02020603050405020304" pitchFamily="18" charset="0"/>
                <a:cs typeface="Times New Roman" panose="02020603050405020304" pitchFamily="18" charset="0"/>
              </a:rPr>
              <a:t>following date last </a:t>
            </a:r>
            <a:r>
              <a:rPr lang="en-US" dirty="0" smtClean="0">
                <a:latin typeface="Times New Roman" panose="02020603050405020304" pitchFamily="18" charset="0"/>
                <a:cs typeface="Times New Roman" panose="02020603050405020304" pitchFamily="18" charset="0"/>
              </a:rPr>
              <a:t>worked</a:t>
            </a:r>
          </a:p>
          <a:p>
            <a:pPr lvl="1"/>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effective date of the grant of disability(</a:t>
            </a:r>
            <a:r>
              <a:rPr lang="en-US" dirty="0" err="1">
                <a:latin typeface="Times New Roman" panose="02020603050405020304" pitchFamily="18" charset="0"/>
                <a:cs typeface="Times New Roman" panose="02020603050405020304" pitchFamily="18" charset="0"/>
              </a:rPr>
              <a:t>ies</a:t>
            </a:r>
            <a:r>
              <a:rPr lang="en-US" dirty="0">
                <a:latin typeface="Times New Roman" panose="02020603050405020304" pitchFamily="18" charset="0"/>
                <a:cs typeface="Times New Roman" panose="02020603050405020304" pitchFamily="18" charset="0"/>
              </a:rPr>
              <a:t>) that first met the minimum </a:t>
            </a:r>
            <a:r>
              <a:rPr lang="en-US" dirty="0" err="1">
                <a:latin typeface="Times New Roman" panose="02020603050405020304" pitchFamily="18" charset="0"/>
                <a:cs typeface="Times New Roman" panose="02020603050405020304" pitchFamily="18" charset="0"/>
              </a:rPr>
              <a:t>schedular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requirements</a:t>
            </a:r>
          </a:p>
          <a:p>
            <a:pPr lvl="1"/>
            <a:r>
              <a:rPr lang="en-US" dirty="0">
                <a:latin typeface="Times New Roman" panose="02020603050405020304" pitchFamily="18" charset="0"/>
                <a:cs typeface="Times New Roman" panose="02020603050405020304" pitchFamily="18" charset="0"/>
              </a:rPr>
              <a:t>the effective date of the grant </a:t>
            </a:r>
            <a:r>
              <a:rPr lang="en-US" dirty="0" smtClean="0">
                <a:latin typeface="Times New Roman" panose="02020603050405020304" pitchFamily="18" charset="0"/>
                <a:cs typeface="Times New Roman" panose="02020603050405020304" pitchFamily="18" charset="0"/>
              </a:rPr>
              <a:t>of or (increase in) </a:t>
            </a:r>
            <a:r>
              <a:rPr lang="en-US" dirty="0">
                <a:latin typeface="Times New Roman" panose="02020603050405020304" pitchFamily="18" charset="0"/>
                <a:cs typeface="Times New Roman" panose="02020603050405020304" pitchFamily="18" charset="0"/>
              </a:rPr>
              <a:t>disability(</a:t>
            </a:r>
            <a:r>
              <a:rPr lang="en-US" dirty="0" err="1">
                <a:latin typeface="Times New Roman" panose="02020603050405020304" pitchFamily="18" charset="0"/>
                <a:cs typeface="Times New Roman" panose="02020603050405020304" pitchFamily="18" charset="0"/>
              </a:rPr>
              <a:t>ies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result in or contribute to the Veteran’s </a:t>
            </a:r>
            <a:r>
              <a:rPr lang="en-US" dirty="0" err="1" smtClean="0">
                <a:latin typeface="Times New Roman" panose="02020603050405020304" pitchFamily="18" charset="0"/>
                <a:cs typeface="Times New Roman" panose="02020603050405020304" pitchFamily="18" charset="0"/>
              </a:rPr>
              <a:t>unemployability</a:t>
            </a:r>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4276959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8081" y="141669"/>
            <a:ext cx="9717743" cy="1151592"/>
          </a:xfrm>
        </p:spPr>
        <p:txBody>
          <a:bodyPr/>
          <a:lstStyle/>
          <a:p>
            <a:r>
              <a:rPr lang="en-US" b="1" dirty="0" smtClean="0"/>
              <a:t>§</a:t>
            </a:r>
            <a:r>
              <a:rPr lang="en-US" altLang="en-US" dirty="0"/>
              <a:t>3.157 – Report of examination or hospitalization as claim for increase or to </a:t>
            </a:r>
            <a:r>
              <a:rPr lang="en-US" altLang="en-US" dirty="0" smtClean="0"/>
              <a:t>reopen </a:t>
            </a:r>
            <a:endParaRPr lang="en-US" altLang="en-US" dirty="0"/>
          </a:p>
        </p:txBody>
      </p:sp>
      <p:sp>
        <p:nvSpPr>
          <p:cNvPr id="3" name="Content Placeholder 2"/>
          <p:cNvSpPr>
            <a:spLocks noGrp="1"/>
          </p:cNvSpPr>
          <p:nvPr>
            <p:ph idx="1"/>
          </p:nvPr>
        </p:nvSpPr>
        <p:spPr/>
        <p:txBody>
          <a:bodyPr>
            <a:normAutofit lnSpcReduction="10000"/>
          </a:bodyPr>
          <a:lstStyle/>
          <a:p>
            <a:pPr marL="0" indent="0" algn="ctr">
              <a:buNone/>
            </a:pPr>
            <a:r>
              <a:rPr lang="en-US" b="1" dirty="0" smtClean="0">
                <a:solidFill>
                  <a:srgbClr val="C00000"/>
                </a:solidFill>
                <a:effectLst>
                  <a:outerShdw blurRad="38100" dist="38100" dir="2700000" algn="tl">
                    <a:srgbClr val="000000">
                      <a:alpha val="43137"/>
                    </a:srgbClr>
                  </a:outerShdw>
                </a:effectLst>
              </a:rPr>
              <a:t>PRIOR TO </a:t>
            </a:r>
            <a:r>
              <a:rPr lang="en-US" b="1" dirty="0">
                <a:solidFill>
                  <a:srgbClr val="C00000"/>
                </a:solidFill>
                <a:effectLst>
                  <a:outerShdw blurRad="38100" dist="38100" dir="2700000" algn="tl">
                    <a:srgbClr val="000000">
                      <a:alpha val="43137"/>
                    </a:srgbClr>
                  </a:outerShdw>
                </a:effectLst>
              </a:rPr>
              <a:t>MARCH 24, 2015: </a:t>
            </a:r>
            <a:r>
              <a:rPr lang="en-US" b="1" dirty="0" smtClean="0">
                <a:solidFill>
                  <a:srgbClr val="C00000"/>
                </a:solidFill>
                <a:effectLst>
                  <a:outerShdw blurRad="38100" dist="38100" dir="2700000" algn="tl">
                    <a:srgbClr val="000000">
                      <a:alpha val="43137"/>
                    </a:srgbClr>
                  </a:outerShdw>
                </a:effectLst>
              </a:rPr>
              <a:t> </a:t>
            </a:r>
            <a:endParaRPr lang="en-US" b="1" dirty="0" smtClean="0">
              <a:effectLst>
                <a:outerShdw blurRad="38100" dist="38100" dir="2700000" algn="tl">
                  <a:srgbClr val="000000">
                    <a:alpha val="43137"/>
                  </a:srgbClr>
                </a:outerShdw>
              </a:effectLst>
            </a:endParaRPr>
          </a:p>
          <a:p>
            <a:endParaRPr lang="en-US" dirty="0" smtClean="0"/>
          </a:p>
          <a:p>
            <a:r>
              <a:rPr lang="en-US" dirty="0" smtClean="0"/>
              <a:t>The </a:t>
            </a:r>
            <a:r>
              <a:rPr lang="en-US" dirty="0"/>
              <a:t>date of outpatient or hospital examination or date of admission to a VA or uniformed services </a:t>
            </a:r>
            <a:r>
              <a:rPr lang="en-US" dirty="0" smtClean="0"/>
              <a:t>hospital for a service connection condition </a:t>
            </a:r>
            <a:r>
              <a:rPr lang="en-US" dirty="0"/>
              <a:t>will be accepted as the date of receipt of a </a:t>
            </a:r>
            <a:r>
              <a:rPr lang="en-US" dirty="0" smtClean="0"/>
              <a:t>claim for increase. </a:t>
            </a:r>
            <a:endParaRPr lang="en-US" dirty="0"/>
          </a:p>
          <a:p>
            <a:endParaRPr lang="en-US" dirty="0"/>
          </a:p>
          <a:p>
            <a:pPr marL="0" indent="0">
              <a:buNone/>
            </a:pPr>
            <a:r>
              <a:rPr lang="en-US" b="1" dirty="0">
                <a:effectLst>
                  <a:outerShdw blurRad="38100" dist="38100" dir="2700000" algn="tl">
                    <a:srgbClr val="000000">
                      <a:alpha val="43137"/>
                    </a:srgbClr>
                  </a:outerShdw>
                </a:effectLst>
              </a:rPr>
              <a:t>**</a:t>
            </a:r>
            <a:r>
              <a:rPr lang="en-US" dirty="0"/>
              <a:t>There is no time limit for application of §3.157, this should continue to be applied when admission or treatment took place prior to March 24, 2015</a:t>
            </a:r>
            <a:r>
              <a:rPr lang="en-US" dirty="0" smtClean="0"/>
              <a:t>.</a:t>
            </a:r>
            <a:r>
              <a:rPr lang="en-US" b="1" dirty="0" smtClean="0">
                <a:effectLst>
                  <a:outerShdw blurRad="38100" dist="38100" dir="2700000" algn="tl">
                    <a:srgbClr val="000000">
                      <a:alpha val="43137"/>
                    </a:srgbClr>
                  </a:outerShdw>
                </a:effectLst>
              </a:rPr>
              <a:t>**</a:t>
            </a:r>
            <a:endParaRPr lang="en-US" b="1" dirty="0">
              <a:effectLst>
                <a:outerShdw blurRad="38100" dist="38100" dir="2700000" algn="tl">
                  <a:srgbClr val="000000">
                    <a:alpha val="43137"/>
                  </a:srgbClr>
                </a:outerShdw>
              </a:effectLst>
            </a:endParaRPr>
          </a:p>
          <a:p>
            <a:endParaRPr lang="en-US" dirty="0"/>
          </a:p>
        </p:txBody>
      </p:sp>
      <p:pic>
        <p:nvPicPr>
          <p:cNvPr id="5" name="Picture 2" descr="https://upload.wikimedia.org/wikipedia/commons/thumb/e/ed/Singapore_Road_Signs_-_Temporary_Sign_-_Caution.svg/567px-Singapore_Road_Signs_-_Temporary_Sign_-_Caution.svg.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58822" y="1407019"/>
            <a:ext cx="1371600" cy="13716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8" name="Picture 2" descr="https://upload.wikimedia.org/wikipedia/commons/thumb/e/ed/Singapore_Road_Signs_-_Temporary_Sign_-_Caution.svg/567px-Singapore_Road_Signs_-_Temporary_Sign_-_Caution.svg.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55965" y="1407019"/>
            <a:ext cx="1371600" cy="13716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221301018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59"/>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dcmitype/"/>
    <ds:schemaRef ds:uri="http://schemas.microsoft.com/office/2006/metadata/propertie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11459</TotalTime>
  <Words>1884</Words>
  <Application>Microsoft Office PowerPoint</Application>
  <PresentationFormat>Custom</PresentationFormat>
  <Paragraphs>185</Paragraphs>
  <Slides>25</Slides>
  <Notes>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Ppt0000000</vt:lpstr>
      <vt:lpstr>PowerPoint Presentation</vt:lpstr>
      <vt:lpstr>Objectives</vt:lpstr>
      <vt:lpstr>References</vt:lpstr>
      <vt:lpstr>Effective Date Determination</vt:lpstr>
      <vt:lpstr>§3.400  The General Rule</vt:lpstr>
      <vt:lpstr>§3.400(b)(2)</vt:lpstr>
      <vt:lpstr>§3.400 (o)(2) – Claims for Increase</vt:lpstr>
      <vt:lpstr>Individual Unemployability</vt:lpstr>
      <vt:lpstr>§3.157 – Report of examination or hospitalization as claim for increase or to reopen </vt:lpstr>
      <vt:lpstr>§3.157 :Eliminated by  Standard Claims and Appeals Form Rule</vt:lpstr>
      <vt:lpstr>Effective Dates of Hospitalization Ratings</vt:lpstr>
      <vt:lpstr>VBMS inputs</vt:lpstr>
      <vt:lpstr>Secondary vs. Worsening</vt:lpstr>
      <vt:lpstr>Reconsideration vs. Reopen</vt:lpstr>
      <vt:lpstr>§3.156 (c) Service department records</vt:lpstr>
      <vt:lpstr>Reductions</vt:lpstr>
      <vt:lpstr>Competency</vt:lpstr>
      <vt:lpstr>Special Considerations</vt:lpstr>
      <vt:lpstr>§3.114 – Liberalizing Legislation </vt:lpstr>
      <vt:lpstr>Nehmer</vt:lpstr>
      <vt:lpstr>Public Law 112-154, Section 506</vt:lpstr>
      <vt:lpstr>EFFECTIVE DATE TOOLS</vt:lpstr>
      <vt:lpstr>RVSR Assistant:  Effective Dates EPSS</vt:lpstr>
      <vt:lpstr>VBMS-R Effective Date Builder</vt:lpstr>
      <vt:lpstr>Questions?</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Dates (Post Challenge RVSR)</dc:title>
  <dc:subject>RVSRs, DROs, and RQRSs</dc:subject>
  <dc:creator>Department of Veterans Affairs, Veterans Benefits Administration, Compensation Service, STAFF</dc:creator>
  <cp:keywords>effective date, 3.400, 3.114, 3.157, FDC, Public Law 112-154, Section 506, Nehmer, PL 112, competency, reduction, secondary, increase, reconsideration, reopen, service department records, hospitalization, 29, 30, individual unemployability, IU, presumptive</cp:keywords>
  <dc:description>This lesson provides the RVSR, DRO, or RQRS with the requirements for assigning effective dates for the various types of claims. </dc:description>
  <cp:lastModifiedBy>Gilbert, Sarah</cp:lastModifiedBy>
  <cp:revision>425</cp:revision>
  <dcterms:created xsi:type="dcterms:W3CDTF">2014-04-30T02:32:11Z</dcterms:created>
  <dcterms:modified xsi:type="dcterms:W3CDTF">2016-03-07T17:12:21Z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