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359" r:id="rId4"/>
    <p:sldId id="433" r:id="rId5"/>
    <p:sldId id="400" r:id="rId6"/>
    <p:sldId id="399" r:id="rId7"/>
    <p:sldId id="439" r:id="rId8"/>
    <p:sldId id="416" r:id="rId9"/>
    <p:sldId id="436" r:id="rId10"/>
    <p:sldId id="405" r:id="rId11"/>
    <p:sldId id="403" r:id="rId12"/>
    <p:sldId id="435" r:id="rId13"/>
    <p:sldId id="404" r:id="rId14"/>
    <p:sldId id="437" r:id="rId15"/>
    <p:sldId id="440" r:id="rId16"/>
    <p:sldId id="357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SENDINE, Isabelle, VBAVACO" initials="IT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0066"/>
    <a:srgbClr val="1D3275"/>
    <a:srgbClr val="CC0000"/>
    <a:srgbClr val="BBBBFF"/>
    <a:srgbClr val="ABABFF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356" autoAdjust="0"/>
  </p:normalViewPr>
  <p:slideViewPr>
    <p:cSldViewPr>
      <p:cViewPr varScale="1">
        <p:scale>
          <a:sx n="106" d="100"/>
          <a:sy n="106" d="100"/>
        </p:scale>
        <p:origin x="918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164" y="-60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7081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897" y="0"/>
            <a:ext cx="297552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2977081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897" y="8801100"/>
            <a:ext cx="297552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047DD1-5BCF-40C1-A8F5-3CADF1E3B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76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708025"/>
            <a:ext cx="4591050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389438"/>
            <a:ext cx="5028579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6663"/>
            <a:ext cx="2972421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56663"/>
            <a:ext cx="2972421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fld id="{E71C225B-4BA2-462F-B2E0-3B7DD776F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12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/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/>
              <a:pPr/>
              <a:t>1</a:t>
            </a:fld>
            <a:endParaRPr lang="en-US" sz="12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676" y="4418014"/>
            <a:ext cx="5792649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600" b="1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 smtClean="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541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9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0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9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8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481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4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Consolidation of Duplicate Records</a:t>
            </a:r>
            <a:endParaRPr lang="en-US" i="1" dirty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3124200" cy="8382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b="1" dirty="0">
                <a:latin typeface="+mj-lt"/>
              </a:rPr>
              <a:t>Compensation Service Training Staff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78DE5E-F4CE-4F94-B32C-C3CAC0BF3E65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June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DUPC Process (BDN)</a:t>
            </a:r>
            <a:endParaRPr lang="en-US" sz="28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57200" y="2054942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the corporate record(s) to determine whether it will be necessary to terminate a corporate award, and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complete the BIRLS record consolidation until the award action to terminate one of the corporate records has been authorized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70CDC-3714-45BE-A6E9-CA15DB47E55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891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Consolidation of Corporate Records</a:t>
            </a:r>
            <a:br>
              <a:rPr lang="en-US" sz="2400" dirty="0">
                <a:latin typeface="+mn-lt"/>
              </a:rPr>
            </a:br>
            <a:endParaRPr lang="en-US" sz="24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64574" y="2046741"/>
            <a:ext cx="82296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two types of corporate record consolidation.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Corporate Record Merge 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Corporate Record Deactivation 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action is completed using the Corporate Update Command in SHARE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24C84-CA1B-4A20-9356-875AAD59EA8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2AF6E-7EC9-4B23-90DB-CA58AFDA1A2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0774" y="417047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Architecture (DA) completes the final consolidation of corporate records </a:t>
            </a:r>
          </a:p>
        </p:txBody>
      </p:sp>
    </p:spTree>
    <p:extLst>
      <p:ext uri="{BB962C8B-B14F-4D97-AF65-F5344CB8AC3E}">
        <p14:creationId xmlns:p14="http://schemas.microsoft.com/office/powerpoint/2010/main" val="18311044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Corporate Record Merge</a:t>
            </a:r>
            <a:endParaRPr lang="en-US" sz="24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67032" y="2057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corporate record identified as the duplicate record has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had any rating decisions completed, awards authorized, or a pre-converted master record, the record will be merged with the record selected for retention.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1B368-C5A1-42A0-871E-D6EF4CF05B5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350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Corporate Record Deactivation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57200" y="208689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corporate record identified as the duplicate record has had rating decisions completed, awards authorized, or a pre-converted master record, the record will be deactivated.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8AE31E-EACB-4739-BC28-2D23DAB4DAD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92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Summary</a:t>
            </a:r>
            <a:endParaRPr lang="en-US" sz="36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what a duplicate record is within VA.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how to prevent duplication of records.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 how to correct duplicate records within VA systems.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67056-9ABD-427D-8641-5ACDD4F42F3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33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7D34-29C5-4621-AC12-CD0CA05382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B097F-C8CB-4AE7-AF0A-EFBDE5706CB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8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6290AA-D60C-44F6-8B91-E551F7D07FA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CFC15-42DA-4FC5-8267-F8E47EE3BDD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200" dirty="0">
                <a:solidFill>
                  <a:srgbClr val="1F497D"/>
                </a:solidFill>
              </a:rPr>
              <a:t>Questions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latin typeface="Arial" pitchFamily="34" charset="0"/>
                <a:cs typeface="Arial" pitchFamily="34" charset="0"/>
              </a:rPr>
              <a:t>Define what a duplicate record is within VA</a:t>
            </a:r>
          </a:p>
          <a:p>
            <a:pPr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kern="1200" dirty="0">
                <a:latin typeface="Arial" pitchFamily="34" charset="0"/>
                <a:cs typeface="Arial" pitchFamily="34" charset="0"/>
              </a:rPr>
              <a:t>Identify how to prevent the duplication of records</a:t>
            </a:r>
          </a:p>
          <a:p>
            <a:pPr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kern="1200" dirty="0">
                <a:latin typeface="Arial" pitchFamily="34" charset="0"/>
                <a:cs typeface="Arial" pitchFamily="34" charset="0"/>
              </a:rPr>
              <a:t>Explain the process  to correct duplicate records within VA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D67B6-6969-4AA2-8E1B-1EC4AA68DCC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References</a:t>
            </a:r>
            <a:endParaRPr lang="en-US" dirty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1613" y="20574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M21-1 III.ii.4.E – Consolidation of Duplicate Beneficiary Identification and Records Locator Subsystem (BIRLS) Records and Corporate Records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SHARE User Guide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2EE5A-489C-4FC4-9DFA-67131CA714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Definition of Duplicate Records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Duplicate Veteran records are defined as multiple records associated to one Veteran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occurs when multiple Participant ID (PID) records exist in the corporate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9E38D-C3E5-46B3-8E82-DA2B8BFF491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2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Preventing Duplication of Corporate</a:t>
            </a:r>
            <a:br>
              <a:rPr lang="en-US" sz="2800" dirty="0"/>
            </a:br>
            <a:r>
              <a:rPr lang="en-US" sz="2800" dirty="0"/>
              <a:t> Records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476865" y="20574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 corporate record has a unique identifying number known as the Participant ID (PID)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PID is displayed under the Persons Tab in  Corporate Inquiries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Before establishing a new corporate record, review the PID to ensure one does not already exist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BDD04-DCA3-413C-93FC-EF7ECE650F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117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Preventing Duplication of Corporate</a:t>
            </a:r>
            <a:br>
              <a:rPr lang="en-US" sz="2800" dirty="0"/>
            </a:br>
            <a:r>
              <a:rPr lang="en-US" sz="2800" dirty="0"/>
              <a:t> Records (Cont.)</a:t>
            </a:r>
            <a:br>
              <a:rPr lang="en-US" sz="2800" dirty="0">
                <a:solidFill>
                  <a:srgbClr val="1D3275"/>
                </a:solidFill>
              </a:rPr>
            </a:br>
            <a:endParaRPr lang="en-US" sz="28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When establishing dependents for the Veteran, review the BIRLS record to prevent duplication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In SHARE, review Relationships Tab within the Corporate Inquiries screen</a:t>
            </a:r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1263720" y="1295400"/>
            <a:ext cx="7194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4B36B-F1D0-43A6-A3A6-F8C813BCBE5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656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Correcting Duplicate Corporate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Responsibilities of IPC Supervisor and/or Designee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Consolidation and merging of duplicate Corporate Records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DUPC Process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Corporate Merge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26B59-37EE-4A4E-A78C-43F6F5DCF06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3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Responsibilities of IPC Supervisor and/or</a:t>
            </a:r>
            <a:br>
              <a:rPr lang="en-US" sz="2800" dirty="0"/>
            </a:br>
            <a:r>
              <a:rPr lang="en-US" sz="2800" dirty="0"/>
              <a:t>Designee</a:t>
            </a:r>
            <a:endParaRPr lang="en-US" dirty="0"/>
          </a:p>
        </p:txBody>
      </p:sp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457200" y="2026038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IPC Supervisor or designee is responsible for 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3BBA1-EEA9-42F5-9835-5456BC9DE0D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DAABB-70D9-4F20-8F64-0EF3EB404B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2888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BIRLS consolidation process. 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Preparing the corporate trouble ticket request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Reviewing system applications after BIRLS consolidation to ensure completion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Prepare and update the trouble ticket spreadsheet in the Business Management Staff SharePoint </a:t>
            </a:r>
          </a:p>
        </p:txBody>
      </p:sp>
    </p:spTree>
    <p:extLst>
      <p:ext uri="{BB962C8B-B14F-4D97-AF65-F5344CB8AC3E}">
        <p14:creationId xmlns:p14="http://schemas.microsoft.com/office/powerpoint/2010/main" val="33161363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sz="2800" dirty="0"/>
              <a:t>Records That Are Not Consolidated During</a:t>
            </a:r>
            <a:br>
              <a:rPr lang="en-US" sz="2800" dirty="0"/>
            </a:br>
            <a:r>
              <a:rPr lang="en-US" sz="2800" dirty="0"/>
              <a:t>BIRLS Transaction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Consolidation processing in BIRLS does not consolidate master corporate records in Benefits Delivery Network (BDN)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DUPC process must be completed in BDN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F5058-1747-4C3F-B41D-FDFCECB857D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64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DUMMYTAG" val="&lt;DummyForForceWrite&gt;&lt;/DummyForForceWrite&gt;"/>
  <p:tag name="HTML_SHAPEINFO" val="&lt;ThreeDShapeInfo&gt;&lt;uuid val=&quot;{D11B357C-9707-40C2-8325-D8EE05061306}&quot;/&gt;&lt;isInvalidForFieldText val=&quot;0&quot;/&gt;&lt;Image&gt;&lt;filename val=&quot;C:\Users\User\AppData\Local\Temp\CP785254984171Session\CPTrustFolder785254984171\PPTImport785257331328\data\asimages\{D11B357C-9707-40C2-8325-D8EE05061306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4&quot;/&gt;&lt;/TableIndex&gt;&lt;/ShapeTextInfo&gt;"/>
  <p:tag name="PRESENTER_DUMMYTAG" val="&lt;DummyForForceWrite&gt;&lt;/DummyForForceWrite&gt;"/>
  <p:tag name="HTML_SHAPEINFO" val="&lt;ThreeDShapeInfo&gt;&lt;uuid val=&quot;{647CA142-77F4-4A12-BC49-6F4AA203D0E7}&quot;/&gt;&lt;isInvalidForFieldText val=&quot;0&quot;/&gt;&lt;Image&gt;&lt;filename val=&quot;C:\Users\User\AppData\Local\Temp\CP785254984171Session\CPTrustFolder785254984171\PPTImport785257331328\data\asimages\{647CA142-77F4-4A12-BC49-6F4AA203D0E7}_1.png&quot;/&gt;&lt;left val=&quot;67&quot;/&gt;&lt;top val=&quot;491&quot;/&gt;&lt;width val=&quot;344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DUMMYTAG" val="&lt;DummyForForceWrite&gt;&lt;/DummyForForceWrite&gt;"/>
  <p:tag name="HTML_SHAPEINFO" val="&lt;ThreeDShapeInfo&gt;&lt;uuid val=&quot;{7E397C71-AC97-438A-B3F5-C594ADEC4D66}&quot;/&gt;&lt;isInvalidForFieldText val=&quot;0&quot;/&gt;&lt;Image&gt;&lt;filename val=&quot;C:\Users\User\AppData\Local\Temp\CP785254984171Session\CPTrustFolder785254984171\PPTImport785257331328\data\asimages\{7E397C71-AC97-438A-B3F5-C594ADEC4D66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05DC91C5-EF84-4769-8074-FBEAF08DFB65}&quot;/&gt;&lt;isInvalidForFieldText val=&quot;0&quot;/&gt;&lt;Image&gt;&lt;filename val=&quot;C:\Users\User\AppData\Local\Temp\CP785254984171Session\CPTrustFolder785254984171\PPTImport785257331328\data\asimages\{05DC91C5-EF84-4769-8074-FBEAF08DFB65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1&quot;/&gt;&lt;lineCharCount val=&quot;51&quot;/&gt;&lt;lineCharCount val=&quot;1&quot;/&gt;&lt;lineCharCount val=&quot;67&quot;/&gt;&lt;/TableIndex&gt;&lt;/ShapeTextInfo&gt;"/>
  <p:tag name="HTML_SHAPEINFO" val="&lt;ThreeDShapeInfo&gt;&lt;uuid val=&quot;{B121594F-024A-47B5-8583-405EAE2EB9E8}&quot;/&gt;&lt;isInvalidForFieldText val=&quot;0&quot;/&gt;&lt;Image&gt;&lt;filename val=&quot;C:\Users\User\AppData\Local\Temp\CP785254984171Session\CPTrustFolder785254984171\PPTImport785257331328\data\asimages\{B121594F-024A-47B5-8583-405EAE2EB9E8}_2.png&quot;/&gt;&lt;left val=&quot;42&quot;/&gt;&lt;top val=&quot;212&quot;/&gt;&lt;width val=&quot;870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E3BC5A-A5D4-4CEB-9CD4-F1E26A465156}&quot;/&gt;&lt;isInvalidForFieldText val=&quot;0&quot;/&gt;&lt;Image&gt;&lt;filename val=&quot;C:\Users\User\AppData\Local\Temp\CP785254984171Session\CPTrustFolder785254984171\PPTImport785257331328\data\asimages\{8AE3BC5A-A5D4-4CEB-9CD4-F1E26A465156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6A9090EF-B9C4-414A-A4B7-1193F80A58B7}&quot;/&gt;&lt;isInvalidForFieldText val=&quot;0&quot;/&gt;&lt;Image&gt;&lt;filename val=&quot;C:\Users\User\AppData\Local\Temp\CP785254984171Session\CPTrustFolder785254984171\PPTImport785257331328\data\asimages\{6A9090EF-B9C4-414A-A4B7-1193F80A58B7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A6E1916A-FABD-4DD5-80B3-F93F5127ECA4}&quot;/&gt;&lt;isInvalidForFieldText val=&quot;0&quot;/&gt;&lt;Image&gt;&lt;filename val=&quot;C:\Users\User\AppData\Local\Temp\CP785254984171Session\CPTrustFolder785254984171\PPTImport785257331328\data\asimages\{A6E1916A-FABD-4DD5-80B3-F93F5127ECA4}_3.png&quot;/&gt;&lt;left val=&quot;47&quot;/&gt;&lt;top val=&quot;215&quot;/&gt;&lt;width val=&quot;865&quot;/&gt;&lt;height val=&quot;41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3&quot;/&gt;&lt;lineCharCount val=&quot;60&quot;/&gt;&lt;lineCharCount val=&quot;8&quot;/&gt;&lt;lineCharCount val=&quot;1&quot;/&gt;&lt;lineCharCount val=&quot;17&quot;/&gt;&lt;/TableIndex&gt;&lt;/ShapeTextInfo&gt;"/>
  <p:tag name="HTML_SHAPEINFO" val="&lt;ThreeDShapeInfo&gt;&lt;uuid val=&quot;{8E20D30D-7CC9-418E-85E9-4B62F28C8B98}&quot;/&gt;&lt;isInvalidForFieldText val=&quot;0&quot;/&gt;&lt;Image&gt;&lt;filename val=&quot;C:\Users\User\AppData\Local\Temp\CP785254984171Session\CPTrustFolder785254984171\PPTImport785257331328\data\asimages\{8E20D30D-7CC9-418E-85E9-4B62F28C8B98}_3.png&quot;/&gt;&lt;left val=&quot;45&quot;/&gt;&lt;top val=&quot;212&quot;/&gt;&lt;width val=&quot;870&quot;/&gt;&lt;height val=&quot;244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C9AB270-1A30-4F52-ACC4-87C68A6E11F3}&quot;/&gt;&lt;isInvalidForFieldText val=&quot;0&quot;/&gt;&lt;Image&gt;&lt;filename val=&quot;C:\Users\User\AppData\Local\Temp\CP785254984171Session\CPTrustFolder785254984171\PPTImport785257331328\data\asimages\{CC9AB270-1A30-4F52-ACC4-87C68A6E11F3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8136294F-3162-4181-8D4C-3B6FFBA43307}&quot;/&gt;&lt;isInvalidForFieldText val=&quot;0&quot;/&gt;&lt;Image&gt;&lt;filename val=&quot;C:\Users\User\AppData\Local\Temp\CP785254984171Session\CPTrustFolder785254984171\PPTImport785257331328\data\asimages\{8136294F-3162-4181-8D4C-3B6FFBA43307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9&quot;/&gt;&lt;lineCharCount val=&quot;15&quot;/&gt;&lt;lineCharCount val=&quot;1&quot;/&gt;&lt;lineCharCount val=&quot;68&quot;/&gt;&lt;lineCharCount val=&quot;16&quot;/&gt;&lt;/TableIndex&gt;&lt;/ShapeTextInfo&gt;"/>
  <p:tag name="HTML_SHAPEINFO" val="&lt;ThreeDShapeInfo&gt;&lt;uuid val=&quot;{46710A45-1A39-40F3-8F2D-FE2B47D25E54}&quot;/&gt;&lt;isInvalidForFieldText val=&quot;0&quot;/&gt;&lt;Image&gt;&lt;filename val=&quot;C:\Users\User\AppData\Local\Temp\CP785254984171Session\CPTrustFolder785254984171\PPTImport785257331328\data\asimages\{46710A45-1A39-40F3-8F2D-FE2B47D25E54}_4.png&quot;/&gt;&lt;left val=&quot;42&quot;/&gt;&lt;top val=&quot;212&quot;/&gt;&lt;width val=&quot;876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278562B-E729-47DB-A36D-0B129DC67F08}&quot;/&gt;&lt;isInvalidForFieldText val=&quot;0&quot;/&gt;&lt;Image&gt;&lt;filename val=&quot;C:\Users\User\AppData\Local\Temp\CP785254984171Session\CPTrustFolder785254984171\PPTImport785257331328\data\asimages\{9278562B-E729-47DB-A36D-0B129DC67F08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8&quot;/&gt;&lt;/TableIndex&gt;&lt;/ShapeTextInfo&gt;"/>
  <p:tag name="HTML_SHAPEINFO" val="&lt;ThreeDShapeInfo&gt;&lt;uuid val=&quot;{330ABF68-F996-4A1C-B883-647DEFCB2B66}&quot;/&gt;&lt;isInvalidForFieldText val=&quot;0&quot;/&gt;&lt;Image&gt;&lt;filename val=&quot;C:\Users\User\AppData\Local\Temp\CP785254984171Session\CPTrustFolder785254984171\PPTImport785257331328\data\asimages\{330ABF68-F996-4A1C-B883-647DEFCB2B66}_5.png&quot;/&gt;&lt;left val=&quot;0&quot;/&gt;&lt;top val=&quot;76&quot;/&gt;&lt;width val=&quot;961&quot;/&gt;&lt;height val=&quot;124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08083DC-EFF5-4792-A740-739B88397C52}&quot;/&gt;&lt;isInvalidForFieldText val=&quot;0&quot;/&gt;&lt;Image&gt;&lt;filename val=&quot;C:\Users\User\AppData\Local\Temp\CP785254984171Session\CPTrustFolder785254984171\PPTImport785257331328\data\asimages\{508083DC-EFF5-4792-A740-739B88397C52}_5.png&quot;/&gt;&lt;left val=&quot;47&quot;/&gt;&lt;top val=&quot;215&quot;/&gt;&lt;width val=&quot;865&quot;/&gt;&lt;height val=&quot;41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8&quot;/&gt;&lt;lineCharCount val=&quot;21&quot;/&gt;&lt;lineCharCount val=&quot;1&quot;/&gt;&lt;lineCharCount val=&quot;67&quot;/&gt;&lt;lineCharCount val=&quot;1&quot;/&gt;&lt;lineCharCount val=&quot;69&quot;/&gt;&lt;lineCharCount val=&quot;27&quot;/&gt;&lt;/TableIndex&gt;&lt;/ShapeTextInfo&gt;"/>
  <p:tag name="HTML_SHAPEINFO" val="&lt;ThreeDShapeInfo&gt;&lt;uuid val=&quot;{20D39B89-9B54-420E-B50D-B39A9912CA67}&quot;/&gt;&lt;isInvalidForFieldText val=&quot;0&quot;/&gt;&lt;Image&gt;&lt;filename val=&quot;C:\Users\User\AppData\Local\Temp\CP785254984171Session\CPTrustFolder785254984171\PPTImport785257331328\data\asimages\{20D39B89-9B54-420E-B50D-B39A9912CA67}_5.png&quot;/&gt;&lt;left val=&quot;44&quot;/&gt;&lt;top val=&quot;212&quot;/&gt;&lt;width val=&quot;883&quot;/&gt;&lt;height val=&quot;281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E5F6B5D-AAC9-4538-B300-B6041032A3CD}&quot;/&gt;&lt;isInvalidForFieldText val=&quot;0&quot;/&gt;&lt;Image&gt;&lt;filename val=&quot;C:\Users\User\AppData\Local\Temp\CP785254984171Session\CPTrustFolder785254984171\PPTImport785257331328\data\asimages\{FE5F6B5D-AAC9-4538-B300-B6041032A3CD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7&quot;/&gt;&lt;/TableIndex&gt;&lt;/ShapeTextInfo&gt;"/>
  <p:tag name="HTML_SHAPEINFO" val="&lt;ThreeDShapeInfo&gt;&lt;uuid val=&quot;{966D7A6B-B5A7-4786-927A-DEB1FFC91B2C}&quot;/&gt;&lt;isInvalidForFieldText val=&quot;0&quot;/&gt;&lt;Image&gt;&lt;filename val=&quot;C:\Users\User\AppData\Local\Temp\CP785254984171Session\CPTrustFolder785254984171\PPTImport785257331328\data\asimages\{966D7A6B-B5A7-4786-927A-DEB1FFC91B2C}_6.png&quot;/&gt;&lt;left val=&quot;0&quot;/&gt;&lt;top val=&quot;77&quot;/&gt;&lt;width val=&quot;961&quot;/&gt;&lt;height val=&quot;121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3&quot;/&gt;&lt;lineCharCount val=&quot;30&quot;/&gt;&lt;lineCharCount val=&quot;1&quot;/&gt;&lt;lineCharCount val=&quot;66&quot;/&gt;&lt;lineCharCount val=&quot;7&quot;/&gt;&lt;/TableIndex&gt;&lt;/ShapeTextInfo&gt;"/>
  <p:tag name="HTML_SHAPEINFO" val="&lt;ThreeDShapeInfo&gt;&lt;uuid val=&quot;{E3D8254B-3489-4EF0-B86C-80D3AAD65F56}&quot;/&gt;&lt;isInvalidForFieldText val=&quot;0&quot;/&gt;&lt;Image&gt;&lt;filename val=&quot;C:\Users\User\AppData\Local\Temp\CP785254984171Session\CPTrustFolder785254984171\PPTImport785257331328\data\asimages\{E3D8254B-3489-4EF0-B86C-80D3AAD65F56}_6.png&quot;/&gt;&lt;left val=&quot;42&quot;/&gt;&lt;top val=&quot;212&quot;/&gt;&lt;width val=&quot;870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7C75192-CC25-462F-A357-8673565DB4F3}&quot;/&gt;&lt;isInvalidForFieldText val=&quot;0&quot;/&gt;&lt;Image&gt;&lt;filename val=&quot;C:\Users\User\AppData\Local\Temp\CP785254984171Session\CPTrustFolder785254984171\PPTImport785257331328\data\asimages\{07C75192-CC25-462F-A357-8673565DB4F3}_6.png&quot;/&gt;&lt;left val=&quot;132&quot;/&gt;&lt;top val=&quot;135&quot;/&gt;&lt;width val=&quot;756&quot;/&gt;&lt;height val=&quot;108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BB90E5A-97DE-4644-A413-BC42E2C41460}&quot;/&gt;&lt;isInvalidForFieldText val=&quot;0&quot;/&gt;&lt;Image&gt;&lt;filename val=&quot;C:\Users\User\AppData\Local\Temp\CP785254984171Session\CPTrustFolder785254984171\PPTImport785257331328\data\asimages\{EBB90E5A-97DE-4644-A413-BC42E2C41460}_6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9CB806B1-FB5F-4E4C-B866-42641D9CB7D3}&quot;/&gt;&lt;isInvalidForFieldText val=&quot;0&quot;/&gt;&lt;Image&gt;&lt;filename val=&quot;C:\Users\User\AppData\Local\Temp\CP785254984171Session\CPTrustFolder785254984171\PPTImport785257331328\data\asimages\{9CB806B1-FB5F-4E4C-B866-42641D9CB7D3}_7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1&quot;/&gt;&lt;lineCharCount val=&quot;1&quot;/&gt;&lt;lineCharCount val=&quot;57&quot;/&gt;&lt;lineCharCount val=&quot;13&quot;/&gt;&lt;lineCharCount val=&quot;16&quot;/&gt;&lt;/TableIndex&gt;&lt;/ShapeTextInfo&gt;"/>
  <p:tag name="HTML_SHAPEINFO" val="&lt;ThreeDShapeInfo&gt;&lt;uuid val=&quot;{C54138D6-FC0D-499D-A1CF-ADC1FEEB456B}&quot;/&gt;&lt;isInvalidForFieldText val=&quot;0&quot;/&gt;&lt;Image&gt;&lt;filename val=&quot;C:\Users\User\AppData\Local\Temp\CP785254984171Session\CPTrustFolder785254984171\PPTImport785257331328\data\asimages\{C54138D6-FC0D-499D-A1CF-ADC1FEEB456B}_7.png&quot;/&gt;&lt;left val=&quot;42&quot;/&gt;&lt;top val=&quot;212&quot;/&gt;&lt;width val=&quot;870&quot;/&gt;&lt;height val=&quot;41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CBF4026-ECB3-4DAB-9136-15EABED5F449}&quot;/&gt;&lt;isInvalidForFieldText val=&quot;0&quot;/&gt;&lt;Image&gt;&lt;filename val=&quot;C:\Users\User\AppData\Local\Temp\CP785254984171Session\CPTrustFolder785254984171\PPTImport785257331328\data\asimages\{4CBF4026-ECB3-4DAB-9136-15EABED5F449}_7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8&quot;/&gt;&lt;/TableIndex&gt;&lt;/ShapeTextInfo&gt;"/>
  <p:tag name="HTML_SHAPEINFO" val="&lt;ThreeDShapeInfo&gt;&lt;uuid val=&quot;{3B33FF38-F159-4C35-8C7B-5E1075C9AA63}&quot;/&gt;&lt;isInvalidForFieldText val=&quot;0&quot;/&gt;&lt;Image&gt;&lt;filename val=&quot;C:\Users\User\AppData\Local\Temp\CP785254984171Session\CPTrustFolder785254984171\PPTImport785257331328\data\asimages\{3B33FF38-F159-4C35-8C7B-5E1075C9AA63}_8.png&quot;/&gt;&lt;left val=&quot;0&quot;/&gt;&lt;top val=&quot;76&quot;/&gt;&lt;width val=&quot;961&quot;/&gt;&lt;height val=&quot;124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3B0FEDFC-0722-406B-A2B4-9C56F4E50A59}&quot;/&gt;&lt;isInvalidForFieldText val=&quot;0&quot;/&gt;&lt;Image&gt;&lt;filename val=&quot;C:\Users\User\AppData\Local\Temp\CP785254984171Session\CPTrustFolder785254984171\PPTImport785257331328\data\asimages\{3B0FEDFC-0722-406B-A2B4-9C56F4E50A59}_8.png&quot;/&gt;&lt;left val=&quot;40&quot;/&gt;&lt;top val=&quot;208&quot;/&gt;&lt;width val=&quot;879&quot;/&gt;&lt;height val=&quot;5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2EAE08E-4703-4BFA-99B3-B79487F3A4F3}&quot;/&gt;&lt;isInvalidForFieldText val=&quot;0&quot;/&gt;&lt;Image&gt;&lt;filename val=&quot;C:\Users\User\AppData\Local\Temp\CP785254984171Session\CPTrustFolder785254984171\PPTImport785257331328\data\asimages\{12EAE08E-4703-4BFA-99B3-B79487F3A4F3}_8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0&quot;/&gt;&lt;lineCharCount val=&quot;1&quot;/&gt;&lt;lineCharCount val=&quot;47&quot;/&gt;&lt;lineCharCount val=&quot;1&quot;/&gt;&lt;lineCharCount val=&quot;59&quot;/&gt;&lt;lineCharCount val=&quot;18&quot;/&gt;&lt;lineCharCount val=&quot;1&quot;/&gt;&lt;lineCharCount val=&quot;57&quot;/&gt;&lt;lineCharCount val=&quot;37&quot;/&gt;&lt;/TableIndex&gt;&lt;/ShapeTextInfo&gt;"/>
  <p:tag name="HTML_SHAPEINFO" val="&lt;ThreeDShapeInfo&gt;&lt;uuid val=&quot;{D70B8208-15EB-468E-9EFC-0645A35A5DF9}&quot;/&gt;&lt;isInvalidForFieldText val=&quot;0&quot;/&gt;&lt;Image&gt;&lt;filename val=&quot;C:\Users\User\AppData\Local\Temp\CP785254984171Session\CPTrustFolder785254984171\PPTImport785257331328\data\asimages\{D70B8208-15EB-468E-9EFC-0645A35A5DF9}_8.png&quot;/&gt;&lt;left val=&quot;47&quot;/&gt;&lt;top val=&quot;268&quot;/&gt;&lt;width val=&quot;849&quot;/&gt;&lt;height val=&quot;361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1&quot;/&gt;&lt;lineCharCount val=&quot;28&quot;/&gt;&lt;/TableIndex&gt;&lt;/ShapeTextInfo&gt;"/>
  <p:tag name="HTML_SHAPEINFO" val="&lt;ThreeDShapeInfo&gt;&lt;uuid val=&quot;{44ACCA2F-B058-4D39-AD05-0FBE889B37E8}&quot;/&gt;&lt;isInvalidForFieldText val=&quot;0&quot;/&gt;&lt;Image&gt;&lt;filename val=&quot;C:\Users\User\AppData\Local\Temp\CP785254984171Session\CPTrustFolder785254984171\PPTImport785257331328\data\asimages\{44ACCA2F-B058-4D39-AD05-0FBE889B37E8}_9.png&quot;/&gt;&lt;left val=&quot;0&quot;/&gt;&lt;top val=&quot;76&quot;/&gt;&lt;width val=&quot;961&quot;/&gt;&lt;height val=&quot;12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2&quot;/&gt;&lt;lineCharCount val=&quot;53&quot;/&gt;&lt;lineCharCount val=&quot;1&quot;/&gt;&lt;lineCharCount val=&quot;37&quot;/&gt;&lt;/TableIndex&gt;&lt;/ShapeTextInfo&gt;"/>
  <p:tag name="HTML_SHAPEINFO" val="&lt;ThreeDShapeInfo&gt;&lt;uuid val=&quot;{ABF0C4A6-D7B1-46AE-BEAE-6D1C155424CD}&quot;/&gt;&lt;isInvalidForFieldText val=&quot;0&quot;/&gt;&lt;Image&gt;&lt;filename val=&quot;C:\Users\User\AppData\Local\Temp\CP785254984171Session\CPTrustFolder785254984171\PPTImport785257331328\data\asimages\{ABF0C4A6-D7B1-46AE-BEAE-6D1C155424CD}_9.png&quot;/&gt;&lt;left val=&quot;42&quot;/&gt;&lt;top val=&quot;212&quot;/&gt;&lt;width val=&quot;870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BDC54DC-6A32-47E3-BE61-CA88BA0CC548}&quot;/&gt;&lt;isInvalidForFieldText val=&quot;0&quot;/&gt;&lt;Image&gt;&lt;filename val=&quot;C:\Users\User\AppData\Local\Temp\CP785254984171Session\CPTrustFolder785254984171\PPTImport785257331328\data\asimages\{2BDC54DC-6A32-47E3-BE61-CA88BA0CC548}_9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A088058B-3270-489B-A077-7E93AD1AFF73}&quot;/&gt;&lt;isInvalidForFieldText val=&quot;0&quot;/&gt;&lt;Image&gt;&lt;filename val=&quot;C:\Users\User\AppData\Local\Temp\CP785254984171Session\CPTrustFolder785254984171\PPTImport785257331328\data\asimages\{A088058B-3270-489B-A077-7E93AD1AFF73}_10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C2EE470-0F71-4A28-93A1-F825A8A87F31}&quot;/&gt;&lt;isInvalidForFieldText val=&quot;0&quot;/&gt;&lt;Image&gt;&lt;filename val=&quot;C:\Users\User\AppData\Local\Temp\CP785254984171Session\CPTrustFolder785254984171\PPTImport785257331328\data\asimages\{AC2EE470-0F71-4A28-93A1-F825A8A87F31}_10.png&quot;/&gt;&lt;left val=&quot;47&quot;/&gt;&lt;top val=&quot;215&quot;/&gt;&lt;width val=&quot;865&quot;/&gt;&lt;height val=&quot;41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3&quot;/&gt;&lt;lineCharCount val=&quot;46&quot;/&gt;&lt;lineCharCount val=&quot;1&quot;/&gt;&lt;lineCharCount val=&quot;63&quot;/&gt;&lt;lineCharCount val=&quot;69&quot;/&gt;&lt;/TableIndex&gt;&lt;/ShapeTextInfo&gt;"/>
  <p:tag name="HTML_SHAPEINFO" val="&lt;ThreeDShapeInfo&gt;&lt;uuid val=&quot;{718F5415-3424-49BA-B10A-57FC604366F9}&quot;/&gt;&lt;isInvalidForFieldText val=&quot;0&quot;/&gt;&lt;Image&gt;&lt;filename val=&quot;C:\Users\User\AppData\Local\Temp\CP785254984171Session\CPTrustFolder785254984171\PPTImport785257331328\data\asimages\{718F5415-3424-49BA-B10A-57FC604366F9}_10.png&quot;/&gt;&lt;left val=&quot;47&quot;/&gt;&lt;top val=&quot;211&quot;/&gt;&lt;width val=&quot;892&quot;/&gt;&lt;height val=&quot;20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67E6A3E-6F7C-4A41-9163-6AAAAE113A65}&quot;/&gt;&lt;isInvalidForFieldText val=&quot;0&quot;/&gt;&lt;Image&gt;&lt;filename val=&quot;C:\Users\User\AppData\Local\Temp\CP785254984171Session\CPTrustFolder785254984171\PPTImport785257331328\data\asimages\{167E6A3E-6F7C-4A41-9163-6AAAAE113A65}_10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3C41897C-F899-4784-9A57-783B8E0B5A8F}&quot;/&gt;&lt;isInvalidForFieldText val=&quot;0&quot;/&gt;&lt;Image&gt;&lt;filename val=&quot;C:\Users\User\AppData\Local\Temp\CP785254984171Session\CPTrustFolder785254984171\PPTImport785257331328\data\asimages\{3C41897C-F899-4784-9A57-783B8E0B5A8F}_11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CA99AB6-1A0B-4F1E-9809-5744E6E49EC9}&quot;/&gt;&lt;isInvalidForFieldText val=&quot;0&quot;/&gt;&lt;Image&gt;&lt;filename val=&quot;C:\Users\User\AppData\Local\Temp\CP785254984171Session\CPTrustFolder785254984171\PPTImport785257331328\data\asimages\{5CA99AB6-1A0B-4F1E-9809-5744E6E49EC9}_11.png&quot;/&gt;&lt;left val=&quot;47&quot;/&gt;&lt;top val=&quot;215&quot;/&gt;&lt;width val=&quot;865&quot;/&gt;&lt;height val=&quot;41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24&quot;/&gt;&lt;lineCharCount val=&quot;31&quot;/&gt;&lt;lineCharCount val=&quot;70&quot;/&gt;&lt;/TableIndex&gt;&lt;/ShapeTextInfo&gt;"/>
  <p:tag name="HTML_SHAPEINFO" val="&lt;ThreeDShapeInfo&gt;&lt;uuid val=&quot;{5811491D-E02A-4EC8-A318-3913ED30B2F3}&quot;/&gt;&lt;isInvalidForFieldText val=&quot;0&quot;/&gt;&lt;Image&gt;&lt;filename val=&quot;C:\Users\User\AppData\Local\Temp\CP785254984171Session\CPTrustFolder785254984171\PPTImport785257331328\data\asimages\{5811491D-E02A-4EC8-A318-3913ED30B2F3}_11.png&quot;/&gt;&lt;left val=&quot;42&quot;/&gt;&lt;top val=&quot;211&quot;/&gt;&lt;width val=&quot;883&quot;/&gt;&lt;height val=&quot;166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1C8370F-F18E-456C-B537-C340805EC289}&quot;/&gt;&lt;isInvalidForFieldText val=&quot;0&quot;/&gt;&lt;Image&gt;&lt;filename val=&quot;C:\Users\User\AppData\Local\Temp\CP785254984171Session\CPTrustFolder785254984171\PPTImport785257331328\data\asimages\{A1C8370F-F18E-456C-B537-C340805EC289}_11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0&quot;/&gt;&lt;lineCharCount val=&quot;8&quot;/&gt;&lt;/TableIndex&gt;&lt;/ShapeTextInfo&gt;"/>
  <p:tag name="HTML_SHAPEINFO" val="&lt;ThreeDShapeInfo&gt;&lt;uuid val=&quot;{3319945C-048D-470D-8759-56F4FA731042}&quot;/&gt;&lt;isInvalidForFieldText val=&quot;0&quot;/&gt;&lt;Image&gt;&lt;filename val=&quot;C:\Users\User\AppData\Local\Temp\CP785254984171Session\CPTrustFolder785254984171\PPTImport785257331328\data\asimages\{3319945C-048D-470D-8759-56F4FA731042}_11.png&quot;/&gt;&lt;left val=&quot;49&quot;/&gt;&lt;top val=&quot;433&quot;/&gt;&lt;width val=&quot;863&quot;/&gt;&lt;height val=&quot;89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65979E72-2CA5-4B7F-9AB4-601D3ADC0A37}&quot;/&gt;&lt;isInvalidForFieldText val=&quot;0&quot;/&gt;&lt;Image&gt;&lt;filename val=&quot;C:\Users\User\AppData\Local\Temp\CP785254984171Session\CPTrustFolder785254984171\PPTImport785257331328\data\asimages\{65979E72-2CA5-4B7F-9AB4-601D3ADC0A37}_12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BEFED9D-17E9-4B24-A1B7-7CEF00D1DB3C}&quot;/&gt;&lt;isInvalidForFieldText val=&quot;0&quot;/&gt;&lt;Image&gt;&lt;filename val=&quot;C:\Users\User\AppData\Local\Temp\CP785254984171Session\CPTrustFolder785254984171\PPTImport785257331328\data\asimages\{3BEFED9D-17E9-4B24-A1B7-7CEF00D1DB3C}_12.png&quot;/&gt;&lt;left val=&quot;47&quot;/&gt;&lt;top val=&quot;215&quot;/&gt;&lt;width val=&quot;865&quot;/&gt;&lt;height val=&quot;412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9&quot;/&gt;&lt;lineCharCount val=&quot;64&quot;/&gt;&lt;lineCharCount val=&quot;67&quot;/&gt;&lt;lineCharCount val=&quot;23&quot;/&gt;&lt;/TableIndex&gt;&lt;/ShapeTextInfo&gt;"/>
  <p:tag name="HTML_SHAPEINFO" val="&lt;ThreeDShapeInfo&gt;&lt;uuid val=&quot;{F80328A2-CC2C-422D-AD5C-26B6A6E7A2FD}&quot;/&gt;&lt;isInvalidForFieldText val=&quot;0&quot;/&gt;&lt;Image&gt;&lt;filename val=&quot;C:\Users\User\AppData\Local\Temp\CP785254984171Session\CPTrustFolder785254984171\PPTImport785257331328\data\asimages\{F80328A2-CC2C-422D-AD5C-26B6A6E7A2FD}_12.png&quot;/&gt;&lt;left val=&quot;43&quot;/&gt;&lt;top val=&quot;212&quot;/&gt;&lt;width val=&quot;870&quot;/&gt;&lt;height val=&quot;153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6E7E8B-963B-47AC-9350-F94933697068}&quot;/&gt;&lt;isInvalidForFieldText val=&quot;0&quot;/&gt;&lt;Image&gt;&lt;filename val=&quot;C:\Users\User\AppData\Local\Temp\CP785254984171Session\CPTrustFolder785254984171\PPTImport785257331328\data\asimages\{516E7E8B-963B-47AC-9350-F94933697068}_12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3A24B08F-A7AB-41D6-A737-B2C849E55254}&quot;/&gt;&lt;isInvalidForFieldText val=&quot;0&quot;/&gt;&lt;Image&gt;&lt;filename val=&quot;C:\Users\User\AppData\Local\Temp\CP785254984171Session\CPTrustFolder785254984171\PPTImport785257331328\data\asimages\{3A24B08F-A7AB-41D6-A737-B2C849E55254}_13.png&quot;/&gt;&lt;left val=&quot;0&quot;/&gt;&lt;top val=&quot;76&quot;/&gt;&lt;width val=&quot;961&quot;/&gt;&lt;height val=&quot;12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A1EDC00-254B-494D-82C1-379C11CB2555}&quot;/&gt;&lt;isInvalidForFieldText val=&quot;0&quot;/&gt;&lt;Image&gt;&lt;filename val=&quot;C:\Users\User\AppData\Local\Temp\CP785254984171Session\CPTrustFolder785254984171\PPTImport785257331328\data\asimages\{FA1EDC00-254B-494D-82C1-379C11CB2555}_13.png&quot;/&gt;&lt;left val=&quot;47&quot;/&gt;&lt;top val=&quot;215&quot;/&gt;&lt;width val=&quot;865&quot;/&gt;&lt;height val=&quot;41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7&quot;/&gt;&lt;lineCharCount val=&quot;66&quot;/&gt;&lt;lineCharCount val=&quot;46&quot;/&gt;&lt;/TableIndex&gt;&lt;/ShapeTextInfo&gt;"/>
  <p:tag name="HTML_SHAPEINFO" val="&lt;ThreeDShapeInfo&gt;&lt;uuid val=&quot;{BE61BB2E-98F0-4B28-8170-33A9C1DBA312}&quot;/&gt;&lt;isInvalidForFieldText val=&quot;0&quot;/&gt;&lt;Image&gt;&lt;filename val=&quot;C:\Users\User\AppData\Local\Temp\CP785254984171Session\CPTrustFolder785254984171\PPTImport785257331328\data\asimages\{BE61BB2E-98F0-4B28-8170-33A9C1DBA312}_13.png&quot;/&gt;&lt;left val=&quot;42&quot;/&gt;&lt;top val=&quot;215&quot;/&gt;&lt;width val=&quot;870&quot;/&gt;&lt;height val=&quot;121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B7A54B1-4D1D-4437-A686-CDFD26EAEE9F}&quot;/&gt;&lt;isInvalidForFieldText val=&quot;0&quot;/&gt;&lt;Image&gt;&lt;filename val=&quot;C:\Users\User\AppData\Local\Temp\CP785254984171Session\CPTrustFolder785254984171\PPTImport785257331328\data\asimages\{EB7A54B1-4D1D-4437-A686-CDFD26EAEE9F}_13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94CE4463-9F9C-4382-B061-2D4EEB1F9FBB}&quot;/&gt;&lt;isInvalidForFieldText val=&quot;0&quot;/&gt;&lt;Image&gt;&lt;filename val=&quot;C:\Users\User\AppData\Local\Temp\CP785254984171Session\CPTrustFolder785254984171\PPTImport785257331328\data\asimages\{94CE4463-9F9C-4382-B061-2D4EEB1F9FBB}_14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5&quot;/&gt;&lt;lineCharCount val=&quot;48&quot;/&gt;&lt;lineCharCount val=&quot;59&quot;/&gt;&lt;/TableIndex&gt;&lt;/ShapeTextInfo&gt;"/>
  <p:tag name="HTML_SHAPEINFO" val="&lt;ThreeDShapeInfo&gt;&lt;uuid val=&quot;{37D06F08-937C-4FF6-B512-926EE58690C2}&quot;/&gt;&lt;isInvalidForFieldText val=&quot;0&quot;/&gt;&lt;Image&gt;&lt;filename val=&quot;C:\Users\User\AppData\Local\Temp\CP785254984171Session\CPTrustFolder785254984171\PPTImport785257331328\data\asimages\{37D06F08-937C-4FF6-B512-926EE58690C2}_14.png&quot;/&gt;&lt;left val=&quot;42&quot;/&gt;&lt;top val=&quot;212&quot;/&gt;&lt;width val=&quot;870&quot;/&gt;&lt;height val=&quot;41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5C11867-4C36-4A79-8047-9F176CAEFF64}&quot;/&gt;&lt;isInvalidForFieldText val=&quot;0&quot;/&gt;&lt;Image&gt;&lt;filename val=&quot;C:\Users\User\AppData\Local\Temp\CP785254984171Session\CPTrustFolder785254984171\PPTImport785257331328\data\asimages\{85C11867-4C36-4A79-8047-9F176CAEFF64}_14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0050FCB3-AEEC-4943-9CCB-71EF36AA8B55}&quot;/&gt;&lt;isInvalidForFieldText val=&quot;0&quot;/&gt;&lt;Image&gt;&lt;filename val=&quot;C:\Users\User\AppData\Local\Temp\CP785254984171Session\CPTrustFolder785254984171\PPTImport785257331328\data\asimages\{0050FCB3-AEEC-4943-9CCB-71EF36AA8B55}_15.png&quot;/&gt;&lt;left val=&quot;0&quot;/&gt;&lt;top val=&quot;278&quot;/&gt;&lt;width val=&quot;961&quot;/&gt;&lt;height val=&quot;20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0DD1D89-3105-4F7F-B38D-7E3A1AB0B32A}&quot;/&gt;&lt;isInvalidForFieldText val=&quot;0&quot;/&gt;&lt;Image&gt;&lt;filename val=&quot;C:\Users\User\AppData\Local\Temp\CP785254984171Session\CPTrustFolder785254984171\PPTImport785257331328\data\asimages\{30DD1D89-3105-4F7F-B38D-7E3A1AB0B32A}_15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6F17652E-0C36-458F-B6D3-6755D398A4A0}&quot;/&gt;&lt;isInvalidForFieldText val=&quot;0&quot;/&gt;&lt;Image&gt;&lt;filename val=&quot;C:\Users\User\AppData\Local\Temp\CP785254984171Session\CPTrustFolder785254984171\PPTImport785257331328\data\asimages\{6F17652E-0C36-458F-B6D3-6755D398A4A0}_16.png&quot;/&gt;&lt;left val=&quot;0&quot;/&gt;&lt;top val=&quot;0&quot;/&gt;&lt;width val=&quot;1&quot;/&gt;&lt;height val=&quot;1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0CC7F67-74C7-42BE-9641-C7D21FE02CF3}&quot;/&gt;&lt;isInvalidForFieldText val=&quot;0&quot;/&gt;&lt;Image&gt;&lt;filename val=&quot;C:\Users\User\AppData\Local\Temp\CP785254984171Session\CPTrustFolder785254984171\PPTImport785257331328\data\asimages\{A0CC7F67-74C7-42BE-9641-C7D21FE02CF3}_16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C9EB3CAA-ED73-41AB-AF82-A4EE983B7C06}&quot;/&gt;&lt;isInvalidForFieldText val=&quot;0&quot;/&gt;&lt;Image&gt;&lt;filename val=&quot;C:\Users\User\AppData\Local\Temp\CP785254984171Session\CPTrustFolder785254984171\PPTImport785257331328\data\asimages\{C9EB3CAA-ED73-41AB-AF82-A4EE983B7C06}_16.png&quot;/&gt;&lt;left val=&quot;0&quot;/&gt;&lt;top val=&quot;272&quot;/&gt;&lt;width val=&quot;961&quot;/&gt;&lt;height val=&quot;203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1089</TotalTime>
  <Words>491</Words>
  <Application>Microsoft Office PowerPoint</Application>
  <PresentationFormat>On-screen Show (4:3)</PresentationFormat>
  <Paragraphs>87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Microsoft Sans Serif</vt:lpstr>
      <vt:lpstr>Tahoma</vt:lpstr>
      <vt:lpstr>Times New Roman</vt:lpstr>
      <vt:lpstr>Wingdings</vt:lpstr>
      <vt:lpstr>Using as of April 26</vt:lpstr>
      <vt:lpstr>Consolidation of Duplicate Records</vt:lpstr>
      <vt:lpstr>Lesson Objectives</vt:lpstr>
      <vt:lpstr>References</vt:lpstr>
      <vt:lpstr>Definition of Duplicate Records</vt:lpstr>
      <vt:lpstr>Preventing Duplication of Corporate  Records</vt:lpstr>
      <vt:lpstr>Preventing Duplication of Corporate  Records (Cont.) </vt:lpstr>
      <vt:lpstr>Correcting Duplicate Corporate Records</vt:lpstr>
      <vt:lpstr>Responsibilities of IPC Supervisor and/or Designee</vt:lpstr>
      <vt:lpstr>Records That Are Not Consolidated During BIRLS Transaction Processing</vt:lpstr>
      <vt:lpstr>DUPC Process (BDN)</vt:lpstr>
      <vt:lpstr>Consolidation of Corporate Records </vt:lpstr>
      <vt:lpstr>Corporate Record Merge</vt:lpstr>
      <vt:lpstr>Corporate Record Deactivation </vt:lpstr>
      <vt:lpstr>Summary</vt:lpstr>
      <vt:lpstr>Review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Consolidation of Duplicate Records PowerPoint Presentation</dc:title>
  <dc:subject>VSR</dc:subject>
  <dc:creator>Department of Veterans Affairs, Veterans Benefits Administration, Compensation Service, STAFF</dc:creator>
  <cp:keywords>duplicate, records, consolidation,PID,</cp:keywords>
  <dc:description>The purpose of this lesson is to define what a duplicate record is and explain how to prevent and correct duplicate records within VA Systems.</dc:description>
  <cp:lastModifiedBy>Kathy Poole</cp:lastModifiedBy>
  <cp:revision>108</cp:revision>
  <cp:lastPrinted>2015-06-25T19:05:26Z</cp:lastPrinted>
  <dcterms:created xsi:type="dcterms:W3CDTF">2011-04-13T12:48:41Z</dcterms:created>
  <dcterms:modified xsi:type="dcterms:W3CDTF">2018-08-10T15:31:47Z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