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6"/>
  </p:notesMasterIdLst>
  <p:handoutMasterIdLst>
    <p:handoutMasterId r:id="rId27"/>
  </p:handoutMasterIdLst>
  <p:sldIdLst>
    <p:sldId id="257" r:id="rId5"/>
    <p:sldId id="288" r:id="rId6"/>
    <p:sldId id="258" r:id="rId7"/>
    <p:sldId id="259" r:id="rId8"/>
    <p:sldId id="286" r:id="rId9"/>
    <p:sldId id="260" r:id="rId10"/>
    <p:sldId id="283" r:id="rId11"/>
    <p:sldId id="282" r:id="rId12"/>
    <p:sldId id="271" r:id="rId13"/>
    <p:sldId id="284" r:id="rId14"/>
    <p:sldId id="265" r:id="rId15"/>
    <p:sldId id="263" r:id="rId16"/>
    <p:sldId id="264" r:id="rId17"/>
    <p:sldId id="287" r:id="rId18"/>
    <p:sldId id="268" r:id="rId19"/>
    <p:sldId id="267" r:id="rId20"/>
    <p:sldId id="266" r:id="rId21"/>
    <p:sldId id="281" r:id="rId22"/>
    <p:sldId id="272" r:id="rId23"/>
    <p:sldId id="270" r:id="rId24"/>
    <p:sldId id="280" r:id="rId25"/>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1079" autoAdjust="0"/>
  </p:normalViewPr>
  <p:slideViewPr>
    <p:cSldViewPr snapToGrid="0">
      <p:cViewPr varScale="1">
        <p:scale>
          <a:sx n="100" d="100"/>
          <a:sy n="100" d="100"/>
        </p:scale>
        <p:origin x="117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Paul, VBABALT\ACAD" userId="51d68bab-254c-48af-9179-ee4da02f2d08" providerId="ADAL" clId="{B7B7BA42-44FF-4A07-865C-7AFAC37CE984}"/>
    <pc:docChg chg="undo custSel modSld">
      <pc:chgData name="Peterson, Paul, VBABALT\ACAD" userId="51d68bab-254c-48af-9179-ee4da02f2d08" providerId="ADAL" clId="{B7B7BA42-44FF-4A07-865C-7AFAC37CE984}" dt="2020-07-23T15:23:06.954" v="165" actId="20577"/>
      <pc:docMkLst>
        <pc:docMk/>
      </pc:docMkLst>
      <pc:sldChg chg="modSp">
        <pc:chgData name="Peterson, Paul, VBABALT\ACAD" userId="51d68bab-254c-48af-9179-ee4da02f2d08" providerId="ADAL" clId="{B7B7BA42-44FF-4A07-865C-7AFAC37CE984}" dt="2020-07-23T15:23:06.954" v="165" actId="20577"/>
        <pc:sldMkLst>
          <pc:docMk/>
          <pc:sldMk cId="303315381" sldId="257"/>
        </pc:sldMkLst>
        <pc:spChg chg="mod">
          <ac:chgData name="Peterson, Paul, VBABALT\ACAD" userId="51d68bab-254c-48af-9179-ee4da02f2d08" providerId="ADAL" clId="{B7B7BA42-44FF-4A07-865C-7AFAC37CE984}" dt="2020-07-23T15:23:06.954" v="165" actId="20577"/>
          <ac:spMkLst>
            <pc:docMk/>
            <pc:sldMk cId="303315381" sldId="257"/>
            <ac:spMk id="7" creationId="{A6AE96DD-5922-4573-9F89-6A7B62F75C52}"/>
          </ac:spMkLst>
        </pc:spChg>
      </pc:sldChg>
      <pc:sldChg chg="modSp modNotesTx">
        <pc:chgData name="Peterson, Paul, VBABALT\ACAD" userId="51d68bab-254c-48af-9179-ee4da02f2d08" providerId="ADAL" clId="{B7B7BA42-44FF-4A07-865C-7AFAC37CE984}" dt="2020-07-23T14:42:55.715" v="157" actId="20577"/>
        <pc:sldMkLst>
          <pc:docMk/>
          <pc:sldMk cId="3143423431" sldId="286"/>
        </pc:sldMkLst>
        <pc:spChg chg="mod">
          <ac:chgData name="Peterson, Paul, VBABALT\ACAD" userId="51d68bab-254c-48af-9179-ee4da02f2d08" providerId="ADAL" clId="{B7B7BA42-44FF-4A07-865C-7AFAC37CE984}" dt="2020-07-23T14:40:50.074" v="8" actId="20577"/>
          <ac:spMkLst>
            <pc:docMk/>
            <pc:sldMk cId="3143423431" sldId="286"/>
            <ac:spMk id="2" creationId="{00000000-0000-0000-0000-000000000000}"/>
          </ac:spMkLst>
        </pc:spChg>
      </pc:sldChg>
      <pc:sldChg chg="modSp modNotesTx">
        <pc:chgData name="Peterson, Paul, VBABALT\ACAD" userId="51d68bab-254c-48af-9179-ee4da02f2d08" providerId="ADAL" clId="{B7B7BA42-44FF-4A07-865C-7AFAC37CE984}" dt="2020-07-23T14:42:39.258" v="103" actId="20577"/>
        <pc:sldMkLst>
          <pc:docMk/>
          <pc:sldMk cId="1683558702" sldId="287"/>
        </pc:sldMkLst>
        <pc:spChg chg="mod">
          <ac:chgData name="Peterson, Paul, VBABALT\ACAD" userId="51d68bab-254c-48af-9179-ee4da02f2d08" providerId="ADAL" clId="{B7B7BA42-44FF-4A07-865C-7AFAC37CE984}" dt="2020-07-23T14:41:35.693" v="21" actId="20577"/>
          <ac:spMkLst>
            <pc:docMk/>
            <pc:sldMk cId="1683558702" sldId="287"/>
            <ac:spMk id="2" creationId="{00000000-0000-0000-0000-000000000000}"/>
          </ac:spMkLst>
        </pc:spChg>
      </pc:sldChg>
    </pc:docChg>
  </pc:docChgLst>
  <pc:docChgLst>
    <pc:chgData name="Peterson, Paul, VBABALT\ACAD" userId="51d68bab-254c-48af-9179-ee4da02f2d08" providerId="ADAL" clId="{CCE38738-CF3D-4311-8267-9242927E8D6A}"/>
    <pc:docChg chg="undo redo custSel addSld delSld modSld sldOrd">
      <pc:chgData name="Peterson, Paul, VBABALT\ACAD" userId="51d68bab-254c-48af-9179-ee4da02f2d08" providerId="ADAL" clId="{CCE38738-CF3D-4311-8267-9242927E8D6A}" dt="2020-06-25T21:52:40.178" v="3500" actId="20577"/>
      <pc:docMkLst>
        <pc:docMk/>
      </pc:docMkLst>
      <pc:sldChg chg="modSp">
        <pc:chgData name="Peterson, Paul, VBABALT\ACAD" userId="51d68bab-254c-48af-9179-ee4da02f2d08" providerId="ADAL" clId="{CCE38738-CF3D-4311-8267-9242927E8D6A}" dt="2020-06-25T12:27:59.925" v="583" actId="20577"/>
        <pc:sldMkLst>
          <pc:docMk/>
          <pc:sldMk cId="303315381" sldId="257"/>
        </pc:sldMkLst>
        <pc:spChg chg="mod">
          <ac:chgData name="Peterson, Paul, VBABALT\ACAD" userId="51d68bab-254c-48af-9179-ee4da02f2d08" providerId="ADAL" clId="{CCE38738-CF3D-4311-8267-9242927E8D6A}" dt="2020-06-25T12:27:59.925" v="583" actId="20577"/>
          <ac:spMkLst>
            <pc:docMk/>
            <pc:sldMk cId="303315381" sldId="257"/>
            <ac:spMk id="7" creationId="{A6AE96DD-5922-4573-9F89-6A7B62F75C52}"/>
          </ac:spMkLst>
        </pc:spChg>
      </pc:sldChg>
      <pc:sldChg chg="addSp delSp modSp">
        <pc:chgData name="Peterson, Paul, VBABALT\ACAD" userId="51d68bab-254c-48af-9179-ee4da02f2d08" providerId="ADAL" clId="{CCE38738-CF3D-4311-8267-9242927E8D6A}" dt="2020-06-25T21:11:17.476" v="3292" actId="20577"/>
        <pc:sldMkLst>
          <pc:docMk/>
          <pc:sldMk cId="155537135" sldId="258"/>
        </pc:sldMkLst>
        <pc:spChg chg="mod">
          <ac:chgData name="Peterson, Paul, VBABALT\ACAD" userId="51d68bab-254c-48af-9179-ee4da02f2d08" providerId="ADAL" clId="{CCE38738-CF3D-4311-8267-9242927E8D6A}" dt="2020-06-25T21:11:17.476" v="3292" actId="20577"/>
          <ac:spMkLst>
            <pc:docMk/>
            <pc:sldMk cId="155537135" sldId="258"/>
            <ac:spMk id="3" creationId="{00000000-0000-0000-0000-000000000000}"/>
          </ac:spMkLst>
        </pc:spChg>
        <pc:graphicFrameChg chg="add del">
          <ac:chgData name="Peterson, Paul, VBABALT\ACAD" userId="51d68bab-254c-48af-9179-ee4da02f2d08" providerId="ADAL" clId="{CCE38738-CF3D-4311-8267-9242927E8D6A}" dt="2020-06-25T20:22:05.269" v="2908"/>
          <ac:graphicFrameMkLst>
            <pc:docMk/>
            <pc:sldMk cId="155537135" sldId="258"/>
            <ac:graphicFrameMk id="5" creationId="{61572F5B-F266-4352-B2AF-F1AD000F5DB9}"/>
          </ac:graphicFrameMkLst>
        </pc:graphicFrameChg>
      </pc:sldChg>
      <pc:sldChg chg="modSp">
        <pc:chgData name="Peterson, Paul, VBABALT\ACAD" userId="51d68bab-254c-48af-9179-ee4da02f2d08" providerId="ADAL" clId="{CCE38738-CF3D-4311-8267-9242927E8D6A}" dt="2020-06-25T17:50:18.461" v="819" actId="20577"/>
        <pc:sldMkLst>
          <pc:docMk/>
          <pc:sldMk cId="862826762" sldId="259"/>
        </pc:sldMkLst>
        <pc:spChg chg="mod">
          <ac:chgData name="Peterson, Paul, VBABALT\ACAD" userId="51d68bab-254c-48af-9179-ee4da02f2d08" providerId="ADAL" clId="{CCE38738-CF3D-4311-8267-9242927E8D6A}" dt="2020-06-25T17:50:18.461" v="819" actId="20577"/>
          <ac:spMkLst>
            <pc:docMk/>
            <pc:sldMk cId="862826762" sldId="259"/>
            <ac:spMk id="2" creationId="{00000000-0000-0000-0000-000000000000}"/>
          </ac:spMkLst>
        </pc:spChg>
        <pc:spChg chg="mod">
          <ac:chgData name="Peterson, Paul, VBABALT\ACAD" userId="51d68bab-254c-48af-9179-ee4da02f2d08" providerId="ADAL" clId="{CCE38738-CF3D-4311-8267-9242927E8D6A}" dt="2020-06-25T16:50:10.665" v="735" actId="20577"/>
          <ac:spMkLst>
            <pc:docMk/>
            <pc:sldMk cId="862826762" sldId="259"/>
            <ac:spMk id="3" creationId="{00000000-0000-0000-0000-000000000000}"/>
          </ac:spMkLst>
        </pc:spChg>
      </pc:sldChg>
      <pc:sldChg chg="modSp modNotesTx">
        <pc:chgData name="Peterson, Paul, VBABALT\ACAD" userId="51d68bab-254c-48af-9179-ee4da02f2d08" providerId="ADAL" clId="{CCE38738-CF3D-4311-8267-9242927E8D6A}" dt="2020-06-25T19:47:53.119" v="2897" actId="6549"/>
        <pc:sldMkLst>
          <pc:docMk/>
          <pc:sldMk cId="1451858405" sldId="260"/>
        </pc:sldMkLst>
        <pc:spChg chg="mod">
          <ac:chgData name="Peterson, Paul, VBABALT\ACAD" userId="51d68bab-254c-48af-9179-ee4da02f2d08" providerId="ADAL" clId="{CCE38738-CF3D-4311-8267-9242927E8D6A}" dt="2020-06-25T17:17:18.721" v="818" actId="20577"/>
          <ac:spMkLst>
            <pc:docMk/>
            <pc:sldMk cId="1451858405" sldId="260"/>
            <ac:spMk id="2" creationId="{00000000-0000-0000-0000-000000000000}"/>
          </ac:spMkLst>
        </pc:spChg>
        <pc:spChg chg="mod">
          <ac:chgData name="Peterson, Paul, VBABALT\ACAD" userId="51d68bab-254c-48af-9179-ee4da02f2d08" providerId="ADAL" clId="{CCE38738-CF3D-4311-8267-9242927E8D6A}" dt="2020-06-25T19:47:53.119" v="2897" actId="6549"/>
          <ac:spMkLst>
            <pc:docMk/>
            <pc:sldMk cId="1451858405" sldId="260"/>
            <ac:spMk id="3" creationId="{00000000-0000-0000-0000-000000000000}"/>
          </ac:spMkLst>
        </pc:spChg>
      </pc:sldChg>
      <pc:sldChg chg="modSp del">
        <pc:chgData name="Peterson, Paul, VBABALT\ACAD" userId="51d68bab-254c-48af-9179-ee4da02f2d08" providerId="ADAL" clId="{CCE38738-CF3D-4311-8267-9242927E8D6A}" dt="2020-06-25T18:59:26.940" v="2207" actId="2696"/>
        <pc:sldMkLst>
          <pc:docMk/>
          <pc:sldMk cId="1943471658" sldId="261"/>
        </pc:sldMkLst>
        <pc:spChg chg="mod">
          <ac:chgData name="Peterson, Paul, VBABALT\ACAD" userId="51d68bab-254c-48af-9179-ee4da02f2d08" providerId="ADAL" clId="{CCE38738-CF3D-4311-8267-9242927E8D6A}" dt="2020-06-25T18:10:05.720" v="1286" actId="20577"/>
          <ac:spMkLst>
            <pc:docMk/>
            <pc:sldMk cId="1943471658" sldId="261"/>
            <ac:spMk id="2" creationId="{00000000-0000-0000-0000-000000000000}"/>
          </ac:spMkLst>
        </pc:spChg>
        <pc:spChg chg="mod">
          <ac:chgData name="Peterson, Paul, VBABALT\ACAD" userId="51d68bab-254c-48af-9179-ee4da02f2d08" providerId="ADAL" clId="{CCE38738-CF3D-4311-8267-9242927E8D6A}" dt="2020-06-25T18:10:21.683" v="1297" actId="5793"/>
          <ac:spMkLst>
            <pc:docMk/>
            <pc:sldMk cId="1943471658" sldId="261"/>
            <ac:spMk id="3" creationId="{00000000-0000-0000-0000-000000000000}"/>
          </ac:spMkLst>
        </pc:spChg>
      </pc:sldChg>
      <pc:sldChg chg="modSp del ord modNotesTx">
        <pc:chgData name="Peterson, Paul, VBABALT\ACAD" userId="51d68bab-254c-48af-9179-ee4da02f2d08" providerId="ADAL" clId="{CCE38738-CF3D-4311-8267-9242927E8D6A}" dt="2020-06-25T18:08:18.021" v="1180" actId="2696"/>
        <pc:sldMkLst>
          <pc:docMk/>
          <pc:sldMk cId="4229269425" sldId="262"/>
        </pc:sldMkLst>
        <pc:spChg chg="mod">
          <ac:chgData name="Peterson, Paul, VBABALT\ACAD" userId="51d68bab-254c-48af-9179-ee4da02f2d08" providerId="ADAL" clId="{CCE38738-CF3D-4311-8267-9242927E8D6A}" dt="2020-06-25T17:01:10.593" v="741" actId="114"/>
          <ac:spMkLst>
            <pc:docMk/>
            <pc:sldMk cId="4229269425" sldId="262"/>
            <ac:spMk id="3" creationId="{00000000-0000-0000-0000-000000000000}"/>
          </ac:spMkLst>
        </pc:spChg>
      </pc:sldChg>
      <pc:sldChg chg="modSp ord">
        <pc:chgData name="Peterson, Paul, VBABALT\ACAD" userId="51d68bab-254c-48af-9179-ee4da02f2d08" providerId="ADAL" clId="{CCE38738-CF3D-4311-8267-9242927E8D6A}" dt="2020-06-25T20:28:29.119" v="2915" actId="20577"/>
        <pc:sldMkLst>
          <pc:docMk/>
          <pc:sldMk cId="3228835984" sldId="263"/>
        </pc:sldMkLst>
        <pc:spChg chg="mod">
          <ac:chgData name="Peterson, Paul, VBABALT\ACAD" userId="51d68bab-254c-48af-9179-ee4da02f2d08" providerId="ADAL" clId="{CCE38738-CF3D-4311-8267-9242927E8D6A}" dt="2020-06-25T19:31:56.442" v="2772" actId="20577"/>
          <ac:spMkLst>
            <pc:docMk/>
            <pc:sldMk cId="3228835984" sldId="263"/>
            <ac:spMk id="2" creationId="{00000000-0000-0000-0000-000000000000}"/>
          </ac:spMkLst>
        </pc:spChg>
        <pc:spChg chg="mod">
          <ac:chgData name="Peterson, Paul, VBABALT\ACAD" userId="51d68bab-254c-48af-9179-ee4da02f2d08" providerId="ADAL" clId="{CCE38738-CF3D-4311-8267-9242927E8D6A}" dt="2020-06-25T20:28:29.119" v="2915" actId="20577"/>
          <ac:spMkLst>
            <pc:docMk/>
            <pc:sldMk cId="3228835984" sldId="263"/>
            <ac:spMk id="3" creationId="{00000000-0000-0000-0000-000000000000}"/>
          </ac:spMkLst>
        </pc:spChg>
      </pc:sldChg>
      <pc:sldChg chg="modSp modNotesTx">
        <pc:chgData name="Peterson, Paul, VBABALT\ACAD" userId="51d68bab-254c-48af-9179-ee4da02f2d08" providerId="ADAL" clId="{CCE38738-CF3D-4311-8267-9242927E8D6A}" dt="2020-06-24T19:41:52.054" v="296" actId="20577"/>
        <pc:sldMkLst>
          <pc:docMk/>
          <pc:sldMk cId="1697026375" sldId="264"/>
        </pc:sldMkLst>
        <pc:spChg chg="mod">
          <ac:chgData name="Peterson, Paul, VBABALT\ACAD" userId="51d68bab-254c-48af-9179-ee4da02f2d08" providerId="ADAL" clId="{CCE38738-CF3D-4311-8267-9242927E8D6A}" dt="2020-06-24T19:41:52.054" v="296" actId="20577"/>
          <ac:spMkLst>
            <pc:docMk/>
            <pc:sldMk cId="1697026375" sldId="264"/>
            <ac:spMk id="2" creationId="{00000000-0000-0000-0000-000000000000}"/>
          </ac:spMkLst>
        </pc:spChg>
        <pc:spChg chg="mod">
          <ac:chgData name="Peterson, Paul, VBABALT\ACAD" userId="51d68bab-254c-48af-9179-ee4da02f2d08" providerId="ADAL" clId="{CCE38738-CF3D-4311-8267-9242927E8D6A}" dt="2020-06-24T19:41:08.738" v="292" actId="27636"/>
          <ac:spMkLst>
            <pc:docMk/>
            <pc:sldMk cId="1697026375" sldId="264"/>
            <ac:spMk id="3" creationId="{00000000-0000-0000-0000-000000000000}"/>
          </ac:spMkLst>
        </pc:spChg>
      </pc:sldChg>
      <pc:sldChg chg="modSp ord modNotesTx">
        <pc:chgData name="Peterson, Paul, VBABALT\ACAD" userId="51d68bab-254c-48af-9179-ee4da02f2d08" providerId="ADAL" clId="{CCE38738-CF3D-4311-8267-9242927E8D6A}" dt="2020-06-25T19:31:10.926" v="2745" actId="20577"/>
        <pc:sldMkLst>
          <pc:docMk/>
          <pc:sldMk cId="330529402" sldId="265"/>
        </pc:sldMkLst>
        <pc:spChg chg="mod">
          <ac:chgData name="Peterson, Paul, VBABALT\ACAD" userId="51d68bab-254c-48af-9179-ee4da02f2d08" providerId="ADAL" clId="{CCE38738-CF3D-4311-8267-9242927E8D6A}" dt="2020-06-25T19:31:10.926" v="2745" actId="20577"/>
          <ac:spMkLst>
            <pc:docMk/>
            <pc:sldMk cId="330529402" sldId="265"/>
            <ac:spMk id="2" creationId="{00000000-0000-0000-0000-000000000000}"/>
          </ac:spMkLst>
        </pc:spChg>
        <pc:spChg chg="mod">
          <ac:chgData name="Peterson, Paul, VBABALT\ACAD" userId="51d68bab-254c-48af-9179-ee4da02f2d08" providerId="ADAL" clId="{CCE38738-CF3D-4311-8267-9242927E8D6A}" dt="2020-06-25T19:29:20.920" v="2726" actId="20577"/>
          <ac:spMkLst>
            <pc:docMk/>
            <pc:sldMk cId="330529402" sldId="265"/>
            <ac:spMk id="3" creationId="{00000000-0000-0000-0000-000000000000}"/>
          </ac:spMkLst>
        </pc:spChg>
      </pc:sldChg>
      <pc:sldChg chg="modSp modNotesTx">
        <pc:chgData name="Peterson, Paul, VBABALT\ACAD" userId="51d68bab-254c-48af-9179-ee4da02f2d08" providerId="ADAL" clId="{CCE38738-CF3D-4311-8267-9242927E8D6A}" dt="2020-06-24T20:56:41.156" v="349" actId="20577"/>
        <pc:sldMkLst>
          <pc:docMk/>
          <pc:sldMk cId="4042466325" sldId="266"/>
        </pc:sldMkLst>
        <pc:spChg chg="mod">
          <ac:chgData name="Peterson, Paul, VBABALT\ACAD" userId="51d68bab-254c-48af-9179-ee4da02f2d08" providerId="ADAL" clId="{CCE38738-CF3D-4311-8267-9242927E8D6A}" dt="2020-06-24T19:34:43.502" v="288" actId="20577"/>
          <ac:spMkLst>
            <pc:docMk/>
            <pc:sldMk cId="4042466325" sldId="266"/>
            <ac:spMk id="2" creationId="{00000000-0000-0000-0000-000000000000}"/>
          </ac:spMkLst>
        </pc:spChg>
        <pc:spChg chg="mod">
          <ac:chgData name="Peterson, Paul, VBABALT\ACAD" userId="51d68bab-254c-48af-9179-ee4da02f2d08" providerId="ADAL" clId="{CCE38738-CF3D-4311-8267-9242927E8D6A}" dt="2020-06-24T20:55:51.139" v="330" actId="20577"/>
          <ac:spMkLst>
            <pc:docMk/>
            <pc:sldMk cId="4042466325" sldId="266"/>
            <ac:spMk id="3" creationId="{00000000-0000-0000-0000-000000000000}"/>
          </ac:spMkLst>
        </pc:spChg>
      </pc:sldChg>
      <pc:sldChg chg="modSp modNotesTx">
        <pc:chgData name="Peterson, Paul, VBABALT\ACAD" userId="51d68bab-254c-48af-9179-ee4da02f2d08" providerId="ADAL" clId="{CCE38738-CF3D-4311-8267-9242927E8D6A}" dt="2020-06-24T20:58:27.236" v="356" actId="20577"/>
        <pc:sldMkLst>
          <pc:docMk/>
          <pc:sldMk cId="1720739296" sldId="267"/>
        </pc:sldMkLst>
        <pc:spChg chg="mod">
          <ac:chgData name="Peterson, Paul, VBABALT\ACAD" userId="51d68bab-254c-48af-9179-ee4da02f2d08" providerId="ADAL" clId="{CCE38738-CF3D-4311-8267-9242927E8D6A}" dt="2020-06-24T20:58:27.236" v="356" actId="20577"/>
          <ac:spMkLst>
            <pc:docMk/>
            <pc:sldMk cId="1720739296" sldId="267"/>
            <ac:spMk id="3" creationId="{00000000-0000-0000-0000-000000000000}"/>
          </ac:spMkLst>
        </pc:spChg>
      </pc:sldChg>
      <pc:sldChg chg="modSp modNotesTx">
        <pc:chgData name="Peterson, Paul, VBABALT\ACAD" userId="51d68bab-254c-48af-9179-ee4da02f2d08" providerId="ADAL" clId="{CCE38738-CF3D-4311-8267-9242927E8D6A}" dt="2020-06-25T18:09:22.394" v="1226" actId="20577"/>
        <pc:sldMkLst>
          <pc:docMk/>
          <pc:sldMk cId="333801732" sldId="268"/>
        </pc:sldMkLst>
        <pc:spChg chg="mod">
          <ac:chgData name="Peterson, Paul, VBABALT\ACAD" userId="51d68bab-254c-48af-9179-ee4da02f2d08" providerId="ADAL" clId="{CCE38738-CF3D-4311-8267-9242927E8D6A}" dt="2020-06-25T18:09:22.394" v="1226" actId="20577"/>
          <ac:spMkLst>
            <pc:docMk/>
            <pc:sldMk cId="333801732" sldId="268"/>
            <ac:spMk id="2" creationId="{00000000-0000-0000-0000-000000000000}"/>
          </ac:spMkLst>
        </pc:spChg>
        <pc:spChg chg="mod">
          <ac:chgData name="Peterson, Paul, VBABALT\ACAD" userId="51d68bab-254c-48af-9179-ee4da02f2d08" providerId="ADAL" clId="{CCE38738-CF3D-4311-8267-9242927E8D6A}" dt="2020-06-25T18:07:52.828" v="1179" actId="20577"/>
          <ac:spMkLst>
            <pc:docMk/>
            <pc:sldMk cId="333801732" sldId="268"/>
            <ac:spMk id="3" creationId="{00000000-0000-0000-0000-000000000000}"/>
          </ac:spMkLst>
        </pc:spChg>
      </pc:sldChg>
      <pc:sldChg chg="modSp">
        <pc:chgData name="Peterson, Paul, VBABALT\ACAD" userId="51d68bab-254c-48af-9179-ee4da02f2d08" providerId="ADAL" clId="{CCE38738-CF3D-4311-8267-9242927E8D6A}" dt="2020-06-25T21:07:29.880" v="3208" actId="20577"/>
        <pc:sldMkLst>
          <pc:docMk/>
          <pc:sldMk cId="451227435" sldId="270"/>
        </pc:sldMkLst>
        <pc:spChg chg="mod">
          <ac:chgData name="Peterson, Paul, VBABALT\ACAD" userId="51d68bab-254c-48af-9179-ee4da02f2d08" providerId="ADAL" clId="{CCE38738-CF3D-4311-8267-9242927E8D6A}" dt="2020-06-25T21:07:29.880" v="3208" actId="20577"/>
          <ac:spMkLst>
            <pc:docMk/>
            <pc:sldMk cId="451227435" sldId="270"/>
            <ac:spMk id="3" creationId="{00000000-0000-0000-0000-000000000000}"/>
          </ac:spMkLst>
        </pc:spChg>
      </pc:sldChg>
      <pc:sldChg chg="modSp ord modNotesTx">
        <pc:chgData name="Peterson, Paul, VBABALT\ACAD" userId="51d68bab-254c-48af-9179-ee4da02f2d08" providerId="ADAL" clId="{CCE38738-CF3D-4311-8267-9242927E8D6A}" dt="2020-06-25T19:21:12.571" v="2524" actId="20577"/>
        <pc:sldMkLst>
          <pc:docMk/>
          <pc:sldMk cId="1148138342" sldId="271"/>
        </pc:sldMkLst>
        <pc:spChg chg="mod">
          <ac:chgData name="Peterson, Paul, VBABALT\ACAD" userId="51d68bab-254c-48af-9179-ee4da02f2d08" providerId="ADAL" clId="{CCE38738-CF3D-4311-8267-9242927E8D6A}" dt="2020-06-25T19:11:29.555" v="2243" actId="20577"/>
          <ac:spMkLst>
            <pc:docMk/>
            <pc:sldMk cId="1148138342" sldId="271"/>
            <ac:spMk id="2" creationId="{00000000-0000-0000-0000-000000000000}"/>
          </ac:spMkLst>
        </pc:spChg>
        <pc:spChg chg="mod">
          <ac:chgData name="Peterson, Paul, VBABALT\ACAD" userId="51d68bab-254c-48af-9179-ee4da02f2d08" providerId="ADAL" clId="{CCE38738-CF3D-4311-8267-9242927E8D6A}" dt="2020-06-25T19:21:12.571" v="2524" actId="20577"/>
          <ac:spMkLst>
            <pc:docMk/>
            <pc:sldMk cId="1148138342" sldId="271"/>
            <ac:spMk id="3" creationId="{00000000-0000-0000-0000-000000000000}"/>
          </ac:spMkLst>
        </pc:spChg>
      </pc:sldChg>
      <pc:sldChg chg="modSp modNotesTx">
        <pc:chgData name="Peterson, Paul, VBABALT\ACAD" userId="51d68bab-254c-48af-9179-ee4da02f2d08" providerId="ADAL" clId="{CCE38738-CF3D-4311-8267-9242927E8D6A}" dt="2020-06-25T18:15:19.648" v="1364" actId="20577"/>
        <pc:sldMkLst>
          <pc:docMk/>
          <pc:sldMk cId="2710110346" sldId="272"/>
        </pc:sldMkLst>
        <pc:spChg chg="mod">
          <ac:chgData name="Peterson, Paul, VBABALT\ACAD" userId="51d68bab-254c-48af-9179-ee4da02f2d08" providerId="ADAL" clId="{CCE38738-CF3D-4311-8267-9242927E8D6A}" dt="2020-06-25T18:13:24.838" v="1325" actId="20577"/>
          <ac:spMkLst>
            <pc:docMk/>
            <pc:sldMk cId="2710110346" sldId="272"/>
            <ac:spMk id="2" creationId="{00000000-0000-0000-0000-000000000000}"/>
          </ac:spMkLst>
        </pc:spChg>
        <pc:spChg chg="mod">
          <ac:chgData name="Peterson, Paul, VBABALT\ACAD" userId="51d68bab-254c-48af-9179-ee4da02f2d08" providerId="ADAL" clId="{CCE38738-CF3D-4311-8267-9242927E8D6A}" dt="2020-06-25T18:15:19.648" v="1364" actId="20577"/>
          <ac:spMkLst>
            <pc:docMk/>
            <pc:sldMk cId="2710110346" sldId="272"/>
            <ac:spMk id="3" creationId="{00000000-0000-0000-0000-000000000000}"/>
          </ac:spMkLst>
        </pc:spChg>
      </pc:sldChg>
      <pc:sldChg chg="modSp">
        <pc:chgData name="Peterson, Paul, VBABALT\ACAD" userId="51d68bab-254c-48af-9179-ee4da02f2d08" providerId="ADAL" clId="{CCE38738-CF3D-4311-8267-9242927E8D6A}" dt="2020-06-25T13:41:54.884" v="682" actId="20577"/>
        <pc:sldMkLst>
          <pc:docMk/>
          <pc:sldMk cId="665139715" sldId="280"/>
        </pc:sldMkLst>
        <pc:spChg chg="mod">
          <ac:chgData name="Peterson, Paul, VBABALT\ACAD" userId="51d68bab-254c-48af-9179-ee4da02f2d08" providerId="ADAL" clId="{CCE38738-CF3D-4311-8267-9242927E8D6A}" dt="2020-06-25T13:41:54.884" v="682" actId="20577"/>
          <ac:spMkLst>
            <pc:docMk/>
            <pc:sldMk cId="665139715" sldId="280"/>
            <ac:spMk id="2" creationId="{0A9A815A-17B5-4D82-9595-620791261D40}"/>
          </ac:spMkLst>
        </pc:spChg>
      </pc:sldChg>
      <pc:sldChg chg="modSp add modNotesTx">
        <pc:chgData name="Peterson, Paul, VBABALT\ACAD" userId="51d68bab-254c-48af-9179-ee4da02f2d08" providerId="ADAL" clId="{CCE38738-CF3D-4311-8267-9242927E8D6A}" dt="2020-06-25T21:52:40.178" v="3500" actId="20577"/>
        <pc:sldMkLst>
          <pc:docMk/>
          <pc:sldMk cId="3209751871" sldId="281"/>
        </pc:sldMkLst>
        <pc:spChg chg="mod">
          <ac:chgData name="Peterson, Paul, VBABALT\ACAD" userId="51d68bab-254c-48af-9179-ee4da02f2d08" providerId="ADAL" clId="{CCE38738-CF3D-4311-8267-9242927E8D6A}" dt="2020-06-24T20:59:23.119" v="364" actId="20577"/>
          <ac:spMkLst>
            <pc:docMk/>
            <pc:sldMk cId="3209751871" sldId="281"/>
            <ac:spMk id="2" creationId="{00000000-0000-0000-0000-000000000000}"/>
          </ac:spMkLst>
        </pc:spChg>
        <pc:spChg chg="mod">
          <ac:chgData name="Peterson, Paul, VBABALT\ACAD" userId="51d68bab-254c-48af-9179-ee4da02f2d08" providerId="ADAL" clId="{CCE38738-CF3D-4311-8267-9242927E8D6A}" dt="2020-06-25T21:52:40.178" v="3500" actId="20577"/>
          <ac:spMkLst>
            <pc:docMk/>
            <pc:sldMk cId="3209751871" sldId="281"/>
            <ac:spMk id="3" creationId="{00000000-0000-0000-0000-000000000000}"/>
          </ac:spMkLst>
        </pc:spChg>
      </pc:sldChg>
      <pc:sldChg chg="add del">
        <pc:chgData name="Peterson, Paul, VBABALT\ACAD" userId="51d68bab-254c-48af-9179-ee4da02f2d08" providerId="ADAL" clId="{CCE38738-CF3D-4311-8267-9242927E8D6A}" dt="2020-06-25T18:20:47.736" v="1415"/>
        <pc:sldMkLst>
          <pc:docMk/>
          <pc:sldMk cId="2420722930" sldId="282"/>
        </pc:sldMkLst>
      </pc:sldChg>
      <pc:sldChg chg="modSp add ord modNotesTx">
        <pc:chgData name="Peterson, Paul, VBABALT\ACAD" userId="51d68bab-254c-48af-9179-ee4da02f2d08" providerId="ADAL" clId="{CCE38738-CF3D-4311-8267-9242927E8D6A}" dt="2020-06-25T19:59:28.756" v="2906" actId="20577"/>
        <pc:sldMkLst>
          <pc:docMk/>
          <pc:sldMk cId="4131513846" sldId="282"/>
        </pc:sldMkLst>
        <pc:spChg chg="mod">
          <ac:chgData name="Peterson, Paul, VBABALT\ACAD" userId="51d68bab-254c-48af-9179-ee4da02f2d08" providerId="ADAL" clId="{CCE38738-CF3D-4311-8267-9242927E8D6A}" dt="2020-06-25T19:59:28.756" v="2906" actId="20577"/>
          <ac:spMkLst>
            <pc:docMk/>
            <pc:sldMk cId="4131513846" sldId="282"/>
            <ac:spMk id="2" creationId="{00000000-0000-0000-0000-000000000000}"/>
          </ac:spMkLst>
        </pc:spChg>
        <pc:spChg chg="mod">
          <ac:chgData name="Peterson, Paul, VBABALT\ACAD" userId="51d68bab-254c-48af-9179-ee4da02f2d08" providerId="ADAL" clId="{CCE38738-CF3D-4311-8267-9242927E8D6A}" dt="2020-06-25T19:40:43.391" v="2868" actId="20577"/>
          <ac:spMkLst>
            <pc:docMk/>
            <pc:sldMk cId="4131513846" sldId="282"/>
            <ac:spMk id="3" creationId="{00000000-0000-0000-0000-000000000000}"/>
          </ac:spMkLst>
        </pc:spChg>
      </pc:sldChg>
      <pc:sldChg chg="modSp add modNotesTx">
        <pc:chgData name="Peterson, Paul, VBABALT\ACAD" userId="51d68bab-254c-48af-9179-ee4da02f2d08" providerId="ADAL" clId="{CCE38738-CF3D-4311-8267-9242927E8D6A}" dt="2020-06-25T19:14:54.283" v="2248" actId="114"/>
        <pc:sldMkLst>
          <pc:docMk/>
          <pc:sldMk cId="3908880472" sldId="283"/>
        </pc:sldMkLst>
        <pc:spChg chg="mod">
          <ac:chgData name="Peterson, Paul, VBABALT\ACAD" userId="51d68bab-254c-48af-9179-ee4da02f2d08" providerId="ADAL" clId="{CCE38738-CF3D-4311-8267-9242927E8D6A}" dt="2020-06-25T18:23:35.819" v="1518" actId="20577"/>
          <ac:spMkLst>
            <pc:docMk/>
            <pc:sldMk cId="3908880472" sldId="283"/>
            <ac:spMk id="2" creationId="{00000000-0000-0000-0000-000000000000}"/>
          </ac:spMkLst>
        </pc:spChg>
        <pc:spChg chg="mod">
          <ac:chgData name="Peterson, Paul, VBABALT\ACAD" userId="51d68bab-254c-48af-9179-ee4da02f2d08" providerId="ADAL" clId="{CCE38738-CF3D-4311-8267-9242927E8D6A}" dt="2020-06-25T19:14:54.283" v="2248" actId="114"/>
          <ac:spMkLst>
            <pc:docMk/>
            <pc:sldMk cId="3908880472" sldId="283"/>
            <ac:spMk id="3" creationId="{00000000-0000-0000-0000-000000000000}"/>
          </ac:spMkLst>
        </pc:spChg>
      </pc:sldChg>
      <pc:sldChg chg="modSp add">
        <pc:chgData name="Peterson, Paul, VBABALT\ACAD" userId="51d68bab-254c-48af-9179-ee4da02f2d08" providerId="ADAL" clId="{CCE38738-CF3D-4311-8267-9242927E8D6A}" dt="2020-06-25T21:41:13.215" v="3487" actId="20577"/>
        <pc:sldMkLst>
          <pc:docMk/>
          <pc:sldMk cId="3813263430" sldId="284"/>
        </pc:sldMkLst>
        <pc:spChg chg="mod">
          <ac:chgData name="Peterson, Paul, VBABALT\ACAD" userId="51d68bab-254c-48af-9179-ee4da02f2d08" providerId="ADAL" clId="{CCE38738-CF3D-4311-8267-9242927E8D6A}" dt="2020-06-25T21:41:13.215" v="3487" actId="20577"/>
          <ac:spMkLst>
            <pc:docMk/>
            <pc:sldMk cId="3813263430" sldId="284"/>
            <ac:spMk id="2" creationId="{00000000-0000-0000-0000-000000000000}"/>
          </ac:spMkLst>
        </pc:spChg>
        <pc:spChg chg="mod">
          <ac:chgData name="Peterson, Paul, VBABALT\ACAD" userId="51d68bab-254c-48af-9179-ee4da02f2d08" providerId="ADAL" clId="{CCE38738-CF3D-4311-8267-9242927E8D6A}" dt="2020-06-25T19:25:55.745" v="2631" actId="114"/>
          <ac:spMkLst>
            <pc:docMk/>
            <pc:sldMk cId="3813263430" sldId="284"/>
            <ac:spMk id="3" creationId="{00000000-0000-0000-0000-000000000000}"/>
          </ac:spMkLst>
        </pc:spChg>
      </pc:sldChg>
      <pc:sldChg chg="modSp add del">
        <pc:chgData name="Peterson, Paul, VBABALT\ACAD" userId="51d68bab-254c-48af-9179-ee4da02f2d08" providerId="ADAL" clId="{CCE38738-CF3D-4311-8267-9242927E8D6A}" dt="2020-06-25T20:49:52.294" v="3021" actId="2696"/>
        <pc:sldMkLst>
          <pc:docMk/>
          <pc:sldMk cId="865637459" sldId="285"/>
        </pc:sldMkLst>
        <pc:spChg chg="mod">
          <ac:chgData name="Peterson, Paul, VBABALT\ACAD" userId="51d68bab-254c-48af-9179-ee4da02f2d08" providerId="ADAL" clId="{CCE38738-CF3D-4311-8267-9242927E8D6A}" dt="2020-06-25T20:49:40.308" v="3020" actId="20577"/>
          <ac:spMkLst>
            <pc:docMk/>
            <pc:sldMk cId="865637459" sldId="285"/>
            <ac:spMk id="2" creationId="{00000000-0000-0000-0000-000000000000}"/>
          </ac:spMkLst>
        </pc:spChg>
        <pc:spChg chg="mod">
          <ac:chgData name="Peterson, Paul, VBABALT\ACAD" userId="51d68bab-254c-48af-9179-ee4da02f2d08" providerId="ADAL" clId="{CCE38738-CF3D-4311-8267-9242927E8D6A}" dt="2020-06-25T20:29:06.762" v="2920" actId="27636"/>
          <ac:spMkLst>
            <pc:docMk/>
            <pc:sldMk cId="865637459" sldId="285"/>
            <ac:spMk id="3" creationId="{00000000-0000-0000-0000-000000000000}"/>
          </ac:spMkLst>
        </pc:spChg>
      </pc:sldChg>
      <pc:sldChg chg="modSp add">
        <pc:chgData name="Peterson, Paul, VBABALT\ACAD" userId="51d68bab-254c-48af-9179-ee4da02f2d08" providerId="ADAL" clId="{CCE38738-CF3D-4311-8267-9242927E8D6A}" dt="2020-06-25T21:11:14.745" v="3290" actId="20577"/>
        <pc:sldMkLst>
          <pc:docMk/>
          <pc:sldMk cId="3143423431" sldId="286"/>
        </pc:sldMkLst>
        <pc:spChg chg="mod">
          <ac:chgData name="Peterson, Paul, VBABALT\ACAD" userId="51d68bab-254c-48af-9179-ee4da02f2d08" providerId="ADAL" clId="{CCE38738-CF3D-4311-8267-9242927E8D6A}" dt="2020-06-25T21:11:14.745" v="3290" actId="20577"/>
          <ac:spMkLst>
            <pc:docMk/>
            <pc:sldMk cId="3143423431" sldId="286"/>
            <ac:spMk id="2" creationId="{00000000-0000-0000-0000-000000000000}"/>
          </ac:spMkLst>
        </pc:spChg>
        <pc:spChg chg="mod">
          <ac:chgData name="Peterson, Paul, VBABALT\ACAD" userId="51d68bab-254c-48af-9179-ee4da02f2d08" providerId="ADAL" clId="{CCE38738-CF3D-4311-8267-9242927E8D6A}" dt="2020-06-25T20:48:32.800" v="2953" actId="20577"/>
          <ac:spMkLst>
            <pc:docMk/>
            <pc:sldMk cId="3143423431" sldId="286"/>
            <ac:spMk id="3" creationId="{00000000-0000-0000-0000-000000000000}"/>
          </ac:spMkLst>
        </pc:spChg>
      </pc:sldChg>
      <pc:sldChg chg="modSp add">
        <pc:chgData name="Peterson, Paul, VBABALT\ACAD" userId="51d68bab-254c-48af-9179-ee4da02f2d08" providerId="ADAL" clId="{CCE38738-CF3D-4311-8267-9242927E8D6A}" dt="2020-06-25T21:11:10.532" v="3283" actId="20577"/>
        <pc:sldMkLst>
          <pc:docMk/>
          <pc:sldMk cId="1683558702" sldId="287"/>
        </pc:sldMkLst>
        <pc:spChg chg="mod">
          <ac:chgData name="Peterson, Paul, VBABALT\ACAD" userId="51d68bab-254c-48af-9179-ee4da02f2d08" providerId="ADAL" clId="{CCE38738-CF3D-4311-8267-9242927E8D6A}" dt="2020-06-25T21:11:10.532" v="3283" actId="20577"/>
          <ac:spMkLst>
            <pc:docMk/>
            <pc:sldMk cId="1683558702" sldId="287"/>
            <ac:spMk id="2" creationId="{00000000-0000-0000-0000-000000000000}"/>
          </ac:spMkLst>
        </pc:spChg>
      </pc:sldChg>
      <pc:sldChg chg="modSp add ord">
        <pc:chgData name="Peterson, Paul, VBABALT\ACAD" userId="51d68bab-254c-48af-9179-ee4da02f2d08" providerId="ADAL" clId="{CCE38738-CF3D-4311-8267-9242927E8D6A}" dt="2020-06-25T21:19:22.334" v="3486"/>
        <pc:sldMkLst>
          <pc:docMk/>
          <pc:sldMk cId="2294241348" sldId="288"/>
        </pc:sldMkLst>
        <pc:spChg chg="mod">
          <ac:chgData name="Peterson, Paul, VBABALT\ACAD" userId="51d68bab-254c-48af-9179-ee4da02f2d08" providerId="ADAL" clId="{CCE38738-CF3D-4311-8267-9242927E8D6A}" dt="2020-06-25T21:16:18.315" v="3310" actId="20577"/>
          <ac:spMkLst>
            <pc:docMk/>
            <pc:sldMk cId="2294241348" sldId="288"/>
            <ac:spMk id="2" creationId="{00000000-0000-0000-0000-000000000000}"/>
          </ac:spMkLst>
        </pc:spChg>
        <pc:spChg chg="mod">
          <ac:chgData name="Peterson, Paul, VBABALT\ACAD" userId="51d68bab-254c-48af-9179-ee4da02f2d08" providerId="ADAL" clId="{CCE38738-CF3D-4311-8267-9242927E8D6A}" dt="2020-06-25T21:19:06.420" v="3485" actId="20577"/>
          <ac:spMkLst>
            <pc:docMk/>
            <pc:sldMk cId="2294241348" sldId="28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imes New Roman"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latin typeface="Times New Roman" panose="02020603050405020304" pitchFamily="18" charset="0"/>
              </a:rPr>
              <a:t>7/23/2020</a:t>
            </a:fld>
            <a:endParaRPr lang="en-US" dirty="0">
              <a:latin typeface="Times New Roman"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imes New Roman"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3DF05838-7BCA-4652-9007-BD0302928936}" type="datetimeFigureOut">
              <a:rPr lang="en-US" smtClean="0"/>
              <a:pPr/>
              <a:t>7/23/2020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0E7C618C-DDD3-4DC9-ADAB-73264023D4F2}" type="slidenum">
              <a:rPr lang="en-US" smtClean="0"/>
              <a:pPr/>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 2 Intro slide – no additional information</a:t>
            </a:r>
          </a:p>
        </p:txBody>
      </p:sp>
      <p:sp>
        <p:nvSpPr>
          <p:cNvPr id="4" name="Slide Number Placeholder 3"/>
          <p:cNvSpPr>
            <a:spLocks noGrp="1"/>
          </p:cNvSpPr>
          <p:nvPr>
            <p:ph type="sldNum" sz="quarter" idx="5"/>
          </p:nvPr>
        </p:nvSpPr>
        <p:spPr/>
        <p:txBody>
          <a:bodyPr/>
          <a:lstStyle/>
          <a:p>
            <a:fld id="{0E7C618C-DDD3-4DC9-ADAB-73264023D4F2}" type="slidenum">
              <a:rPr lang="en-US" smtClean="0"/>
              <a:pPr/>
              <a:t>14</a:t>
            </a:fld>
            <a:endParaRPr lang="en-US" dirty="0"/>
          </a:p>
        </p:txBody>
      </p:sp>
    </p:spTree>
    <p:extLst>
      <p:ext uri="{BB962C8B-B14F-4D97-AF65-F5344CB8AC3E}">
        <p14:creationId xmlns:p14="http://schemas.microsoft.com/office/powerpoint/2010/main" val="3602390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III.v.1.I.3.g</a:t>
            </a:r>
          </a:p>
        </p:txBody>
      </p:sp>
      <p:sp>
        <p:nvSpPr>
          <p:cNvPr id="4" name="Slide Number Placeholder 3"/>
          <p:cNvSpPr>
            <a:spLocks noGrp="1"/>
          </p:cNvSpPr>
          <p:nvPr>
            <p:ph type="sldNum" sz="quarter" idx="5"/>
          </p:nvPr>
        </p:nvSpPr>
        <p:spPr/>
        <p:txBody>
          <a:bodyPr/>
          <a:lstStyle/>
          <a:p>
            <a:fld id="{0E7C618C-DDD3-4DC9-ADAB-73264023D4F2}" type="slidenum">
              <a:rPr lang="en-US" smtClean="0"/>
              <a:pPr/>
              <a:t>15</a:t>
            </a:fld>
            <a:endParaRPr lang="en-US" dirty="0"/>
          </a:p>
        </p:txBody>
      </p:sp>
    </p:spTree>
    <p:extLst>
      <p:ext uri="{BB962C8B-B14F-4D97-AF65-F5344CB8AC3E}">
        <p14:creationId xmlns:p14="http://schemas.microsoft.com/office/powerpoint/2010/main" val="857316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III.v.1.I.3.h</a:t>
            </a:r>
          </a:p>
        </p:txBody>
      </p:sp>
      <p:sp>
        <p:nvSpPr>
          <p:cNvPr id="4" name="Slide Number Placeholder 3"/>
          <p:cNvSpPr>
            <a:spLocks noGrp="1"/>
          </p:cNvSpPr>
          <p:nvPr>
            <p:ph type="sldNum" sz="quarter" idx="5"/>
          </p:nvPr>
        </p:nvSpPr>
        <p:spPr/>
        <p:txBody>
          <a:bodyPr/>
          <a:lstStyle/>
          <a:p>
            <a:fld id="{0E7C618C-DDD3-4DC9-ADAB-73264023D4F2}" type="slidenum">
              <a:rPr lang="en-US" smtClean="0"/>
              <a:pPr/>
              <a:t>16</a:t>
            </a:fld>
            <a:endParaRPr lang="en-US" dirty="0"/>
          </a:p>
        </p:txBody>
      </p:sp>
    </p:spTree>
    <p:extLst>
      <p:ext uri="{BB962C8B-B14F-4D97-AF65-F5344CB8AC3E}">
        <p14:creationId xmlns:p14="http://schemas.microsoft.com/office/powerpoint/2010/main" val="113914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III.v.1.I.3.h.Notes</a:t>
            </a:r>
          </a:p>
        </p:txBody>
      </p:sp>
      <p:sp>
        <p:nvSpPr>
          <p:cNvPr id="4" name="Slide Number Placeholder 3"/>
          <p:cNvSpPr>
            <a:spLocks noGrp="1"/>
          </p:cNvSpPr>
          <p:nvPr>
            <p:ph type="sldNum" sz="quarter" idx="5"/>
          </p:nvPr>
        </p:nvSpPr>
        <p:spPr/>
        <p:txBody>
          <a:bodyPr/>
          <a:lstStyle/>
          <a:p>
            <a:fld id="{0E7C618C-DDD3-4DC9-ADAB-73264023D4F2}" type="slidenum">
              <a:rPr lang="en-US" smtClean="0"/>
              <a:pPr/>
              <a:t>17</a:t>
            </a:fld>
            <a:endParaRPr lang="en-US" dirty="0"/>
          </a:p>
        </p:txBody>
      </p:sp>
    </p:spTree>
    <p:extLst>
      <p:ext uri="{BB962C8B-B14F-4D97-AF65-F5344CB8AC3E}">
        <p14:creationId xmlns:p14="http://schemas.microsoft.com/office/powerpoint/2010/main" val="166110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III.v.1.I.3.i</a:t>
            </a:r>
          </a:p>
        </p:txBody>
      </p:sp>
      <p:sp>
        <p:nvSpPr>
          <p:cNvPr id="4" name="Slide Number Placeholder 3"/>
          <p:cNvSpPr>
            <a:spLocks noGrp="1"/>
          </p:cNvSpPr>
          <p:nvPr>
            <p:ph type="sldNum" sz="quarter" idx="5"/>
          </p:nvPr>
        </p:nvSpPr>
        <p:spPr/>
        <p:txBody>
          <a:bodyPr/>
          <a:lstStyle/>
          <a:p>
            <a:fld id="{0E7C618C-DDD3-4DC9-ADAB-73264023D4F2}" type="slidenum">
              <a:rPr lang="en-US" smtClean="0"/>
              <a:pPr/>
              <a:t>18</a:t>
            </a:fld>
            <a:endParaRPr lang="en-US" dirty="0"/>
          </a:p>
        </p:txBody>
      </p:sp>
    </p:spTree>
    <p:extLst>
      <p:ext uri="{BB962C8B-B14F-4D97-AF65-F5344CB8AC3E}">
        <p14:creationId xmlns:p14="http://schemas.microsoft.com/office/powerpoint/2010/main" val="1951274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III.v.1.I.3.b</a:t>
            </a:r>
          </a:p>
        </p:txBody>
      </p:sp>
      <p:sp>
        <p:nvSpPr>
          <p:cNvPr id="4" name="Slide Number Placeholder 3"/>
          <p:cNvSpPr>
            <a:spLocks noGrp="1"/>
          </p:cNvSpPr>
          <p:nvPr>
            <p:ph type="sldNum" sz="quarter" idx="5"/>
          </p:nvPr>
        </p:nvSpPr>
        <p:spPr/>
        <p:txBody>
          <a:bodyPr/>
          <a:lstStyle/>
          <a:p>
            <a:fld id="{0E7C618C-DDD3-4DC9-ADAB-73264023D4F2}" type="slidenum">
              <a:rPr lang="en-US" smtClean="0"/>
              <a:pPr/>
              <a:t>19</a:t>
            </a:fld>
            <a:endParaRPr lang="en-US" dirty="0"/>
          </a:p>
        </p:txBody>
      </p:sp>
    </p:spTree>
    <p:extLst>
      <p:ext uri="{BB962C8B-B14F-4D97-AF65-F5344CB8AC3E}">
        <p14:creationId xmlns:p14="http://schemas.microsoft.com/office/powerpoint/2010/main" val="2778766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b="0" dirty="0">
              <a:solidFill>
                <a:schemeClr val="tx1"/>
              </a:solidFill>
              <a:latin typeface="Arial" panose="020B0604020202020204" pitchFamily="34" charset="0"/>
              <a:cs typeface="Arial" panose="020B0604020202020204" pitchFamily="34" charset="0"/>
            </a:endParaRPr>
          </a:p>
        </p:txBody>
      </p:sp>
      <p:sp>
        <p:nvSpPr>
          <p:cNvPr id="122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a:t>VBA Overview</a:t>
            </a:r>
          </a:p>
        </p:txBody>
      </p:sp>
      <p:sp>
        <p:nvSpPr>
          <p:cNvPr id="122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
        <p:nvSpPr>
          <p:cNvPr id="122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86D5C344-1A10-41A0-8397-E6BDA9878842}" type="slidenum">
              <a:rPr lang="en-US" sz="1200" smtClean="0"/>
              <a:pPr>
                <a:defRPr/>
              </a:pPr>
              <a:t>21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 1 Intro slide – no additional information</a:t>
            </a:r>
          </a:p>
        </p:txBody>
      </p:sp>
      <p:sp>
        <p:nvSpPr>
          <p:cNvPr id="4" name="Slide Number Placeholder 3"/>
          <p:cNvSpPr>
            <a:spLocks noGrp="1"/>
          </p:cNvSpPr>
          <p:nvPr>
            <p:ph type="sldNum" sz="quarter" idx="5"/>
          </p:nvPr>
        </p:nvSpPr>
        <p:spPr/>
        <p:txBody>
          <a:bodyPr/>
          <a:lstStyle/>
          <a:p>
            <a:fld id="{0E7C618C-DDD3-4DC9-ADAB-73264023D4F2}" type="slidenum">
              <a:rPr lang="en-US" smtClean="0"/>
              <a:pPr/>
              <a:t>5</a:t>
            </a:fld>
            <a:endParaRPr lang="en-US" dirty="0"/>
          </a:p>
        </p:txBody>
      </p:sp>
    </p:spTree>
    <p:extLst>
      <p:ext uri="{BB962C8B-B14F-4D97-AF65-F5344CB8AC3E}">
        <p14:creationId xmlns:p14="http://schemas.microsoft.com/office/powerpoint/2010/main" val="74011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III.v.1.I.1.a</a:t>
            </a:r>
          </a:p>
        </p:txBody>
      </p:sp>
      <p:sp>
        <p:nvSpPr>
          <p:cNvPr id="4" name="Slide Number Placeholder 3"/>
          <p:cNvSpPr>
            <a:spLocks noGrp="1"/>
          </p:cNvSpPr>
          <p:nvPr>
            <p:ph type="sldNum" sz="quarter" idx="5"/>
          </p:nvPr>
        </p:nvSpPr>
        <p:spPr/>
        <p:txBody>
          <a:bodyPr/>
          <a:lstStyle/>
          <a:p>
            <a:fld id="{0E7C618C-DDD3-4DC9-ADAB-73264023D4F2}" type="slidenum">
              <a:rPr lang="en-US" smtClean="0"/>
              <a:pPr/>
              <a:t>6</a:t>
            </a:fld>
            <a:endParaRPr lang="en-US" dirty="0"/>
          </a:p>
        </p:txBody>
      </p:sp>
    </p:spTree>
    <p:extLst>
      <p:ext uri="{BB962C8B-B14F-4D97-AF65-F5344CB8AC3E}">
        <p14:creationId xmlns:p14="http://schemas.microsoft.com/office/powerpoint/2010/main" val="336643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III.v.1.I.1.e</a:t>
            </a:r>
          </a:p>
        </p:txBody>
      </p:sp>
      <p:sp>
        <p:nvSpPr>
          <p:cNvPr id="4" name="Slide Number Placeholder 3"/>
          <p:cNvSpPr>
            <a:spLocks noGrp="1"/>
          </p:cNvSpPr>
          <p:nvPr>
            <p:ph type="sldNum" sz="quarter" idx="5"/>
          </p:nvPr>
        </p:nvSpPr>
        <p:spPr/>
        <p:txBody>
          <a:bodyPr/>
          <a:lstStyle/>
          <a:p>
            <a:fld id="{0E7C618C-DDD3-4DC9-ADAB-73264023D4F2}" type="slidenum">
              <a:rPr lang="en-US" smtClean="0"/>
              <a:pPr/>
              <a:t>7</a:t>
            </a:fld>
            <a:endParaRPr lang="en-US" dirty="0"/>
          </a:p>
        </p:txBody>
      </p:sp>
    </p:spTree>
    <p:extLst>
      <p:ext uri="{BB962C8B-B14F-4D97-AF65-F5344CB8AC3E}">
        <p14:creationId xmlns:p14="http://schemas.microsoft.com/office/powerpoint/2010/main" val="585396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III.v.1.I.1.d</a:t>
            </a:r>
          </a:p>
        </p:txBody>
      </p:sp>
      <p:sp>
        <p:nvSpPr>
          <p:cNvPr id="4" name="Slide Number Placeholder 3"/>
          <p:cNvSpPr>
            <a:spLocks noGrp="1"/>
          </p:cNvSpPr>
          <p:nvPr>
            <p:ph type="sldNum" sz="quarter" idx="5"/>
          </p:nvPr>
        </p:nvSpPr>
        <p:spPr/>
        <p:txBody>
          <a:bodyPr/>
          <a:lstStyle/>
          <a:p>
            <a:fld id="{0E7C618C-DDD3-4DC9-ADAB-73264023D4F2}" type="slidenum">
              <a:rPr lang="en-US" smtClean="0"/>
              <a:pPr/>
              <a:t>8</a:t>
            </a:fld>
            <a:endParaRPr lang="en-US" dirty="0"/>
          </a:p>
        </p:txBody>
      </p:sp>
    </p:spTree>
    <p:extLst>
      <p:ext uri="{BB962C8B-B14F-4D97-AF65-F5344CB8AC3E}">
        <p14:creationId xmlns:p14="http://schemas.microsoft.com/office/powerpoint/2010/main" val="45936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III.v.1.I.3.a-b</a:t>
            </a:r>
          </a:p>
        </p:txBody>
      </p:sp>
      <p:sp>
        <p:nvSpPr>
          <p:cNvPr id="4" name="Slide Number Placeholder 3"/>
          <p:cNvSpPr>
            <a:spLocks noGrp="1"/>
          </p:cNvSpPr>
          <p:nvPr>
            <p:ph type="sldNum" sz="quarter" idx="5"/>
          </p:nvPr>
        </p:nvSpPr>
        <p:spPr/>
        <p:txBody>
          <a:bodyPr/>
          <a:lstStyle/>
          <a:p>
            <a:fld id="{0E7C618C-DDD3-4DC9-ADAB-73264023D4F2}" type="slidenum">
              <a:rPr lang="en-US" smtClean="0"/>
              <a:pPr/>
              <a:t>9</a:t>
            </a:fld>
            <a:endParaRPr lang="en-US" dirty="0"/>
          </a:p>
        </p:txBody>
      </p:sp>
    </p:spTree>
    <p:extLst>
      <p:ext uri="{BB962C8B-B14F-4D97-AF65-F5344CB8AC3E}">
        <p14:creationId xmlns:p14="http://schemas.microsoft.com/office/powerpoint/2010/main" val="55689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III.v.1.I.3.c</a:t>
            </a:r>
          </a:p>
        </p:txBody>
      </p:sp>
      <p:sp>
        <p:nvSpPr>
          <p:cNvPr id="4" name="Slide Number Placeholder 3"/>
          <p:cNvSpPr>
            <a:spLocks noGrp="1"/>
          </p:cNvSpPr>
          <p:nvPr>
            <p:ph type="sldNum" sz="quarter" idx="5"/>
          </p:nvPr>
        </p:nvSpPr>
        <p:spPr/>
        <p:txBody>
          <a:bodyPr/>
          <a:lstStyle/>
          <a:p>
            <a:fld id="{0E7C618C-DDD3-4DC9-ADAB-73264023D4F2}" type="slidenum">
              <a:rPr lang="en-US" smtClean="0"/>
              <a:pPr/>
              <a:t>10</a:t>
            </a:fld>
            <a:endParaRPr lang="en-US" dirty="0"/>
          </a:p>
        </p:txBody>
      </p:sp>
    </p:spTree>
    <p:extLst>
      <p:ext uri="{BB962C8B-B14F-4D97-AF65-F5344CB8AC3E}">
        <p14:creationId xmlns:p14="http://schemas.microsoft.com/office/powerpoint/2010/main" val="1156542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III.v.1.I.3.d</a:t>
            </a:r>
          </a:p>
        </p:txBody>
      </p:sp>
      <p:sp>
        <p:nvSpPr>
          <p:cNvPr id="4" name="Slide Number Placeholder 3"/>
          <p:cNvSpPr>
            <a:spLocks noGrp="1"/>
          </p:cNvSpPr>
          <p:nvPr>
            <p:ph type="sldNum" sz="quarter" idx="5"/>
          </p:nvPr>
        </p:nvSpPr>
        <p:spPr/>
        <p:txBody>
          <a:bodyPr/>
          <a:lstStyle/>
          <a:p>
            <a:fld id="{0E7C618C-DDD3-4DC9-ADAB-73264023D4F2}" type="slidenum">
              <a:rPr lang="en-US" smtClean="0"/>
              <a:pPr/>
              <a:t>11</a:t>
            </a:fld>
            <a:endParaRPr lang="en-US" dirty="0"/>
          </a:p>
        </p:txBody>
      </p:sp>
    </p:spTree>
    <p:extLst>
      <p:ext uri="{BB962C8B-B14F-4D97-AF65-F5344CB8AC3E}">
        <p14:creationId xmlns:p14="http://schemas.microsoft.com/office/powerpoint/2010/main" val="1313264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III.v.1.I.3.e</a:t>
            </a:r>
          </a:p>
        </p:txBody>
      </p:sp>
      <p:sp>
        <p:nvSpPr>
          <p:cNvPr id="4" name="Slide Number Placeholder 3"/>
          <p:cNvSpPr>
            <a:spLocks noGrp="1"/>
          </p:cNvSpPr>
          <p:nvPr>
            <p:ph type="sldNum" sz="quarter" idx="5"/>
          </p:nvPr>
        </p:nvSpPr>
        <p:spPr/>
        <p:txBody>
          <a:bodyPr/>
          <a:lstStyle/>
          <a:p>
            <a:fld id="{0E7C618C-DDD3-4DC9-ADAB-73264023D4F2}" type="slidenum">
              <a:rPr lang="en-US" smtClean="0"/>
              <a:pPr/>
              <a:t>13</a:t>
            </a:fld>
            <a:endParaRPr lang="en-US" dirty="0"/>
          </a:p>
        </p:txBody>
      </p:sp>
    </p:spTree>
    <p:extLst>
      <p:ext uri="{BB962C8B-B14F-4D97-AF65-F5344CB8AC3E}">
        <p14:creationId xmlns:p14="http://schemas.microsoft.com/office/powerpoint/2010/main" val="3174863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35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35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350182719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79832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1pPr>
            <a:lvl2pPr marL="358974" indent="-214313">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2pPr>
            <a:lvl3pPr marL="503635"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3pPr>
            <a:lvl4pPr marL="648296"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95815986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6"/>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7"/>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2435586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vaww.compensation.pension.km.va.gov/system/templates/selfservice/va_ka/portal.html?portalid=554400000001034"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14228/M21-1-Part-III-Subpart-v-Chapter-1-Section-I-Correcting-the-Erroneous-Payment-of-Benefits-to-a-Beneficiary#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14228/M21-1-Part-III-Subpart-v-Chapter-1-Section-I-Correcting-the-Erroneous-Payment-of-Benefits-to-a-Beneficiary#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vaww.vrm.km.va.gov/system/templates/selfservice/va_kanew/help/agent/locale/en-US/portal/554400000001034/content/554400000014228/M21-1-Part-III-Subpart-v-Chapter-1-Section-I-Correcting-the-Erroneous-Payment-of-Benefits-to-a-Beneficiary#3"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1E7B94-C797-45C9-ADEC-EBDC558CD802}"/>
              </a:ext>
            </a:extLst>
          </p:cNvPr>
          <p:cNvSpPr>
            <a:spLocks noGrp="1"/>
          </p:cNvSpPr>
          <p:nvPr>
            <p:ph type="ctrTitle"/>
          </p:nvPr>
        </p:nvSpPr>
        <p:spPr/>
        <p:txBody>
          <a:bodyPr>
            <a:normAutofit/>
          </a:bodyPr>
          <a:lstStyle/>
          <a:p>
            <a:r>
              <a:rPr lang="en-US" sz="2800" dirty="0"/>
              <a:t>Erroneous Payments</a:t>
            </a:r>
          </a:p>
        </p:txBody>
      </p:sp>
      <p:sp>
        <p:nvSpPr>
          <p:cNvPr id="6" name="Text Placeholder 5">
            <a:extLst>
              <a:ext uri="{FF2B5EF4-FFF2-40B4-BE49-F238E27FC236}">
                <a16:creationId xmlns:a16="http://schemas.microsoft.com/office/drawing/2014/main" id="{F45522F3-CBDC-4400-B28C-FAA42A037ADC}"/>
              </a:ext>
            </a:extLst>
          </p:cNvPr>
          <p:cNvSpPr>
            <a:spLocks noGrp="1"/>
          </p:cNvSpPr>
          <p:nvPr>
            <p:ph type="body" sz="quarter" idx="10"/>
          </p:nvPr>
        </p:nvSpPr>
        <p:spPr/>
        <p:txBody>
          <a:bodyPr/>
          <a:lstStyle/>
          <a:p>
            <a:r>
              <a:rPr lang="en-US" sz="2000" dirty="0"/>
              <a:t>Compensation </a:t>
            </a:r>
          </a:p>
          <a:p>
            <a:r>
              <a:rPr lang="en-US" sz="2000" dirty="0"/>
              <a:t>Service</a:t>
            </a:r>
          </a:p>
        </p:txBody>
      </p:sp>
      <p:sp>
        <p:nvSpPr>
          <p:cNvPr id="7" name="Text Placeholder 6">
            <a:extLst>
              <a:ext uri="{FF2B5EF4-FFF2-40B4-BE49-F238E27FC236}">
                <a16:creationId xmlns:a16="http://schemas.microsoft.com/office/drawing/2014/main" id="{A6AE96DD-5922-4573-9F89-6A7B62F75C52}"/>
              </a:ext>
            </a:extLst>
          </p:cNvPr>
          <p:cNvSpPr>
            <a:spLocks noGrp="1"/>
          </p:cNvSpPr>
          <p:nvPr>
            <p:ph type="body" sz="quarter" idx="11"/>
          </p:nvPr>
        </p:nvSpPr>
        <p:spPr/>
        <p:txBody>
          <a:bodyPr/>
          <a:lstStyle/>
          <a:p>
            <a:r>
              <a:rPr lang="en-US" sz="2000" dirty="0"/>
              <a:t>July 2020</a:t>
            </a:r>
          </a:p>
          <a:p>
            <a:endParaRPr lang="en-US" dirty="0"/>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Erroneous Payment Due to System Malfunction or Programming Error</a:t>
            </a:r>
          </a:p>
        </p:txBody>
      </p:sp>
      <p:sp>
        <p:nvSpPr>
          <p:cNvPr id="3" name="Content Placeholder 2"/>
          <p:cNvSpPr>
            <a:spLocks noGrp="1"/>
          </p:cNvSpPr>
          <p:nvPr>
            <p:ph idx="1"/>
          </p:nvPr>
        </p:nvSpPr>
        <p:spPr>
          <a:xfrm>
            <a:off x="482960" y="2083963"/>
            <a:ext cx="8361845" cy="3506273"/>
          </a:xfrm>
        </p:spPr>
        <p:txBody>
          <a:bodyPr>
            <a:normAutofit/>
          </a:bodyPr>
          <a:lstStyle/>
          <a:p>
            <a:pPr>
              <a:buClr>
                <a:srgbClr val="1D3275"/>
              </a:buClr>
            </a:pPr>
            <a:r>
              <a:rPr lang="en-US" sz="2000" dirty="0">
                <a:latin typeface="+mn-lt"/>
              </a:rPr>
              <a:t>Systems malfunctions or programming errors are </a:t>
            </a:r>
            <a:r>
              <a:rPr lang="en-US" sz="2000" b="1" i="1" dirty="0">
                <a:latin typeface="+mn-lt"/>
              </a:rPr>
              <a:t>n</a:t>
            </a:r>
            <a:r>
              <a:rPr lang="en-US" sz="2000" b="1" i="1" dirty="0">
                <a:latin typeface="+mn-lt"/>
                <a:cs typeface="Times New Roman" panose="02020603050405020304" pitchFamily="18" charset="0"/>
              </a:rPr>
              <a:t>ot</a:t>
            </a:r>
            <a:r>
              <a:rPr lang="en-US" sz="2000" dirty="0">
                <a:latin typeface="+mn-lt"/>
                <a:cs typeface="Times New Roman" panose="02020603050405020304" pitchFamily="18" charset="0"/>
              </a:rPr>
              <a:t> considered administrative errors.</a:t>
            </a:r>
          </a:p>
          <a:p>
            <a:pPr>
              <a:buClr>
                <a:srgbClr val="1D3275"/>
              </a:buClr>
            </a:pPr>
            <a:endParaRPr lang="en-US" sz="2150" dirty="0">
              <a:latin typeface="+mn-lt"/>
              <a:cs typeface="Times New Roman" panose="02020603050405020304" pitchFamily="18" charset="0"/>
            </a:endParaRPr>
          </a:p>
          <a:p>
            <a:pPr>
              <a:buClr>
                <a:srgbClr val="1D3275"/>
              </a:buClr>
            </a:pPr>
            <a:r>
              <a:rPr lang="en-US" sz="2000" b="1" dirty="0">
                <a:latin typeface="+mn-lt"/>
                <a:cs typeface="Times New Roman" panose="02020603050405020304" pitchFamily="18" charset="0"/>
              </a:rPr>
              <a:t>Exceptions: </a:t>
            </a:r>
            <a:r>
              <a:rPr lang="en-US" sz="2000" dirty="0">
                <a:latin typeface="+mn-lt"/>
                <a:cs typeface="Times New Roman" panose="02020603050405020304" pitchFamily="18" charset="0"/>
              </a:rPr>
              <a:t>The following system-related errors are considered administrative errors and require an administrative decision:</a:t>
            </a:r>
          </a:p>
          <a:p>
            <a:pPr marL="285750" indent="-285750">
              <a:buClr>
                <a:srgbClr val="1D3275"/>
              </a:buClr>
              <a:buFont typeface="Arial" panose="020B0604020202020204" pitchFamily="34" charset="0"/>
              <a:buChar char="•"/>
            </a:pPr>
            <a:r>
              <a:rPr lang="en-US" sz="1800" dirty="0">
                <a:latin typeface="arial" panose="020B0604020202020204" pitchFamily="34" charset="0"/>
              </a:rPr>
              <a:t>The </a:t>
            </a:r>
            <a:r>
              <a:rPr lang="en-US" sz="1800" i="1" dirty="0">
                <a:latin typeface="arial" panose="020B0604020202020204" pitchFamily="34" charset="0"/>
              </a:rPr>
              <a:t>automated</a:t>
            </a:r>
            <a:r>
              <a:rPr lang="en-US" sz="1800" dirty="0">
                <a:latin typeface="arial" panose="020B0604020202020204" pitchFamily="34" charset="0"/>
              </a:rPr>
              <a:t> processing of a legislative increase in benefits results in the 	payment of a higher rate of </a:t>
            </a:r>
            <a:r>
              <a:rPr lang="en-US" sz="1800" b="1" i="1" dirty="0">
                <a:latin typeface="arial" panose="020B0604020202020204" pitchFamily="34" charset="0"/>
              </a:rPr>
              <a:t>pension</a:t>
            </a:r>
            <a:r>
              <a:rPr lang="en-US" sz="1800" b="1" dirty="0">
                <a:latin typeface="arial" panose="020B0604020202020204" pitchFamily="34" charset="0"/>
              </a:rPr>
              <a:t> </a:t>
            </a:r>
            <a:r>
              <a:rPr lang="en-US" sz="1800" dirty="0">
                <a:latin typeface="arial" panose="020B0604020202020204" pitchFamily="34" charset="0"/>
              </a:rPr>
              <a:t>than the rate to which a beneficiary is 	entitled.</a:t>
            </a:r>
          </a:p>
          <a:p>
            <a:pPr marL="285750" indent="-285750">
              <a:buClr>
                <a:srgbClr val="1D3275"/>
              </a:buClr>
              <a:buFont typeface="Arial" panose="020B0604020202020204" pitchFamily="34" charset="0"/>
              <a:buChar char="•"/>
            </a:pPr>
            <a:r>
              <a:rPr lang="en-US" sz="1800" dirty="0">
                <a:latin typeface="+mn-lt"/>
                <a:cs typeface="Times New Roman" panose="02020603050405020304" pitchFamily="18" charset="0"/>
              </a:rPr>
              <a:t>The Rules-Based Processing System (RBPS) generates an incorrect rate of 	payment.</a:t>
            </a:r>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381326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Erroneous Payment Due to Claims Processing Delays</a:t>
            </a:r>
          </a:p>
        </p:txBody>
      </p:sp>
      <p:sp>
        <p:nvSpPr>
          <p:cNvPr id="3" name="Content Placeholder 2"/>
          <p:cNvSpPr>
            <a:spLocks noGrp="1"/>
          </p:cNvSpPr>
          <p:nvPr>
            <p:ph idx="1"/>
          </p:nvPr>
        </p:nvSpPr>
        <p:spPr>
          <a:xfrm>
            <a:off x="482960" y="2083963"/>
            <a:ext cx="8361845" cy="3506273"/>
          </a:xfrm>
        </p:spPr>
        <p:txBody>
          <a:bodyPr>
            <a:normAutofit/>
          </a:bodyPr>
          <a:lstStyle/>
          <a:p>
            <a:pPr>
              <a:buClr>
                <a:srgbClr val="1D3275"/>
              </a:buClr>
            </a:pPr>
            <a:r>
              <a:rPr lang="en-US" sz="2000" dirty="0">
                <a:latin typeface="arial" panose="020B0604020202020204" pitchFamily="34" charset="0"/>
              </a:rPr>
              <a:t>The payment of benefits in an amount exceeding a beneficiary’s entitlement that is due to claims-processing delays is </a:t>
            </a:r>
            <a:r>
              <a:rPr lang="en-US" sz="2000" b="1" i="1" dirty="0">
                <a:latin typeface="arial" panose="020B0604020202020204" pitchFamily="34" charset="0"/>
              </a:rPr>
              <a:t>not</a:t>
            </a:r>
            <a:r>
              <a:rPr lang="en-US" sz="2000" dirty="0">
                <a:latin typeface="arial" panose="020B0604020202020204" pitchFamily="34" charset="0"/>
              </a:rPr>
              <a:t> considered an administrative error.</a:t>
            </a:r>
          </a:p>
          <a:p>
            <a:pPr>
              <a:buClr>
                <a:srgbClr val="1D3275"/>
              </a:buClr>
            </a:pPr>
            <a:endParaRPr lang="en-US" sz="2000" dirty="0">
              <a:latin typeface="+mn-lt"/>
              <a:cs typeface="Times New Roman" panose="02020603050405020304" pitchFamily="18" charset="0"/>
            </a:endParaRPr>
          </a:p>
          <a:p>
            <a:pPr indent="-144661">
              <a:buClr>
                <a:srgbClr val="1D3275"/>
              </a:buClr>
            </a:pPr>
            <a:r>
              <a:rPr lang="en-US" sz="2000" b="1" dirty="0">
                <a:latin typeface="+mn-lt"/>
                <a:cs typeface="Times New Roman" panose="02020603050405020304" pitchFamily="18" charset="0"/>
              </a:rPr>
              <a:t>Example:  </a:t>
            </a:r>
            <a:endParaRPr lang="en-US" sz="2000" dirty="0">
              <a:latin typeface="+mn-lt"/>
              <a:cs typeface="Times New Roman" panose="02020603050405020304" pitchFamily="18" charset="0"/>
            </a:endParaRPr>
          </a:p>
          <a:p>
            <a:pPr marL="342900" indent="-342900">
              <a:buClr>
                <a:srgbClr val="1D3275"/>
              </a:buClr>
              <a:buFont typeface="Arial" panose="020B0604020202020204" pitchFamily="34" charset="0"/>
              <a:buChar char="•"/>
            </a:pPr>
            <a:r>
              <a:rPr lang="en-US" sz="2000" dirty="0">
                <a:latin typeface="+mn-lt"/>
                <a:cs typeface="Times New Roman" panose="02020603050405020304" pitchFamily="18" charset="0"/>
              </a:rPr>
              <a:t>A Veteran notifies VA that he divorced his spouse three months ago.</a:t>
            </a:r>
          </a:p>
          <a:p>
            <a:pPr marL="342900" indent="-342900">
              <a:buClr>
                <a:srgbClr val="1D3275"/>
              </a:buClr>
              <a:buFont typeface="Arial" panose="020B0604020202020204" pitchFamily="34" charset="0"/>
              <a:buChar char="•"/>
            </a:pPr>
            <a:r>
              <a:rPr lang="en-US" sz="2000" dirty="0">
                <a:latin typeface="+mn-lt"/>
                <a:cs typeface="Times New Roman" panose="02020603050405020304" pitchFamily="18" charset="0"/>
              </a:rPr>
              <a:t>Almost one year passes before VA adjusts the Veteran’s award to remove the spouse.  This creates an overpayment that the Veteran is responsible for.</a:t>
            </a:r>
          </a:p>
        </p:txBody>
      </p:sp>
      <p:sp>
        <p:nvSpPr>
          <p:cNvPr id="4" name="Slide Number Placeholder 3"/>
          <p:cNvSpPr>
            <a:spLocks noGrp="1"/>
          </p:cNvSpPr>
          <p:nvPr>
            <p:ph type="sldNum" sz="quarter" idx="12"/>
          </p:nvPr>
        </p:nvSpPr>
        <p:spPr/>
        <p:txBody>
          <a:bodyPr/>
          <a:lstStyle/>
          <a:p>
            <a:fld id="{7C414AED-89CE-4A48-8B2B-1B3A5C68EA2A}" type="slidenum">
              <a:rPr lang="en-US" smtClean="0"/>
              <a:t>11</a:t>
            </a:fld>
            <a:endParaRPr lang="en-US"/>
          </a:p>
        </p:txBody>
      </p:sp>
    </p:spTree>
    <p:extLst>
      <p:ext uri="{BB962C8B-B14F-4D97-AF65-F5344CB8AC3E}">
        <p14:creationId xmlns:p14="http://schemas.microsoft.com/office/powerpoint/2010/main" val="330529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Erroneous Payment Due to Veteran Action</a:t>
            </a:r>
          </a:p>
        </p:txBody>
      </p:sp>
      <p:sp>
        <p:nvSpPr>
          <p:cNvPr id="3" name="Content Placeholder 2"/>
          <p:cNvSpPr>
            <a:spLocks noGrp="1"/>
          </p:cNvSpPr>
          <p:nvPr>
            <p:ph idx="1"/>
          </p:nvPr>
        </p:nvSpPr>
        <p:spPr/>
        <p:txBody>
          <a:bodyPr>
            <a:normAutofit/>
          </a:bodyPr>
          <a:lstStyle/>
          <a:p>
            <a:pPr lvl="0">
              <a:buClr>
                <a:srgbClr val="1D3275"/>
              </a:buClr>
            </a:pPr>
            <a:r>
              <a:rPr lang="en-US" sz="2000" dirty="0">
                <a:solidFill>
                  <a:prstClr val="black"/>
                </a:solidFill>
                <a:latin typeface="arial" panose="020B0604020202020204" pitchFamily="34" charset="0"/>
              </a:rPr>
              <a:t>The payment of benefits in an amount exceeding a beneficiary’s entitlement that is due to Veteran action is </a:t>
            </a:r>
            <a:r>
              <a:rPr lang="en-US" sz="2000" b="1" i="1" dirty="0">
                <a:solidFill>
                  <a:prstClr val="black"/>
                </a:solidFill>
                <a:latin typeface="arial" panose="020B0604020202020204" pitchFamily="34" charset="0"/>
              </a:rPr>
              <a:t>not</a:t>
            </a:r>
            <a:r>
              <a:rPr lang="en-US" sz="2000" dirty="0">
                <a:solidFill>
                  <a:prstClr val="black"/>
                </a:solidFill>
                <a:latin typeface="arial" panose="020B0604020202020204" pitchFamily="34" charset="0"/>
              </a:rPr>
              <a:t> considered an administrative error.</a:t>
            </a:r>
          </a:p>
          <a:p>
            <a:pPr>
              <a:buClr>
                <a:srgbClr val="1D3275"/>
              </a:buClr>
            </a:pPr>
            <a:endParaRPr lang="en-US" sz="2000" b="1" dirty="0">
              <a:latin typeface="+mn-lt"/>
            </a:endParaRPr>
          </a:p>
          <a:p>
            <a:pPr>
              <a:buClr>
                <a:srgbClr val="1D3275"/>
              </a:buClr>
            </a:pPr>
            <a:r>
              <a:rPr lang="en-US" sz="2000" b="1" dirty="0">
                <a:latin typeface="+mn-lt"/>
              </a:rPr>
              <a:t>Example:</a:t>
            </a:r>
          </a:p>
          <a:p>
            <a:pPr>
              <a:buClr>
                <a:srgbClr val="1D3275"/>
              </a:buClr>
            </a:pPr>
            <a:r>
              <a:rPr lang="en-US" sz="2000" dirty="0">
                <a:latin typeface="+mn-lt"/>
              </a:rPr>
              <a:t>•	Veteran failed to notify VA of their return to active duty.</a:t>
            </a:r>
          </a:p>
          <a:p>
            <a:pPr>
              <a:buClr>
                <a:srgbClr val="1D3275"/>
              </a:buClr>
            </a:pPr>
            <a:r>
              <a:rPr lang="en-US" sz="2000" dirty="0">
                <a:latin typeface="+mn-lt"/>
              </a:rPr>
              <a:t>•	When VA eventually learned of the Veteran’s return to active duty it 	had to retroactively discontinue the Veteran’s VA benefits.  This 	resulted in the creation of an overpayment in the Veteran’s account, 	which the Veteran is responsible for.</a:t>
            </a:r>
          </a:p>
          <a:p>
            <a:pPr>
              <a:buClr>
                <a:srgbClr val="1D3275"/>
              </a:buClr>
            </a:pPr>
            <a:endParaRPr lang="en-US" sz="2000" dirty="0">
              <a:latin typeface="+mn-lt"/>
            </a:endParaRPr>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12</a:t>
            </a:fld>
            <a:endParaRPr lang="en-US"/>
          </a:p>
        </p:txBody>
      </p:sp>
    </p:spTree>
    <p:extLst>
      <p:ext uri="{BB962C8B-B14F-4D97-AF65-F5344CB8AC3E}">
        <p14:creationId xmlns:p14="http://schemas.microsoft.com/office/powerpoint/2010/main" val="322883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of an Administrative Error</a:t>
            </a:r>
          </a:p>
        </p:txBody>
      </p:sp>
      <p:sp>
        <p:nvSpPr>
          <p:cNvPr id="3" name="Content Placeholder 2"/>
          <p:cNvSpPr>
            <a:spLocks noGrp="1"/>
          </p:cNvSpPr>
          <p:nvPr>
            <p:ph idx="1"/>
          </p:nvPr>
        </p:nvSpPr>
        <p:spPr>
          <a:xfrm>
            <a:off x="461508" y="1880496"/>
            <a:ext cx="8405596" cy="3916147"/>
          </a:xfrm>
        </p:spPr>
        <p:txBody>
          <a:bodyPr>
            <a:normAutofit fontScale="85000" lnSpcReduction="20000"/>
          </a:bodyPr>
          <a:lstStyle/>
          <a:p>
            <a:pPr>
              <a:buClr>
                <a:srgbClr val="1D3275"/>
              </a:buClr>
            </a:pPr>
            <a:r>
              <a:rPr lang="en-US" sz="2400" dirty="0"/>
              <a:t>On May 1, 2008, VA assigns a 50 percent disability rating to a Veteran for her service-connected disabilities.</a:t>
            </a:r>
          </a:p>
          <a:p>
            <a:pPr>
              <a:buClr>
                <a:srgbClr val="1D3275"/>
              </a:buClr>
            </a:pPr>
            <a:endParaRPr lang="en-US" sz="2400" dirty="0"/>
          </a:p>
          <a:p>
            <a:pPr>
              <a:buClr>
                <a:srgbClr val="1D3275"/>
              </a:buClr>
            </a:pPr>
            <a:r>
              <a:rPr lang="en-US" sz="2400" dirty="0"/>
              <a:t>On August 12, 2010, she gives birth to a child and doesn’t notify VA of her new dependent until November 10, 2013.</a:t>
            </a:r>
          </a:p>
          <a:p>
            <a:pPr>
              <a:buClr>
                <a:srgbClr val="1D3275"/>
              </a:buClr>
            </a:pPr>
            <a:r>
              <a:rPr lang="en-US" sz="2400" dirty="0"/>
              <a:t> </a:t>
            </a:r>
          </a:p>
          <a:p>
            <a:pPr>
              <a:buClr>
                <a:srgbClr val="1D3275"/>
              </a:buClr>
            </a:pPr>
            <a:r>
              <a:rPr lang="en-US" sz="2400" dirty="0"/>
              <a:t>A VA employee erroneously adds this child to the Veteran’s award effective the date of the child’s birth. </a:t>
            </a:r>
          </a:p>
          <a:p>
            <a:pPr>
              <a:buClr>
                <a:srgbClr val="1D3275"/>
              </a:buClr>
            </a:pPr>
            <a:endParaRPr lang="en-US" sz="2400" dirty="0"/>
          </a:p>
          <a:p>
            <a:pPr>
              <a:buClr>
                <a:srgbClr val="1D3275"/>
              </a:buClr>
            </a:pPr>
            <a:r>
              <a:rPr lang="en-US" sz="2400" dirty="0"/>
              <a:t>This is considered an administrative error because a VA claims processor erroneously added the child to the Veteran’s award from the date of birth, even though more than one year had passed between the date of birth and the date VA received the claim for additional benefits for the child.</a:t>
            </a:r>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13</a:t>
            </a:fld>
            <a:endParaRPr lang="en-US"/>
          </a:p>
        </p:txBody>
      </p:sp>
    </p:spTree>
    <p:extLst>
      <p:ext uri="{BB962C8B-B14F-4D97-AF65-F5344CB8AC3E}">
        <p14:creationId xmlns:p14="http://schemas.microsoft.com/office/powerpoint/2010/main" val="169702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Topic 2. Handling Cases Involving Erroneous Payments</a:t>
            </a:r>
          </a:p>
        </p:txBody>
      </p:sp>
      <p:sp>
        <p:nvSpPr>
          <p:cNvPr id="3" name="Content Placeholder 2"/>
          <p:cNvSpPr>
            <a:spLocks noGrp="1"/>
          </p:cNvSpPr>
          <p:nvPr>
            <p:ph idx="1"/>
          </p:nvPr>
        </p:nvSpPr>
        <p:spPr>
          <a:xfrm>
            <a:off x="461508" y="1880496"/>
            <a:ext cx="8405596" cy="3916147"/>
          </a:xfrm>
        </p:spPr>
        <p:txBody>
          <a:bodyPr>
            <a:normAutofit/>
          </a:bodyPr>
          <a:lstStyle/>
          <a:p>
            <a:pPr>
              <a:buClr>
                <a:srgbClr val="1D3275"/>
              </a:buClr>
            </a:pPr>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14</a:t>
            </a:fld>
            <a:endParaRPr lang="en-US"/>
          </a:p>
        </p:txBody>
      </p:sp>
    </p:spTree>
    <p:extLst>
      <p:ext uri="{BB962C8B-B14F-4D97-AF65-F5344CB8AC3E}">
        <p14:creationId xmlns:p14="http://schemas.microsoft.com/office/powerpoint/2010/main" val="1683558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Erroneous Payment Based on a Non-Rating Error</a:t>
            </a:r>
          </a:p>
        </p:txBody>
      </p:sp>
      <p:sp>
        <p:nvSpPr>
          <p:cNvPr id="3" name="Content Placeholder 2"/>
          <p:cNvSpPr>
            <a:spLocks noGrp="1"/>
          </p:cNvSpPr>
          <p:nvPr>
            <p:ph idx="1"/>
          </p:nvPr>
        </p:nvSpPr>
        <p:spPr>
          <a:xfrm>
            <a:off x="482959" y="2035667"/>
            <a:ext cx="8514261" cy="4028703"/>
          </a:xfrm>
        </p:spPr>
        <p:txBody>
          <a:bodyPr>
            <a:normAutofit/>
          </a:bodyPr>
          <a:lstStyle/>
          <a:p>
            <a:r>
              <a:rPr lang="en-US" sz="2000" dirty="0">
                <a:latin typeface="+mn-lt"/>
              </a:rPr>
              <a:t>If, because of an administrative error on the part of VA, </a:t>
            </a:r>
            <a:r>
              <a:rPr lang="en-US" sz="2000" b="1" i="1" dirty="0">
                <a:latin typeface="+mn-lt"/>
              </a:rPr>
              <a:t>in a decision other than a rating decision</a:t>
            </a:r>
            <a:r>
              <a:rPr lang="en-US" sz="2000" dirty="0">
                <a:latin typeface="+mn-lt"/>
              </a:rPr>
              <a:t>, VA is paying benefits to a beneficiary in an amount that exceeds their entitlement:</a:t>
            </a:r>
          </a:p>
          <a:p>
            <a:pPr>
              <a:buFont typeface="Arial" panose="020B0604020202020204" pitchFamily="34" charset="0"/>
              <a:buChar char="•"/>
            </a:pPr>
            <a:endParaRPr lang="en-US" sz="2000" dirty="0">
              <a:latin typeface="+mn-lt"/>
            </a:endParaRPr>
          </a:p>
          <a:p>
            <a:pPr lvl="1"/>
            <a:r>
              <a:rPr lang="en-US" sz="2000" dirty="0">
                <a:latin typeface="+mn-lt"/>
                <a:cs typeface="Times New Roman" panose="02020603050405020304" pitchFamily="18" charset="0"/>
              </a:rPr>
              <a:t>Send the beneficiary notice of the proposed adverse action under EP 600</a:t>
            </a:r>
          </a:p>
          <a:p>
            <a:pPr marL="144661" lvl="1" indent="0">
              <a:buNone/>
            </a:pPr>
            <a:endParaRPr lang="en-US" sz="2000" dirty="0">
              <a:latin typeface="+mn-lt"/>
              <a:cs typeface="Times New Roman" panose="02020603050405020304" pitchFamily="18" charset="0"/>
            </a:endParaRPr>
          </a:p>
          <a:p>
            <a:pPr lvl="1"/>
            <a:r>
              <a:rPr lang="en-US" sz="2000" dirty="0">
                <a:latin typeface="+mn-lt"/>
                <a:cs typeface="Times New Roman" panose="02020603050405020304" pitchFamily="18" charset="0"/>
              </a:rPr>
              <a:t>If, after due process is complete, the evidence shows </a:t>
            </a:r>
            <a:r>
              <a:rPr lang="en-US" sz="2000" b="1" dirty="0">
                <a:latin typeface="+mn-lt"/>
                <a:cs typeface="Times New Roman" panose="02020603050405020304" pitchFamily="18" charset="0"/>
              </a:rPr>
              <a:t>an error was indeed made and VA is at fault</a:t>
            </a:r>
            <a:r>
              <a:rPr lang="en-US" sz="2000" dirty="0">
                <a:latin typeface="+mn-lt"/>
                <a:cs typeface="Times New Roman" panose="02020603050405020304" pitchFamily="18" charset="0"/>
              </a:rPr>
              <a:t>, prepare an administrative decision under EP 960 &amp; submit for approval</a:t>
            </a:r>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15</a:t>
            </a:fld>
            <a:endParaRPr lang="en-US"/>
          </a:p>
        </p:txBody>
      </p:sp>
    </p:spTree>
    <p:extLst>
      <p:ext uri="{BB962C8B-B14F-4D97-AF65-F5344CB8AC3E}">
        <p14:creationId xmlns:p14="http://schemas.microsoft.com/office/powerpoint/2010/main" val="33380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Approvals of Administrative Decisions Involving Administrative Error</a:t>
            </a:r>
          </a:p>
        </p:txBody>
      </p:sp>
      <p:sp>
        <p:nvSpPr>
          <p:cNvPr id="3" name="Content Placeholder 2"/>
          <p:cNvSpPr>
            <a:spLocks noGrp="1"/>
          </p:cNvSpPr>
          <p:nvPr>
            <p:ph idx="1"/>
          </p:nvPr>
        </p:nvSpPr>
        <p:spPr/>
        <p:txBody>
          <a:bodyPr>
            <a:normAutofit/>
          </a:bodyPr>
          <a:lstStyle/>
          <a:p>
            <a:pPr marL="342900" indent="-342900">
              <a:buClr>
                <a:srgbClr val="1D3275"/>
              </a:buClr>
              <a:buFont typeface="Arial" panose="020B0604020202020204" pitchFamily="34" charset="0"/>
              <a:buChar char="•"/>
            </a:pPr>
            <a:r>
              <a:rPr lang="en-US" sz="2000" dirty="0">
                <a:solidFill>
                  <a:schemeClr val="accent4"/>
                </a:solidFill>
              </a:rPr>
              <a:t>Coach may sign/approve amount less than: </a:t>
            </a:r>
            <a:r>
              <a:rPr lang="en-US" sz="2000" b="1" dirty="0">
                <a:solidFill>
                  <a:schemeClr val="accent4"/>
                </a:solidFill>
              </a:rPr>
              <a:t>$2,000</a:t>
            </a:r>
          </a:p>
          <a:p>
            <a:pPr marL="285750" indent="-285750">
              <a:buClr>
                <a:srgbClr val="1D3275"/>
              </a:buClr>
              <a:buFont typeface="Arial" panose="020B0604020202020204" pitchFamily="34" charset="0"/>
              <a:buChar char="•"/>
            </a:pPr>
            <a:endParaRPr lang="en-US" sz="2000" dirty="0">
              <a:solidFill>
                <a:schemeClr val="accent4"/>
              </a:solidFill>
            </a:endParaRPr>
          </a:p>
          <a:p>
            <a:pPr marL="342900" indent="-342900">
              <a:buClr>
                <a:srgbClr val="1D3275"/>
              </a:buClr>
              <a:buFont typeface="Arial" panose="020B0604020202020204" pitchFamily="34" charset="0"/>
              <a:buChar char="•"/>
            </a:pPr>
            <a:r>
              <a:rPr lang="en-US" sz="2000" dirty="0">
                <a:solidFill>
                  <a:schemeClr val="accent4"/>
                </a:solidFill>
              </a:rPr>
              <a:t>Veterans Service Center Manager (VSCM), Pension Management Center Manager (PMCM) or designee no lower than a coach may sign/approve</a:t>
            </a:r>
            <a:r>
              <a:rPr lang="en-US" sz="2000" b="1" dirty="0">
                <a:solidFill>
                  <a:schemeClr val="accent4"/>
                </a:solidFill>
              </a:rPr>
              <a:t>: $2,000 to $24,999</a:t>
            </a:r>
          </a:p>
          <a:p>
            <a:pPr marL="285750" indent="-285750">
              <a:buClr>
                <a:srgbClr val="1D3275"/>
              </a:buClr>
              <a:buFont typeface="Arial" panose="020B0604020202020204" pitchFamily="34" charset="0"/>
              <a:buChar char="•"/>
            </a:pPr>
            <a:endParaRPr lang="en-US" sz="2000" b="1" dirty="0">
              <a:solidFill>
                <a:schemeClr val="accent4"/>
              </a:solidFill>
            </a:endParaRPr>
          </a:p>
          <a:p>
            <a:pPr marL="342900" indent="-342900">
              <a:buClr>
                <a:srgbClr val="1D3275"/>
              </a:buClr>
              <a:buFont typeface="Arial" panose="020B0604020202020204" pitchFamily="34" charset="0"/>
              <a:buChar char="•"/>
            </a:pPr>
            <a:r>
              <a:rPr lang="en-US" sz="2000" dirty="0">
                <a:solidFill>
                  <a:schemeClr val="accent4"/>
                </a:solidFill>
              </a:rPr>
              <a:t>Compensation Service’s Program Review Staff or Pension and Fiduciary Service’s Quality and Oversight Staff must sign/approve:  </a:t>
            </a:r>
            <a:r>
              <a:rPr lang="en-US" sz="2000" b="1" dirty="0">
                <a:solidFill>
                  <a:schemeClr val="accent4"/>
                </a:solidFill>
              </a:rPr>
              <a:t>$25,000 or more</a:t>
            </a:r>
            <a:endParaRPr lang="en-US" sz="2000" b="1" i="1" dirty="0">
              <a:solidFill>
                <a:schemeClr val="accent4"/>
              </a:solidFill>
            </a:endParaRPr>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16</a:t>
            </a:fld>
            <a:endParaRPr lang="en-US"/>
          </a:p>
        </p:txBody>
      </p:sp>
    </p:spTree>
    <p:extLst>
      <p:ext uri="{BB962C8B-B14F-4D97-AF65-F5344CB8AC3E}">
        <p14:creationId xmlns:p14="http://schemas.microsoft.com/office/powerpoint/2010/main" val="1720739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Requesting Compensation Service Approval of an Administrative Decision</a:t>
            </a:r>
          </a:p>
        </p:txBody>
      </p:sp>
      <p:sp>
        <p:nvSpPr>
          <p:cNvPr id="3" name="Content Placeholder 2"/>
          <p:cNvSpPr>
            <a:spLocks noGrp="1"/>
          </p:cNvSpPr>
          <p:nvPr>
            <p:ph idx="1"/>
          </p:nvPr>
        </p:nvSpPr>
        <p:spPr/>
        <p:txBody>
          <a:bodyPr>
            <a:normAutofit/>
          </a:bodyPr>
          <a:lstStyle/>
          <a:p>
            <a:pPr marL="0" indent="0">
              <a:buClr>
                <a:srgbClr val="1D3275"/>
              </a:buClr>
              <a:buNone/>
            </a:pPr>
            <a:r>
              <a:rPr lang="en-US" sz="2000" dirty="0"/>
              <a:t>Before referring a case to Compensation or P&amp;F Service for approval of an administrative decision involving an erroneous payment of $25,000 or more:</a:t>
            </a:r>
          </a:p>
          <a:p>
            <a:pPr marL="0" indent="0">
              <a:buClr>
                <a:srgbClr val="1D3275"/>
              </a:buClr>
              <a:buNone/>
            </a:pPr>
            <a:endParaRPr lang="en-US" sz="2000" dirty="0"/>
          </a:p>
          <a:p>
            <a:pPr marL="0" indent="0">
              <a:buClr>
                <a:srgbClr val="1D3275"/>
              </a:buClr>
              <a:buNone/>
            </a:pPr>
            <a:r>
              <a:rPr lang="en-US" sz="2000" dirty="0"/>
              <a:t>	• 	verify the amount of the overpayment using the Administrative 			Error Paid/Due Calculator Over $25K, and</a:t>
            </a:r>
          </a:p>
          <a:p>
            <a:pPr marL="0" indent="0">
              <a:buClr>
                <a:srgbClr val="1D3275"/>
              </a:buClr>
              <a:buNone/>
            </a:pPr>
            <a:endParaRPr lang="en-US" sz="2000" dirty="0"/>
          </a:p>
          <a:p>
            <a:pPr marL="0" indent="0">
              <a:buClr>
                <a:srgbClr val="1D3275"/>
              </a:buClr>
              <a:buNone/>
            </a:pPr>
            <a:r>
              <a:rPr lang="en-US" sz="2000" dirty="0"/>
              <a:t>	• 	upload the calculator results to the beneficiary’s eFolder. </a:t>
            </a:r>
          </a:p>
          <a:p>
            <a:pPr marL="0" indent="0">
              <a:buClr>
                <a:srgbClr val="1D3275"/>
              </a:buClr>
              <a:buNone/>
            </a:pPr>
            <a:endParaRPr lang="en-US" sz="2000" dirty="0"/>
          </a:p>
        </p:txBody>
      </p:sp>
      <p:sp>
        <p:nvSpPr>
          <p:cNvPr id="4" name="Slide Number Placeholder 3"/>
          <p:cNvSpPr>
            <a:spLocks noGrp="1"/>
          </p:cNvSpPr>
          <p:nvPr>
            <p:ph type="sldNum" sz="quarter" idx="12"/>
          </p:nvPr>
        </p:nvSpPr>
        <p:spPr/>
        <p:txBody>
          <a:bodyPr/>
          <a:lstStyle/>
          <a:p>
            <a:fld id="{7C414AED-89CE-4A48-8B2B-1B3A5C68EA2A}" type="slidenum">
              <a:rPr lang="en-US" smtClean="0"/>
              <a:t>17</a:t>
            </a:fld>
            <a:endParaRPr lang="en-US"/>
          </a:p>
        </p:txBody>
      </p:sp>
    </p:spTree>
    <p:extLst>
      <p:ext uri="{BB962C8B-B14F-4D97-AF65-F5344CB8AC3E}">
        <p14:creationId xmlns:p14="http://schemas.microsoft.com/office/powerpoint/2010/main" val="4042466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Requesting Compensation Service Approval of an Administrative Decision (cont.)</a:t>
            </a:r>
          </a:p>
        </p:txBody>
      </p:sp>
      <p:sp>
        <p:nvSpPr>
          <p:cNvPr id="3" name="Content Placeholder 2"/>
          <p:cNvSpPr>
            <a:spLocks noGrp="1"/>
          </p:cNvSpPr>
          <p:nvPr>
            <p:ph idx="1"/>
          </p:nvPr>
        </p:nvSpPr>
        <p:spPr/>
        <p:txBody>
          <a:bodyPr>
            <a:normAutofit lnSpcReduction="10000"/>
          </a:bodyPr>
          <a:lstStyle/>
          <a:p>
            <a:pPr marL="457200" indent="-457200">
              <a:buClr>
                <a:srgbClr val="1D3275"/>
              </a:buClr>
              <a:buFont typeface="Arial" panose="020B0604020202020204" pitchFamily="34" charset="0"/>
              <a:buChar char="•"/>
            </a:pPr>
            <a:r>
              <a:rPr lang="en-US" sz="2000" dirty="0"/>
              <a:t>Ensure the VSCM or designee has signed the administrative decision</a:t>
            </a:r>
          </a:p>
          <a:p>
            <a:pPr marL="0" indent="0">
              <a:buClr>
                <a:srgbClr val="1D3275"/>
              </a:buClr>
              <a:buNone/>
            </a:pPr>
            <a:endParaRPr lang="en-US" sz="2000" dirty="0"/>
          </a:p>
          <a:p>
            <a:pPr marL="457200" indent="-457200">
              <a:buClr>
                <a:srgbClr val="1D3275"/>
              </a:buClr>
              <a:buFont typeface="Arial" panose="020B0604020202020204" pitchFamily="34" charset="0"/>
              <a:buChar char="•"/>
            </a:pPr>
            <a:r>
              <a:rPr lang="en-US" sz="2000" dirty="0"/>
              <a:t>Extend the suspense date of the EP that was established in connection with the administrative decision to a date that is 60 days in the future, and</a:t>
            </a:r>
          </a:p>
          <a:p>
            <a:pPr marL="457200" indent="-457200">
              <a:buClr>
                <a:srgbClr val="1D3275"/>
              </a:buClr>
              <a:buFont typeface="Arial" panose="020B0604020202020204" pitchFamily="34" charset="0"/>
              <a:buChar char="•"/>
            </a:pPr>
            <a:endParaRPr lang="en-US" sz="2000" dirty="0"/>
          </a:p>
          <a:p>
            <a:pPr marL="457200" indent="-457200">
              <a:buClr>
                <a:srgbClr val="1D3275"/>
              </a:buClr>
              <a:buFont typeface="Arial" panose="020B0604020202020204" pitchFamily="34" charset="0"/>
              <a:buChar char="•"/>
            </a:pPr>
            <a:r>
              <a:rPr lang="en-US" sz="2000" dirty="0"/>
              <a:t>Add the special issue </a:t>
            </a:r>
            <a:r>
              <a:rPr lang="en-US" sz="2000" i="1" dirty="0"/>
              <a:t>Compensation Service Review – Over $25K</a:t>
            </a:r>
            <a:r>
              <a:rPr lang="en-US" sz="2000" dirty="0"/>
              <a:t> to the EP</a:t>
            </a:r>
          </a:p>
          <a:p>
            <a:pPr marL="457200" indent="-457200">
              <a:buClr>
                <a:srgbClr val="1D3275"/>
              </a:buClr>
              <a:buFont typeface="Arial" panose="020B0604020202020204" pitchFamily="34" charset="0"/>
              <a:buChar char="•"/>
            </a:pPr>
            <a:endParaRPr lang="en-US" sz="900" dirty="0"/>
          </a:p>
          <a:p>
            <a:pPr marL="433983" lvl="3" indent="0">
              <a:buClr>
                <a:srgbClr val="1D3275"/>
              </a:buClr>
              <a:buNone/>
            </a:pPr>
            <a:r>
              <a:rPr lang="en-US" sz="1800"/>
              <a:t>National </a:t>
            </a:r>
            <a:r>
              <a:rPr lang="en-US" sz="1800" dirty="0"/>
              <a:t>Work Queue (NWQ) will automatically route the EP to the appropriate team within Compensation Service following addition of the special issue.</a:t>
            </a:r>
          </a:p>
          <a:p>
            <a:pPr marL="457200" indent="-457200">
              <a:buClr>
                <a:srgbClr val="1D3275"/>
              </a:buClr>
              <a:buFont typeface="Arial" panose="020B0604020202020204" pitchFamily="34" charset="0"/>
              <a:buChar char="•"/>
            </a:pPr>
            <a:endParaRPr lang="en-US" sz="2000" dirty="0"/>
          </a:p>
        </p:txBody>
      </p:sp>
      <p:sp>
        <p:nvSpPr>
          <p:cNvPr id="4" name="Slide Number Placeholder 3"/>
          <p:cNvSpPr>
            <a:spLocks noGrp="1"/>
          </p:cNvSpPr>
          <p:nvPr>
            <p:ph type="sldNum" sz="quarter" idx="12"/>
          </p:nvPr>
        </p:nvSpPr>
        <p:spPr/>
        <p:txBody>
          <a:bodyPr/>
          <a:lstStyle/>
          <a:p>
            <a:fld id="{7C414AED-89CE-4A48-8B2B-1B3A5C68EA2A}" type="slidenum">
              <a:rPr lang="en-US" smtClean="0"/>
              <a:t>18</a:t>
            </a:fld>
            <a:endParaRPr lang="en-US"/>
          </a:p>
        </p:txBody>
      </p:sp>
    </p:spTree>
    <p:extLst>
      <p:ext uri="{BB962C8B-B14F-4D97-AF65-F5344CB8AC3E}">
        <p14:creationId xmlns:p14="http://schemas.microsoft.com/office/powerpoint/2010/main" val="3209751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Erroneous Payments Based on Fraud</a:t>
            </a:r>
          </a:p>
        </p:txBody>
      </p:sp>
      <p:sp>
        <p:nvSpPr>
          <p:cNvPr id="3" name="Content Placeholder 2"/>
          <p:cNvSpPr>
            <a:spLocks noGrp="1"/>
          </p:cNvSpPr>
          <p:nvPr>
            <p:ph idx="1"/>
          </p:nvPr>
        </p:nvSpPr>
        <p:spPr>
          <a:xfrm>
            <a:off x="635374" y="2199086"/>
            <a:ext cx="8209430" cy="3630214"/>
          </a:xfrm>
        </p:spPr>
        <p:txBody>
          <a:bodyPr>
            <a:noAutofit/>
          </a:bodyPr>
          <a:lstStyle/>
          <a:p>
            <a:pPr marL="342900" indent="-342900">
              <a:buFont typeface="Arial" panose="020B0604020202020204" pitchFamily="34" charset="0"/>
              <a:buChar char="•"/>
            </a:pPr>
            <a:r>
              <a:rPr lang="en-US" sz="2000" dirty="0">
                <a:latin typeface="+mn-lt"/>
                <a:cs typeface="Times New Roman" panose="02020603050405020304" pitchFamily="18" charset="0"/>
              </a:rPr>
              <a:t>In certain areas, the local Office of Inspector General (OIG) Regional Field Office provides locally-determined guidelines to regional offices (ROs) in their jurisdiction for referring cases of fraud. </a:t>
            </a:r>
          </a:p>
          <a:p>
            <a:pPr marL="342900" indent="-342900">
              <a:buFont typeface="Arial" panose="020B0604020202020204" pitchFamily="34" charset="0"/>
              <a:buChar char="•"/>
            </a:pPr>
            <a:endParaRPr lang="en-US" sz="2000" dirty="0">
              <a:latin typeface="+mn-lt"/>
              <a:cs typeface="Times New Roman" panose="02020603050405020304" pitchFamily="18" charset="0"/>
            </a:endParaRPr>
          </a:p>
          <a:p>
            <a:pPr marL="342900" indent="-342900">
              <a:buFont typeface="Arial" panose="020B0604020202020204" pitchFamily="34" charset="0"/>
              <a:buChar char="•"/>
            </a:pPr>
            <a:r>
              <a:rPr lang="en-US" sz="2000" dirty="0">
                <a:latin typeface="+mn-lt"/>
                <a:cs typeface="Times New Roman" panose="02020603050405020304" pitchFamily="18" charset="0"/>
              </a:rPr>
              <a:t>See M21-1 III.vi.5.A.2 for detailed instructions for handling cases of suspected fraud.</a:t>
            </a:r>
          </a:p>
        </p:txBody>
      </p:sp>
      <p:sp>
        <p:nvSpPr>
          <p:cNvPr id="4" name="Slide Number Placeholder 3"/>
          <p:cNvSpPr>
            <a:spLocks noGrp="1"/>
          </p:cNvSpPr>
          <p:nvPr>
            <p:ph type="sldNum" sz="quarter" idx="12"/>
          </p:nvPr>
        </p:nvSpPr>
        <p:spPr/>
        <p:txBody>
          <a:bodyPr/>
          <a:lstStyle/>
          <a:p>
            <a:fld id="{7C414AED-89CE-4A48-8B2B-1B3A5C68EA2A}" type="slidenum">
              <a:rPr lang="en-US" smtClean="0"/>
              <a:t>19</a:t>
            </a:fld>
            <a:endParaRPr lang="en-US"/>
          </a:p>
        </p:txBody>
      </p:sp>
    </p:spTree>
    <p:extLst>
      <p:ext uri="{BB962C8B-B14F-4D97-AF65-F5344CB8AC3E}">
        <p14:creationId xmlns:p14="http://schemas.microsoft.com/office/powerpoint/2010/main" val="2710110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Purpose of Lesson</a:t>
            </a:r>
          </a:p>
        </p:txBody>
      </p:sp>
      <p:sp>
        <p:nvSpPr>
          <p:cNvPr id="3" name="Content Placeholder 2"/>
          <p:cNvSpPr>
            <a:spLocks noGrp="1"/>
          </p:cNvSpPr>
          <p:nvPr>
            <p:ph idx="1"/>
          </p:nvPr>
        </p:nvSpPr>
        <p:spPr/>
        <p:txBody>
          <a:bodyPr>
            <a:normAutofit/>
          </a:bodyPr>
          <a:lstStyle/>
          <a:p>
            <a:pPr marL="0" indent="0">
              <a:buNone/>
            </a:pPr>
            <a:r>
              <a:rPr lang="en-US" sz="2000" dirty="0"/>
              <a:t>Properly identifying and handling erroneous payments is a crucial aspect of being a Veterans Service Representative (VSR). The correction of erroneous payments often results in an overpayment of benefits.  Requiring a beneficiary to repay an overpayment VA was at fault for creating is unfair and could cause the beneficiary financial hardship.</a:t>
            </a:r>
          </a:p>
        </p:txBody>
      </p:sp>
      <p:sp>
        <p:nvSpPr>
          <p:cNvPr id="4" name="Slide Number Placeholder 3"/>
          <p:cNvSpPr>
            <a:spLocks noGrp="1"/>
          </p:cNvSpPr>
          <p:nvPr>
            <p:ph type="sldNum" sz="quarter" idx="12"/>
          </p:nvPr>
        </p:nvSpPr>
        <p:spPr/>
        <p:txBody>
          <a:bodyPr/>
          <a:lstStyle/>
          <a:p>
            <a:fld id="{7C414AED-89CE-4A48-8B2B-1B3A5C68EA2A}" type="slidenum">
              <a:rPr lang="en-US" smtClean="0"/>
              <a:t>2</a:t>
            </a:fld>
            <a:endParaRPr lang="en-US"/>
          </a:p>
        </p:txBody>
      </p:sp>
    </p:spTree>
    <p:extLst>
      <p:ext uri="{BB962C8B-B14F-4D97-AF65-F5344CB8AC3E}">
        <p14:creationId xmlns:p14="http://schemas.microsoft.com/office/powerpoint/2010/main" val="2294241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Summary</a:t>
            </a:r>
          </a:p>
        </p:txBody>
      </p:sp>
      <p:sp>
        <p:nvSpPr>
          <p:cNvPr id="3" name="Content Placeholder 2"/>
          <p:cNvSpPr>
            <a:spLocks noGrp="1"/>
          </p:cNvSpPr>
          <p:nvPr>
            <p:ph idx="1"/>
          </p:nvPr>
        </p:nvSpPr>
        <p:spPr/>
        <p:txBody>
          <a:bodyPr>
            <a:normAutofit/>
          </a:bodyPr>
          <a:lstStyle/>
          <a:p>
            <a:pPr marL="457200" lvl="0" indent="-457200">
              <a:buClr>
                <a:srgbClr val="1D3275"/>
              </a:buClr>
              <a:buFont typeface="Arial" panose="020B0604020202020204" pitchFamily="34" charset="0"/>
              <a:buChar char="•"/>
            </a:pPr>
            <a:r>
              <a:rPr lang="en-US" sz="2000" dirty="0"/>
              <a:t>Defined erroneous payments</a:t>
            </a:r>
          </a:p>
          <a:p>
            <a:pPr marL="457200" lvl="0" indent="-457200">
              <a:buClr>
                <a:srgbClr val="1D3275"/>
              </a:buClr>
              <a:buFont typeface="Arial" panose="020B0604020202020204" pitchFamily="34" charset="0"/>
              <a:buChar char="•"/>
            </a:pPr>
            <a:endParaRPr lang="en-US" sz="2000" dirty="0"/>
          </a:p>
          <a:p>
            <a:pPr marL="457200" lvl="0" indent="-457200">
              <a:buClr>
                <a:srgbClr val="1D3275"/>
              </a:buClr>
              <a:buFont typeface="Arial" panose="020B0604020202020204" pitchFamily="34" charset="0"/>
              <a:buChar char="•"/>
            </a:pPr>
            <a:r>
              <a:rPr lang="en-US" sz="2000" dirty="0"/>
              <a:t>Identified multiple causes of erroneous payments and whether they are administrative errors (which require an administrative decision)</a:t>
            </a:r>
          </a:p>
          <a:p>
            <a:pPr marL="457200" lvl="0" indent="-457200">
              <a:buClr>
                <a:srgbClr val="1D3275"/>
              </a:buClr>
              <a:buFont typeface="Arial" panose="020B0604020202020204" pitchFamily="34" charset="0"/>
              <a:buChar char="•"/>
            </a:pPr>
            <a:endParaRPr lang="en-US" sz="2000" dirty="0"/>
          </a:p>
          <a:p>
            <a:pPr marL="457200" indent="-457200">
              <a:buClr>
                <a:srgbClr val="1D3275"/>
              </a:buClr>
              <a:buFont typeface="Arial" panose="020B0604020202020204" pitchFamily="34" charset="0"/>
              <a:buChar char="•"/>
            </a:pPr>
            <a:r>
              <a:rPr lang="en-US" sz="2000" dirty="0"/>
              <a:t>Described actions to correct erroneous payments</a:t>
            </a:r>
          </a:p>
          <a:p>
            <a:pPr marL="457200" indent="-457200">
              <a:buClr>
                <a:srgbClr val="1D3275"/>
              </a:buClr>
              <a:buFont typeface="Arial" panose="020B0604020202020204" pitchFamily="34" charset="0"/>
              <a:buChar char="•"/>
            </a:pPr>
            <a:endParaRPr lang="en-US" sz="2000" dirty="0"/>
          </a:p>
          <a:p>
            <a:pPr marL="457200" indent="-457200">
              <a:buClr>
                <a:srgbClr val="1D3275"/>
              </a:buClr>
              <a:buFont typeface="Arial" panose="020B0604020202020204" pitchFamily="34" charset="0"/>
              <a:buChar char="•"/>
            </a:pPr>
            <a:r>
              <a:rPr lang="en-US" sz="2000" dirty="0"/>
              <a:t>Explain how to process cases involving an administrative error</a:t>
            </a:r>
            <a:endParaRPr lang="en-US" dirty="0"/>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20</a:t>
            </a:fld>
            <a:endParaRPr lang="en-US"/>
          </a:p>
        </p:txBody>
      </p:sp>
    </p:spTree>
    <p:extLst>
      <p:ext uri="{BB962C8B-B14F-4D97-AF65-F5344CB8AC3E}">
        <p14:creationId xmlns:p14="http://schemas.microsoft.com/office/powerpoint/2010/main" val="451227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hidden="1"/>
          <p:cNvSpPr>
            <a:spLocks noGrp="1" noChangeArrowheads="1"/>
          </p:cNvSpPr>
          <p:nvPr>
            <p:ph type="title"/>
            <p:custDataLst>
              <p:tags r:id="rId1"/>
            </p:custDataLst>
          </p:nvPr>
        </p:nvSpPr>
        <p:spPr>
          <a:xfrm>
            <a:off x="0" y="793627"/>
            <a:ext cx="9144000" cy="1086867"/>
          </a:xfrm>
        </p:spPr>
        <p:txBody>
          <a:bodyPr/>
          <a:lstStyle/>
          <a:p>
            <a:r>
              <a:rPr lang="en-US" altLang="en-US">
                <a:effectLst/>
              </a:rPr>
              <a:t>Review</a:t>
            </a:r>
          </a:p>
        </p:txBody>
      </p:sp>
      <p:sp>
        <p:nvSpPr>
          <p:cNvPr id="3" name="Slide Number Placeholder 2">
            <a:extLst>
              <a:ext uri="{FF2B5EF4-FFF2-40B4-BE49-F238E27FC236}">
                <a16:creationId xmlns:a16="http://schemas.microsoft.com/office/drawing/2014/main" id="{743ACAAF-5B2C-4B6D-81B4-B625D6690AE9}"/>
              </a:ext>
            </a:extLst>
          </p:cNvPr>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pPr/>
              <a:t>21</a:t>
            </a:fld>
            <a:endParaRPr lang="en-US" dirty="0"/>
          </a:p>
        </p:txBody>
      </p:sp>
      <p:sp>
        <p:nvSpPr>
          <p:cNvPr id="2" name="TextBox 1">
            <a:extLst>
              <a:ext uri="{FF2B5EF4-FFF2-40B4-BE49-F238E27FC236}">
                <a16:creationId xmlns:a16="http://schemas.microsoft.com/office/drawing/2014/main" id="{0A9A815A-17B5-4D82-9595-620791261D40}"/>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6651397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Objectives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000" dirty="0"/>
              <a:t>Define erroneous payments</a:t>
            </a:r>
          </a:p>
          <a:p>
            <a:pPr marL="457200" indent="-457200">
              <a:buFont typeface="Arial" panose="020B0604020202020204" pitchFamily="34" charset="0"/>
              <a:buChar char="•"/>
            </a:pPr>
            <a:endParaRPr lang="en-US" sz="2000" dirty="0"/>
          </a:p>
          <a:p>
            <a:pPr marL="457200" indent="-457200"/>
            <a:r>
              <a:rPr lang="en-US" sz="2000" dirty="0"/>
              <a:t>Identify multiple causes of erroneous payments and whether they are administrative errors (which require an administrative decision)</a:t>
            </a:r>
          </a:p>
          <a:p>
            <a:pPr marL="0" indent="0">
              <a:buNone/>
            </a:pPr>
            <a:endParaRPr lang="en-US" sz="2000" dirty="0"/>
          </a:p>
          <a:p>
            <a:pPr marL="457200" indent="-457200">
              <a:buFont typeface="Arial" panose="020B0604020202020204" pitchFamily="34" charset="0"/>
              <a:buChar char="•"/>
            </a:pPr>
            <a:r>
              <a:rPr lang="en-US" sz="2000" dirty="0"/>
              <a:t>Describe actions to correct erroneous payments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Explain how to process cases involving an administrative error</a:t>
            </a:r>
          </a:p>
        </p:txBody>
      </p:sp>
      <p:sp>
        <p:nvSpPr>
          <p:cNvPr id="4" name="Slide Number Placeholder 3"/>
          <p:cNvSpPr>
            <a:spLocks noGrp="1"/>
          </p:cNvSpPr>
          <p:nvPr>
            <p:ph type="sldNum" sz="quarter" idx="12"/>
          </p:nvPr>
        </p:nvSpPr>
        <p:spPr/>
        <p:txBody>
          <a:bodyPr/>
          <a:lstStyle/>
          <a:p>
            <a:fld id="{7C414AED-89CE-4A48-8B2B-1B3A5C68EA2A}" type="slidenum">
              <a:rPr lang="en-US" smtClean="0"/>
              <a:t>3</a:t>
            </a:fld>
            <a:endParaRPr lang="en-US"/>
          </a:p>
        </p:txBody>
      </p:sp>
    </p:spTree>
    <p:extLst>
      <p:ext uri="{BB962C8B-B14F-4D97-AF65-F5344CB8AC3E}">
        <p14:creationId xmlns:p14="http://schemas.microsoft.com/office/powerpoint/2010/main" val="15553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Reference</a:t>
            </a:r>
          </a:p>
        </p:txBody>
      </p:sp>
      <p:sp>
        <p:nvSpPr>
          <p:cNvPr id="3" name="Content Placeholder 2"/>
          <p:cNvSpPr>
            <a:spLocks noGrp="1"/>
          </p:cNvSpPr>
          <p:nvPr>
            <p:ph idx="1"/>
          </p:nvPr>
        </p:nvSpPr>
        <p:spPr/>
        <p:txBody>
          <a:bodyPr>
            <a:normAutofit/>
          </a:bodyPr>
          <a:lstStyle/>
          <a:p>
            <a:pPr marL="285750" indent="-285750">
              <a:lnSpc>
                <a:spcPct val="150000"/>
              </a:lnSpc>
              <a:buClr>
                <a:srgbClr val="1D3275"/>
              </a:buClr>
              <a:buFont typeface="Arial" panose="020B0604020202020204" pitchFamily="34" charset="0"/>
              <a:buChar char="•"/>
            </a:pPr>
            <a:r>
              <a:rPr lang="en-US" sz="2000" dirty="0">
                <a:hlinkClick r:id="rId2"/>
              </a:rPr>
              <a:t>M21-1, III.v.1.I</a:t>
            </a:r>
            <a:r>
              <a:rPr lang="en-US" sz="2000" dirty="0"/>
              <a:t>, </a:t>
            </a:r>
            <a:r>
              <a:rPr lang="en-US" sz="2000" i="1" dirty="0"/>
              <a:t>Correcting the Erroneous Payments of Benefits to a Beneficiary</a:t>
            </a:r>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4</a:t>
            </a:fld>
            <a:endParaRPr lang="en-US"/>
          </a:p>
        </p:txBody>
      </p:sp>
    </p:spTree>
    <p:extLst>
      <p:ext uri="{BB962C8B-B14F-4D97-AF65-F5344CB8AC3E}">
        <p14:creationId xmlns:p14="http://schemas.microsoft.com/office/powerpoint/2010/main" val="86282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Topic 1. Identifying Erroneous Payments</a:t>
            </a:r>
          </a:p>
        </p:txBody>
      </p:sp>
      <p:sp>
        <p:nvSpPr>
          <p:cNvPr id="3" name="Content Placeholder 2"/>
          <p:cNvSpPr>
            <a:spLocks noGrp="1"/>
          </p:cNvSpPr>
          <p:nvPr>
            <p:ph idx="1"/>
          </p:nvPr>
        </p:nvSpPr>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5</a:t>
            </a:fld>
            <a:endParaRPr lang="en-US"/>
          </a:p>
        </p:txBody>
      </p:sp>
    </p:spTree>
    <p:extLst>
      <p:ext uri="{BB962C8B-B14F-4D97-AF65-F5344CB8AC3E}">
        <p14:creationId xmlns:p14="http://schemas.microsoft.com/office/powerpoint/2010/main" val="314342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Definition of Erroneous Payments</a:t>
            </a:r>
          </a:p>
        </p:txBody>
      </p:sp>
      <p:sp>
        <p:nvSpPr>
          <p:cNvPr id="3" name="Content Placeholder 2"/>
          <p:cNvSpPr>
            <a:spLocks noGrp="1"/>
          </p:cNvSpPr>
          <p:nvPr>
            <p:ph idx="1"/>
          </p:nvPr>
        </p:nvSpPr>
        <p:spPr/>
        <p:txBody>
          <a:bodyPr>
            <a:normAutofit/>
          </a:bodyPr>
          <a:lstStyle/>
          <a:p>
            <a:pPr>
              <a:buClr>
                <a:srgbClr val="1D3275"/>
              </a:buClr>
            </a:pPr>
            <a:r>
              <a:rPr lang="en-US" sz="2000" dirty="0">
                <a:latin typeface="+mn-lt"/>
                <a:cs typeface="Times New Roman" panose="02020603050405020304" pitchFamily="18" charset="0"/>
              </a:rPr>
              <a:t>Any payment made to a beneficiary that is not authorized by law, including duplicate payments, which may be due to:</a:t>
            </a:r>
          </a:p>
          <a:p>
            <a:pPr marL="342900" lvl="1" indent="0">
              <a:buClr>
                <a:srgbClr val="1D3275"/>
              </a:buClr>
              <a:buNone/>
            </a:pPr>
            <a:endParaRPr lang="en-US" sz="2000" dirty="0">
              <a:latin typeface="+mn-lt"/>
              <a:cs typeface="Times New Roman" panose="02020603050405020304" pitchFamily="18" charset="0"/>
            </a:endParaRPr>
          </a:p>
          <a:p>
            <a:pPr lvl="1">
              <a:buClr>
                <a:srgbClr val="1D3275"/>
              </a:buClr>
              <a:buFont typeface="Arial" panose="020B0604020202020204" pitchFamily="34" charset="0"/>
              <a:buChar char="•"/>
            </a:pPr>
            <a:r>
              <a:rPr lang="en-US" sz="2000" dirty="0">
                <a:latin typeface="+mn-lt"/>
                <a:cs typeface="Times New Roman" panose="02020603050405020304" pitchFamily="18" charset="0"/>
              </a:rPr>
              <a:t>An action the beneficiary took or failed to take,</a:t>
            </a:r>
          </a:p>
          <a:p>
            <a:pPr lvl="1">
              <a:buClr>
                <a:srgbClr val="1D3275"/>
              </a:buClr>
              <a:buFont typeface="Arial" panose="020B0604020202020204" pitchFamily="34" charset="0"/>
              <a:buChar char="•"/>
            </a:pPr>
            <a:r>
              <a:rPr lang="en-US" sz="2000" dirty="0">
                <a:latin typeface="+mn-lt"/>
                <a:cs typeface="Times New Roman" panose="02020603050405020304" pitchFamily="18" charset="0"/>
              </a:rPr>
              <a:t>An administrative error on the part of the VA, or</a:t>
            </a:r>
          </a:p>
          <a:p>
            <a:pPr lvl="1">
              <a:buClr>
                <a:srgbClr val="1D3275"/>
              </a:buClr>
              <a:buFont typeface="Arial" panose="020B0604020202020204" pitchFamily="34" charset="0"/>
              <a:buChar char="•"/>
            </a:pPr>
            <a:r>
              <a:rPr lang="en-US" sz="2000" dirty="0">
                <a:latin typeface="+mn-lt"/>
                <a:cs typeface="Times New Roman" panose="02020603050405020304" pitchFamily="18" charset="0"/>
              </a:rPr>
              <a:t>Fraud</a:t>
            </a:r>
          </a:p>
          <a:p>
            <a:pPr lvl="1">
              <a:buClr>
                <a:srgbClr val="1D3275"/>
              </a:buClr>
              <a:buFont typeface="Arial" panose="020B0604020202020204" pitchFamily="34" charset="0"/>
              <a:buChar char="•"/>
            </a:pPr>
            <a:endParaRPr lang="en-US" sz="2000" dirty="0">
              <a:latin typeface="+mn-lt"/>
              <a:cs typeface="Times New Roman" panose="02020603050405020304" pitchFamily="18" charset="0"/>
            </a:endParaRPr>
          </a:p>
          <a:p>
            <a:pPr marL="144661" lvl="1" indent="0">
              <a:buClr>
                <a:srgbClr val="1D3275"/>
              </a:buClr>
              <a:buNone/>
            </a:pPr>
            <a:r>
              <a:rPr lang="en-US" sz="2000" b="1" dirty="0">
                <a:latin typeface="+mn-lt"/>
                <a:cs typeface="Times New Roman" panose="02020603050405020304" pitchFamily="18" charset="0"/>
              </a:rPr>
              <a:t>Note:  </a:t>
            </a:r>
            <a:r>
              <a:rPr lang="en-US" sz="2000" dirty="0">
                <a:latin typeface="+mn-lt"/>
                <a:cs typeface="Times New Roman" panose="02020603050405020304" pitchFamily="18" charset="0"/>
              </a:rPr>
              <a:t>We will not be discussing duplicate payments in depth. Please see </a:t>
            </a:r>
            <a:r>
              <a:rPr lang="en-US" sz="2000" dirty="0">
                <a:latin typeface="+mn-lt"/>
                <a:cs typeface="Times New Roman" panose="02020603050405020304" pitchFamily="18" charset="0"/>
                <a:hlinkClick r:id="rId3"/>
              </a:rPr>
              <a:t>M21-1, Part III, Subpart v, 1.I.2</a:t>
            </a:r>
            <a:r>
              <a:rPr lang="en-US" sz="2000" dirty="0">
                <a:latin typeface="+mn-lt"/>
                <a:cs typeface="Times New Roman" panose="02020603050405020304" pitchFamily="18" charset="0"/>
              </a:rPr>
              <a:t>. for more information.</a:t>
            </a:r>
          </a:p>
        </p:txBody>
      </p:sp>
      <p:sp>
        <p:nvSpPr>
          <p:cNvPr id="4" name="Slide Number Placeholder 3"/>
          <p:cNvSpPr>
            <a:spLocks noGrp="1"/>
          </p:cNvSpPr>
          <p:nvPr>
            <p:ph type="sldNum" sz="quarter" idx="12"/>
          </p:nvPr>
        </p:nvSpPr>
        <p:spPr/>
        <p:txBody>
          <a:bodyPr/>
          <a:lstStyle/>
          <a:p>
            <a:fld id="{7C414AED-89CE-4A48-8B2B-1B3A5C68EA2A}" type="slidenum">
              <a:rPr lang="en-US" smtClean="0"/>
              <a:t>6</a:t>
            </a:fld>
            <a:endParaRPr lang="en-US"/>
          </a:p>
        </p:txBody>
      </p:sp>
    </p:spTree>
    <p:extLst>
      <p:ext uri="{BB962C8B-B14F-4D97-AF65-F5344CB8AC3E}">
        <p14:creationId xmlns:p14="http://schemas.microsoft.com/office/powerpoint/2010/main" val="145185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Actions to Take for Erroneous Payments</a:t>
            </a:r>
          </a:p>
        </p:txBody>
      </p:sp>
      <p:sp>
        <p:nvSpPr>
          <p:cNvPr id="3" name="Content Placeholder 2"/>
          <p:cNvSpPr>
            <a:spLocks noGrp="1"/>
          </p:cNvSpPr>
          <p:nvPr>
            <p:ph idx="1"/>
          </p:nvPr>
        </p:nvSpPr>
        <p:spPr/>
        <p:txBody>
          <a:bodyPr>
            <a:normAutofit/>
          </a:bodyPr>
          <a:lstStyle/>
          <a:p>
            <a:r>
              <a:rPr lang="en-US" sz="2000" dirty="0">
                <a:latin typeface="arial" panose="020B0604020202020204" pitchFamily="34" charset="0"/>
              </a:rPr>
              <a:t>After discovering VA erroneously paid benefits to a beneficiary, determine whether the erroneous payment meets the definition of a duplicate payment.  </a:t>
            </a:r>
            <a:r>
              <a:rPr lang="en-US" sz="2000" b="1" dirty="0">
                <a:latin typeface="arial" panose="020B0604020202020204" pitchFamily="34" charset="0"/>
              </a:rPr>
              <a:t>If it:</a:t>
            </a:r>
          </a:p>
          <a:p>
            <a:pPr marL="342900" indent="-342900">
              <a:buFont typeface="Arial" panose="020B0604020202020204" pitchFamily="34" charset="0"/>
              <a:buChar char="•"/>
            </a:pPr>
            <a:endParaRPr lang="en-US" sz="2000" dirty="0">
              <a:latin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rPr>
              <a:t>does</a:t>
            </a:r>
            <a:r>
              <a:rPr lang="en-US" sz="2000" dirty="0">
                <a:latin typeface="arial" panose="020B0604020202020204" pitchFamily="34" charset="0"/>
              </a:rPr>
              <a:t>, follow the instructions in </a:t>
            </a:r>
            <a:r>
              <a:rPr lang="en-US" sz="2000" dirty="0">
                <a:latin typeface="arial" panose="020B0604020202020204" pitchFamily="34" charset="0"/>
                <a:hlinkClick r:id="rId3"/>
              </a:rPr>
              <a:t>M21-1, Part III, Subpart v, 1.I.2 </a:t>
            </a:r>
            <a:r>
              <a:rPr lang="en-US" sz="2000" dirty="0">
                <a:latin typeface="arial" panose="020B0604020202020204" pitchFamily="34" charset="0"/>
              </a:rPr>
              <a:t>for adjusting the beneficiary’s award, or</a:t>
            </a:r>
          </a:p>
          <a:p>
            <a:pPr marL="342900" indent="-342900">
              <a:buFont typeface="Arial" panose="020B0604020202020204" pitchFamily="34" charset="0"/>
              <a:buChar char="•"/>
            </a:pPr>
            <a:endParaRPr lang="en-US" sz="2000" dirty="0">
              <a:latin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rPr>
              <a:t>does not</a:t>
            </a:r>
            <a:r>
              <a:rPr lang="en-US" sz="2000" dirty="0">
                <a:latin typeface="arial" panose="020B0604020202020204" pitchFamily="34" charset="0"/>
              </a:rPr>
              <a:t>, follow the instructions in </a:t>
            </a:r>
            <a:r>
              <a:rPr lang="en-US" sz="2000" dirty="0">
                <a:latin typeface="arial" panose="020B0604020202020204" pitchFamily="34" charset="0"/>
                <a:hlinkClick r:id="rId4"/>
              </a:rPr>
              <a:t>M21-1, Part III, Subpart v, 1.I.3 </a:t>
            </a:r>
            <a:r>
              <a:rPr lang="en-US" sz="2000" dirty="0">
                <a:latin typeface="arial" panose="020B0604020202020204" pitchFamily="34" charset="0"/>
              </a:rPr>
              <a:t>for determining whether it is appropriate to treat the erroneous payment as an administrative error.</a:t>
            </a:r>
          </a:p>
        </p:txBody>
      </p:sp>
      <p:sp>
        <p:nvSpPr>
          <p:cNvPr id="4" name="Slide Number Placeholder 3"/>
          <p:cNvSpPr>
            <a:spLocks noGrp="1"/>
          </p:cNvSpPr>
          <p:nvPr>
            <p:ph type="sldNum" sz="quarter" idx="12"/>
          </p:nvPr>
        </p:nvSpPr>
        <p:spPr/>
        <p:txBody>
          <a:bodyPr/>
          <a:lstStyle/>
          <a:p>
            <a:fld id="{7C414AED-89CE-4A48-8B2B-1B3A5C68EA2A}" type="slidenum">
              <a:rPr lang="en-US" smtClean="0"/>
              <a:t>7</a:t>
            </a:fld>
            <a:endParaRPr lang="en-US"/>
          </a:p>
        </p:txBody>
      </p:sp>
    </p:spTree>
    <p:extLst>
      <p:ext uri="{BB962C8B-B14F-4D97-AF65-F5344CB8AC3E}">
        <p14:creationId xmlns:p14="http://schemas.microsoft.com/office/powerpoint/2010/main" val="3908880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Examples of Erroneous Payments That Are Not Duplicate Payments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000" dirty="0">
                <a:latin typeface="arial" panose="020B0604020202020204" pitchFamily="34" charset="0"/>
              </a:rPr>
              <a:t>Assigning an incorrect effective date for the addition of a dependent to a Veteran’s award (administrative error)</a:t>
            </a:r>
            <a:endParaRPr lang="en-US" sz="2000" dirty="0"/>
          </a:p>
          <a:p>
            <a:pPr marL="342900" indent="-342900">
              <a:buFont typeface="Arial" panose="020B0604020202020204" pitchFamily="34" charset="0"/>
              <a:buChar char="•"/>
            </a:pPr>
            <a:r>
              <a:rPr lang="en-US" sz="2000" dirty="0">
                <a:latin typeface="arial" panose="020B0604020202020204" pitchFamily="34" charset="0"/>
              </a:rPr>
              <a:t>Payment of benefits in an amount exceeding a beneficiary’s entitlement that is due to claims-processing delays (</a:t>
            </a:r>
            <a:r>
              <a:rPr lang="en-US" sz="2000" u="sng" dirty="0">
                <a:latin typeface="arial" panose="020B0604020202020204" pitchFamily="34" charset="0"/>
              </a:rPr>
              <a:t>not</a:t>
            </a:r>
            <a:r>
              <a:rPr lang="en-US" sz="2000" dirty="0">
                <a:latin typeface="arial" panose="020B0604020202020204" pitchFamily="34" charset="0"/>
              </a:rPr>
              <a:t> an administrative error),</a:t>
            </a:r>
          </a:p>
          <a:p>
            <a:pPr marL="342900" indent="-342900">
              <a:buFont typeface="Arial" panose="020B0604020202020204" pitchFamily="34" charset="0"/>
              <a:buChar char="•"/>
            </a:pPr>
            <a:r>
              <a:rPr lang="en-US" sz="2000" dirty="0">
                <a:latin typeface="arial" panose="020B0604020202020204" pitchFamily="34" charset="0"/>
              </a:rPr>
              <a:t>Payment of benefits in an amount exceeding a beneficiary’s entitlement that is due to Veteran’s in/action (</a:t>
            </a:r>
            <a:r>
              <a:rPr lang="en-US" sz="2000" u="sng" dirty="0">
                <a:latin typeface="arial" panose="020B0604020202020204" pitchFamily="34" charset="0"/>
              </a:rPr>
              <a:t>not</a:t>
            </a:r>
            <a:r>
              <a:rPr lang="en-US" sz="2000" dirty="0">
                <a:latin typeface="arial" panose="020B0604020202020204" pitchFamily="34" charset="0"/>
              </a:rPr>
              <a:t> an administrative error),</a:t>
            </a:r>
            <a:endParaRPr lang="en-US" sz="2000" dirty="0"/>
          </a:p>
          <a:p>
            <a:pPr marL="342900" indent="-342900">
              <a:buFont typeface="Arial" panose="020B0604020202020204" pitchFamily="34" charset="0"/>
              <a:buChar char="•"/>
            </a:pPr>
            <a:r>
              <a:rPr lang="en-US" sz="2000" dirty="0">
                <a:latin typeface="arial" panose="020B0604020202020204" pitchFamily="34" charset="0"/>
              </a:rPr>
              <a:t>A decision that resulted in payment but is later found to be clearly and unmistakably erroneous (administrative error).</a:t>
            </a:r>
            <a:endParaRPr lang="en-US" sz="2000" dirty="0"/>
          </a:p>
        </p:txBody>
      </p:sp>
      <p:sp>
        <p:nvSpPr>
          <p:cNvPr id="4" name="Slide Number Placeholder 3"/>
          <p:cNvSpPr>
            <a:spLocks noGrp="1"/>
          </p:cNvSpPr>
          <p:nvPr>
            <p:ph type="sldNum" sz="quarter" idx="12"/>
          </p:nvPr>
        </p:nvSpPr>
        <p:spPr/>
        <p:txBody>
          <a:bodyPr/>
          <a:lstStyle/>
          <a:p>
            <a:fld id="{7C414AED-89CE-4A48-8B2B-1B3A5C68EA2A}" type="slidenum">
              <a:rPr lang="en-US" smtClean="0"/>
              <a:t>8</a:t>
            </a:fld>
            <a:endParaRPr lang="en-US"/>
          </a:p>
        </p:txBody>
      </p:sp>
    </p:spTree>
    <p:extLst>
      <p:ext uri="{BB962C8B-B14F-4D97-AF65-F5344CB8AC3E}">
        <p14:creationId xmlns:p14="http://schemas.microsoft.com/office/powerpoint/2010/main" val="413151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Definition of Administrative Error</a:t>
            </a:r>
          </a:p>
        </p:txBody>
      </p:sp>
      <p:sp>
        <p:nvSpPr>
          <p:cNvPr id="3" name="Content Placeholder 2"/>
          <p:cNvSpPr>
            <a:spLocks noGrp="1"/>
          </p:cNvSpPr>
          <p:nvPr>
            <p:ph idx="1"/>
          </p:nvPr>
        </p:nvSpPr>
        <p:spPr>
          <a:xfrm>
            <a:off x="482960" y="2083963"/>
            <a:ext cx="8361845" cy="3506273"/>
          </a:xfrm>
        </p:spPr>
        <p:txBody>
          <a:bodyPr>
            <a:normAutofit/>
          </a:bodyPr>
          <a:lstStyle/>
          <a:p>
            <a:r>
              <a:rPr lang="en-US" sz="2000" dirty="0">
                <a:latin typeface="arial" panose="020B0604020202020204" pitchFamily="34" charset="0"/>
              </a:rPr>
              <a:t>An </a:t>
            </a:r>
            <a:r>
              <a:rPr lang="en-US" sz="2000" b="1" i="1" dirty="0">
                <a:latin typeface="arial" panose="020B0604020202020204" pitchFamily="34" charset="0"/>
              </a:rPr>
              <a:t>administrative error</a:t>
            </a:r>
            <a:r>
              <a:rPr lang="en-US" sz="2000" dirty="0">
                <a:latin typeface="arial" panose="020B0604020202020204" pitchFamily="34" charset="0"/>
              </a:rPr>
              <a:t> occurs when VA pays benefits to a beneficiary in an amount that exceeds his/her entitlement due to actions VA took that usually, but not always, stem from misapplication of the law.</a:t>
            </a:r>
            <a:endParaRPr lang="en-US" sz="2000" dirty="0"/>
          </a:p>
          <a:p>
            <a:r>
              <a:rPr lang="en-US" sz="2000" dirty="0">
                <a:latin typeface="arial" panose="020B0604020202020204" pitchFamily="34" charset="0"/>
              </a:rPr>
              <a:t> </a:t>
            </a:r>
            <a:endParaRPr lang="en-US" sz="2000" dirty="0"/>
          </a:p>
          <a:p>
            <a:r>
              <a:rPr lang="en-US" sz="2000" dirty="0">
                <a:latin typeface="arial" panose="020B0604020202020204" pitchFamily="34" charset="0"/>
              </a:rPr>
              <a:t>Administrative errors include errors in judgment on the part of VA employees.</a:t>
            </a:r>
          </a:p>
          <a:p>
            <a:endParaRPr lang="en-US" sz="2000" dirty="0">
              <a:latin typeface="arial" panose="020B0604020202020204" pitchFamily="34" charset="0"/>
            </a:endParaRPr>
          </a:p>
          <a:p>
            <a:r>
              <a:rPr lang="en-US" sz="2000" dirty="0">
                <a:latin typeface="arial" panose="020B0604020202020204" pitchFamily="34" charset="0"/>
              </a:rPr>
              <a:t>A determination will need to be made as the whether the beneficiary was at fault for the erroneous payment before deciding it is an administrative error.</a:t>
            </a:r>
            <a:endParaRPr lang="en-US" sz="2000" dirty="0"/>
          </a:p>
        </p:txBody>
      </p:sp>
      <p:sp>
        <p:nvSpPr>
          <p:cNvPr id="4" name="Slide Number Placeholder 3"/>
          <p:cNvSpPr>
            <a:spLocks noGrp="1"/>
          </p:cNvSpPr>
          <p:nvPr>
            <p:ph type="sldNum" sz="quarter" idx="12"/>
          </p:nvPr>
        </p:nvSpPr>
        <p:spPr/>
        <p:txBody>
          <a:bodyPr/>
          <a:lstStyle/>
          <a:p>
            <a:fld id="{7C414AED-89CE-4A48-8B2B-1B3A5C68EA2A}" type="slidenum">
              <a:rPr lang="en-US" smtClean="0"/>
              <a:t>9</a:t>
            </a:fld>
            <a:endParaRPr lang="en-US"/>
          </a:p>
        </p:txBody>
      </p:sp>
    </p:spTree>
    <p:extLst>
      <p:ext uri="{BB962C8B-B14F-4D97-AF65-F5344CB8AC3E}">
        <p14:creationId xmlns:p14="http://schemas.microsoft.com/office/powerpoint/2010/main" val="1148138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D5B9D49-163B-4F26-B16A-B26DDEB92DBE}&quot;/&gt;&lt;isInvalidForFieldText val=&quot;0&quot;/&gt;&lt;Image&gt;&lt;filename val=&quot;C:\Users\VBADENHolcoJ\AppData\Local\Temp\1\CP928014069199Session\CPTrustFolder928014069199\PPTImport928014258569\data\asimages\{5D5B9D49-163B-4F26-B16A-B26DDEB92DBE}_15.png&quot;/&gt;&lt;left val=&quot;0&quot;/&gt;&lt;top val=&quot;0&quot;/&gt;&lt;width val=&quot;1&quot;/&gt;&lt;height val=&quot;1&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521285-9D55-499B-B008-F49778517EEA}&quot;/&gt;&lt;isInvalidForFieldText val=&quot;0&quot;/&gt;&lt;Image&gt;&lt;filename val=&quot;C:\Users\VBADENHolcoJ\AppData\Local\Temp\1\CP928014069199Session\CPTrustFolder928014069199\PPTImport928014258569\data\asimages\{51521285-9D55-499B-B008-F49778517EEA}_15.png&quot;/&gt;&lt;left val=&quot;727&quot;/&gt;&lt;top val=&quot;687&quot;/&gt;&lt;width val=&quot;226&quot;/&gt;&lt;height val=&quot;4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544C18B-9DB6-44B6-9BEA-2D905027720A}&quot;/&gt;&lt;isInvalidForFieldText val=&quot;0&quot;/&gt;&lt;Image&gt;&lt;filename val=&quot;C:\Users\VBADENHolcoJ\AppData\Local\Temp\1\CP928014069199Session\CPTrustFolder928014069199\PPTImport928014258569\data\asimages\{9544C18B-9DB6-44B6-9BEA-2D905027720A}_15.png&quot;/&gt;&lt;left val=&quot;0&quot;/&gt;&lt;top val=&quot;272&quot;/&gt;&lt;width val=&quot;961&quot;/&gt;&lt;height val=&quot;20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Blus Screen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us Screen Theme" id="{2C9CA3F1-B3B6-490B-938E-01012252D33C}" vid="{93E58A22-B52E-4201-8FDE-2EA9AF0A3C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Category xmlns="77dce447-0566-47ff-8c07-c9b85fda5322">Non-Rating VSR ISD Review</Document_x0020_Category>
    <Task_x0020_Status xmlns="b64ba0c6-cbc7-4b8a-8400-04e73b36eec3">129</Task_x0020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4510ECF943B2439F08A0B15BBF2A24" ma:contentTypeVersion="5" ma:contentTypeDescription="Create a new document." ma:contentTypeScope="" ma:versionID="949aee1b2310784c7b2710851433f1ad">
  <xsd:schema xmlns:xsd="http://www.w3.org/2001/XMLSchema" xmlns:xs="http://www.w3.org/2001/XMLSchema" xmlns:p="http://schemas.microsoft.com/office/2006/metadata/properties" xmlns:ns2="77dce447-0566-47ff-8c07-c9b85fda5322" xmlns:ns3="b64ba0c6-cbc7-4b8a-8400-04e73b36eec3" xmlns:ns4="c13a68cb-816a-4054-99ff-2c26efa9c4e4" targetNamespace="http://schemas.microsoft.com/office/2006/metadata/properties" ma:root="true" ma:fieldsID="0fa04cf0b0c60143c07bea34e14d4e7d" ns2:_="" ns3:_="" ns4:_="">
    <xsd:import namespace="77dce447-0566-47ff-8c07-c9b85fda5322"/>
    <xsd:import namespace="b64ba0c6-cbc7-4b8a-8400-04e73b36eec3"/>
    <xsd:import namespace="c13a68cb-816a-4054-99ff-2c26efa9c4e4"/>
    <xsd:element name="properties">
      <xsd:complexType>
        <xsd:sequence>
          <xsd:element name="documentManagement">
            <xsd:complexType>
              <xsd:all>
                <xsd:element ref="ns2:Document_x0020_Category"/>
                <xsd:element ref="ns3:Task_x0020_Statu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Document_x0020_Category" ma:index="8" ma:displayName="Document Category" ma:format="Dropdown" ma:internalName="Document_x0020_Category">
      <xsd:simpleType>
        <xsd:restriction base="dms:Choice">
          <xsd:enumeration value="RVSR Redesign Documents"/>
          <xsd:enumeration value="VSR Revamp Pre-D Documents"/>
          <xsd:enumeration value="VSR Revamp Post-D Documents"/>
          <xsd:enumeration value="Non-Rating VSR ISD Review"/>
          <xsd:enumeration value="TPSS Course Documents"/>
          <xsd:enumeration value="TPSS Answer Keys"/>
          <xsd:enumeration value="Challenge Course Documents"/>
          <xsd:enumeration value="VASRD"/>
          <xsd:enumeration value="After Challenge Training (ACT)"/>
          <xsd:enumeration value="National Training Curriculum (NTC)"/>
          <xsd:enumeration value="TPSS Project"/>
        </xsd:restriction>
      </xsd:simpleType>
    </xsd:element>
  </xsd:schema>
  <xsd:schema xmlns:xsd="http://www.w3.org/2001/XMLSchema" xmlns:xs="http://www.w3.org/2001/XMLSchema" xmlns:dms="http://schemas.microsoft.com/office/2006/documentManagement/types" xmlns:pc="http://schemas.microsoft.com/office/infopath/2007/PartnerControls" targetNamespace="b64ba0c6-cbc7-4b8a-8400-04e73b36eec3" elementFormDefault="qualified">
    <xsd:import namespace="http://schemas.microsoft.com/office/2006/documentManagement/types"/>
    <xsd:import namespace="http://schemas.microsoft.com/office/infopath/2007/PartnerControls"/>
    <xsd:element name="Task_x0020_Status" ma:index="9" nillable="true" ma:displayName="Task Name" ma:list="{8b93bbfd-538f-45a4-95ce-353de2191062}" ma:internalName="Task_x0020_Status" ma:readOnly="false" ma:showField="Title" ma:web="b64ba0c6-cbc7-4b8a-8400-04e73b36eec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13a68cb-816a-4054-99ff-2c26efa9c4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b64ba0c6-cbc7-4b8a-8400-04e73b36eec3"/>
    <ds:schemaRef ds:uri="77dce447-0566-47ff-8c07-c9b85fda5322"/>
    <ds:schemaRef ds:uri="c13a68cb-816a-4054-99ff-2c26efa9c4e4"/>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B6B1144-BB01-4B11-B62B-ED1396E13F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ce447-0566-47ff-8c07-c9b85fda5322"/>
    <ds:schemaRef ds:uri="b64ba0c6-cbc7-4b8a-8400-04e73b36eec3"/>
    <ds:schemaRef ds:uri="c13a68cb-816a-4054-99ff-2c26efa9c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Blus Screen Theme</Template>
  <TotalTime>6789</TotalTime>
  <Words>1469</Words>
  <Application>Microsoft Office PowerPoint</Application>
  <PresentationFormat>On-screen Show (4:3)</PresentationFormat>
  <Paragraphs>160</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vt:lpstr>
      <vt:lpstr>Tahoma</vt:lpstr>
      <vt:lpstr>Times New Roman</vt:lpstr>
      <vt:lpstr>Blus Screen Theme</vt:lpstr>
      <vt:lpstr>Erroneous Payments</vt:lpstr>
      <vt:lpstr>Purpose of Lesson</vt:lpstr>
      <vt:lpstr>Objectives</vt:lpstr>
      <vt:lpstr>Reference</vt:lpstr>
      <vt:lpstr>Topic 1. Identifying Erroneous Payments</vt:lpstr>
      <vt:lpstr>Definition of Erroneous Payments</vt:lpstr>
      <vt:lpstr>Actions to Take for Erroneous Payments</vt:lpstr>
      <vt:lpstr>Examples of Erroneous Payments That Are Not Duplicate Payments</vt:lpstr>
      <vt:lpstr>Definition of Administrative Error</vt:lpstr>
      <vt:lpstr>Erroneous Payment Due to System Malfunction or Programming Error</vt:lpstr>
      <vt:lpstr>Erroneous Payment Due to Claims Processing Delays</vt:lpstr>
      <vt:lpstr>Erroneous Payment Due to Veteran Action</vt:lpstr>
      <vt:lpstr>Example of an Administrative Error</vt:lpstr>
      <vt:lpstr>Topic 2. Handling Cases Involving Erroneous Payments</vt:lpstr>
      <vt:lpstr>Erroneous Payment Based on a Non-Rating Error</vt:lpstr>
      <vt:lpstr>Approvals of Administrative Decisions Involving Administrative Error</vt:lpstr>
      <vt:lpstr>Requesting Compensation Service Approval of an Administrative Decision</vt:lpstr>
      <vt:lpstr>Requesting Compensation Service Approval of an Administrative Decision (cont.)</vt:lpstr>
      <vt:lpstr>Erroneous Payments Based on Fraud</vt:lpstr>
      <vt:lpstr>Summary</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Erroneous Payments PowerPoint Presentation</dc:title>
  <dc:subject>AQRS, VSR</dc:subject>
  <dc:creator>Department of Veterans Affairs, Veterans Benefits Administration, Compensation Service, STAFF</dc:creator>
  <cp:keywords>Erroneous Payments, fraud, administrative decision</cp:keywords>
  <dc:description>The purpose of this lesson is to explain what to do upon discovery of payment of erroneous benefits to a beneficiary._x000d_
</dc:description>
  <cp:lastModifiedBy>Kathy Poole</cp:lastModifiedBy>
  <cp:revision>483</cp:revision>
  <dcterms:created xsi:type="dcterms:W3CDTF">2014-04-30T02:32:11Z</dcterms:created>
  <dcterms:modified xsi:type="dcterms:W3CDTF">2020-07-23T19:01:55Z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0x0101000A4510ECF943B2439F08A0B15BBF2A24</vt:lpwstr>
  </property>
  <property fmtid="{D5CDD505-2E9C-101B-9397-08002B2CF9AE}" pid="8" name="Language">
    <vt:lpwstr>en</vt:lpwstr>
  </property>
  <property fmtid="{D5CDD505-2E9C-101B-9397-08002B2CF9AE}" pid="9" name="Type">
    <vt:lpwstr>Presentation</vt:lpwstr>
  </property>
</Properties>
</file>