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7" r:id="rId4"/>
    <p:sldMasterId id="2147484140" r:id="rId5"/>
  </p:sldMasterIdLst>
  <p:notesMasterIdLst>
    <p:notesMasterId r:id="rId22"/>
  </p:notesMasterIdLst>
  <p:handoutMasterIdLst>
    <p:handoutMasterId r:id="rId23"/>
  </p:handoutMasterIdLst>
  <p:sldIdLst>
    <p:sldId id="277" r:id="rId6"/>
    <p:sldId id="269" r:id="rId7"/>
    <p:sldId id="266" r:id="rId8"/>
    <p:sldId id="263" r:id="rId9"/>
    <p:sldId id="273" r:id="rId10"/>
    <p:sldId id="274" r:id="rId11"/>
    <p:sldId id="257" r:id="rId12"/>
    <p:sldId id="275" r:id="rId13"/>
    <p:sldId id="271" r:id="rId14"/>
    <p:sldId id="259" r:id="rId15"/>
    <p:sldId id="276" r:id="rId16"/>
    <p:sldId id="260" r:id="rId17"/>
    <p:sldId id="261" r:id="rId18"/>
    <p:sldId id="264" r:id="rId19"/>
    <p:sldId id="262" r:id="rId20"/>
    <p:sldId id="265" r:id="rId21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2787"/>
    <p:restoredTop sz="90941" autoAdjust="0"/>
  </p:normalViewPr>
  <p:slideViewPr>
    <p:cSldViewPr>
      <p:cViewPr>
        <p:scale>
          <a:sx n="105" d="100"/>
          <a:sy n="105" d="100"/>
        </p:scale>
        <p:origin x="-72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712" y="-102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9059B-997A-4F0F-ABEF-260DF4623C6F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E5D9D-1A66-48E5-8B6A-5F61CCBFA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13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pPr>
              <a:defRPr/>
            </a:pPr>
            <a:fld id="{CB524515-7616-4B17-A0D4-4F419712ADEB}" type="datetimeFigureOut">
              <a:rPr lang="en-US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pPr>
              <a:defRPr/>
            </a:pPr>
            <a:fld id="{592456B4-C23D-4D8A-B349-1FA09CBCA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14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smtClean="0">
                <a:solidFill>
                  <a:prstClr val="black"/>
                </a:solidFill>
              </a:rPr>
              <a:t>VBA Overview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9A7FEB1-4FAC-4C2B-B25B-B681930B51F2}" type="slidenum">
              <a:rPr lang="en-US" sz="1200" smtClean="0">
                <a:solidFill>
                  <a:prstClr val="black"/>
                </a:solidFill>
              </a:rPr>
              <a:pPr/>
              <a:t>1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8038" cy="3462337"/>
          </a:xfrm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4" y="4389345"/>
            <a:ext cx="5921375" cy="41543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sz="1600" b="1" smtClean="0"/>
          </a:p>
        </p:txBody>
      </p:sp>
      <p:sp>
        <p:nvSpPr>
          <p:cNvPr id="9222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F2F9B4-FE4F-49D1-AA82-39295FDCF59C}" type="slidenum">
              <a:rPr lang="en-US" altLang="en-US" smtClean="0">
                <a:latin typeface="Times New Roman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 flipV="1">
            <a:off x="374650" y="3259138"/>
            <a:ext cx="8769350" cy="47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>
            <a:spLocks/>
          </p:cNvSpPr>
          <p:nvPr/>
        </p:nvSpPr>
        <p:spPr bwMode="auto">
          <a:xfrm>
            <a:off x="25400" y="452438"/>
            <a:ext cx="1588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25400" y="6305550"/>
            <a:ext cx="1588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73063" y="3182938"/>
            <a:ext cx="8770937" cy="4762"/>
          </a:xfrm>
          <a:prstGeom prst="line">
            <a:avLst/>
          </a:prstGeom>
          <a:noFill/>
          <a:ln w="76200">
            <a:solidFill>
              <a:srgbClr val="1D327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643063" y="220663"/>
            <a:ext cx="6691312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US" sz="4800" b="1" i="1" dirty="0">
                <a:solidFill>
                  <a:srgbClr val="1D3275"/>
                </a:solidFill>
                <a:latin typeface="Century Schoolbook" pitchFamily="18" charset="0"/>
              </a:rPr>
              <a:t>Veterans Benefits Administration</a:t>
            </a:r>
          </a:p>
          <a:p>
            <a:pPr algn="ctr">
              <a:defRPr/>
            </a:pPr>
            <a:endParaRPr lang="en-US" sz="2800" b="1" i="1" dirty="0">
              <a:solidFill>
                <a:srgbClr val="1D3275"/>
              </a:solidFill>
              <a:latin typeface="Century Schoolbook" pitchFamily="18" charset="0"/>
            </a:endParaRPr>
          </a:p>
          <a:p>
            <a:pPr algn="ctr">
              <a:defRPr/>
            </a:pPr>
            <a:endParaRPr lang="en-US" sz="28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  <a:p>
            <a:pPr algn="ctr">
              <a:defRPr/>
            </a:pPr>
            <a:endParaRPr lang="en-US" sz="28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  <a:p>
            <a:pPr algn="ctr">
              <a:defRPr/>
            </a:pPr>
            <a:endParaRPr lang="en-US" sz="28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  <a:p>
            <a:pPr algn="ctr">
              <a:defRPr/>
            </a:pPr>
            <a:endParaRPr lang="en-US" sz="28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  <a:p>
            <a:pPr algn="ctr">
              <a:defRPr/>
            </a:pPr>
            <a:endParaRPr lang="en-US" sz="28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  <a:p>
            <a:pPr algn="ctr">
              <a:defRPr/>
            </a:pPr>
            <a:endParaRPr lang="en-US" sz="28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314325" cy="6858000"/>
          </a:xfrm>
          <a:prstGeom prst="rect">
            <a:avLst/>
          </a:prstGeom>
          <a:gradFill rotWithShape="0">
            <a:gsLst>
              <a:gs pos="0">
                <a:srgbClr val="1D3275"/>
              </a:gs>
              <a:gs pos="100000">
                <a:srgbClr val="111E46"/>
              </a:gs>
            </a:gsLst>
            <a:lin ang="0" scaled="1"/>
          </a:gra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76238" y="0"/>
            <a:ext cx="142875" cy="6858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B20000"/>
              </a:gs>
            </a:gsLst>
            <a:lin ang="0" scaled="1"/>
          </a:gra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9" name="Picture 10" descr="vetera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33600"/>
            <a:ext cx="2057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892109"/>
      </p:ext>
    </p:extLst>
  </p:cSld>
  <p:clrMapOvr>
    <a:masterClrMapping/>
  </p:clrMapOvr>
  <p:transition>
    <p:fade thruBlk="1"/>
  </p:transition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BE509-D114-41AC-B02D-117BC6D531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56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0263" y="0"/>
            <a:ext cx="1963737" cy="6051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7463" y="0"/>
            <a:ext cx="5740400" cy="6051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21693-19C4-447D-BFA6-3285201250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76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 flipV="1">
            <a:off x="374650" y="3259138"/>
            <a:ext cx="8769350" cy="47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" name="Freeform 3"/>
          <p:cNvSpPr>
            <a:spLocks/>
          </p:cNvSpPr>
          <p:nvPr/>
        </p:nvSpPr>
        <p:spPr bwMode="auto">
          <a:xfrm>
            <a:off x="25400" y="452438"/>
            <a:ext cx="1588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32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25400" y="6305550"/>
            <a:ext cx="1588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32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73063" y="3182938"/>
            <a:ext cx="8770937" cy="4762"/>
          </a:xfrm>
          <a:prstGeom prst="line">
            <a:avLst/>
          </a:prstGeom>
          <a:noFill/>
          <a:ln w="76200">
            <a:solidFill>
              <a:srgbClr val="1D327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643063" y="220663"/>
            <a:ext cx="6691312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US" sz="4800" b="1" i="1" dirty="0">
                <a:solidFill>
                  <a:srgbClr val="1D3275"/>
                </a:solidFill>
                <a:latin typeface="Century Schoolbook" pitchFamily="18" charset="0"/>
              </a:rPr>
              <a:t>Veterans Benefits Administration</a:t>
            </a:r>
          </a:p>
          <a:p>
            <a:pPr algn="ctr">
              <a:defRPr/>
            </a:pPr>
            <a:endParaRPr lang="en-US" sz="2800" b="1" i="1" dirty="0">
              <a:solidFill>
                <a:srgbClr val="1D3275"/>
              </a:solidFill>
              <a:latin typeface="Century Schoolbook" pitchFamily="18" charset="0"/>
            </a:endParaRPr>
          </a:p>
          <a:p>
            <a:pPr algn="ctr">
              <a:defRPr/>
            </a:pPr>
            <a:endParaRPr lang="en-US" sz="28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  <a:p>
            <a:pPr algn="ctr">
              <a:defRPr/>
            </a:pPr>
            <a:endParaRPr lang="en-US" sz="28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  <a:p>
            <a:pPr algn="ctr">
              <a:defRPr/>
            </a:pPr>
            <a:endParaRPr lang="en-US" sz="28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  <a:p>
            <a:pPr algn="ctr">
              <a:defRPr/>
            </a:pPr>
            <a:endParaRPr lang="en-US" sz="28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  <a:p>
            <a:pPr algn="ctr">
              <a:defRPr/>
            </a:pPr>
            <a:endParaRPr lang="en-US" sz="28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  <a:p>
            <a:pPr algn="ctr">
              <a:defRPr/>
            </a:pPr>
            <a:endParaRPr lang="en-US" sz="28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314325" cy="6858000"/>
          </a:xfrm>
          <a:prstGeom prst="rect">
            <a:avLst/>
          </a:prstGeom>
          <a:gradFill rotWithShape="0">
            <a:gsLst>
              <a:gs pos="0">
                <a:srgbClr val="1D3275"/>
              </a:gs>
              <a:gs pos="100000">
                <a:srgbClr val="111E46"/>
              </a:gs>
            </a:gsLst>
            <a:lin ang="0" scaled="1"/>
          </a:gra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76238" y="0"/>
            <a:ext cx="142875" cy="6858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B20000"/>
              </a:gs>
            </a:gsLst>
            <a:lin ang="0" scaled="1"/>
          </a:gra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9" name="Picture 10" descr="vetera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33600"/>
            <a:ext cx="2057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557407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D091C-A1E3-4D2F-838F-2AF3D4B9D9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678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32E08-D1ED-4514-8CD3-CF6950674E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95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7463" y="1789113"/>
            <a:ext cx="3743325" cy="4262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3188" y="1789113"/>
            <a:ext cx="3744912" cy="4262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97B61-3A1B-4C3D-A9E4-81873D2996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83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BC855-88D6-492F-8807-38A3713D8D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491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7B86D-7ED5-40B2-8157-FF4D186176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183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6A732-E78B-48DB-894A-677EA0D480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132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20B12-A193-4B03-9CA7-451797F003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86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7AE13-88EE-4C6E-B269-BDE8000264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02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D3DD2-9FE3-4609-B403-7541EE482C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503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94D9C-90B8-4CB8-80B7-2E1E9004BE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631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0263" y="0"/>
            <a:ext cx="1963737" cy="6051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7463" y="0"/>
            <a:ext cx="5740400" cy="6051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D348A-0F85-443B-A79C-C712BE4D25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18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AEF6-5265-42AF-8189-9F73ED122C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7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7463" y="1789113"/>
            <a:ext cx="3743325" cy="4262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3188" y="1789113"/>
            <a:ext cx="3744912" cy="4262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CAB9A-DB7E-4A88-B34F-71BE484AD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04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1E72-99A6-4815-B977-4A330FFC33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3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553C3-9B16-4FEF-AD7A-CBE1F587CD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41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ECB29-D20D-45E1-BE78-12B4EFD782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1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1461A-9684-4B3B-BE71-30375A9605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4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34DE-8C68-4D18-9A94-71091C5C7E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5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1389063" y="1052513"/>
            <a:ext cx="7754937" cy="4762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23863" y="6396038"/>
            <a:ext cx="8720137" cy="53975"/>
          </a:xfrm>
          <a:prstGeom prst="rect">
            <a:avLst/>
          </a:prstGeom>
          <a:gradFill rotWithShape="0">
            <a:gsLst>
              <a:gs pos="0">
                <a:srgbClr val="1D3275"/>
              </a:gs>
              <a:gs pos="100000">
                <a:srgbClr val="111E46"/>
              </a:gs>
            </a:gsLst>
            <a:lin ang="0" scaled="1"/>
          </a:gra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041400" y="890588"/>
            <a:ext cx="8102600" cy="79375"/>
          </a:xfrm>
          <a:prstGeom prst="rect">
            <a:avLst/>
          </a:prstGeom>
          <a:gradFill rotWithShape="0">
            <a:gsLst>
              <a:gs pos="0">
                <a:srgbClr val="1D3275"/>
              </a:gs>
              <a:gs pos="100000">
                <a:srgbClr val="1A2D69"/>
              </a:gs>
            </a:gsLst>
            <a:lin ang="0" scaled="1"/>
          </a:gra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9" name="Freeform 5"/>
          <p:cNvSpPr>
            <a:spLocks/>
          </p:cNvSpPr>
          <p:nvPr/>
        </p:nvSpPr>
        <p:spPr bwMode="auto">
          <a:xfrm>
            <a:off x="25400" y="452438"/>
            <a:ext cx="1588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" name="Freeform 6"/>
          <p:cNvSpPr>
            <a:spLocks/>
          </p:cNvSpPr>
          <p:nvPr/>
        </p:nvSpPr>
        <p:spPr bwMode="auto">
          <a:xfrm>
            <a:off x="25400" y="6305550"/>
            <a:ext cx="1588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020888" y="0"/>
            <a:ext cx="7123112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7463" y="1789113"/>
            <a:ext cx="7640637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222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35635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1" compatLnSpc="1">
            <a:prstTxWarp prst="textNoShape">
              <a:avLst/>
            </a:prstTxWarp>
          </a:bodyPr>
          <a:lstStyle>
            <a:lvl1pPr algn="ctr" eaLnBrk="0" hangingPunct="0">
              <a:defRPr sz="1600" b="1" i="1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defRPr>
            </a:lvl1pPr>
          </a:lstStyle>
          <a:p>
            <a:pPr>
              <a:defRPr/>
            </a:pPr>
            <a:fld id="{D3E2BC99-CB24-4803-B423-91621B047C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0" y="0"/>
            <a:ext cx="314325" cy="6858000"/>
          </a:xfrm>
          <a:prstGeom prst="rect">
            <a:avLst/>
          </a:prstGeom>
          <a:gradFill rotWithShape="0">
            <a:gsLst>
              <a:gs pos="0">
                <a:srgbClr val="1D3275"/>
              </a:gs>
              <a:gs pos="100000">
                <a:srgbClr val="111E46"/>
              </a:gs>
            </a:gsLst>
            <a:lin ang="0" scaled="1"/>
          </a:gra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35" name="Rectangle 12"/>
          <p:cNvSpPr>
            <a:spLocks noChangeArrowheads="1"/>
          </p:cNvSpPr>
          <p:nvPr/>
        </p:nvSpPr>
        <p:spPr bwMode="auto">
          <a:xfrm>
            <a:off x="376238" y="0"/>
            <a:ext cx="142875" cy="6858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B20000"/>
              </a:gs>
            </a:gsLst>
            <a:lin ang="0" scaled="1"/>
          </a:gra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36" name="Rectangle 13"/>
          <p:cNvSpPr>
            <a:spLocks noChangeArrowheads="1"/>
          </p:cNvSpPr>
          <p:nvPr/>
        </p:nvSpPr>
        <p:spPr bwMode="auto">
          <a:xfrm>
            <a:off x="469900" y="6400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037" name="Rectangle 14"/>
          <p:cNvSpPr>
            <a:spLocks noChangeArrowheads="1"/>
          </p:cNvSpPr>
          <p:nvPr/>
        </p:nvSpPr>
        <p:spPr bwMode="auto">
          <a:xfrm>
            <a:off x="469900" y="6400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222223" name="Rectangle 15"/>
          <p:cNvSpPr>
            <a:spLocks noChangeArrowheads="1"/>
          </p:cNvSpPr>
          <p:nvPr/>
        </p:nvSpPr>
        <p:spPr bwMode="auto">
          <a:xfrm>
            <a:off x="644525" y="6400800"/>
            <a:ext cx="331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600" b="1" i="1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Compensation Service Training Staff</a:t>
            </a:r>
          </a:p>
        </p:txBody>
      </p:sp>
      <p:pic>
        <p:nvPicPr>
          <p:cNvPr id="1039" name="Picture 19" descr="veteran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76200"/>
            <a:ext cx="11604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transition/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•"/>
        <a:defRPr sz="2800">
          <a:solidFill>
            <a:srgbClr val="1D327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1D3275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rgbClr val="1D3275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1D3275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D3275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D3275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D3275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D3275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D327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1389063" y="1052513"/>
            <a:ext cx="7754937" cy="4762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23863" y="6396038"/>
            <a:ext cx="8720137" cy="53975"/>
          </a:xfrm>
          <a:prstGeom prst="rect">
            <a:avLst/>
          </a:prstGeom>
          <a:gradFill rotWithShape="0">
            <a:gsLst>
              <a:gs pos="0">
                <a:srgbClr val="1D3275"/>
              </a:gs>
              <a:gs pos="100000">
                <a:srgbClr val="111E46"/>
              </a:gs>
            </a:gsLst>
            <a:lin ang="0" scaled="1"/>
          </a:gra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041400" y="890588"/>
            <a:ext cx="8102600" cy="79375"/>
          </a:xfrm>
          <a:prstGeom prst="rect">
            <a:avLst/>
          </a:prstGeom>
          <a:gradFill rotWithShape="0">
            <a:gsLst>
              <a:gs pos="0">
                <a:srgbClr val="1D3275"/>
              </a:gs>
              <a:gs pos="100000">
                <a:srgbClr val="1A2D69"/>
              </a:gs>
            </a:gsLst>
            <a:lin ang="0" scaled="1"/>
          </a:gra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29" name="Freeform 5"/>
          <p:cNvSpPr>
            <a:spLocks/>
          </p:cNvSpPr>
          <p:nvPr/>
        </p:nvSpPr>
        <p:spPr bwMode="auto">
          <a:xfrm>
            <a:off x="25400" y="452438"/>
            <a:ext cx="1588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32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0" name="Freeform 6"/>
          <p:cNvSpPr>
            <a:spLocks/>
          </p:cNvSpPr>
          <p:nvPr/>
        </p:nvSpPr>
        <p:spPr bwMode="auto">
          <a:xfrm>
            <a:off x="25400" y="6305550"/>
            <a:ext cx="1588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32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222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020888" y="0"/>
            <a:ext cx="7123112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7463" y="1789113"/>
            <a:ext cx="7640637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222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35635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1" compatLnSpc="1">
            <a:prstTxWarp prst="textNoShape">
              <a:avLst/>
            </a:prstTxWarp>
          </a:bodyPr>
          <a:lstStyle>
            <a:lvl1pPr algn="ctr" eaLnBrk="0" hangingPunct="0">
              <a:defRPr sz="1600" b="1" i="1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defRPr>
            </a:lvl1pPr>
          </a:lstStyle>
          <a:p>
            <a:pPr>
              <a:defRPr/>
            </a:pPr>
            <a:fld id="{C0B98A25-72C3-42AC-AFA6-7953F0EEEA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0" y="0"/>
            <a:ext cx="314325" cy="6858000"/>
          </a:xfrm>
          <a:prstGeom prst="rect">
            <a:avLst/>
          </a:prstGeom>
          <a:gradFill rotWithShape="0">
            <a:gsLst>
              <a:gs pos="0">
                <a:srgbClr val="1D3275"/>
              </a:gs>
              <a:gs pos="100000">
                <a:srgbClr val="111E46"/>
              </a:gs>
            </a:gsLst>
            <a:lin ang="0" scaled="1"/>
          </a:gra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5" name="Rectangle 12"/>
          <p:cNvSpPr>
            <a:spLocks noChangeArrowheads="1"/>
          </p:cNvSpPr>
          <p:nvPr/>
        </p:nvSpPr>
        <p:spPr bwMode="auto">
          <a:xfrm>
            <a:off x="376238" y="0"/>
            <a:ext cx="142875" cy="6858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B20000"/>
              </a:gs>
            </a:gsLst>
            <a:lin ang="0" scaled="1"/>
          </a:gra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6" name="Rectangle 13"/>
          <p:cNvSpPr>
            <a:spLocks noChangeArrowheads="1"/>
          </p:cNvSpPr>
          <p:nvPr/>
        </p:nvSpPr>
        <p:spPr bwMode="auto">
          <a:xfrm>
            <a:off x="469900" y="6400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7" name="Rectangle 14"/>
          <p:cNvSpPr>
            <a:spLocks noChangeArrowheads="1"/>
          </p:cNvSpPr>
          <p:nvPr/>
        </p:nvSpPr>
        <p:spPr bwMode="auto">
          <a:xfrm>
            <a:off x="469900" y="6400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22223" name="Rectangle 15"/>
          <p:cNvSpPr>
            <a:spLocks noChangeArrowheads="1"/>
          </p:cNvSpPr>
          <p:nvPr/>
        </p:nvSpPr>
        <p:spPr bwMode="auto">
          <a:xfrm>
            <a:off x="644525" y="6400800"/>
            <a:ext cx="331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600" b="1" i="1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Compensation Service Training Staff</a:t>
            </a:r>
          </a:p>
        </p:txBody>
      </p:sp>
      <p:pic>
        <p:nvPicPr>
          <p:cNvPr id="1039" name="Picture 19" descr="veteran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76200"/>
            <a:ext cx="11604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33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•"/>
        <a:defRPr sz="2800">
          <a:solidFill>
            <a:srgbClr val="1D327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1D3275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rgbClr val="1D3275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1D3275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1D3275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1D3275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1D3275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1D3275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1D327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14400" y="4953000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solidFill>
                  <a:srgbClr val="1D3275"/>
                </a:solidFill>
                <a:latin typeface="Verdana" pitchFamily="34" charset="0"/>
              </a:rPr>
              <a:t>Processing Rating Decisions</a:t>
            </a:r>
            <a:endParaRPr lang="en-US" sz="4800" i="1" dirty="0" smtClean="0">
              <a:solidFill>
                <a:srgbClr val="003366"/>
              </a:solidFill>
              <a:latin typeface="Verdan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934200" y="3352800"/>
            <a:ext cx="2209800" cy="7620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i="1" dirty="0" smtClean="0">
                <a:latin typeface="Century Schoolbook" pitchFamily="18" charset="0"/>
              </a:rPr>
              <a:t>October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i="1" dirty="0" smtClean="0">
                <a:latin typeface="Century Schoolbook" pitchFamily="18" charset="0"/>
              </a:rPr>
              <a:t> 2014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38200" y="3276600"/>
            <a:ext cx="2514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rgbClr val="1D3275"/>
                </a:solidFill>
                <a:latin typeface="Century Schoolbook" pitchFamily="18" charset="0"/>
              </a:rPr>
              <a:t>Compensation Service Training Staff</a:t>
            </a:r>
          </a:p>
        </p:txBody>
      </p:sp>
    </p:spTree>
    <p:extLst>
      <p:ext uri="{BB962C8B-B14F-4D97-AF65-F5344CB8AC3E}">
        <p14:creationId xmlns:p14="http://schemas.microsoft.com/office/powerpoint/2010/main" val="32152238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001000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What to look for?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610600" cy="4343400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/>
              <a:t>Consistency with the issues claimed (claim &amp; § 5103 Notice)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Effective Dates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/>
              <a:t>Reasons for decision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Changes in dates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Rating decision matches Rating data in award program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Consistency with last Rating, if applicable</a:t>
            </a:r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F824E1A-8CA1-4B12-9D43-2E503D5CC170}" type="slidenum">
              <a:rPr lang="en-US" altLang="en-US" sz="1400" smtClean="0">
                <a:latin typeface="+mj-lt"/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304800"/>
            <a:ext cx="8001000" cy="533400"/>
          </a:xfrm>
        </p:spPr>
        <p:txBody>
          <a:bodyPr/>
          <a:lstStyle/>
          <a:p>
            <a:r>
              <a:rPr lang="en-US" dirty="0" smtClean="0"/>
              <a:t>Notification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8229600" cy="4373563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 smtClean="0"/>
              <a:t>VA must notify claimant of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The decision VA made</a:t>
            </a:r>
          </a:p>
          <a:p>
            <a:pPr lvl="2">
              <a:buClrTx/>
              <a:buFont typeface="Wingdings" panose="05000000000000000000" pitchFamily="2" charset="2"/>
              <a:buChar char="§"/>
            </a:pPr>
            <a:r>
              <a:rPr lang="en-US" sz="2000" dirty="0"/>
              <a:t>Any contentions addressed by the RVSR</a:t>
            </a:r>
          </a:p>
          <a:p>
            <a:pPr lvl="2">
              <a:buClrTx/>
              <a:buFont typeface="Wingdings" panose="05000000000000000000" pitchFamily="2" charset="2"/>
              <a:buChar char="§"/>
            </a:pPr>
            <a:r>
              <a:rPr lang="en-US" sz="2000" dirty="0"/>
              <a:t>Any authorization issues addressed by the VSR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The claimant’s appellate rights, and </a:t>
            </a:r>
          </a:p>
          <a:p>
            <a:pPr lvl="2">
              <a:buClrTx/>
              <a:buFont typeface="Wingdings" panose="05000000000000000000" pitchFamily="2" charset="2"/>
              <a:buChar char="§"/>
            </a:pPr>
            <a:r>
              <a:rPr lang="en-US" sz="2000" dirty="0" smtClean="0"/>
              <a:t>Right to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 smtClean="0"/>
              <a:t>Procedural due process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 smtClean="0"/>
              <a:t>A hearing, and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 smtClean="0"/>
              <a:t>Representation</a:t>
            </a:r>
          </a:p>
          <a:p>
            <a:pPr marL="1371600" lvl="3" indent="0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510-539C-475C-ACEC-7BE70781D8DE}" type="slidenum">
              <a:rPr lang="en-US" smtClean="0">
                <a:latin typeface="+mj-lt"/>
              </a:rPr>
              <a:pPr>
                <a:defRPr/>
              </a:pPr>
              <a:t>11</a:t>
            </a:fld>
            <a:endParaRPr lang="en-US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10200" y="3657600"/>
            <a:ext cx="3200400" cy="2209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500" dirty="0" smtClean="0">
              <a:solidFill>
                <a:schemeClr val="tx1"/>
              </a:solidFill>
            </a:endParaRPr>
          </a:p>
          <a:p>
            <a:endParaRPr lang="en-US" sz="1500" dirty="0">
              <a:solidFill>
                <a:schemeClr val="tx1"/>
              </a:solidFill>
            </a:endParaRPr>
          </a:p>
          <a:p>
            <a:endParaRPr lang="en-US" sz="1500" dirty="0" smtClean="0">
              <a:solidFill>
                <a:schemeClr val="tx1"/>
              </a:solidFill>
            </a:endParaRPr>
          </a:p>
          <a:p>
            <a:r>
              <a:rPr lang="en-US" sz="1500" dirty="0" smtClean="0">
                <a:solidFill>
                  <a:schemeClr val="tx1"/>
                </a:solidFill>
              </a:rPr>
              <a:t>When granting entitlement, notify the claimant of: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</a:rPr>
              <a:t>Monthly rate of payment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</a:rPr>
              <a:t>Effective dates of entitlement and payment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</a:rPr>
              <a:t>Amount of any withholding and reason for withholding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</a:rPr>
              <a:t>Information about additional benefits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7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Something to Remember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001000" cy="3962400"/>
          </a:xfrm>
        </p:spPr>
        <p:txBody>
          <a:bodyPr/>
          <a:lstStyle/>
          <a:p>
            <a:pPr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dirty="0" smtClean="0"/>
              <a:t>Your job as a VSR is to </a:t>
            </a:r>
            <a:r>
              <a:rPr lang="en-US" altLang="en-US" b="1" i="1" dirty="0" smtClean="0"/>
              <a:t>ensure the accuracy</a:t>
            </a:r>
            <a:r>
              <a:rPr lang="en-US" altLang="en-US" dirty="0" smtClean="0"/>
              <a:t> </a:t>
            </a:r>
            <a:r>
              <a:rPr lang="en-US" altLang="en-US" b="1" i="1" dirty="0" smtClean="0"/>
              <a:t>of the Rating Decision</a:t>
            </a:r>
            <a:r>
              <a:rPr lang="en-US" altLang="en-US" dirty="0" smtClean="0"/>
              <a:t>, and </a:t>
            </a:r>
            <a:r>
              <a:rPr lang="en-US" altLang="en-US" b="1" i="1" dirty="0" smtClean="0"/>
              <a:t>notify the veteran of the decisions made</a:t>
            </a:r>
            <a:r>
              <a:rPr lang="en-US" altLang="en-US" dirty="0" smtClean="0"/>
              <a:t>. </a:t>
            </a:r>
          </a:p>
          <a:p>
            <a:pPr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dirty="0" smtClean="0"/>
              <a:t>Your job is </a:t>
            </a:r>
            <a:r>
              <a:rPr lang="en-US" altLang="en-US" b="1" i="1" u="sng" dirty="0" smtClean="0"/>
              <a:t>not</a:t>
            </a:r>
            <a:r>
              <a:rPr lang="en-US" altLang="en-US" dirty="0" smtClean="0"/>
              <a:t> to question the opinion/evaluation of the Rating Decision or the RVSR.</a:t>
            </a:r>
          </a:p>
        </p:txBody>
      </p:sp>
      <p:sp>
        <p:nvSpPr>
          <p:cNvPr id="3379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4BD4440-5530-430C-B16B-C4FA57F1FA37}" type="slidenum">
              <a:rPr lang="en-US" altLang="en-US" sz="1400" smtClean="0">
                <a:latin typeface="+mj-lt"/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You Should Do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524000"/>
            <a:ext cx="8001000" cy="4114800"/>
          </a:xfrm>
        </p:spPr>
        <p:txBody>
          <a:bodyPr/>
          <a:lstStyle/>
          <a:p>
            <a:pPr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i="1" dirty="0" smtClean="0"/>
              <a:t>Become familiar with current Rating Decision!</a:t>
            </a:r>
          </a:p>
          <a:p>
            <a:pPr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dirty="0" smtClean="0"/>
              <a:t>Check accuracy of name, address, POA, etc.</a:t>
            </a:r>
          </a:p>
          <a:p>
            <a:pPr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dirty="0" smtClean="0"/>
              <a:t>Find the current claim - take note of date stamp </a:t>
            </a:r>
          </a:p>
          <a:p>
            <a:pPr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dirty="0" smtClean="0"/>
              <a:t>Check DOC against SHARE/VBMS and Rating 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E6E596C-CD63-4B88-9EF4-D8F9E7E3308C}" type="slidenum">
              <a:rPr lang="en-US" altLang="en-US" sz="1400" smtClean="0">
                <a:latin typeface="+mj-lt"/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What You Should Do (continued)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Check Decisions, Narrative, and Code Sheet</a:t>
            </a:r>
          </a:p>
          <a:p>
            <a:pPr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Check § 5103 Notice and any other development</a:t>
            </a:r>
          </a:p>
          <a:p>
            <a:pPr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Look at the current Rating vs. previous Rating</a:t>
            </a:r>
          </a:p>
          <a:p>
            <a:pPr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Look at the notification letter that followed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3584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B3D429E-F9EB-41D2-ABBD-8FDEE246067B}" type="slidenum">
              <a:rPr lang="en-US" altLang="en-US" sz="1400" smtClean="0">
                <a:latin typeface="+mj-lt"/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What You Should Do (continued)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191000"/>
          </a:xfrm>
        </p:spPr>
        <p:txBody>
          <a:bodyPr/>
          <a:lstStyle/>
          <a:p>
            <a:pPr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sz="3000" dirty="0" smtClean="0"/>
              <a:t>Process award in VBMS-A (or VETSNET)</a:t>
            </a:r>
          </a:p>
          <a:p>
            <a:pPr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sz="3000" dirty="0" smtClean="0"/>
              <a:t>Check for accuracy</a:t>
            </a:r>
          </a:p>
          <a:p>
            <a:pPr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sz="3000" dirty="0" smtClean="0"/>
              <a:t>Print award with appropriate remarks</a:t>
            </a:r>
          </a:p>
          <a:p>
            <a:pPr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sz="3000" dirty="0" smtClean="0"/>
              <a:t>Generate letter using ADL (or PCGL)</a:t>
            </a:r>
          </a:p>
          <a:p>
            <a:pPr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sz="3000" dirty="0" smtClean="0"/>
              <a:t>Check for accuracy </a:t>
            </a:r>
            <a:r>
              <a:rPr lang="en-US" altLang="en-US" sz="3000" b="1" i="1" u="sng" dirty="0" smtClean="0"/>
              <a:t>(Proofread!)</a:t>
            </a:r>
          </a:p>
          <a:p>
            <a:pPr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sz="3000" dirty="0" smtClean="0"/>
              <a:t>Print and organize letter  </a:t>
            </a:r>
          </a:p>
          <a:p>
            <a:pPr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sz="3000" dirty="0" smtClean="0"/>
              <a:t>Submit for Authorization/Review</a:t>
            </a:r>
          </a:p>
          <a:p>
            <a:pPr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b="1" i="1" dirty="0" smtClean="0"/>
              <a:t>Next case!</a:t>
            </a:r>
          </a:p>
        </p:txBody>
      </p:sp>
      <p:sp>
        <p:nvSpPr>
          <p:cNvPr id="3687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956F355-BFEB-4195-9343-589D09188665}" type="slidenum">
              <a:rPr lang="en-US" altLang="en-US" sz="1400" smtClean="0">
                <a:latin typeface="Times New Roman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</a:t>
            </a:r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1862138"/>
            <a:ext cx="38100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03D9168-6EA3-495E-90FB-35D1B0615D1F}" type="slidenum">
              <a:rPr lang="en-US" altLang="en-US" sz="1400" smtClean="0">
                <a:solidFill>
                  <a:srgbClr val="000000"/>
                </a:solidFill>
                <a:latin typeface="+mj-lt"/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dirty="0" smtClean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/>
              <a:t>The purpose of this lesson is</a:t>
            </a:r>
            <a:r>
              <a:rPr lang="en-US" dirty="0" smtClean="0"/>
              <a:t>:</a:t>
            </a:r>
          </a:p>
          <a:p>
            <a:pPr marL="0" indent="0">
              <a:buFontTx/>
              <a:buNone/>
              <a:defRPr/>
            </a:pPr>
            <a:endParaRPr lang="en-US" sz="1200" dirty="0"/>
          </a:p>
          <a:p>
            <a:pPr lvl="1" fontAlgn="auto" hangingPunct="1"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To define and identify </a:t>
            </a:r>
            <a:r>
              <a:rPr lang="en-US" sz="2400" dirty="0" smtClean="0"/>
              <a:t>Rating Decisions which result in a combined evaluation of 0% - 20</a:t>
            </a:r>
            <a:r>
              <a:rPr lang="en-US" sz="2400" dirty="0"/>
              <a:t>% </a:t>
            </a:r>
            <a:endParaRPr lang="en-US" sz="2400" dirty="0" smtClean="0"/>
          </a:p>
          <a:p>
            <a:pPr lvl="1" fontAlgn="auto" hangingPunct="1"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To define and identify Rating Decisions which result in a combined evaluation of 30% - 100%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Identify the actions required to </a:t>
            </a:r>
            <a:r>
              <a:rPr lang="en-US" sz="2400" dirty="0"/>
              <a:t>process a</a:t>
            </a:r>
            <a:r>
              <a:rPr lang="en-US" sz="2400" dirty="0" smtClean="0"/>
              <a:t> Rating Decision in either category</a:t>
            </a:r>
            <a:endParaRPr lang="en-US" sz="2400" dirty="0"/>
          </a:p>
          <a:p>
            <a:pPr>
              <a:defRPr/>
            </a:pPr>
            <a:endParaRPr lang="en-US" sz="2400" dirty="0"/>
          </a:p>
          <a:p>
            <a:pPr marL="0" indent="0" eaLnBrk="1" hangingPunct="1">
              <a:buFontTx/>
              <a:buNone/>
              <a:defRPr/>
            </a:pPr>
            <a:endParaRPr lang="en-US" alt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663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0D029C0-0C29-4A64-971C-29500613255D}" type="slidenum">
              <a:rPr lang="en-US" altLang="en-US" sz="1400" smtClean="0">
                <a:latin typeface="+mj-lt"/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References: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Rate Table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M21-1 Part I, Appendix A, B, and C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M21-1MR III.v.2.A, </a:t>
            </a:r>
            <a:r>
              <a:rPr lang="en-US" altLang="en-US" sz="2400" i="1" dirty="0" smtClean="0"/>
              <a:t>Decision Authorization</a:t>
            </a:r>
            <a:endParaRPr lang="en-US" altLang="en-US" sz="2400" dirty="0" smtClean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M21-1MR III.v.2.B, </a:t>
            </a:r>
            <a:r>
              <a:rPr lang="en-US" sz="2400" i="1" dirty="0"/>
              <a:t>Decision Notices</a:t>
            </a:r>
            <a:endParaRPr lang="en-US" altLang="en-US" sz="2400" dirty="0" smtClean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M21-1MR.III.v.2.B. </a:t>
            </a:r>
            <a:r>
              <a:rPr lang="en-US" sz="2400" dirty="0"/>
              <a:t>8, </a:t>
            </a:r>
            <a:r>
              <a:rPr lang="en-US" sz="2400" i="1" dirty="0"/>
              <a:t>Notification Requirements </a:t>
            </a:r>
            <a:endParaRPr lang="en-US" altLang="en-US" sz="2400" i="1" dirty="0" smtClean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altLang="en-US" sz="2400" i="1" dirty="0" smtClean="0"/>
              <a:t>VBMS Tip Sheet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altLang="en-US" sz="2400" i="1" dirty="0" smtClean="0"/>
              <a:t>VBMS-A ADL SOP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altLang="en-US" sz="2400" i="1" dirty="0" smtClean="0"/>
              <a:t>ADL VSR Cheat Sheet</a:t>
            </a:r>
            <a:endParaRPr lang="en-US" altLang="en-US" sz="2400" dirty="0" smtClean="0"/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206C015-32A1-4B82-BBD3-D32FD3E406DD}" type="slidenum">
              <a:rPr lang="en-US" altLang="en-US" sz="1400" smtClean="0">
                <a:latin typeface="+mj-lt"/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8001000" cy="609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What Decisions Look Like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229600" cy="4373563"/>
          </a:xfrm>
        </p:spPr>
        <p:txBody>
          <a:bodyPr/>
          <a:lstStyle/>
          <a:p>
            <a:pPr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sz="3000" dirty="0" smtClean="0">
                <a:cs typeface="Times New Roman" charset="0"/>
              </a:rPr>
              <a:t>In the Narrative, the Decision section will address conditions being granted or increased: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dirty="0" smtClean="0">
                <a:cs typeface="Times New Roman" charset="0"/>
              </a:rPr>
              <a:t>“Service connection for </a:t>
            </a:r>
            <a:r>
              <a:rPr lang="en-US" altLang="en-US" u="sng" dirty="0" smtClean="0">
                <a:cs typeface="Times New Roman" charset="0"/>
              </a:rPr>
              <a:t>  </a:t>
            </a:r>
            <a:r>
              <a:rPr lang="en-US" altLang="en-US" i="1" u="sng" dirty="0" smtClean="0">
                <a:cs typeface="Times New Roman" charset="0"/>
              </a:rPr>
              <a:t>(condition) </a:t>
            </a:r>
            <a:r>
              <a:rPr lang="en-US" altLang="en-US" dirty="0" smtClean="0">
                <a:cs typeface="Times New Roman" charset="0"/>
              </a:rPr>
              <a:t> is granted with an evaluation of </a:t>
            </a:r>
            <a:r>
              <a:rPr lang="en-US" altLang="en-US" i="1" u="sng" dirty="0" smtClean="0">
                <a:cs typeface="Times New Roman" charset="0"/>
              </a:rPr>
              <a:t>_(x)_</a:t>
            </a:r>
            <a:r>
              <a:rPr lang="en-US" altLang="en-US" dirty="0" smtClean="0">
                <a:cs typeface="Times New Roman" charset="0"/>
              </a:rPr>
              <a:t> percent effective </a:t>
            </a:r>
            <a:r>
              <a:rPr lang="en-US" altLang="en-US" i="1" u="sng" dirty="0" smtClean="0">
                <a:cs typeface="Times New Roman" charset="0"/>
              </a:rPr>
              <a:t>(date)</a:t>
            </a:r>
            <a:r>
              <a:rPr lang="en-US" altLang="en-US" i="1" dirty="0" smtClean="0">
                <a:cs typeface="Times New Roman" charset="0"/>
              </a:rPr>
              <a:t>.”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dirty="0" smtClean="0">
                <a:cs typeface="Times New Roman" charset="0"/>
              </a:rPr>
              <a:t>“Evaluation of </a:t>
            </a:r>
            <a:r>
              <a:rPr lang="en-US" altLang="en-US" u="sng" dirty="0" smtClean="0">
                <a:cs typeface="Times New Roman" charset="0"/>
              </a:rPr>
              <a:t>(</a:t>
            </a:r>
            <a:r>
              <a:rPr lang="en-US" altLang="en-US" i="1" u="sng" dirty="0" smtClean="0">
                <a:cs typeface="Times New Roman" charset="0"/>
              </a:rPr>
              <a:t>condition),</a:t>
            </a:r>
            <a:r>
              <a:rPr lang="en-US" altLang="en-US" dirty="0" smtClean="0">
                <a:cs typeface="Times New Roman" charset="0"/>
              </a:rPr>
              <a:t> which is currently </a:t>
            </a:r>
            <a:r>
              <a:rPr lang="en-US" altLang="en-US" i="1" u="sng" dirty="0" smtClean="0">
                <a:cs typeface="Times New Roman" charset="0"/>
              </a:rPr>
              <a:t>_(x)_</a:t>
            </a:r>
            <a:r>
              <a:rPr lang="en-US" altLang="en-US" dirty="0" smtClean="0">
                <a:cs typeface="Times New Roman" charset="0"/>
              </a:rPr>
              <a:t> percent disabling is increased to </a:t>
            </a:r>
            <a:r>
              <a:rPr lang="en-US" altLang="en-US" i="1" u="sng" dirty="0" smtClean="0">
                <a:cs typeface="Times New Roman" charset="0"/>
              </a:rPr>
              <a:t>_(x)_</a:t>
            </a:r>
            <a:r>
              <a:rPr lang="en-US" altLang="en-US" dirty="0" smtClean="0">
                <a:cs typeface="Times New Roman" charset="0"/>
              </a:rPr>
              <a:t> percent effective </a:t>
            </a:r>
            <a:r>
              <a:rPr lang="en-US" altLang="en-US" i="1" u="sng" dirty="0" smtClean="0">
                <a:cs typeface="Times New Roman" charset="0"/>
              </a:rPr>
              <a:t>(date).</a:t>
            </a:r>
            <a:r>
              <a:rPr lang="en-US" altLang="en-US" i="1" dirty="0" smtClean="0">
                <a:cs typeface="Times New Roman" charset="0"/>
              </a:rPr>
              <a:t>”</a:t>
            </a:r>
          </a:p>
          <a:p>
            <a:pPr eaLnBrk="1" hangingPunct="1"/>
            <a:endParaRPr lang="en-US" altLang="en-US" sz="2400" i="1" dirty="0" smtClean="0"/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094559-3153-412C-9535-2B9E1B2F3C4F}" type="slidenum">
              <a:rPr lang="en-US" altLang="en-US" sz="1400" smtClean="0">
                <a:latin typeface="+mj-lt"/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-152400"/>
            <a:ext cx="8001000" cy="990600"/>
          </a:xfrm>
        </p:spPr>
        <p:txBody>
          <a:bodyPr/>
          <a:lstStyle/>
          <a:p>
            <a:r>
              <a:rPr lang="en-US" dirty="0" smtClean="0"/>
              <a:t>What Decisions Look 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78363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400" dirty="0" smtClean="0"/>
              <a:t>In the Code Sheet, under “Subject to Compensation”, you will find the individual contentions assigned disability percentage and effective date</a:t>
            </a:r>
          </a:p>
          <a:p>
            <a:pPr>
              <a:buClrTx/>
            </a:pPr>
            <a:endParaRPr lang="en-US" sz="2400" dirty="0" smtClean="0"/>
          </a:p>
          <a:p>
            <a:pPr>
              <a:buClrTx/>
            </a:pPr>
            <a:endParaRPr lang="en-US" sz="2800" dirty="0" smtClean="0"/>
          </a:p>
          <a:p>
            <a:pPr>
              <a:buClrTx/>
            </a:pPr>
            <a:endParaRPr lang="en-US" sz="2800" dirty="0" smtClean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400" dirty="0" smtClean="0"/>
              <a:t>Increases in individual contentions can be identified through multiple percentages and effective dates </a:t>
            </a:r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510-539C-475C-ACEC-7BE70781D8DE}" type="slidenum">
              <a:rPr lang="en-US" smtClean="0">
                <a:latin typeface="+mj-lt"/>
              </a:rPr>
              <a:pPr>
                <a:defRPr/>
              </a:pPr>
              <a:t>5</a:t>
            </a:fld>
            <a:endParaRPr lang="en-US" dirty="0">
              <a:latin typeface="+mj-lt"/>
            </a:endParaRPr>
          </a:p>
        </p:txBody>
      </p:sp>
      <p:pic>
        <p:nvPicPr>
          <p:cNvPr id="7" name="Picture 6" descr="Rating Decision - Codesheet - VBMS - Windows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4" t="30724" r="15248" b="42225"/>
          <a:stretch/>
        </p:blipFill>
        <p:spPr>
          <a:xfrm>
            <a:off x="1383671" y="2743200"/>
            <a:ext cx="6599976" cy="1330860"/>
          </a:xfrm>
          <a:prstGeom prst="rect">
            <a:avLst/>
          </a:prstGeom>
        </p:spPr>
      </p:pic>
      <p:pic>
        <p:nvPicPr>
          <p:cNvPr id="8" name="Picture 7" descr="Rating Decision - Codesheet - VBMS - Windows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9" t="37533" r="35940" b="43146"/>
          <a:stretch/>
        </p:blipFill>
        <p:spPr>
          <a:xfrm>
            <a:off x="2219607" y="5029200"/>
            <a:ext cx="4928104" cy="1083120"/>
          </a:xfrm>
          <a:prstGeom prst="rect">
            <a:avLst/>
          </a:prstGeom>
        </p:spPr>
      </p:pic>
      <p:sp>
        <p:nvSpPr>
          <p:cNvPr id="9" name="Line Callout 1 8"/>
          <p:cNvSpPr/>
          <p:nvPr/>
        </p:nvSpPr>
        <p:spPr>
          <a:xfrm>
            <a:off x="6916847" y="5029200"/>
            <a:ext cx="2133600" cy="914400"/>
          </a:xfrm>
          <a:prstGeom prst="borderCallout1">
            <a:avLst>
              <a:gd name="adj1" fmla="val 51423"/>
              <a:gd name="adj2" fmla="val -2817"/>
              <a:gd name="adj3" fmla="val 102599"/>
              <a:gd name="adj4" fmla="val -7143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The bottom percentage and date will be the most current evaluation for that condition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0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152400"/>
            <a:ext cx="8001000" cy="990600"/>
          </a:xfrm>
        </p:spPr>
        <p:txBody>
          <a:bodyPr/>
          <a:lstStyle/>
          <a:p>
            <a:r>
              <a:rPr lang="en-US" dirty="0" smtClean="0"/>
              <a:t>What Decisions Look Like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510-539C-475C-ACEC-7BE70781D8DE}" type="slidenum">
              <a:rPr lang="en-US" smtClean="0">
                <a:latin typeface="+mj-lt"/>
              </a:rPr>
              <a:pPr>
                <a:defRPr/>
              </a:pPr>
              <a:t>6</a:t>
            </a:fld>
            <a:endParaRPr lang="en-US" dirty="0">
              <a:latin typeface="+mj-lt"/>
            </a:endParaRPr>
          </a:p>
        </p:txBody>
      </p:sp>
      <p:pic>
        <p:nvPicPr>
          <p:cNvPr id="12" name="Picture 11" descr="Rating Decision - Codesheet - VBMS - Windows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0" t="26308" r="33565" b="7263"/>
          <a:stretch/>
        </p:blipFill>
        <p:spPr>
          <a:xfrm>
            <a:off x="3276600" y="2448223"/>
            <a:ext cx="4191000" cy="3526693"/>
          </a:xfrm>
          <a:prstGeom prst="rect">
            <a:avLst/>
          </a:prstGeom>
        </p:spPr>
      </p:pic>
      <p:sp>
        <p:nvSpPr>
          <p:cNvPr id="11" name="Line Callout 1 10"/>
          <p:cNvSpPr/>
          <p:nvPr/>
        </p:nvSpPr>
        <p:spPr>
          <a:xfrm>
            <a:off x="228600" y="2743200"/>
            <a:ext cx="3352800" cy="1905000"/>
          </a:xfrm>
          <a:prstGeom prst="borderCallout1">
            <a:avLst>
              <a:gd name="adj1" fmla="val 103747"/>
              <a:gd name="adj2" fmla="val 49225"/>
              <a:gd name="adj3" fmla="val 161597"/>
              <a:gd name="adj4" fmla="val 9812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>
                <a:solidFill>
                  <a:schemeClr val="tx1"/>
                </a:solidFill>
              </a:rPr>
              <a:t>Each disability’s assigned percentage is combined together to give a total combined disability percentage and an associated effective date.  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The bottom percentage represents the Veterans current overall level of disability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7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Combined Evaluation of 0% - 20%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143000"/>
            <a:ext cx="8229600" cy="4525963"/>
          </a:xfrm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dirty="0" smtClean="0"/>
              <a:t>What does it mean?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dirty="0" smtClean="0"/>
              <a:t>Entitlement to service connection is granted</a:t>
            </a:r>
          </a:p>
          <a:p>
            <a:pPr lvl="2"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dirty="0" smtClean="0"/>
              <a:t>Combined Evaluation For Compensation </a:t>
            </a:r>
          </a:p>
          <a:p>
            <a:pPr lvl="3" eaLnBrk="1" hangingPunct="1">
              <a:buFont typeface="Wingdings" panose="05000000000000000000" pitchFamily="2" charset="2"/>
              <a:buChar char="§"/>
            </a:pPr>
            <a:r>
              <a:rPr lang="en-US" altLang="en-US" dirty="0" smtClean="0"/>
              <a:t>Can be non-compensable 0%, or</a:t>
            </a:r>
          </a:p>
          <a:p>
            <a:pPr lvl="3" eaLnBrk="1" hangingPunct="1">
              <a:buFont typeface="Wingdings" panose="05000000000000000000" pitchFamily="2" charset="2"/>
              <a:buChar char="§"/>
            </a:pPr>
            <a:r>
              <a:rPr lang="en-US" altLang="en-US" dirty="0" smtClean="0"/>
              <a:t>Can be compensable 10% - 20%, or</a:t>
            </a:r>
          </a:p>
          <a:p>
            <a:pPr lvl="3" eaLnBrk="1" hangingPunct="1">
              <a:buFont typeface="Wingdings" panose="05000000000000000000" pitchFamily="2" charset="2"/>
              <a:buChar char="§"/>
            </a:pPr>
            <a:r>
              <a:rPr lang="en-US" altLang="en-US" dirty="0" smtClean="0"/>
              <a:t>10% based on multiple 0%  (38 CFR 3.324)</a:t>
            </a:r>
          </a:p>
          <a:p>
            <a:pPr lvl="1" eaLnBrk="1" hangingPunct="1"/>
            <a:endParaRPr lang="en-US" altLang="en-US" dirty="0" smtClean="0"/>
          </a:p>
        </p:txBody>
      </p:sp>
      <p:sp>
        <p:nvSpPr>
          <p:cNvPr id="2867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F90C73F-8638-4950-A5D7-940F3C109432}" type="slidenum">
              <a:rPr lang="en-US" altLang="en-US" sz="1400" smtClean="0">
                <a:latin typeface="+mj-lt"/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Combined Evaluation of 0% - 20%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295400"/>
            <a:ext cx="8229600" cy="4678363"/>
          </a:xfrm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dirty="0" smtClean="0"/>
              <a:t>Is Dependency an issue?</a:t>
            </a:r>
          </a:p>
          <a:p>
            <a:pPr eaLnBrk="1" hangingPunct="1">
              <a:buClrTx/>
              <a:buFont typeface="Wingdings" panose="05000000000000000000" pitchFamily="2" charset="2"/>
              <a:buChar char="§"/>
            </a:pPr>
            <a:endParaRPr lang="en-US" altLang="en-US" dirty="0" smtClean="0"/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200" dirty="0" smtClean="0"/>
              <a:t>Once a rating on service connection is completed, dependency information submitted on a VA Form 21-526, VA Form 21-686c, and/or VA Form 21-674, requires a decision from the VSR even when the Veteran is less than 30% service-connected</a:t>
            </a:r>
          </a:p>
          <a:p>
            <a:pPr marL="914400" lvl="2" indent="0" eaLnBrk="1" hangingPunct="1">
              <a:buNone/>
            </a:pPr>
            <a:endParaRPr lang="en-US" altLang="en-US" sz="1800" dirty="0" smtClean="0"/>
          </a:p>
          <a:p>
            <a:pPr lvl="3" eaLnBrk="1" hangingPunct="1"/>
            <a:endParaRPr lang="en-US" altLang="en-US" dirty="0" smtClean="0"/>
          </a:p>
        </p:txBody>
      </p:sp>
      <p:sp>
        <p:nvSpPr>
          <p:cNvPr id="2867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F90C73F-8638-4950-A5D7-940F3C109432}" type="slidenum">
              <a:rPr lang="en-US" altLang="en-US" sz="1400" smtClean="0">
                <a:latin typeface="+mj-lt"/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94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447800" y="-76200"/>
            <a:ext cx="8001000" cy="990600"/>
          </a:xfrm>
        </p:spPr>
        <p:txBody>
          <a:bodyPr/>
          <a:lstStyle/>
          <a:p>
            <a:r>
              <a:rPr lang="en-US" altLang="en-US" sz="3000" dirty="0" smtClean="0"/>
              <a:t>Combined Evaluation of 30% or Higher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640637" cy="4262437"/>
          </a:xfrm>
        </p:spPr>
        <p:txBody>
          <a:bodyPr/>
          <a:lstStyle/>
          <a:p>
            <a:pPr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dirty="0" smtClean="0"/>
              <a:t>What does it mean?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dirty="0" smtClean="0"/>
              <a:t>Entitlement to service connection is granted</a:t>
            </a:r>
          </a:p>
          <a:p>
            <a:pPr lvl="2"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dirty="0" smtClean="0"/>
              <a:t>Combined Evaluation for Compensation</a:t>
            </a:r>
          </a:p>
          <a:p>
            <a:pPr lvl="3" eaLnBrk="1" hangingPunct="1">
              <a:buFont typeface="Wingdings" panose="05000000000000000000" pitchFamily="2" charset="2"/>
              <a:buChar char="§"/>
            </a:pPr>
            <a:r>
              <a:rPr lang="en-US" altLang="en-US" dirty="0" smtClean="0"/>
              <a:t>30% - 40% - 50% - 60% - 70% - 80% - 90% - 100%, or</a:t>
            </a:r>
          </a:p>
          <a:p>
            <a:pPr lvl="3" eaLnBrk="1" hangingPunct="1">
              <a:buFont typeface="Wingdings" panose="05000000000000000000" pitchFamily="2" charset="2"/>
              <a:buChar char="§"/>
            </a:pPr>
            <a:r>
              <a:rPr lang="en-US" altLang="en-US" dirty="0" smtClean="0"/>
              <a:t>Individual </a:t>
            </a:r>
            <a:r>
              <a:rPr lang="en-US" altLang="en-US" dirty="0" err="1" smtClean="0"/>
              <a:t>Unemployability</a:t>
            </a:r>
            <a:r>
              <a:rPr lang="en-US" altLang="en-US" dirty="0" smtClean="0"/>
              <a:t>, or </a:t>
            </a:r>
          </a:p>
          <a:p>
            <a:pPr lvl="3" eaLnBrk="1" hangingPunct="1">
              <a:buFont typeface="Wingdings" panose="05000000000000000000" pitchFamily="2" charset="2"/>
              <a:buChar char="§"/>
            </a:pPr>
            <a:r>
              <a:rPr lang="en-US" altLang="en-US" dirty="0" smtClean="0"/>
              <a:t>Temporary 100% evaluations based on P.29 or P.30 </a:t>
            </a:r>
          </a:p>
          <a:p>
            <a:pPr lvl="3" eaLnBrk="1" hangingPunct="1"/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1520F28-6766-4FC5-BD57-DD5193514622}" type="slidenum">
              <a:rPr lang="en-US" altLang="en-US" sz="1400" smtClean="0">
                <a:latin typeface="Times New Roman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 Svc Training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ecBrfNov200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ecBrfNov20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BrfNov2002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BrfNov20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BrfNov2002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BrfNov20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BrfNov20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pt0000000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ecBrfNov200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ecBrfNov20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BrfNov2002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BrfNov20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BrfNov2002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BrfNov20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BrfNov20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4246B4E1878B40B401014D6FD511C4" ma:contentTypeVersion="0" ma:contentTypeDescription="Create a new document." ma:contentTypeScope="" ma:versionID="efd79cecd58b98a3159429a7656c4ef9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271BD5-267F-4CCB-8FE8-47588C27BE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C81CA426-83F5-4656-A86D-42DF23B682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C20CD1-5EF9-47AC-A5BD-63180C759358}">
  <ds:schemaRefs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3139</TotalTime>
  <Words>724</Words>
  <Application>Microsoft Office PowerPoint</Application>
  <PresentationFormat>On-screen Show (4:3)</PresentationFormat>
  <Paragraphs>121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Comp Svc Training</vt:lpstr>
      <vt:lpstr>Ppt0000000</vt:lpstr>
      <vt:lpstr>Processing Rating Decisions</vt:lpstr>
      <vt:lpstr>Lesson Objectives</vt:lpstr>
      <vt:lpstr>References:</vt:lpstr>
      <vt:lpstr>What Decisions Look Like</vt:lpstr>
      <vt:lpstr>What Decisions Look Like</vt:lpstr>
      <vt:lpstr>What Decisions Look Like</vt:lpstr>
      <vt:lpstr>Combined Evaluation of 0% - 20% </vt:lpstr>
      <vt:lpstr>Combined Evaluation of 0% - 20% </vt:lpstr>
      <vt:lpstr>Combined Evaluation of 30% or Higher</vt:lpstr>
      <vt:lpstr>What to look for?</vt:lpstr>
      <vt:lpstr>Notification</vt:lpstr>
      <vt:lpstr>Something to Remember</vt:lpstr>
      <vt:lpstr>What You Should Do</vt:lpstr>
      <vt:lpstr>What You Should Do (continued)</vt:lpstr>
      <vt:lpstr>What You Should Do (continued)</vt:lpstr>
      <vt:lpstr>Questions</vt:lpstr>
    </vt:vector>
  </TitlesOfParts>
  <Company>Veterans Benefits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Processing Rating Decisions PowerPoint</dc:title>
  <dc:subject>VSR</dc:subject>
  <dc:creator>Department of Veterans Affairs, Veterans Benefits Administration, Compensation Service, STAFF</dc:creator>
  <dc:description>This lesson is intended to help the VSR to define and identify Rating Decisions and accurately identify what type of action is needed to process the rating decision. </dc:description>
  <cp:lastModifiedBy>Sochar, Lisa</cp:lastModifiedBy>
  <cp:revision>51</cp:revision>
  <cp:lastPrinted>2013-03-05T21:03:12Z</cp:lastPrinted>
  <dcterms:created xsi:type="dcterms:W3CDTF">2011-02-09T12:40:34Z</dcterms:created>
  <dcterms:modified xsi:type="dcterms:W3CDTF">2015-02-13T15:47:15Z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0x010100404246B4E1878B40B401014D6FD511C4</vt:lpwstr>
  </property>
  <property fmtid="{D5CDD505-2E9C-101B-9397-08002B2CF9AE}" pid="3" name="Language">
    <vt:lpwstr>en</vt:lpwstr>
  </property>
  <property fmtid="{D5CDD505-2E9C-101B-9397-08002B2CF9AE}" pid="4" name="Type">
    <vt:lpwstr>Presentation</vt:lpwstr>
  </property>
</Properties>
</file>