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4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5" r:id="rId43"/>
    <p:sldId id="296" r:id="rId44"/>
    <p:sldId id="297" r:id="rId45"/>
  </p:sldIdLst>
  <p:sldSz cx="12192000" cy="6858000"/>
  <p:notesSz cx="6858000" cy="9144000"/>
  <p:custDataLst>
    <p:tags r:id="rId4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  <a:srgbClr val="1D3275"/>
    <a:srgbClr val="7C5F1E"/>
    <a:srgbClr val="E7D0A4"/>
    <a:srgbClr val="6A5B3F"/>
    <a:srgbClr val="987734"/>
    <a:srgbClr val="AB8C4E"/>
    <a:srgbClr val="C6A156"/>
    <a:srgbClr val="E8D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8" autoAdjust="0"/>
    <p:restoredTop sz="99355" autoAdjust="0"/>
  </p:normalViewPr>
  <p:slideViewPr>
    <p:cSldViewPr snapToGrid="0">
      <p:cViewPr>
        <p:scale>
          <a:sx n="80" d="100"/>
          <a:sy n="80" d="100"/>
        </p:scale>
        <p:origin x="36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2/13/2015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501649" y="2969606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9533" y="2875289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34938" y="220663"/>
            <a:ext cx="11194991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000066"/>
                </a:solidFill>
                <a:latin typeface="Century Schoolbook" pitchFamily="18" charset="0"/>
              </a:rPr>
              <a:t>Veterans </a:t>
            </a:r>
            <a:r>
              <a:rPr lang="en-US" sz="4800" b="1" i="1" dirty="0" smtClean="0">
                <a:solidFill>
                  <a:srgbClr val="000066"/>
                </a:solidFill>
                <a:latin typeface="Century Schoolbook" pitchFamily="18" charset="0"/>
              </a:rPr>
              <a:t>Benefits</a:t>
            </a:r>
          </a:p>
          <a:p>
            <a:pPr algn="ctr">
              <a:defRPr/>
            </a:pPr>
            <a:r>
              <a:rPr lang="en-US" sz="4800" b="1" i="1" dirty="0" smtClean="0">
                <a:solidFill>
                  <a:srgbClr val="000066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10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278" y="1723402"/>
            <a:ext cx="22860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691641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Ø"/>
              <a:defRPr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ü"/>
              <a:defRPr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v"/>
              <a:defRPr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F0000"/>
              </a:buClr>
              <a:buFont typeface="Courier New" panose="02070309020205020404" pitchFamily="49" charset="0"/>
              <a:buChar char="o"/>
              <a:defRPr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315910" y="0"/>
            <a:ext cx="9876090" cy="1199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73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4523674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  <a:r>
              <a:rPr lang="en-US" sz="1600" b="1" i="1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Quality</a:t>
            </a:r>
            <a:r>
              <a:rPr lang="en-US" sz="1600" b="1" i="1" baseline="0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 Assurance</a:t>
            </a:r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6" name="Picture 19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2" y="76912"/>
            <a:ext cx="1750758" cy="1384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•"/>
        <a:defRPr sz="2800">
          <a:solidFill>
            <a:srgbClr val="0000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mailto:david.hannigan@v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nefits.va.gov/WARMS/docs/admin21/m21_1/mr/part3/subptiii/ch02/M21-1MRIII_iii_2_Sec%20I.do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nefits.va.gov/WARMS/docs/admin21/m21_1/mr/part3/subptiii/ch02/M21-1MRIII_iii_2_Sec%20I.doc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55805" y="3831367"/>
            <a:ext cx="3538671" cy="62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n-US" i="1" kern="0" dirty="0" smtClean="0">
              <a:solidFill>
                <a:srgbClr val="00336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17847" y="3928225"/>
            <a:ext cx="11203536" cy="51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  <a:defRPr/>
            </a:pPr>
            <a:r>
              <a:rPr lang="en-US" sz="3600" b="1" i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11, 2015</a:t>
            </a:r>
            <a:endParaRPr lang="en-US" sz="3600" b="1" i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17847" y="4435270"/>
            <a:ext cx="11203536" cy="1853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latin typeface="Verdana" pitchFamily="34" charset="0"/>
              </a:rPr>
              <a:t>Compensation Service Quality Call</a:t>
            </a:r>
            <a:br>
              <a:rPr lang="en-US" sz="3600" b="1" kern="0" dirty="0" smtClean="0">
                <a:latin typeface="Verdana" pitchFamily="34" charset="0"/>
              </a:rPr>
            </a:br>
            <a:r>
              <a:rPr lang="en-US" sz="3600" b="1" kern="0" dirty="0" smtClean="0">
                <a:latin typeface="Verdana" pitchFamily="34" charset="0"/>
              </a:rPr>
              <a:t>1-855-767-1051</a:t>
            </a:r>
            <a:br>
              <a:rPr lang="en-US" sz="3600" b="1" kern="0" dirty="0" smtClean="0">
                <a:latin typeface="Verdana" pitchFamily="34" charset="0"/>
              </a:rPr>
            </a:br>
            <a:r>
              <a:rPr lang="en-US" sz="3600" b="1" kern="0" dirty="0" smtClean="0">
                <a:latin typeface="Verdana" pitchFamily="34" charset="0"/>
              </a:rPr>
              <a:t>Conf. ID # 36041139</a:t>
            </a:r>
            <a:endParaRPr lang="en-US" sz="1800" i="1" kern="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53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Common 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Gabrielle Mancuso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Chief, Program Operations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 Assurance</a:t>
            </a:r>
          </a:p>
        </p:txBody>
      </p:sp>
    </p:spTree>
    <p:extLst>
      <p:ext uri="{BB962C8B-B14F-4D97-AF65-F5344CB8AC3E}">
        <p14:creationId xmlns:p14="http://schemas.microsoft.com/office/powerpoint/2010/main" val="330541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Findings </a:t>
            </a:r>
            <a:r>
              <a:rPr lang="en-US" dirty="0"/>
              <a:t>– Review of </a:t>
            </a:r>
            <a:r>
              <a:rPr lang="en-US" dirty="0" smtClean="0"/>
              <a:t>Supplemental </a:t>
            </a:r>
            <a:r>
              <a:rPr lang="en-US" dirty="0"/>
              <a:t>STRs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0" y="1420780"/>
            <a:ext cx="10972799" cy="5066852"/>
          </a:xfrm>
        </p:spPr>
        <p:txBody>
          <a:bodyPr/>
          <a:lstStyle/>
          <a:p>
            <a:r>
              <a:rPr lang="en-US" sz="2400" dirty="0" smtClean="0"/>
              <a:t>Review of supplemental STRs</a:t>
            </a:r>
            <a:r>
              <a:rPr lang="en-US" dirty="0"/>
              <a:t> </a:t>
            </a:r>
          </a:p>
          <a:p>
            <a:pPr lvl="1"/>
            <a:r>
              <a:rPr lang="en-US" sz="2200" dirty="0"/>
              <a:t>U</a:t>
            </a:r>
            <a:r>
              <a:rPr lang="en-US" sz="2200" dirty="0" smtClean="0"/>
              <a:t>pon </a:t>
            </a:r>
            <a:r>
              <a:rPr lang="en-US" sz="2200" dirty="0"/>
              <a:t>receipt of the supplemental STRs, a </a:t>
            </a:r>
            <a:r>
              <a:rPr lang="en-US" sz="2200" dirty="0" smtClean="0"/>
              <a:t>VSR </a:t>
            </a:r>
            <a:r>
              <a:rPr lang="en-US" sz="2200" dirty="0"/>
              <a:t>conducts an initial review of the </a:t>
            </a:r>
            <a:r>
              <a:rPr lang="en-US" sz="2200" dirty="0" smtClean="0"/>
              <a:t>STRs </a:t>
            </a:r>
            <a:r>
              <a:rPr lang="en-US" sz="2200" dirty="0"/>
              <a:t>with the claims folder to determine whether the records are </a:t>
            </a:r>
            <a:r>
              <a:rPr lang="en-US" sz="2200" dirty="0" smtClean="0"/>
              <a:t>duplicates</a:t>
            </a:r>
          </a:p>
          <a:p>
            <a:r>
              <a:rPr lang="en-US" sz="2400" dirty="0" smtClean="0"/>
              <a:t>If duplicates</a:t>
            </a:r>
          </a:p>
          <a:p>
            <a:pPr lvl="1"/>
            <a:r>
              <a:rPr lang="en-US" sz="2200" dirty="0" smtClean="0"/>
              <a:t>Send duplicate STRs to the Veteran with a cover letter</a:t>
            </a:r>
          </a:p>
          <a:p>
            <a:pPr lvl="1"/>
            <a:r>
              <a:rPr lang="en-US" sz="2200" dirty="0" smtClean="0"/>
              <a:t>Annotate duplicate STRs reviewed, no action needed on the outside of the existing STR jacket</a:t>
            </a:r>
          </a:p>
          <a:p>
            <a:pPr lvl="1"/>
            <a:r>
              <a:rPr lang="en-US" sz="2200" dirty="0" smtClean="0"/>
              <a:t>Initial and date the annotation and clear an EP 699</a:t>
            </a:r>
          </a:p>
          <a:p>
            <a:r>
              <a:rPr lang="en-US" sz="2400" dirty="0" smtClean="0"/>
              <a:t>Not duplicates</a:t>
            </a:r>
          </a:p>
          <a:p>
            <a:pPr lvl="1"/>
            <a:r>
              <a:rPr lang="en-US" sz="2200" dirty="0" smtClean="0"/>
              <a:t>Establish a future EP 699 with a 60 day suspense diary, and </a:t>
            </a:r>
          </a:p>
          <a:p>
            <a:pPr lvl="1"/>
            <a:r>
              <a:rPr lang="en-US" sz="2200" dirty="0" smtClean="0"/>
              <a:t>Forward the claims folder to the RVSR for rating action</a:t>
            </a: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							Reference: M21-1MR IV.ii.2.A.1.c,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/>
              <a:t>Medical Examination Request Builder (ERB) </a:t>
            </a:r>
            <a:r>
              <a:rPr lang="en-US" dirty="0" smtClean="0"/>
              <a:t>Tool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194560" y="2535255"/>
            <a:ext cx="94106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Maruta Grean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rPr>
              <a:t>Performance</a:t>
            </a:r>
            <a:r>
              <a:rPr kumimoji="0" lang="en-US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rPr>
              <a:t> Specialist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Disability Examination Management Office (DEMO)</a:t>
            </a:r>
          </a:p>
        </p:txBody>
      </p:sp>
    </p:spTree>
    <p:extLst>
      <p:ext uri="{BB962C8B-B14F-4D97-AF65-F5344CB8AC3E}">
        <p14:creationId xmlns:p14="http://schemas.microsoft.com/office/powerpoint/2010/main" val="39174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1589518"/>
            <a:ext cx="11344835" cy="4832797"/>
          </a:xfrm>
        </p:spPr>
        <p:txBody>
          <a:bodyPr/>
          <a:lstStyle/>
          <a:p>
            <a:r>
              <a:rPr lang="en-US" dirty="0" smtClean="0"/>
              <a:t>ERB improves the quality of examination requests</a:t>
            </a:r>
          </a:p>
          <a:p>
            <a:pPr marL="457200" lvl="1" indent="0">
              <a:buNone/>
            </a:pPr>
            <a:endParaRPr lang="en-US" sz="2800" dirty="0"/>
          </a:p>
          <a:p>
            <a:pPr lvl="1"/>
            <a:r>
              <a:rPr lang="en-US" sz="2800" dirty="0" smtClean="0"/>
              <a:t>ERB uses consistent language &amp; standardized format to minimize insufficiency in examination reports throughout the nation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smtClean="0"/>
              <a:t>ERB clarifies opinion requests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smtClean="0"/>
              <a:t>ERB will be mandatory at the end of February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941" y="1511143"/>
            <a:ext cx="11342925" cy="5033272"/>
          </a:xfrm>
        </p:spPr>
        <p:txBody>
          <a:bodyPr/>
          <a:lstStyle/>
          <a:p>
            <a:pPr lvl="1"/>
            <a:r>
              <a:rPr lang="en-US" sz="2800" dirty="0" smtClean="0"/>
              <a:t>The tool</a:t>
            </a:r>
          </a:p>
          <a:p>
            <a:pPr lvl="2"/>
            <a:r>
              <a:rPr lang="en-US" sz="2800" dirty="0" smtClean="0"/>
              <a:t>Automatically determines asbestos and noise exposure probability based on military occupation specialty</a:t>
            </a:r>
          </a:p>
          <a:p>
            <a:pPr marL="914400" lvl="2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lvl="2"/>
            <a:r>
              <a:rPr lang="en-US" sz="2800" dirty="0" smtClean="0"/>
              <a:t>Calculates days pending based on date of claim</a:t>
            </a:r>
          </a:p>
          <a:p>
            <a:pPr marL="914400" lvl="2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lvl="2"/>
            <a:r>
              <a:rPr lang="en-US" sz="2800" dirty="0" smtClean="0"/>
              <a:t>Automatically pulls name, date, SSN, address, Zip code, and power of attorney name from the VBMS profile screen</a:t>
            </a:r>
          </a:p>
          <a:p>
            <a:pPr marL="914400" lvl="2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lvl="2"/>
            <a:r>
              <a:rPr lang="en-US" sz="2800" dirty="0" smtClean="0"/>
              <a:t>Automatically pulls in the contentions and service connected disabilities, to include evaluations, from the VBMS contentions screen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5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57" y="1503505"/>
            <a:ext cx="10945906" cy="4968726"/>
          </a:xfrm>
          <a:ln>
            <a:noFill/>
          </a:ln>
        </p:spPr>
        <p:txBody>
          <a:bodyPr/>
          <a:lstStyle/>
          <a:p>
            <a:pPr lvl="1"/>
            <a:r>
              <a:rPr lang="en-US" sz="2800" dirty="0" smtClean="0"/>
              <a:t>The tool</a:t>
            </a:r>
          </a:p>
          <a:p>
            <a:pPr lvl="2"/>
            <a:r>
              <a:rPr lang="en-US" sz="2800" dirty="0" smtClean="0"/>
              <a:t>Inputs Mitchell information when a musculoskeletal examination is selected</a:t>
            </a:r>
          </a:p>
          <a:p>
            <a:pPr marL="914400" lvl="2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800" dirty="0"/>
          </a:p>
          <a:p>
            <a:pPr lvl="2"/>
            <a:r>
              <a:rPr lang="en-US" sz="2800" dirty="0" smtClean="0"/>
              <a:t>Automatically inputs ACE, IU, and insufficient examination information for applicable examination requests</a:t>
            </a:r>
          </a:p>
          <a:p>
            <a:pPr marL="914400" lvl="2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800" dirty="0"/>
          </a:p>
          <a:p>
            <a:pPr lvl="2"/>
            <a:r>
              <a:rPr lang="en-US" sz="2800" dirty="0" smtClean="0"/>
              <a:t>Includes medical opinion formats for direct, secondary, pre-existing aggravation, and non-service connected aggravation</a:t>
            </a:r>
          </a:p>
          <a:p>
            <a:pPr marL="914400" lvl="2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800" dirty="0"/>
          </a:p>
          <a:p>
            <a:pPr lvl="2"/>
            <a:r>
              <a:rPr lang="en-US" sz="2800" dirty="0" smtClean="0"/>
              <a:t>Sorts tabs into chronological order</a:t>
            </a:r>
            <a:endParaRPr lang="en-US" sz="28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89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 – Introduction Screen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89" y="1439391"/>
            <a:ext cx="10945906" cy="48545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42" y="1508166"/>
            <a:ext cx="11352810" cy="4908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4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 – Contact Information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037" y="1480334"/>
            <a:ext cx="10945906" cy="469164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66" y="1591293"/>
            <a:ext cx="11507190" cy="4690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45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(continued) – Exam Request Entry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89" y="1466686"/>
            <a:ext cx="10945906" cy="469164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6" y="1567543"/>
            <a:ext cx="11424063" cy="4780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97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 – Tab Screen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685" y="1493982"/>
            <a:ext cx="10945906" cy="469164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19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1579418"/>
            <a:ext cx="11400312" cy="475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781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Quality Call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1091310" cy="4766831"/>
          </a:xfrm>
          <a:ln w="28575"/>
        </p:spPr>
        <p:txBody>
          <a:bodyPr/>
          <a:lstStyle/>
          <a:p>
            <a:r>
              <a:rPr lang="en-US" dirty="0" smtClean="0"/>
              <a:t>If you are using a </a:t>
            </a:r>
            <a:r>
              <a:rPr lang="en-US" i="1" dirty="0" smtClean="0"/>
              <a:t>USB headset connected to your computer</a:t>
            </a:r>
            <a:br>
              <a:rPr lang="en-US" i="1" dirty="0" smtClean="0"/>
            </a:br>
            <a:r>
              <a:rPr lang="en-US" dirty="0" smtClean="0"/>
              <a:t>to listen to this meeting:</a:t>
            </a:r>
          </a:p>
          <a:p>
            <a:pPr lvl="1"/>
            <a:r>
              <a:rPr lang="en-US" dirty="0" smtClean="0"/>
              <a:t>Select “</a:t>
            </a:r>
            <a:r>
              <a:rPr lang="en-US" b="1" dirty="0" smtClean="0"/>
              <a:t>Use Lync (integrated audio and video)</a:t>
            </a:r>
            <a:r>
              <a:rPr lang="en-US" dirty="0" smtClean="0"/>
              <a:t>” when joining the meeting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If you are using a </a:t>
            </a:r>
            <a:r>
              <a:rPr lang="en-US" i="1" dirty="0" smtClean="0"/>
              <a:t>telephone line </a:t>
            </a:r>
            <a:r>
              <a:rPr lang="en-US" dirty="0" smtClean="0"/>
              <a:t>to listen to this meeting:</a:t>
            </a:r>
          </a:p>
          <a:p>
            <a:pPr lvl="1"/>
            <a:r>
              <a:rPr lang="en-US" dirty="0" smtClean="0"/>
              <a:t>Dial </a:t>
            </a:r>
            <a:r>
              <a:rPr lang="en-US" b="1" dirty="0" smtClean="0"/>
              <a:t>1-855-767-1051</a:t>
            </a:r>
            <a:r>
              <a:rPr lang="en-US" dirty="0" smtClean="0"/>
              <a:t>, enter the Conference ID code 36041139</a:t>
            </a:r>
            <a:r>
              <a:rPr lang="en-US" b="1" dirty="0" smtClean="0"/>
              <a:t>,</a:t>
            </a:r>
            <a:r>
              <a:rPr lang="en-US" dirty="0" smtClean="0"/>
              <a:t> press </a:t>
            </a:r>
            <a:r>
              <a:rPr lang="en-US" b="1" dirty="0" smtClean="0"/>
              <a:t>#</a:t>
            </a:r>
            <a:r>
              <a:rPr lang="en-US" dirty="0" smtClean="0"/>
              <a:t>, then select “</a:t>
            </a:r>
            <a:r>
              <a:rPr lang="en-US" b="1" dirty="0" smtClean="0"/>
              <a:t>Do not join audio</a:t>
            </a:r>
            <a:r>
              <a:rPr lang="en-US" dirty="0" smtClean="0"/>
              <a:t>” when joining the Lync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753" y="4452358"/>
            <a:ext cx="4648200" cy="1931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4375447" y="4913832"/>
            <a:ext cx="2555192" cy="38456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examination request:</a:t>
            </a:r>
          </a:p>
          <a:p>
            <a:pPr marL="0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The Veteran has filed a fully developed claim</a:t>
            </a:r>
          </a:p>
          <a:p>
            <a:pPr lvl="1"/>
            <a:r>
              <a:rPr lang="en-US" sz="2800" dirty="0" smtClean="0"/>
              <a:t>Please expedite</a:t>
            </a:r>
          </a:p>
          <a:p>
            <a:pPr lvl="1"/>
            <a:r>
              <a:rPr lang="en-US" sz="2800" dirty="0" smtClean="0"/>
              <a:t>Date of claim:  1/01/2011</a:t>
            </a:r>
          </a:p>
          <a:p>
            <a:pPr lvl="1"/>
            <a:r>
              <a:rPr lang="en-US" sz="2800" dirty="0" smtClean="0"/>
              <a:t>Days pending:  165</a:t>
            </a:r>
          </a:p>
          <a:p>
            <a:pPr lvl="1"/>
            <a:r>
              <a:rPr lang="en-US" sz="2800" dirty="0" smtClean="0"/>
              <a:t>Veteran has a power of attorney</a:t>
            </a:r>
          </a:p>
          <a:p>
            <a:pPr lvl="1"/>
            <a:r>
              <a:rPr lang="en-US" sz="2800" dirty="0" smtClean="0"/>
              <a:t>Please send a courtesy copy of the examination notice letter to American Legion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76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examination </a:t>
            </a:r>
            <a:r>
              <a:rPr lang="en-US" dirty="0" smtClean="0"/>
              <a:t>request continued: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800" b="1" dirty="0" smtClean="0"/>
              <a:t>The Veteran will need to report for the following exam(s):</a:t>
            </a:r>
          </a:p>
          <a:p>
            <a:pPr lvl="1"/>
            <a:r>
              <a:rPr lang="en-US" sz="2800" dirty="0" smtClean="0"/>
              <a:t>DBQ PSYCH Review Evaluation of PTSD</a:t>
            </a:r>
          </a:p>
          <a:p>
            <a:pPr lvl="1"/>
            <a:r>
              <a:rPr lang="en-US" sz="2800" dirty="0" smtClean="0"/>
              <a:t>Please do not use ACE for this exam</a:t>
            </a:r>
          </a:p>
          <a:p>
            <a:pPr lvl="1"/>
            <a:r>
              <a:rPr lang="en-US" sz="2800" dirty="0" smtClean="0"/>
              <a:t>Please review the Veteran’s electronic folder in VBMS for this examination</a:t>
            </a:r>
          </a:p>
          <a:p>
            <a:pPr lvl="1"/>
            <a:r>
              <a:rPr lang="en-US" sz="2800" dirty="0" smtClean="0"/>
              <a:t>The Veteran is service connected for PTSD which is currently evaluated at 70%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79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examination request continued</a:t>
            </a:r>
            <a:r>
              <a:rPr lang="en-US" dirty="0" smtClean="0"/>
              <a:t>:</a:t>
            </a:r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lvl="1"/>
            <a:r>
              <a:rPr lang="en-US" sz="2600" dirty="0" smtClean="0"/>
              <a:t>Please evaluate for the current level of severity of the Veteran’s SC disability</a:t>
            </a:r>
            <a:endParaRPr lang="en-US" sz="2600" dirty="0"/>
          </a:p>
          <a:p>
            <a:pPr lvl="1"/>
            <a:r>
              <a:rPr lang="en-US" sz="2600" dirty="0" smtClean="0"/>
              <a:t>If the diagnosis rendered is different from the disability for which the Veteran is SC, please indicate whether the Veteran’s current diagnosis is a progression of the SC disability or the original diagnosis was in error</a:t>
            </a:r>
            <a:endParaRPr lang="en-US" sz="2600" dirty="0"/>
          </a:p>
          <a:p>
            <a:pPr lvl="1"/>
            <a:r>
              <a:rPr lang="en-US" sz="2600" dirty="0" smtClean="0"/>
              <a:t>Please comment on the level of functional impairment resulting from the examined disability with regards to physical and sedentary employment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9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examination request continued:</a:t>
            </a:r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lvl="1"/>
            <a:r>
              <a:rPr lang="en-US" dirty="0" smtClean="0"/>
              <a:t>***Addendum only***</a:t>
            </a:r>
          </a:p>
          <a:p>
            <a:pPr lvl="1"/>
            <a:r>
              <a:rPr lang="en-US" dirty="0" smtClean="0"/>
              <a:t>***Veteran need not report***</a:t>
            </a:r>
          </a:p>
          <a:p>
            <a:pPr lvl="1"/>
            <a:r>
              <a:rPr lang="en-US" b="1" dirty="0" smtClean="0"/>
              <a:t>Scars:</a:t>
            </a:r>
          </a:p>
          <a:p>
            <a:pPr lvl="1"/>
            <a:r>
              <a:rPr lang="en-US" dirty="0" smtClean="0"/>
              <a:t>Please have (test examiner) provide an addendum to the examination he or she conducted on the Veteran on 02/01/2014 - Please provide the following clarification:</a:t>
            </a:r>
          </a:p>
          <a:p>
            <a:pPr lvl="1"/>
            <a:r>
              <a:rPr lang="en-US" dirty="0" smtClean="0"/>
              <a:t>Please provide measurements of the surgical scar on the Veteran’s back</a:t>
            </a:r>
            <a:endParaRPr lang="en-US" dirty="0"/>
          </a:p>
          <a:p>
            <a:pPr lvl="1"/>
            <a:r>
              <a:rPr lang="en-US" dirty="0" smtClean="0"/>
              <a:t>Please direct any questions regarding this request to: (Name, Address, and phone number)</a:t>
            </a:r>
          </a:p>
          <a:p>
            <a:pPr marL="457200" lvl="1" indent="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729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ERB Tool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  <a:p>
            <a:endParaRPr lang="en-US" dirty="0"/>
          </a:p>
          <a:p>
            <a:pPr lvl="1"/>
            <a:r>
              <a:rPr lang="en-US" sz="2800" dirty="0" smtClean="0"/>
              <a:t>ERB reduces the amount of time spent developing examination requests</a:t>
            </a: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ERB generates the examination request into a clear, concise, and consistent format</a:t>
            </a: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ERB increases the quality of each examination request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248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25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Cindy Windham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Senior Authorization Quality Review Specialist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 Review</a:t>
            </a:r>
            <a:r>
              <a:rPr kumimoji="0" lang="en-US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 Team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150456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819" y="-1"/>
            <a:ext cx="9893181" cy="1179321"/>
          </a:xfrm>
        </p:spPr>
        <p:txBody>
          <a:bodyPr/>
          <a:lstStyle/>
          <a:p>
            <a:r>
              <a:rPr lang="en-US" dirty="0"/>
              <a:t>DOC Errors for EP 600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47164" y="1589518"/>
            <a:ext cx="11344835" cy="4691641"/>
          </a:xfrm>
        </p:spPr>
        <p:txBody>
          <a:bodyPr/>
          <a:lstStyle/>
          <a:p>
            <a:r>
              <a:rPr lang="en-US" dirty="0" smtClean="0"/>
              <a:t>VBMS Release 8.0</a:t>
            </a:r>
          </a:p>
          <a:p>
            <a:pPr marL="0" indent="0">
              <a:buNone/>
            </a:pPr>
            <a:endParaRPr lang="en-US" sz="1400" dirty="0"/>
          </a:p>
          <a:p>
            <a:pPr lvl="1"/>
            <a:r>
              <a:rPr lang="en-US" dirty="0" smtClean="0"/>
              <a:t>Change on how letters are dated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Standardized to be the next business day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DOC errors not cited when DOC does not match date of due process letter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Effective December 15, 2014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M21-4 will be updated later to reflect this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3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02" y="-1"/>
            <a:ext cx="9858998" cy="1179321"/>
          </a:xfrm>
        </p:spPr>
        <p:txBody>
          <a:bodyPr/>
          <a:lstStyle/>
          <a:p>
            <a:r>
              <a:rPr lang="en-US" dirty="0" smtClean="0"/>
              <a:t>Removing Dependents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8415" y="1720143"/>
            <a:ext cx="10945906" cy="4691641"/>
          </a:xfrm>
        </p:spPr>
        <p:txBody>
          <a:bodyPr/>
          <a:lstStyle/>
          <a:p>
            <a:r>
              <a:rPr lang="en-US" dirty="0" smtClean="0"/>
              <a:t>Loss of dependent reported via SEP</a:t>
            </a:r>
          </a:p>
          <a:p>
            <a:pPr marL="0" indent="0">
              <a:buNone/>
            </a:pPr>
            <a:endParaRPr lang="en-US" sz="800" dirty="0" smtClean="0"/>
          </a:p>
          <a:p>
            <a:pPr lvl="1"/>
            <a:r>
              <a:rPr lang="en-US" dirty="0" smtClean="0"/>
              <a:t> </a:t>
            </a:r>
            <a:r>
              <a:rPr lang="en-US" sz="2800" dirty="0" smtClean="0"/>
              <a:t>Considered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party information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pPr lvl="1"/>
            <a:r>
              <a:rPr lang="en-US" sz="2800" dirty="0" smtClean="0"/>
              <a:t>Check for signature of Veteran/claimant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pPr lvl="2"/>
            <a:r>
              <a:rPr lang="en-US" sz="2400" dirty="0" smtClean="0"/>
              <a:t>Send due process if no signature</a:t>
            </a:r>
          </a:p>
          <a:p>
            <a:pPr marL="914400" lvl="2" indent="0">
              <a:buNone/>
            </a:pPr>
            <a:endParaRPr lang="en-US" sz="2400" dirty="0"/>
          </a:p>
          <a:p>
            <a:pPr marL="0" lvl="2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Compensation Service Bulletin October 2014</a:t>
            </a:r>
          </a:p>
          <a:p>
            <a:pPr marL="914400" lvl="2" indent="0">
              <a:buNone/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89735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819" y="-1"/>
            <a:ext cx="9893181" cy="1179321"/>
          </a:xfrm>
        </p:spPr>
        <p:txBody>
          <a:bodyPr/>
          <a:lstStyle/>
          <a:p>
            <a:r>
              <a:rPr lang="en-US" dirty="0" smtClean="0"/>
              <a:t>Chapter 33 Education 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Concurrent receipt of compensation &amp; Ch. 33 prohibited unless</a:t>
            </a:r>
          </a:p>
          <a:p>
            <a:pPr marL="914400" lvl="1"/>
            <a:r>
              <a:rPr lang="en-US" dirty="0" smtClean="0"/>
              <a:t>Child is  </a:t>
            </a:r>
          </a:p>
          <a:p>
            <a:pPr marL="1325880" lvl="2"/>
            <a:r>
              <a:rPr lang="en-US" dirty="0"/>
              <a:t>U</a:t>
            </a:r>
            <a:r>
              <a:rPr lang="en-US" dirty="0" smtClean="0"/>
              <a:t>nder age 18, or</a:t>
            </a:r>
          </a:p>
          <a:p>
            <a:pPr marL="1325880" lvl="2"/>
            <a:r>
              <a:rPr lang="en-US" dirty="0" smtClean="0"/>
              <a:t>Age 18 or older and permanently incapable of self support</a:t>
            </a:r>
          </a:p>
          <a:p>
            <a:pPr marL="914400" lvl="1" indent="0">
              <a:buNone/>
            </a:pPr>
            <a:endParaRPr lang="en-US" sz="1000" dirty="0" smtClean="0"/>
          </a:p>
          <a:p>
            <a:pPr marL="914400" lvl="1"/>
            <a:r>
              <a:rPr lang="en-US" dirty="0" smtClean="0"/>
              <a:t>Spouse or surviving spouse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marL="0" lvl="1">
              <a:buFont typeface="Arial" panose="020B0604020202020204" pitchFamily="34" charset="0"/>
              <a:buChar char="•"/>
            </a:pPr>
            <a:r>
              <a:rPr lang="en-US" sz="2800" dirty="0" smtClean="0"/>
              <a:t>MR updated October 15, 2014</a:t>
            </a:r>
          </a:p>
          <a:p>
            <a:pPr marL="0" lvl="1" indent="0">
              <a:buNone/>
            </a:pPr>
            <a:endParaRPr lang="en-US" dirty="0"/>
          </a:p>
          <a:p>
            <a:r>
              <a:rPr lang="en-US" dirty="0" smtClean="0"/>
              <a:t>FAQ has been removed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1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819" y="-1"/>
            <a:ext cx="9893181" cy="1179321"/>
          </a:xfrm>
        </p:spPr>
        <p:txBody>
          <a:bodyPr/>
          <a:lstStyle/>
          <a:p>
            <a:r>
              <a:rPr lang="en-US" dirty="0" smtClean="0"/>
              <a:t>Correct End Product Credit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 Form 21-0538, Status of Dependents Questionnaire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Information matches Corporate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EP 692 is proper, NOT EP 130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M21-1MR,III.iii.5.K.63 - Steps 1 - 4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8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February 2015 Quality Call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777099"/>
          </a:xfrm>
        </p:spPr>
        <p:txBody>
          <a:bodyPr/>
          <a:lstStyle/>
          <a:p>
            <a:r>
              <a:rPr lang="en-US" sz="2200" dirty="0"/>
              <a:t>Opening </a:t>
            </a:r>
            <a:r>
              <a:rPr lang="en-US" sz="2200" dirty="0" smtClean="0"/>
              <a:t>Remarks</a:t>
            </a:r>
            <a:endParaRPr lang="en-US" sz="2200" dirty="0"/>
          </a:p>
          <a:p>
            <a:r>
              <a:rPr lang="en-US" sz="2200" dirty="0"/>
              <a:t>Quality Review &amp; Consistency Topics</a:t>
            </a:r>
          </a:p>
          <a:p>
            <a:r>
              <a:rPr lang="en-US" sz="2200" dirty="0" smtClean="0"/>
              <a:t>Common Findings</a:t>
            </a:r>
          </a:p>
          <a:p>
            <a:r>
              <a:rPr lang="en-US" sz="2200" dirty="0" smtClean="0"/>
              <a:t>Medical Examination Request Builder (ERB) Tool</a:t>
            </a:r>
          </a:p>
          <a:p>
            <a:r>
              <a:rPr lang="en-US" sz="2200" dirty="0" smtClean="0"/>
              <a:t>Reminders</a:t>
            </a:r>
            <a:endParaRPr lang="en-US" sz="2200" dirty="0"/>
          </a:p>
          <a:p>
            <a:r>
              <a:rPr lang="en-US" sz="2200" dirty="0" smtClean="0"/>
              <a:t>Quality Review Team (QRT) Q-Tips</a:t>
            </a:r>
          </a:p>
          <a:p>
            <a:r>
              <a:rPr lang="en-US" sz="2200" dirty="0" smtClean="0"/>
              <a:t>Reconsideration Request Discussion</a:t>
            </a:r>
          </a:p>
          <a:p>
            <a:r>
              <a:rPr lang="en-US" sz="2200" dirty="0" smtClean="0"/>
              <a:t>Questions &amp; Answers</a:t>
            </a:r>
          </a:p>
          <a:p>
            <a:r>
              <a:rPr lang="en-US" sz="2200" dirty="0" smtClean="0"/>
              <a:t>TMS and Next Quality Call Information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 algn="ctr">
              <a:lnSpc>
                <a:spcPts val="1700"/>
              </a:lnSpc>
              <a:spcBef>
                <a:spcPts val="0"/>
              </a:spcBef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Reminder – All Phone Lines Are Muted Until The End Of The Call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02" y="-1"/>
            <a:ext cx="9858998" cy="1179321"/>
          </a:xfrm>
        </p:spPr>
        <p:txBody>
          <a:bodyPr/>
          <a:lstStyle/>
          <a:p>
            <a:r>
              <a:rPr lang="en-US" dirty="0" smtClean="0"/>
              <a:t>Quality Assurance Internal Quality Review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30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David Hannigan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Chief, Quality Review Team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22320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819" y="-1"/>
            <a:ext cx="9893181" cy="117932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8460" y="1589518"/>
            <a:ext cx="9374610" cy="4691641"/>
          </a:xfrm>
        </p:spPr>
        <p:txBody>
          <a:bodyPr/>
          <a:lstStyle/>
          <a:p>
            <a:r>
              <a:rPr lang="en-US" dirty="0" smtClean="0"/>
              <a:t>Exciting way to share ideas in a simple tip format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Your Q-Tips are welcome and requested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We will achieve top notch Veteran service together by sharing knowledge with each other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Send your ideas to David Hannigan and </a:t>
            </a:r>
            <a:r>
              <a:rPr lang="en-US" i="1" dirty="0" smtClean="0"/>
              <a:t>Get your name on the big screen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dirty="0"/>
              <a:t> </a:t>
            </a:r>
            <a:r>
              <a:rPr lang="en-US" sz="2800" dirty="0" smtClean="0">
                <a:hlinkClick r:id="rId2"/>
              </a:rPr>
              <a:t>david.hannigan@va.gov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31</a:t>
            </a:fld>
            <a:endParaRPr lang="en-US" dirty="0"/>
          </a:p>
        </p:txBody>
      </p:sp>
      <p:pic>
        <p:nvPicPr>
          <p:cNvPr id="5" name="Picture 6" descr="http://www.kmsys.com/Q-Tips/Q-Tips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822" y="102550"/>
            <a:ext cx="9708023" cy="1051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http://www.cellonline.org/wp-content/uploads/2012/08/swab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85" y="1524000"/>
            <a:ext cx="1786071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87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Source of This Month’s Q-Tip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32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 sz="2800">
                <a:solidFill>
                  <a:srgbClr val="1D32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4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ü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altLang="en-US" dirty="0"/>
              <a:t>The first Q-Tip comes from </a:t>
            </a:r>
            <a:r>
              <a:rPr lang="en-US" altLang="en-US" b="1" dirty="0" smtClean="0"/>
              <a:t>Jennell Lloyd, Super Senior Veterans Claims Examiner, Phoenix Regional Office</a:t>
            </a:r>
          </a:p>
          <a:p>
            <a:pPr>
              <a:buFont typeface="Arial" charset="0"/>
              <a:buChar char="•"/>
            </a:pPr>
            <a:endParaRPr lang="en-US" altLang="en-US" dirty="0"/>
          </a:p>
          <a:p>
            <a:pPr>
              <a:buFont typeface="Arial" charset="0"/>
              <a:buChar char="•"/>
            </a:pPr>
            <a:r>
              <a:rPr lang="en-US" altLang="en-US" dirty="0"/>
              <a:t>The second Q-Tip comes from </a:t>
            </a:r>
            <a:r>
              <a:rPr lang="en-US" altLang="en-US" dirty="0" smtClean="0"/>
              <a:t>the </a:t>
            </a:r>
            <a:r>
              <a:rPr lang="en-US" altLang="en-US" b="1" dirty="0" smtClean="0"/>
              <a:t>Los Angeles Regional Office</a:t>
            </a:r>
            <a:endParaRPr lang="en-US" altLang="en-US" b="1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altLang="en-US" dirty="0"/>
              <a:t> My thanks to </a:t>
            </a:r>
            <a:r>
              <a:rPr lang="en-US" altLang="en-US" dirty="0" smtClean="0"/>
              <a:t>Jennell and LARO for </a:t>
            </a:r>
            <a:r>
              <a:rPr lang="en-US" altLang="en-US" dirty="0"/>
              <a:t>sharing these important reminders!</a:t>
            </a:r>
            <a:br>
              <a:rPr lang="en-US" altLang="en-US" dirty="0"/>
            </a:br>
            <a:endParaRPr lang="en-US" dirty="0"/>
          </a:p>
          <a:p>
            <a:pPr lvl="1"/>
            <a:r>
              <a:rPr lang="en-US" dirty="0"/>
              <a:t> Thanks for the submissions – please keep them coming!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Q-Tip #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847165" y="1589518"/>
            <a:ext cx="11135038" cy="4691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 sz="2800">
                <a:solidFill>
                  <a:srgbClr val="1D32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4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ü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r>
              <a:rPr lang="en-US" dirty="0"/>
              <a:t>The plain language of PL 112-154 </a:t>
            </a:r>
            <a:r>
              <a:rPr lang="en-US" dirty="0" smtClean="0"/>
              <a:t>regarding FDC states </a:t>
            </a:r>
            <a:r>
              <a:rPr lang="en-US" dirty="0"/>
              <a:t>that </a:t>
            </a:r>
            <a:r>
              <a:rPr lang="en-US" dirty="0" smtClean="0"/>
              <a:t>“</a:t>
            </a:r>
            <a:r>
              <a:rPr lang="en-US" dirty="0"/>
              <a:t>an original claim is the initial formal (complete) claim filed by a Veteran for disability compensation”.  Policy </a:t>
            </a:r>
            <a:r>
              <a:rPr lang="en-US" dirty="0" smtClean="0"/>
              <a:t>defines the </a:t>
            </a:r>
            <a:r>
              <a:rPr lang="en-US" dirty="0"/>
              <a:t>phrase “original claims</a:t>
            </a:r>
            <a:r>
              <a:rPr lang="en-US" dirty="0" smtClean="0"/>
              <a:t>” to </a:t>
            </a:r>
            <a:r>
              <a:rPr lang="en-US" dirty="0"/>
              <a:t>only disability compensation.  Therefore, a Veteran who has applied for NSC pension in the past is eligible for </a:t>
            </a:r>
            <a:r>
              <a:rPr lang="en-US" dirty="0" smtClean="0"/>
              <a:t>the retroactive </a:t>
            </a:r>
            <a:r>
              <a:rPr lang="en-US" dirty="0"/>
              <a:t>date upon filing an </a:t>
            </a:r>
            <a:r>
              <a:rPr lang="en-US" b="1" dirty="0"/>
              <a:t>original </a:t>
            </a:r>
            <a:r>
              <a:rPr lang="en-US" b="1" dirty="0" smtClean="0"/>
              <a:t>comp</a:t>
            </a:r>
            <a:r>
              <a:rPr lang="en-US" dirty="0" smtClean="0"/>
              <a:t> </a:t>
            </a:r>
            <a:r>
              <a:rPr lang="en-US" dirty="0"/>
              <a:t>disability FDC. 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means </a:t>
            </a:r>
            <a:r>
              <a:rPr lang="en-US" dirty="0" smtClean="0"/>
              <a:t>watch </a:t>
            </a:r>
            <a:r>
              <a:rPr lang="en-US" b="1" u="sng" dirty="0" smtClean="0"/>
              <a:t>020’s</a:t>
            </a:r>
            <a:r>
              <a:rPr lang="en-US" dirty="0" smtClean="0"/>
              <a:t> </a:t>
            </a:r>
            <a:r>
              <a:rPr lang="en-US" dirty="0"/>
              <a:t>as they MAY qualify for the one year retro </a:t>
            </a:r>
            <a:r>
              <a:rPr lang="en-US" dirty="0" smtClean="0"/>
              <a:t>IF </a:t>
            </a:r>
            <a:r>
              <a:rPr lang="en-US" dirty="0"/>
              <a:t>this is the </a:t>
            </a:r>
            <a:r>
              <a:rPr lang="en-US" i="1" dirty="0"/>
              <a:t>very</a:t>
            </a:r>
            <a:r>
              <a:rPr lang="en-US" dirty="0"/>
              <a:t> first </a:t>
            </a:r>
            <a:r>
              <a:rPr lang="en-US" dirty="0" smtClean="0"/>
              <a:t>disability compensation claim </a:t>
            </a:r>
            <a:r>
              <a:rPr lang="en-US" dirty="0"/>
              <a:t>ever filed.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788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Q-Tip #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34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728415" y="1542018"/>
            <a:ext cx="10945906" cy="4691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 sz="2800">
                <a:solidFill>
                  <a:srgbClr val="1D32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4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ü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 smtClean="0"/>
              <a:t>Reminders for VAMC </a:t>
            </a:r>
            <a:r>
              <a:rPr lang="en-US" dirty="0"/>
              <a:t>record requests </a:t>
            </a:r>
            <a:r>
              <a:rPr lang="en-US" dirty="0" smtClean="0"/>
              <a:t>we </a:t>
            </a:r>
            <a:r>
              <a:rPr lang="en-US" dirty="0"/>
              <a:t>cannot obtain via </a:t>
            </a:r>
            <a:r>
              <a:rPr lang="en-US" dirty="0" smtClean="0"/>
              <a:t>CAPRI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dirty="0"/>
              <a:t> </a:t>
            </a:r>
            <a:r>
              <a:rPr lang="en-US" dirty="0" smtClean="0"/>
              <a:t>You </a:t>
            </a:r>
            <a:r>
              <a:rPr lang="en-US" dirty="0"/>
              <a:t>do not need </a:t>
            </a:r>
            <a:r>
              <a:rPr lang="en-US" dirty="0" smtClean="0"/>
              <a:t>continue to develop for a </a:t>
            </a:r>
            <a:r>
              <a:rPr lang="en-US" dirty="0"/>
              <a:t>negative reply from the </a:t>
            </a:r>
            <a:r>
              <a:rPr lang="en-US" dirty="0" smtClean="0"/>
              <a:t>VAMCs.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You do not need a formal memorandum of unavailability for VAMC </a:t>
            </a:r>
            <a:r>
              <a:rPr lang="en-US" dirty="0" smtClean="0"/>
              <a:t>records…In </a:t>
            </a:r>
            <a:r>
              <a:rPr lang="en-US" dirty="0"/>
              <a:t>lieu of sending a 10-day final attempt letter, the VSR needs to prepare a 27-0820 certifying that relevant medical records at [insert name of VAMC] for the period [insert date range of treatment] do not exist.  </a:t>
            </a:r>
            <a:r>
              <a:rPr lang="en-US" u="sng" dirty="0">
                <a:hlinkClick r:id="rId2"/>
              </a:rPr>
              <a:t>M21-1MR III.iii.2.I.59.b</a:t>
            </a:r>
            <a:r>
              <a:rPr lang="en-US" dirty="0"/>
              <a:t> 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25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Q-Tip # 2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728415" y="1518268"/>
            <a:ext cx="10945906" cy="4691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 sz="2800">
                <a:solidFill>
                  <a:srgbClr val="1D32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4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ü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  <a:defRPr sz="20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dirty="0"/>
              <a:t>You </a:t>
            </a:r>
            <a:r>
              <a:rPr lang="en-US" b="1" u="sng" dirty="0"/>
              <a:t>DO</a:t>
            </a:r>
            <a:r>
              <a:rPr lang="en-US" b="1" dirty="0"/>
              <a:t> need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You </a:t>
            </a:r>
            <a:r>
              <a:rPr lang="en-US" sz="2800" dirty="0"/>
              <a:t>do need </a:t>
            </a:r>
            <a:r>
              <a:rPr lang="en-US" sz="2800" dirty="0" smtClean="0"/>
              <a:t>to make 3 </a:t>
            </a:r>
            <a:r>
              <a:rPr lang="en-US" sz="2800" dirty="0"/>
              <a:t>attempts to the VAMC (30 day suspense, 15 </a:t>
            </a:r>
            <a:r>
              <a:rPr lang="en-US" sz="2800" dirty="0" smtClean="0"/>
              <a:t>day </a:t>
            </a:r>
            <a:r>
              <a:rPr lang="en-US" sz="2800" dirty="0"/>
              <a:t>suspense, 10 day suspense) </a:t>
            </a:r>
            <a:r>
              <a:rPr lang="en-US" sz="2800" dirty="0" smtClean="0"/>
              <a:t>…</a:t>
            </a:r>
            <a:r>
              <a:rPr lang="en-US" sz="2800" dirty="0"/>
              <a:t>The VSR </a:t>
            </a:r>
            <a:r>
              <a:rPr lang="en-US" sz="2800" dirty="0" smtClean="0"/>
              <a:t>should call the </a:t>
            </a:r>
            <a:r>
              <a:rPr lang="en-US" sz="2800" dirty="0"/>
              <a:t>VAMC for both the 15-day and 10-day follow-ups (and only send the follow-up requests if we can’t make phone contact).  Also, the VSR </a:t>
            </a:r>
            <a:r>
              <a:rPr lang="en-US" sz="2800" dirty="0" smtClean="0"/>
              <a:t>should call the </a:t>
            </a:r>
            <a:r>
              <a:rPr lang="en-US" sz="2800" dirty="0"/>
              <a:t>Veteran at the 10-day follow-up point. 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u="sng" dirty="0" smtClean="0">
                <a:hlinkClick r:id="rId2"/>
              </a:rPr>
              <a:t>M21-1MR III.iii.2.I.57.b</a:t>
            </a:r>
            <a:endParaRPr lang="en-US" sz="2800" u="sng" dirty="0" smtClean="0"/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endParaRPr lang="en-US" dirty="0" smtClean="0"/>
          </a:p>
          <a:p>
            <a:r>
              <a:rPr lang="en-US" dirty="0"/>
              <a:t>See </a:t>
            </a:r>
            <a:r>
              <a:rPr lang="en-US" u="sng" dirty="0">
                <a:hlinkClick r:id="rId2"/>
              </a:rPr>
              <a:t>M21-1MR III.iii.2.I</a:t>
            </a:r>
            <a:r>
              <a:rPr lang="en-US" dirty="0"/>
              <a:t> for more in-depth guidance on the Control of and Follow-Up on Requests for Federal Records</a:t>
            </a:r>
          </a:p>
        </p:txBody>
      </p:sp>
    </p:spTree>
    <p:extLst>
      <p:ext uri="{BB962C8B-B14F-4D97-AF65-F5344CB8AC3E}">
        <p14:creationId xmlns:p14="http://schemas.microsoft.com/office/powerpoint/2010/main" val="2593250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7364" y="-1"/>
            <a:ext cx="9884636" cy="1179321"/>
          </a:xfrm>
        </p:spPr>
        <p:txBody>
          <a:bodyPr/>
          <a:lstStyle/>
          <a:p>
            <a:r>
              <a:rPr lang="en-US" dirty="0" smtClean="0"/>
              <a:t>Reconsideration 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36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Cindy Windham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Senior Authorization Quality Review Specialist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 Review</a:t>
            </a:r>
            <a:r>
              <a:rPr kumimoji="0" lang="en-US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 Team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194025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7" y="-1"/>
            <a:ext cx="9867544" cy="1179321"/>
          </a:xfrm>
        </p:spPr>
        <p:txBody>
          <a:bodyPr/>
          <a:lstStyle/>
          <a:p>
            <a:r>
              <a:rPr lang="en-US" dirty="0" smtClean="0"/>
              <a:t>Reconsideration Request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 290 reviewed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/>
              <a:t>H</a:t>
            </a:r>
            <a:r>
              <a:rPr lang="en-US" dirty="0" smtClean="0"/>
              <a:t> error cited</a:t>
            </a:r>
          </a:p>
          <a:p>
            <a:pPr marL="0" indent="0">
              <a:buNone/>
            </a:pPr>
            <a:endParaRPr lang="en-US" sz="500" dirty="0" smtClean="0"/>
          </a:p>
          <a:p>
            <a:pPr lvl="1"/>
            <a:r>
              <a:rPr lang="en-US" dirty="0" smtClean="0"/>
              <a:t> Separation pay received</a:t>
            </a:r>
          </a:p>
          <a:p>
            <a:pPr lvl="1"/>
            <a:r>
              <a:rPr lang="en-US" dirty="0" smtClean="0"/>
              <a:t> EP cleared without any adjustments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 smtClean="0"/>
              <a:t>Reconsideration request </a:t>
            </a:r>
          </a:p>
          <a:p>
            <a:pPr marL="0" indent="0">
              <a:buNone/>
            </a:pPr>
            <a:endParaRPr lang="en-US" sz="500" dirty="0" smtClean="0"/>
          </a:p>
          <a:p>
            <a:pPr lvl="1"/>
            <a:r>
              <a:rPr lang="en-US" dirty="0" smtClean="0"/>
              <a:t> Contends amount reported was same as what had been recouped</a:t>
            </a:r>
          </a:p>
          <a:p>
            <a:pPr lvl="1"/>
            <a:r>
              <a:rPr lang="en-US" dirty="0" smtClean="0"/>
              <a:t> DFAS reports different net amount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dirty="0"/>
              <a:t>Error </a:t>
            </a:r>
            <a:r>
              <a:rPr lang="en-US" dirty="0" smtClean="0"/>
              <a:t>changed to B2 as development was needed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4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pPr algn="l"/>
            <a:r>
              <a:rPr lang="en-US" dirty="0" smtClean="0"/>
              <a:t>                          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38</a:t>
            </a:fld>
            <a:endParaRPr lang="en-US" dirty="0"/>
          </a:p>
        </p:txBody>
      </p:sp>
      <p:pic>
        <p:nvPicPr>
          <p:cNvPr id="5" name="Picture 6" descr="http://openclipart.org/image/800px/svg_to_png/118303/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911" y="1443480"/>
            <a:ext cx="347980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1473" y="3515168"/>
            <a:ext cx="11730527" cy="276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algn="ctr">
              <a:buFont typeface="Webdings" pitchFamily="18" charset="2"/>
              <a:buChar char="É"/>
              <a:defRPr/>
            </a:pPr>
            <a:r>
              <a:rPr lang="en-US" altLang="en-US" sz="3200" kern="0" dirty="0" smtClean="0">
                <a:latin typeface="Arial" charset="0"/>
                <a:cs typeface="Arial" charset="0"/>
              </a:rPr>
              <a:t> </a:t>
            </a:r>
            <a:r>
              <a:rPr lang="en-US" altLang="en-US" sz="3200" kern="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The phone lines have been unmuted  </a:t>
            </a:r>
            <a:r>
              <a:rPr lang="en-US" altLang="en-US" sz="4000" kern="0" dirty="0" smtClean="0">
                <a:solidFill>
                  <a:srgbClr val="FF0000"/>
                </a:solidFill>
                <a:latin typeface="Arial" charset="0"/>
                <a:cs typeface="Arial" charset="0"/>
                <a:sym typeface="Webdings" pitchFamily="18" charset="2"/>
              </a:rPr>
              <a:t>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en-US" altLang="en-US" sz="2400" kern="0" dirty="0" smtClean="0">
              <a:latin typeface="Arial" charset="0"/>
              <a:cs typeface="Arial" charset="0"/>
              <a:sym typeface="Webdings" pitchFamily="18" charset="2"/>
            </a:endParaRPr>
          </a:p>
          <a:p>
            <a:pPr marL="461963" lvl="1" indent="-461963" algn="ctr">
              <a:defRPr/>
            </a:pPr>
            <a:r>
              <a:rPr lang="en-US" altLang="en-US" kern="0" dirty="0" smtClean="0">
                <a:latin typeface="Arial" charset="0"/>
                <a:cs typeface="Arial" charset="0"/>
                <a:sym typeface="Webdings" pitchFamily="18" charset="2"/>
              </a:rPr>
              <a:t>  </a:t>
            </a:r>
            <a:r>
              <a:rPr lang="en-US" altLang="en-US" kern="0" dirty="0" smtClean="0">
                <a:solidFill>
                  <a:srgbClr val="000066"/>
                </a:solidFill>
                <a:latin typeface="Arial" charset="0"/>
                <a:cs typeface="Arial" charset="0"/>
                <a:sym typeface="Webdings" pitchFamily="18" charset="2"/>
              </a:rPr>
              <a:t>Remember to personally unmute your phone line</a:t>
            </a:r>
            <a:br>
              <a:rPr lang="en-US" altLang="en-US" kern="0" dirty="0" smtClean="0">
                <a:solidFill>
                  <a:srgbClr val="000066"/>
                </a:solidFill>
                <a:latin typeface="Arial" charset="0"/>
                <a:cs typeface="Arial" charset="0"/>
                <a:sym typeface="Webdings" pitchFamily="18" charset="2"/>
              </a:rPr>
            </a:br>
            <a:r>
              <a:rPr lang="en-US" altLang="en-US" kern="0" dirty="0" smtClean="0">
                <a:solidFill>
                  <a:srgbClr val="000066"/>
                </a:solidFill>
                <a:latin typeface="Arial" charset="0"/>
                <a:cs typeface="Arial" charset="0"/>
                <a:sym typeface="Webdings" pitchFamily="18" charset="2"/>
              </a:rPr>
              <a:t>  or USB headset microphone if you have a question</a:t>
            </a:r>
          </a:p>
          <a:p>
            <a:pPr marL="457200" lvl="1" indent="0">
              <a:buFontTx/>
              <a:buNone/>
              <a:defRPr/>
            </a:pPr>
            <a:endParaRPr lang="en-US" altLang="en-US" sz="1800" kern="0" dirty="0" smtClean="0">
              <a:latin typeface="Arial" charset="0"/>
              <a:cs typeface="Arial" charset="0"/>
              <a:sym typeface="Webdings" pitchFamily="18" charset="2"/>
            </a:endParaRPr>
          </a:p>
          <a:p>
            <a:pPr marL="461963" lvl="2" indent="-461963" algn="ctr">
              <a:buClr>
                <a:srgbClr val="FF0000"/>
              </a:buClr>
              <a:buSzPct val="150000"/>
              <a:defRPr/>
            </a:pPr>
            <a:r>
              <a:rPr lang="en-US" altLang="en-US" kern="0" dirty="0" smtClean="0">
                <a:latin typeface="Arial" charset="0"/>
                <a:sym typeface="Webdings" pitchFamily="18" charset="2"/>
              </a:rPr>
              <a:t>  </a:t>
            </a:r>
            <a:r>
              <a:rPr lang="en-US" altLang="en-US" kern="0" dirty="0" smtClean="0">
                <a:solidFill>
                  <a:srgbClr val="000066"/>
                </a:solidFill>
                <a:latin typeface="Arial" charset="0"/>
                <a:sym typeface="Webdings" pitchFamily="18" charset="2"/>
              </a:rPr>
              <a:t>To unmute your phone line, press            , then press 6</a:t>
            </a:r>
            <a:endParaRPr lang="en-US" altLang="en-US" kern="0" dirty="0" smtClean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759" y="5634882"/>
            <a:ext cx="712736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0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VA Talent Management System (TMS)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1589518"/>
            <a:ext cx="11134040" cy="4691641"/>
          </a:xfrm>
        </p:spPr>
        <p:txBody>
          <a:bodyPr/>
          <a:lstStyle/>
          <a:p>
            <a:r>
              <a:rPr lang="en-US" dirty="0" smtClean="0"/>
              <a:t>The TMS number for the December 2014 Quality Call is 3901744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The TMS number for the January 2015 Quality Call is </a:t>
            </a:r>
            <a:r>
              <a:rPr lang="en-US" dirty="0" smtClean="0"/>
              <a:t>3897823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b="1" dirty="0" smtClean="0"/>
              <a:t>The TMS number for this call (February 2015 Quality Call) </a:t>
            </a:r>
            <a:r>
              <a:rPr lang="en-US" b="1" dirty="0"/>
              <a:t>is </a:t>
            </a:r>
            <a:r>
              <a:rPr lang="en-US" b="1" dirty="0" smtClean="0"/>
              <a:t>3901551</a:t>
            </a:r>
            <a:r>
              <a:rPr lang="en-US" dirty="0"/>
              <a:t> </a:t>
            </a:r>
            <a:r>
              <a:rPr lang="en-US" dirty="0" smtClean="0"/>
              <a:t>- In the </a:t>
            </a:r>
            <a:r>
              <a:rPr lang="en-US" i="1" dirty="0" smtClean="0"/>
              <a:t>near</a:t>
            </a:r>
            <a:r>
              <a:rPr lang="en-US" dirty="0" smtClean="0"/>
              <a:t> future, a </a:t>
            </a:r>
            <a:r>
              <a:rPr lang="en-US" i="1" dirty="0" smtClean="0"/>
              <a:t>Calendar Blast</a:t>
            </a:r>
            <a:r>
              <a:rPr lang="en-US" dirty="0" smtClean="0"/>
              <a:t> will be issued showing when the TMS number has been activated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7999" y="4546865"/>
            <a:ext cx="2108841" cy="171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217" y="264921"/>
            <a:ext cx="907249" cy="858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375" y="275440"/>
            <a:ext cx="907249" cy="858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209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Opening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60975" y="2548070"/>
            <a:ext cx="6096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Diana Williard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 Assurance Officer (QAO)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194341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02" y="-1"/>
            <a:ext cx="9858998" cy="1179321"/>
          </a:xfrm>
        </p:spPr>
        <p:txBody>
          <a:bodyPr/>
          <a:lstStyle/>
          <a:p>
            <a:r>
              <a:rPr lang="en-US" dirty="0" smtClean="0"/>
              <a:t>Next Quality Call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40</a:t>
            </a:fld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735" y="1435692"/>
            <a:ext cx="8825794" cy="3405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8" y="4840740"/>
            <a:ext cx="11506201" cy="1463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kern="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Quality Assurance (QA) Staff conducts a Quality Call each month</a:t>
            </a:r>
          </a:p>
          <a:p>
            <a:pPr marL="0" indent="0">
              <a:buNone/>
              <a:defRPr/>
            </a:pPr>
            <a:endParaRPr lang="en-US" altLang="en-US" sz="1000" kern="0" dirty="0" smtClean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kern="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Next Quality Call will be held on Wednesday, March 11th at 1:30 PM</a:t>
            </a:r>
          </a:p>
        </p:txBody>
      </p:sp>
    </p:spTree>
    <p:extLst>
      <p:ext uri="{BB962C8B-B14F-4D97-AF65-F5344CB8AC3E}">
        <p14:creationId xmlns:p14="http://schemas.microsoft.com/office/powerpoint/2010/main" val="35100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Suggestions?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368" y="1589518"/>
            <a:ext cx="11675632" cy="4691641"/>
          </a:xfrm>
        </p:spPr>
        <p:txBody>
          <a:bodyPr/>
          <a:lstStyle/>
          <a:p>
            <a:r>
              <a:rPr lang="en-US" dirty="0" smtClean="0"/>
              <a:t>Please feel free to forward suggested topics to VAVBAWAS/CO/214B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Quality Call Notes can be found on the Compensation Service Intranet site at http://vbaw.vba.va.gov/bl/21/star/star_call.htm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i="1" dirty="0">
                <a:solidFill>
                  <a:srgbClr val="FF0000"/>
                </a:solidFill>
              </a:rPr>
              <a:t>“Nothing great was ever achieved without enthusiasm</a:t>
            </a:r>
            <a:r>
              <a:rPr lang="en-US" i="1" dirty="0" smtClean="0">
                <a:solidFill>
                  <a:srgbClr val="FF0000"/>
                </a:solidFill>
              </a:rPr>
              <a:t>.”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rgbClr val="FF0000"/>
                </a:solidFill>
              </a:rPr>
              <a:t>~ </a:t>
            </a:r>
            <a:r>
              <a:rPr lang="en-US" i="1" dirty="0">
                <a:solidFill>
                  <a:srgbClr val="FF0000"/>
                </a:solidFill>
              </a:rPr>
              <a:t>Ralph Waldo Emerson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2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1924" y="-1"/>
            <a:ext cx="9770076" cy="1179321"/>
          </a:xfrm>
        </p:spPr>
        <p:txBody>
          <a:bodyPr/>
          <a:lstStyle/>
          <a:p>
            <a:r>
              <a:rPr lang="en-US" dirty="0" smtClean="0"/>
              <a:t>Quality Call Roll Call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768" y="1589518"/>
            <a:ext cx="11611232" cy="4766831"/>
          </a:xfrm>
          <a:ln w="28575"/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RO’s VSCM </a:t>
            </a:r>
            <a:r>
              <a:rPr lang="en-US" b="1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AVSCM </a:t>
            </a:r>
            <a:r>
              <a:rPr lang="en-US" b="1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QRT Coach should type their attendance in the IM “Chat Box”</a:t>
            </a:r>
          </a:p>
          <a:p>
            <a:pPr lvl="1"/>
            <a:r>
              <a:rPr lang="en-US" sz="2800" dirty="0" smtClean="0"/>
              <a:t>Only one person from each RO should type their RO’s attendance</a:t>
            </a:r>
            <a:endParaRPr lang="en-US" sz="1000" dirty="0"/>
          </a:p>
          <a:p>
            <a:pPr marL="0" indent="0" algn="ctr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61" y="3215640"/>
            <a:ext cx="787908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62" y="4663440"/>
            <a:ext cx="7879080" cy="163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2118361" y="3215640"/>
            <a:ext cx="960119" cy="7239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1005840" y="3301746"/>
            <a:ext cx="978408" cy="484632"/>
          </a:xfrm>
          <a:prstGeom prst="rightArrow">
            <a:avLst/>
          </a:prstGeom>
          <a:solidFill>
            <a:srgbClr val="1D327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68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0"/>
    </mc:Choice>
    <mc:Fallback xmlns="">
      <p:transition advTm="1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General Quality Call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Call consists of a visual PowerPoint presentation along with presenters talking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Thank you for completing the TMS surveys and providing your comments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Recording of today’s call, Call Notes (transcript), and a copy of this PowerPoint will be posted into TMS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Call Notes will also be posted to Intranet STAR homepage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2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02" y="-1"/>
            <a:ext cx="9858998" cy="1179321"/>
          </a:xfrm>
        </p:spPr>
        <p:txBody>
          <a:bodyPr/>
          <a:lstStyle/>
          <a:p>
            <a:r>
              <a:rPr lang="en-US" dirty="0" smtClean="0"/>
              <a:t>Quality Review Team (QRT)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George Boyd and Jamie Smith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noProof="0" dirty="0" smtClean="0">
                <a:solidFill>
                  <a:srgbClr val="000066"/>
                </a:solidFill>
              </a:rPr>
              <a:t>Consultants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Quality Review and Consistency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931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Review and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S1 – System Compliance Errors</a:t>
            </a:r>
          </a:p>
          <a:p>
            <a:pPr lvl="1"/>
            <a:r>
              <a:rPr lang="en-US" dirty="0" smtClean="0"/>
              <a:t>System Compliance Errors vs. Other Error Categories</a:t>
            </a:r>
          </a:p>
          <a:p>
            <a:pPr lvl="2"/>
            <a:r>
              <a:rPr lang="en-US" dirty="0" smtClean="0"/>
              <a:t>FAQ</a:t>
            </a:r>
          </a:p>
          <a:p>
            <a:endParaRPr lang="en-US" sz="1200" dirty="0"/>
          </a:p>
          <a:p>
            <a:r>
              <a:rPr lang="en-US" dirty="0" smtClean="0"/>
              <a:t>S1 – System Compliance IPR’s</a:t>
            </a:r>
          </a:p>
          <a:p>
            <a:pPr lvl="1"/>
            <a:r>
              <a:rPr lang="en-US" dirty="0" smtClean="0"/>
              <a:t>Changed to match list provided on in October 2014 VSCM Bulletin</a:t>
            </a:r>
          </a:p>
          <a:p>
            <a:endParaRPr lang="en-US" sz="1200" dirty="0"/>
          </a:p>
          <a:p>
            <a:pPr lvl="0" eaLnBrk="0" hangingPunct="0">
              <a:buClr>
                <a:srgbClr val="CC0000"/>
              </a:buClr>
            </a:pPr>
            <a:r>
              <a:rPr lang="en-US" dirty="0"/>
              <a:t>Error Cascading</a:t>
            </a:r>
          </a:p>
          <a:p>
            <a:pPr lvl="1" eaLnBrk="0" hangingPunct="0">
              <a:buClr>
                <a:srgbClr val="CC0000"/>
              </a:buClr>
            </a:pPr>
            <a:r>
              <a:rPr lang="en-US" dirty="0"/>
              <a:t> No development for STRs and no tracked item</a:t>
            </a:r>
          </a:p>
          <a:p>
            <a:pPr lvl="1" eaLnBrk="0" hangingPunct="0"/>
            <a:r>
              <a:rPr lang="en-US" dirty="0"/>
              <a:t> FAQs from Oct 21st S1 call forwarded to field</a:t>
            </a:r>
          </a:p>
          <a:p>
            <a:pPr lvl="1" eaLnBrk="0" hangingPunct="0"/>
            <a:r>
              <a:rPr lang="en-US" dirty="0"/>
              <a:t> Example – B2 error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Quality Review and Consistency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768553"/>
          </a:xfrm>
        </p:spPr>
        <p:txBody>
          <a:bodyPr/>
          <a:lstStyle/>
          <a:p>
            <a:r>
              <a:rPr lang="en-US" dirty="0" smtClean="0"/>
              <a:t>AQRS/VSR </a:t>
            </a:r>
            <a:r>
              <a:rPr lang="en-US" dirty="0"/>
              <a:t>Consistency Studies</a:t>
            </a:r>
          </a:p>
          <a:p>
            <a:pPr lvl="1"/>
            <a:r>
              <a:rPr lang="en-US" dirty="0" smtClean="0">
                <a:cs typeface="Arial" charset="0"/>
              </a:rPr>
              <a:t> December and January results</a:t>
            </a:r>
          </a:p>
          <a:p>
            <a:pPr lvl="2"/>
            <a:r>
              <a:rPr lang="en-US" dirty="0" smtClean="0">
                <a:cs typeface="Arial" charset="0"/>
              </a:rPr>
              <a:t>Director, VSCM, QRT Mailboxes</a:t>
            </a:r>
            <a:endParaRPr lang="en-US" dirty="0">
              <a:cs typeface="Arial" charset="0"/>
            </a:endParaRPr>
          </a:p>
          <a:p>
            <a:pPr lvl="1"/>
            <a:r>
              <a:rPr lang="en-US" dirty="0" smtClean="0">
                <a:cs typeface="Arial" charset="0"/>
              </a:rPr>
              <a:t> Future </a:t>
            </a:r>
            <a:r>
              <a:rPr lang="en-US" dirty="0">
                <a:cs typeface="Arial" charset="0"/>
              </a:rPr>
              <a:t>consistency study </a:t>
            </a:r>
            <a:r>
              <a:rPr lang="en-US" dirty="0" smtClean="0">
                <a:cs typeface="Arial" charset="0"/>
              </a:rPr>
              <a:t>information</a:t>
            </a:r>
          </a:p>
          <a:p>
            <a:pPr lvl="2"/>
            <a:r>
              <a:rPr lang="en-US" dirty="0" smtClean="0">
                <a:cs typeface="Arial" charset="0"/>
              </a:rPr>
              <a:t>Tuesday, February 17, 2015</a:t>
            </a:r>
          </a:p>
          <a:p>
            <a:pPr marL="457200" lvl="1" indent="0">
              <a:buNone/>
            </a:pPr>
            <a:endParaRPr lang="en-US" sz="1000" dirty="0">
              <a:cs typeface="Arial" charset="0"/>
            </a:endParaRPr>
          </a:p>
          <a:p>
            <a:r>
              <a:rPr lang="en-US" dirty="0"/>
              <a:t>Next QRT </a:t>
            </a:r>
            <a:r>
              <a:rPr lang="en-US" dirty="0" smtClean="0"/>
              <a:t>Challenge:  April</a:t>
            </a:r>
            <a:endParaRPr lang="en-US" dirty="0"/>
          </a:p>
          <a:p>
            <a:pPr lvl="1"/>
            <a:r>
              <a:rPr lang="en-US" dirty="0" smtClean="0">
                <a:cs typeface="Arial" charset="0"/>
              </a:rPr>
              <a:t> Upcoming Challenge Training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QRT </a:t>
            </a:r>
            <a:r>
              <a:rPr lang="en-US" dirty="0"/>
              <a:t>Mailbox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1D3275"/>
      </a:hlink>
      <a:folHlink>
        <a:srgbClr val="1D3275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D02D773F4EF48AD3F822B060AF6D6" ma:contentTypeVersion="6" ma:contentTypeDescription="Create a new document." ma:contentTypeScope="" ma:versionID="9fc3cc2816bff8870ed06a711ee84741">
  <xsd:schema xmlns:xsd="http://www.w3.org/2001/XMLSchema" xmlns:xs="http://www.w3.org/2001/XMLSchema" xmlns:p="http://schemas.microsoft.com/office/2006/metadata/properties" xmlns:ns2="2da25be0-76c5-4dc2-97ce-abf315810957" targetNamespace="http://schemas.microsoft.com/office/2006/metadata/properties" ma:root="true" ma:fieldsID="634a8fd01e33da5166b88b125cca987c" ns2:_="">
    <xsd:import namespace="2da25be0-76c5-4dc2-97ce-abf315810957"/>
    <xsd:element name="properties">
      <xsd:complexType>
        <xsd:sequence>
          <xsd:element name="documentManagement">
            <xsd:complexType>
              <xsd:all>
                <xsd:element ref="ns2:Date" minOccurs="0"/>
                <xsd:element ref="ns2:Benefit" minOccurs="0"/>
                <xsd:element ref="ns2:End_x0020_Product" minOccurs="0"/>
                <xsd:element ref="ns2:Error_x0020_Code" minOccurs="0"/>
                <xsd:element ref="ns2:Sour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a25be0-76c5-4dc2-97ce-abf315810957" elementFormDefault="qualified">
    <xsd:import namespace="http://schemas.microsoft.com/office/2006/documentManagement/types"/>
    <xsd:import namespace="http://schemas.microsoft.com/office/infopath/2007/PartnerControls"/>
    <xsd:element name="Date" ma:index="9" nillable="true" ma:displayName="Date" ma:format="DateOnly" ma:internalName="Date">
      <xsd:simpleType>
        <xsd:restriction base="dms:DateTime"/>
      </xsd:simpleType>
    </xsd:element>
    <xsd:element name="Benefit" ma:index="10" nillable="true" ma:displayName="Benefit" ma:default="N/A" ma:format="Dropdown" ma:internalName="Benefit">
      <xsd:simpleType>
        <xsd:restriction base="dms:Choice">
          <xsd:enumeration value="N/A"/>
          <xsd:enumeration value="Accrued"/>
          <xsd:enumeration value="Active Duty"/>
          <xsd:enumeration value="Administrative"/>
          <xsd:enumeration value="Apportionment"/>
          <xsd:enumeration value="Brokered Case"/>
          <xsd:enumeration value="Burial"/>
          <xsd:enumeration value="Comments"/>
          <xsd:enumeration value="CRDP/CRSP"/>
          <xsd:enumeration value="Development"/>
          <xsd:enumeration value="Dependency"/>
          <xsd:enumeration value="Drill Pay"/>
          <xsd:enumeration value="Due Process"/>
          <xsd:enumeration value="Effective Dates"/>
          <xsd:enumeration value="Hospital Adj."/>
          <xsd:enumeration value="Incarceration Adj."/>
          <xsd:enumeration value="Income"/>
          <xsd:enumeration value="Missed Issues"/>
          <xsd:enumeration value="Notification"/>
          <xsd:enumeration value="Payment"/>
          <xsd:enumeration value="Pension MC"/>
        </xsd:restriction>
      </xsd:simpleType>
    </xsd:element>
    <xsd:element name="End_x0020_Product" ma:index="11" nillable="true" ma:displayName="End Product" ma:default="N/A" ma:format="Dropdown" ma:internalName="End_x0020_Product">
      <xsd:simpleType>
        <xsd:restriction base="dms:Choice">
          <xsd:enumeration value="N/A"/>
          <xsd:enumeration value="130"/>
          <xsd:enumeration value="135"/>
          <xsd:enumeration value="160"/>
          <xsd:enumeration value="165"/>
          <xsd:enumeration value="190"/>
          <xsd:enumeration value="290"/>
          <xsd:enumeration value="600"/>
        </xsd:restriction>
      </xsd:simpleType>
    </xsd:element>
    <xsd:element name="Error_x0020_Code" ma:index="12" nillable="true" ma:displayName="Error Code" ma:default="N/A" ma:format="Dropdown" ma:internalName="Error_x0020_Code">
      <xsd:simpleType>
        <xsd:restriction base="dms:Choice">
          <xsd:enumeration value="N/A"/>
          <xsd:enumeration value="A1"/>
          <xsd:enumeration value="A2"/>
          <xsd:enumeration value="B1"/>
          <xsd:enumeration value="B2"/>
          <xsd:enumeration value="C1"/>
          <xsd:enumeration value="C2"/>
          <xsd:enumeration value="C3"/>
          <xsd:enumeration value="C4"/>
          <xsd:enumeration value="D1"/>
          <xsd:enumeration value="D2"/>
          <xsd:enumeration value="D3"/>
          <xsd:enumeration value="D4"/>
          <xsd:enumeration value="D5"/>
          <xsd:enumeration value="E1"/>
          <xsd:enumeration value="E2"/>
          <xsd:enumeration value="E3"/>
          <xsd:enumeration value="F1"/>
          <xsd:enumeration value="F2"/>
          <xsd:enumeration value="G1"/>
          <xsd:enumeration value="G2"/>
          <xsd:enumeration value="H"/>
          <xsd:enumeration value="I1"/>
          <xsd:enumeration value="I2"/>
          <xsd:enumeration value="I3"/>
          <xsd:enumeration value="J1"/>
          <xsd:enumeration value="J2"/>
          <xsd:enumeration value="J3"/>
          <xsd:enumeration value="K1"/>
          <xsd:enumeration value="K2"/>
          <xsd:enumeration value="K3"/>
          <xsd:enumeration value="K4"/>
          <xsd:enumeration value="L"/>
          <xsd:enumeration value="M1"/>
          <xsd:enumeration value="M2"/>
          <xsd:enumeration value="N1"/>
          <xsd:enumeration value="N2"/>
        </xsd:restriction>
      </xsd:simpleType>
    </xsd:element>
    <xsd:element name="Source" ma:index="13" nillable="true" ma:displayName="Source" ma:internalName="Source">
      <xsd:simpleType>
        <xsd:restriction base="dms:Text">
          <xsd:maxLength value="3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8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urce xmlns="2da25be0-76c5-4dc2-97ce-abf315810957" xsi:nil="true"/>
    <Date xmlns="2da25be0-76c5-4dc2-97ce-abf315810957" xsi:nil="true"/>
    <Benefit xmlns="2da25be0-76c5-4dc2-97ce-abf315810957">N/A</Benefit>
    <End_x0020_Product xmlns="2da25be0-76c5-4dc2-97ce-abf315810957">N/A</End_x0020_Product>
    <Error_x0020_Code xmlns="2da25be0-76c5-4dc2-97ce-abf315810957">N/A</Error_x0020_Code>
  </documentManagement>
</p:properties>
</file>

<file path=customXml/itemProps1.xml><?xml version="1.0" encoding="utf-8"?>
<ds:datastoreItem xmlns:ds="http://schemas.openxmlformats.org/officeDocument/2006/customXml" ds:itemID="{B4BADA81-5305-4B28-BC46-5DC533F6E6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a25be0-76c5-4dc2-97ce-abf3158109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F841B9-F256-4CB1-97A0-D3BB93DA76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D7B6E5-0F04-4CEF-A7BC-E28EF6BF7FB8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terms/"/>
    <ds:schemaRef ds:uri="http://www.w3.org/XML/1998/namespace"/>
    <ds:schemaRef ds:uri="2da25be0-76c5-4dc2-97ce-abf315810957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5961</TotalTime>
  <Words>1473</Words>
  <Application>Microsoft Office PowerPoint</Application>
  <PresentationFormat>Custom</PresentationFormat>
  <Paragraphs>318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Ppt0000000</vt:lpstr>
      <vt:lpstr>PowerPoint Presentation</vt:lpstr>
      <vt:lpstr>Quality Call Reminder</vt:lpstr>
      <vt:lpstr>February 2015 Quality Call Agenda</vt:lpstr>
      <vt:lpstr>Opening Remarks</vt:lpstr>
      <vt:lpstr>Quality Call Roll Call Procedures</vt:lpstr>
      <vt:lpstr>General Quality Call Information</vt:lpstr>
      <vt:lpstr>Quality Review Team (QRT) Updates</vt:lpstr>
      <vt:lpstr>Quality Review and Consistency</vt:lpstr>
      <vt:lpstr>Quality Review and Consistency (continued)</vt:lpstr>
      <vt:lpstr>Common Findings</vt:lpstr>
      <vt:lpstr>Common Findings – Review of Supplemental STRs</vt:lpstr>
      <vt:lpstr>Medical Examination Request Builder (ERB) Tool</vt:lpstr>
      <vt:lpstr>ERB Tool</vt:lpstr>
      <vt:lpstr>ERB Tool (continued)</vt:lpstr>
      <vt:lpstr>ERB Tool (continued)</vt:lpstr>
      <vt:lpstr>ERB Tool (continued) – Introduction Screen Key</vt:lpstr>
      <vt:lpstr>ERB Tool (continued) – Contact Information Screen</vt:lpstr>
      <vt:lpstr>ERB Tool (continued) – Exam Request Entry Screen</vt:lpstr>
      <vt:lpstr>ERB Tool (continued) – Tab Screen Key</vt:lpstr>
      <vt:lpstr>ERB Tool (continued)</vt:lpstr>
      <vt:lpstr>ERB Tool (continued)</vt:lpstr>
      <vt:lpstr>ERB Tool (continued)</vt:lpstr>
      <vt:lpstr>ERB Tool (continued)</vt:lpstr>
      <vt:lpstr>ERB Tool (continued)</vt:lpstr>
      <vt:lpstr>Reminders</vt:lpstr>
      <vt:lpstr>DOC Errors for EP 600</vt:lpstr>
      <vt:lpstr>Removing Dependents</vt:lpstr>
      <vt:lpstr>Chapter 33 Education Benefits</vt:lpstr>
      <vt:lpstr>Correct End Product Credit</vt:lpstr>
      <vt:lpstr>Quality Assurance Internal Quality Review Team</vt:lpstr>
      <vt:lpstr>PowerPoint Presentation</vt:lpstr>
      <vt:lpstr>Source of This Month’s Q-Tip</vt:lpstr>
      <vt:lpstr>Q-Tip # 1</vt:lpstr>
      <vt:lpstr>Q-Tip # 2</vt:lpstr>
      <vt:lpstr>Q-Tip # 2 (cont’d)</vt:lpstr>
      <vt:lpstr>Reconsideration Request</vt:lpstr>
      <vt:lpstr>Reconsideration Request Discussion</vt:lpstr>
      <vt:lpstr>                          Questions?</vt:lpstr>
      <vt:lpstr>VA Talent Management System (TMS)  </vt:lpstr>
      <vt:lpstr>Next Quality Call</vt:lpstr>
      <vt:lpstr>Suggestions?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Compensation Service Quality Call - February 2015 PowerPoint Presentation</dc:title>
  <dc:subject>VSR, RVSR, AQRS, Coach</dc:subject>
  <dc:creator>Department of Veterans Affairs, Veterans Benefits Administration, Compensation Service, STAFF</dc:creator>
  <cp:keywords>compensation, quality, call, </cp:keywords>
  <cp:lastModifiedBy>Sochar, Lisa</cp:lastModifiedBy>
  <cp:revision>465</cp:revision>
  <dcterms:created xsi:type="dcterms:W3CDTF">2014-04-30T02:32:11Z</dcterms:created>
  <dcterms:modified xsi:type="dcterms:W3CDTF">2015-02-13T19:00:09Z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0x010100F86D02D773F4EF48AD3F822B060AF6D6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