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  <p:sldMasterId id="2147483677" r:id="rId2"/>
  </p:sldMasterIdLst>
  <p:notesMasterIdLst>
    <p:notesMasterId r:id="rId27"/>
  </p:notesMasterIdLst>
  <p:handoutMasterIdLst>
    <p:handoutMasterId r:id="rId28"/>
  </p:handoutMasterIdLst>
  <p:sldIdLst>
    <p:sldId id="256" r:id="rId3"/>
    <p:sldId id="263" r:id="rId4"/>
    <p:sldId id="396" r:id="rId5"/>
    <p:sldId id="397" r:id="rId6"/>
    <p:sldId id="359" r:id="rId7"/>
    <p:sldId id="423" r:id="rId8"/>
    <p:sldId id="426" r:id="rId9"/>
    <p:sldId id="434" r:id="rId10"/>
    <p:sldId id="435" r:id="rId11"/>
    <p:sldId id="436" r:id="rId12"/>
    <p:sldId id="443" r:id="rId13"/>
    <p:sldId id="439" r:id="rId14"/>
    <p:sldId id="440" r:id="rId15"/>
    <p:sldId id="461" r:id="rId16"/>
    <p:sldId id="446" r:id="rId17"/>
    <p:sldId id="447" r:id="rId18"/>
    <p:sldId id="448" r:id="rId19"/>
    <p:sldId id="449" r:id="rId20"/>
    <p:sldId id="450" r:id="rId21"/>
    <p:sldId id="460" r:id="rId22"/>
    <p:sldId id="466" r:id="rId23"/>
    <p:sldId id="469" r:id="rId24"/>
    <p:sldId id="468" r:id="rId25"/>
    <p:sldId id="416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1D3275"/>
    <a:srgbClr val="000066"/>
    <a:srgbClr val="CC0000"/>
    <a:srgbClr val="BBBBFF"/>
    <a:srgbClr val="ABABFF"/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7" autoAdjust="0"/>
    <p:restoredTop sz="94383" autoAdjust="0"/>
  </p:normalViewPr>
  <p:slideViewPr>
    <p:cSldViewPr>
      <p:cViewPr>
        <p:scale>
          <a:sx n="75" d="100"/>
          <a:sy n="75" d="100"/>
        </p:scale>
        <p:origin x="-1284" y="-810"/>
      </p:cViewPr>
      <p:guideLst>
        <p:guide orient="horz" pos="2160"/>
        <p:guide pos="3072"/>
      </p:guideLst>
    </p:cSldViewPr>
  </p:slideViewPr>
  <p:outlineViewPr>
    <p:cViewPr>
      <p:scale>
        <a:sx n="33" d="100"/>
        <a:sy n="33" d="100"/>
      </p:scale>
      <p:origin x="0" y="34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75" d="100"/>
          <a:sy n="75" d="100"/>
        </p:scale>
        <p:origin x="-1164" y="-60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20" tIns="46261" rIns="92520" bIns="46261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VBA Overview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1450" y="0"/>
            <a:ext cx="30416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20" tIns="46261" rIns="92520" bIns="46261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1100"/>
            <a:ext cx="30432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20" tIns="46261" rIns="92520" bIns="46261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1450" y="8801100"/>
            <a:ext cx="30416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20" tIns="46261" rIns="92520" bIns="46261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9047DD1-5BCF-40C1-A8F5-3CADF1E3B1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0768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20" tIns="46261" rIns="92520" bIns="46261" numCol="1" anchor="t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/>
            </a:lvl1pPr>
          </a:lstStyle>
          <a:p>
            <a:pPr>
              <a:defRPr/>
            </a:pPr>
            <a:r>
              <a:rPr lang="en-US" dirty="0"/>
              <a:t>VBA Overview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20" tIns="46261" rIns="92520" bIns="46261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1263" y="708025"/>
            <a:ext cx="4594225" cy="3444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89438"/>
            <a:ext cx="5140325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20" tIns="46261" rIns="92520" bIns="462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6663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20" tIns="46261" rIns="92520" bIns="46261" numCol="1" anchor="b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56663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20" tIns="46261" rIns="92520" bIns="46261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/>
            </a:lvl1pPr>
          </a:lstStyle>
          <a:p>
            <a:pPr>
              <a:defRPr/>
            </a:pPr>
            <a:fld id="{E71C225B-4BA2-462F-B2E0-3B7DD776FF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6123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dirty="0" smtClean="0"/>
              <a:t>VBA Overview</a:t>
            </a:r>
          </a:p>
        </p:txBody>
      </p:sp>
      <p:sp>
        <p:nvSpPr>
          <p:cNvPr id="92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9A7FEB1-4FAC-4C2B-B25B-B681930B51F2}" type="slidenum">
              <a:rPr lang="en-US" sz="1200" smtClean="0"/>
              <a:pPr/>
              <a:t>1</a:t>
            </a:fld>
            <a:endParaRPr lang="en-US" sz="1200" dirty="0" smtClean="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4563"/>
          </a:xfrm>
          <a:ln/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3" y="4418013"/>
            <a:ext cx="5921375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endParaRPr lang="en-US" sz="1600" b="1" dirty="0" smtClean="0"/>
          </a:p>
        </p:txBody>
      </p:sp>
      <p:sp>
        <p:nvSpPr>
          <p:cNvPr id="922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sz="120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sz="12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sz="12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sz="120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sz="120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229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dirty="0" smtClean="0"/>
              <a:t>VBA Overview</a:t>
            </a:r>
          </a:p>
        </p:txBody>
      </p:sp>
      <p:sp>
        <p:nvSpPr>
          <p:cNvPr id="12293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sz="1200" dirty="0" smtClean="0"/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8688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27860C2-8588-434C-91E7-780EBC532DB6}" type="slidenum">
              <a:rPr lang="en-US" sz="1200" smtClean="0"/>
              <a:pPr/>
              <a:t>24</a:t>
            </a:fld>
            <a:endParaRPr lang="en-US" sz="120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 flipV="1">
            <a:off x="374650" y="3259138"/>
            <a:ext cx="8769350" cy="4762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>
            <a:spLocks/>
          </p:cNvSpPr>
          <p:nvPr/>
        </p:nvSpPr>
        <p:spPr bwMode="auto">
          <a:xfrm>
            <a:off x="25400" y="452438"/>
            <a:ext cx="1588" cy="1587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25400" y="6305550"/>
            <a:ext cx="1588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73063" y="3182938"/>
            <a:ext cx="8770937" cy="4762"/>
          </a:xfrm>
          <a:prstGeom prst="line">
            <a:avLst/>
          </a:prstGeom>
          <a:noFill/>
          <a:ln w="76200">
            <a:solidFill>
              <a:srgbClr val="1D327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43063" y="220663"/>
            <a:ext cx="6691312" cy="45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4800" b="1" i="1" dirty="0">
                <a:solidFill>
                  <a:srgbClr val="1D3275"/>
                </a:solidFill>
                <a:latin typeface="Century Schoolbook" pitchFamily="18" charset="0"/>
              </a:rPr>
              <a:t>Veterans Benefits Administration</a:t>
            </a:r>
          </a:p>
          <a:p>
            <a:pPr algn="ctr">
              <a:defRPr/>
            </a:pPr>
            <a:endParaRPr lang="en-US" sz="2800" b="1" i="1" dirty="0">
              <a:solidFill>
                <a:srgbClr val="1D3275"/>
              </a:solidFill>
              <a:latin typeface="Century Schoolbook" pitchFamily="18" charset="0"/>
            </a:endParaRPr>
          </a:p>
          <a:p>
            <a:pPr algn="ctr">
              <a:defRPr/>
            </a:pPr>
            <a:endParaRPr lang="en-US" sz="28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  <a:p>
            <a:pPr algn="ctr">
              <a:defRPr/>
            </a:pPr>
            <a:endParaRPr lang="en-US" sz="28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  <a:p>
            <a:pPr algn="ctr">
              <a:defRPr/>
            </a:pPr>
            <a:endParaRPr lang="en-US" sz="28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  <a:p>
            <a:pPr algn="ctr">
              <a:defRPr/>
            </a:pPr>
            <a:endParaRPr lang="en-US" sz="28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  <a:p>
            <a:pPr algn="ctr">
              <a:defRPr/>
            </a:pPr>
            <a:endParaRPr lang="en-US" sz="28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  <a:p>
            <a:pPr algn="ctr">
              <a:defRPr/>
            </a:pPr>
            <a:endParaRPr lang="en-US" sz="28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314325" cy="6858000"/>
          </a:xfrm>
          <a:prstGeom prst="rect">
            <a:avLst/>
          </a:prstGeom>
          <a:gradFill rotWithShape="0">
            <a:gsLst>
              <a:gs pos="0">
                <a:srgbClr val="1D3275"/>
              </a:gs>
              <a:gs pos="100000">
                <a:srgbClr val="111E46"/>
              </a:gs>
            </a:gsLst>
            <a:lin ang="0" scaled="1"/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76238" y="0"/>
            <a:ext cx="142875" cy="6858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B20000"/>
              </a:gs>
            </a:gsLst>
            <a:lin ang="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pic>
        <p:nvPicPr>
          <p:cNvPr id="9" name="Picture 10" descr="vetera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33600"/>
            <a:ext cx="2057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892109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94D9C-90B8-4CB8-80B7-2E1E9004BE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5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0"/>
            <a:ext cx="1963737" cy="6051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7463" y="0"/>
            <a:ext cx="5740400" cy="6051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D348A-0F85-443B-A79C-C712BE4D25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76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26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23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805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5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93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67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D091C-A1E3-4D2F-838F-2AF3D4B9D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0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70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59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7BA17-8383-4D24-82AA-E7F17E5DEDDC}" type="datetimeFigureOut">
              <a:rPr lang="en-US" smtClean="0"/>
              <a:t>11/14/2014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B8ED88-58DA-40A4-A6B2-E7731D4F53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0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32E08-D1ED-4514-8CD3-CF6950674E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7463" y="1789113"/>
            <a:ext cx="3743325" cy="4262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3188" y="1789113"/>
            <a:ext cx="3744912" cy="4262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97B61-3A1B-4C3D-A9E4-81873D299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BC855-88D6-492F-8807-38A3713D8D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3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7B86D-7ED5-40B2-8157-FF4D18617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4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6A732-E78B-48DB-894A-677EA0D480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1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20B12-A193-4B03-9CA7-451797F00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D3DD2-9FE3-4609-B403-7541EE482C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95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1389063" y="1052513"/>
            <a:ext cx="7754937" cy="4762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3863" y="6396038"/>
            <a:ext cx="8720137" cy="53975"/>
          </a:xfrm>
          <a:prstGeom prst="rect">
            <a:avLst/>
          </a:prstGeom>
          <a:gradFill rotWithShape="0">
            <a:gsLst>
              <a:gs pos="0">
                <a:srgbClr val="1D3275"/>
              </a:gs>
              <a:gs pos="100000">
                <a:srgbClr val="111E46"/>
              </a:gs>
            </a:gsLst>
            <a:lin ang="0" scaled="1"/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041400" y="890588"/>
            <a:ext cx="8102600" cy="79375"/>
          </a:xfrm>
          <a:prstGeom prst="rect">
            <a:avLst/>
          </a:prstGeom>
          <a:gradFill rotWithShape="0">
            <a:gsLst>
              <a:gs pos="0">
                <a:srgbClr val="1D3275"/>
              </a:gs>
              <a:gs pos="100000">
                <a:srgbClr val="1A2D69"/>
              </a:gs>
            </a:gsLst>
            <a:lin ang="0" scaled="1"/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029" name="Freeform 5"/>
          <p:cNvSpPr>
            <a:spLocks/>
          </p:cNvSpPr>
          <p:nvPr/>
        </p:nvSpPr>
        <p:spPr bwMode="auto">
          <a:xfrm>
            <a:off x="25400" y="452438"/>
            <a:ext cx="1588" cy="1587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25400" y="6305550"/>
            <a:ext cx="1588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22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020888" y="0"/>
            <a:ext cx="7123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7463" y="1789113"/>
            <a:ext cx="7640637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222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35635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algn="ctr" eaLnBrk="0" hangingPunct="0">
              <a:defRPr sz="1600" b="1" i="1">
                <a:solidFill>
                  <a:srgbClr val="1D32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defRPr>
            </a:lvl1pPr>
          </a:lstStyle>
          <a:p>
            <a:pPr>
              <a:defRPr/>
            </a:pPr>
            <a:fld id="{C0B98A25-72C3-42AC-AFA6-7953F0EEE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0" y="0"/>
            <a:ext cx="314325" cy="6858000"/>
          </a:xfrm>
          <a:prstGeom prst="rect">
            <a:avLst/>
          </a:prstGeom>
          <a:gradFill rotWithShape="0">
            <a:gsLst>
              <a:gs pos="0">
                <a:srgbClr val="1D3275"/>
              </a:gs>
              <a:gs pos="100000">
                <a:srgbClr val="111E46"/>
              </a:gs>
            </a:gsLst>
            <a:lin ang="0" scaled="1"/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376238" y="0"/>
            <a:ext cx="142875" cy="6858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B20000"/>
              </a:gs>
            </a:gsLst>
            <a:lin ang="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036" name="Rectangle 13"/>
          <p:cNvSpPr>
            <a:spLocks noChangeArrowheads="1"/>
          </p:cNvSpPr>
          <p:nvPr/>
        </p:nvSpPr>
        <p:spPr bwMode="auto">
          <a:xfrm>
            <a:off x="469900" y="6400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endParaRPr lang="en-US" sz="2400" dirty="0"/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469900" y="6400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endParaRPr lang="en-US" sz="2400" dirty="0"/>
          </a:p>
        </p:txBody>
      </p:sp>
      <p:sp>
        <p:nvSpPr>
          <p:cNvPr id="222223" name="Rectangle 15"/>
          <p:cNvSpPr>
            <a:spLocks noChangeArrowheads="1"/>
          </p:cNvSpPr>
          <p:nvPr/>
        </p:nvSpPr>
        <p:spPr bwMode="auto">
          <a:xfrm>
            <a:off x="644525" y="6400800"/>
            <a:ext cx="3311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1600" b="1" i="1" dirty="0">
                <a:solidFill>
                  <a:srgbClr val="1D32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Compensation Service Training Staff</a:t>
            </a:r>
          </a:p>
        </p:txBody>
      </p:sp>
      <p:pic>
        <p:nvPicPr>
          <p:cNvPr id="1039" name="Picture 19" descr="veteran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76200"/>
            <a:ext cx="11604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•"/>
        <a:defRPr sz="2800">
          <a:solidFill>
            <a:srgbClr val="1D327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1D327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rgbClr val="1D327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1D327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D3275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1D3275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1D3275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1D3275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1D327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8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4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48768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effectLst/>
                <a:latin typeface="Times New Roman"/>
                <a:ea typeface="Times New Roman"/>
              </a:rPr>
              <a:t>Veterans Information Solution (VIS) </a:t>
            </a:r>
            <a:r>
              <a:rPr lang="en-US" sz="2400" b="1" dirty="0" smtClean="0">
                <a:effectLst/>
                <a:latin typeface="Times New Roman"/>
                <a:ea typeface="Times New Roman"/>
              </a:rPr>
              <a:t/>
            </a:r>
            <a:br>
              <a:rPr lang="en-US" sz="2400" b="1" dirty="0" smtClean="0">
                <a:effectLst/>
                <a:latin typeface="Times New Roman"/>
                <a:ea typeface="Times New Roman"/>
              </a:rPr>
            </a:br>
            <a:r>
              <a:rPr lang="en-US" sz="2400" b="1" dirty="0" smtClean="0">
                <a:effectLst/>
                <a:latin typeface="Times New Roman"/>
                <a:ea typeface="Times New Roman"/>
              </a:rPr>
              <a:t>VADIR Functionality </a:t>
            </a:r>
            <a:endParaRPr lang="en-US" sz="4800" b="1" i="1" dirty="0" smtClean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838200" y="3276600"/>
            <a:ext cx="2514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solidFill>
                  <a:srgbClr val="1D3275"/>
                </a:solidFill>
                <a:latin typeface="Century Schoolbook" pitchFamily="18" charset="0"/>
              </a:rPr>
              <a:t>Compensation Service Training Staff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82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31900" y="1371600"/>
            <a:ext cx="7924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category for special pay periods contains two types:  </a:t>
            </a:r>
            <a:endParaRPr lang="en-US" sz="2800" dirty="0" smtClean="0"/>
          </a:p>
          <a:p>
            <a:endParaRPr lang="en-US" sz="2800" dirty="0" smtClean="0"/>
          </a:p>
          <a:p>
            <a:pPr marL="514350" indent="-514350">
              <a:buAutoNum type="arabicParenR"/>
            </a:pPr>
            <a:r>
              <a:rPr lang="en-US" sz="2800" dirty="0" smtClean="0"/>
              <a:t>combat </a:t>
            </a:r>
            <a:r>
              <a:rPr lang="en-US" sz="2800" dirty="0"/>
              <a:t>pay and combat tax exclusion periods, </a:t>
            </a:r>
          </a:p>
          <a:p>
            <a:pPr marL="514350" indent="-514350">
              <a:buAutoNum type="arabicParenR"/>
            </a:pPr>
            <a:r>
              <a:rPr lang="en-US" sz="2800" dirty="0" smtClean="0"/>
              <a:t>hazardous </a:t>
            </a:r>
            <a:r>
              <a:rPr lang="en-US" sz="2800" dirty="0"/>
              <a:t>duty pay periods. 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For </a:t>
            </a:r>
            <a:r>
              <a:rPr lang="en-US" sz="2800" dirty="0"/>
              <a:t>the most part, the category labels provide an explanation of the data elements</a:t>
            </a:r>
            <a:r>
              <a:rPr lang="en-US" sz="2800" dirty="0" smtClean="0"/>
              <a:t>.</a:t>
            </a:r>
          </a:p>
          <a:p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438400" y="152400"/>
            <a:ext cx="665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 smtClean="0"/>
              <a:t>VADIR Screen Profile Segment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1558"/>
      </p:ext>
    </p:extLst>
  </p:cSld>
  <p:clrMapOvr>
    <a:masterClrMapping/>
  </p:clrMapOvr>
  <p:transition advTm="387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152400"/>
            <a:ext cx="739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VADIR Screen- Military History Segment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1447800"/>
            <a:ext cx="8153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Categories viewable in VADIR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Active Duty Service Periods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National Guard and Reserve Activation/Mobilization Service Periods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National Guard and Reserve Service Periods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Deployment Periods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Combat Pay &amp; Combat Tax exclusion periods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Hazardous Duty Incentive Pay Periods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54131"/>
      </p:ext>
    </p:extLst>
  </p:cSld>
  <p:clrMapOvr>
    <a:masterClrMapping/>
  </p:clrMapOvr>
  <p:transition advTm="22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38400" y="152400"/>
            <a:ext cx="665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 smtClean="0"/>
              <a:t>VADIR Screen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7086600" cy="510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49.75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15232"/>
      </p:ext>
    </p:extLst>
  </p:cSld>
  <p:clrMapOvr>
    <a:masterClrMapping/>
  </p:clrMapOvr>
  <p:transition advTm="106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38400" y="152400"/>
            <a:ext cx="665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 smtClean="0"/>
              <a:t>Special Pay Periods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6934200" cy="487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59.77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04225"/>
      </p:ext>
    </p:extLst>
  </p:cSld>
  <p:clrMapOvr>
    <a:masterClrMapping/>
  </p:clrMapOvr>
  <p:transition advTm="57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76600" y="457200"/>
            <a:ext cx="5334000" cy="685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Military History from BIRLS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449.75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48"/>
    </mc:Choice>
    <mc:Fallback xmlns="">
      <p:transition spd="slow" advTm="4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228887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Diagnostics/ Combined Tab</a:t>
            </a:r>
          </a:p>
        </p:txBody>
      </p:sp>
      <p:pic>
        <p:nvPicPr>
          <p:cNvPr id="6" name="Picture 5" descr="VIS C&amp;P Screen showing the Veteran's profile information, general record information and expanded diagnostic code information and SC combined information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"/>
          <a:stretch>
            <a:fillRect/>
          </a:stretch>
        </p:blipFill>
        <p:spPr bwMode="auto">
          <a:xfrm>
            <a:off x="2057400" y="1295400"/>
            <a:ext cx="6438900" cy="3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C Combined information section of the C&amp;P scre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5240337"/>
            <a:ext cx="6248400" cy="108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84063"/>
      </p:ext>
    </p:extLst>
  </p:cSld>
  <p:clrMapOvr>
    <a:masterClrMapping/>
  </p:clrMapOvr>
  <p:transition advTm="44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 descr="BIRLS additional rating information display in VIS on the C&amp;P tab.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6810375" cy="41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09800" y="228600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Additional Rating Information Tab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0499"/>
      </p:ext>
    </p:extLst>
  </p:cSld>
  <p:clrMapOvr>
    <a:masterClrMapping/>
  </p:clrMapOvr>
  <p:transition advTm="9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228887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C&amp;P </a:t>
            </a:r>
            <a:r>
              <a:rPr lang="en-US" dirty="0"/>
              <a:t>in BIRLS Screen</a:t>
            </a:r>
          </a:p>
        </p:txBody>
      </p:sp>
      <p:pic>
        <p:nvPicPr>
          <p:cNvPr id="6" name="Picture 5" descr="VIS C&amp;P Screen - BIRLS notes page, with BIRLS profile, disabilities information with codes and other benefit information.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5857875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39403"/>
      </p:ext>
    </p:extLst>
  </p:cSld>
  <p:clrMapOvr>
    <a:masterClrMapping/>
  </p:clrMapOvr>
  <p:transition advTm="3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228887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C&amp;P Dependents Screen</a:t>
            </a:r>
          </a:p>
        </p:txBody>
      </p:sp>
      <p:pic>
        <p:nvPicPr>
          <p:cNvPr id="7" name="Picture 6" descr="VIS C&amp;P tab showing Veterans corporate profile, dependents listing and beneficiary birth defects section.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7315200" cy="472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51984"/>
      </p:ext>
    </p:extLst>
  </p:cSld>
  <p:clrMapOvr>
    <a:masterClrMapping/>
  </p:clrMapOvr>
  <p:transition advTm="28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228887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C&amp;P Awards Screen</a:t>
            </a:r>
          </a:p>
        </p:txBody>
      </p:sp>
      <p:pic>
        <p:nvPicPr>
          <p:cNvPr id="6" name="Picture 5" descr="Description: The C&amp;P tab of VIS, showing the Medal of Honor pension field display at the bottom of the screen.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70866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2159"/>
      </p:ext>
    </p:extLst>
  </p:cSld>
  <p:clrMapOvr>
    <a:masterClrMapping/>
  </p:clrMapOvr>
  <p:transition advTm="2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8F830-42DA-493A-834E-77448722BE4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924800" y="6356350"/>
            <a:ext cx="1219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ctr" anchorCtr="1"/>
          <a:lstStyle/>
          <a:p>
            <a:pPr algn="ctr" eaLnBrk="0" hangingPunct="0">
              <a:defRPr/>
            </a:pPr>
            <a:fld id="{8C3FE827-57D5-4F4F-A388-2605371E15CC}" type="slidenum">
              <a:rPr lang="en-US" sz="1600" b="1" i="1">
                <a:solidFill>
                  <a:srgbClr val="1D32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pPr algn="ctr" eaLnBrk="0" hangingPunct="0">
                <a:defRPr/>
              </a:pPr>
              <a:t>2</a:t>
            </a:fld>
            <a:endParaRPr lang="en-US" sz="16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382000" cy="48006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tx1"/>
                </a:solidFill>
              </a:rPr>
              <a:t>VIS provides </a:t>
            </a:r>
            <a:r>
              <a:rPr lang="en-US" dirty="0">
                <a:solidFill>
                  <a:schemeClr val="tx1"/>
                </a:solidFill>
              </a:rPr>
              <a:t>a consolidated </a:t>
            </a:r>
            <a:r>
              <a:rPr lang="en-US" dirty="0" smtClean="0">
                <a:solidFill>
                  <a:schemeClr val="tx1"/>
                </a:solidFill>
              </a:rPr>
              <a:t>views eligibility </a:t>
            </a:r>
            <a:r>
              <a:rPr lang="en-US" dirty="0">
                <a:solidFill>
                  <a:schemeClr val="tx1"/>
                </a:solidFill>
              </a:rPr>
              <a:t>and benefits data from </a:t>
            </a:r>
            <a:r>
              <a:rPr lang="en-US" dirty="0" smtClean="0">
                <a:solidFill>
                  <a:schemeClr val="tx1"/>
                </a:solidFill>
              </a:rPr>
              <a:t>VBA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DoD.</a:t>
            </a:r>
          </a:p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  VIS provides access to rating and award information from VBA’s corporate </a:t>
            </a:r>
            <a:r>
              <a:rPr lang="en-US" dirty="0" smtClean="0">
                <a:solidFill>
                  <a:schemeClr val="tx1"/>
                </a:solidFill>
              </a:rPr>
              <a:t>record for </a:t>
            </a:r>
            <a:r>
              <a:rPr lang="en-US" dirty="0">
                <a:solidFill>
                  <a:schemeClr val="tx1"/>
                </a:solidFill>
              </a:rPr>
              <a:t>Veterans and certain dependents.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tx1"/>
                </a:solidFill>
              </a:rPr>
              <a:t>VIS </a:t>
            </a:r>
            <a:r>
              <a:rPr lang="en-US" dirty="0">
                <a:solidFill>
                  <a:schemeClr val="tx1"/>
                </a:solidFill>
              </a:rPr>
              <a:t>enables authorized users to search records and retrieve </a:t>
            </a:r>
            <a:r>
              <a:rPr lang="en-US" dirty="0" smtClean="0">
                <a:solidFill>
                  <a:schemeClr val="tx1"/>
                </a:solidFill>
              </a:rPr>
              <a:t>information, </a:t>
            </a:r>
            <a:r>
              <a:rPr lang="en-US" u="sng" dirty="0" smtClean="0">
                <a:solidFill>
                  <a:schemeClr val="tx1"/>
                </a:solidFill>
              </a:rPr>
              <a:t>request access w 8824e</a:t>
            </a:r>
            <a:endParaRPr lang="en-US" u="sng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6477000" cy="882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is VIS?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8300" y="1371599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416050" y="1358899"/>
            <a:ext cx="709930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100" dirty="0"/>
          </a:p>
        </p:txBody>
      </p:sp>
      <p:pic>
        <p:nvPicPr>
          <p:cNvPr id="6" name="Picture 5" descr="This section  provides DFAS Payments data maintained in the VADIR. Payment types: Retired Pay, Non-Recurring Pay at Separation." title="DFAS Payments - Retired Pay and Non-Recurring Pay at Separati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6657181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This section  provides DFAS Payments data maintained in the VADIR. Payment types: Survivor Pay, Survivor Benefit Plan." title="DFAS Payments - Survivor Pay and Survivor Benefit Pla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6657181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862946" y="152400"/>
            <a:ext cx="4362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DFAS Payments Screen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23956"/>
      </p:ext>
    </p:extLst>
  </p:cSld>
  <p:clrMapOvr>
    <a:masterClrMapping/>
  </p:clrMapOvr>
  <p:transition advTm="75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8F830-42DA-493A-834E-77448722BE4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924800" y="6356350"/>
            <a:ext cx="1219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ctr" anchorCtr="1"/>
          <a:lstStyle/>
          <a:p>
            <a:pPr algn="ctr" eaLnBrk="0" hangingPunct="0">
              <a:defRPr/>
            </a:pPr>
            <a:fld id="{8C3FE827-57D5-4F4F-A388-2605371E15CC}" type="slidenum">
              <a:rPr lang="en-US" sz="1600" b="1" i="1">
                <a:solidFill>
                  <a:srgbClr val="1D32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pPr algn="ctr" eaLnBrk="0" hangingPunct="0">
                <a:defRPr/>
              </a:pPr>
              <a:t>21</a:t>
            </a:fld>
            <a:endParaRPr lang="en-US" sz="16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382000" cy="48006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DFAS Payment is available through VIS-R.  For most cases, this information can be used to verify the following pay data, unless the information is not provided in VIS-R or not clear. This includes:</a:t>
            </a:r>
          </a:p>
          <a:p>
            <a:pPr marL="0" indent="0">
              <a:lnSpc>
                <a:spcPct val="150000"/>
              </a:lnSpc>
              <a:buClr>
                <a:srgbClr val="1D3275"/>
              </a:buClr>
              <a:buNone/>
              <a:defRPr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tx1"/>
                </a:solidFill>
              </a:rPr>
              <a:t>Retired pay</a:t>
            </a:r>
          </a:p>
          <a:p>
            <a:pPr lvl="2"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tx1"/>
                </a:solidFill>
              </a:rPr>
              <a:t>Non-Recurring Separation Pay</a:t>
            </a:r>
          </a:p>
          <a:p>
            <a:pPr marL="914400" lvl="2" indent="0">
              <a:lnSpc>
                <a:spcPct val="150000"/>
              </a:lnSpc>
              <a:buClr>
                <a:srgbClr val="1D3275"/>
              </a:buClr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Email VAVBAWAS/CO/212A to provide feedback</a:t>
            </a:r>
          </a:p>
          <a:p>
            <a:pPr marL="914400" lvl="2" indent="0">
              <a:lnSpc>
                <a:spcPct val="150000"/>
              </a:lnSpc>
              <a:buClr>
                <a:srgbClr val="1D3275"/>
              </a:buClr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6477000" cy="882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DFAS Payments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76974"/>
      </p:ext>
    </p:extLst>
  </p:cSld>
  <p:clrMapOvr>
    <a:masterClrMapping/>
  </p:clrMapOvr>
  <p:transition advTm="64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8F830-42DA-493A-834E-77448722BE4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924800" y="6356350"/>
            <a:ext cx="1219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ctr" anchorCtr="1"/>
          <a:lstStyle/>
          <a:p>
            <a:pPr algn="ctr" eaLnBrk="0" hangingPunct="0">
              <a:defRPr/>
            </a:pPr>
            <a:fld id="{8C3FE827-57D5-4F4F-A388-2605371E15CC}" type="slidenum">
              <a:rPr lang="en-US" sz="1600" b="1" i="1">
                <a:solidFill>
                  <a:srgbClr val="1D32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pPr algn="ctr" eaLnBrk="0" hangingPunct="0">
                <a:defRPr/>
              </a:pPr>
              <a:t>22</a:t>
            </a:fld>
            <a:endParaRPr lang="en-US" sz="16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382000" cy="480060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Army</a:t>
            </a:r>
            <a:r>
              <a:rPr lang="en-US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, Navy, and Air Force:</a:t>
            </a:r>
            <a:endParaRPr lang="en-US" sz="3600" dirty="0"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Active </a:t>
            </a: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Component Separation Pay Data in VADIR - January 2001 - Present</a:t>
            </a:r>
            <a:endParaRPr lang="en-US" sz="3600" dirty="0"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Reserve </a:t>
            </a: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Component Separation Pay Data in VADIR - June 2007 –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Present</a:t>
            </a: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            </a:t>
            </a:r>
            <a:endParaRPr lang="en-US" sz="3600" dirty="0"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 smtClean="0">
              <a:solidFill>
                <a:srgbClr val="002060"/>
              </a:solidFill>
              <a:latin typeface="Arial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USMC</a:t>
            </a:r>
            <a:r>
              <a:rPr lang="en-US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:</a:t>
            </a:r>
            <a:endParaRPr lang="en-US" sz="3600" dirty="0"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Active and Reserve component - October 2006 –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Present</a:t>
            </a:r>
            <a:r>
              <a:rPr lang="en-US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 </a:t>
            </a:r>
            <a:endParaRPr lang="en-US" sz="3600" dirty="0"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6477000" cy="882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DFAS Payments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1439"/>
      </p:ext>
    </p:extLst>
  </p:cSld>
  <p:clrMapOvr>
    <a:masterClrMapping/>
  </p:clrMapOvr>
  <p:transition advTm="95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8F830-42DA-493A-834E-77448722BE4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924800" y="6356350"/>
            <a:ext cx="1219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ctr" anchorCtr="1"/>
          <a:lstStyle/>
          <a:p>
            <a:pPr algn="ctr" eaLnBrk="0" hangingPunct="0">
              <a:defRPr/>
            </a:pPr>
            <a:fld id="{8C3FE827-57D5-4F4F-A388-2605371E15CC}" type="slidenum">
              <a:rPr lang="en-US" sz="1600" b="1" i="1">
                <a:solidFill>
                  <a:srgbClr val="1D32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pPr algn="ctr" eaLnBrk="0" hangingPunct="0">
                <a:defRPr/>
              </a:pPr>
              <a:t>23</a:t>
            </a:fld>
            <a:endParaRPr lang="en-US" sz="16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382000" cy="49530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Access to VIS-R is granted through the completion of an VAF 8824e, Common Security Services (CSS) User Access Request</a:t>
            </a:r>
          </a:p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Access to each Veterans Service Representative will be rolled out in a phased approach to ensure adequate capacity.  </a:t>
            </a:r>
          </a:p>
          <a:p>
            <a:pPr>
              <a:lnSpc>
                <a:spcPct val="150000"/>
              </a:lnSpc>
              <a:buClr>
                <a:srgbClr val="1D3275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 with your Information Security Officer </a:t>
            </a:r>
          </a:p>
          <a:p>
            <a:pPr marL="0" indent="0">
              <a:lnSpc>
                <a:spcPct val="150000"/>
              </a:lnSpc>
              <a:buClr>
                <a:srgbClr val="1D3275"/>
              </a:buClr>
              <a:buNone/>
              <a:defRPr/>
            </a:pPr>
            <a:endParaRPr lang="en-US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6477000" cy="882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Access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6720"/>
      </p:ext>
    </p:extLst>
  </p:cSld>
  <p:clrMapOvr>
    <a:masterClrMapping/>
  </p:clrMapOvr>
  <p:transition advTm="30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C14B2-BBED-4B4E-9FC2-734F189F8D8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Review</a:t>
            </a:r>
          </a:p>
        </p:txBody>
      </p:sp>
      <p:sp>
        <p:nvSpPr>
          <p:cNvPr id="7171" name="Rectangle 3" hidden="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4">
              <a:buFontTx/>
              <a:buNone/>
            </a:pPr>
            <a:endParaRPr lang="en-US" dirty="0" smtClean="0"/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2133600" y="3105150"/>
            <a:ext cx="5943600" cy="1847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</a:rPr>
              <a:t>Review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25456"/>
      </p:ext>
    </p:extLst>
  </p:cSld>
  <p:clrMapOvr>
    <a:masterClrMapping/>
  </p:clrMapOvr>
  <p:transition advTm="9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to VIS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ED091C-A1E3-4D2F-838F-2AF3D4B9D92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1504"/>
            <a:ext cx="6400800" cy="524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25041"/>
      </p:ext>
    </p:extLst>
  </p:cSld>
  <p:clrMapOvr>
    <a:masterClrMapping/>
  </p:clrMapOvr>
  <p:transition advTm="81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to VIS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A “parent” is </a:t>
            </a:r>
            <a:r>
              <a:rPr lang="en-US" b="1" dirty="0" smtClean="0">
                <a:solidFill>
                  <a:schemeClr val="tx1"/>
                </a:solidFill>
              </a:rPr>
              <a:t>from </a:t>
            </a:r>
            <a:r>
              <a:rPr lang="en-US" b="1" dirty="0">
                <a:solidFill>
                  <a:schemeClr val="tx1"/>
                </a:solidFill>
              </a:rPr>
              <a:t>RBPS)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ED091C-A1E3-4D2F-838F-2AF3D4B9D92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236391"/>
            <a:ext cx="6557961" cy="486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32640"/>
      </p:ext>
    </p:extLst>
  </p:cSld>
  <p:clrMapOvr>
    <a:masterClrMapping/>
  </p:clrMapOvr>
  <p:transition advTm="25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767-0933-4FCD-BA96-20C01A13209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924800" y="6356350"/>
            <a:ext cx="1219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ctr" anchorCtr="1"/>
          <a:lstStyle/>
          <a:p>
            <a:pPr algn="ctr" eaLnBrk="0" hangingPunct="0">
              <a:defRPr/>
            </a:pPr>
            <a:fld id="{A00CCE1D-ADEB-4F69-AED5-2CEAF2A3EE82}" type="slidenum">
              <a:rPr lang="en-US" sz="1600" b="1" i="1">
                <a:solidFill>
                  <a:srgbClr val="1D32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pPr algn="ctr" eaLnBrk="0" hangingPunct="0">
                <a:defRPr/>
              </a:pPr>
              <a:t>5</a:t>
            </a:fld>
            <a:endParaRPr lang="en-US" sz="1600" b="1" i="1" dirty="0">
              <a:solidFill>
                <a:srgbClr val="1D327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447800"/>
            <a:ext cx="8394700" cy="48006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1D3275"/>
              </a:buClr>
              <a:buFont typeface="Wingdings" pitchFamily="2" charset="2"/>
              <a:buNone/>
            </a:pPr>
            <a:endParaRPr lang="en-US" sz="1400" dirty="0" smtClean="0"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1D3275"/>
              </a:buClr>
              <a:buFont typeface="Wingdings" pitchFamily="2" charset="2"/>
              <a:buChar char="Ø"/>
            </a:pPr>
            <a:endParaRPr lang="en-US" sz="1400" dirty="0" smtClean="0">
              <a:latin typeface="Arial" pitchFamily="34" charset="0"/>
              <a:cs typeface="Microsoft Sans Serif" pitchFamily="34" charset="0"/>
            </a:endParaRPr>
          </a:p>
          <a:p>
            <a:pPr>
              <a:lnSpc>
                <a:spcPct val="90000"/>
              </a:lnSpc>
              <a:buClr>
                <a:srgbClr val="1D3275"/>
              </a:buClr>
              <a:buFont typeface="Wingdings" pitchFamily="2" charset="2"/>
              <a:buNone/>
            </a:pPr>
            <a:endParaRPr lang="en-US" sz="1200" dirty="0" smtClean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126" name="Rectangle 6"/>
          <p:cNvSpPr txBox="1">
            <a:spLocks noChangeArrowheads="1"/>
          </p:cNvSpPr>
          <p:nvPr/>
        </p:nvSpPr>
        <p:spPr bwMode="auto">
          <a:xfrm>
            <a:off x="533400" y="14478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1D3275"/>
              </a:buClr>
              <a:buFont typeface="Wingdings" panose="05000000000000000000" pitchFamily="2" charset="2"/>
              <a:buChar char="§"/>
            </a:pPr>
            <a:endParaRPr lang="en-US" sz="28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0"/>
            <a:ext cx="6477000" cy="882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VIS Home Screen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55700"/>
            <a:ext cx="719309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200" y="-228600"/>
            <a:ext cx="784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Viewing Records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168400" y="1295400"/>
            <a:ext cx="7924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When </a:t>
            </a:r>
            <a:r>
              <a:rPr lang="en-US" sz="2800" dirty="0"/>
              <a:t>more than one record is returned:</a:t>
            </a:r>
          </a:p>
          <a:p>
            <a:r>
              <a:rPr lang="en-US" sz="2800" dirty="0"/>
              <a:t>1.	Identify the required profile by matching name and DOB; and,</a:t>
            </a:r>
          </a:p>
          <a:p>
            <a:r>
              <a:rPr lang="en-US" sz="2800" dirty="0"/>
              <a:t>2.	Click on the identified record to view the individual’s profile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8194" name="Picture 2" descr="VIS record display screen, which reads: Click on name to view veteran/service member record, with three records displaying in search result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7696200" cy="284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12299"/>
      </p:ext>
    </p:extLst>
  </p:cSld>
  <p:clrMapOvr>
    <a:masterClrMapping/>
  </p:clrMapOvr>
  <p:transition advTm="87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200" y="-228600"/>
            <a:ext cx="784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Profile Screen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168400" y="1295400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752600" y="1079956"/>
            <a:ext cx="7924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b="1" dirty="0"/>
          </a:p>
        </p:txBody>
      </p:sp>
      <p:pic>
        <p:nvPicPr>
          <p:cNvPr id="9218" name="Picture 2" descr="VIS Profile screen showing VADIR information (profile info) and BIRLS information (profile inf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384301"/>
            <a:ext cx="8382000" cy="50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91431"/>
      </p:ext>
    </p:extLst>
  </p:cSld>
  <p:clrMapOvr>
    <a:masterClrMapping/>
  </p:clrMapOvr>
  <p:transition advTm="152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68400" y="1295400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438400" y="1524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dirty="0" smtClean="0"/>
              <a:t>Military History</a:t>
            </a:r>
            <a:endParaRPr lang="en-US" dirty="0"/>
          </a:p>
        </p:txBody>
      </p:sp>
      <p:pic>
        <p:nvPicPr>
          <p:cNvPr id="7" name="Picture 6" descr="VADIR Profile segmen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1024"/>
            <a:ext cx="8153400" cy="28973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62000" y="1288921"/>
            <a:ext cx="8331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smtClean="0"/>
              <a:t>The </a:t>
            </a:r>
            <a:r>
              <a:rPr lang="en-US" dirty="0"/>
              <a:t>data elements in the profile segment of this VADIR screen are generally self-explanatory and repeat a number of elements displayed in the Profile screen.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68620"/>
      </p:ext>
    </p:extLst>
  </p:cSld>
  <p:clrMapOvr>
    <a:masterClrMapping/>
  </p:clrMapOvr>
  <p:transition advTm="37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6A732-E78B-48DB-894A-677EA0D4807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31900" y="1066800"/>
            <a:ext cx="7924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    The </a:t>
            </a:r>
            <a:r>
              <a:rPr lang="en-US" sz="2800" dirty="0"/>
              <a:t>Military History </a:t>
            </a:r>
            <a:r>
              <a:rPr lang="en-US" sz="2800" dirty="0" smtClean="0"/>
              <a:t>segment is </a:t>
            </a:r>
            <a:r>
              <a:rPr lang="en-US" sz="2800" dirty="0"/>
              <a:t>divided into three categories: </a:t>
            </a: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service periods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deployment </a:t>
            </a:r>
            <a:r>
              <a:rPr lang="en-US" sz="2800" dirty="0"/>
              <a:t>periods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special </a:t>
            </a:r>
            <a:r>
              <a:rPr lang="en-US" sz="2800" dirty="0"/>
              <a:t>pay periods.  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category for service periods contains three types of service:  </a:t>
            </a:r>
            <a:endParaRPr lang="en-US" sz="2800" dirty="0" smtClean="0"/>
          </a:p>
          <a:p>
            <a:pPr marL="514350" indent="-514350">
              <a:buAutoNum type="arabicParenR"/>
            </a:pPr>
            <a:r>
              <a:rPr lang="en-US" sz="2800" dirty="0" smtClean="0"/>
              <a:t>active </a:t>
            </a:r>
            <a:r>
              <a:rPr lang="en-US" sz="2800" dirty="0"/>
              <a:t>duty </a:t>
            </a:r>
            <a:r>
              <a:rPr lang="en-US" sz="2800" dirty="0" smtClean="0"/>
              <a:t>periods</a:t>
            </a:r>
          </a:p>
          <a:p>
            <a:pPr marL="514350" indent="-514350">
              <a:buAutoNum type="arabicParenR"/>
            </a:pPr>
            <a:r>
              <a:rPr lang="en-US" sz="2800" dirty="0" smtClean="0"/>
              <a:t>National </a:t>
            </a:r>
            <a:r>
              <a:rPr lang="en-US" sz="2800" dirty="0"/>
              <a:t>Guard and Reserve member activation/mobilization </a:t>
            </a:r>
            <a:r>
              <a:rPr lang="en-US" sz="2800" dirty="0" smtClean="0"/>
              <a:t>periods</a:t>
            </a:r>
          </a:p>
          <a:p>
            <a:pPr marL="514350" indent="-514350">
              <a:buAutoNum type="arabicParenR"/>
            </a:pPr>
            <a:r>
              <a:rPr lang="en-US" sz="2800" dirty="0" smtClean="0"/>
              <a:t>National </a:t>
            </a:r>
            <a:r>
              <a:rPr lang="en-US" sz="2800" dirty="0"/>
              <a:t>Guard and Reserve </a:t>
            </a:r>
            <a:r>
              <a:rPr lang="en-US" sz="2800" dirty="0" smtClean="0"/>
              <a:t>service periods 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438400" y="152400"/>
            <a:ext cx="665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 smtClean="0"/>
              <a:t>VADIR Screen Profile Segment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02620"/>
      </p:ext>
    </p:extLst>
  </p:cSld>
  <p:clrMapOvr>
    <a:masterClrMapping/>
  </p:clrMapOvr>
  <p:transition advTm="44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pt0000000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ecBrfNov200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ecBrfNov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BrfNov2002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BrfNov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BrfNov2002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BrfNov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BrfNov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C:\DOCUME~1\CAPDPATR\LOCALS~1\Temp\Ppt0000000.pot</Template>
  <TotalTime>2705</TotalTime>
  <Words>451</Words>
  <Application>Microsoft Office PowerPoint</Application>
  <PresentationFormat>On-screen Show (4:3)</PresentationFormat>
  <Paragraphs>107</Paragraphs>
  <Slides>24</Slides>
  <Notes>6</Notes>
  <HiddenSlides>0</HiddenSlides>
  <MMClips>24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Ppt0000000</vt:lpstr>
      <vt:lpstr>Custom Design</vt:lpstr>
      <vt:lpstr>Veterans Information Solution (VIS)  VADIR Functionality </vt:lpstr>
      <vt:lpstr>What is VIS?</vt:lpstr>
      <vt:lpstr>Login to VIS</vt:lpstr>
      <vt:lpstr>Login to VIS</vt:lpstr>
      <vt:lpstr>VIS Home 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DFAS Payments</vt:lpstr>
      <vt:lpstr>DFAS Payments</vt:lpstr>
      <vt:lpstr>Access</vt:lpstr>
      <vt:lpstr>Review</vt:lpstr>
    </vt:vector>
  </TitlesOfParts>
  <Company>Veterans Benefits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Veterans Information Solution (VIS) VADIR Functionality PowerPoint</dc:title>
  <dc:creator>Department of Veterans Affairs, Veterans Benefits Administration, Compensation Service, STAFF</dc:creator>
  <cp:keywords>veterans, information, solution, VIS, VADIR, functionality, eligibility, benefits, DOD, records, </cp:keywords>
  <dc:description>This lesson is intended to provide the employee with an understanding of eligibility and benefit information pertaining to VIS.</dc:description>
  <cp:lastModifiedBy>Sochar, Lisa</cp:lastModifiedBy>
  <cp:revision>129</cp:revision>
  <cp:lastPrinted>2000-11-13T16:27:02Z</cp:lastPrinted>
  <dcterms:created xsi:type="dcterms:W3CDTF">2011-04-13T12:48:41Z</dcterms:created>
  <dcterms:modified xsi:type="dcterms:W3CDTF">2014-11-14T14:35:14Z</dcterms:modified>
  <cp:category>NTC Curriculum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</vt:lpwstr>
  </property>
  <property fmtid="{D5CDD505-2E9C-101B-9397-08002B2CF9AE}" pid="3" name="Type">
    <vt:lpwstr>Presentation</vt:lpwstr>
  </property>
</Properties>
</file>