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7"/>
  </p:notesMasterIdLst>
  <p:sldIdLst>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7" r:id="rId21"/>
    <p:sldId id="278" r:id="rId22"/>
    <p:sldId id="279" r:id="rId23"/>
    <p:sldId id="274" r:id="rId24"/>
    <p:sldId id="275" r:id="rId25"/>
    <p:sldId id="276"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1079" autoAdjust="0"/>
  </p:normalViewPr>
  <p:slideViewPr>
    <p:cSldViewPr snapToGrid="0">
      <p:cViewPr>
        <p:scale>
          <a:sx n="74" d="100"/>
          <a:sy n="74" d="100"/>
        </p:scale>
        <p:origin x="-1968" y="-7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t>
            </a:r>
            <a:r>
              <a:rPr lang="en-US" sz="4800" b="1" i="1" dirty="0" smtClean="0">
                <a:solidFill>
                  <a:srgbClr val="1D3275"/>
                </a:solidFill>
                <a:latin typeface="Century Schoolbook" pitchFamily="18" charset="0"/>
              </a:rPr>
              <a:t>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latin typeface="Times New Roman" panose="02020603050405020304" pitchFamily="18" charset="0"/>
            </a:endParaRPr>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latin typeface="Times New Roman" panose="02020603050405020304" pitchFamily="18" charset="0"/>
            </a:endParaRPr>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16617" y="0"/>
            <a:ext cx="7653867" cy="6051550"/>
          </a:xfrm>
        </p:spPr>
        <p:txBody>
          <a:bodyPr vert="eaVert"/>
          <a:lstStyle>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2077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23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smtClean="0"/>
              <a:t>Click to edit Master title style</a:t>
            </a:r>
            <a:endParaRPr lang="en-US"/>
          </a:p>
        </p:txBody>
      </p:sp>
      <p:sp>
        <p:nvSpPr>
          <p:cNvPr id="3" name="Content Placeholder 2"/>
          <p:cNvSpPr>
            <a:spLocks noGrp="1"/>
          </p:cNvSpPr>
          <p:nvPr>
            <p:ph idx="1"/>
          </p:nvPr>
        </p:nvSpPr>
        <p:spPr>
          <a:xfrm>
            <a:off x="847165" y="1789114"/>
            <a:ext cx="10945906" cy="4262437"/>
          </a:xfrm>
        </p:spPr>
        <p:txBody>
          <a:bodyPr/>
          <a:lstStyle>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atin typeface="Times New Roman" panose="02020603050405020304" pitchFamily="18" charset="0"/>
              </a:defRPr>
            </a:lvl2pPr>
            <a:lvl3pPr>
              <a:defRPr sz="2000">
                <a:latin typeface="Times New Roman" panose="02020603050405020304" pitchFamily="18" charset="0"/>
              </a:defRPr>
            </a:lvl3pPr>
            <a:lvl4pPr>
              <a:defRPr sz="1800">
                <a:latin typeface="Times New Roman" panose="02020603050405020304" pitchFamily="18" charset="0"/>
              </a:defRPr>
            </a:lvl4pPr>
            <a:lvl5pPr>
              <a:defRPr sz="1800">
                <a:latin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atin typeface="Times New Roman" panose="02020603050405020304" pitchFamily="18" charset="0"/>
              </a:defRPr>
            </a:lvl2pPr>
            <a:lvl3pPr>
              <a:defRPr sz="2000">
                <a:latin typeface="Times New Roman" panose="02020603050405020304" pitchFamily="18" charset="0"/>
              </a:defRPr>
            </a:lvl3pPr>
            <a:lvl4pPr>
              <a:defRPr sz="1800">
                <a:latin typeface="Times New Roman" panose="02020603050405020304" pitchFamily="18" charset="0"/>
              </a:defRPr>
            </a:lvl4pPr>
            <a:lvl5pPr>
              <a:defRPr sz="1800">
                <a:latin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atin typeface="Times New Roman" panose="02020603050405020304" pitchFamily="18" charset="0"/>
              </a:defRPr>
            </a:lvl2pPr>
            <a:lvl3pPr>
              <a:defRPr sz="1800">
                <a:latin typeface="Times New Roman" panose="02020603050405020304" pitchFamily="18" charset="0"/>
              </a:defRPr>
            </a:lvl3pPr>
            <a:lvl4pPr>
              <a:defRPr sz="1600">
                <a:latin typeface="Times New Roman" panose="02020603050405020304" pitchFamily="18" charset="0"/>
              </a:defRPr>
            </a:lvl4pPr>
            <a:lvl5pPr>
              <a:defRPr sz="1600">
                <a:latin typeface="Times New Roman" panose="02020603050405020304"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atin typeface="Times New Roman" panose="02020603050405020304" pitchFamily="18" charset="0"/>
              </a:defRPr>
            </a:lvl2pPr>
            <a:lvl3pPr>
              <a:defRPr sz="1800">
                <a:latin typeface="Times New Roman" panose="02020603050405020304" pitchFamily="18" charset="0"/>
              </a:defRPr>
            </a:lvl3pPr>
            <a:lvl4pPr>
              <a:defRPr sz="1600">
                <a:latin typeface="Times New Roman" panose="02020603050405020304" pitchFamily="18" charset="0"/>
              </a:defRPr>
            </a:lvl4pPr>
            <a:lvl5pPr>
              <a:defRPr sz="1600">
                <a:latin typeface="Times New Roman" panose="02020603050405020304"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atin typeface="Times New Roman" panose="02020603050405020304" pitchFamily="18" charset="0"/>
              </a:defRPr>
            </a:lvl2pPr>
            <a:lvl3pPr>
              <a:defRPr sz="2400">
                <a:latin typeface="Times New Roman" panose="02020603050405020304" pitchFamily="18" charset="0"/>
              </a:defRPr>
            </a:lvl3pPr>
            <a:lvl4pPr>
              <a:defRPr sz="2000">
                <a:latin typeface="Times New Roman" panose="02020603050405020304" pitchFamily="18" charset="0"/>
              </a:defRPr>
            </a:lvl4pPr>
            <a:lvl5pPr>
              <a:defRPr sz="2000">
                <a:latin typeface="Times New Roman" panose="02020603050405020304" pitchFamily="18"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latin typeface="Times New Roman" panose="02020603050405020304" pitchFamily="18" charset="0"/>
            </a:endParaRPr>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latin typeface="Times New Roman" panose="02020603050405020304" pitchFamily="18" charset="0"/>
            </a:endParaRPr>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smtClean="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latin typeface="Times New Roman" panose="02020603050405020304" pitchFamily="18" charset="0"/>
            </a:endParaRPr>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latin typeface="Times New Roman" panose="02020603050405020304" pitchFamily="18" charset="0"/>
            </a:endParaRPr>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latin typeface="Times New Roman" panose="02020603050405020304" pitchFamily="18" charset="0"/>
            </a:endParaRPr>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latin typeface="Times New Roman" panose="02020603050405020304" pitchFamily="18" charset="0"/>
            </a:endParaRPr>
          </a:p>
        </p:txBody>
      </p:sp>
      <p:sp>
        <p:nvSpPr>
          <p:cNvPr id="222223" name="Rectangle 15"/>
          <p:cNvSpPr>
            <a:spLocks noChangeArrowheads="1"/>
          </p:cNvSpPr>
          <p:nvPr/>
        </p:nvSpPr>
        <p:spPr bwMode="auto">
          <a:xfrm>
            <a:off x="859367"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a:t>
            </a:r>
          </a:p>
        </p:txBody>
      </p:sp>
      <p:pic>
        <p:nvPicPr>
          <p:cNvPr id="1039" name="Picture 19" descr="veteran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Lst>
  <p:transition/>
  <p:timing>
    <p:tnLst>
      <p:par>
        <p:cTn id="1" dur="indefinite" restart="never" nodeType="tmRoot"/>
      </p:par>
    </p:tnLst>
  </p:timing>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vbaw.vba.va.gov/bl/21/rating/docs/dutymosnoise.x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vaww.compensation.pension.km.va.gov/system/templates/selfservice/va_ka/portal.html?portalid=55440000000103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12.xml"/><Relationship Id="rId6" Type="http://schemas.openxmlformats.org/officeDocument/2006/relationships/image" Target="../media/image5.tmp"/><Relationship Id="rId5" Type="http://schemas.openxmlformats.org/officeDocument/2006/relationships/hyperlink" Target="http://epss.vba.va.gov/mepss"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Times New Roman" panose="02020603050405020304" pitchFamily="18" charset="0"/>
                <a:cs typeface="Times New Roman" panose="02020603050405020304" pitchFamily="18" charset="0"/>
              </a:rPr>
              <a:t>Compensation </a:t>
            </a:r>
            <a:r>
              <a:rPr lang="en-US" sz="2800" b="1" i="1" dirty="0" smtClean="0">
                <a:solidFill>
                  <a:srgbClr val="1D3275"/>
                </a:solidFill>
                <a:latin typeface="Times New Roman" panose="02020603050405020304" pitchFamily="18" charset="0"/>
                <a:cs typeface="Times New Roman" panose="02020603050405020304" pitchFamily="18" charset="0"/>
              </a:rPr>
              <a:t>Service</a:t>
            </a:r>
            <a:endParaRPr lang="en-US" sz="2800" b="1" i="1" dirty="0">
              <a:solidFill>
                <a:srgbClr val="1D3275"/>
              </a:solidFill>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smtClean="0">
                <a:latin typeface="Times New Roman" panose="02020603050405020304" pitchFamily="18" charset="0"/>
                <a:cs typeface="Times New Roman" panose="02020603050405020304" pitchFamily="18" charset="0"/>
              </a:rPr>
              <a:t>February 2016</a:t>
            </a:r>
          </a:p>
        </p:txBody>
      </p:sp>
      <p:sp>
        <p:nvSpPr>
          <p:cNvPr id="4" name="Rectangle 2"/>
          <p:cNvSpPr txBox="1">
            <a:spLocks noChangeArrowheads="1"/>
          </p:cNvSpPr>
          <p:nvPr/>
        </p:nvSpPr>
        <p:spPr bwMode="auto">
          <a:xfrm>
            <a:off x="2209800" y="4953000"/>
            <a:ext cx="7772400"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smtClean="0">
                <a:solidFill>
                  <a:srgbClr val="1D3275"/>
                </a:solidFill>
                <a:latin typeface="Times New Roman" panose="02020603050405020304" pitchFamily="18" charset="0"/>
                <a:cs typeface="Times New Roman" panose="02020603050405020304" pitchFamily="18" charset="0"/>
              </a:rPr>
              <a:t>Hearing Loss and Tinnitus</a:t>
            </a:r>
          </a:p>
          <a:p>
            <a:pPr>
              <a:defRPr/>
            </a:pPr>
            <a:r>
              <a:rPr lang="en-US" sz="3600" b="1" i="1" kern="0" dirty="0" smtClean="0">
                <a:solidFill>
                  <a:srgbClr val="1D3275"/>
                </a:solidFill>
                <a:latin typeface="Times New Roman" panose="02020603050405020304" pitchFamily="18" charset="0"/>
                <a:cs typeface="Times New Roman" panose="02020603050405020304" pitchFamily="18" charset="0"/>
              </a:rPr>
              <a:t>For VSRs</a:t>
            </a:r>
            <a:endParaRPr lang="en-US" sz="6600" i="1" kern="0" dirty="0" smtClean="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153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a:t>
            </a:r>
            <a:r>
              <a:rPr lang="en-US" dirty="0" smtClean="0"/>
              <a:t>and Onset of </a:t>
            </a:r>
            <a:r>
              <a:rPr lang="en-US" dirty="0"/>
              <a:t>Tinnitus</a:t>
            </a:r>
          </a:p>
        </p:txBody>
      </p:sp>
      <p:sp>
        <p:nvSpPr>
          <p:cNvPr id="3" name="Content Placeholder 2"/>
          <p:cNvSpPr>
            <a:spLocks noGrp="1"/>
          </p:cNvSpPr>
          <p:nvPr>
            <p:ph idx="1"/>
          </p:nvPr>
        </p:nvSpPr>
        <p:spPr>
          <a:xfrm>
            <a:off x="812801" y="1371600"/>
            <a:ext cx="11074400" cy="5029200"/>
          </a:xfrm>
        </p:spPr>
        <p:txBody>
          <a:bodyPr/>
          <a:lstStyle/>
          <a:p>
            <a:pPr marL="0" indent="0">
              <a:buNone/>
            </a:pPr>
            <a:r>
              <a:rPr lang="en-US" dirty="0" smtClean="0"/>
              <a:t>The </a:t>
            </a:r>
            <a:r>
              <a:rPr lang="en-US" dirty="0"/>
              <a:t>etiology of tinnitus often cannot be identified, because there are so many potential causes that it is impossible to select </a:t>
            </a:r>
            <a:r>
              <a:rPr lang="en-US" dirty="0" smtClean="0"/>
              <a:t>one.</a:t>
            </a:r>
            <a:endParaRPr lang="en-US" dirty="0"/>
          </a:p>
          <a:p>
            <a:r>
              <a:rPr lang="en-US" dirty="0"/>
              <a:t>A</a:t>
            </a:r>
            <a:r>
              <a:rPr lang="en-US" dirty="0" smtClean="0"/>
              <a:t>cute </a:t>
            </a:r>
            <a:r>
              <a:rPr lang="en-US" dirty="0"/>
              <a:t>noise exposure and noise-induced hearing loss.  </a:t>
            </a:r>
            <a:endParaRPr lang="en-US" dirty="0" smtClean="0"/>
          </a:p>
          <a:p>
            <a:r>
              <a:rPr lang="en-US" dirty="0" smtClean="0"/>
              <a:t>Sensorineural </a:t>
            </a:r>
            <a:r>
              <a:rPr lang="en-US" dirty="0"/>
              <a:t>hearing loss, such as from </a:t>
            </a:r>
            <a:r>
              <a:rPr lang="en-US" dirty="0" err="1"/>
              <a:t>presbycusis</a:t>
            </a:r>
            <a:r>
              <a:rPr lang="en-US" dirty="0"/>
              <a:t> or acoustic trauma, is the most common cause of </a:t>
            </a:r>
            <a:r>
              <a:rPr lang="en-US" dirty="0" smtClean="0"/>
              <a:t>tinnitus</a:t>
            </a:r>
          </a:p>
          <a:p>
            <a:r>
              <a:rPr lang="en-US" dirty="0" smtClean="0"/>
              <a:t>The </a:t>
            </a:r>
            <a:r>
              <a:rPr lang="en-US" dirty="0"/>
              <a:t>onset may be gradual or sudden, and individuals are often unable to identify when tinnitus began </a:t>
            </a:r>
          </a:p>
        </p:txBody>
      </p:sp>
      <p:sp>
        <p:nvSpPr>
          <p:cNvPr id="4" name="Slide Number Placeholder 3"/>
          <p:cNvSpPr>
            <a:spLocks noGrp="1"/>
          </p:cNvSpPr>
          <p:nvPr>
            <p:ph type="sldNum" sz="quarter" idx="10"/>
          </p:nvPr>
        </p:nvSpPr>
        <p:spPr/>
        <p:txBody>
          <a:bodyPr/>
          <a:lstStyle/>
          <a:p>
            <a:fld id="{E4F849A8-7238-4661-BEAF-DD6343573A6B}" type="slidenum">
              <a:rPr lang="en-US" smtClean="0"/>
              <a:t>10</a:t>
            </a:fld>
            <a:endParaRPr lang="en-US"/>
          </a:p>
        </p:txBody>
      </p:sp>
    </p:spTree>
    <p:extLst>
      <p:ext uri="{BB962C8B-B14F-4D97-AF65-F5344CB8AC3E}">
        <p14:creationId xmlns:p14="http://schemas.microsoft.com/office/powerpoint/2010/main" val="188626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Review</a:t>
            </a:r>
            <a:endParaRPr lang="en-US" dirty="0"/>
          </a:p>
        </p:txBody>
      </p:sp>
      <p:sp>
        <p:nvSpPr>
          <p:cNvPr id="3" name="Content Placeholder 2"/>
          <p:cNvSpPr>
            <a:spLocks noGrp="1"/>
          </p:cNvSpPr>
          <p:nvPr>
            <p:ph idx="1"/>
          </p:nvPr>
        </p:nvSpPr>
        <p:spPr/>
        <p:txBody>
          <a:bodyPr/>
          <a:lstStyle/>
          <a:p>
            <a:pPr marL="0" lvl="0" indent="0">
              <a:buNone/>
            </a:pPr>
            <a:r>
              <a:rPr lang="en-US" dirty="0" smtClean="0"/>
              <a:t>Review the claim for:</a:t>
            </a:r>
          </a:p>
          <a:p>
            <a:pPr lvl="0"/>
            <a:r>
              <a:rPr lang="en-US" dirty="0" smtClean="0"/>
              <a:t>sufficient </a:t>
            </a:r>
            <a:r>
              <a:rPr lang="en-US" dirty="0"/>
              <a:t>evidence of a current </a:t>
            </a:r>
            <a:r>
              <a:rPr lang="en-US" dirty="0" err="1"/>
              <a:t>audiological</a:t>
            </a:r>
            <a:r>
              <a:rPr lang="en-US" dirty="0"/>
              <a:t> disability (including lay evidence), and </a:t>
            </a:r>
          </a:p>
          <a:p>
            <a:pPr marL="0" lvl="0" indent="0">
              <a:buNone/>
            </a:pPr>
            <a:r>
              <a:rPr lang="en-US" dirty="0" smtClean="0"/>
              <a:t>Evidence </a:t>
            </a:r>
            <a:r>
              <a:rPr lang="en-US" dirty="0"/>
              <a:t>documenting</a:t>
            </a:r>
          </a:p>
          <a:p>
            <a:pPr lvl="0"/>
            <a:r>
              <a:rPr lang="en-US" dirty="0"/>
              <a:t>hearing loss and/or tinnitus in service, or</a:t>
            </a:r>
          </a:p>
          <a:p>
            <a:pPr lvl="0"/>
            <a:r>
              <a:rPr lang="en-US" dirty="0"/>
              <a:t>an in-service event, injury, disease, or symptoms of a disease potentially related to an </a:t>
            </a:r>
            <a:r>
              <a:rPr lang="en-US" dirty="0" err="1"/>
              <a:t>audiological</a:t>
            </a:r>
            <a:r>
              <a:rPr lang="en-US" dirty="0"/>
              <a:t> disability</a:t>
            </a:r>
            <a:r>
              <a:rPr lang="en-US" dirty="0" smtClean="0"/>
              <a:t>.</a:t>
            </a:r>
            <a:endParaRPr lang="en-US" dirty="0"/>
          </a:p>
        </p:txBody>
      </p:sp>
      <p:sp>
        <p:nvSpPr>
          <p:cNvPr id="4" name="Slide Number Placeholder 3"/>
          <p:cNvSpPr>
            <a:spLocks noGrp="1"/>
          </p:cNvSpPr>
          <p:nvPr>
            <p:ph type="sldNum" sz="quarter" idx="10"/>
          </p:nvPr>
        </p:nvSpPr>
        <p:spPr/>
        <p:txBody>
          <a:bodyPr/>
          <a:lstStyle/>
          <a:p>
            <a:fld id="{E4F849A8-7238-4661-BEAF-DD6343573A6B}" type="slidenum">
              <a:rPr lang="en-US" smtClean="0"/>
              <a:t>11</a:t>
            </a:fld>
            <a:endParaRPr lang="en-US"/>
          </a:p>
        </p:txBody>
      </p:sp>
    </p:spTree>
    <p:extLst>
      <p:ext uri="{BB962C8B-B14F-4D97-AF65-F5344CB8AC3E}">
        <p14:creationId xmlns:p14="http://schemas.microsoft.com/office/powerpoint/2010/main" val="2820214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 Noise Exposure</a:t>
            </a:r>
            <a:endParaRPr lang="en-US" dirty="0"/>
          </a:p>
        </p:txBody>
      </p:sp>
      <p:sp>
        <p:nvSpPr>
          <p:cNvPr id="3" name="Content Placeholder 2"/>
          <p:cNvSpPr>
            <a:spLocks noGrp="1"/>
          </p:cNvSpPr>
          <p:nvPr>
            <p:ph idx="1"/>
          </p:nvPr>
        </p:nvSpPr>
        <p:spPr/>
        <p:txBody>
          <a:bodyPr/>
          <a:lstStyle/>
          <a:p>
            <a:pPr marL="0" indent="0">
              <a:buNone/>
            </a:pPr>
            <a:r>
              <a:rPr lang="en-US" dirty="0"/>
              <a:t>The Duty MOS Noise Exposure Listing, which has been reviewed and endorsed by each branch of service, is available at </a:t>
            </a:r>
            <a:r>
              <a:rPr lang="en-US" u="sng" dirty="0">
                <a:hlinkClick r:id="rId2"/>
              </a:rPr>
              <a:t>http://vbaw.vba.va.gov/bl/21/rating/docs/dutymosnoise.xls</a:t>
            </a:r>
            <a:endParaRPr lang="en-US" dirty="0"/>
          </a:p>
          <a:p>
            <a:pPr marL="0" indent="0">
              <a:buNone/>
            </a:pPr>
            <a:r>
              <a:rPr lang="en-US" dirty="0"/>
              <a:t>If the duty position is shown to have a “Highly Probable” or “Moderate” probability of hazardous noise exposure, concede exposure to hazardous noise for the purposes of establishing an event in service. </a:t>
            </a:r>
          </a:p>
        </p:txBody>
      </p:sp>
      <p:sp>
        <p:nvSpPr>
          <p:cNvPr id="4" name="Slide Number Placeholder 3"/>
          <p:cNvSpPr>
            <a:spLocks noGrp="1"/>
          </p:cNvSpPr>
          <p:nvPr>
            <p:ph type="sldNum" sz="quarter" idx="10"/>
          </p:nvPr>
        </p:nvSpPr>
        <p:spPr/>
        <p:txBody>
          <a:bodyPr/>
          <a:lstStyle/>
          <a:p>
            <a:fld id="{E4F849A8-7238-4661-BEAF-DD6343573A6B}" type="slidenum">
              <a:rPr lang="en-US" smtClean="0"/>
              <a:t>12</a:t>
            </a:fld>
            <a:endParaRPr lang="en-US"/>
          </a:p>
        </p:txBody>
      </p:sp>
    </p:spTree>
    <p:extLst>
      <p:ext uri="{BB962C8B-B14F-4D97-AF65-F5344CB8AC3E}">
        <p14:creationId xmlns:p14="http://schemas.microsoft.com/office/powerpoint/2010/main" val="303542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Examinations</a:t>
            </a:r>
            <a:endParaRPr lang="en-US" dirty="0"/>
          </a:p>
        </p:txBody>
      </p:sp>
      <p:sp>
        <p:nvSpPr>
          <p:cNvPr id="3" name="Content Placeholder 2"/>
          <p:cNvSpPr>
            <a:spLocks noGrp="1"/>
          </p:cNvSpPr>
          <p:nvPr>
            <p:ph idx="1"/>
          </p:nvPr>
        </p:nvSpPr>
        <p:spPr/>
        <p:txBody>
          <a:bodyPr/>
          <a:lstStyle/>
          <a:p>
            <a:pPr marL="0" indent="0">
              <a:buNone/>
            </a:pPr>
            <a:r>
              <a:rPr lang="en-US" dirty="0"/>
              <a:t>Establishment of an event, injury or disease in service is fact specific.  If there is no documentation of an in-service illness, injury or event involving the ears or hearing, the Duty MOS Noise Exposure listing will be considered. </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E4F849A8-7238-4661-BEAF-DD6343573A6B}" type="slidenum">
              <a:rPr lang="en-US" smtClean="0"/>
              <a:t>13</a:t>
            </a:fld>
            <a:endParaRPr lang="en-US"/>
          </a:p>
        </p:txBody>
      </p:sp>
    </p:spTree>
    <p:extLst>
      <p:ext uri="{BB962C8B-B14F-4D97-AF65-F5344CB8AC3E}">
        <p14:creationId xmlns:p14="http://schemas.microsoft.com/office/powerpoint/2010/main" val="2073752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 information in the Exam Request</a:t>
            </a:r>
            <a:endParaRPr lang="en-US" dirty="0"/>
          </a:p>
        </p:txBody>
      </p:sp>
      <p:sp>
        <p:nvSpPr>
          <p:cNvPr id="3" name="Content Placeholder 2"/>
          <p:cNvSpPr>
            <a:spLocks noGrp="1"/>
          </p:cNvSpPr>
          <p:nvPr>
            <p:ph idx="1"/>
          </p:nvPr>
        </p:nvSpPr>
        <p:spPr/>
        <p:txBody>
          <a:bodyPr/>
          <a:lstStyle/>
          <a:p>
            <a:pPr marL="0" lvl="0" indent="0">
              <a:buNone/>
            </a:pPr>
            <a:r>
              <a:rPr lang="en-US" dirty="0"/>
              <a:t>If noise exposure is conceded based on the duty MOS Noise Exposure Listing include the level of probability conceded, such as “highly probable” or “moderate,” in the information provided to the examiner in the body of the examination request.  </a:t>
            </a:r>
          </a:p>
          <a:p>
            <a:pPr marL="0" lvl="0" indent="0">
              <a:buNone/>
            </a:pPr>
            <a:endParaRPr lang="en-US" dirty="0" smtClean="0"/>
          </a:p>
        </p:txBody>
      </p:sp>
      <p:sp>
        <p:nvSpPr>
          <p:cNvPr id="4" name="Slide Number Placeholder 3"/>
          <p:cNvSpPr>
            <a:spLocks noGrp="1"/>
          </p:cNvSpPr>
          <p:nvPr>
            <p:ph type="sldNum" sz="quarter" idx="10"/>
          </p:nvPr>
        </p:nvSpPr>
        <p:spPr/>
        <p:txBody>
          <a:bodyPr/>
          <a:lstStyle/>
          <a:p>
            <a:fld id="{E4F849A8-7238-4661-BEAF-DD6343573A6B}" type="slidenum">
              <a:rPr lang="en-US" smtClean="0"/>
              <a:t>14</a:t>
            </a:fld>
            <a:endParaRPr lang="en-US"/>
          </a:p>
        </p:txBody>
      </p:sp>
    </p:spTree>
    <p:extLst>
      <p:ext uri="{BB962C8B-B14F-4D97-AF65-F5344CB8AC3E}">
        <p14:creationId xmlns:p14="http://schemas.microsoft.com/office/powerpoint/2010/main" val="2460431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Remarks</a:t>
            </a:r>
            <a:endParaRPr lang="en-US" dirty="0"/>
          </a:p>
        </p:txBody>
      </p:sp>
      <p:sp>
        <p:nvSpPr>
          <p:cNvPr id="3" name="Content Placeholder 2"/>
          <p:cNvSpPr>
            <a:spLocks noGrp="1"/>
          </p:cNvSpPr>
          <p:nvPr>
            <p:ph idx="1"/>
          </p:nvPr>
        </p:nvSpPr>
        <p:spPr/>
        <p:txBody>
          <a:bodyPr/>
          <a:lstStyle/>
          <a:p>
            <a:pPr marL="0" indent="0">
              <a:buNone/>
            </a:pPr>
            <a:r>
              <a:rPr lang="en-US" dirty="0"/>
              <a:t>If noise exposure is not conceded but an examination and/or opinion are otherwise necessary based on another event, injury, disease provide the probable level of exposure to hazardous noise associated with the Veteran’s documented duty position in the examination request remarks. </a:t>
            </a:r>
          </a:p>
        </p:txBody>
      </p:sp>
      <p:sp>
        <p:nvSpPr>
          <p:cNvPr id="4" name="Slide Number Placeholder 3"/>
          <p:cNvSpPr>
            <a:spLocks noGrp="1"/>
          </p:cNvSpPr>
          <p:nvPr>
            <p:ph type="sldNum" sz="quarter" idx="10"/>
          </p:nvPr>
        </p:nvSpPr>
        <p:spPr/>
        <p:txBody>
          <a:bodyPr/>
          <a:lstStyle/>
          <a:p>
            <a:fld id="{E4F849A8-7238-4661-BEAF-DD6343573A6B}" type="slidenum">
              <a:rPr lang="en-US" smtClean="0"/>
              <a:t>15</a:t>
            </a:fld>
            <a:endParaRPr lang="en-US"/>
          </a:p>
        </p:txBody>
      </p:sp>
    </p:spTree>
    <p:extLst>
      <p:ext uri="{BB962C8B-B14F-4D97-AF65-F5344CB8AC3E}">
        <p14:creationId xmlns:p14="http://schemas.microsoft.com/office/powerpoint/2010/main" val="3285957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Unclear findings remarks</a:t>
            </a:r>
            <a:endParaRPr lang="en-US" dirty="0"/>
          </a:p>
        </p:txBody>
      </p:sp>
      <p:sp>
        <p:nvSpPr>
          <p:cNvPr id="3" name="Content Placeholder 2"/>
          <p:cNvSpPr>
            <a:spLocks noGrp="1"/>
          </p:cNvSpPr>
          <p:nvPr>
            <p:ph idx="1"/>
          </p:nvPr>
        </p:nvSpPr>
        <p:spPr/>
        <p:txBody>
          <a:bodyPr/>
          <a:lstStyle/>
          <a:p>
            <a:pPr marL="0" lvl="0" indent="0">
              <a:buNone/>
            </a:pPr>
            <a:r>
              <a:rPr lang="en-US" dirty="0"/>
              <a:t>Request a medical opinion regarding the significance of prior </a:t>
            </a:r>
            <a:r>
              <a:rPr lang="en-US" dirty="0" err="1"/>
              <a:t>audiological</a:t>
            </a:r>
            <a:r>
              <a:rPr lang="en-US" dirty="0"/>
              <a:t> findings if the evidence of record is unclear on any point. </a:t>
            </a:r>
          </a:p>
        </p:txBody>
      </p:sp>
      <p:sp>
        <p:nvSpPr>
          <p:cNvPr id="4" name="Slide Number Placeholder 3"/>
          <p:cNvSpPr>
            <a:spLocks noGrp="1"/>
          </p:cNvSpPr>
          <p:nvPr>
            <p:ph type="sldNum" sz="quarter" idx="10"/>
          </p:nvPr>
        </p:nvSpPr>
        <p:spPr/>
        <p:txBody>
          <a:bodyPr/>
          <a:lstStyle/>
          <a:p>
            <a:fld id="{E4F849A8-7238-4661-BEAF-DD6343573A6B}" type="slidenum">
              <a:rPr lang="en-US" smtClean="0"/>
              <a:t>16</a:t>
            </a:fld>
            <a:endParaRPr lang="en-US"/>
          </a:p>
        </p:txBody>
      </p:sp>
    </p:spTree>
    <p:extLst>
      <p:ext uri="{BB962C8B-B14F-4D97-AF65-F5344CB8AC3E}">
        <p14:creationId xmlns:p14="http://schemas.microsoft.com/office/powerpoint/2010/main" val="1808842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the exam request</a:t>
            </a:r>
            <a:endParaRPr lang="en-US" dirty="0"/>
          </a:p>
        </p:txBody>
      </p:sp>
      <p:sp>
        <p:nvSpPr>
          <p:cNvPr id="4" name="Slide Number Placeholder 3"/>
          <p:cNvSpPr>
            <a:spLocks noGrp="1"/>
          </p:cNvSpPr>
          <p:nvPr>
            <p:ph type="sldNum" sz="quarter" idx="10"/>
          </p:nvPr>
        </p:nvSpPr>
        <p:spPr/>
        <p:txBody>
          <a:bodyPr/>
          <a:lstStyle/>
          <a:p>
            <a:fld id="{E4F849A8-7238-4661-BEAF-DD6343573A6B}" type="slidenum">
              <a:rPr lang="en-US" smtClean="0"/>
              <a:t>17</a:t>
            </a:fld>
            <a:endParaRPr lang="en-US"/>
          </a:p>
        </p:txBody>
      </p:sp>
      <p:pic>
        <p:nvPicPr>
          <p:cNvPr id="6" name="Content Placeholder 5"/>
          <p:cNvPicPr>
            <a:picLocks noGrp="1" noChangeAspect="1"/>
          </p:cNvPicPr>
          <p:nvPr>
            <p:ph idx="1"/>
          </p:nvPr>
        </p:nvPicPr>
        <p:blipFill>
          <a:blip r:embed="rId2"/>
          <a:stretch>
            <a:fillRect/>
          </a:stretch>
        </p:blipFill>
        <p:spPr>
          <a:xfrm>
            <a:off x="603175" y="1625154"/>
            <a:ext cx="5771610" cy="4726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6566612" y="2426461"/>
            <a:ext cx="5487963" cy="2204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p:nvPr/>
        </p:nvCxnSpPr>
        <p:spPr bwMode="auto">
          <a:xfrm>
            <a:off x="3258355" y="1390918"/>
            <a:ext cx="0" cy="708338"/>
          </a:xfrm>
          <a:prstGeom prst="straightConnector1">
            <a:avLst/>
          </a:prstGeom>
          <a:solidFill>
            <a:schemeClr val="accent1"/>
          </a:solidFill>
          <a:ln w="50800" cap="flat" cmpd="sng" algn="ctr">
            <a:solidFill>
              <a:schemeClr val="tx1"/>
            </a:solidFill>
            <a:prstDash val="solid"/>
            <a:round/>
            <a:headEnd type="none" w="sm" len="sm"/>
            <a:tailEnd type="arrow"/>
          </a:ln>
          <a:effectLst/>
        </p:spPr>
      </p:cxnSp>
      <p:cxnSp>
        <p:nvCxnSpPr>
          <p:cNvPr id="10" name="Straight Arrow Connector 9"/>
          <p:cNvCxnSpPr/>
          <p:nvPr/>
        </p:nvCxnSpPr>
        <p:spPr bwMode="auto">
          <a:xfrm flipV="1">
            <a:off x="3837904" y="4408331"/>
            <a:ext cx="1" cy="756097"/>
          </a:xfrm>
          <a:prstGeom prst="straightConnector1">
            <a:avLst/>
          </a:prstGeom>
          <a:solidFill>
            <a:schemeClr val="accent1"/>
          </a:solidFill>
          <a:ln w="50800" cap="flat" cmpd="sng" algn="ctr">
            <a:solidFill>
              <a:schemeClr val="tx1"/>
            </a:solidFill>
            <a:prstDash val="solid"/>
            <a:round/>
            <a:headEnd type="none" w="sm" len="sm"/>
            <a:tailEnd type="arrow"/>
          </a:ln>
          <a:effectLst/>
        </p:spPr>
      </p:cxnSp>
      <p:cxnSp>
        <p:nvCxnSpPr>
          <p:cNvPr id="12" name="Straight Arrow Connector 11"/>
          <p:cNvCxnSpPr/>
          <p:nvPr/>
        </p:nvCxnSpPr>
        <p:spPr bwMode="auto">
          <a:xfrm flipV="1">
            <a:off x="7212169" y="3131444"/>
            <a:ext cx="1" cy="1291644"/>
          </a:xfrm>
          <a:prstGeom prst="straightConnector1">
            <a:avLst/>
          </a:prstGeom>
          <a:solidFill>
            <a:schemeClr val="accent1"/>
          </a:solidFill>
          <a:ln w="508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573863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the exam request cont’d </a:t>
            </a:r>
            <a:endParaRPr lang="en-US" dirty="0"/>
          </a:p>
        </p:txBody>
      </p:sp>
      <p:sp>
        <p:nvSpPr>
          <p:cNvPr id="4" name="Slide Number Placeholder 3"/>
          <p:cNvSpPr>
            <a:spLocks noGrp="1"/>
          </p:cNvSpPr>
          <p:nvPr>
            <p:ph type="sldNum" sz="quarter" idx="10"/>
          </p:nvPr>
        </p:nvSpPr>
        <p:spPr/>
        <p:txBody>
          <a:bodyPr/>
          <a:lstStyle/>
          <a:p>
            <a:fld id="{E4F849A8-7238-4661-BEAF-DD6343573A6B}" type="slidenum">
              <a:rPr lang="en-US" smtClean="0"/>
              <a:t>18</a:t>
            </a:fld>
            <a:endParaRPr lang="en-US"/>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114" t="16507" r="12222" b="16835"/>
          <a:stretch/>
        </p:blipFill>
        <p:spPr bwMode="auto">
          <a:xfrm>
            <a:off x="636431" y="2506014"/>
            <a:ext cx="3657600" cy="3469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024" t="16001" r="11904" b="16571"/>
          <a:stretch/>
        </p:blipFill>
        <p:spPr bwMode="auto">
          <a:xfrm>
            <a:off x="4503313" y="1643129"/>
            <a:ext cx="3657600" cy="3469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1667" t="16390" r="12222" b="15968"/>
          <a:stretch/>
        </p:blipFill>
        <p:spPr bwMode="auto">
          <a:xfrm>
            <a:off x="8315459" y="2673439"/>
            <a:ext cx="3657600" cy="3469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10" name="Straight Arrow Connector 9"/>
          <p:cNvCxnSpPr/>
          <p:nvPr/>
        </p:nvCxnSpPr>
        <p:spPr bwMode="auto">
          <a:xfrm>
            <a:off x="2614411" y="1906073"/>
            <a:ext cx="0" cy="1004552"/>
          </a:xfrm>
          <a:prstGeom prst="straightConnector1">
            <a:avLst/>
          </a:prstGeom>
          <a:solidFill>
            <a:schemeClr val="accent1"/>
          </a:solidFill>
          <a:ln w="50800" cap="flat" cmpd="sng" algn="ctr">
            <a:solidFill>
              <a:schemeClr val="tx1"/>
            </a:solidFill>
            <a:prstDash val="solid"/>
            <a:round/>
            <a:headEnd type="none" w="sm" len="sm"/>
            <a:tailEnd type="arrow"/>
          </a:ln>
          <a:effectLst/>
        </p:spPr>
      </p:cxnSp>
      <p:cxnSp>
        <p:nvCxnSpPr>
          <p:cNvPr id="12" name="Straight Arrow Connector 11"/>
          <p:cNvCxnSpPr/>
          <p:nvPr/>
        </p:nvCxnSpPr>
        <p:spPr bwMode="auto">
          <a:xfrm>
            <a:off x="6141076" y="1053921"/>
            <a:ext cx="0" cy="1004552"/>
          </a:xfrm>
          <a:prstGeom prst="straightConnector1">
            <a:avLst/>
          </a:prstGeom>
          <a:solidFill>
            <a:schemeClr val="accent1"/>
          </a:solidFill>
          <a:ln w="50800" cap="flat" cmpd="sng" algn="ctr">
            <a:solidFill>
              <a:schemeClr val="tx1"/>
            </a:solidFill>
            <a:prstDash val="solid"/>
            <a:round/>
            <a:headEnd type="none" w="sm" len="sm"/>
            <a:tailEnd type="arrow"/>
          </a:ln>
          <a:effectLst/>
        </p:spPr>
      </p:cxnSp>
      <p:cxnSp>
        <p:nvCxnSpPr>
          <p:cNvPr id="14" name="Straight Arrow Connector 13"/>
          <p:cNvCxnSpPr/>
          <p:nvPr/>
        </p:nvCxnSpPr>
        <p:spPr bwMode="auto">
          <a:xfrm flipV="1">
            <a:off x="4971245" y="3116687"/>
            <a:ext cx="1" cy="1291644"/>
          </a:xfrm>
          <a:prstGeom prst="straightConnector1">
            <a:avLst/>
          </a:prstGeom>
          <a:solidFill>
            <a:schemeClr val="accent1"/>
          </a:solidFill>
          <a:ln w="50800" cap="flat" cmpd="sng" algn="ctr">
            <a:solidFill>
              <a:schemeClr val="tx1"/>
            </a:solidFill>
            <a:prstDash val="solid"/>
            <a:round/>
            <a:headEnd type="none" w="sm" len="sm"/>
            <a:tailEnd type="arrow"/>
          </a:ln>
          <a:effectLst/>
        </p:spPr>
      </p:cxnSp>
      <p:cxnSp>
        <p:nvCxnSpPr>
          <p:cNvPr id="16" name="Straight Arrow Connector 15"/>
          <p:cNvCxnSpPr/>
          <p:nvPr/>
        </p:nvCxnSpPr>
        <p:spPr bwMode="auto">
          <a:xfrm flipV="1">
            <a:off x="9450946" y="4093335"/>
            <a:ext cx="1" cy="1291644"/>
          </a:xfrm>
          <a:prstGeom prst="straightConnector1">
            <a:avLst/>
          </a:prstGeom>
          <a:solidFill>
            <a:schemeClr val="accent1"/>
          </a:solidFill>
          <a:ln w="508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1382168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the exam request cont’d </a:t>
            </a:r>
            <a:endParaRPr lang="en-US" dirty="0"/>
          </a:p>
        </p:txBody>
      </p:sp>
      <p:sp>
        <p:nvSpPr>
          <p:cNvPr id="4" name="Slide Number Placeholder 3"/>
          <p:cNvSpPr>
            <a:spLocks noGrp="1"/>
          </p:cNvSpPr>
          <p:nvPr>
            <p:ph type="sldNum" sz="quarter" idx="10"/>
          </p:nvPr>
        </p:nvSpPr>
        <p:spPr/>
        <p:txBody>
          <a:bodyPr/>
          <a:lstStyle/>
          <a:p>
            <a:fld id="{E4F849A8-7238-4661-BEAF-DD6343573A6B}" type="slidenum">
              <a:rPr lang="en-US" smtClean="0"/>
              <a:t>19</a:t>
            </a:fld>
            <a:endParaRPr lang="en-US"/>
          </a:p>
        </p:txBody>
      </p:sp>
      <p:pic>
        <p:nvPicPr>
          <p:cNvPr id="1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62249" t="16217" r="12195" b="16661"/>
          <a:stretch/>
        </p:blipFill>
        <p:spPr bwMode="auto">
          <a:xfrm>
            <a:off x="785611" y="2183909"/>
            <a:ext cx="3657600" cy="3655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bwMode="auto">
          <a:xfrm>
            <a:off x="2653047" y="1486429"/>
            <a:ext cx="0" cy="1004552"/>
          </a:xfrm>
          <a:prstGeom prst="straightConnector1">
            <a:avLst/>
          </a:prstGeom>
          <a:solidFill>
            <a:schemeClr val="accent1"/>
          </a:solidFill>
          <a:ln w="50800" cap="flat" cmpd="sng" algn="ctr">
            <a:solidFill>
              <a:schemeClr val="tx1"/>
            </a:solidFill>
            <a:prstDash val="solid"/>
            <a:round/>
            <a:headEnd type="none" w="sm" len="sm"/>
            <a:tailEnd type="arrow"/>
          </a:ln>
          <a:effectLst/>
        </p:spPr>
      </p:cxn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335" y="1880315"/>
            <a:ext cx="6361225" cy="426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110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592" y="0"/>
            <a:ext cx="9151260" cy="1151592"/>
          </a:xfrm>
        </p:spPr>
        <p:txBody>
          <a:bodyPr/>
          <a:lstStyle/>
          <a:p>
            <a:r>
              <a:rPr lang="en-US" sz="4000" dirty="0"/>
              <a:t>Objectives</a:t>
            </a:r>
          </a:p>
        </p:txBody>
      </p:sp>
      <p:sp>
        <p:nvSpPr>
          <p:cNvPr id="3" name="Content Placeholder 2"/>
          <p:cNvSpPr>
            <a:spLocks noGrp="1"/>
          </p:cNvSpPr>
          <p:nvPr>
            <p:ph idx="1"/>
          </p:nvPr>
        </p:nvSpPr>
        <p:spPr/>
        <p:txBody>
          <a:bodyPr/>
          <a:lstStyle/>
          <a:p>
            <a:pPr lvl="0" hangingPunct="0"/>
            <a:r>
              <a:rPr lang="en-US" dirty="0"/>
              <a:t>Identify the types of hearing loss and tinnitus</a:t>
            </a:r>
          </a:p>
          <a:p>
            <a:pPr lvl="0" hangingPunct="0"/>
            <a:r>
              <a:rPr lang="en-US" dirty="0"/>
              <a:t>Determine hearing loss criteria for VA purposes</a:t>
            </a:r>
          </a:p>
          <a:p>
            <a:pPr lvl="0" hangingPunct="0"/>
            <a:r>
              <a:rPr lang="en-US" dirty="0"/>
              <a:t>Identify evidence to review for hearing loss and tinnitus</a:t>
            </a:r>
          </a:p>
          <a:p>
            <a:pPr lvl="0" hangingPunct="0"/>
            <a:r>
              <a:rPr lang="en-US" dirty="0"/>
              <a:t>Identify hearing loss and tinnitus examination and medical opinion </a:t>
            </a:r>
            <a:r>
              <a:rPr lang="en-US" dirty="0" smtClean="0"/>
              <a:t>criteria</a:t>
            </a:r>
            <a:endParaRPr lang="en-US" dirty="0"/>
          </a:p>
        </p:txBody>
      </p:sp>
      <p:sp>
        <p:nvSpPr>
          <p:cNvPr id="4" name="Slide Number Placeholder 3"/>
          <p:cNvSpPr>
            <a:spLocks noGrp="1"/>
          </p:cNvSpPr>
          <p:nvPr>
            <p:ph type="sldNum" sz="quarter" idx="10"/>
          </p:nvPr>
        </p:nvSpPr>
        <p:spPr/>
        <p:txBody>
          <a:bodyPr/>
          <a:lstStyle/>
          <a:p>
            <a:fld id="{E4F849A8-7238-4661-BEAF-DD6343573A6B}" type="slidenum">
              <a:rPr lang="en-US" smtClean="0"/>
              <a:t>2</a:t>
            </a:fld>
            <a:endParaRPr lang="en-US"/>
          </a:p>
        </p:txBody>
      </p:sp>
    </p:spTree>
    <p:extLst>
      <p:ext uri="{BB962C8B-B14F-4D97-AF65-F5344CB8AC3E}">
        <p14:creationId xmlns:p14="http://schemas.microsoft.com/office/powerpoint/2010/main" val="694699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Tinnitus Medical Opinions Not Required</a:t>
            </a:r>
            <a:endParaRPr lang="en-US" dirty="0"/>
          </a:p>
        </p:txBody>
      </p:sp>
      <p:sp>
        <p:nvSpPr>
          <p:cNvPr id="3" name="Content Placeholder 2"/>
          <p:cNvSpPr>
            <a:spLocks noGrp="1"/>
          </p:cNvSpPr>
          <p:nvPr>
            <p:ph idx="1"/>
          </p:nvPr>
        </p:nvSpPr>
        <p:spPr/>
        <p:txBody>
          <a:bodyPr/>
          <a:lstStyle/>
          <a:p>
            <a:pPr marL="0" indent="0">
              <a:buNone/>
            </a:pPr>
            <a:r>
              <a:rPr lang="en-US" dirty="0"/>
              <a:t>A medical opinion is not required to establish direct service connection for claimed tinnitus if</a:t>
            </a:r>
          </a:p>
          <a:p>
            <a:pPr lvl="0"/>
            <a:r>
              <a:rPr lang="en-US" dirty="0"/>
              <a:t>service treatment records (STRs) document the original complaints and/or  diagnosis of tinnitus</a:t>
            </a:r>
          </a:p>
          <a:p>
            <a:pPr lvl="0"/>
            <a:r>
              <a:rPr lang="en-US" dirty="0"/>
              <a:t>there is current medical evidence of a diagnosis of tinnitus or the Veteran competently and credibly reports current tinnitus, </a:t>
            </a:r>
            <a:r>
              <a:rPr lang="en-US" dirty="0" smtClean="0"/>
              <a:t>and</a:t>
            </a:r>
            <a:endParaRPr lang="en-US" dirty="0"/>
          </a:p>
        </p:txBody>
      </p:sp>
      <p:sp>
        <p:nvSpPr>
          <p:cNvPr id="4" name="Slide Number Placeholder 3"/>
          <p:cNvSpPr>
            <a:spLocks noGrp="1"/>
          </p:cNvSpPr>
          <p:nvPr>
            <p:ph type="sldNum" sz="quarter" idx="10"/>
          </p:nvPr>
        </p:nvSpPr>
        <p:spPr/>
        <p:txBody>
          <a:bodyPr/>
          <a:lstStyle/>
          <a:p>
            <a:fld id="{E4F849A8-7238-4661-BEAF-DD6343573A6B}" type="slidenum">
              <a:rPr lang="en-US" smtClean="0"/>
              <a:t>20</a:t>
            </a:fld>
            <a:endParaRPr lang="en-US"/>
          </a:p>
        </p:txBody>
      </p:sp>
    </p:spTree>
    <p:extLst>
      <p:ext uri="{BB962C8B-B14F-4D97-AF65-F5344CB8AC3E}">
        <p14:creationId xmlns:p14="http://schemas.microsoft.com/office/powerpoint/2010/main" val="3498095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Tinnitus Medical Opinions </a:t>
            </a:r>
            <a:r>
              <a:rPr lang="en-US" dirty="0" smtClean="0"/>
              <a:t>Not Required continued</a:t>
            </a:r>
            <a:endParaRPr lang="en-US" dirty="0"/>
          </a:p>
        </p:txBody>
      </p:sp>
      <p:sp>
        <p:nvSpPr>
          <p:cNvPr id="3" name="Content Placeholder 2"/>
          <p:cNvSpPr>
            <a:spLocks noGrp="1"/>
          </p:cNvSpPr>
          <p:nvPr>
            <p:ph idx="1"/>
          </p:nvPr>
        </p:nvSpPr>
        <p:spPr/>
        <p:txBody>
          <a:bodyPr/>
          <a:lstStyle/>
          <a:p>
            <a:pPr lvl="0"/>
            <a:r>
              <a:rPr lang="en-US" dirty="0"/>
              <a:t>the Veteran claims continuity of tinnitus since service or there are records or other competent and credible evidence of continuity of tinnitus diagnosis or symptomatology</a:t>
            </a:r>
            <a:r>
              <a:rPr lang="en-US" dirty="0" smtClean="0"/>
              <a:t>.</a:t>
            </a:r>
            <a:endParaRPr lang="en-US" dirty="0"/>
          </a:p>
        </p:txBody>
      </p:sp>
      <p:sp>
        <p:nvSpPr>
          <p:cNvPr id="4" name="Slide Number Placeholder 3"/>
          <p:cNvSpPr>
            <a:spLocks noGrp="1"/>
          </p:cNvSpPr>
          <p:nvPr>
            <p:ph type="sldNum" sz="quarter" idx="10"/>
          </p:nvPr>
        </p:nvSpPr>
        <p:spPr/>
        <p:txBody>
          <a:bodyPr/>
          <a:lstStyle/>
          <a:p>
            <a:fld id="{E4F849A8-7238-4661-BEAF-DD6343573A6B}" type="slidenum">
              <a:rPr lang="en-US" smtClean="0"/>
              <a:t>21</a:t>
            </a:fld>
            <a:endParaRPr lang="en-US"/>
          </a:p>
        </p:txBody>
      </p:sp>
    </p:spTree>
    <p:extLst>
      <p:ext uri="{BB962C8B-B14F-4D97-AF65-F5344CB8AC3E}">
        <p14:creationId xmlns:p14="http://schemas.microsoft.com/office/powerpoint/2010/main" val="3043161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CA6A732-E78B-48DB-894A-677EA0D48075}" type="slidenum">
              <a:rPr lang="en-US" smtClean="0"/>
              <a:pPr>
                <a:defRPr/>
              </a:pPr>
              <a:t>22</a:t>
            </a:fld>
            <a:endParaRPr lang="en-US" dirty="0"/>
          </a:p>
        </p:txBody>
      </p:sp>
      <p:sp>
        <p:nvSpPr>
          <p:cNvPr id="3" name="WordArt 4"/>
          <p:cNvSpPr>
            <a:spLocks noChangeArrowheads="1" noChangeShapeType="1" noTextEdit="1"/>
          </p:cNvSpPr>
          <p:nvPr/>
        </p:nvSpPr>
        <p:spPr bwMode="auto">
          <a:xfrm>
            <a:off x="2844800" y="2505075"/>
            <a:ext cx="7924800" cy="184785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Review</a:t>
            </a:r>
          </a:p>
        </p:txBody>
      </p:sp>
    </p:spTree>
    <p:extLst>
      <p:ext uri="{BB962C8B-B14F-4D97-AF65-F5344CB8AC3E}">
        <p14:creationId xmlns:p14="http://schemas.microsoft.com/office/powerpoint/2010/main" val="4835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dirty="0" smtClean="0"/>
              <a:t>References</a:t>
            </a:r>
            <a:endParaRPr lang="en-US" sz="4000" dirty="0"/>
          </a:p>
        </p:txBody>
      </p:sp>
      <p:sp>
        <p:nvSpPr>
          <p:cNvPr id="3" name="Content Placeholder 2"/>
          <p:cNvSpPr>
            <a:spLocks noGrp="1"/>
          </p:cNvSpPr>
          <p:nvPr>
            <p:ph idx="1"/>
          </p:nvPr>
        </p:nvSpPr>
        <p:spPr>
          <a:xfrm>
            <a:off x="1117600" y="1600201"/>
            <a:ext cx="10160000" cy="4571999"/>
          </a:xfrm>
        </p:spPr>
        <p:txBody>
          <a:bodyPr/>
          <a:lstStyle/>
          <a:p>
            <a:r>
              <a:rPr lang="en-US" dirty="0" smtClean="0">
                <a:solidFill>
                  <a:schemeClr val="tx1"/>
                </a:solidFill>
                <a:hlinkClick r:id="rId2"/>
              </a:rPr>
              <a:t>38 CSR 3.385</a:t>
            </a:r>
            <a:r>
              <a:rPr lang="en-US" dirty="0" smtClean="0">
                <a:solidFill>
                  <a:schemeClr val="tx1"/>
                </a:solidFill>
              </a:rPr>
              <a:t> </a:t>
            </a:r>
            <a:r>
              <a:rPr lang="en-US" dirty="0" smtClean="0"/>
              <a:t>Disability </a:t>
            </a:r>
            <a:r>
              <a:rPr lang="en-US" dirty="0"/>
              <a:t>due to impaired </a:t>
            </a:r>
            <a:r>
              <a:rPr lang="en-US" dirty="0" smtClean="0"/>
              <a:t>hearing</a:t>
            </a:r>
          </a:p>
          <a:p>
            <a:r>
              <a:rPr lang="en-US" dirty="0" smtClean="0"/>
              <a:t>M21-1MR III.iv.4.B.12 Hearing Impairment</a:t>
            </a:r>
          </a:p>
          <a:p>
            <a:r>
              <a:rPr lang="en-US" dirty="0" smtClean="0"/>
              <a:t>DAD associated with Hensley v. Brown</a:t>
            </a:r>
            <a:endParaRPr lang="en-US" dirty="0"/>
          </a:p>
        </p:txBody>
      </p:sp>
      <p:sp>
        <p:nvSpPr>
          <p:cNvPr id="4" name="Slide Number Placeholder 3"/>
          <p:cNvSpPr>
            <a:spLocks noGrp="1"/>
          </p:cNvSpPr>
          <p:nvPr>
            <p:ph type="sldNum" sz="quarter" idx="10"/>
          </p:nvPr>
        </p:nvSpPr>
        <p:spPr/>
        <p:txBody>
          <a:bodyPr/>
          <a:lstStyle/>
          <a:p>
            <a:fld id="{E4F849A8-7238-4661-BEAF-DD6343573A6B}" type="slidenum">
              <a:rPr lang="en-US" smtClean="0"/>
              <a:t>3</a:t>
            </a:fld>
            <a:endParaRPr lang="en-US"/>
          </a:p>
        </p:txBody>
      </p:sp>
    </p:spTree>
    <p:extLst>
      <p:ext uri="{BB962C8B-B14F-4D97-AF65-F5344CB8AC3E}">
        <p14:creationId xmlns:p14="http://schemas.microsoft.com/office/powerpoint/2010/main" val="2126765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0566400" y="6356350"/>
            <a:ext cx="1625600" cy="457200"/>
          </a:xfrm>
        </p:spPr>
        <p:txBody>
          <a:bodyPr/>
          <a:lstStyle/>
          <a:p>
            <a:pPr>
              <a:defRPr/>
            </a:pPr>
            <a:fld id="{2CA6A732-E78B-48DB-894A-677EA0D48075}" type="slidenum">
              <a:rPr lang="en-US" smtClean="0"/>
              <a:pPr>
                <a:defRPr/>
              </a:pPr>
              <a:t>4</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55" y="1216556"/>
            <a:ext cx="10756491" cy="2822045"/>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9244" b="89916" l="2514" r="100000"/>
                    </a14:imgEffect>
                  </a14:imgLayer>
                </a14:imgProps>
              </a:ext>
              <a:ext uri="{28A0092B-C50C-407E-A947-70E740481C1C}">
                <a14:useLocalDpi xmlns:a14="http://schemas.microsoft.com/office/drawing/2010/main" val="0"/>
              </a:ext>
            </a:extLst>
          </a:blip>
          <a:stretch>
            <a:fillRect/>
          </a:stretch>
        </p:blipFill>
        <p:spPr>
          <a:xfrm>
            <a:off x="3098996" y="152400"/>
            <a:ext cx="5994008" cy="1494316"/>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bwMode="auto">
          <a:xfrm>
            <a:off x="660400" y="5181600"/>
            <a:ext cx="10871200" cy="914400"/>
          </a:xfrm>
          <a:prstGeom prst="roundRect">
            <a:avLst/>
          </a:prstGeom>
          <a:solidFill>
            <a:schemeClr val="accent2"/>
          </a:solidFill>
          <a:ln w="12700" cap="flat" cmpd="sng" algn="ctr">
            <a:solidFill>
              <a:schemeClr val="tx1"/>
            </a:solidFill>
            <a:prstDash val="solid"/>
            <a:round/>
            <a:headEnd type="none" w="sm" len="sm"/>
            <a:tailEnd type="none" w="sm" len="sm"/>
          </a:ln>
          <a:effectLst/>
          <a:scene3d>
            <a:camera prst="orthographicFront"/>
            <a:lightRig rig="threePt" dir="t"/>
          </a:scene3d>
          <a:sp3d prstMaterial="metal">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Times New Roman" panose="02020603050405020304" pitchFamily="18" charset="0"/>
              </a:rPr>
              <a:t>Additional Resources are found in </a:t>
            </a:r>
            <a:r>
              <a:rPr kumimoji="0" lang="en-US" sz="3200" b="0" i="0" u="none" strike="noStrike" cap="none" normalizeH="0" baseline="0" dirty="0" smtClean="0">
                <a:ln>
                  <a:noFill/>
                </a:ln>
                <a:solidFill>
                  <a:schemeClr val="bg1"/>
                </a:solidFill>
                <a:effectLst/>
                <a:latin typeface="Times New Roman" panose="02020603050405020304" pitchFamily="18" charset="0"/>
                <a:hlinkClick r:id="rId5"/>
              </a:rPr>
              <a:t>MEPSS</a:t>
            </a:r>
            <a:endParaRPr kumimoji="0" lang="en-US" sz="3200" b="0" i="0" u="none" strike="noStrike" cap="none" normalizeH="0" baseline="0" dirty="0" smtClean="0">
              <a:ln>
                <a:noFill/>
              </a:ln>
              <a:solidFill>
                <a:schemeClr val="bg1"/>
              </a:solidFill>
              <a:effectLst/>
              <a:latin typeface="Times New Roman" panose="02020603050405020304" pitchFamily="18" charset="0"/>
            </a:endParaRPr>
          </a:p>
        </p:txBody>
      </p:sp>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267201"/>
            <a:ext cx="12192000" cy="273977"/>
          </a:xfrm>
          <a:prstGeom prst="rect">
            <a:avLst/>
          </a:prstGeom>
          <a:ln>
            <a:noFill/>
          </a:ln>
          <a:effectLst/>
        </p:spPr>
      </p:pic>
    </p:spTree>
    <p:extLst>
      <p:ext uri="{BB962C8B-B14F-4D97-AF65-F5344CB8AC3E}">
        <p14:creationId xmlns:p14="http://schemas.microsoft.com/office/powerpoint/2010/main" val="1411293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dirty="0"/>
              <a:t>Types of Hearing Loss</a:t>
            </a:r>
          </a:p>
        </p:txBody>
      </p:sp>
      <p:sp>
        <p:nvSpPr>
          <p:cNvPr id="3" name="Content Placeholder 2"/>
          <p:cNvSpPr>
            <a:spLocks noGrp="1"/>
          </p:cNvSpPr>
          <p:nvPr>
            <p:ph idx="1"/>
          </p:nvPr>
        </p:nvSpPr>
        <p:spPr>
          <a:xfrm>
            <a:off x="1016000" y="1600200"/>
            <a:ext cx="10668000" cy="4572000"/>
          </a:xfrm>
        </p:spPr>
        <p:txBody>
          <a:bodyPr>
            <a:noAutofit/>
          </a:bodyPr>
          <a:lstStyle/>
          <a:p>
            <a:pPr marL="0" indent="0" hangingPunct="0">
              <a:buNone/>
            </a:pPr>
            <a:r>
              <a:rPr lang="en-US" sz="3200" dirty="0"/>
              <a:t>For C&amp;P adjudication purposes, there are four types of hearing loss: </a:t>
            </a:r>
            <a:endParaRPr lang="en-US" sz="3200" dirty="0" smtClean="0"/>
          </a:p>
          <a:p>
            <a:pPr hangingPunct="0"/>
            <a:r>
              <a:rPr lang="en-US" sz="3200" dirty="0" smtClean="0"/>
              <a:t>Conductive  </a:t>
            </a:r>
          </a:p>
          <a:p>
            <a:pPr hangingPunct="0"/>
            <a:r>
              <a:rPr lang="en-US" sz="3200" dirty="0"/>
              <a:t>S</a:t>
            </a:r>
            <a:r>
              <a:rPr lang="en-US" sz="3200" dirty="0" smtClean="0"/>
              <a:t>ensorineural</a:t>
            </a:r>
            <a:r>
              <a:rPr lang="en-US" sz="3200" dirty="0"/>
              <a:t>, </a:t>
            </a:r>
            <a:endParaRPr lang="en-US" sz="3200" dirty="0" smtClean="0"/>
          </a:p>
          <a:p>
            <a:pPr hangingPunct="0"/>
            <a:r>
              <a:rPr lang="en-US" sz="3200" dirty="0"/>
              <a:t>M</a:t>
            </a:r>
            <a:r>
              <a:rPr lang="en-US" sz="3200" dirty="0" smtClean="0"/>
              <a:t>ixed</a:t>
            </a:r>
            <a:r>
              <a:rPr lang="en-US" sz="3200" dirty="0"/>
              <a:t>, and </a:t>
            </a:r>
            <a:endParaRPr lang="en-US" sz="3200" dirty="0" smtClean="0"/>
          </a:p>
          <a:p>
            <a:pPr hangingPunct="0"/>
            <a:r>
              <a:rPr lang="en-US" sz="3200" dirty="0"/>
              <a:t>C</a:t>
            </a:r>
            <a:r>
              <a:rPr lang="en-US" sz="3200" dirty="0" smtClean="0"/>
              <a:t>entral</a:t>
            </a:r>
          </a:p>
        </p:txBody>
      </p:sp>
      <p:sp>
        <p:nvSpPr>
          <p:cNvPr id="4" name="Slide Number Placeholder 3"/>
          <p:cNvSpPr>
            <a:spLocks noGrp="1"/>
          </p:cNvSpPr>
          <p:nvPr>
            <p:ph type="sldNum" sz="quarter" idx="10"/>
          </p:nvPr>
        </p:nvSpPr>
        <p:spPr/>
        <p:txBody>
          <a:bodyPr/>
          <a:lstStyle/>
          <a:p>
            <a:fld id="{E4F849A8-7238-4661-BEAF-DD6343573A6B}" type="slidenum">
              <a:rPr lang="en-US" smtClean="0"/>
              <a:t>5</a:t>
            </a:fld>
            <a:endParaRPr lang="en-US"/>
          </a:p>
        </p:txBody>
      </p:sp>
    </p:spTree>
    <p:extLst>
      <p:ext uri="{BB962C8B-B14F-4D97-AF65-F5344CB8AC3E}">
        <p14:creationId xmlns:p14="http://schemas.microsoft.com/office/powerpoint/2010/main" val="2983425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06061"/>
            <a:ext cx="10363200" cy="838200"/>
          </a:xfrm>
        </p:spPr>
        <p:txBody>
          <a:bodyPr anchor="ctr">
            <a:noAutofit/>
          </a:bodyPr>
          <a:lstStyle/>
          <a:p>
            <a:r>
              <a:rPr lang="en-US" sz="4000" dirty="0"/>
              <a:t>Determining Impaired Hearing</a:t>
            </a:r>
            <a:br>
              <a:rPr lang="en-US" sz="4000" dirty="0"/>
            </a:br>
            <a:r>
              <a:rPr lang="en-US" sz="4000" dirty="0"/>
              <a:t> as a Disability</a:t>
            </a:r>
          </a:p>
        </p:txBody>
      </p:sp>
      <p:sp>
        <p:nvSpPr>
          <p:cNvPr id="3" name="Content Placeholder 2"/>
          <p:cNvSpPr>
            <a:spLocks noGrp="1"/>
          </p:cNvSpPr>
          <p:nvPr>
            <p:ph idx="1"/>
          </p:nvPr>
        </p:nvSpPr>
        <p:spPr>
          <a:xfrm>
            <a:off x="883920" y="1371600"/>
            <a:ext cx="11003280" cy="4724400"/>
          </a:xfrm>
        </p:spPr>
        <p:txBody>
          <a:bodyPr>
            <a:normAutofit/>
          </a:bodyPr>
          <a:lstStyle/>
          <a:p>
            <a:pPr marL="0" lvl="0" indent="0" hangingPunct="0">
              <a:buNone/>
            </a:pPr>
            <a:r>
              <a:rPr lang="en-US" dirty="0"/>
              <a:t>Per 38 CFR 3.385, impaired hearing is considered a disability for VA purposes when</a:t>
            </a:r>
          </a:p>
          <a:p>
            <a:pPr lvl="0" hangingPunct="0"/>
            <a:r>
              <a:rPr lang="en-US" dirty="0" smtClean="0"/>
              <a:t>the </a:t>
            </a:r>
            <a:r>
              <a:rPr lang="en-US" dirty="0"/>
              <a:t>auditory threshold in any of the frequencies 500, 1000, 2000, 3000, 4000 Hertz is </a:t>
            </a:r>
            <a:r>
              <a:rPr lang="en-US" b="1" u="sng" dirty="0"/>
              <a:t>40</a:t>
            </a:r>
            <a:r>
              <a:rPr lang="en-US" dirty="0"/>
              <a:t> decibels or </a:t>
            </a:r>
            <a:r>
              <a:rPr lang="en-US" dirty="0" smtClean="0"/>
              <a:t>greater, </a:t>
            </a:r>
            <a:r>
              <a:rPr lang="en-US" b="1" u="sng" dirty="0" smtClean="0"/>
              <a:t>or</a:t>
            </a:r>
            <a:endParaRPr lang="en-US" b="1" u="sng" dirty="0"/>
          </a:p>
          <a:p>
            <a:pPr lvl="0" hangingPunct="0"/>
            <a:r>
              <a:rPr lang="en-US" dirty="0" smtClean="0"/>
              <a:t>the </a:t>
            </a:r>
            <a:r>
              <a:rPr lang="en-US" dirty="0"/>
              <a:t>auditory thresholds for </a:t>
            </a:r>
            <a:r>
              <a:rPr lang="en-US" b="1" u="sng" dirty="0"/>
              <a:t>at least three </a:t>
            </a:r>
            <a:r>
              <a:rPr lang="en-US" dirty="0"/>
              <a:t>of the frequencies 500, 1000, 2000, 3000, or 4000 Hertz </a:t>
            </a:r>
            <a:r>
              <a:rPr lang="en-US" b="1" u="sng" dirty="0"/>
              <a:t>are 26 </a:t>
            </a:r>
            <a:r>
              <a:rPr lang="en-US" dirty="0"/>
              <a:t>decibels or greater, </a:t>
            </a:r>
            <a:r>
              <a:rPr lang="en-US" b="1" u="sng" dirty="0"/>
              <a:t>or</a:t>
            </a:r>
          </a:p>
          <a:p>
            <a:pPr lvl="0" hangingPunct="0"/>
            <a:r>
              <a:rPr lang="en-US" b="1" u="sng" dirty="0" smtClean="0"/>
              <a:t>speech </a:t>
            </a:r>
            <a:r>
              <a:rPr lang="en-US" b="1" u="sng" dirty="0"/>
              <a:t>recognition </a:t>
            </a:r>
            <a:r>
              <a:rPr lang="en-US" dirty="0"/>
              <a:t>scores using the Maryland CNC Test are less than </a:t>
            </a:r>
            <a:r>
              <a:rPr lang="en-US" b="1" u="sng" dirty="0"/>
              <a:t>94 percent</a:t>
            </a:r>
            <a:r>
              <a:rPr lang="en-US" dirty="0"/>
              <a:t>.</a:t>
            </a:r>
          </a:p>
        </p:txBody>
      </p:sp>
      <p:sp>
        <p:nvSpPr>
          <p:cNvPr id="4" name="Slide Number Placeholder 3"/>
          <p:cNvSpPr>
            <a:spLocks noGrp="1"/>
          </p:cNvSpPr>
          <p:nvPr>
            <p:ph type="sldNum" sz="quarter" idx="10"/>
          </p:nvPr>
        </p:nvSpPr>
        <p:spPr/>
        <p:txBody>
          <a:bodyPr/>
          <a:lstStyle/>
          <a:p>
            <a:fld id="{E4F849A8-7238-4661-BEAF-DD6343573A6B}" type="slidenum">
              <a:rPr lang="en-US" smtClean="0"/>
              <a:t>6</a:t>
            </a:fld>
            <a:endParaRPr lang="en-US"/>
          </a:p>
        </p:txBody>
      </p:sp>
    </p:spTree>
    <p:extLst>
      <p:ext uri="{BB962C8B-B14F-4D97-AF65-F5344CB8AC3E}">
        <p14:creationId xmlns:p14="http://schemas.microsoft.com/office/powerpoint/2010/main" val="3972822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1870645"/>
            <a:ext cx="3556000" cy="3116710"/>
          </a:xfrm>
        </p:spPr>
        <p:txBody>
          <a:bodyPr tIns="91440">
            <a:normAutofit/>
          </a:bodyPr>
          <a:lstStyle/>
          <a:p>
            <a:pPr marL="0" lvl="0" indent="0" hangingPunct="0">
              <a:buNone/>
            </a:pPr>
            <a:r>
              <a:rPr lang="en-US" dirty="0" smtClean="0"/>
              <a:t>Be </a:t>
            </a:r>
            <a:r>
              <a:rPr lang="en-US" dirty="0"/>
              <a:t>careful </a:t>
            </a:r>
            <a:r>
              <a:rPr lang="en-US" dirty="0" smtClean="0"/>
              <a:t>when reviewing audio tests </a:t>
            </a:r>
            <a:r>
              <a:rPr lang="en-US" dirty="0"/>
              <a:t>to </a:t>
            </a:r>
            <a:r>
              <a:rPr lang="en-US" b="1" dirty="0"/>
              <a:t>not </a:t>
            </a:r>
            <a:r>
              <a:rPr lang="en-US" dirty="0" smtClean="0"/>
              <a:t>consider frequencies </a:t>
            </a:r>
            <a:r>
              <a:rPr lang="en-US" dirty="0"/>
              <a:t>at </a:t>
            </a:r>
            <a:r>
              <a:rPr lang="en-US" dirty="0" smtClean="0"/>
              <a:t>250</a:t>
            </a:r>
            <a:r>
              <a:rPr lang="en-US" dirty="0"/>
              <a:t>, 6000, or </a:t>
            </a:r>
            <a:r>
              <a:rPr lang="en-US" dirty="0" smtClean="0"/>
              <a:t>8000 Hertz</a:t>
            </a:r>
            <a:r>
              <a:rPr lang="en-US" dirty="0"/>
              <a:t>.</a:t>
            </a:r>
          </a:p>
          <a:p>
            <a:pPr lvl="0" hangingPunct="0"/>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0" y="1371601"/>
            <a:ext cx="6972301" cy="3977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chor="ctr"/>
          <a:lstStyle/>
          <a:p>
            <a:r>
              <a:rPr lang="en-US" dirty="0" smtClean="0"/>
              <a:t>Hearing Loss in Service</a:t>
            </a:r>
            <a:endParaRPr lang="en-US" dirty="0"/>
          </a:p>
        </p:txBody>
      </p:sp>
      <p:sp>
        <p:nvSpPr>
          <p:cNvPr id="5" name="Slide Number Placeholder 4"/>
          <p:cNvSpPr>
            <a:spLocks noGrp="1"/>
          </p:cNvSpPr>
          <p:nvPr>
            <p:ph type="sldNum" sz="quarter" idx="10"/>
          </p:nvPr>
        </p:nvSpPr>
        <p:spPr/>
        <p:txBody>
          <a:bodyPr/>
          <a:lstStyle/>
          <a:p>
            <a:fld id="{E4F849A8-7238-4661-BEAF-DD6343573A6B}" type="slidenum">
              <a:rPr lang="en-US" smtClean="0"/>
              <a:t>7</a:t>
            </a:fld>
            <a:endParaRPr lang="en-US"/>
          </a:p>
        </p:txBody>
      </p:sp>
      <p:sp>
        <p:nvSpPr>
          <p:cNvPr id="6" name="Rounded Rectangle 5"/>
          <p:cNvSpPr/>
          <p:nvPr/>
        </p:nvSpPr>
        <p:spPr bwMode="auto">
          <a:xfrm>
            <a:off x="1320800" y="5486400"/>
            <a:ext cx="10363200" cy="685800"/>
          </a:xfrm>
          <a:prstGeom prst="roundRect">
            <a:avLst/>
          </a:prstGeom>
          <a:solidFill>
            <a:schemeClr val="accent2"/>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anose="02020603050405020304" pitchFamily="18" charset="0"/>
              </a:rPr>
              <a:t>This example shows hearing loss in service</a:t>
            </a:r>
          </a:p>
        </p:txBody>
      </p:sp>
    </p:spTree>
    <p:extLst>
      <p:ext uri="{BB962C8B-B14F-4D97-AF65-F5344CB8AC3E}">
        <p14:creationId xmlns:p14="http://schemas.microsoft.com/office/powerpoint/2010/main" val="3554355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Tinnitus Defined</a:t>
            </a:r>
            <a:endParaRPr lang="en-US" sz="3600" dirty="0"/>
          </a:p>
        </p:txBody>
      </p:sp>
      <p:sp>
        <p:nvSpPr>
          <p:cNvPr id="3" name="Content Placeholder 2"/>
          <p:cNvSpPr>
            <a:spLocks noGrp="1"/>
          </p:cNvSpPr>
          <p:nvPr>
            <p:ph idx="1"/>
          </p:nvPr>
        </p:nvSpPr>
        <p:spPr>
          <a:xfrm>
            <a:off x="1043191" y="2148628"/>
            <a:ext cx="10363199" cy="2895599"/>
          </a:xfrm>
        </p:spPr>
        <p:txBody>
          <a:bodyPr/>
          <a:lstStyle/>
          <a:p>
            <a:pPr marL="0" indent="0">
              <a:buClr>
                <a:schemeClr val="accent6">
                  <a:lumMod val="75000"/>
                </a:schemeClr>
              </a:buClr>
              <a:buNone/>
            </a:pPr>
            <a:r>
              <a:rPr lang="en-US" sz="4000" dirty="0" smtClean="0">
                <a:solidFill>
                  <a:schemeClr val="tx1"/>
                </a:solidFill>
              </a:rPr>
              <a:t>Tinnitus </a:t>
            </a:r>
            <a:r>
              <a:rPr lang="en-US" sz="4000" dirty="0">
                <a:solidFill>
                  <a:schemeClr val="tx1"/>
                </a:solidFill>
              </a:rPr>
              <a:t>is the subjective or objective </a:t>
            </a:r>
            <a:r>
              <a:rPr lang="en-US" sz="4000" dirty="0" smtClean="0">
                <a:solidFill>
                  <a:schemeClr val="tx1"/>
                </a:solidFill>
              </a:rPr>
              <a:t>perception </a:t>
            </a:r>
            <a:r>
              <a:rPr lang="en-US" sz="4000" dirty="0">
                <a:solidFill>
                  <a:schemeClr val="tx1"/>
                </a:solidFill>
              </a:rPr>
              <a:t>of a ringing or tingling sound in one or </a:t>
            </a:r>
            <a:r>
              <a:rPr lang="en-US" sz="4000" dirty="0" smtClean="0">
                <a:solidFill>
                  <a:schemeClr val="tx1"/>
                </a:solidFill>
              </a:rPr>
              <a:t>both ears without </a:t>
            </a:r>
            <a:r>
              <a:rPr lang="en-US" sz="4000" dirty="0">
                <a:solidFill>
                  <a:schemeClr val="tx1"/>
                </a:solidFill>
              </a:rPr>
              <a:t>an external stimulus. </a:t>
            </a:r>
          </a:p>
        </p:txBody>
      </p:sp>
      <p:sp>
        <p:nvSpPr>
          <p:cNvPr id="4" name="Slide Number Placeholder 3"/>
          <p:cNvSpPr>
            <a:spLocks noGrp="1"/>
          </p:cNvSpPr>
          <p:nvPr>
            <p:ph type="sldNum" sz="quarter" idx="10"/>
          </p:nvPr>
        </p:nvSpPr>
        <p:spPr/>
        <p:txBody>
          <a:bodyPr/>
          <a:lstStyle/>
          <a:p>
            <a:fld id="{E4F849A8-7238-4661-BEAF-DD6343573A6B}" type="slidenum">
              <a:rPr lang="en-US" smtClean="0"/>
              <a:t>8</a:t>
            </a:fld>
            <a:endParaRPr lang="en-US"/>
          </a:p>
        </p:txBody>
      </p:sp>
    </p:spTree>
    <p:extLst>
      <p:ext uri="{BB962C8B-B14F-4D97-AF65-F5344CB8AC3E}">
        <p14:creationId xmlns:p14="http://schemas.microsoft.com/office/powerpoint/2010/main" val="1906050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Tinnitus</a:t>
            </a:r>
          </a:p>
        </p:txBody>
      </p:sp>
      <p:sp>
        <p:nvSpPr>
          <p:cNvPr id="3" name="Content Placeholder 2"/>
          <p:cNvSpPr>
            <a:spLocks noGrp="1"/>
          </p:cNvSpPr>
          <p:nvPr>
            <p:ph idx="1"/>
          </p:nvPr>
        </p:nvSpPr>
        <p:spPr>
          <a:xfrm>
            <a:off x="1219202" y="1752602"/>
            <a:ext cx="10363199" cy="3352799"/>
          </a:xfrm>
        </p:spPr>
        <p:txBody>
          <a:bodyPr/>
          <a:lstStyle/>
          <a:p>
            <a:pPr marL="0" indent="0">
              <a:buNone/>
            </a:pPr>
            <a:r>
              <a:rPr lang="en-US" dirty="0"/>
              <a:t>Tinnitus may sound like ringing, blowing, roaring, buzzing, hissing, humming, whistling, or sizzling.  It can be either constant or intermittent.  Both constant and intermittent tinnitus is considered to be recurrent, which is the requirement under diagnostic code 6260 for assigning a 10-percent evaluation.</a:t>
            </a:r>
          </a:p>
        </p:txBody>
      </p:sp>
      <p:sp>
        <p:nvSpPr>
          <p:cNvPr id="4" name="Slide Number Placeholder 3"/>
          <p:cNvSpPr>
            <a:spLocks noGrp="1"/>
          </p:cNvSpPr>
          <p:nvPr>
            <p:ph type="sldNum" sz="quarter" idx="10"/>
          </p:nvPr>
        </p:nvSpPr>
        <p:spPr/>
        <p:txBody>
          <a:bodyPr/>
          <a:lstStyle/>
          <a:p>
            <a:fld id="{E4F849A8-7238-4661-BEAF-DD6343573A6B}" type="slidenum">
              <a:rPr lang="en-US" smtClean="0"/>
              <a:t>9</a:t>
            </a:fld>
            <a:endParaRPr lang="en-US"/>
          </a:p>
        </p:txBody>
      </p:sp>
    </p:spTree>
    <p:extLst>
      <p:ext uri="{BB962C8B-B14F-4D97-AF65-F5344CB8AC3E}">
        <p14:creationId xmlns:p14="http://schemas.microsoft.com/office/powerpoint/2010/main" val="31599042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4747</TotalTime>
  <Words>771</Words>
  <Application>Microsoft Office PowerPoint</Application>
  <PresentationFormat>Custom</PresentationFormat>
  <Paragraphs>85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Ppt0000000</vt:lpstr>
      <vt:lpstr>PowerPoint Presentation</vt:lpstr>
      <vt:lpstr>Objectives</vt:lpstr>
      <vt:lpstr>References</vt:lpstr>
      <vt:lpstr>PowerPoint Presentation</vt:lpstr>
      <vt:lpstr>Types of Hearing Loss</vt:lpstr>
      <vt:lpstr>Determining Impaired Hearing  as a Disability</vt:lpstr>
      <vt:lpstr>Hearing Loss in Service</vt:lpstr>
      <vt:lpstr>Tinnitus Defined</vt:lpstr>
      <vt:lpstr>Characteristics of Tinnitus</vt:lpstr>
      <vt:lpstr>Causes and Onset of Tinnitus</vt:lpstr>
      <vt:lpstr>Claim Review</vt:lpstr>
      <vt:lpstr>MOS Noise Exposure</vt:lpstr>
      <vt:lpstr>Examinations</vt:lpstr>
      <vt:lpstr>MOS information in the Exam Request</vt:lpstr>
      <vt:lpstr>Additional Remarks</vt:lpstr>
      <vt:lpstr>Unclear findings remarks</vt:lpstr>
      <vt:lpstr>Entering the exam request</vt:lpstr>
      <vt:lpstr>Entering the exam request cont’d </vt:lpstr>
      <vt:lpstr>Entering the exam request cont’d </vt:lpstr>
      <vt:lpstr>Tinnitus Medical Opinions Not Required</vt:lpstr>
      <vt:lpstr>Tinnitus Medical Opinions Not Required continued</vt:lpstr>
      <vt:lpstr>PowerPoint Presentation</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LOSS AND TINNITUS</dc:title>
  <dc:subject>VSR Post Challenge</dc:subject>
  <dc:creator>Department of Veterans Affairs, Veterans Benefits Administration, Compensation Service, STAFF</dc:creator>
  <cp:keywords>hearing loss, tinnitus, HL, Duty MOS, noise exposure</cp:keywords>
  <dc:description>This lesson is intended to teach the VSR important factors related to claims for hearing loss and tinnitus.  </dc:description>
  <cp:lastModifiedBy>Gilbert, Sarah</cp:lastModifiedBy>
  <cp:revision>370</cp:revision>
  <dcterms:created xsi:type="dcterms:W3CDTF">2014-04-30T02:32:11Z</dcterms:created>
  <dcterms:modified xsi:type="dcterms:W3CDTF">2016-02-11T18:00:21Z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