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 id="2147483660" r:id="rId5"/>
    <p:sldMasterId id="2147483683" r:id="rId6"/>
    <p:sldMasterId id="2147483670" r:id="rId7"/>
  </p:sldMasterIdLst>
  <p:notesMasterIdLst>
    <p:notesMasterId r:id="rId32"/>
  </p:notesMasterIdLst>
  <p:sldIdLst>
    <p:sldId id="525" r:id="rId8"/>
    <p:sldId id="526" r:id="rId9"/>
    <p:sldId id="357" r:id="rId10"/>
    <p:sldId id="530" r:id="rId11"/>
    <p:sldId id="531" r:id="rId12"/>
    <p:sldId id="294" r:id="rId13"/>
    <p:sldId id="361" r:id="rId14"/>
    <p:sldId id="298" r:id="rId15"/>
    <p:sldId id="362" r:id="rId16"/>
    <p:sldId id="363" r:id="rId17"/>
    <p:sldId id="364" r:id="rId18"/>
    <p:sldId id="365" r:id="rId19"/>
    <p:sldId id="366" r:id="rId20"/>
    <p:sldId id="367" r:id="rId21"/>
    <p:sldId id="376" r:id="rId22"/>
    <p:sldId id="368" r:id="rId23"/>
    <p:sldId id="369" r:id="rId24"/>
    <p:sldId id="302" r:id="rId25"/>
    <p:sldId id="370" r:id="rId26"/>
    <p:sldId id="371" r:id="rId27"/>
    <p:sldId id="372" r:id="rId28"/>
    <p:sldId id="318" r:id="rId29"/>
    <p:sldId id="307" r:id="rId30"/>
    <p:sldId id="532" r:id="rId31"/>
  </p:sldIdLst>
  <p:sldSz cx="12192000" cy="6858000"/>
  <p:notesSz cx="7004050" cy="929005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6" userDrawn="1">
          <p15:clr>
            <a:srgbClr val="A4A3A4"/>
          </p15:clr>
        </p15:guide>
        <p15:guide id="2" pos="220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gotsky, Dale, VBAVACO" initials="SDV" lastIdx="2" clrIdx="0">
    <p:extLst>
      <p:ext uri="{19B8F6BF-5375-455C-9EA6-DF929625EA0E}">
        <p15:presenceInfo xmlns:p15="http://schemas.microsoft.com/office/powerpoint/2012/main" userId="S::Dale.Sagotsky@va.gov::eba4da0f-4a74-4fe4-921e-a003654e72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26AB76-4DE4-4D44-9C00-7098076700AD}" v="7" dt="2022-04-01T20:00:20.5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60680" autoAdjust="0"/>
  </p:normalViewPr>
  <p:slideViewPr>
    <p:cSldViewPr snapToGrid="0">
      <p:cViewPr varScale="1">
        <p:scale>
          <a:sx n="64" d="100"/>
          <a:sy n="64" d="100"/>
        </p:scale>
        <p:origin x="1602" y="6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microsoft.com/office/2015/10/relationships/revisionInfo" Target="revisionInfo.xml"/><Relationship Id="rId21" Type="http://schemas.openxmlformats.org/officeDocument/2006/relationships/slide" Target="slides/slide14.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presProps" Target="presProps.xml"/><Relationship Id="rId8" Type="http://schemas.openxmlformats.org/officeDocument/2006/relationships/slide" Target="slides/slide1.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723" cy="464820"/>
          </a:xfrm>
          <a:prstGeom prst="rect">
            <a:avLst/>
          </a:prstGeom>
        </p:spPr>
        <p:txBody>
          <a:bodyPr vert="horz" lIns="91367" tIns="45683" rIns="91367" bIns="45683" rtlCol="0"/>
          <a:lstStyle>
            <a:lvl1pPr algn="l">
              <a:defRPr sz="1200"/>
            </a:lvl1pPr>
          </a:lstStyle>
          <a:p>
            <a:endParaRPr lang="en-US"/>
          </a:p>
        </p:txBody>
      </p:sp>
      <p:sp>
        <p:nvSpPr>
          <p:cNvPr id="3" name="Date Placeholder 2"/>
          <p:cNvSpPr>
            <a:spLocks noGrp="1"/>
          </p:cNvSpPr>
          <p:nvPr>
            <p:ph type="dt" idx="1"/>
          </p:nvPr>
        </p:nvSpPr>
        <p:spPr>
          <a:xfrm>
            <a:off x="3966742" y="0"/>
            <a:ext cx="3035723" cy="464820"/>
          </a:xfrm>
          <a:prstGeom prst="rect">
            <a:avLst/>
          </a:prstGeom>
        </p:spPr>
        <p:txBody>
          <a:bodyPr vert="horz" lIns="91367" tIns="45683" rIns="91367" bIns="45683" rtlCol="0"/>
          <a:lstStyle>
            <a:lvl1pPr algn="r">
              <a:defRPr sz="1200"/>
            </a:lvl1pPr>
          </a:lstStyle>
          <a:p>
            <a:fld id="{40BF6123-5584-4859-9232-7C64D48C60BC}" type="datetimeFigureOut">
              <a:rPr lang="en-US" smtClean="0"/>
              <a:t>9/15/2022</a:t>
            </a:fld>
            <a:endParaRPr lang="en-US"/>
          </a:p>
        </p:txBody>
      </p:sp>
      <p:sp>
        <p:nvSpPr>
          <p:cNvPr id="4" name="Slide Image Placeholder 3"/>
          <p:cNvSpPr>
            <a:spLocks noGrp="1" noRot="1" noChangeAspect="1"/>
          </p:cNvSpPr>
          <p:nvPr>
            <p:ph type="sldImg" idx="2"/>
          </p:nvPr>
        </p:nvSpPr>
        <p:spPr>
          <a:xfrm>
            <a:off x="406400" y="696913"/>
            <a:ext cx="6191250" cy="3482975"/>
          </a:xfrm>
          <a:prstGeom prst="rect">
            <a:avLst/>
          </a:prstGeom>
          <a:noFill/>
          <a:ln w="12700">
            <a:solidFill>
              <a:prstClr val="black"/>
            </a:solidFill>
          </a:ln>
        </p:spPr>
        <p:txBody>
          <a:bodyPr vert="horz" lIns="91367" tIns="45683" rIns="91367" bIns="45683" rtlCol="0" anchor="ctr"/>
          <a:lstStyle/>
          <a:p>
            <a:endParaRPr lang="en-US"/>
          </a:p>
        </p:txBody>
      </p:sp>
      <p:sp>
        <p:nvSpPr>
          <p:cNvPr id="5" name="Notes Placeholder 4"/>
          <p:cNvSpPr>
            <a:spLocks noGrp="1"/>
          </p:cNvSpPr>
          <p:nvPr>
            <p:ph type="body" sz="quarter" idx="3"/>
          </p:nvPr>
        </p:nvSpPr>
        <p:spPr>
          <a:xfrm>
            <a:off x="701040" y="4413409"/>
            <a:ext cx="5601971" cy="4180206"/>
          </a:xfrm>
          <a:prstGeom prst="rect">
            <a:avLst/>
          </a:prstGeom>
        </p:spPr>
        <p:txBody>
          <a:bodyPr vert="horz" lIns="91367" tIns="45683" rIns="91367" bIns="456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644"/>
            <a:ext cx="3035723" cy="464820"/>
          </a:xfrm>
          <a:prstGeom prst="rect">
            <a:avLst/>
          </a:prstGeom>
        </p:spPr>
        <p:txBody>
          <a:bodyPr vert="horz" lIns="91367" tIns="45683" rIns="91367" bIns="45683" rtlCol="0" anchor="b"/>
          <a:lstStyle>
            <a:lvl1pPr algn="l">
              <a:defRPr sz="1200"/>
            </a:lvl1pPr>
          </a:lstStyle>
          <a:p>
            <a:endParaRPr lang="en-US"/>
          </a:p>
        </p:txBody>
      </p:sp>
      <p:sp>
        <p:nvSpPr>
          <p:cNvPr id="7" name="Slide Number Placeholder 6"/>
          <p:cNvSpPr>
            <a:spLocks noGrp="1"/>
          </p:cNvSpPr>
          <p:nvPr>
            <p:ph type="sldNum" sz="quarter" idx="5"/>
          </p:nvPr>
        </p:nvSpPr>
        <p:spPr>
          <a:xfrm>
            <a:off x="3966742" y="8823644"/>
            <a:ext cx="3035723" cy="464820"/>
          </a:xfrm>
          <a:prstGeom prst="rect">
            <a:avLst/>
          </a:prstGeom>
        </p:spPr>
        <p:txBody>
          <a:bodyPr vert="horz" lIns="91367" tIns="45683" rIns="91367" bIns="45683" rtlCol="0" anchor="b"/>
          <a:lstStyle>
            <a:lvl1pPr algn="r">
              <a:defRPr sz="1200"/>
            </a:lvl1pPr>
          </a:lstStyle>
          <a:p>
            <a:fld id="{A263C7BD-EE4B-42E2-A75C-958D06C60C46}" type="slidenum">
              <a:rPr lang="en-US" smtClean="0"/>
              <a:t>‹#›</a:t>
            </a:fld>
            <a:endParaRPr lang="en-US"/>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fr.federalregister.gov/current/title-38/chapter-I/part-21/subpart-A/subject-group-ECFR984dd6bc4b90db3/section-21.283"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ecfr.gov/cgi-bin/text-idx?SID=5c9424c3adb53f441b778b2e88fca430&amp;mc=true&amp;node=se38.2.21_1283&amp;rgn=div8"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ecfr.gov/cgi-bin/text-idx?SID=5c9424c3adb53f441b778b2e88fca430&amp;mc=true&amp;node=se38.2.21_1364&amp;rgn=div8"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ecfr.gov/cgi-bin/text-idx?SID=5c9424c3adb53f441b778b2e88fca430&amp;mc=true&amp;node=se38.2.21_1283&amp;rgn=div8"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ecfr.gov/cgi-bin/text-idx?SID=5c9424c3adb53f441b778b2e88fca430&amp;mc=true&amp;node=se38.2.21_1364&amp;rgn=div8"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r>
              <a:rPr lang="en-US" b="1" dirty="0"/>
              <a:t>Welcome to the VR&amp;E Course on Maximum Rehabilitation Gain (MRG)</a:t>
            </a:r>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91540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a:latin typeface="Comic Sans MS" panose="030F0702030302020204" pitchFamily="66" charset="0"/>
                <a:cs typeface="Times New Roman" panose="02020603050405020304" pitchFamily="18" charset="0"/>
              </a:rPr>
              <a:t>Here is the criteria for an MRG 1/RC35.</a:t>
            </a:r>
          </a:p>
          <a:p>
            <a:pPr eaLnBrk="1" hangingPunct="1"/>
            <a:r>
              <a:rPr lang="en-US"/>
              <a:t>The use of MRG-1 is appropriate if the claimant is employed and VR&amp;E services contributed to the claimant obtaining or maintaining current employment, but the claimant does not meet the criteria for a rehabilitation as outlined in </a:t>
            </a:r>
            <a:r>
              <a:rPr lang="en-US" b="1" u="sng">
                <a:hlinkClick r:id="rId3"/>
              </a:rPr>
              <a:t>38 CFR 21.283</a:t>
            </a:r>
            <a:r>
              <a:rPr lang="en-US"/>
              <a:t>.</a:t>
            </a:r>
            <a:endParaRPr lang="en-US" altLang="en-US">
              <a:latin typeface="Comic Sans MS" panose="030F0702030302020204" pitchFamily="66" charset="0"/>
              <a:cs typeface="Times New Roman" panose="02020603050405020304" pitchFamily="18" charset="0"/>
            </a:endParaRPr>
          </a:p>
          <a:p>
            <a:pPr eaLnBrk="1" hangingPunct="1"/>
            <a:endParaRPr lang="en-US" altLang="en-US">
              <a:latin typeface="Comic Sans MS" panose="030F0702030302020204" pitchFamily="66" charset="0"/>
              <a:cs typeface="Times New Roman" panose="02020603050405020304" pitchFamily="18" charset="0"/>
            </a:endParaRPr>
          </a:p>
          <a:p>
            <a:pPr eaLnBrk="1" hangingPunct="1"/>
            <a:r>
              <a:rPr lang="en-US" altLang="en-US">
                <a:latin typeface="Comic Sans MS" panose="030F0702030302020204" pitchFamily="66" charset="0"/>
                <a:cs typeface="Times New Roman" panose="02020603050405020304" pitchFamily="18" charset="0"/>
              </a:rPr>
              <a:t>Has anyone performed this type of MRG?</a:t>
            </a:r>
          </a:p>
          <a:p>
            <a:endParaRPr lang="en-US" baseline="0"/>
          </a:p>
          <a:p>
            <a:r>
              <a:rPr lang="en-US" baseline="0"/>
              <a:t>Anyone have a real-life example of an MRG-1 closure.</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10</a:t>
            </a:fld>
            <a:endParaRPr lang="en-US">
              <a:solidFill>
                <a:prstClr val="black"/>
              </a:solidFill>
              <a:latin typeface="Calibri" panose="020F0502020204030204"/>
            </a:endParaRPr>
          </a:p>
        </p:txBody>
      </p:sp>
    </p:spTree>
    <p:extLst>
      <p:ext uri="{BB962C8B-B14F-4D97-AF65-F5344CB8AC3E}">
        <p14:creationId xmlns:p14="http://schemas.microsoft.com/office/powerpoint/2010/main" val="2326518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1558722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endParaRPr lang="en-US" b="1"/>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4216910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3668">
              <a:defRPr/>
            </a:pPr>
            <a:r>
              <a:rPr lang="en-US"/>
              <a:t>According to the M28C, Part V, Section A, Chapter 6.04, the use of an MRG-1 reason code 35 is appropriate if the Veteran is employed, VR&amp;E services contributed to the Veteran obtaining or maintaining current employment, and the current employment is advantageous to the Veteran but does not meet the criteria for closure as “rehabilitated”. </a:t>
            </a:r>
          </a:p>
          <a:p>
            <a:endParaRPr lang="en-US"/>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13</a:t>
            </a:fld>
            <a:endParaRPr lang="en-US">
              <a:solidFill>
                <a:prstClr val="black"/>
              </a:solidFill>
              <a:latin typeface="Calibri" panose="020F0502020204030204"/>
            </a:endParaRPr>
          </a:p>
        </p:txBody>
      </p:sp>
    </p:spTree>
    <p:extLst>
      <p:ext uri="{BB962C8B-B14F-4D97-AF65-F5344CB8AC3E}">
        <p14:creationId xmlns:p14="http://schemas.microsoft.com/office/powerpoint/2010/main" val="168531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endParaRPr lang="en-US" altLang="en-US" sz="900" dirty="0">
              <a:latin typeface="Comic Sans MS" panose="030F0702030302020204" pitchFamily="66" charset="0"/>
              <a:cs typeface="Times New Roman" panose="02020603050405020304" pitchFamily="18" charset="0"/>
            </a:endParaRPr>
          </a:p>
          <a:p>
            <a:pPr eaLnBrk="1" hangingPunct="1"/>
            <a:endParaRPr lang="en-US" altLang="en-US" sz="900" dirty="0">
              <a:latin typeface="Comic Sans MS" panose="030F0702030302020204" pitchFamily="66"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14</a:t>
            </a:fld>
            <a:endParaRPr lang="en-US">
              <a:solidFill>
                <a:prstClr val="black"/>
              </a:solidFill>
              <a:latin typeface="Calibri" panose="020F0502020204030204"/>
            </a:endParaRPr>
          </a:p>
        </p:txBody>
      </p:sp>
    </p:spTree>
    <p:extLst>
      <p:ext uri="{BB962C8B-B14F-4D97-AF65-F5344CB8AC3E}">
        <p14:creationId xmlns:p14="http://schemas.microsoft.com/office/powerpoint/2010/main" val="2507884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MRG-2 (RC 37) is appropriate when: </a:t>
            </a:r>
          </a:p>
          <a:p>
            <a:pPr marL="171313" indent="-171313">
              <a:buFont typeface="Arial" panose="020B0604020202020204" pitchFamily="34" charset="0"/>
              <a:buChar char="•"/>
            </a:pPr>
            <a:r>
              <a:rPr lang="en-US" dirty="0">
                <a:latin typeface="Arial" charset="0"/>
              </a:rPr>
              <a:t>The Veteran completed all or some of the planned services leading toward a vocational goal, and is currently employable in a suitable job</a:t>
            </a:r>
          </a:p>
          <a:p>
            <a:pPr marL="171313" indent="-171313">
              <a:buFont typeface="Arial" panose="020B0604020202020204" pitchFamily="34" charset="0"/>
              <a:buChar char="•"/>
            </a:pPr>
            <a:r>
              <a:rPr lang="en-US" dirty="0">
                <a:latin typeface="Arial" charset="0"/>
              </a:rPr>
              <a:t>The services provided by VR&amp;E enable the Veteran to qualify for suitable employment, yet the case does not meet the criteria for closure as Rehabilitated</a:t>
            </a:r>
          </a:p>
          <a:p>
            <a:endParaRPr lang="en-US" dirty="0"/>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15</a:t>
            </a:fld>
            <a:endParaRPr lang="en-US">
              <a:solidFill>
                <a:prstClr val="black"/>
              </a:solidFill>
              <a:latin typeface="Calibri" panose="020F0502020204030204"/>
            </a:endParaRPr>
          </a:p>
        </p:txBody>
      </p:sp>
    </p:spTree>
    <p:extLst>
      <p:ext uri="{BB962C8B-B14F-4D97-AF65-F5344CB8AC3E}">
        <p14:creationId xmlns:p14="http://schemas.microsoft.com/office/powerpoint/2010/main" val="864356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r>
              <a:rPr lang="en-US"/>
              <a:t>Ensure the following are present: </a:t>
            </a:r>
          </a:p>
          <a:p>
            <a:pPr marL="456834" indent="-456834">
              <a:buFont typeface="Arial" panose="020B0604020202020204" pitchFamily="34" charset="0"/>
              <a:buChar char="•"/>
            </a:pPr>
            <a:r>
              <a:rPr lang="en-US" altLang="en-US"/>
              <a:t>Closure statement date</a:t>
            </a:r>
          </a:p>
          <a:p>
            <a:pPr marL="456834" indent="-456834">
              <a:buFont typeface="Arial" panose="020B0604020202020204" pitchFamily="34" charset="0"/>
              <a:buChar char="•"/>
            </a:pPr>
            <a:r>
              <a:rPr lang="en-US" altLang="en-US"/>
              <a:t>Summary of the program, like the need for services and </a:t>
            </a:r>
          </a:p>
          <a:p>
            <a:pPr marL="456834" indent="-456834">
              <a:buFont typeface="Arial" panose="020B0604020202020204" pitchFamily="34" charset="0"/>
              <a:buChar char="•"/>
            </a:pPr>
            <a:r>
              <a:rPr lang="en-US" altLang="en-US"/>
              <a:t>Services provided (i.e., counseling, case management, and rehabilitation services) and how they related to overcoming the impairment,  </a:t>
            </a:r>
          </a:p>
          <a:p>
            <a:pPr marL="456834" indent="-456834">
              <a:buFont typeface="Arial" panose="020B0604020202020204" pitchFamily="34" charset="0"/>
              <a:buChar char="•"/>
            </a:pPr>
            <a:r>
              <a:rPr lang="en-US" altLang="en-US"/>
              <a:t>Disability information</a:t>
            </a:r>
          </a:p>
          <a:p>
            <a:pPr marL="456834" indent="-456834">
              <a:buFont typeface="Arial" panose="020B0604020202020204" pitchFamily="34" charset="0"/>
              <a:buChar char="•"/>
            </a:pPr>
            <a:r>
              <a:rPr lang="en-US" altLang="en-US"/>
              <a:t>Reason for Discontinuance</a:t>
            </a:r>
          </a:p>
          <a:p>
            <a:pPr marL="456834" indent="-456834">
              <a:buFont typeface="Arial" panose="020B0604020202020204" pitchFamily="34" charset="0"/>
              <a:buChar char="•"/>
            </a:pPr>
            <a:r>
              <a:rPr lang="en-US" altLang="en-US"/>
              <a:t>Employment information (i.e., job title, suitability of job)</a:t>
            </a:r>
          </a:p>
          <a:p>
            <a:pPr marL="456834" indent="-456834">
              <a:buFont typeface="Arial" panose="020B0604020202020204" pitchFamily="34" charset="0"/>
              <a:buChar char="•"/>
            </a:pPr>
            <a:r>
              <a:rPr lang="en-US" altLang="en-US"/>
              <a:t>Due process information</a:t>
            </a:r>
          </a:p>
          <a:p>
            <a:pPr marL="456834" indent="-456834">
              <a:buFont typeface="Arial" panose="020B0604020202020204" pitchFamily="34" charset="0"/>
              <a:buChar char="•"/>
            </a:pPr>
            <a:r>
              <a:rPr lang="en-US" altLang="en-US"/>
              <a:t>Must also ensure that you provide and explanation of how the services have contributed to current employment, employability in a suitable job or improvement in the Veteran’s circumstances in areas such as self management, self-advocacy, or increased independence of daily living. </a:t>
            </a:r>
          </a:p>
          <a:p>
            <a:pPr algn="l"/>
            <a:r>
              <a:rPr lang="en-US" b="0" i="0">
                <a:solidFill>
                  <a:srgbClr val="333333"/>
                </a:solidFill>
                <a:effectLst/>
                <a:latin typeface="arial" panose="020B0604020202020204" pitchFamily="34" charset="0"/>
              </a:rPr>
              <a:t>All closure statements for cases being closed from a plan of services must include  the following, as applicable and documented in the claimant's electronic record.</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Date of closure statement.</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Current service-connected disability conditions and rating.</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Employment handicap or serious employment handicap determination.</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Remaining Chapter 31 entitlement</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Overview of the rehabilitation plan, to include the services provided and how the services impacted the claimant’s ability to overcome the vocational impairment.</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Reason(s) for the decision to close the case.</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Applicable regulatory guidelines that support the decision such as </a:t>
            </a:r>
            <a:r>
              <a:rPr lang="en-US" b="1" i="0" u="sng">
                <a:solidFill>
                  <a:srgbClr val="0000FF"/>
                </a:solidFill>
                <a:effectLst/>
                <a:latin typeface="arial" panose="020B0604020202020204" pitchFamily="34" charset="0"/>
                <a:hlinkClick r:id="rId3"/>
              </a:rPr>
              <a:t>38 CFR 21.283</a:t>
            </a:r>
            <a:r>
              <a:rPr lang="en-US" b="0" i="0">
                <a:solidFill>
                  <a:srgbClr val="333333"/>
                </a:solidFill>
                <a:effectLst/>
                <a:latin typeface="arial" panose="020B0604020202020204" pitchFamily="34" charset="0"/>
              </a:rPr>
              <a:t>, and  </a:t>
            </a:r>
            <a:r>
              <a:rPr lang="en-US" b="1" i="0" u="sng">
                <a:solidFill>
                  <a:srgbClr val="0000FF"/>
                </a:solidFill>
                <a:effectLst/>
                <a:latin typeface="arial" panose="020B0604020202020204" pitchFamily="34" charset="0"/>
                <a:hlinkClick r:id="rId4"/>
              </a:rPr>
              <a:t>38 CFR 21.364</a:t>
            </a:r>
            <a:r>
              <a:rPr lang="en-US" b="0" i="0">
                <a:solidFill>
                  <a:srgbClr val="333333"/>
                </a:solidFill>
                <a:effectLst/>
                <a:latin typeface="arial" panose="020B0604020202020204" pitchFamily="34" charset="0"/>
              </a:rPr>
              <a:t> for example.</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Specific evidence supporting the decision.</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Accurate reason code (RC), detailed reason code (DRC), if applicable that will be used to close the case, as well as an explanation for using the specified RC and DRC, if applicable. </a:t>
            </a:r>
            <a:endParaRPr lang="en-US" b="0" i="0">
              <a:solidFill>
                <a:srgbClr val="333333"/>
              </a:solidFill>
              <a:effectLst/>
              <a:latin typeface="Helvetica Neue"/>
            </a:endParaRPr>
          </a:p>
          <a:p>
            <a:pPr algn="l"/>
            <a:r>
              <a:rPr lang="en-US" b="0" i="0">
                <a:solidFill>
                  <a:srgbClr val="333333"/>
                </a:solidFill>
                <a:effectLst/>
                <a:latin typeface="arial" panose="020B0604020202020204" pitchFamily="34" charset="0"/>
              </a:rPr>
              <a:t>Rehabilitation for suitable employment requires additional information on the closure statement, as noted below.</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Type and description of degree or training completed</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Beginning and ending dates for training</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Cumulative grade point average</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Beginning date of employment</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Place of employment</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Title of position</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Supervisor’s name and contact information.</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Work requirements</a:t>
            </a:r>
            <a:endParaRPr lang="en-US" b="0" i="0">
              <a:solidFill>
                <a:srgbClr val="333333"/>
              </a:solidFill>
              <a:effectLst/>
              <a:latin typeface="Helvetica Neue"/>
            </a:endParaRPr>
          </a:p>
          <a:p>
            <a:pPr algn="l">
              <a:buFont typeface="Arial" panose="020B0604020202020204" pitchFamily="34" charset="0"/>
              <a:buChar char="•"/>
            </a:pPr>
            <a:r>
              <a:rPr lang="en-US" b="0" i="0">
                <a:solidFill>
                  <a:srgbClr val="333333"/>
                </a:solidFill>
                <a:effectLst/>
                <a:latin typeface="arial" panose="020B0604020202020204" pitchFamily="34" charset="0"/>
              </a:rPr>
              <a:t>Wage information </a:t>
            </a:r>
            <a:endParaRPr lang="en-US" b="0" i="0">
              <a:solidFill>
                <a:srgbClr val="333333"/>
              </a:solidFill>
              <a:effectLst/>
              <a:latin typeface="Helvetica Neue"/>
            </a:endParaRPr>
          </a:p>
          <a:p>
            <a:endParaRPr lang="en-US" b="1"/>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16</a:t>
            </a:fld>
            <a:endParaRPr lang="en-US">
              <a:solidFill>
                <a:prstClr val="black"/>
              </a:solidFill>
              <a:latin typeface="Calibri" panose="020F0502020204030204"/>
            </a:endParaRPr>
          </a:p>
        </p:txBody>
      </p:sp>
    </p:spTree>
    <p:extLst>
      <p:ext uri="{BB962C8B-B14F-4D97-AF65-F5344CB8AC3E}">
        <p14:creationId xmlns:p14="http://schemas.microsoft.com/office/powerpoint/2010/main" val="3690798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18</a:t>
            </a:fld>
            <a:endParaRPr lang="en-US">
              <a:solidFill>
                <a:prstClr val="black"/>
              </a:solidFill>
              <a:latin typeface="Calibri" panose="020F0502020204030204"/>
            </a:endParaRPr>
          </a:p>
        </p:txBody>
      </p:sp>
    </p:spTree>
    <p:extLst>
      <p:ext uri="{BB962C8B-B14F-4D97-AF65-F5344CB8AC3E}">
        <p14:creationId xmlns:p14="http://schemas.microsoft.com/office/powerpoint/2010/main" val="3215057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a:latin typeface="Comic Sans MS" panose="030F0702030302020204" pitchFamily="66" charset="0"/>
              </a:rPr>
              <a:t>The checklist for a Proposed Discontinuance contains the following: VAF 28-0853</a:t>
            </a:r>
          </a:p>
          <a:p>
            <a:pPr eaLnBrk="1" hangingPunct="1"/>
            <a:endParaRPr lang="en-US" altLang="en-US">
              <a:latin typeface="Comic Sans MS" panose="030F0702030302020204" pitchFamily="66" charset="0"/>
            </a:endParaRP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21</a:t>
            </a:fld>
            <a:endParaRPr lang="en-US">
              <a:solidFill>
                <a:prstClr val="black"/>
              </a:solidFill>
              <a:latin typeface="Calibri" panose="020F0502020204030204"/>
            </a:endParaRPr>
          </a:p>
        </p:txBody>
      </p:sp>
    </p:spTree>
    <p:extLst>
      <p:ext uri="{BB962C8B-B14F-4D97-AF65-F5344CB8AC3E}">
        <p14:creationId xmlns:p14="http://schemas.microsoft.com/office/powerpoint/2010/main" val="41423023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cs typeface="Times New Roman" panose="02020603050405020304" pitchFamily="18" charset="0"/>
              </a:rPr>
              <a:t>When you are preparing to submit a file to your supervisor for approval, ensure that the following items are present.</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22</a:t>
            </a:fld>
            <a:endParaRPr lang="en-US">
              <a:solidFill>
                <a:prstClr val="black"/>
              </a:solidFill>
              <a:latin typeface="Calibri" panose="020F0502020204030204"/>
            </a:endParaRPr>
          </a:p>
        </p:txBody>
      </p:sp>
    </p:spTree>
    <p:extLst>
      <p:ext uri="{BB962C8B-B14F-4D97-AF65-F5344CB8AC3E}">
        <p14:creationId xmlns:p14="http://schemas.microsoft.com/office/powerpoint/2010/main" val="267808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marL="0" lvl="1"/>
            <a:r>
              <a:rPr lang="en-US" altLang="en-US" dirty="0">
                <a:latin typeface="Arial" panose="020B0604020202020204" pitchFamily="34" charset="0"/>
              </a:rPr>
              <a:t>Upon completion of this topic, you will be able to:</a:t>
            </a:r>
            <a:br>
              <a:rPr lang="en-US" altLang="en-US" dirty="0">
                <a:latin typeface="Arial" panose="020B0604020202020204" pitchFamily="34" charset="0"/>
              </a:rPr>
            </a:br>
            <a:endParaRPr lang="en-US" altLang="en-US" dirty="0">
              <a:latin typeface="Arial" panose="020B0604020202020204" pitchFamily="34" charset="0"/>
            </a:endParaRPr>
          </a:p>
          <a:p>
            <a:pPr marL="0" lvl="1"/>
            <a:r>
              <a:rPr lang="en-US" altLang="en-US" dirty="0">
                <a:latin typeface="Arial" panose="020B0604020202020204" pitchFamily="34" charset="0"/>
              </a:rPr>
              <a:t>Identify the steps for closing a case in Maximum Rehabilitation Gain status</a:t>
            </a:r>
          </a:p>
        </p:txBody>
      </p:sp>
      <p:sp>
        <p:nvSpPr>
          <p:cNvPr id="4" name="Slide Number Placeholder 3"/>
          <p:cNvSpPr>
            <a:spLocks noGrp="1"/>
          </p:cNvSpPr>
          <p:nvPr>
            <p:ph type="sldNum" sz="quarter" idx="10"/>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623548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cs typeface="Times New Roman" panose="02020603050405020304" pitchFamily="18" charset="0"/>
              </a:rPr>
              <a:t>The VREO or their designee completes the following final steps: </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23</a:t>
            </a:fld>
            <a:endParaRPr lang="en-US">
              <a:solidFill>
                <a:prstClr val="black"/>
              </a:solidFill>
              <a:latin typeface="Calibri" panose="020F0502020204030204"/>
            </a:endParaRPr>
          </a:p>
        </p:txBody>
      </p:sp>
    </p:spTree>
    <p:extLst>
      <p:ext uri="{BB962C8B-B14F-4D97-AF65-F5344CB8AC3E}">
        <p14:creationId xmlns:p14="http://schemas.microsoft.com/office/powerpoint/2010/main" val="2409580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cs typeface="Times New Roman" panose="02020603050405020304" pitchFamily="18" charset="0"/>
              </a:rPr>
              <a:t>The VREO or their designee completes the following final steps: </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24</a:t>
            </a:fld>
            <a:endParaRPr lang="en-US">
              <a:solidFill>
                <a:prstClr val="black"/>
              </a:solidFill>
              <a:latin typeface="Calibri" panose="020F0502020204030204"/>
            </a:endParaRPr>
          </a:p>
        </p:txBody>
      </p:sp>
    </p:spTree>
    <p:extLst>
      <p:ext uri="{BB962C8B-B14F-4D97-AF65-F5344CB8AC3E}">
        <p14:creationId xmlns:p14="http://schemas.microsoft.com/office/powerpoint/2010/main" val="281876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General Information</a:t>
            </a:r>
          </a:p>
          <a:p>
            <a:r>
              <a:rPr lang="en-US" dirty="0"/>
              <a:t>(Change Date November 7, 2013)</a:t>
            </a:r>
          </a:p>
          <a:p>
            <a:r>
              <a:rPr lang="en-US" dirty="0"/>
              <a:t>Discontinued is defined as the termination of all VR&amp;E services and benefits.  In accordance with 38 CFR 21.198, the purpose of discontinued (DIS) status is to identify situations in which termination of all VR&amp;E services and benefits is necessary.  </a:t>
            </a:r>
          </a:p>
          <a:p>
            <a:endParaRPr lang="en-US" dirty="0"/>
          </a:p>
          <a:p>
            <a:r>
              <a:rPr lang="en-US" dirty="0"/>
              <a:t>MRG is type of discontinuance, albeit a positive decision. Discontinuance is best utilized as a last resort.  The case manager must exhaust all possible avenues to ensure the claimant’s needs are met prior to discontinuance, unless the claimant requests his or her case to be closed. </a:t>
            </a:r>
          </a:p>
        </p:txBody>
      </p:sp>
      <p:sp>
        <p:nvSpPr>
          <p:cNvPr id="4" name="Slide Number Placeholder 3"/>
          <p:cNvSpPr>
            <a:spLocks noGrp="1"/>
          </p:cNvSpPr>
          <p:nvPr>
            <p:ph type="sldNum" sz="quarter" idx="5"/>
          </p:nvPr>
        </p:nvSpPr>
        <p:spPr/>
        <p:txBody>
          <a:bodyPr/>
          <a:lstStyle/>
          <a:p>
            <a:fld id="{E598C044-2B1D-44F9-B080-C2C991A80515}" type="slidenum">
              <a:rPr lang="en-US" smtClean="0"/>
              <a:t>3</a:t>
            </a:fld>
            <a:endParaRPr lang="en-US"/>
          </a:p>
        </p:txBody>
      </p:sp>
    </p:spTree>
    <p:extLst>
      <p:ext uri="{BB962C8B-B14F-4D97-AF65-F5344CB8AC3E}">
        <p14:creationId xmlns:p14="http://schemas.microsoft.com/office/powerpoint/2010/main" val="3333565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rPr>
              <a:t>Here are the staff responsibilities concerning case closures. </a:t>
            </a:r>
          </a:p>
          <a:p>
            <a:pPr eaLnBrk="1" hangingPunct="1"/>
            <a:endParaRPr lang="en-US" altLang="en-US" dirty="0">
              <a:latin typeface="Comic Sans MS" panose="030F0702030302020204" pitchFamily="66" charset="0"/>
            </a:endParaRPr>
          </a:p>
          <a:p>
            <a:pPr eaLnBrk="1" hangingPunct="1"/>
            <a:r>
              <a:rPr lang="en-US" altLang="en-US" dirty="0">
                <a:latin typeface="Comic Sans MS" panose="030F0702030302020204" pitchFamily="66" charset="0"/>
              </a:rPr>
              <a:t>VREO review can concurrent is extremely important. </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98245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rPr>
              <a:t>Listed are the case closure activities. </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2448588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endParaRPr lang="en-US" altLang="en-US" dirty="0">
              <a:latin typeface="Comic Sans MS" panose="030F0702030302020204" pitchFamily="66" charset="0"/>
            </a:endParaRPr>
          </a:p>
          <a:p>
            <a:pPr eaLnBrk="1" hangingPunct="1"/>
            <a:endParaRPr lang="en-US" altLang="en-US" dirty="0">
              <a:latin typeface="Comic Sans MS" panose="030F0702030302020204" pitchFamily="66" charset="0"/>
            </a:endParaRPr>
          </a:p>
          <a:p>
            <a:pPr eaLnBrk="1" hangingPunct="1"/>
            <a:r>
              <a:rPr lang="en-US" altLang="en-US" dirty="0">
                <a:latin typeface="Comic Sans MS" panose="030F0702030302020204" pitchFamily="66" charset="0"/>
              </a:rPr>
              <a:t>There are several reasons to close a case in Discontinued status. </a:t>
            </a:r>
          </a:p>
          <a:p>
            <a:pPr eaLnBrk="1" hangingPunct="1"/>
            <a:endParaRPr lang="en-US" altLang="en-US" dirty="0">
              <a:latin typeface="Comic Sans MS" panose="030F0702030302020204" pitchFamily="66" charset="0"/>
            </a:endParaRPr>
          </a:p>
          <a:p>
            <a:pPr eaLnBrk="1" hangingPunct="1"/>
            <a:r>
              <a:rPr lang="en-US" altLang="en-US" dirty="0">
                <a:latin typeface="Comic Sans MS" panose="030F0702030302020204" pitchFamily="66" charset="0"/>
              </a:rPr>
              <a:t>M28C.V.A.6</a:t>
            </a:r>
          </a:p>
          <a:p>
            <a:pPr eaLnBrk="1" hangingPunct="1"/>
            <a:endParaRPr lang="en-US" altLang="en-US" dirty="0">
              <a:latin typeface="Comic Sans MS" panose="030F0702030302020204" pitchFamily="66" charset="0"/>
            </a:endParaRPr>
          </a:p>
          <a:p>
            <a:r>
              <a:rPr lang="en-US" dirty="0"/>
              <a:t>1. Veteran Declines to Initiate or Continue Rehabilitation Process </a:t>
            </a:r>
          </a:p>
          <a:p>
            <a:r>
              <a:rPr lang="en-US" dirty="0"/>
              <a:t>If a Veteran does not initiate or continue the rehabilitation process and does not furnish an acceptable reason for his/her failure to do so following assignment to Interrupted status, the Veteran's case will be discontinued. </a:t>
            </a:r>
          </a:p>
          <a:p>
            <a:endParaRPr lang="en-US" dirty="0"/>
          </a:p>
          <a:p>
            <a:r>
              <a:rPr lang="en-US" dirty="0"/>
              <a:t>2. Unsatisfactory Conduct and Cooperation </a:t>
            </a:r>
          </a:p>
          <a:p>
            <a:r>
              <a:rPr lang="en-US" dirty="0"/>
              <a:t>(Change Date November 7, 2013) </a:t>
            </a:r>
          </a:p>
          <a:p>
            <a:r>
              <a:rPr lang="en-US" dirty="0"/>
              <a:t>When a Veteran's conduct or cooperation becomes unsatisfactory, services and assistance may be discontinued and assigned to Discontinued status as determined under provisions of 38 CFR 21.362 (</a:t>
            </a:r>
            <a:r>
              <a:rPr lang="en-US" b="0" i="0" dirty="0">
                <a:solidFill>
                  <a:srgbClr val="333333"/>
                </a:solidFill>
                <a:effectLst/>
                <a:latin typeface="Helvetica Neue"/>
              </a:rPr>
              <a:t>Satisfactory conduct and cooperation)</a:t>
            </a:r>
            <a:r>
              <a:rPr lang="en-US" dirty="0"/>
              <a:t> and 38 CFR 21.364 (Unsatisfactory conduct or cooperation). </a:t>
            </a:r>
          </a:p>
          <a:p>
            <a:endParaRPr lang="en-US" dirty="0"/>
          </a:p>
          <a:p>
            <a:r>
              <a:rPr lang="en-US" dirty="0"/>
              <a:t>3. Eligibility and Entitlement </a:t>
            </a:r>
          </a:p>
          <a:p>
            <a:r>
              <a:rPr lang="en-US" dirty="0"/>
              <a:t>(Change Date November 7, 2013) </a:t>
            </a:r>
          </a:p>
          <a:p>
            <a:r>
              <a:rPr lang="en-US" dirty="0"/>
              <a:t>Unless the Veteran desires employment assistance, the Veteran's case will be discontinued and assigned to Discontinued status when: </a:t>
            </a:r>
          </a:p>
          <a:p>
            <a:r>
              <a:rPr lang="en-US" dirty="0"/>
              <a:t>• The Veteran reaches the basic twelve-year termination date, and there is no basis for extension of entitlement, or the ETD is no longer a factor due to them being discharged after Jan 2013. or</a:t>
            </a:r>
          </a:p>
          <a:p>
            <a:r>
              <a:rPr lang="en-US" dirty="0"/>
              <a:t>• The Veteran has used 48 months of entitlement under one or more Department of Veteran Affairs (VA) programs and there is no basis for extension of entitlement. </a:t>
            </a:r>
          </a:p>
          <a:p>
            <a:endParaRPr lang="en-US" dirty="0"/>
          </a:p>
          <a:p>
            <a:r>
              <a:rPr lang="en-US" dirty="0"/>
              <a:t>Not Feasible and No IL Needs</a:t>
            </a:r>
          </a:p>
          <a:p>
            <a:r>
              <a:rPr lang="en-US" dirty="0"/>
              <a:t>(Change Date October 1, 2020)</a:t>
            </a:r>
          </a:p>
          <a:p>
            <a:r>
              <a:rPr lang="en-US" dirty="0"/>
              <a:t>If following participation in an Individualized Extended Evaluation Plan (IEEP), the outcome is a determination that the achievement of a vocational goal is not currently reasonably feasible and the claimant has no IL needs, the claimant’s case will be discontinued.  VR&amp;E Officer concurrence is required prior to closure.</a:t>
            </a:r>
          </a:p>
          <a:p>
            <a:endParaRPr lang="en-US" dirty="0"/>
          </a:p>
          <a:p>
            <a:r>
              <a:rPr lang="en-US" dirty="0"/>
              <a:t>4. Medical and Related Problems </a:t>
            </a:r>
          </a:p>
          <a:p>
            <a:r>
              <a:rPr lang="en-US" dirty="0"/>
              <a:t>(Change Date November 7, 2013) </a:t>
            </a:r>
          </a:p>
          <a:p>
            <a:r>
              <a:rPr lang="en-US" dirty="0"/>
              <a:t>A Veteran's case will be discontinued and assigned to Discontinued status when: </a:t>
            </a:r>
          </a:p>
          <a:p>
            <a:r>
              <a:rPr lang="en-US" dirty="0"/>
              <a:t>• The Veteran is unable to participate in a rehabilitation program because of a serious physical or emotional problem for an extended period, and </a:t>
            </a:r>
          </a:p>
          <a:p>
            <a:r>
              <a:rPr lang="en-US" dirty="0"/>
              <a:t>• VA medical staff is unable to estimate an approximate date by which the Veteran will be able to begin or return to the program. </a:t>
            </a:r>
          </a:p>
          <a:p>
            <a:endParaRPr lang="en-US" dirty="0"/>
          </a:p>
          <a:p>
            <a:r>
              <a:rPr lang="en-US" dirty="0"/>
              <a:t>5. Withdrawal </a:t>
            </a:r>
          </a:p>
          <a:p>
            <a:r>
              <a:rPr lang="en-US" dirty="0"/>
              <a:t>(Change Date November 7, 2013) </a:t>
            </a:r>
          </a:p>
          <a:p>
            <a:r>
              <a:rPr lang="en-US" dirty="0"/>
              <a:t>A Veteran’s case will be discontinued and assigned to Discontinued status when he/she voluntarily withdraws from the program. </a:t>
            </a:r>
          </a:p>
          <a:p>
            <a:endParaRPr lang="en-US" dirty="0"/>
          </a:p>
          <a:p>
            <a:r>
              <a:rPr lang="en-US" dirty="0"/>
              <a:t>6. Failure to Progress </a:t>
            </a:r>
          </a:p>
          <a:p>
            <a:r>
              <a:rPr lang="en-US" dirty="0"/>
              <a:t>(Change Date November 7, 2013) </a:t>
            </a:r>
          </a:p>
          <a:p>
            <a:r>
              <a:rPr lang="en-US" dirty="0"/>
              <a:t>The Veteran's case will be discontinued and assigned to Discontinued status if his/her failure to progress in a program is due to: </a:t>
            </a:r>
          </a:p>
          <a:p>
            <a:r>
              <a:rPr lang="en-US" dirty="0"/>
              <a:t>• Continuing lack of application by the Veteran unrelated to any personal or other problems, or </a:t>
            </a:r>
          </a:p>
          <a:p>
            <a:r>
              <a:rPr lang="en-US" dirty="0"/>
              <a:t>• Inability of the Veteran to benefit from rehabilitation services despite the best efforts of VA and the Veteran (38 U.S.C. 3111). </a:t>
            </a:r>
          </a:p>
          <a:p>
            <a:pPr eaLnBrk="1" hangingPunct="1"/>
            <a:endParaRPr lang="en-US" altLang="en-US" dirty="0">
              <a:latin typeface="Comic Sans MS" panose="030F0702030302020204" pitchFamily="66" charset="0"/>
            </a:endParaRPr>
          </a:p>
          <a:p>
            <a:pPr eaLnBrk="1" hangingPunct="1"/>
            <a:r>
              <a:rPr lang="en-US" altLang="en-US" dirty="0">
                <a:latin typeface="Comic Sans MS" panose="030F0702030302020204" pitchFamily="66" charset="0"/>
              </a:rPr>
              <a:t>This does not apply to Maximum Rehabilitation Gain (MRG) discontinued cases; instead, it only applies to reason code 03 closures, for which you will not be able to obtain a positive outcome.</a:t>
            </a:r>
          </a:p>
          <a:p>
            <a:pPr eaLnBrk="1" hangingPunct="1"/>
            <a:endParaRPr lang="en-US" altLang="en-US" dirty="0">
              <a:latin typeface="Comic Sans MS" panose="030F0702030302020204" pitchFamily="66" charset="0"/>
            </a:endParaRPr>
          </a:p>
          <a:p>
            <a:pPr eaLnBrk="1" hangingPunct="1"/>
            <a:r>
              <a:rPr lang="en-US" altLang="en-US" dirty="0">
                <a:latin typeface="Comic Sans MS" panose="030F0702030302020204" pitchFamily="66" charset="0"/>
              </a:rPr>
              <a:t>This discontinuance is when VR&amp;E has not provided substantial services and although Veteran was in planned services, there is a negligible contribution from VR&amp;E to support an MRG/positive outcome in these cases.   </a:t>
            </a:r>
          </a:p>
          <a:p>
            <a:endParaRPr lang="en-US" baseline="0" dirty="0"/>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3860287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algn="l"/>
            <a:r>
              <a:rPr lang="en-US" b="1" i="0" dirty="0">
                <a:solidFill>
                  <a:srgbClr val="333333"/>
                </a:solidFill>
                <a:effectLst/>
                <a:latin typeface="arial" panose="020B0604020202020204" pitchFamily="34" charset="0"/>
              </a:rPr>
              <a:t>3.  Closure Statement</a:t>
            </a:r>
            <a:endParaRPr lang="en-US" b="1" i="0" dirty="0">
              <a:solidFill>
                <a:srgbClr val="333333"/>
              </a:solidFill>
              <a:effectLst/>
              <a:latin typeface="Helvetica Neue"/>
            </a:endParaRPr>
          </a:p>
          <a:p>
            <a:pPr algn="l"/>
            <a:r>
              <a:rPr lang="en-US" b="1" i="0" dirty="0">
                <a:solidFill>
                  <a:srgbClr val="333333"/>
                </a:solidFill>
                <a:effectLst/>
                <a:latin typeface="arial" panose="020B0604020202020204" pitchFamily="34" charset="0"/>
              </a:rPr>
              <a:t>(Change Date October 8, 2021)</a:t>
            </a:r>
            <a:endParaRPr lang="en-US" b="1" i="0" dirty="0">
              <a:solidFill>
                <a:srgbClr val="333333"/>
              </a:solidFill>
              <a:effectLst/>
              <a:latin typeface="Helvetica Neue"/>
            </a:endParaRPr>
          </a:p>
          <a:p>
            <a:pPr algn="l"/>
            <a:r>
              <a:rPr lang="en-US" b="0" i="0" dirty="0">
                <a:solidFill>
                  <a:srgbClr val="333333"/>
                </a:solidFill>
                <a:effectLst/>
                <a:latin typeface="arial" panose="020B0604020202020204" pitchFamily="34" charset="0"/>
              </a:rPr>
              <a:t>The case manager must document and justify his or her decision to close the case via the completion of a closure statement.  A closure statement is required for all cases being closed, except from Applicant (APP) status. </a:t>
            </a:r>
            <a:endParaRPr lang="en-US" b="0" i="0" dirty="0">
              <a:solidFill>
                <a:srgbClr val="333333"/>
              </a:solidFill>
              <a:effectLst/>
              <a:latin typeface="Helvetica Neue"/>
            </a:endParaRPr>
          </a:p>
          <a:p>
            <a:pPr algn="l"/>
            <a:r>
              <a:rPr lang="en-US" b="0" i="0" dirty="0">
                <a:solidFill>
                  <a:srgbClr val="333333"/>
                </a:solidFill>
                <a:effectLst/>
                <a:latin typeface="arial" panose="020B0604020202020204" pitchFamily="34" charset="0"/>
              </a:rPr>
              <a:t>For closures from APP status, only a brief electronic case note about the reason for the closure is required.</a:t>
            </a:r>
            <a:endParaRPr lang="en-US" b="0" i="0" dirty="0">
              <a:solidFill>
                <a:srgbClr val="333333"/>
              </a:solidFill>
              <a:effectLst/>
              <a:latin typeface="Helvetica Neue"/>
            </a:endParaRPr>
          </a:p>
          <a:p>
            <a:pPr algn="l"/>
            <a:r>
              <a:rPr lang="en-US" b="0" i="0" dirty="0">
                <a:solidFill>
                  <a:srgbClr val="333333"/>
                </a:solidFill>
                <a:effectLst/>
                <a:latin typeface="arial" panose="020B0604020202020204" pitchFamily="34" charset="0"/>
              </a:rPr>
              <a:t>For cases being closed from Evaluation and Planning (EP) status, at a minimum, a summary of what services were provided and what attempts were made to motivate the claimant to participate must be provided in a brief closure statement in the claimant's electronic record.</a:t>
            </a:r>
            <a:endParaRPr lang="en-US" b="0" i="0" dirty="0">
              <a:solidFill>
                <a:srgbClr val="333333"/>
              </a:solidFill>
              <a:effectLst/>
              <a:latin typeface="Helvetica Neue"/>
            </a:endParaRPr>
          </a:p>
          <a:p>
            <a:pPr algn="l"/>
            <a:r>
              <a:rPr lang="en-US" b="0" i="0" dirty="0">
                <a:solidFill>
                  <a:srgbClr val="333333"/>
                </a:solidFill>
                <a:effectLst/>
                <a:latin typeface="arial" panose="020B0604020202020204" pitchFamily="34" charset="0"/>
              </a:rPr>
              <a:t>All closure statements for cases being closed from a plan of services must include  the following, as applicable and documented in the claimant's electronic record.</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Date of closure statement.</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Current service-connected disability conditions and rating.</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Employment handicap or serious employment handicap determination.</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Remaining Chapter 31 entitlement</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Overview of the rehabilitation plan, to include the services provided and how the services impacted the claimant’s ability to overcome the vocational impairment.</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Reason(s) for the decision to close the case.</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Applicable regulatory guidelines that support the decision such as </a:t>
            </a:r>
            <a:r>
              <a:rPr lang="en-US" b="1" i="0" u="sng" dirty="0">
                <a:solidFill>
                  <a:srgbClr val="0000FF"/>
                </a:solidFill>
                <a:effectLst/>
                <a:latin typeface="arial" panose="020B0604020202020204" pitchFamily="34" charset="0"/>
                <a:hlinkClick r:id="rId3"/>
              </a:rPr>
              <a:t>38 CFR 21.283</a:t>
            </a:r>
            <a:r>
              <a:rPr lang="en-US" b="0" i="0" dirty="0">
                <a:solidFill>
                  <a:srgbClr val="333333"/>
                </a:solidFill>
                <a:effectLst/>
                <a:latin typeface="arial" panose="020B0604020202020204" pitchFamily="34" charset="0"/>
              </a:rPr>
              <a:t>, and  </a:t>
            </a:r>
            <a:r>
              <a:rPr lang="en-US" b="1" i="0" u="sng" dirty="0">
                <a:solidFill>
                  <a:srgbClr val="0000FF"/>
                </a:solidFill>
                <a:effectLst/>
                <a:latin typeface="arial" panose="020B0604020202020204" pitchFamily="34" charset="0"/>
                <a:hlinkClick r:id="rId4"/>
              </a:rPr>
              <a:t>38 CFR 21.364</a:t>
            </a:r>
            <a:r>
              <a:rPr lang="en-US" b="0" i="0" dirty="0">
                <a:solidFill>
                  <a:srgbClr val="333333"/>
                </a:solidFill>
                <a:effectLst/>
                <a:latin typeface="arial" panose="020B0604020202020204" pitchFamily="34" charset="0"/>
              </a:rPr>
              <a:t> for example.</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Specific evidence supporting the decision.</a:t>
            </a:r>
            <a:endParaRPr lang="en-US" b="0" i="0" dirty="0">
              <a:solidFill>
                <a:srgbClr val="333333"/>
              </a:solidFill>
              <a:effectLst/>
              <a:latin typeface="Helvetica Neue"/>
            </a:endParaRPr>
          </a:p>
          <a:p>
            <a:pPr algn="l">
              <a:buFont typeface="Arial" panose="020B0604020202020204" pitchFamily="34" charset="0"/>
              <a:buChar char="•"/>
            </a:pPr>
            <a:r>
              <a:rPr lang="en-US" b="0" i="0" dirty="0">
                <a:solidFill>
                  <a:srgbClr val="333333"/>
                </a:solidFill>
                <a:effectLst/>
                <a:latin typeface="arial" panose="020B0604020202020204" pitchFamily="34" charset="0"/>
              </a:rPr>
              <a:t>Accurate reason code (RC), detailed reason code (DRC), if applicable that will be used to close the case, as well as an explanation for using the specified RC and DRC, if applicable. </a:t>
            </a:r>
            <a:endParaRPr lang="en-US" b="0" i="0" dirty="0">
              <a:solidFill>
                <a:srgbClr val="333333"/>
              </a:solidFill>
              <a:effectLst/>
              <a:latin typeface="Helvetica Neue"/>
            </a:endParaRPr>
          </a:p>
          <a:p>
            <a:pPr eaLnBrk="1" hangingPunct="1"/>
            <a:endParaRPr lang="en-US" altLang="en-US" dirty="0">
              <a:latin typeface="Comic Sans MS" panose="030F0702030302020204" pitchFamily="66" charset="0"/>
              <a:cs typeface="Times New Roman" panose="02020603050405020304" pitchFamily="18" charset="0"/>
            </a:endParaRPr>
          </a:p>
          <a:p>
            <a:pPr eaLnBrk="1" hangingPunct="1"/>
            <a:r>
              <a:rPr lang="en-US" altLang="en-US" dirty="0">
                <a:latin typeface="Comic Sans MS" panose="030F0702030302020204" pitchFamily="66" charset="0"/>
                <a:cs typeface="Times New Roman" panose="02020603050405020304" pitchFamily="18" charset="0"/>
              </a:rPr>
              <a:t>Checklist for Proposed Discontinuance: https://vbaw.vba.va.gov/bl/20/cio/20s5/forms/VBA-28-0853-ARE.pdf </a:t>
            </a:r>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4287158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pPr eaLnBrk="1" hangingPunct="1"/>
            <a:r>
              <a:rPr lang="en-US" altLang="en-US" dirty="0">
                <a:latin typeface="Comic Sans MS" panose="030F0702030302020204" pitchFamily="66" charset="0"/>
                <a:cs typeface="Times New Roman" panose="02020603050405020304" pitchFamily="18" charset="0"/>
              </a:rPr>
              <a:t>What does “Maximum Rehabilitated Gain” mean? </a:t>
            </a:r>
          </a:p>
          <a:p>
            <a:pPr eaLnBrk="1" hangingPunct="1"/>
            <a:r>
              <a:rPr lang="en-US" altLang="en-US" dirty="0">
                <a:latin typeface="Comic Sans MS" panose="030F0702030302020204" pitchFamily="66" charset="0"/>
                <a:cs typeface="Times New Roman" panose="02020603050405020304" pitchFamily="18" charset="0"/>
              </a:rPr>
              <a:t>The concept of MRG provides a comprehensive representation of the positive impact of the rehab process for Veteran who is </a:t>
            </a:r>
            <a:r>
              <a:rPr lang="en-US" altLang="en-US" b="1" dirty="0">
                <a:latin typeface="Comic Sans MS" panose="030F0702030302020204" pitchFamily="66" charset="0"/>
                <a:cs typeface="Times New Roman" panose="02020603050405020304" pitchFamily="18" charset="0"/>
              </a:rPr>
              <a:t>unable or unwilling </a:t>
            </a:r>
            <a:r>
              <a:rPr lang="en-US" altLang="en-US" dirty="0">
                <a:latin typeface="Comic Sans MS" panose="030F0702030302020204" pitchFamily="66" charset="0"/>
                <a:cs typeface="Times New Roman" panose="02020603050405020304" pitchFamily="18" charset="0"/>
              </a:rPr>
              <a:t>to complete planned services and achieve a fully successful outcome. Veteran has reached MRG when VR&amp;E is able to measure substantial improvement in the Veteran’s circumstances that is directly attributable to service provided by VR&amp;E.</a:t>
            </a:r>
          </a:p>
          <a:p>
            <a:pPr eaLnBrk="1" hangingPunct="1"/>
            <a:endParaRPr lang="en-US" altLang="en-US" dirty="0">
              <a:latin typeface="Comic Sans MS" panose="030F0702030302020204" pitchFamily="66" charset="0"/>
              <a:cs typeface="Times New Roman" panose="02020603050405020304" pitchFamily="18" charset="0"/>
            </a:endParaRPr>
          </a:p>
          <a:p>
            <a:endParaRPr lang="en-US" baseline="0" dirty="0"/>
          </a:p>
        </p:txBody>
      </p:sp>
      <p:sp>
        <p:nvSpPr>
          <p:cNvPr id="4" name="Slide Number Placeholder 3"/>
          <p:cNvSpPr>
            <a:spLocks noGrp="1"/>
          </p:cNvSpPr>
          <p:nvPr>
            <p:ph type="sldNum" sz="quarter" idx="10"/>
          </p:nvPr>
        </p:nvSpPr>
        <p:spPr/>
        <p:txBody>
          <a:bodyPr/>
          <a:lstStyle/>
          <a:p>
            <a:pPr defTabSz="913668">
              <a:defRPr/>
            </a:pPr>
            <a:fld id="{E7DBB7C3-9A60-4780-BF7E-18E95E50321D}" type="slidenum">
              <a:rPr lang="en-US">
                <a:solidFill>
                  <a:prstClr val="black"/>
                </a:solidFill>
                <a:latin typeface="Calibri" panose="020F0502020204030204"/>
              </a:rPr>
              <a:pPr defTabSz="913668">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2537486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1250" cy="3482975"/>
          </a:xfrm>
        </p:spPr>
      </p:sp>
      <p:sp>
        <p:nvSpPr>
          <p:cNvPr id="3" name="Notes Placeholder 2"/>
          <p:cNvSpPr>
            <a:spLocks noGrp="1"/>
          </p:cNvSpPr>
          <p:nvPr>
            <p:ph type="body" idx="1"/>
          </p:nvPr>
        </p:nvSpPr>
        <p:spPr/>
        <p:txBody>
          <a:bodyPr/>
          <a:lstStyle/>
          <a:p>
            <a:r>
              <a:rPr lang="en-US"/>
              <a:t>A determination that a Veteran has reached maximum rehabilitation gain can only be made when ALL of the following criteria are met.</a:t>
            </a:r>
          </a:p>
          <a:p>
            <a:endParaRPr lang="en-US"/>
          </a:p>
          <a:p>
            <a:r>
              <a:rPr lang="en-US"/>
              <a:t>There are 2 types of MRG Categories that I will explain now.</a:t>
            </a:r>
          </a:p>
        </p:txBody>
      </p:sp>
      <p:sp>
        <p:nvSpPr>
          <p:cNvPr id="4" name="Slide Number Placeholder 3"/>
          <p:cNvSpPr>
            <a:spLocks noGrp="1"/>
          </p:cNvSpPr>
          <p:nvPr>
            <p:ph type="sldNum" sz="quarter" idx="5"/>
          </p:nvPr>
        </p:nvSpPr>
        <p:spPr/>
        <p:txBody>
          <a:bodyPr/>
          <a:lstStyle/>
          <a:p>
            <a:pPr defTabSz="913668">
              <a:defRPr/>
            </a:pPr>
            <a:fld id="{A263C7BD-EE4B-42E2-A75C-958D06C60C46}" type="slidenum">
              <a:rPr lang="en-US">
                <a:solidFill>
                  <a:prstClr val="black"/>
                </a:solidFill>
                <a:latin typeface="Calibri" panose="020F0502020204030204"/>
              </a:rPr>
              <a:pPr defTabSz="913668">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4084104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B994B38-FABC-FB41-AD08-3348CFB792CE}"/>
              </a:ext>
            </a:extLst>
          </p:cNvPr>
          <p:cNvSpPr/>
          <p:nvPr userDrawn="1"/>
        </p:nvSpPr>
        <p:spPr>
          <a:xfrm>
            <a:off x="0" y="0"/>
            <a:ext cx="12192000" cy="6866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C0582E7-8953-3F4C-8634-1C6FB4EFDA6A}"/>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D9D88D-4A19-2744-BD82-0762372CF112}"/>
              </a:ext>
            </a:extLst>
          </p:cNvPr>
          <p:cNvSpPr>
            <a:spLocks noGrp="1"/>
          </p:cNvSpPr>
          <p:nvPr>
            <p:ph type="ctrTitle"/>
          </p:nvPr>
        </p:nvSpPr>
        <p:spPr>
          <a:xfrm>
            <a:off x="389682" y="1810853"/>
            <a:ext cx="7077919" cy="2387600"/>
          </a:xfrm>
        </p:spPr>
        <p:txBody>
          <a:bodyPr anchor="b"/>
          <a:lstStyle>
            <a:lvl1pPr algn="l">
              <a:defRPr sz="4500" b="1">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2508EFAD-519D-1A45-9661-63F66A218F78}"/>
              </a:ext>
            </a:extLst>
          </p:cNvPr>
          <p:cNvSpPr>
            <a:spLocks noGrp="1"/>
          </p:cNvSpPr>
          <p:nvPr>
            <p:ph type="subTitle" idx="1"/>
          </p:nvPr>
        </p:nvSpPr>
        <p:spPr>
          <a:xfrm>
            <a:off x="389682" y="4564065"/>
            <a:ext cx="7077919" cy="933095"/>
          </a:xfrm>
        </p:spPr>
        <p:txBody>
          <a:bodyPr/>
          <a:lstStyle>
            <a:lvl1pPr marL="0" indent="0" algn="l">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1026670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582400" y="6400233"/>
            <a:ext cx="512840" cy="365125"/>
          </a:xfrm>
          <a:prstGeom prst="rect">
            <a:avLst/>
          </a:prstGeom>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a:solidFill>
                <a:prstClr val="white"/>
              </a:solidFill>
            </a:endParaRPr>
          </a:p>
        </p:txBody>
      </p:sp>
      <p:sp>
        <p:nvSpPr>
          <p:cNvPr id="6" name="Title 1"/>
          <p:cNvSpPr txBox="1">
            <a:spLocks/>
          </p:cNvSpPr>
          <p:nvPr userDrawn="1"/>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a:solidFill>
                  <a:srgbClr val="000000"/>
                </a:solidFill>
              </a:rPr>
              <a:t>August 30, 2017</a:t>
            </a:r>
          </a:p>
        </p:txBody>
      </p:sp>
      <p:grpSp>
        <p:nvGrpSpPr>
          <p:cNvPr id="12" name="Group 11"/>
          <p:cNvGrpSpPr/>
          <p:nvPr userDrawn="1"/>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a:solidFill>
                    <a:srgbClr val="00B0F0"/>
                  </a:solidFill>
                  <a:latin typeface="Arial" panose="020B0604020202020204" pitchFamily="34" charset="0"/>
                  <a:cs typeface="Arial" panose="020B0604020202020204" pitchFamily="34" charset="0"/>
                </a:rPr>
                <a:t>Key Leaders </a:t>
              </a:r>
              <a:br>
                <a:rPr lang="en-US" sz="5400" b="1">
                  <a:solidFill>
                    <a:srgbClr val="00B0F0"/>
                  </a:solidFill>
                  <a:latin typeface="Arial" panose="020B0604020202020204" pitchFamily="34" charset="0"/>
                  <a:cs typeface="Arial" panose="020B0604020202020204" pitchFamily="34" charset="0"/>
                </a:rPr>
              </a:br>
              <a:r>
                <a:rPr lang="en-US" sz="5400" b="1">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582400" y="6400233"/>
            <a:ext cx="512840" cy="365125"/>
          </a:xfrm>
          <a:prstGeom prst="rect">
            <a:avLst/>
          </a:prstGeom>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a:t>Agenda</a:t>
            </a:r>
            <a:endParaRPr lang="en-US" sz="3600" u="sng"/>
          </a:p>
        </p:txBody>
      </p:sp>
      <p:sp>
        <p:nvSpPr>
          <p:cNvPr id="6" name="TextBox 5"/>
          <p:cNvSpPr txBox="1"/>
          <p:nvPr userDrawn="1"/>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a:solidFill>
                <a:srgbClr val="000000"/>
              </a:solidFill>
            </a:endParaRPr>
          </a:p>
        </p:txBody>
      </p:sp>
      <p:sp>
        <p:nvSpPr>
          <p:cNvPr id="7" name="TextBox 6"/>
          <p:cNvSpPr txBox="1"/>
          <p:nvPr userDrawn="1"/>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a:solidFill>
                  <a:srgbClr val="000000"/>
                </a:solidFill>
              </a:rPr>
              <a:t>Good News Story</a:t>
            </a:r>
          </a:p>
          <a:p>
            <a:pPr marL="0" lvl="1">
              <a:spcBef>
                <a:spcPts val="1200"/>
              </a:spcBef>
            </a:pPr>
            <a:endParaRPr lang="en-US" sz="2000" b="1">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11582400" y="6400233"/>
            <a:ext cx="512840" cy="365125"/>
          </a:xfrm>
          <a:prstGeom prst="rect">
            <a:avLst/>
          </a:prstGeom>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Tree>
    <p:extLst>
      <p:ext uri="{BB962C8B-B14F-4D97-AF65-F5344CB8AC3E}">
        <p14:creationId xmlns:p14="http://schemas.microsoft.com/office/powerpoint/2010/main" val="3815296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20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582400" y="6400233"/>
            <a:ext cx="512840" cy="365125"/>
          </a:xfrm>
          <a:prstGeom prst="rect">
            <a:avLst/>
          </a:prstGeom>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5" name="Rectangle 4"/>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8" name="TextBox 7"/>
          <p:cNvSpPr txBox="1"/>
          <p:nvPr userDrawn="1"/>
        </p:nvSpPr>
        <p:spPr>
          <a:xfrm>
            <a:off x="3962400" y="6336268"/>
            <a:ext cx="3962400" cy="369332"/>
          </a:xfrm>
          <a:prstGeom prst="rect">
            <a:avLst/>
          </a:prstGeom>
          <a:no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11582400" y="6400233"/>
            <a:ext cx="512840" cy="365125"/>
          </a:xfrm>
          <a:prstGeom prst="rect">
            <a:avLst/>
          </a:prstGeom>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4" name="Rectangle 3"/>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a:t>Click to edit Slide Maser Style</a:t>
            </a:r>
            <a:endParaRPr lang="en-US" sz="3600" u="sng"/>
          </a:p>
        </p:txBody>
      </p:sp>
      <p:sp>
        <p:nvSpPr>
          <p:cNvPr id="7" name="TextBox 6"/>
          <p:cNvSpPr txBox="1"/>
          <p:nvPr userDrawn="1"/>
        </p:nvSpPr>
        <p:spPr>
          <a:xfrm>
            <a:off x="3962400" y="6336268"/>
            <a:ext cx="3962400" cy="369332"/>
          </a:xfrm>
          <a:prstGeom prst="rect">
            <a:avLst/>
          </a:prstGeom>
          <a:noFill/>
        </p:spPr>
        <p:txBody>
          <a:bodyPr wrap="square" rtlCol="0">
            <a:spAutoFit/>
          </a:bodyPr>
          <a:lstStyle/>
          <a:p>
            <a:pPr algn="ctr"/>
            <a:r>
              <a:rPr lang="en-US" sz="1800" b="1">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11582400" y="6400233"/>
            <a:ext cx="512840" cy="365125"/>
          </a:xfrm>
          <a:prstGeom prst="rect">
            <a:avLst/>
          </a:prstGeom>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6" name="TextBox 5"/>
          <p:cNvSpPr txBox="1"/>
          <p:nvPr userDrawn="1"/>
        </p:nvSpPr>
        <p:spPr>
          <a:xfrm>
            <a:off x="3962400" y="6336268"/>
            <a:ext cx="3962400" cy="369332"/>
          </a:xfrm>
          <a:prstGeom prst="rect">
            <a:avLst/>
          </a:prstGeom>
          <a:noFill/>
        </p:spPr>
        <p:txBody>
          <a:bodyPr wrap="square" rtlCol="0">
            <a:spAutoFit/>
          </a:bodyPr>
          <a:lstStyle/>
          <a:p>
            <a:pPr algn="ctr"/>
            <a:r>
              <a:rPr lang="en-US" sz="1800" b="1">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11582400" y="6400233"/>
            <a:ext cx="512840" cy="365125"/>
          </a:xfrm>
          <a:prstGeom prst="rect">
            <a:avLst/>
          </a:prstGeom>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3" name="TextBox 2"/>
          <p:cNvSpPr txBox="1"/>
          <p:nvPr userDrawn="1"/>
        </p:nvSpPr>
        <p:spPr>
          <a:xfrm>
            <a:off x="3962400" y="6336268"/>
            <a:ext cx="3962400" cy="369332"/>
          </a:xfrm>
          <a:prstGeom prst="rect">
            <a:avLst/>
          </a:prstGeom>
          <a:noFill/>
        </p:spPr>
        <p:txBody>
          <a:bodyPr wrap="square" rtlCol="0">
            <a:spAutoFit/>
          </a:bodyPr>
          <a:lstStyle/>
          <a:p>
            <a:pPr algn="ctr"/>
            <a:r>
              <a:rPr lang="en-US" sz="1800" b="1">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582400" y="6400233"/>
            <a:ext cx="512840" cy="365125"/>
          </a:xfrm>
          <a:prstGeom prst="rect">
            <a:avLst/>
          </a:prstGeom>
        </p:spPr>
        <p:txBody>
          <a:bodyPr/>
          <a:lstStyle/>
          <a:p>
            <a:fld id="{D983F1FA-211D-3044-9E35-958DFBC26156}" type="slidenum">
              <a:rPr lang="en-US" smtClean="0">
                <a:solidFill>
                  <a:prstClr val="white"/>
                </a:solidFill>
              </a:rPr>
              <a:pPr/>
              <a:t>‹#›</a:t>
            </a:fld>
            <a:endParaRPr lang="en-US">
              <a:solidFill>
                <a:prstClr val="white"/>
              </a:solidFill>
            </a:endParaRPr>
          </a:p>
        </p:txBody>
      </p:sp>
      <p:sp>
        <p:nvSpPr>
          <p:cNvPr id="7" name="TextBox 6"/>
          <p:cNvSpPr txBox="1"/>
          <p:nvPr userDrawn="1"/>
        </p:nvSpPr>
        <p:spPr>
          <a:xfrm>
            <a:off x="3962400" y="6324600"/>
            <a:ext cx="3962400" cy="369332"/>
          </a:xfrm>
          <a:prstGeom prst="rect">
            <a:avLst/>
          </a:prstGeom>
          <a:noFill/>
        </p:spPr>
        <p:txBody>
          <a:bodyPr wrap="square" rtlCol="0">
            <a:spAutoFit/>
          </a:bodyPr>
          <a:lstStyle/>
          <a:p>
            <a:pPr algn="ctr"/>
            <a:r>
              <a:rPr lang="en-US" sz="1800" b="1">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11582400" y="6400233"/>
            <a:ext cx="512840" cy="365125"/>
          </a:xfrm>
          <a:prstGeom prst="rect">
            <a:avLst/>
          </a:prstGeom>
        </p:spPr>
        <p:txBody>
          <a:bodyPr/>
          <a:lstStyle/>
          <a:p>
            <a:pPr defTabSz="457200"/>
            <a:fld id="{D983F1FA-211D-3044-9E35-958DFBC26156}"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3055919" y="6350973"/>
            <a:ext cx="881381" cy="365125"/>
          </a:xfrm>
          <a:prstGeom prst="rect">
            <a:avLst/>
          </a:prstGeom>
        </p:spPr>
        <p:txBody>
          <a:bodyPr/>
          <a:lstStyle/>
          <a:p>
            <a:pPr>
              <a:defRPr/>
            </a:pPr>
            <a:r>
              <a:rPr lang="en-US">
                <a:solidFill>
                  <a:srgbClr val="000000"/>
                </a:solidFill>
              </a:rPr>
              <a:t>09/24/2020</a:t>
            </a: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4098664" y="6356352"/>
            <a:ext cx="6992469" cy="365125"/>
          </a:xfrm>
          <a:prstGeom prst="rect">
            <a:avLst/>
          </a:prstGeom>
        </p:spPr>
        <p:txBody>
          <a:bodyPr/>
          <a:lstStyle/>
          <a:p>
            <a:pPr>
              <a:defRPr/>
            </a:pPr>
            <a:endParaRPr lang="en-US">
              <a:solidFill>
                <a:srgbClr val="000000"/>
              </a:solidFill>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36083575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96835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780744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055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67192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732241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2536837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620426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14205303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28417857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45352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77FA-89BE-0D4D-A3E6-68587F9287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3572F3-8C13-214A-B376-C2C05B0F15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985BF-735C-F942-A87A-899BB96F732F}"/>
              </a:ext>
            </a:extLst>
          </p:cNvPr>
          <p:cNvSpPr>
            <a:spLocks noGrp="1"/>
          </p:cNvSpPr>
          <p:nvPr>
            <p:ph type="dt" sz="half" idx="10"/>
          </p:nvPr>
        </p:nvSpPr>
        <p:spPr>
          <a:xfrm>
            <a:off x="3055919" y="6350973"/>
            <a:ext cx="881381" cy="365125"/>
          </a:xfrm>
          <a:prstGeom prst="rect">
            <a:avLst/>
          </a:prstGeom>
        </p:spPr>
        <p:txBody>
          <a:bodyPr/>
          <a:lstStyle/>
          <a:p>
            <a:pPr>
              <a:defRPr/>
            </a:pPr>
            <a:r>
              <a:rPr lang="en-US">
                <a:solidFill>
                  <a:srgbClr val="000000"/>
                </a:solidFill>
              </a:rPr>
              <a:t>09/24/2020</a:t>
            </a:r>
          </a:p>
        </p:txBody>
      </p:sp>
      <p:sp>
        <p:nvSpPr>
          <p:cNvPr id="5" name="Footer Placeholder 4">
            <a:extLst>
              <a:ext uri="{FF2B5EF4-FFF2-40B4-BE49-F238E27FC236}">
                <a16:creationId xmlns:a16="http://schemas.microsoft.com/office/drawing/2014/main" id="{03D1B2BD-DCF0-CA49-A4C2-5C702AD1BF44}"/>
              </a:ext>
            </a:extLst>
          </p:cNvPr>
          <p:cNvSpPr>
            <a:spLocks noGrp="1"/>
          </p:cNvSpPr>
          <p:nvPr>
            <p:ph type="ftr" sz="quarter" idx="11"/>
          </p:nvPr>
        </p:nvSpPr>
        <p:spPr>
          <a:xfrm>
            <a:off x="4098664" y="6356352"/>
            <a:ext cx="6992469" cy="365125"/>
          </a:xfrm>
          <a:prstGeom prst="rect">
            <a:avLst/>
          </a:prstGeom>
        </p:spPr>
        <p:txBody>
          <a:bodyPr/>
          <a:lstStyle/>
          <a:p>
            <a:pPr>
              <a:defRPr/>
            </a:pPr>
            <a:endParaRPr lang="en-US">
              <a:solidFill>
                <a:srgbClr val="000000"/>
              </a:solidFill>
            </a:endParaRPr>
          </a:p>
        </p:txBody>
      </p:sp>
      <p:sp>
        <p:nvSpPr>
          <p:cNvPr id="6" name="Slide Number Placeholder 5">
            <a:extLst>
              <a:ext uri="{FF2B5EF4-FFF2-40B4-BE49-F238E27FC236}">
                <a16:creationId xmlns:a16="http://schemas.microsoft.com/office/drawing/2014/main" id="{A70BA0F3-B54B-5648-B04B-57278B32F665}"/>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
        <p:nvSpPr>
          <p:cNvPr id="8" name="Rectangle 7">
            <a:extLst>
              <a:ext uri="{FF2B5EF4-FFF2-40B4-BE49-F238E27FC236}">
                <a16:creationId xmlns:a16="http://schemas.microsoft.com/office/drawing/2014/main" id="{7EB7E956-7124-F941-B989-529BD87A7B2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1FE956A-43BB-7847-8D72-306D51FCB5B4}"/>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179748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a:p>
        </p:txBody>
      </p:sp>
    </p:spTree>
    <p:extLst>
      <p:ext uri="{BB962C8B-B14F-4D97-AF65-F5344CB8AC3E}">
        <p14:creationId xmlns:p14="http://schemas.microsoft.com/office/powerpoint/2010/main" val="39527507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6729070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2762760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7949981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1898033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280396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6237604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9549725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7528607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2260565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4E4280C-0C66-B047-B9C7-373A1EDEFF0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1" name="Picture 10" descr="A close up of a building&#10;&#10;Description automatically generated">
            <a:extLst>
              <a:ext uri="{FF2B5EF4-FFF2-40B4-BE49-F238E27FC236}">
                <a16:creationId xmlns:a16="http://schemas.microsoft.com/office/drawing/2014/main" id="{18F4825A-768D-E240-AE9A-E6929ED1732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D08BB7-936D-874F-BF65-E6C1343E70BF}"/>
              </a:ext>
            </a:extLst>
          </p:cNvPr>
          <p:cNvSpPr>
            <a:spLocks noGrp="1"/>
          </p:cNvSpPr>
          <p:nvPr>
            <p:ph type="title" hasCustomPrompt="1"/>
          </p:nvPr>
        </p:nvSpPr>
        <p:spPr>
          <a:xfrm>
            <a:off x="4250525" y="1709740"/>
            <a:ext cx="7721841" cy="2852737"/>
          </a:xfrm>
        </p:spPr>
        <p:txBody>
          <a:bodyPr anchor="b"/>
          <a:lstStyle>
            <a:lvl1pPr algn="r">
              <a:defRPr sz="4500" b="1">
                <a:solidFill>
                  <a:schemeClr val="tx2"/>
                </a:solidFill>
              </a:defRPr>
            </a:lvl1pPr>
          </a:lstStyle>
          <a:p>
            <a:r>
              <a:rPr lang="en-US"/>
              <a:t>Click to edit</a:t>
            </a:r>
            <a:br>
              <a:rPr lang="en-US"/>
            </a:br>
            <a:r>
              <a:rPr lang="en-US"/>
              <a:t>Master title style</a:t>
            </a:r>
          </a:p>
        </p:txBody>
      </p:sp>
      <p:sp>
        <p:nvSpPr>
          <p:cNvPr id="3" name="Text Placeholder 2">
            <a:extLst>
              <a:ext uri="{FF2B5EF4-FFF2-40B4-BE49-F238E27FC236}">
                <a16:creationId xmlns:a16="http://schemas.microsoft.com/office/drawing/2014/main" id="{18F19FCC-16CE-F24A-B069-FF6B1C7FEB96}"/>
              </a:ext>
            </a:extLst>
          </p:cNvPr>
          <p:cNvSpPr>
            <a:spLocks noGrp="1"/>
          </p:cNvSpPr>
          <p:nvPr>
            <p:ph type="body" idx="1"/>
          </p:nvPr>
        </p:nvSpPr>
        <p:spPr>
          <a:xfrm>
            <a:off x="4250525" y="4589464"/>
            <a:ext cx="7721841" cy="735572"/>
          </a:xfrm>
        </p:spPr>
        <p:txBody>
          <a:bodyPr/>
          <a:lstStyle>
            <a:lvl1pPr marL="0" indent="0" algn="r">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B04C3BC6-6923-E649-AF41-A824E47D086E}"/>
              </a:ext>
            </a:extLst>
          </p:cNvPr>
          <p:cNvSpPr>
            <a:spLocks noGrp="1"/>
          </p:cNvSpPr>
          <p:nvPr>
            <p:ph type="sldNum" sz="quarter" idx="12"/>
          </p:nvPr>
        </p:nvSpPr>
        <p:spPr>
          <a:xfrm>
            <a:off x="4718051" y="6208174"/>
            <a:ext cx="2743200" cy="365125"/>
          </a:xfrm>
        </p:spPr>
        <p:txBody>
          <a:bodyPr/>
          <a:lstStyle>
            <a:lvl1pPr algn="ctr">
              <a:defRPr/>
            </a:lvl1p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34121876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34999989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a:p>
        </p:txBody>
      </p:sp>
    </p:spTree>
    <p:extLst>
      <p:ext uri="{BB962C8B-B14F-4D97-AF65-F5344CB8AC3E}">
        <p14:creationId xmlns:p14="http://schemas.microsoft.com/office/powerpoint/2010/main" val="680343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5A6B0-5ACE-8D4E-8C61-B0A8014772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E959F2-A51D-2B40-A03E-C4721B18EA50}"/>
              </a:ext>
            </a:extLst>
          </p:cNvPr>
          <p:cNvSpPr>
            <a:spLocks noGrp="1"/>
          </p:cNvSpPr>
          <p:nvPr>
            <p:ph sz="half" idx="1"/>
          </p:nvPr>
        </p:nvSpPr>
        <p:spPr>
          <a:xfrm>
            <a:off x="420624"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58A00-57DD-1944-AE99-7E13F92CFABE}"/>
              </a:ext>
            </a:extLst>
          </p:cNvPr>
          <p:cNvSpPr>
            <a:spLocks noGrp="1"/>
          </p:cNvSpPr>
          <p:nvPr>
            <p:ph sz="half" idx="2"/>
          </p:nvPr>
        </p:nvSpPr>
        <p:spPr>
          <a:xfrm>
            <a:off x="5822449" y="183696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9C73C1-75CC-C74E-9F27-2B4B01127AC3}"/>
              </a:ext>
            </a:extLst>
          </p:cNvPr>
          <p:cNvSpPr>
            <a:spLocks noGrp="1"/>
          </p:cNvSpPr>
          <p:nvPr>
            <p:ph type="dt" sz="half" idx="10"/>
          </p:nvPr>
        </p:nvSpPr>
        <p:spPr>
          <a:xfrm>
            <a:off x="3055919" y="6350973"/>
            <a:ext cx="881381" cy="365125"/>
          </a:xfrm>
          <a:prstGeom prst="rect">
            <a:avLst/>
          </a:prstGeom>
        </p:spPr>
        <p:txBody>
          <a:bodyPr/>
          <a:lstStyle/>
          <a:p>
            <a:pPr>
              <a:defRPr/>
            </a:pPr>
            <a:r>
              <a:rPr lang="en-US">
                <a:solidFill>
                  <a:srgbClr val="000000"/>
                </a:solidFill>
              </a:rPr>
              <a:t>09/24/2020</a:t>
            </a:r>
          </a:p>
        </p:txBody>
      </p:sp>
      <p:sp>
        <p:nvSpPr>
          <p:cNvPr id="6" name="Footer Placeholder 5">
            <a:extLst>
              <a:ext uri="{FF2B5EF4-FFF2-40B4-BE49-F238E27FC236}">
                <a16:creationId xmlns:a16="http://schemas.microsoft.com/office/drawing/2014/main" id="{11BFA9B3-ADEB-0648-A921-275E49B763A4}"/>
              </a:ext>
            </a:extLst>
          </p:cNvPr>
          <p:cNvSpPr>
            <a:spLocks noGrp="1"/>
          </p:cNvSpPr>
          <p:nvPr>
            <p:ph type="ftr" sz="quarter" idx="11"/>
          </p:nvPr>
        </p:nvSpPr>
        <p:spPr>
          <a:xfrm>
            <a:off x="4098664" y="6356352"/>
            <a:ext cx="6992469" cy="365125"/>
          </a:xfrm>
          <a:prstGeom prst="rect">
            <a:avLst/>
          </a:prstGeom>
        </p:spPr>
        <p:txBody>
          <a:bodyPr/>
          <a:lstStyle/>
          <a:p>
            <a:pPr>
              <a:defRPr/>
            </a:pPr>
            <a:endParaRPr lang="en-US">
              <a:solidFill>
                <a:srgbClr val="000000"/>
              </a:solidFill>
            </a:endParaRPr>
          </a:p>
        </p:txBody>
      </p:sp>
      <p:sp>
        <p:nvSpPr>
          <p:cNvPr id="7" name="Slide Number Placeholder 6">
            <a:extLst>
              <a:ext uri="{FF2B5EF4-FFF2-40B4-BE49-F238E27FC236}">
                <a16:creationId xmlns:a16="http://schemas.microsoft.com/office/drawing/2014/main" id="{9905EE3E-3409-834B-A175-A52573B009B2}"/>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260180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0D342-8FB4-D641-ADD6-F82A97725C84}"/>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05FA87B4-9641-B243-8366-4ABDBBD53A70}"/>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308792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7D3A7-642A-0F46-8236-237CA67F393D}"/>
              </a:ext>
            </a:extLst>
          </p:cNvPr>
          <p:cNvSpPr>
            <a:spLocks noGrp="1"/>
          </p:cNvSpPr>
          <p:nvPr>
            <p:ph type="dt" sz="half" idx="10"/>
          </p:nvPr>
        </p:nvSpPr>
        <p:spPr>
          <a:xfrm>
            <a:off x="3055919" y="6350973"/>
            <a:ext cx="881381" cy="365125"/>
          </a:xfrm>
          <a:prstGeom prst="rect">
            <a:avLst/>
          </a:prstGeom>
        </p:spPr>
        <p:txBody>
          <a:bodyPr/>
          <a:lstStyle/>
          <a:p>
            <a:pPr>
              <a:defRPr/>
            </a:pPr>
            <a:r>
              <a:rPr lang="en-US">
                <a:solidFill>
                  <a:srgbClr val="000000"/>
                </a:solidFill>
              </a:rPr>
              <a:t>09/24/2020</a:t>
            </a:r>
          </a:p>
        </p:txBody>
      </p:sp>
      <p:sp>
        <p:nvSpPr>
          <p:cNvPr id="3" name="Footer Placeholder 2">
            <a:extLst>
              <a:ext uri="{FF2B5EF4-FFF2-40B4-BE49-F238E27FC236}">
                <a16:creationId xmlns:a16="http://schemas.microsoft.com/office/drawing/2014/main" id="{68481F3A-1FDB-074B-9BA5-3D84769C9861}"/>
              </a:ext>
            </a:extLst>
          </p:cNvPr>
          <p:cNvSpPr>
            <a:spLocks noGrp="1"/>
          </p:cNvSpPr>
          <p:nvPr>
            <p:ph type="ftr" sz="quarter" idx="11"/>
          </p:nvPr>
        </p:nvSpPr>
        <p:spPr>
          <a:xfrm>
            <a:off x="4098664" y="6356352"/>
            <a:ext cx="6992469" cy="365125"/>
          </a:xfrm>
          <a:prstGeom prst="rect">
            <a:avLst/>
          </a:prstGeom>
        </p:spPr>
        <p:txBody>
          <a:bodyPr/>
          <a:lstStyle/>
          <a:p>
            <a:pPr>
              <a:defRPr/>
            </a:pPr>
            <a:endParaRPr lang="en-US">
              <a:solidFill>
                <a:srgbClr val="000000"/>
              </a:solidFill>
            </a:endParaRPr>
          </a:p>
        </p:txBody>
      </p:sp>
      <p:sp>
        <p:nvSpPr>
          <p:cNvPr id="4" name="Slide Number Placeholder 3">
            <a:extLst>
              <a:ext uri="{FF2B5EF4-FFF2-40B4-BE49-F238E27FC236}">
                <a16:creationId xmlns:a16="http://schemas.microsoft.com/office/drawing/2014/main" id="{1DBAC2CE-61C8-EA46-BF6B-FA56DF66F84D}"/>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
        <p:nvSpPr>
          <p:cNvPr id="5" name="Rectangle 4">
            <a:extLst>
              <a:ext uri="{FF2B5EF4-FFF2-40B4-BE49-F238E27FC236}">
                <a16:creationId xmlns:a16="http://schemas.microsoft.com/office/drawing/2014/main" id="{6021F079-1338-5A4B-97B4-06BF11FD921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672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831B-CB70-C84D-8145-3968943E3A47}"/>
              </a:ext>
            </a:extLst>
          </p:cNvPr>
          <p:cNvSpPr>
            <a:spLocks noGrp="1"/>
          </p:cNvSpPr>
          <p:nvPr>
            <p:ph type="title"/>
          </p:nvPr>
        </p:nvSpPr>
        <p:spPr>
          <a:xfrm>
            <a:off x="420624" y="101163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B110CE6-528D-314C-A679-134BE283F761}"/>
              </a:ext>
            </a:extLst>
          </p:cNvPr>
          <p:cNvSpPr>
            <a:spLocks noGrp="1"/>
          </p:cNvSpPr>
          <p:nvPr>
            <p:ph idx="1"/>
          </p:nvPr>
        </p:nvSpPr>
        <p:spPr>
          <a:xfrm>
            <a:off x="4753041" y="344247"/>
            <a:ext cx="6172200" cy="551680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3198EE-C23F-694A-96E4-99B23841D7A8}"/>
              </a:ext>
            </a:extLst>
          </p:cNvPr>
          <p:cNvSpPr>
            <a:spLocks noGrp="1"/>
          </p:cNvSpPr>
          <p:nvPr>
            <p:ph type="body" sz="half" idx="2"/>
          </p:nvPr>
        </p:nvSpPr>
        <p:spPr>
          <a:xfrm>
            <a:off x="420624" y="2710928"/>
            <a:ext cx="3932237"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a:extLst>
              <a:ext uri="{FF2B5EF4-FFF2-40B4-BE49-F238E27FC236}">
                <a16:creationId xmlns:a16="http://schemas.microsoft.com/office/drawing/2014/main" id="{E2F92A62-751D-7648-8B00-3AD85445A22D}"/>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356191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C3901F6-1923-0943-9E01-E4286D238956}"/>
              </a:ext>
            </a:extLst>
          </p:cNvPr>
          <p:cNvSpPr>
            <a:spLocks noGrp="1"/>
          </p:cNvSpPr>
          <p:nvPr>
            <p:ph type="pic" idx="1"/>
          </p:nvPr>
        </p:nvSpPr>
        <p:spPr>
          <a:xfrm>
            <a:off x="4753043"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7" name="Slide Number Placeholder 6">
            <a:extLst>
              <a:ext uri="{FF2B5EF4-FFF2-40B4-BE49-F238E27FC236}">
                <a16:creationId xmlns:a16="http://schemas.microsoft.com/office/drawing/2014/main" id="{D6476633-FBEF-9041-AFB4-D3289965B082}"/>
              </a:ext>
            </a:extLst>
          </p:cNvPr>
          <p:cNvSpPr>
            <a:spLocks noGrp="1"/>
          </p:cNvSpPr>
          <p:nvPr>
            <p:ph type="sldNum" sz="quarter" idx="12"/>
          </p:nvPr>
        </p:nvSpPr>
        <p:spPr/>
        <p:txBody>
          <a:body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
        <p:nvSpPr>
          <p:cNvPr id="8" name="Title 1">
            <a:extLst>
              <a:ext uri="{FF2B5EF4-FFF2-40B4-BE49-F238E27FC236}">
                <a16:creationId xmlns:a16="http://schemas.microsoft.com/office/drawing/2014/main" id="{0AFADA8D-6A86-8249-ADEA-796716BB7401}"/>
              </a:ext>
            </a:extLst>
          </p:cNvPr>
          <p:cNvSpPr>
            <a:spLocks noGrp="1"/>
          </p:cNvSpPr>
          <p:nvPr>
            <p:ph type="title"/>
          </p:nvPr>
        </p:nvSpPr>
        <p:spPr>
          <a:xfrm>
            <a:off x="420624" y="1011630"/>
            <a:ext cx="3932237" cy="1600200"/>
          </a:xfrm>
        </p:spPr>
        <p:txBody>
          <a:bodyPr anchor="b"/>
          <a:lstStyle>
            <a:lvl1pPr>
              <a:defRPr sz="2400"/>
            </a:lvl1pPr>
          </a:lstStyle>
          <a:p>
            <a:r>
              <a:rPr lang="en-US"/>
              <a:t>Click to edit Master title style</a:t>
            </a:r>
          </a:p>
        </p:txBody>
      </p:sp>
      <p:sp>
        <p:nvSpPr>
          <p:cNvPr id="10" name="Text Placeholder 3">
            <a:extLst>
              <a:ext uri="{FF2B5EF4-FFF2-40B4-BE49-F238E27FC236}">
                <a16:creationId xmlns:a16="http://schemas.microsoft.com/office/drawing/2014/main" id="{909A328A-5C98-EA44-8A4A-2D0BFCA4FE59}"/>
              </a:ext>
            </a:extLst>
          </p:cNvPr>
          <p:cNvSpPr>
            <a:spLocks noGrp="1"/>
          </p:cNvSpPr>
          <p:nvPr>
            <p:ph type="body" sz="half" idx="2"/>
          </p:nvPr>
        </p:nvSpPr>
        <p:spPr>
          <a:xfrm>
            <a:off x="420624" y="2710928"/>
            <a:ext cx="3932237" cy="315806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406826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5.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4.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98D826E-BF38-704C-BC1A-E057D4FC5B4A}"/>
              </a:ext>
            </a:extLst>
          </p:cNvPr>
          <p:cNvPicPr>
            <a:picLocks noChangeAspect="1"/>
          </p:cNvPicPr>
          <p:nvPr userDrawn="1"/>
        </p:nvPicPr>
        <p:blipFill>
          <a:blip r:embed="rId11"/>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6310F51E-F5B2-C94D-807C-A2289D861856}"/>
              </a:ext>
            </a:extLst>
          </p:cNvPr>
          <p:cNvSpPr>
            <a:spLocks noGrp="1"/>
          </p:cNvSpPr>
          <p:nvPr>
            <p:ph type="title"/>
          </p:nvPr>
        </p:nvSpPr>
        <p:spPr>
          <a:xfrm>
            <a:off x="420626" y="291307"/>
            <a:ext cx="9720431" cy="7794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3CD293-CF85-0C4F-890C-1D67788ABB62}"/>
              </a:ext>
            </a:extLst>
          </p:cNvPr>
          <p:cNvSpPr>
            <a:spLocks noGrp="1"/>
          </p:cNvSpPr>
          <p:nvPr>
            <p:ph type="body" idx="1"/>
          </p:nvPr>
        </p:nvSpPr>
        <p:spPr>
          <a:xfrm>
            <a:off x="420624" y="1409254"/>
            <a:ext cx="10515600" cy="47677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0135FEA8-9C6D-4C4D-864E-4E206D9F7587}"/>
              </a:ext>
            </a:extLst>
          </p:cNvPr>
          <p:cNvSpPr>
            <a:spLocks noGrp="1"/>
          </p:cNvSpPr>
          <p:nvPr>
            <p:ph type="sldNum" sz="quarter" idx="4"/>
          </p:nvPr>
        </p:nvSpPr>
        <p:spPr>
          <a:xfrm>
            <a:off x="5354582" y="6356352"/>
            <a:ext cx="687668"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fld id="{2346C6CC-1531-9D43-9929-56C34AA4FDB5}" type="slidenum">
              <a:rPr lang="en-US" smtClean="0">
                <a:solidFill>
                  <a:srgbClr val="000000">
                    <a:tint val="75000"/>
                  </a:srgbClr>
                </a:solidFill>
              </a:rPr>
              <a:pPr>
                <a:defRPr/>
              </a:pPr>
              <a:t>‹#›</a:t>
            </a:fld>
            <a:endParaRPr lang="en-US">
              <a:solidFill>
                <a:srgbClr val="000000">
                  <a:tint val="75000"/>
                </a:srgbClr>
              </a:solidFill>
            </a:endParaRPr>
          </a:p>
        </p:txBody>
      </p:sp>
    </p:spTree>
    <p:extLst>
      <p:ext uri="{BB962C8B-B14F-4D97-AF65-F5344CB8AC3E}">
        <p14:creationId xmlns:p14="http://schemas.microsoft.com/office/powerpoint/2010/main" val="163010806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hf hdr="0" ftr="0" dt="0"/>
  <p:txStyles>
    <p:titleStyle>
      <a:lvl1pPr marL="8335" indent="0" algn="l" defTabSz="685800" rtl="0" eaLnBrk="1" latinLnBrk="0" hangingPunct="1">
        <a:lnSpc>
          <a:spcPct val="90000"/>
        </a:lnSpc>
        <a:spcBef>
          <a:spcPct val="0"/>
        </a:spcBef>
        <a:buNone/>
        <a:tabLst/>
        <a:defRPr sz="3000" b="1" i="0" u="none" kern="1200">
          <a:solidFill>
            <a:srgbClr val="003F72"/>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391716" indent="-176213" algn="l" defTabSz="685800" rtl="0" eaLnBrk="1" latinLnBrk="0" hangingPunct="1">
        <a:lnSpc>
          <a:spcPct val="90000"/>
        </a:lnSpc>
        <a:spcBef>
          <a:spcPts val="375"/>
        </a:spcBef>
        <a:buSzPct val="75000"/>
        <a:buFont typeface="Courier New" panose="02070309020205020404" pitchFamily="49" charset="0"/>
        <a:buChar char="o"/>
        <a:tabLst/>
        <a:defRPr sz="1800" kern="1200">
          <a:solidFill>
            <a:schemeClr val="tx1"/>
          </a:solidFill>
          <a:latin typeface="+mn-lt"/>
          <a:ea typeface="+mn-ea"/>
          <a:cs typeface="+mn-cs"/>
        </a:defRPr>
      </a:lvl2pPr>
      <a:lvl3pPr marL="600075" indent="-176213" algn="l" defTabSz="685800" rtl="0" eaLnBrk="1" latinLnBrk="0" hangingPunct="1">
        <a:lnSpc>
          <a:spcPct val="90000"/>
        </a:lnSpc>
        <a:spcBef>
          <a:spcPts val="375"/>
        </a:spcBef>
        <a:buFont typeface="Wingdings" pitchFamily="2" charset="2"/>
        <a:buChar char="§"/>
        <a:tabLst/>
        <a:defRPr sz="1500" kern="1200">
          <a:solidFill>
            <a:srgbClr val="003F72"/>
          </a:solidFill>
          <a:latin typeface="+mn-lt"/>
          <a:ea typeface="+mn-ea"/>
          <a:cs typeface="+mn-cs"/>
        </a:defRPr>
      </a:lvl3pPr>
      <a:lvl4pPr marL="776288" indent="-160735" algn="l" defTabSz="685800" rtl="0" eaLnBrk="1" latinLnBrk="0" hangingPunct="1">
        <a:lnSpc>
          <a:spcPct val="90000"/>
        </a:lnSpc>
        <a:spcBef>
          <a:spcPts val="375"/>
        </a:spcBef>
        <a:buFont typeface="Arial" panose="020B0604020202020204" pitchFamily="34" charset="0"/>
        <a:buChar char="•"/>
        <a:tabLst/>
        <a:defRPr sz="1350" kern="1200">
          <a:solidFill>
            <a:schemeClr val="tx1">
              <a:lumMod val="50000"/>
              <a:lumOff val="50000"/>
            </a:schemeClr>
          </a:solidFill>
          <a:latin typeface="+mn-lt"/>
          <a:ea typeface="+mn-ea"/>
          <a:cs typeface="+mn-cs"/>
        </a:defRPr>
      </a:lvl4pPr>
      <a:lvl5pPr marL="944166" indent="-160735" algn="l" defTabSz="685800" rtl="0" eaLnBrk="1" latinLnBrk="0" hangingPunct="1">
        <a:lnSpc>
          <a:spcPct val="90000"/>
        </a:lnSpc>
        <a:spcBef>
          <a:spcPts val="375"/>
        </a:spcBef>
        <a:buSzPct val="85000"/>
        <a:buFont typeface="Courier New" panose="02070309020205020404" pitchFamily="49" charset="0"/>
        <a:buChar char="o"/>
        <a:tabLst/>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716744"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266546" y="6184206"/>
            <a:ext cx="3417455" cy="641708"/>
          </a:xfrm>
          <a:prstGeom prst="rect">
            <a:avLst/>
          </a:prstGeom>
        </p:spPr>
      </p:pic>
      <p:sp>
        <p:nvSpPr>
          <p:cNvPr id="10" name="TextBox 9"/>
          <p:cNvSpPr txBox="1"/>
          <p:nvPr userDrawn="1"/>
        </p:nvSpPr>
        <p:spPr>
          <a:xfrm>
            <a:off x="3962400" y="6336268"/>
            <a:ext cx="3962400" cy="369332"/>
          </a:xfrm>
          <a:prstGeom prst="rect">
            <a:avLst/>
          </a:prstGeom>
          <a:noFill/>
        </p:spPr>
        <p:txBody>
          <a:bodyPr wrap="square" rtlCol="0">
            <a:spAutoFit/>
          </a:bodyPr>
          <a:lstStyle/>
          <a:p>
            <a:pPr algn="ctr"/>
            <a:r>
              <a:rPr lang="en-US" sz="1800" b="1">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9/15/2022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9/15/2022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vbaw.vba.va.gov/bl/20/cio/20s5/forms/VBA-28-0853-ARE.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baw.vba.va.gov/bl/20/cio/20s5/forms/VBA-28-0853-ARE.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9682" y="1810853"/>
            <a:ext cx="9183809" cy="2387600"/>
          </a:xfrm>
        </p:spPr>
        <p:txBody>
          <a:bodyPr/>
          <a:lstStyle/>
          <a:p>
            <a:r>
              <a:rPr lang="en-US" altLang="en-US" dirty="0"/>
              <a:t>Maximum Rehabilitation Gain (MRG)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63749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ltLang="en-US"/>
              <a:t>MRG 1 (RC 35) Criteria</a:t>
            </a:r>
            <a:endParaRPr lang="en-US"/>
          </a:p>
        </p:txBody>
      </p:sp>
      <p:sp>
        <p:nvSpPr>
          <p:cNvPr id="15" name="Rectangle 14">
            <a:extLst>
              <a:ext uri="{FF2B5EF4-FFF2-40B4-BE49-F238E27FC236}">
                <a16:creationId xmlns:a16="http://schemas.microsoft.com/office/drawing/2014/main" id="{3829FABE-7A76-43C5-915C-7B0D4C1D94AE}"/>
              </a:ext>
            </a:extLst>
          </p:cNvPr>
          <p:cNvSpPr/>
          <p:nvPr/>
        </p:nvSpPr>
        <p:spPr>
          <a:xfrm>
            <a:off x="420626" y="1600200"/>
            <a:ext cx="10704574" cy="4001095"/>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Veteran is employed</a:t>
            </a:r>
            <a:b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br>
            <a:endPar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VR&amp;E Services contributed to the Veteran obtaining or maintaining current employment</a:t>
            </a:r>
            <a:b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br>
            <a:endPar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Current employment is advantageous to the Veteran but does not meet the criteria for closure as “rehabilitated” in accordance with 38 CFR 21.283</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30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Slide Number Placeholder 2">
            <a:extLst>
              <a:ext uri="{FF2B5EF4-FFF2-40B4-BE49-F238E27FC236}">
                <a16:creationId xmlns:a16="http://schemas.microsoft.com/office/drawing/2014/main" id="{E2A36CB2-6194-4889-9A69-3DDDE206A3E4}"/>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544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42987278-534C-46EE-99CF-394C30848663}"/>
              </a:ext>
            </a:extLst>
          </p:cNvPr>
          <p:cNvSpPr>
            <a:spLocks noGrp="1"/>
          </p:cNvSpPr>
          <p:nvPr>
            <p:ph type="title"/>
          </p:nvPr>
        </p:nvSpPr>
        <p:spPr/>
        <p:txBody>
          <a:bodyPr/>
          <a:lstStyle/>
          <a:p>
            <a:r>
              <a:rPr lang="en-US"/>
              <a:t>Sample MRG-1 Closure Statement</a:t>
            </a:r>
          </a:p>
        </p:txBody>
      </p:sp>
      <p:sp>
        <p:nvSpPr>
          <p:cNvPr id="2" name="Content Placeholder 1">
            <a:extLst>
              <a:ext uri="{FF2B5EF4-FFF2-40B4-BE49-F238E27FC236}">
                <a16:creationId xmlns:a16="http://schemas.microsoft.com/office/drawing/2014/main" id="{D5DD6794-F897-45D3-9A9E-CD527F80D18F}"/>
              </a:ext>
            </a:extLst>
          </p:cNvPr>
          <p:cNvSpPr>
            <a:spLocks noGrp="1"/>
          </p:cNvSpPr>
          <p:nvPr>
            <p:ph idx="1"/>
          </p:nvPr>
        </p:nvSpPr>
        <p:spPr/>
        <p:txBody>
          <a:bodyPr>
            <a:normAutofit/>
          </a:bodyPr>
          <a:lstStyle/>
          <a:p>
            <a:pPr marL="0" indent="0">
              <a:buNone/>
            </a:pPr>
            <a:r>
              <a:rPr lang="en-US" sz="2200" b="1" dirty="0"/>
              <a:t>CLOSURE STATEMENT – PROPOSAL FOR MRG1/RC35</a:t>
            </a:r>
          </a:p>
          <a:p>
            <a:pPr marL="0" indent="0">
              <a:buNone/>
            </a:pPr>
            <a:r>
              <a:rPr lang="en-US" sz="2200" b="1" dirty="0"/>
              <a:t>Summary of Need for Services Based on Initial Evaluation of Veteran’s Impairment of Employability</a:t>
            </a:r>
          </a:p>
          <a:p>
            <a:r>
              <a:rPr lang="en-US" dirty="0"/>
              <a:t>Veteran has a combined service-connected disability rating of 50% for </a:t>
            </a:r>
          </a:p>
          <a:p>
            <a:pPr lvl="1"/>
            <a:r>
              <a:rPr lang="en-US" dirty="0"/>
              <a:t>Migraines 30%</a:t>
            </a:r>
          </a:p>
          <a:p>
            <a:pPr lvl="1"/>
            <a:r>
              <a:rPr lang="en-US" dirty="0"/>
              <a:t>Left Shoulder rotator cuff tendonitis 10%</a:t>
            </a:r>
          </a:p>
          <a:p>
            <a:pPr lvl="1"/>
            <a:r>
              <a:rPr lang="en-US" dirty="0"/>
              <a:t>Degenerative disc disease in lumbar spine 10% </a:t>
            </a:r>
          </a:p>
          <a:p>
            <a:pPr lvl="1"/>
            <a:r>
              <a:rPr lang="en-US" dirty="0"/>
              <a:t>Radiculopathy in lower left leg 10%</a:t>
            </a:r>
          </a:p>
          <a:p>
            <a:pPr lvl="1"/>
            <a:r>
              <a:rPr lang="en-US" dirty="0"/>
              <a:t>Insomnia disorder 10%</a:t>
            </a:r>
          </a:p>
          <a:p>
            <a:pPr lvl="1"/>
            <a:r>
              <a:rPr lang="en-US" dirty="0"/>
              <a:t>Hemorrhoids 0%</a:t>
            </a:r>
          </a:p>
          <a:p>
            <a:pPr lvl="1"/>
            <a:r>
              <a:rPr lang="en-US" dirty="0"/>
              <a:t>Kidney stones 0%</a:t>
            </a:r>
          </a:p>
          <a:p>
            <a:pPr lvl="1"/>
            <a:r>
              <a:rPr lang="en-US" dirty="0"/>
              <a:t>Eczema 0%.</a:t>
            </a:r>
          </a:p>
          <a:p>
            <a:r>
              <a:rPr lang="en-US" dirty="0"/>
              <a:t>Veteran was found to be entitled for services on 09/08/2016 with an employment handicap.</a:t>
            </a:r>
          </a:p>
          <a:p>
            <a:endParaRPr lang="en-US" dirty="0"/>
          </a:p>
        </p:txBody>
      </p:sp>
      <p:sp>
        <p:nvSpPr>
          <p:cNvPr id="4" name="Slide Number Placeholder 3">
            <a:extLst>
              <a:ext uri="{FF2B5EF4-FFF2-40B4-BE49-F238E27FC236}">
                <a16:creationId xmlns:a16="http://schemas.microsoft.com/office/drawing/2014/main" id="{5C7CA26F-4EC5-4194-A852-7B1F169CDC8D}"/>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3797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4B20C2-16D0-4CF9-8F18-7DB7D861DEB2}"/>
              </a:ext>
            </a:extLst>
          </p:cNvPr>
          <p:cNvSpPr>
            <a:spLocks noGrp="1"/>
          </p:cNvSpPr>
          <p:nvPr>
            <p:ph type="title"/>
          </p:nvPr>
        </p:nvSpPr>
        <p:spPr/>
        <p:txBody>
          <a:bodyPr/>
          <a:lstStyle/>
          <a:p>
            <a:r>
              <a:rPr lang="en-US"/>
              <a:t>Sample MRG-1 Closure Statement cont’d (2)</a:t>
            </a:r>
          </a:p>
        </p:txBody>
      </p:sp>
      <p:sp>
        <p:nvSpPr>
          <p:cNvPr id="3" name="Slide Number Placeholder 2">
            <a:extLst>
              <a:ext uri="{FF2B5EF4-FFF2-40B4-BE49-F238E27FC236}">
                <a16:creationId xmlns:a16="http://schemas.microsoft.com/office/drawing/2014/main" id="{55A9DA1E-3DE5-40E4-ACA5-489B6BD829A7}"/>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C0C39DC3-DC99-4ABD-9116-1B40E76FA84F}"/>
              </a:ext>
            </a:extLst>
          </p:cNvPr>
          <p:cNvSpPr/>
          <p:nvPr/>
        </p:nvSpPr>
        <p:spPr>
          <a:xfrm>
            <a:off x="346939" y="1250157"/>
            <a:ext cx="10702953" cy="4851841"/>
          </a:xfrm>
          <a:prstGeom prst="rect">
            <a:avLst/>
          </a:prstGeom>
        </p:spPr>
        <p:txBody>
          <a:bodyPr wrap="square">
            <a:spAutoFit/>
          </a:bodyPr>
          <a:lstStyle/>
          <a:p>
            <a:pPr marL="0" marR="0" lvl="0" indent="0" algn="l" defTabSz="914400" rtl="0" eaLnBrk="1" fontAlgn="base" latinLnBrk="0" hangingPunct="0">
              <a:lnSpc>
                <a:spcPct val="115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panose="020F0502020204030204"/>
                <a:ea typeface="Times New Roman" panose="02020603050405020304" pitchFamily="18" charset="0"/>
                <a:cs typeface="Times New Roman" panose="02020603050405020304" pitchFamily="18" charset="0"/>
              </a:rPr>
              <a:t>Services Planned and How They Related to Overcoming the Impairment</a:t>
            </a:r>
            <a:r>
              <a:rPr kumimoji="0" lang="en-US" sz="1800" b="0" i="0" u="none" strike="noStrike" kern="1200" cap="none" spc="0" normalizeH="0" baseline="0" noProof="0" dirty="0">
                <a:ln>
                  <a:noFill/>
                </a:ln>
                <a:solidFill>
                  <a:srgbClr val="000000"/>
                </a:solidFill>
                <a:effectLst/>
                <a:uLnTx/>
                <a:uFillTx/>
                <a:latin typeface="Calibri" panose="020F0502020204030204"/>
                <a:ea typeface="Times New Roman" panose="02020603050405020304" pitchFamily="18" charset="0"/>
                <a:cs typeface="Times New Roman" panose="02020603050405020304" pitchFamily="18" charset="0"/>
              </a:rPr>
              <a:t>:</a:t>
            </a: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On 05/23/2017, the Veteran developed an IWRP with a vocational goal of Personnel Management (DOT #169) by earning a bachelor’s degree in Business Administration, which she completed in March 2020. </a:t>
            </a: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Calibri" panose="020F0502020204030204" pitchFamily="34" charset="0"/>
              <a:cs typeface="Times New Roman" panose="02020603050405020304" pitchFamily="18" charset="0"/>
            </a:endParaRP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VRC called Veteran on 01/07/2021, she reported that she was considering using her Chapter 33 benefits to pursue a master’s degree.  </a:t>
            </a: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VRC called Veteran again on 01/27/2021.  Veteran reported that she was not planning on starting her master’s program until Summer 2021.  </a:t>
            </a: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VRC discussed employment services.  Veteran reported that she was currently employed and that her bachelor’s degree did not contribute to her employment and she was not interested in employment services.  She completed an employment verification form.  </a:t>
            </a: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285750" marR="0" lvl="0" indent="-285750" algn="l" defTabSz="914400" rtl="0" eaLnBrk="1" fontAlgn="base" latinLnBrk="0" hangingPunct="0">
              <a:lnSpc>
                <a:spcPct val="115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rPr>
              <a:t>VRC explained that since she was declining employment services, then her case will be proposed for closure. </a:t>
            </a:r>
          </a:p>
        </p:txBody>
      </p:sp>
    </p:spTree>
    <p:extLst>
      <p:ext uri="{BB962C8B-B14F-4D97-AF65-F5344CB8AC3E}">
        <p14:creationId xmlns:p14="http://schemas.microsoft.com/office/powerpoint/2010/main" val="3658195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96119D-ABE9-4AEA-BB45-23ECA692A363}"/>
              </a:ext>
            </a:extLst>
          </p:cNvPr>
          <p:cNvSpPr>
            <a:spLocks noGrp="1"/>
          </p:cNvSpPr>
          <p:nvPr>
            <p:ph idx="1"/>
          </p:nvPr>
        </p:nvSpPr>
        <p:spPr>
          <a:xfrm>
            <a:off x="457200" y="1295400"/>
            <a:ext cx="11125200" cy="4876800"/>
          </a:xfrm>
        </p:spPr>
        <p:txBody>
          <a:bodyPr>
            <a:normAutofit lnSpcReduction="10000"/>
          </a:bodyPr>
          <a:lstStyle/>
          <a:p>
            <a:pPr marL="0" indent="0" fontAlgn="base">
              <a:buNone/>
            </a:pPr>
            <a:r>
              <a:rPr lang="en-US" b="1"/>
              <a:t>Conclusion</a:t>
            </a:r>
          </a:p>
          <a:p>
            <a:pPr fontAlgn="base"/>
            <a:r>
              <a:rPr lang="en-US"/>
              <a:t>VRC explained that she can reapply for services, if her circumstances change</a:t>
            </a:r>
            <a:br>
              <a:rPr lang="en-US"/>
            </a:br>
            <a:endParaRPr lang="en-US"/>
          </a:p>
          <a:p>
            <a:pPr fontAlgn="base"/>
            <a:r>
              <a:rPr lang="en-US"/>
              <a:t>VR-48 Proposed Discontinuance MRG letter was mailed on 01/27/20, which proposed her case for closure as an MRG</a:t>
            </a:r>
            <a:br>
              <a:rPr lang="en-US"/>
            </a:br>
            <a:endParaRPr lang="en-US"/>
          </a:p>
          <a:p>
            <a:pPr fontAlgn="base"/>
            <a:r>
              <a:rPr lang="en-US"/>
              <a:t>In accordance with 38 CFR 21.283, this case does not meet the criteria for closure as “rehabilitated” as her degree does not contribute to her current employment and the Veteran was not willing to participate in employment services</a:t>
            </a:r>
          </a:p>
          <a:p>
            <a:pPr fontAlgn="base"/>
            <a:endParaRPr lang="en-US" sz="1700"/>
          </a:p>
          <a:p>
            <a:pPr fontAlgn="base"/>
            <a:r>
              <a:rPr lang="en-US"/>
              <a:t>Based on recent contact with veteran on 01/27/2021, the attached information, and a review of the CER folder it has been determined that Veteran has attained maximum rehabilitation gain. </a:t>
            </a:r>
            <a:br>
              <a:rPr lang="en-US"/>
            </a:br>
            <a:endParaRPr lang="en-US" sz="1700"/>
          </a:p>
          <a:p>
            <a:pPr fontAlgn="base"/>
            <a:r>
              <a:rPr lang="en-US"/>
              <a:t>VRC recommends that veteran’s Chapter 31 case be discontinued at this time as an MRG-1 reason code 35. </a:t>
            </a:r>
          </a:p>
        </p:txBody>
      </p:sp>
      <p:sp>
        <p:nvSpPr>
          <p:cNvPr id="4" name="Slide Number Placeholder 3">
            <a:extLst>
              <a:ext uri="{FF2B5EF4-FFF2-40B4-BE49-F238E27FC236}">
                <a16:creationId xmlns:a16="http://schemas.microsoft.com/office/drawing/2014/main" id="{04486504-8037-4A52-AA19-5C4380551F7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Title 3">
            <a:extLst>
              <a:ext uri="{FF2B5EF4-FFF2-40B4-BE49-F238E27FC236}">
                <a16:creationId xmlns:a16="http://schemas.microsoft.com/office/drawing/2014/main" id="{42A23256-51B6-4601-944A-2FA6115181FC}"/>
              </a:ext>
            </a:extLst>
          </p:cNvPr>
          <p:cNvSpPr>
            <a:spLocks noGrp="1"/>
          </p:cNvSpPr>
          <p:nvPr>
            <p:ph type="title"/>
          </p:nvPr>
        </p:nvSpPr>
        <p:spPr>
          <a:xfrm>
            <a:off x="457200" y="290513"/>
            <a:ext cx="8672513" cy="781050"/>
          </a:xfrm>
        </p:spPr>
        <p:txBody>
          <a:bodyPr>
            <a:normAutofit/>
          </a:bodyPr>
          <a:lstStyle/>
          <a:p>
            <a:r>
              <a:rPr lang="en-US"/>
              <a:t>Sample MRG-1 Closure Statement, cont’d (3)</a:t>
            </a:r>
          </a:p>
        </p:txBody>
      </p:sp>
    </p:spTree>
    <p:extLst>
      <p:ext uri="{BB962C8B-B14F-4D97-AF65-F5344CB8AC3E}">
        <p14:creationId xmlns:p14="http://schemas.microsoft.com/office/powerpoint/2010/main" val="686639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4169" y="405684"/>
            <a:ext cx="9720431" cy="779463"/>
          </a:xfrm>
        </p:spPr>
        <p:txBody>
          <a:bodyPr>
            <a:normAutofit/>
          </a:bodyPr>
          <a:lstStyle/>
          <a:p>
            <a:r>
              <a:rPr lang="en-US" altLang="en-US"/>
              <a:t>MRG 2 Criteria (RC 37) (Veteran’s Choice)</a:t>
            </a:r>
            <a:endParaRPr lang="en-US"/>
          </a:p>
        </p:txBody>
      </p:sp>
      <p:sp>
        <p:nvSpPr>
          <p:cNvPr id="4" name="Rectangle 3">
            <a:extLst>
              <a:ext uri="{FF2B5EF4-FFF2-40B4-BE49-F238E27FC236}">
                <a16:creationId xmlns:a16="http://schemas.microsoft.com/office/drawing/2014/main" id="{08AE0A2C-6CBF-496A-86CA-30C5C920CF2E}"/>
              </a:ext>
            </a:extLst>
          </p:cNvPr>
          <p:cNvSpPr/>
          <p:nvPr/>
        </p:nvSpPr>
        <p:spPr>
          <a:xfrm>
            <a:off x="427082" y="1485914"/>
            <a:ext cx="10698118" cy="4154984"/>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Veteran completed all or some of the planned services leading toward a vocational goal</a:t>
            </a:r>
            <a:b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br>
            <a:endPar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Veteran is currently employable in a suitable job, but not yet employed</a:t>
            </a:r>
            <a:b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br>
            <a:endPar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Services provided by VR&amp;E enable the Veteran to qualify for suitable employment, yet the case does not meet criteria for “rehabilitated” in accordance with 38 CFR 21.283</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This includes cases where the Veteran remains in an unsuitable job they had </a:t>
            </a:r>
            <a:r>
              <a:rPr kumimoji="0" lang="en-US" altLang="en-US" sz="2400" b="1" i="0" u="none" strike="noStrike" kern="1200" cap="none" spc="0" normalizeH="0" baseline="0" noProof="0">
                <a:ln>
                  <a:noFill/>
                </a:ln>
                <a:solidFill>
                  <a:srgbClr val="000000"/>
                </a:solidFill>
                <a:effectLst/>
                <a:uLnTx/>
                <a:uFillTx/>
                <a:latin typeface="Calibri" panose="020F0502020204030204"/>
                <a:ea typeface="+mn-ea"/>
                <a:cs typeface="+mn-cs"/>
              </a:rPr>
              <a:t>prior</a:t>
            </a: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 to being found entitled</a:t>
            </a:r>
          </a:p>
        </p:txBody>
      </p:sp>
      <p:sp>
        <p:nvSpPr>
          <p:cNvPr id="6" name="Slide Number Placeholder 2">
            <a:extLst>
              <a:ext uri="{FF2B5EF4-FFF2-40B4-BE49-F238E27FC236}">
                <a16:creationId xmlns:a16="http://schemas.microsoft.com/office/drawing/2014/main" id="{40DD301A-F7C3-4247-AA8A-7B3F73E4A7EC}"/>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8891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C4F45-DFD7-4CF4-89D4-763F9FEFF717}"/>
              </a:ext>
            </a:extLst>
          </p:cNvPr>
          <p:cNvSpPr>
            <a:spLocks noGrp="1"/>
          </p:cNvSpPr>
          <p:nvPr>
            <p:ph type="title"/>
          </p:nvPr>
        </p:nvSpPr>
        <p:spPr/>
        <p:txBody>
          <a:bodyPr/>
          <a:lstStyle/>
          <a:p>
            <a:r>
              <a:rPr lang="en-US"/>
              <a:t>MRG-2 Example</a:t>
            </a:r>
          </a:p>
        </p:txBody>
      </p:sp>
      <p:sp>
        <p:nvSpPr>
          <p:cNvPr id="3" name="Content Placeholder 2">
            <a:extLst>
              <a:ext uri="{FF2B5EF4-FFF2-40B4-BE49-F238E27FC236}">
                <a16:creationId xmlns:a16="http://schemas.microsoft.com/office/drawing/2014/main" id="{0EDF7420-4741-48E0-B381-F271E24F8AD6}"/>
              </a:ext>
            </a:extLst>
          </p:cNvPr>
          <p:cNvSpPr>
            <a:spLocks noGrp="1"/>
          </p:cNvSpPr>
          <p:nvPr>
            <p:ph idx="1"/>
          </p:nvPr>
        </p:nvSpPr>
        <p:spPr/>
        <p:txBody>
          <a:bodyPr>
            <a:normAutofit/>
          </a:bodyPr>
          <a:lstStyle/>
          <a:p>
            <a:pPr marL="0" indent="0">
              <a:buNone/>
            </a:pPr>
            <a:r>
              <a:rPr lang="en-US"/>
              <a:t>Veteran’s IWRP was developed in April of 2019 with the vocational goal of Electronic Technician. The IWRP of 04/2019 required the Veteran to complete Certification in Electronic Applications from Veterans Assembled electronics school. He enrolled in the program in and graduated in October 2019. Veteran was declared job ready on November 3, 2019. He cooperated with EC only for few months during which he received two EAAs. After that he informed EC he cannot work at this time because he does not have a car. The EC followed up with the Veteran, who indicated he was not interested in continuing to seek employment. The EC interrupted Veteran’s case on 01/24/2020. In review of medical records, it should be noted that there are no new conditions at this time. There is no new rating increase or rating appeals at this time. His conditions remain the same as when he applied to our services. There is no medical evidence that Veteran is unable to work currently. Veteran stated to EC and to his VRC that he agrees with the closure of his case. Pre-MRG letter was sent 03/28/2020. In last conversation with Veteran on 03/28/2020 he stated that he is very appreciative of all the services he has received under our program, and he is ok with the closure of his case.</a:t>
            </a:r>
          </a:p>
          <a:p>
            <a:pPr marL="0" indent="0">
              <a:buNone/>
            </a:pPr>
            <a:endParaRPr lang="en-US"/>
          </a:p>
        </p:txBody>
      </p:sp>
      <p:sp>
        <p:nvSpPr>
          <p:cNvPr id="4" name="Slide Number Placeholder 3">
            <a:extLst>
              <a:ext uri="{FF2B5EF4-FFF2-40B4-BE49-F238E27FC236}">
                <a16:creationId xmlns:a16="http://schemas.microsoft.com/office/drawing/2014/main" id="{FAB473A8-D4F7-4B02-B3A0-D0921B1226AF}"/>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9426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Sample MRG-2 Closure Statement</a:t>
            </a:r>
          </a:p>
        </p:txBody>
      </p:sp>
      <p:sp>
        <p:nvSpPr>
          <p:cNvPr id="2" name="Content Placeholder 1">
            <a:extLst>
              <a:ext uri="{FF2B5EF4-FFF2-40B4-BE49-F238E27FC236}">
                <a16:creationId xmlns:a16="http://schemas.microsoft.com/office/drawing/2014/main" id="{40D9D85E-0072-4042-98B7-54E803C31F9C}"/>
              </a:ext>
            </a:extLst>
          </p:cNvPr>
          <p:cNvSpPr>
            <a:spLocks noGrp="1"/>
          </p:cNvSpPr>
          <p:nvPr>
            <p:ph idx="1"/>
          </p:nvPr>
        </p:nvSpPr>
        <p:spPr/>
        <p:txBody>
          <a:bodyPr/>
          <a:lstStyle/>
          <a:p>
            <a:pPr marL="0" indent="0">
              <a:buNone/>
            </a:pPr>
            <a:r>
              <a:rPr lang="en-US" b="1"/>
              <a:t>CLOSURE STATEMENT – PROPOSAL FOR MRG2/RC37</a:t>
            </a:r>
          </a:p>
          <a:p>
            <a:pPr marL="0" indent="0">
              <a:buNone/>
            </a:pPr>
            <a:r>
              <a:rPr lang="en-US" b="1"/>
              <a:t>Summary of Need for Services Based on Initial Evaluation of Veteran’s Impairment of Employability</a:t>
            </a:r>
          </a:p>
          <a:p>
            <a:pPr marL="0" indent="0">
              <a:buNone/>
            </a:pPr>
            <a:endParaRPr lang="en-US" b="1"/>
          </a:p>
          <a:p>
            <a:r>
              <a:rPr lang="en-US"/>
              <a:t>Veteran’s IWRP was developed in April 2019 with the vocational goal of Electronic Technician</a:t>
            </a:r>
            <a:br>
              <a:rPr lang="en-US"/>
            </a:br>
            <a:endParaRPr lang="en-US"/>
          </a:p>
          <a:p>
            <a:r>
              <a:rPr lang="en-US"/>
              <a:t>The IWRP required the Veteran to complete Certification in Electronic Applications from Veterans Assembled Electronics School.</a:t>
            </a:r>
            <a:br>
              <a:rPr lang="en-US"/>
            </a:br>
            <a:r>
              <a:rPr lang="en-US"/>
              <a:t> </a:t>
            </a:r>
          </a:p>
          <a:p>
            <a:r>
              <a:rPr lang="en-US"/>
              <a:t>He graduated in October 2019</a:t>
            </a:r>
          </a:p>
        </p:txBody>
      </p:sp>
      <p:sp>
        <p:nvSpPr>
          <p:cNvPr id="6" name="Slide Number Placeholder 2">
            <a:extLst>
              <a:ext uri="{FF2B5EF4-FFF2-40B4-BE49-F238E27FC236}">
                <a16:creationId xmlns:a16="http://schemas.microsoft.com/office/drawing/2014/main" id="{70C6FF35-6F0A-4F75-91CD-DDE8A5DF3D99}"/>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9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3BD2C0-BDF7-4FFA-B36A-227BB07E0854}"/>
              </a:ext>
            </a:extLst>
          </p:cNvPr>
          <p:cNvSpPr>
            <a:spLocks noGrp="1"/>
          </p:cNvSpPr>
          <p:nvPr>
            <p:ph idx="1"/>
          </p:nvPr>
        </p:nvSpPr>
        <p:spPr/>
        <p:txBody>
          <a:bodyPr/>
          <a:lstStyle/>
          <a:p>
            <a:r>
              <a:rPr lang="en-US" sz="2000">
                <a:ea typeface="Times New Roman" panose="02020603050405020304" pitchFamily="18" charset="0"/>
                <a:cs typeface="Arial" panose="020B0604020202020204" pitchFamily="34" charset="0"/>
              </a:rPr>
              <a:t>Veteran was declared job ready on November 3, 2019</a:t>
            </a:r>
            <a:br>
              <a:rPr lang="en-US" sz="2000">
                <a:ea typeface="Times New Roman" panose="02020603050405020304" pitchFamily="18" charset="0"/>
                <a:cs typeface="Arial" panose="020B0604020202020204" pitchFamily="34" charset="0"/>
              </a:rPr>
            </a:br>
            <a:endParaRPr lang="en-US" sz="2000">
              <a:ea typeface="Times New Roman" panose="02020603050405020304" pitchFamily="18" charset="0"/>
              <a:cs typeface="Arial" panose="020B0604020202020204" pitchFamily="34" charset="0"/>
            </a:endParaRPr>
          </a:p>
          <a:p>
            <a:r>
              <a:rPr lang="en-US" sz="2000">
                <a:ea typeface="Times New Roman" panose="02020603050405020304" pitchFamily="18" charset="0"/>
                <a:cs typeface="Arial" panose="020B0604020202020204" pitchFamily="34" charset="0"/>
              </a:rPr>
              <a:t>He cooperated with EC only for few months during which he received two EAAs</a:t>
            </a:r>
            <a:br>
              <a:rPr lang="en-US" sz="2000">
                <a:ea typeface="Times New Roman" panose="02020603050405020304" pitchFamily="18" charset="0"/>
                <a:cs typeface="Arial" panose="020B0604020202020204" pitchFamily="34" charset="0"/>
              </a:rPr>
            </a:br>
            <a:endParaRPr lang="en-US" sz="2000">
              <a:ea typeface="Times New Roman" panose="02020603050405020304" pitchFamily="18" charset="0"/>
              <a:cs typeface="Arial" panose="020B0604020202020204" pitchFamily="34" charset="0"/>
            </a:endParaRPr>
          </a:p>
          <a:p>
            <a:r>
              <a:rPr lang="en-US" sz="2000">
                <a:ea typeface="Times New Roman" panose="02020603050405020304" pitchFamily="18" charset="0"/>
                <a:cs typeface="Arial" panose="020B0604020202020204" pitchFamily="34" charset="0"/>
              </a:rPr>
              <a:t>After that he informed EC he cannot work at this time because he does not have a car</a:t>
            </a:r>
            <a:br>
              <a:rPr lang="en-US" sz="2000">
                <a:ea typeface="Times New Roman" panose="02020603050405020304" pitchFamily="18" charset="0"/>
                <a:cs typeface="Arial" panose="020B0604020202020204" pitchFamily="34" charset="0"/>
              </a:rPr>
            </a:br>
            <a:endParaRPr lang="en-US" sz="2000">
              <a:ea typeface="Times New Roman" panose="02020603050405020304" pitchFamily="18" charset="0"/>
              <a:cs typeface="Arial" panose="020B0604020202020204" pitchFamily="34" charset="0"/>
            </a:endParaRPr>
          </a:p>
          <a:p>
            <a:r>
              <a:rPr lang="en-US" sz="2000">
                <a:ea typeface="Times New Roman" panose="02020603050405020304" pitchFamily="18" charset="0"/>
                <a:cs typeface="Arial" panose="020B0604020202020204" pitchFamily="34" charset="0"/>
              </a:rPr>
              <a:t>The EC followed up with the Veteran, who indicated he was </a:t>
            </a:r>
            <a:r>
              <a:rPr lang="en-US" sz="2000">
                <a:cs typeface="Arial" panose="020B0604020202020204" pitchFamily="34" charset="0"/>
              </a:rPr>
              <a:t>not</a:t>
            </a:r>
            <a:r>
              <a:rPr lang="en-US" sz="2000">
                <a:ea typeface="Times New Roman" panose="02020603050405020304" pitchFamily="18" charset="0"/>
                <a:cs typeface="Arial" panose="020B0604020202020204" pitchFamily="34" charset="0"/>
              </a:rPr>
              <a:t> interested in continuing to seek employment</a:t>
            </a:r>
            <a:br>
              <a:rPr lang="en-US" sz="2000">
                <a:ea typeface="Times New Roman" panose="02020603050405020304" pitchFamily="18" charset="0"/>
                <a:cs typeface="Arial" panose="020B0604020202020204" pitchFamily="34" charset="0"/>
              </a:rPr>
            </a:br>
            <a:endParaRPr lang="en-US" sz="2000">
              <a:ea typeface="Times New Roman" panose="02020603050405020304" pitchFamily="18" charset="0"/>
              <a:cs typeface="Arial" panose="020B0604020202020204" pitchFamily="34" charset="0"/>
            </a:endParaRPr>
          </a:p>
          <a:p>
            <a:r>
              <a:rPr lang="en-US" sz="2000">
                <a:ea typeface="Times New Roman" panose="02020603050405020304" pitchFamily="18" charset="0"/>
                <a:cs typeface="Arial" panose="020B0604020202020204" pitchFamily="34" charset="0"/>
              </a:rPr>
              <a:t>The EC interrupted Veteran’s case on 01/24/2020</a:t>
            </a:r>
            <a:br>
              <a:rPr lang="en-US" sz="2000">
                <a:ea typeface="Times New Roman" panose="02020603050405020304" pitchFamily="18" charset="0"/>
                <a:cs typeface="Arial" panose="020B0604020202020204" pitchFamily="34" charset="0"/>
              </a:rPr>
            </a:br>
            <a:endParaRPr lang="en-US" sz="2000">
              <a:ea typeface="Times New Roman" panose="02020603050405020304" pitchFamily="18" charset="0"/>
              <a:cs typeface="Arial" panose="020B0604020202020204" pitchFamily="34" charset="0"/>
            </a:endParaRPr>
          </a:p>
          <a:p>
            <a:r>
              <a:rPr lang="en-US" sz="2000">
                <a:ea typeface="Times New Roman" panose="02020603050405020304" pitchFamily="18" charset="0"/>
                <a:cs typeface="Arial" panose="020B0604020202020204" pitchFamily="34" charset="0"/>
              </a:rPr>
              <a:t>In review of medical records, it should be noted that there are no new conditions at this time</a:t>
            </a:r>
            <a:endParaRPr lang="en-US"/>
          </a:p>
        </p:txBody>
      </p:sp>
      <p:sp>
        <p:nvSpPr>
          <p:cNvPr id="4" name="Slide Number Placeholder 3">
            <a:extLst>
              <a:ext uri="{FF2B5EF4-FFF2-40B4-BE49-F238E27FC236}">
                <a16:creationId xmlns:a16="http://schemas.microsoft.com/office/drawing/2014/main" id="{A89E9A7F-3B7E-47B4-A5E1-FC0AEA085C9B}"/>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D60E8E46-8547-4F96-A5CE-ACE33FB51C6A}"/>
              </a:ext>
            </a:extLst>
          </p:cNvPr>
          <p:cNvSpPr>
            <a:spLocks noGrp="1"/>
          </p:cNvSpPr>
          <p:nvPr>
            <p:ph type="title"/>
          </p:nvPr>
        </p:nvSpPr>
        <p:spPr>
          <a:xfrm>
            <a:off x="420688" y="292100"/>
            <a:ext cx="9720262" cy="779463"/>
          </a:xfrm>
        </p:spPr>
        <p:txBody>
          <a:bodyPr/>
          <a:lstStyle/>
          <a:p>
            <a:r>
              <a:rPr lang="en-US"/>
              <a:t>Sample MRG-2 Closure Statement, cont’d (2)</a:t>
            </a:r>
          </a:p>
        </p:txBody>
      </p:sp>
    </p:spTree>
    <p:extLst>
      <p:ext uri="{BB962C8B-B14F-4D97-AF65-F5344CB8AC3E}">
        <p14:creationId xmlns:p14="http://schemas.microsoft.com/office/powerpoint/2010/main" val="2188645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Sample MRG-2 Closure Statement, cont’d (3)	</a:t>
            </a:r>
          </a:p>
        </p:txBody>
      </p:sp>
      <p:sp>
        <p:nvSpPr>
          <p:cNvPr id="4" name="Slide Number Placeholder 2">
            <a:extLst>
              <a:ext uri="{FF2B5EF4-FFF2-40B4-BE49-F238E27FC236}">
                <a16:creationId xmlns:a16="http://schemas.microsoft.com/office/drawing/2014/main" id="{A28E2A9B-A3D2-4003-9658-569357555B81}"/>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735230B2-70FC-4249-B6DE-568A0B0A363A}"/>
              </a:ext>
            </a:extLst>
          </p:cNvPr>
          <p:cNvSpPr/>
          <p:nvPr/>
        </p:nvSpPr>
        <p:spPr>
          <a:xfrm>
            <a:off x="420624" y="1406687"/>
            <a:ext cx="10679174" cy="3477875"/>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Veteran is choosing not to continue in the VR&amp;E program due to being not motivated to obtain employment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The Veteran is not currently employed but is employable for a suitable job</a:t>
            </a:r>
            <a:b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br>
            <a:endPar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At the time of entitlement determination, he lacked the training needed to be competitive in the labor market</a:t>
            </a:r>
            <a:b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br>
            <a:endPar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rPr>
              <a:t>He has overcome his vocational impairment as a result of VR&amp;E services, as he possesses the certification in Electronics needed to qualify for, obtain and maintain suitable employment in line with his interests, aptitudes and abilities.  </a:t>
            </a:r>
          </a:p>
        </p:txBody>
      </p:sp>
    </p:spTree>
    <p:extLst>
      <p:ext uri="{BB962C8B-B14F-4D97-AF65-F5344CB8AC3E}">
        <p14:creationId xmlns:p14="http://schemas.microsoft.com/office/powerpoint/2010/main" val="3312865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731BE1-AF26-44DD-A6D5-75D988FA7D26}"/>
              </a:ext>
            </a:extLst>
          </p:cNvPr>
          <p:cNvSpPr>
            <a:spLocks noGrp="1"/>
          </p:cNvSpPr>
          <p:nvPr>
            <p:ph idx="1"/>
          </p:nvPr>
        </p:nvSpPr>
        <p:spPr/>
        <p:txBody>
          <a:bodyPr>
            <a:normAutofit/>
          </a:bodyPr>
          <a:lstStyle/>
          <a:p>
            <a:pPr marL="0" indent="0">
              <a:buNone/>
            </a:pPr>
            <a:r>
              <a:rPr lang="en-US" b="1">
                <a:latin typeface="Calibri" panose="020F0502020204030204" pitchFamily="34" charset="0"/>
                <a:cs typeface="Arial" panose="020B0604020202020204" pitchFamily="34" charset="0"/>
              </a:rPr>
              <a:t>Outcome </a:t>
            </a:r>
          </a:p>
          <a:p>
            <a:r>
              <a:rPr lang="en-US">
                <a:ea typeface="Times New Roman" panose="02020603050405020304" pitchFamily="18" charset="0"/>
                <a:cs typeface="Arial" panose="020B0604020202020204" pitchFamily="34" charset="0"/>
              </a:rPr>
              <a:t>There is no new rating increase or rating appeals currently</a:t>
            </a:r>
            <a:br>
              <a:rPr lang="en-US">
                <a:ea typeface="Times New Roman" panose="02020603050405020304" pitchFamily="18" charset="0"/>
                <a:cs typeface="Arial" panose="020B0604020202020204" pitchFamily="34" charset="0"/>
              </a:rPr>
            </a:br>
            <a:endParaRPr lang="en-US">
              <a:ea typeface="Times New Roman" panose="02020603050405020304" pitchFamily="18" charset="0"/>
              <a:cs typeface="Arial" panose="020B0604020202020204" pitchFamily="34" charset="0"/>
            </a:endParaRPr>
          </a:p>
          <a:p>
            <a:r>
              <a:rPr lang="en-US">
                <a:ea typeface="Times New Roman" panose="02020603050405020304" pitchFamily="18" charset="0"/>
                <a:cs typeface="Arial" panose="020B0604020202020204" pitchFamily="34" charset="0"/>
              </a:rPr>
              <a:t>His conditions remain the same as when he applied to our services</a:t>
            </a:r>
            <a:br>
              <a:rPr lang="en-US">
                <a:ea typeface="Times New Roman" panose="02020603050405020304" pitchFamily="18" charset="0"/>
                <a:cs typeface="Arial" panose="020B0604020202020204" pitchFamily="34" charset="0"/>
              </a:rPr>
            </a:br>
            <a:endParaRPr lang="en-US">
              <a:ea typeface="Times New Roman" panose="02020603050405020304" pitchFamily="18" charset="0"/>
              <a:cs typeface="Arial" panose="020B0604020202020204" pitchFamily="34" charset="0"/>
            </a:endParaRPr>
          </a:p>
          <a:p>
            <a:r>
              <a:rPr lang="en-US">
                <a:ea typeface="Times New Roman" panose="02020603050405020304" pitchFamily="18" charset="0"/>
                <a:cs typeface="Arial" panose="020B0604020202020204" pitchFamily="34" charset="0"/>
              </a:rPr>
              <a:t>There is no medical evidence that Veteran is unable to work presently</a:t>
            </a:r>
            <a:br>
              <a:rPr lang="en-US">
                <a:ea typeface="Times New Roman" panose="02020603050405020304" pitchFamily="18" charset="0"/>
                <a:cs typeface="Arial" panose="020B0604020202020204" pitchFamily="34" charset="0"/>
              </a:rPr>
            </a:br>
            <a:endParaRPr lang="en-US">
              <a:ea typeface="Times New Roman" panose="02020603050405020304" pitchFamily="18" charset="0"/>
              <a:cs typeface="Arial" panose="020B0604020202020204" pitchFamily="34" charset="0"/>
            </a:endParaRPr>
          </a:p>
          <a:p>
            <a:r>
              <a:rPr lang="en-US">
                <a:ea typeface="Times New Roman" panose="02020603050405020304" pitchFamily="18" charset="0"/>
                <a:cs typeface="Arial" panose="020B0604020202020204" pitchFamily="34" charset="0"/>
              </a:rPr>
              <a:t>Veteran stated to EC and VRC that he agrees with the closure of his case</a:t>
            </a:r>
            <a:br>
              <a:rPr lang="en-US">
                <a:ea typeface="Times New Roman" panose="02020603050405020304" pitchFamily="18" charset="0"/>
                <a:cs typeface="Arial" panose="020B0604020202020204" pitchFamily="34" charset="0"/>
              </a:rPr>
            </a:br>
            <a:r>
              <a:rPr lang="en-US">
                <a:latin typeface="Calibri" panose="020F0502020204030204" pitchFamily="34" charset="0"/>
                <a:cs typeface="Arial" panose="020B0604020202020204" pitchFamily="34" charset="0"/>
              </a:rPr>
              <a:t>If he opted to continue with an aggressive job search, he likely would find employment </a:t>
            </a:r>
            <a:br>
              <a:rPr lang="en-US">
                <a:latin typeface="Calibri" panose="020F0502020204030204" pitchFamily="34" charset="0"/>
                <a:cs typeface="Arial" panose="020B0604020202020204" pitchFamily="34" charset="0"/>
              </a:rPr>
            </a:br>
            <a:endParaRPr lang="en-US">
              <a:latin typeface="Calibri" panose="020F0502020204030204" pitchFamily="34" charset="0"/>
              <a:cs typeface="Arial" panose="020B0604020202020204" pitchFamily="34" charset="0"/>
            </a:endParaRPr>
          </a:p>
          <a:p>
            <a:r>
              <a:rPr lang="en-US">
                <a:latin typeface="Calibri" panose="020F0502020204030204" pitchFamily="34" charset="0"/>
                <a:cs typeface="Arial" panose="020B0604020202020204" pitchFamily="34" charset="0"/>
              </a:rPr>
              <a:t>A sample of current job openings for which Veteran would qualify (commensurate with his education level and years of experience) is attached as evidence that he has the training needed to become suitably employed</a:t>
            </a:r>
          </a:p>
          <a:p>
            <a:endParaRPr lang="en-US">
              <a:ea typeface="Times New Roman" panose="02020603050405020304" pitchFamily="18" charset="0"/>
              <a:cs typeface="Arial" panose="020B0604020202020204" pitchFamily="34" charset="0"/>
            </a:endParaRPr>
          </a:p>
          <a:p>
            <a:endParaRPr lang="en-US"/>
          </a:p>
        </p:txBody>
      </p:sp>
      <p:sp>
        <p:nvSpPr>
          <p:cNvPr id="4" name="Slide Number Placeholder 3">
            <a:extLst>
              <a:ext uri="{FF2B5EF4-FFF2-40B4-BE49-F238E27FC236}">
                <a16:creationId xmlns:a16="http://schemas.microsoft.com/office/drawing/2014/main" id="{09ABC8C9-74CC-4813-AB6A-902B7E7DC96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0797D05C-7A26-44E5-BD03-31D13E276425}"/>
              </a:ext>
            </a:extLst>
          </p:cNvPr>
          <p:cNvSpPr>
            <a:spLocks noGrp="1"/>
          </p:cNvSpPr>
          <p:nvPr>
            <p:ph type="title"/>
          </p:nvPr>
        </p:nvSpPr>
        <p:spPr>
          <a:xfrm>
            <a:off x="420688" y="292100"/>
            <a:ext cx="9720262" cy="779463"/>
          </a:xfrm>
        </p:spPr>
        <p:txBody>
          <a:bodyPr/>
          <a:lstStyle/>
          <a:p>
            <a:r>
              <a:rPr lang="en-US"/>
              <a:t>Sample MRG-2 Closure Statement, cont’d (4)</a:t>
            </a:r>
          </a:p>
        </p:txBody>
      </p:sp>
    </p:spTree>
    <p:extLst>
      <p:ext uri="{BB962C8B-B14F-4D97-AF65-F5344CB8AC3E}">
        <p14:creationId xmlns:p14="http://schemas.microsoft.com/office/powerpoint/2010/main" val="1010099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t>Topic Objectives</a:t>
            </a:r>
          </a:p>
        </p:txBody>
      </p:sp>
      <p:sp>
        <p:nvSpPr>
          <p:cNvPr id="2" name="Content Placeholder 1"/>
          <p:cNvSpPr>
            <a:spLocks noGrp="1"/>
          </p:cNvSpPr>
          <p:nvPr>
            <p:ph idx="1"/>
          </p:nvPr>
        </p:nvSpPr>
        <p:spPr/>
        <p:txBody>
          <a:bodyPr>
            <a:normAutofit/>
          </a:bodyPr>
          <a:lstStyle/>
          <a:p>
            <a:pPr marL="0" indent="0">
              <a:buNone/>
            </a:pPr>
            <a:r>
              <a:rPr lang="en-US" sz="2800" i="1" dirty="0"/>
              <a:t>Upon completion of this topic, you will be able to:</a:t>
            </a:r>
            <a:br>
              <a:rPr lang="en-US" sz="2800" i="1" dirty="0"/>
            </a:br>
            <a:endParaRPr lang="en-US" sz="2800" dirty="0"/>
          </a:p>
          <a:p>
            <a:r>
              <a:rPr lang="en-US" altLang="en-US" sz="2800" dirty="0"/>
              <a:t>Identify the steps for closing a case in Maximum Rehabilitation Gain status</a:t>
            </a:r>
          </a:p>
        </p:txBody>
      </p:sp>
      <p:sp>
        <p:nvSpPr>
          <p:cNvPr id="4" name="Slide Number Placeholder 2">
            <a:extLst>
              <a:ext uri="{FF2B5EF4-FFF2-40B4-BE49-F238E27FC236}">
                <a16:creationId xmlns:a16="http://schemas.microsoft.com/office/drawing/2014/main" id="{47584D14-2CD4-4F2B-A189-144988CF12AF}"/>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379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CF97F-F18C-41C3-A8C8-FFB76C52C4D3}"/>
              </a:ext>
            </a:extLst>
          </p:cNvPr>
          <p:cNvSpPr>
            <a:spLocks noGrp="1"/>
          </p:cNvSpPr>
          <p:nvPr>
            <p:ph type="title"/>
          </p:nvPr>
        </p:nvSpPr>
        <p:spPr/>
        <p:txBody>
          <a:bodyPr/>
          <a:lstStyle/>
          <a:p>
            <a:r>
              <a:rPr lang="en-US"/>
              <a:t>Sample MRG-2 Closure Statement, cont’d (5)</a:t>
            </a:r>
          </a:p>
        </p:txBody>
      </p:sp>
      <p:sp>
        <p:nvSpPr>
          <p:cNvPr id="3" name="Content Placeholder 2">
            <a:extLst>
              <a:ext uri="{FF2B5EF4-FFF2-40B4-BE49-F238E27FC236}">
                <a16:creationId xmlns:a16="http://schemas.microsoft.com/office/drawing/2014/main" id="{34F70AC3-2D8E-4650-9187-FA6AC4700E9F}"/>
              </a:ext>
            </a:extLst>
          </p:cNvPr>
          <p:cNvSpPr>
            <a:spLocks noGrp="1"/>
          </p:cNvSpPr>
          <p:nvPr>
            <p:ph idx="1"/>
          </p:nvPr>
        </p:nvSpPr>
        <p:spPr/>
        <p:txBody>
          <a:bodyPr>
            <a:normAutofit/>
          </a:bodyPr>
          <a:lstStyle/>
          <a:p>
            <a:r>
              <a:rPr lang="en-US">
                <a:ea typeface="Times New Roman" panose="02020603050405020304" pitchFamily="18" charset="0"/>
                <a:cs typeface="Arial" panose="020B0604020202020204" pitchFamily="34" charset="0"/>
              </a:rPr>
              <a:t>Proposed Discontinuance-MRG letter was sent 03/28/2020</a:t>
            </a:r>
            <a:br>
              <a:rPr lang="en-US">
                <a:ea typeface="Times New Roman" panose="02020603050405020304" pitchFamily="18" charset="0"/>
                <a:cs typeface="Arial" panose="020B0604020202020204" pitchFamily="34" charset="0"/>
              </a:rPr>
            </a:br>
            <a:endParaRPr lang="en-US">
              <a:ea typeface="Times New Roman" panose="02020603050405020304" pitchFamily="18" charset="0"/>
              <a:cs typeface="Arial" panose="020B0604020202020204" pitchFamily="34" charset="0"/>
            </a:endParaRPr>
          </a:p>
          <a:p>
            <a:r>
              <a:rPr lang="en-US">
                <a:ea typeface="Times New Roman" panose="02020603050405020304" pitchFamily="18" charset="0"/>
                <a:cs typeface="Arial" panose="020B0604020202020204" pitchFamily="34" charset="0"/>
              </a:rPr>
              <a:t>In the last conversation with Veteran on 03/28/2020, he stated that he is very appreciative of all the services he has received under our program, and he is ok with the closure of his case</a:t>
            </a:r>
          </a:p>
          <a:p>
            <a:endParaRPr lang="en-US">
              <a:latin typeface="Calibri" panose="020F0502020204030204" pitchFamily="34" charset="0"/>
              <a:cs typeface="Arial" panose="020B0604020202020204" pitchFamily="34" charset="0"/>
            </a:endParaRPr>
          </a:p>
          <a:p>
            <a:r>
              <a:rPr lang="en-US">
                <a:latin typeface="Calibri" panose="020F0502020204030204" pitchFamily="34" charset="0"/>
                <a:cs typeface="Arial" panose="020B0604020202020204" pitchFamily="34" charset="0"/>
              </a:rPr>
              <a:t>Veteran’s case will be closed in accordance with M28C.V.A.6.04 as an MRG-2 since Veteran has c</a:t>
            </a:r>
            <a:r>
              <a:rPr lang="en-US"/>
              <a:t>ompleted all the planned services leading toward a suitable vocational goal, is currently employable in a suitable job, and the services provided by VR&amp;E enable the claimant to qualify for suitable employment, yet h</a:t>
            </a:r>
            <a:r>
              <a:rPr lang="en-US">
                <a:latin typeface="Calibri" panose="020F0502020204030204" pitchFamily="34" charset="0"/>
                <a:cs typeface="Arial" panose="020B0604020202020204" pitchFamily="34" charset="0"/>
              </a:rPr>
              <a:t>e has chosen to forego any further employment services at this time</a:t>
            </a:r>
            <a:endParaRPr lang="en-US"/>
          </a:p>
          <a:p>
            <a:endParaRPr lang="en-US"/>
          </a:p>
        </p:txBody>
      </p:sp>
      <p:sp>
        <p:nvSpPr>
          <p:cNvPr id="4" name="Slide Number Placeholder 3">
            <a:extLst>
              <a:ext uri="{FF2B5EF4-FFF2-40B4-BE49-F238E27FC236}">
                <a16:creationId xmlns:a16="http://schemas.microsoft.com/office/drawing/2014/main" id="{567827C3-E9D8-4B4A-9652-398A2D8947E2}"/>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8884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ltLang="en-US" sz="3200">
                <a:latin typeface="Calibri" panose="020F0502020204030204" pitchFamily="34" charset="0"/>
                <a:cs typeface="Calibri" panose="020F0502020204030204" pitchFamily="34" charset="0"/>
              </a:rPr>
              <a:t>VAF 28-0853 </a:t>
            </a:r>
            <a:r>
              <a:rPr lang="en-US" altLang="en-US">
                <a:latin typeface="Calibri" panose="020F0502020204030204" pitchFamily="34" charset="0"/>
                <a:cs typeface="Calibri" panose="020F0502020204030204" pitchFamily="34" charset="0"/>
              </a:rPr>
              <a:t>Checklist for Proposed Discontinuance</a:t>
            </a:r>
            <a:endParaRPr lang="en-US">
              <a:latin typeface="Calibri" panose="020F0502020204030204" pitchFamily="34" charset="0"/>
              <a:cs typeface="Calibri" panose="020F0502020204030204" pitchFamily="34" charset="0"/>
            </a:endParaRPr>
          </a:p>
        </p:txBody>
      </p:sp>
      <p:sp>
        <p:nvSpPr>
          <p:cNvPr id="11" name="Rectangle 3">
            <a:extLst>
              <a:ext uri="{FF2B5EF4-FFF2-40B4-BE49-F238E27FC236}">
                <a16:creationId xmlns:a16="http://schemas.microsoft.com/office/drawing/2014/main" id="{8A6E064E-C5A8-4A68-A45A-B781ADE01065}"/>
              </a:ext>
            </a:extLst>
          </p:cNvPr>
          <p:cNvSpPr>
            <a:spLocks noGrp="1"/>
          </p:cNvSpPr>
          <p:nvPr>
            <p:ph idx="1"/>
          </p:nvPr>
        </p:nvSpPr>
        <p:spPr>
          <a:xfrm>
            <a:off x="420626" y="1593176"/>
            <a:ext cx="4731365" cy="4767711"/>
          </a:xfrm>
        </p:spPr>
        <p:txBody>
          <a:bodyPr>
            <a:normAutofit/>
          </a:bodyPr>
          <a:lstStyle/>
          <a:p>
            <a:r>
              <a:rPr lang="en-US" altLang="en-US" sz="2800"/>
              <a:t>Veteran’s name and SS#</a:t>
            </a:r>
          </a:p>
          <a:p>
            <a:r>
              <a:rPr lang="en-US" altLang="en-US" sz="2800"/>
              <a:t>IL or RTE case</a:t>
            </a:r>
          </a:p>
          <a:p>
            <a:r>
              <a:rPr lang="en-US" altLang="en-US" sz="2800"/>
              <a:t>EH or SEH</a:t>
            </a:r>
          </a:p>
          <a:p>
            <a:r>
              <a:rPr lang="en-US" altLang="en-US" sz="2800"/>
              <a:t>Interrupt Letter</a:t>
            </a:r>
          </a:p>
          <a:p>
            <a:r>
              <a:rPr lang="en-US" altLang="en-US" sz="2800"/>
              <a:t>Due Process provided</a:t>
            </a:r>
          </a:p>
          <a:p>
            <a:r>
              <a:rPr lang="en-US" altLang="en-US" sz="2800"/>
              <a:t>Needed services provided</a:t>
            </a:r>
          </a:p>
          <a:p>
            <a:r>
              <a:rPr lang="en-US" altLang="en-US" sz="2800"/>
              <a:t>IL addressed</a:t>
            </a:r>
          </a:p>
          <a:p>
            <a:r>
              <a:rPr lang="en-US" altLang="en-US" sz="2800"/>
              <a:t>Reviewed case for MRG</a:t>
            </a:r>
          </a:p>
        </p:txBody>
      </p:sp>
      <p:sp>
        <p:nvSpPr>
          <p:cNvPr id="12" name="Rectangle 4">
            <a:extLst>
              <a:ext uri="{FF2B5EF4-FFF2-40B4-BE49-F238E27FC236}">
                <a16:creationId xmlns:a16="http://schemas.microsoft.com/office/drawing/2014/main" id="{4296E81C-57E8-42BF-B4DB-3992E6068906}"/>
              </a:ext>
            </a:extLst>
          </p:cNvPr>
          <p:cNvSpPr txBox="1">
            <a:spLocks/>
          </p:cNvSpPr>
          <p:nvPr/>
        </p:nvSpPr>
        <p:spPr>
          <a:xfrm>
            <a:off x="5151991" y="1516976"/>
            <a:ext cx="4184035" cy="388077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Discontinued closure statement complete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Discontinued letter drafted</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Award actions processed</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Track Selection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Financial transactions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Electronic signatures</a:t>
            </a:r>
          </a:p>
        </p:txBody>
      </p:sp>
      <p:sp>
        <p:nvSpPr>
          <p:cNvPr id="6" name="Slide Number Placeholder 2">
            <a:extLst>
              <a:ext uri="{FF2B5EF4-FFF2-40B4-BE49-F238E27FC236}">
                <a16:creationId xmlns:a16="http://schemas.microsoft.com/office/drawing/2014/main" id="{2CC8C868-FEB0-4031-93EB-E3A2ACEA1D5E}"/>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CFA9268-5B76-472D-BFFB-C4E81F2B4146}"/>
              </a:ext>
            </a:extLst>
          </p:cNvPr>
          <p:cNvSpPr/>
          <p:nvPr/>
        </p:nvSpPr>
        <p:spPr>
          <a:xfrm>
            <a:off x="7558361" y="6160832"/>
            <a:ext cx="4213013"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Checklist for Proposed Discontinuation</a:t>
            </a:r>
            <a:endParaRPr kumimoji="0" lang="en-US" sz="20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5859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ltLang="en-US"/>
              <a:t>Case Review</a:t>
            </a:r>
            <a:endParaRPr lang="en-US"/>
          </a:p>
        </p:txBody>
      </p:sp>
      <p:sp>
        <p:nvSpPr>
          <p:cNvPr id="6" name="Rectangle 5">
            <a:extLst>
              <a:ext uri="{FF2B5EF4-FFF2-40B4-BE49-F238E27FC236}">
                <a16:creationId xmlns:a16="http://schemas.microsoft.com/office/drawing/2014/main" id="{FB074C32-DAE8-4DFD-9F0D-7054409F7C20}"/>
              </a:ext>
            </a:extLst>
          </p:cNvPr>
          <p:cNvSpPr/>
          <p:nvPr/>
        </p:nvSpPr>
        <p:spPr>
          <a:xfrm>
            <a:off x="446025" y="1524000"/>
            <a:ext cx="11316483" cy="3108543"/>
          </a:xfrm>
          <a:prstGeom prst="rect">
            <a:avLst/>
          </a:prstGeom>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When performing a Case Review, you must submit: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Closure Statement</a:t>
            </a: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Calibri"/>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Discontinuance Checklist</a:t>
            </a: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Calibri"/>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Actual Counseling, Education, Rehabilitation (CER) File/e-Folder</a:t>
            </a: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Calibri"/>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Copy of Discontinuance Letter (VR-64</a:t>
            </a:r>
            <a:r>
              <a:rPr lang="en-US" altLang="en-US" sz="2800" dirty="0">
                <a:solidFill>
                  <a:srgbClr val="000000"/>
                </a:solidFill>
                <a:latin typeface="Calibri" panose="020F0502020204030204"/>
              </a:rPr>
              <a:t> MRG or VR-58 Discontinuance)</a:t>
            </a: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457200" indent="-457200">
              <a:buFont typeface="Arial" panose="020B0604020202020204" pitchFamily="34" charset="0"/>
              <a:buChar char="•"/>
              <a:defRPr/>
            </a:pPr>
            <a:r>
              <a:rPr lang="en-US" altLang="en-US" sz="2800" dirty="0"/>
              <a:t>Submit to Supervisor for approval</a:t>
            </a:r>
          </a:p>
        </p:txBody>
      </p:sp>
      <p:sp>
        <p:nvSpPr>
          <p:cNvPr id="4" name="Slide Number Placeholder 2">
            <a:extLst>
              <a:ext uri="{FF2B5EF4-FFF2-40B4-BE49-F238E27FC236}">
                <a16:creationId xmlns:a16="http://schemas.microsoft.com/office/drawing/2014/main" id="{DFA622EB-CFF1-4560-A4BD-CC731549D731}"/>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0619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ltLang="en-US"/>
              <a:t>Final Steps</a:t>
            </a:r>
            <a:endParaRPr lang="en-US"/>
          </a:p>
        </p:txBody>
      </p:sp>
      <p:sp>
        <p:nvSpPr>
          <p:cNvPr id="6" name="Rectangle 3">
            <a:extLst>
              <a:ext uri="{FF2B5EF4-FFF2-40B4-BE49-F238E27FC236}">
                <a16:creationId xmlns:a16="http://schemas.microsoft.com/office/drawing/2014/main" id="{F7A2CDF6-ED0B-4A30-BBDA-6CA6F4ADFC76}"/>
              </a:ext>
            </a:extLst>
          </p:cNvPr>
          <p:cNvSpPr>
            <a:spLocks noGrp="1"/>
          </p:cNvSpPr>
          <p:nvPr>
            <p:ph idx="1"/>
          </p:nvPr>
        </p:nvSpPr>
        <p:spPr>
          <a:xfrm>
            <a:off x="420623" y="1409255"/>
            <a:ext cx="11134067" cy="3315146"/>
          </a:xfrm>
        </p:spPr>
        <p:txBody>
          <a:bodyPr>
            <a:normAutofit/>
          </a:bodyPr>
          <a:lstStyle/>
          <a:p>
            <a:r>
              <a:rPr lang="en-US" altLang="en-US" sz="2800" dirty="0"/>
              <a:t>Reviewer completes checklist</a:t>
            </a:r>
          </a:p>
          <a:p>
            <a:r>
              <a:rPr lang="en-US" altLang="en-US" sz="2800" dirty="0"/>
              <a:t>Discontinues case in CWINRS</a:t>
            </a:r>
          </a:p>
          <a:p>
            <a:r>
              <a:rPr lang="en-US" altLang="en-US" sz="2800" dirty="0"/>
              <a:t>Update the date on Discontinuance letter </a:t>
            </a: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(VR-64</a:t>
            </a:r>
            <a:r>
              <a:rPr lang="en-US" altLang="en-US" sz="2800" dirty="0">
                <a:solidFill>
                  <a:srgbClr val="000000"/>
                </a:solidFill>
                <a:latin typeface="Calibri" panose="020F0502020204030204"/>
              </a:rPr>
              <a:t> or VR-58) </a:t>
            </a:r>
          </a:p>
          <a:p>
            <a:r>
              <a:rPr lang="en-US" altLang="en-US" sz="2800" dirty="0"/>
              <a:t>Send Discontinuance letter and 20-0998 to Veteran</a:t>
            </a:r>
          </a:p>
        </p:txBody>
      </p:sp>
      <p:sp>
        <p:nvSpPr>
          <p:cNvPr id="4" name="Slide Number Placeholder 2">
            <a:extLst>
              <a:ext uri="{FF2B5EF4-FFF2-40B4-BE49-F238E27FC236}">
                <a16:creationId xmlns:a16="http://schemas.microsoft.com/office/drawing/2014/main" id="{88399BEE-AE00-4FD8-AB02-1482B4889599}"/>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8040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15292" y="1926553"/>
            <a:ext cx="10178101" cy="779463"/>
          </a:xfrm>
        </p:spPr>
        <p:txBody>
          <a:bodyPr>
            <a:normAutofit fontScale="90000"/>
          </a:bodyPr>
          <a:lstStyle/>
          <a:p>
            <a:r>
              <a:rPr lang="en-US" altLang="en-US" dirty="0"/>
              <a:t>This concludes the training on Maximum Rehabilitation Gain (MRG)</a:t>
            </a:r>
            <a:endParaRPr lang="en-US" dirty="0"/>
          </a:p>
        </p:txBody>
      </p:sp>
      <p:sp>
        <p:nvSpPr>
          <p:cNvPr id="6" name="Rectangle 3">
            <a:extLst>
              <a:ext uri="{FF2B5EF4-FFF2-40B4-BE49-F238E27FC236}">
                <a16:creationId xmlns:a16="http://schemas.microsoft.com/office/drawing/2014/main" id="{F7A2CDF6-ED0B-4A30-BBDA-6CA6F4ADFC76}"/>
              </a:ext>
            </a:extLst>
          </p:cNvPr>
          <p:cNvSpPr>
            <a:spLocks noGrp="1"/>
          </p:cNvSpPr>
          <p:nvPr>
            <p:ph idx="1"/>
          </p:nvPr>
        </p:nvSpPr>
        <p:spPr>
          <a:xfrm>
            <a:off x="637310" y="3071141"/>
            <a:ext cx="11134067" cy="3315146"/>
          </a:xfrm>
        </p:spPr>
        <p:txBody>
          <a:bodyPr>
            <a:normAutofit/>
          </a:bodyPr>
          <a:lstStyle/>
          <a:p>
            <a:pPr marL="0" indent="0">
              <a:buNone/>
            </a:pPr>
            <a:endParaRPr lang="en-US" altLang="en-US" sz="2800" dirty="0"/>
          </a:p>
        </p:txBody>
      </p:sp>
      <p:sp>
        <p:nvSpPr>
          <p:cNvPr id="4" name="Slide Number Placeholder 2">
            <a:extLst>
              <a:ext uri="{FF2B5EF4-FFF2-40B4-BE49-F238E27FC236}">
                <a16:creationId xmlns:a16="http://schemas.microsoft.com/office/drawing/2014/main" id="{88399BEE-AE00-4FD8-AB02-1482B4889599}"/>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854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A9DC-72CF-4187-95B2-F44CD73E8601}"/>
              </a:ext>
            </a:extLst>
          </p:cNvPr>
          <p:cNvSpPr>
            <a:spLocks noGrp="1"/>
          </p:cNvSpPr>
          <p:nvPr>
            <p:ph type="title"/>
          </p:nvPr>
        </p:nvSpPr>
        <p:spPr/>
        <p:txBody>
          <a:bodyPr/>
          <a:lstStyle/>
          <a:p>
            <a:r>
              <a:rPr lang="en-US"/>
              <a:t>Discontinuance Closures</a:t>
            </a:r>
          </a:p>
        </p:txBody>
      </p:sp>
      <p:sp>
        <p:nvSpPr>
          <p:cNvPr id="4" name="Slide Number Placeholder 3">
            <a:extLst>
              <a:ext uri="{FF2B5EF4-FFF2-40B4-BE49-F238E27FC236}">
                <a16:creationId xmlns:a16="http://schemas.microsoft.com/office/drawing/2014/main" id="{98166F91-0EAA-4143-B284-187745229B5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346C6CC-1531-9D43-9929-56C34AA4FDB5}" type="slidenum">
              <a:rPr kumimoji="0" lang="en-US" sz="9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791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altLang="en-US" sz="3200" dirty="0"/>
              <a:t>Case Closure Procedures</a:t>
            </a:r>
            <a:endParaRPr lang="en-US" sz="3200" dirty="0"/>
          </a:p>
        </p:txBody>
      </p:sp>
      <p:sp>
        <p:nvSpPr>
          <p:cNvPr id="10" name="Rectangle 9">
            <a:extLst>
              <a:ext uri="{FF2B5EF4-FFF2-40B4-BE49-F238E27FC236}">
                <a16:creationId xmlns:a16="http://schemas.microsoft.com/office/drawing/2014/main" id="{A3C3CED7-A8DB-4C8E-8832-99E3113489DF}"/>
              </a:ext>
            </a:extLst>
          </p:cNvPr>
          <p:cNvSpPr/>
          <p:nvPr/>
        </p:nvSpPr>
        <p:spPr>
          <a:xfrm>
            <a:off x="420626" y="1358649"/>
            <a:ext cx="11387746" cy="4493538"/>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Staff Responsibilities</a:t>
            </a:r>
          </a:p>
          <a:p>
            <a:pPr marR="0" lvl="0" algn="l" defTabSz="914400" rtl="0" eaLnBrk="1" fontAlgn="auto" latinLnBrk="0" hangingPunct="1">
              <a:lnSpc>
                <a:spcPct val="100000"/>
              </a:lnSpc>
              <a:spcBef>
                <a:spcPts val="0"/>
              </a:spcBef>
              <a:spcAft>
                <a:spcPts val="0"/>
              </a:spcAft>
              <a:buClrTx/>
              <a:buSzTx/>
              <a:tabLst/>
              <a:defRPr/>
            </a:pPr>
            <a:endParaRPr lang="en-US" altLang="en-US" dirty="0">
              <a:solidFill>
                <a:srgbClr val="000000"/>
              </a:solidFill>
              <a:latin typeface="Calibri" panose="020F0502020204030204"/>
            </a:endParaRPr>
          </a:p>
          <a:p>
            <a:r>
              <a:rPr lang="en-US" sz="1600" b="1" dirty="0">
                <a:effectLst/>
              </a:rPr>
              <a:t>1.  Case Manager</a:t>
            </a:r>
          </a:p>
          <a:p>
            <a:r>
              <a:rPr lang="en-US" sz="1600" b="1" dirty="0">
                <a:effectLst/>
              </a:rPr>
              <a:t>(Change Date November 7, 2013)</a:t>
            </a:r>
          </a:p>
          <a:p>
            <a:r>
              <a:rPr lang="en-US" sz="1600" dirty="0">
                <a:effectLst/>
              </a:rPr>
              <a:t>The case manager must make every effort to assist the claimant toward a rehabilitation outcome.  However, when the claimant is unable or unwilling to continue receiving services toward that goal, the case manager is responsible for:</a:t>
            </a:r>
          </a:p>
          <a:p>
            <a:pPr>
              <a:buFont typeface="Arial" panose="020B0604020202020204" pitchFamily="34" charset="0"/>
              <a:buChar char="•"/>
            </a:pPr>
            <a:r>
              <a:rPr lang="en-US" sz="1600" dirty="0">
                <a:effectLst/>
              </a:rPr>
              <a:t>Reviewing all information in the claimant’s record. </a:t>
            </a:r>
          </a:p>
          <a:p>
            <a:pPr>
              <a:buFont typeface="Arial" panose="020B0604020202020204" pitchFamily="34" charset="0"/>
              <a:buChar char="•"/>
            </a:pPr>
            <a:r>
              <a:rPr lang="en-US" sz="1600" dirty="0">
                <a:effectLst/>
              </a:rPr>
              <a:t>Developing further information as needed.</a:t>
            </a:r>
          </a:p>
          <a:p>
            <a:pPr>
              <a:buFont typeface="Arial" panose="020B0604020202020204" pitchFamily="34" charset="0"/>
              <a:buChar char="•"/>
            </a:pPr>
            <a:r>
              <a:rPr lang="en-US" sz="1600" dirty="0">
                <a:effectLst/>
              </a:rPr>
              <a:t>Completing the case closure activities outlined below.</a:t>
            </a:r>
          </a:p>
          <a:p>
            <a:endParaRPr lang="en-US" sz="1600" dirty="0">
              <a:effectLst/>
            </a:endParaRPr>
          </a:p>
          <a:p>
            <a:r>
              <a:rPr lang="en-US" sz="1600" b="1" dirty="0">
                <a:effectLst/>
              </a:rPr>
              <a:t>2.  Veteran Readiness and Employment Officer</a:t>
            </a:r>
          </a:p>
          <a:p>
            <a:r>
              <a:rPr lang="en-US" sz="1600" b="1" dirty="0">
                <a:effectLst/>
              </a:rPr>
              <a:t>(Change Date July 16, 2021)</a:t>
            </a:r>
          </a:p>
          <a:p>
            <a:r>
              <a:rPr lang="en-US" sz="1600" dirty="0">
                <a:effectLst/>
              </a:rPr>
              <a:t>Except for cases being closed from Applicant (APP) or Evaluation and Planning (EP) statuses, the Veteran Readiness and Employment (VR&amp;E) Officer must ensure that the:</a:t>
            </a:r>
          </a:p>
          <a:p>
            <a:pPr>
              <a:buFont typeface="Arial" panose="020B0604020202020204" pitchFamily="34" charset="0"/>
              <a:buChar char="•"/>
            </a:pPr>
            <a:r>
              <a:rPr lang="en-US" sz="1600" dirty="0">
                <a:effectLst/>
              </a:rPr>
              <a:t>Required procedures were followed.</a:t>
            </a:r>
          </a:p>
          <a:p>
            <a:pPr>
              <a:buFont typeface="Arial" panose="020B0604020202020204" pitchFamily="34" charset="0"/>
              <a:buChar char="•"/>
            </a:pPr>
            <a:r>
              <a:rPr lang="en-US" sz="1600" dirty="0">
                <a:effectLst/>
              </a:rPr>
              <a:t>Current information was used when justifying the closure.</a:t>
            </a:r>
          </a:p>
          <a:p>
            <a:pPr>
              <a:buFont typeface="Arial" panose="020B0604020202020204" pitchFamily="34" charset="0"/>
              <a:buChar char="•"/>
            </a:pPr>
            <a:r>
              <a:rPr lang="en-US" sz="1600" dirty="0">
                <a:effectLst/>
              </a:rPr>
              <a:t>Required criteria were met before a claimant’s case is closed.</a:t>
            </a:r>
            <a:endParaRPr kumimoji="0" lang="en-US" altLang="en-US" sz="1600" b="0" i="0" u="none" strike="noStrike" kern="1200" cap="none" spc="0" normalizeH="0" baseline="0" noProof="0" dirty="0">
              <a:ln>
                <a:noFill/>
              </a:ln>
              <a:solidFill>
                <a:srgbClr val="000000"/>
              </a:solidFill>
              <a:effectLst/>
              <a:uLnTx/>
              <a:uFillTx/>
              <a:ea typeface="+mn-ea"/>
              <a:cs typeface="+mn-cs"/>
            </a:endParaRPr>
          </a:p>
        </p:txBody>
      </p:sp>
      <p:sp>
        <p:nvSpPr>
          <p:cNvPr id="4" name="Slide Number Placeholder 2">
            <a:extLst>
              <a:ext uri="{FF2B5EF4-FFF2-40B4-BE49-F238E27FC236}">
                <a16:creationId xmlns:a16="http://schemas.microsoft.com/office/drawing/2014/main" id="{5EDD251A-CDA3-4F6D-846E-0FF7F9132D17}"/>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5715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altLang="en-US" sz="3200" dirty="0"/>
              <a:t>Case Closure Activities</a:t>
            </a:r>
            <a:endParaRPr lang="en-US" sz="3200" dirty="0"/>
          </a:p>
        </p:txBody>
      </p:sp>
      <p:sp>
        <p:nvSpPr>
          <p:cNvPr id="10" name="Rectangle 9">
            <a:extLst>
              <a:ext uri="{FF2B5EF4-FFF2-40B4-BE49-F238E27FC236}">
                <a16:creationId xmlns:a16="http://schemas.microsoft.com/office/drawing/2014/main" id="{A3C3CED7-A8DB-4C8E-8832-99E3113489DF}"/>
              </a:ext>
            </a:extLst>
          </p:cNvPr>
          <p:cNvSpPr/>
          <p:nvPr/>
        </p:nvSpPr>
        <p:spPr>
          <a:xfrm>
            <a:off x="420626" y="1358649"/>
            <a:ext cx="11387746" cy="4493538"/>
          </a:xfrm>
          <a:prstGeom prst="rect">
            <a:avLst/>
          </a:prstGeom>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800" dirty="0">
                <a:effectLst/>
              </a:rPr>
              <a:t>1)  </a:t>
            </a:r>
            <a:r>
              <a:rPr lang="en-US" sz="2800" dirty="0"/>
              <a:t>Interruption</a:t>
            </a:r>
          </a:p>
          <a:p>
            <a:pPr marR="0" lvl="0" algn="l" defTabSz="914400" rtl="0" eaLnBrk="1" fontAlgn="auto" latinLnBrk="0" hangingPunct="1">
              <a:lnSpc>
                <a:spcPct val="100000"/>
              </a:lnSpc>
              <a:spcBef>
                <a:spcPts val="0"/>
              </a:spcBef>
              <a:spcAft>
                <a:spcPts val="0"/>
              </a:spcAft>
              <a:buClrTx/>
              <a:buSzTx/>
              <a:tabLst/>
              <a:defRPr/>
            </a:pPr>
            <a:r>
              <a:rPr lang="en-US" sz="2800" dirty="0">
                <a:effectLst/>
              </a:rPr>
              <a:t>2)  </a:t>
            </a:r>
            <a:r>
              <a:rPr lang="en-US" sz="2800" dirty="0"/>
              <a:t>Proposed Closure Notification and Due Process Period</a:t>
            </a:r>
          </a:p>
          <a:p>
            <a:pPr marR="0" lvl="0" algn="l" defTabSz="914400" rtl="0" eaLnBrk="1" fontAlgn="auto" latinLnBrk="0" hangingPunct="1">
              <a:lnSpc>
                <a:spcPct val="100000"/>
              </a:lnSpc>
              <a:spcBef>
                <a:spcPts val="0"/>
              </a:spcBef>
              <a:spcAft>
                <a:spcPts val="0"/>
              </a:spcAft>
              <a:buClrTx/>
              <a:buSzTx/>
              <a:tabLst/>
              <a:defRPr/>
            </a:pPr>
            <a:r>
              <a:rPr lang="en-US" sz="2800" dirty="0">
                <a:effectLst/>
              </a:rPr>
              <a:t>3)  </a:t>
            </a:r>
            <a:r>
              <a:rPr lang="en-US" sz="2800" dirty="0"/>
              <a:t>Closure Statement</a:t>
            </a:r>
          </a:p>
          <a:p>
            <a:pPr marR="0" lvl="0" algn="l" defTabSz="914400" rtl="0" eaLnBrk="1" fontAlgn="auto" latinLnBrk="0" hangingPunct="1">
              <a:lnSpc>
                <a:spcPct val="100000"/>
              </a:lnSpc>
              <a:spcBef>
                <a:spcPts val="0"/>
              </a:spcBef>
              <a:spcAft>
                <a:spcPts val="0"/>
              </a:spcAft>
              <a:buClrTx/>
              <a:buSzTx/>
              <a:tabLst/>
              <a:defRPr/>
            </a:pPr>
            <a:r>
              <a:rPr lang="en-US" sz="2800" dirty="0">
                <a:effectLst/>
              </a:rPr>
              <a:t>4)  Third Party Information</a:t>
            </a:r>
          </a:p>
          <a:p>
            <a:pPr marR="0" lvl="0" algn="l" defTabSz="914400" rtl="0" eaLnBrk="1" fontAlgn="auto" latinLnBrk="0" hangingPunct="1">
              <a:lnSpc>
                <a:spcPct val="100000"/>
              </a:lnSpc>
              <a:spcBef>
                <a:spcPts val="0"/>
              </a:spcBef>
              <a:spcAft>
                <a:spcPts val="0"/>
              </a:spcAft>
              <a:buClrTx/>
              <a:buSzTx/>
              <a:tabLst/>
              <a:defRPr/>
            </a:pPr>
            <a:r>
              <a:rPr lang="en-US" sz="2800" dirty="0"/>
              <a:t>5)  Required Supporting Documentation</a:t>
            </a:r>
          </a:p>
          <a:p>
            <a:pPr marR="0" lvl="0" algn="l" defTabSz="914400" rtl="0" eaLnBrk="1" fontAlgn="auto" latinLnBrk="0" hangingPunct="1">
              <a:lnSpc>
                <a:spcPct val="100000"/>
              </a:lnSpc>
              <a:spcBef>
                <a:spcPts val="0"/>
              </a:spcBef>
              <a:spcAft>
                <a:spcPts val="0"/>
              </a:spcAft>
              <a:buClrTx/>
              <a:buSzTx/>
              <a:tabLst/>
              <a:defRPr/>
            </a:pPr>
            <a:r>
              <a:rPr lang="en-US" sz="2800" dirty="0">
                <a:effectLst/>
              </a:rPr>
              <a:t>6)  Closure Forms</a:t>
            </a:r>
          </a:p>
          <a:p>
            <a:pPr marR="0" lvl="0" algn="l" defTabSz="914400" rtl="0" eaLnBrk="1" fontAlgn="auto" latinLnBrk="0" hangingPunct="1">
              <a:lnSpc>
                <a:spcPct val="100000"/>
              </a:lnSpc>
              <a:spcBef>
                <a:spcPts val="0"/>
              </a:spcBef>
              <a:spcAft>
                <a:spcPts val="0"/>
              </a:spcAft>
              <a:buClrTx/>
              <a:buSzTx/>
              <a:tabLst/>
              <a:defRPr/>
            </a:pPr>
            <a:r>
              <a:rPr lang="en-US" sz="2800" dirty="0"/>
              <a:t>7)  VREO Concurrence</a:t>
            </a:r>
          </a:p>
          <a:p>
            <a:pPr marR="0" lvl="0" algn="l" defTabSz="914400" rtl="0" eaLnBrk="1" fontAlgn="auto" latinLnBrk="0" hangingPunct="1">
              <a:lnSpc>
                <a:spcPct val="100000"/>
              </a:lnSpc>
              <a:spcBef>
                <a:spcPts val="0"/>
              </a:spcBef>
              <a:spcAft>
                <a:spcPts val="0"/>
              </a:spcAft>
              <a:buClrTx/>
              <a:buSzTx/>
              <a:tabLst/>
              <a:defRPr/>
            </a:pPr>
            <a:r>
              <a:rPr lang="en-US" sz="2800" dirty="0">
                <a:effectLst/>
              </a:rPr>
              <a:t>8)  Final Closure Notification</a:t>
            </a:r>
          </a:p>
          <a:p>
            <a:pPr marR="0" lvl="0" algn="l" defTabSz="914400" rtl="0" eaLnBrk="1" fontAlgn="auto" latinLnBrk="0" hangingPunct="1">
              <a:lnSpc>
                <a:spcPct val="100000"/>
              </a:lnSpc>
              <a:spcBef>
                <a:spcPts val="0"/>
              </a:spcBef>
              <a:spcAft>
                <a:spcPts val="0"/>
              </a:spcAft>
              <a:buClrTx/>
              <a:buSzTx/>
              <a:tabLst/>
              <a:defRPr/>
            </a:pPr>
            <a:r>
              <a:rPr lang="en-US" sz="2800" dirty="0"/>
              <a:t>9)  CWINRS Update</a:t>
            </a:r>
          </a:p>
          <a:p>
            <a:pPr marR="0" lvl="0" algn="l" defTabSz="914400" rtl="0" eaLnBrk="1" fontAlgn="auto" latinLnBrk="0" hangingPunct="1">
              <a:lnSpc>
                <a:spcPct val="100000"/>
              </a:lnSpc>
              <a:spcBef>
                <a:spcPts val="0"/>
              </a:spcBef>
              <a:spcAft>
                <a:spcPts val="0"/>
              </a:spcAft>
              <a:buClrTx/>
              <a:buSzTx/>
              <a:tabLst/>
              <a:defRPr/>
            </a:pPr>
            <a:r>
              <a:rPr lang="en-US" sz="2800" dirty="0">
                <a:effectLst/>
              </a:rPr>
              <a:t>10) Contact the Veteran Service Center (VSC)</a:t>
            </a:r>
            <a:endParaRPr kumimoji="0" lang="en-US" altLang="en-US" sz="1600" b="0" i="0" u="none" strike="noStrike" kern="1200" cap="none" spc="0" normalizeH="0" baseline="0" noProof="0" dirty="0">
              <a:ln>
                <a:noFill/>
              </a:ln>
              <a:solidFill>
                <a:srgbClr val="000000"/>
              </a:solidFill>
              <a:effectLst/>
              <a:uLnTx/>
              <a:uFillTx/>
              <a:ea typeface="+mn-ea"/>
              <a:cs typeface="+mn-cs"/>
            </a:endParaRPr>
          </a:p>
        </p:txBody>
      </p:sp>
      <p:sp>
        <p:nvSpPr>
          <p:cNvPr id="4" name="Slide Number Placeholder 2">
            <a:extLst>
              <a:ext uri="{FF2B5EF4-FFF2-40B4-BE49-F238E27FC236}">
                <a16:creationId xmlns:a16="http://schemas.microsoft.com/office/drawing/2014/main" id="{5EDD251A-CDA3-4F6D-846E-0FF7F9132D17}"/>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6302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altLang="en-US" sz="3200"/>
              <a:t>Reasons for Case Closure in Discontinued Status</a:t>
            </a:r>
            <a:endParaRPr lang="en-US" sz="3200"/>
          </a:p>
        </p:txBody>
      </p:sp>
      <p:sp>
        <p:nvSpPr>
          <p:cNvPr id="10" name="Rectangle 9">
            <a:extLst>
              <a:ext uri="{FF2B5EF4-FFF2-40B4-BE49-F238E27FC236}">
                <a16:creationId xmlns:a16="http://schemas.microsoft.com/office/drawing/2014/main" id="{A3C3CED7-A8DB-4C8E-8832-99E3113489DF}"/>
              </a:ext>
            </a:extLst>
          </p:cNvPr>
          <p:cNvSpPr/>
          <p:nvPr/>
        </p:nvSpPr>
        <p:spPr>
          <a:xfrm>
            <a:off x="420626" y="1443841"/>
            <a:ext cx="11009374"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Reasons for closing a case in discontinued status include but are not limited 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Veteran has not responded to attempts to contact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Unsatisfactory Conduct and Cooperation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Veteran’s disabilities are too severe for pursuit of employment and Veteran does not need IL services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rPr>
              <a:t>Veteran directly requests case closure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Calibri" panose="020F0502020204030204"/>
                <a:ea typeface="+mn-ea"/>
                <a:cs typeface="+mn-cs"/>
              </a:rPr>
              <a:t>Is recalled to active-duty status.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2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4" name="Slide Number Placeholder 2">
            <a:extLst>
              <a:ext uri="{FF2B5EF4-FFF2-40B4-BE49-F238E27FC236}">
                <a16:creationId xmlns:a16="http://schemas.microsoft.com/office/drawing/2014/main" id="{5EDD251A-CDA3-4F6D-846E-0FF7F9132D17}"/>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a:t>Discontinue Closure Statement</a:t>
            </a:r>
            <a:endParaRPr lang="en-US"/>
          </a:p>
        </p:txBody>
      </p:sp>
      <p:sp>
        <p:nvSpPr>
          <p:cNvPr id="2" name="Rectangle 1">
            <a:extLst>
              <a:ext uri="{FF2B5EF4-FFF2-40B4-BE49-F238E27FC236}">
                <a16:creationId xmlns:a16="http://schemas.microsoft.com/office/drawing/2014/main" id="{63BC3751-6765-4198-9E7C-413F3FD2C7C0}"/>
              </a:ext>
            </a:extLst>
          </p:cNvPr>
          <p:cNvSpPr/>
          <p:nvPr/>
        </p:nvSpPr>
        <p:spPr>
          <a:xfrm>
            <a:off x="420626" y="1371600"/>
            <a:ext cx="10174804" cy="42165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The Closure Statement should include the following: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Closure statement date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Current service-connected disability conditions and rating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EH/SEH determination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Remaining Ch. 31 entitlement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2400">
                <a:solidFill>
                  <a:srgbClr val="000000"/>
                </a:solidFill>
                <a:latin typeface="Calibri" panose="020F0502020204030204"/>
              </a:rPr>
              <a:t>Overview of the rehab plan ( to include services provided</a:t>
            </a: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Reason for decision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Applicable regulatory guidelines that support the decision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2400">
                <a:solidFill>
                  <a:srgbClr val="000000"/>
                </a:solidFill>
                <a:latin typeface="Calibri" panose="020F0502020204030204"/>
              </a:rPr>
              <a:t>Specific evidence supporting the decision</a:t>
            </a:r>
            <a:endPar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400" b="0" i="0" u="none" strike="noStrike" kern="1200" cap="none" spc="0" normalizeH="0" baseline="0" noProof="0">
                <a:ln>
                  <a:noFill/>
                </a:ln>
                <a:solidFill>
                  <a:srgbClr val="000000"/>
                </a:solidFill>
                <a:effectLst/>
                <a:uLnTx/>
                <a:uFillTx/>
                <a:latin typeface="Calibri" panose="020F0502020204030204"/>
                <a:ea typeface="+mn-ea"/>
                <a:cs typeface="+mn-cs"/>
              </a:rPr>
              <a:t>Accurate reason code (RC), detailed reason code (DRC), if applicable that will be used to close the case</a:t>
            </a:r>
            <a:endParaRPr kumimoji="0" lang="en-US" sz="24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2">
            <a:extLst>
              <a:ext uri="{FF2B5EF4-FFF2-40B4-BE49-F238E27FC236}">
                <a16:creationId xmlns:a16="http://schemas.microsoft.com/office/drawing/2014/main" id="{17A01686-7580-477B-AE38-F86761527192}"/>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B68AA989-6BA3-434C-B65A-AA6A0ED83F48}"/>
              </a:ext>
            </a:extLst>
          </p:cNvPr>
          <p:cNvSpPr/>
          <p:nvPr/>
        </p:nvSpPr>
        <p:spPr>
          <a:xfrm>
            <a:off x="7772400" y="6201621"/>
            <a:ext cx="4213013" cy="4001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a:ln>
                  <a:noFill/>
                </a:ln>
                <a:solidFill>
                  <a:srgbClr val="0000FF"/>
                </a:solidFill>
                <a:effectLst/>
                <a:uLnTx/>
                <a:uFillTx/>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Checklist for Proposed Discontinuation</a:t>
            </a:r>
            <a:endParaRPr kumimoji="0" lang="en-US" sz="20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82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br>
              <a:rPr lang="en-US" altLang="en-US"/>
            </a:br>
            <a:r>
              <a:rPr lang="en-US" altLang="en-US"/>
              <a:t>Maximum Rehabilitation Gain (MRG)</a:t>
            </a:r>
            <a:br>
              <a:rPr lang="en-US" altLang="en-US"/>
            </a:br>
            <a:endParaRPr lang="en-US"/>
          </a:p>
        </p:txBody>
      </p:sp>
      <p:sp>
        <p:nvSpPr>
          <p:cNvPr id="2" name="Rectangle 1">
            <a:extLst>
              <a:ext uri="{FF2B5EF4-FFF2-40B4-BE49-F238E27FC236}">
                <a16:creationId xmlns:a16="http://schemas.microsoft.com/office/drawing/2014/main" id="{9462C097-EB24-44DD-9908-35C9CCD215D5}"/>
              </a:ext>
            </a:extLst>
          </p:cNvPr>
          <p:cNvSpPr/>
          <p:nvPr/>
        </p:nvSpPr>
        <p:spPr>
          <a:xfrm>
            <a:off x="420626" y="1481759"/>
            <a:ext cx="11161774"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Calibri" panose="020F0502020204030204"/>
                <a:ea typeface="+mn-ea"/>
                <a:cs typeface="+mn-cs"/>
              </a:rPr>
              <a:t>An MRG captures the effect of vocational interventions on individual Veterans who did not meet the criteria of “rehabilitated” but derived significant benefits through services provided by VR&amp;E.</a:t>
            </a:r>
          </a:p>
        </p:txBody>
      </p:sp>
      <p:sp>
        <p:nvSpPr>
          <p:cNvPr id="4" name="Slide Number Placeholder 2">
            <a:extLst>
              <a:ext uri="{FF2B5EF4-FFF2-40B4-BE49-F238E27FC236}">
                <a16:creationId xmlns:a16="http://schemas.microsoft.com/office/drawing/2014/main" id="{6F7DB67B-5FBF-454B-BBBC-157FB36B4565}"/>
              </a:ext>
            </a:extLst>
          </p:cNvPr>
          <p:cNvSpPr txBox="1">
            <a:spLocks/>
          </p:cNvSpPr>
          <p:nvPr/>
        </p:nvSpPr>
        <p:spPr>
          <a:xfrm>
            <a:off x="10134600" y="6386287"/>
            <a:ext cx="533400" cy="365125"/>
          </a:xfrm>
          <a:prstGeom prst="rect">
            <a:avLst/>
          </a:prstGeom>
        </p:spPr>
        <p:txBody>
          <a:bodyPr/>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69623FA-E6B2-421D-AA57-15128630E9FB}" type="slidenum">
              <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401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9873CA-3D86-498A-907D-876C75A9518D}"/>
              </a:ext>
            </a:extLst>
          </p:cNvPr>
          <p:cNvSpPr>
            <a:spLocks noGrp="1"/>
          </p:cNvSpPr>
          <p:nvPr>
            <p:ph type="title"/>
          </p:nvPr>
        </p:nvSpPr>
        <p:spPr/>
        <p:txBody>
          <a:bodyPr>
            <a:normAutofit/>
          </a:bodyPr>
          <a:lstStyle/>
          <a:p>
            <a:r>
              <a:rPr lang="en-US"/>
              <a:t>Criteria for MRG</a:t>
            </a:r>
          </a:p>
        </p:txBody>
      </p:sp>
      <p:sp>
        <p:nvSpPr>
          <p:cNvPr id="2" name="Content Placeholder 1">
            <a:extLst>
              <a:ext uri="{FF2B5EF4-FFF2-40B4-BE49-F238E27FC236}">
                <a16:creationId xmlns:a16="http://schemas.microsoft.com/office/drawing/2014/main" id="{3E74E3D1-5F6E-4049-B8FC-8AD5B29331AF}"/>
              </a:ext>
            </a:extLst>
          </p:cNvPr>
          <p:cNvSpPr>
            <a:spLocks noGrp="1"/>
          </p:cNvSpPr>
          <p:nvPr>
            <p:ph idx="1"/>
          </p:nvPr>
        </p:nvSpPr>
        <p:spPr/>
        <p:txBody>
          <a:bodyPr>
            <a:normAutofit fontScale="92500" lnSpcReduction="10000"/>
          </a:bodyPr>
          <a:lstStyle/>
          <a:p>
            <a:r>
              <a:rPr lang="en-US" sz="2800"/>
              <a:t>Veteran has received services under IWRP or and IEAP</a:t>
            </a:r>
            <a:br>
              <a:rPr lang="en-US" sz="2800"/>
            </a:br>
            <a:endParaRPr lang="en-US" sz="2800"/>
          </a:p>
          <a:p>
            <a:r>
              <a:rPr lang="en-US" sz="2800"/>
              <a:t>Veteran is </a:t>
            </a:r>
            <a:r>
              <a:rPr lang="en-US" sz="2800" b="1"/>
              <a:t>unable or unwilling </a:t>
            </a:r>
            <a:r>
              <a:rPr lang="en-US" sz="2800"/>
              <a:t>to continue services towards completion of a vocational goal</a:t>
            </a:r>
            <a:br>
              <a:rPr lang="en-US" sz="2800"/>
            </a:br>
            <a:endParaRPr lang="en-US" sz="2800"/>
          </a:p>
          <a:p>
            <a:r>
              <a:rPr lang="en-US" sz="2800"/>
              <a:t>Veteran received written notification (VR-48) of Proposed  Discontinuance MRG</a:t>
            </a:r>
            <a:br>
              <a:rPr lang="en-US" sz="2800"/>
            </a:br>
            <a:endParaRPr lang="en-US" sz="2800"/>
          </a:p>
          <a:p>
            <a:r>
              <a:rPr lang="en-US" sz="2800"/>
              <a:t>Direct contact has been established with the Veteran within 90 days prior to closure</a:t>
            </a:r>
          </a:p>
          <a:p>
            <a:endParaRPr lang="en-US" sz="2800"/>
          </a:p>
          <a:p>
            <a:r>
              <a:rPr lang="en-US" sz="2800"/>
              <a:t>Veteran has received </a:t>
            </a:r>
            <a:r>
              <a:rPr lang="en-US" sz="2800" b="1"/>
              <a:t>significant and measurable gain </a:t>
            </a:r>
            <a:r>
              <a:rPr lang="en-US" sz="2800"/>
              <a:t>from the services provided</a:t>
            </a:r>
          </a:p>
        </p:txBody>
      </p:sp>
      <p:sp>
        <p:nvSpPr>
          <p:cNvPr id="3" name="Slide Number Placeholder 2">
            <a:extLst>
              <a:ext uri="{FF2B5EF4-FFF2-40B4-BE49-F238E27FC236}">
                <a16:creationId xmlns:a16="http://schemas.microsoft.com/office/drawing/2014/main" id="{9FF81C12-A059-4942-9682-037CFCD41A6C}"/>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9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52909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44688&quot;&gt;&lt;/object&gt;&lt;object type=&quot;2&quot; unique_id=&quot;44689&quot;&gt;&lt;object type=&quot;3&quot; unique_id=&quot;54355&quot;&gt;&lt;property id=&quot;20148&quot; value=&quot;5&quot;/&gt;&lt;property id=&quot;20300&quot; value=&quot;Slide 18 - &amp;quot;Sample MRG-2 Closure Statement, cont’d (3)&amp;amp;#x09;&amp;quot;&quot;/&gt;&lt;property id=&quot;20307&quot; value=&quot;302&quot;/&gt;&lt;/object&gt;&lt;object type=&quot;3&quot; unique_id=&quot;54360&quot;&gt;&lt;property id=&quot;20148&quot; value=&quot;5&quot;/&gt;&lt;property id=&quot;20300&quot; value=&quot;Slide 23 - &amp;quot;Final Steps&amp;quot;&quot;/&gt;&lt;property id=&quot;20307&quot; value=&quot;307&quot;/&gt;&lt;/object&gt;&lt;object type=&quot;3&quot; unique_id=&quot;54453&quot;&gt;&lt;property id=&quot;20148&quot; value=&quot;5&quot;/&gt;&lt;property id=&quot;20300&quot; value=&quot;Slide 6 - &amp;quot;Reasons for Case Closure in Discontinued Status&amp;quot;&quot;/&gt;&lt;property id=&quot;20307&quot; value=&quot;294&quot;/&gt;&lt;/object&gt;&lt;object type=&quot;3&quot; unique_id=&quot;54455&quot;&gt;&lt;property id=&quot;20148&quot; value=&quot;5&quot;/&gt;&lt;property id=&quot;20300&quot; value=&quot;Slide 8 - &amp;quot; Maximum Rehabilitation Gain (MRG) &amp;quot;&quot;/&gt;&lt;property id=&quot;20307&quot; value=&quot;298&quot;/&gt;&lt;/object&gt;&lt;object type=&quot;3&quot; unique_id=&quot;54464&quot;&gt;&lt;property id=&quot;20148&quot; value=&quot;5&quot;/&gt;&lt;property id=&quot;20300&quot; value=&quot;Slide 22 - &amp;quot;Case Review&amp;quot;&quot;/&gt;&lt;property id=&quot;20307&quot; value=&quot;318&quot;/&gt;&lt;/object&gt;&lt;object type=&quot;3&quot; unique_id=&quot;58955&quot;&gt;&lt;property id=&quot;20148&quot; value=&quot;5&quot;/&gt;&lt;property id=&quot;20300&quot; value=&quot;Slide 3 - &amp;quot;Discontinuance Closures&amp;quot;&quot;/&gt;&lt;property id=&quot;20307&quot; value=&quot;357&quot;/&gt;&lt;/object&gt;&lt;object type=&quot;3&quot; unique_id=&quot;58956&quot;&gt;&lt;property id=&quot;20148&quot; value=&quot;5&quot;/&gt;&lt;property id=&quot;20300&quot; value=&quot;Slide 7 - &amp;quot;Discontinue Closure Statement&amp;quot;&quot;/&gt;&lt;property id=&quot;20307&quot; value=&quot;361&quot;/&gt;&lt;/object&gt;&lt;object type=&quot;3&quot; unique_id=&quot;58957&quot;&gt;&lt;property id=&quot;20148&quot; value=&quot;5&quot;/&gt;&lt;property id=&quot;20300&quot; value=&quot;Slide 9 - &amp;quot;Criteria for MRG&amp;quot;&quot;/&gt;&lt;property id=&quot;20307&quot; value=&quot;362&quot;/&gt;&lt;/object&gt;&lt;object type=&quot;3&quot; unique_id=&quot;58958&quot;&gt;&lt;property id=&quot;20148&quot; value=&quot;5&quot;/&gt;&lt;property id=&quot;20300&quot; value=&quot;Slide 10 - &amp;quot;MRG 1 (RC 35) Criteria&amp;quot;&quot;/&gt;&lt;property id=&quot;20307&quot; value=&quot;363&quot;/&gt;&lt;/object&gt;&lt;object type=&quot;3&quot; unique_id=&quot;58959&quot;&gt;&lt;property id=&quot;20148&quot; value=&quot;5&quot;/&gt;&lt;property id=&quot;20300&quot; value=&quot;Slide 11 - &amp;quot;Sample MRG-1 Closure Statement&amp;quot;&quot;/&gt;&lt;property id=&quot;20307&quot; value=&quot;364&quot;/&gt;&lt;/object&gt;&lt;object type=&quot;3&quot; unique_id=&quot;58960&quot;&gt;&lt;property id=&quot;20148&quot; value=&quot;5&quot;/&gt;&lt;property id=&quot;20300&quot; value=&quot;Slide 12 - &amp;quot;Sample MRG-1 Closure Statement cont’d (2)&amp;quot;&quot;/&gt;&lt;property id=&quot;20307&quot; value=&quot;365&quot;/&gt;&lt;/object&gt;&lt;object type=&quot;3&quot; unique_id=&quot;58961&quot;&gt;&lt;property id=&quot;20148&quot; value=&quot;5&quot;/&gt;&lt;property id=&quot;20300&quot; value=&quot;Slide 13 - &amp;quot;Sample MRG-1 Closure Statement, cont’d (3)&amp;quot;&quot;/&gt;&lt;property id=&quot;20307&quot; value=&quot;366&quot;/&gt;&lt;/object&gt;&lt;object type=&quot;3&quot; unique_id=&quot;58962&quot;&gt;&lt;property id=&quot;20148&quot; value=&quot;5&quot;/&gt;&lt;property id=&quot;20300&quot; value=&quot;Slide 14 - &amp;quot;MRG 2 Criteria (RC 37) (Veteran’s Choice)&amp;quot;&quot;/&gt;&lt;property id=&quot;20307&quot; value=&quot;367&quot;/&gt;&lt;/object&gt;&lt;object type=&quot;3&quot; unique_id=&quot;58963&quot;&gt;&lt;property id=&quot;20148&quot; value=&quot;5&quot;/&gt;&lt;property id=&quot;20300&quot; value=&quot;Slide 16 - &amp;quot;Sample MRG-2 Closure Statement&amp;quot;&quot;/&gt;&lt;property id=&quot;20307&quot; value=&quot;368&quot;/&gt;&lt;/object&gt;&lt;object type=&quot;3&quot; unique_id=&quot;58964&quot;&gt;&lt;property id=&quot;20148&quot; value=&quot;5&quot;/&gt;&lt;property id=&quot;20300&quot; value=&quot;Slide 17 - &amp;quot;Sample MRG-2 Closure Statement, cont’d (2)&amp;quot;&quot;/&gt;&lt;property id=&quot;20307&quot; value=&quot;369&quot;/&gt;&lt;/object&gt;&lt;object type=&quot;3&quot; unique_id=&quot;58965&quot;&gt;&lt;property id=&quot;20148&quot; value=&quot;5&quot;/&gt;&lt;property id=&quot;20300&quot; value=&quot;Slide 19 - &amp;quot;Sample MRG-2 Closure Statement, cont’d (4)&amp;quot;&quot;/&gt;&lt;property id=&quot;20307&quot; value=&quot;370&quot;/&gt;&lt;/object&gt;&lt;object type=&quot;3&quot; unique_id=&quot;58966&quot;&gt;&lt;property id=&quot;20148&quot; value=&quot;5&quot;/&gt;&lt;property id=&quot;20300&quot; value=&quot;Slide 20 - &amp;quot;Sample MRG-2 Closure Statement, cont’d (5)&amp;quot;&quot;/&gt;&lt;property id=&quot;20307&quot; value=&quot;371&quot;/&gt;&lt;/object&gt;&lt;object type=&quot;3&quot; unique_id=&quot;58967&quot;&gt;&lt;property id=&quot;20148&quot; value=&quot;5&quot;/&gt;&lt;property id=&quot;20300&quot; value=&quot;Slide 21 - &amp;quot;VAF 28-0853 Checklist for Proposed Discontinuance&amp;quot;&quot;/&gt;&lt;property id=&quot;20307&quot; value=&quot;372&quot;/&gt;&lt;/object&gt;&lt;object type=&quot;3&quot; unique_id=&quot;128931&quot;&gt;&lt;property id=&quot;20148&quot; value=&quot;5&quot;/&gt;&lt;property id=&quot;20300&quot; value=&quot;Slide 15 - &amp;quot;MRG-2 Example&amp;quot;&quot;/&gt;&lt;property id=&quot;20307&quot; value=&quot;376&quot;/&gt;&lt;/object&gt;&lt;object type=&quot;3&quot; unique_id=&quot;137189&quot;&gt;&lt;property id=&quot;20148&quot; value=&quot;5&quot;/&gt;&lt;property id=&quot;20300&quot; value=&quot;Slide 1 - &amp;quot;Maximum Rehabilitation Gain (MRG)&amp;quot;&quot;/&gt;&lt;property id=&quot;20307&quot; value=&quot;525&quot;/&gt;&lt;/object&gt;&lt;object type=&quot;3&quot; unique_id=&quot;137190&quot;&gt;&lt;property id=&quot;20148&quot; value=&quot;5&quot;/&gt;&lt;property id=&quot;20300&quot; value=&quot;Slide 2 - &amp;quot;Topic Objectives&amp;quot;&quot;/&gt;&lt;property id=&quot;20307&quot; value=&quot;526&quot;/&gt;&lt;/object&gt;&lt;object type=&quot;3&quot; unique_id=&quot;137192&quot;&gt;&lt;property id=&quot;20148&quot; value=&quot;5&quot;/&gt;&lt;property id=&quot;20300&quot; value=&quot;Slide 4 - &amp;quot;Case Closure Procedures&amp;quot;&quot;/&gt;&lt;property id=&quot;20307&quot; value=&quot;530&quot;/&gt;&lt;/object&gt;&lt;object type=&quot;3&quot; unique_id=&quot;137193&quot;&gt;&lt;property id=&quot;20148&quot; value=&quot;5&quot;/&gt;&lt;property id=&quot;20300&quot; value=&quot;Slide 5 - &amp;quot;Case Closure Activities&amp;quot;&quot;/&gt;&lt;property id=&quot;20307&quot; value=&quot;531&quot;/&gt;&lt;/object&gt;&lt;object type=&quot;3&quot; unique_id=&quot;137592&quot;&gt;&lt;property id=&quot;20148&quot; value=&quot;5&quot;/&gt;&lt;property id=&quot;20300&quot; value=&quot;Slide 24 - &amp;quot;This concludes the training on Maximum Rehabilitation Gain (MRG)&amp;quot;&quot;/&gt;&lt;property id=&quot;20307&quot; value=&quot;532&quot;/&gt;&lt;/object&gt;&lt;/object&gt;&lt;/object&gt;&lt;/database&gt;"/>
  <p:tag name="SECTOMILLISECCONVERTED" val="1"/>
</p:tagLst>
</file>

<file path=ppt/theme/theme1.xml><?xml version="1.0" encoding="utf-8"?>
<a:theme xmlns:a="http://schemas.openxmlformats.org/drawingml/2006/main" name="2_Office Theme">
  <a:themeElements>
    <a:clrScheme name="VA Brand Colors">
      <a:dk1>
        <a:srgbClr val="000000"/>
      </a:dk1>
      <a:lt1>
        <a:srgbClr val="FFFFFF"/>
      </a:lt1>
      <a:dk2>
        <a:srgbClr val="003F71"/>
      </a:dk2>
      <a:lt2>
        <a:srgbClr val="DCDDDE"/>
      </a:lt2>
      <a:accent1>
        <a:srgbClr val="0083BE"/>
      </a:accent1>
      <a:accent2>
        <a:srgbClr val="C3262E"/>
      </a:accent2>
      <a:accent3>
        <a:srgbClr val="772432"/>
      </a:accent3>
      <a:accent4>
        <a:srgbClr val="F3CF45"/>
      </a:accent4>
      <a:accent5>
        <a:srgbClr val="598527"/>
      </a:accent5>
      <a:accent6>
        <a:srgbClr val="F7955B"/>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R&amp;E-Template-Presentation-16x9-FINAL" id="{F5454CE2-7372-C849-A4C7-F4D007202D35}" vid="{E83D7A00-CE3D-0349-88D4-9FB408278DB2}"/>
    </a:ext>
  </a:extLst>
</a:theme>
</file>

<file path=ppt/theme/theme2.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LengthInSeconds xmlns="39902635-baf4-46d1-afa0-7a430df8d46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318771CCCDD4428CACF7809F080D7E" ma:contentTypeVersion="5" ma:contentTypeDescription="Create a new document." ma:contentTypeScope="" ma:versionID="f643e4cda2bef3ef81f59b7882e23be1">
  <xsd:schema xmlns:xsd="http://www.w3.org/2001/XMLSchema" xmlns:xs="http://www.w3.org/2001/XMLSchema" xmlns:p="http://schemas.microsoft.com/office/2006/metadata/properties" xmlns:ns2="39902635-baf4-46d1-afa0-7a430df8d466" targetNamespace="http://schemas.microsoft.com/office/2006/metadata/properties" ma:root="true" ma:fieldsID="98c59140dfaa7b852480c324cdf49181" ns2:_="">
    <xsd:import namespace="39902635-baf4-46d1-afa0-7a430df8d46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902635-baf4-46d1-afa0-7a430df8d4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schemas.openxmlformats.org/package/2006/metadata/core-properties"/>
    <ds:schemaRef ds:uri="http://schemas.microsoft.com/office/2006/documentManagement/types"/>
    <ds:schemaRef ds:uri="http://purl.org/dc/elements/1.1/"/>
    <ds:schemaRef ds:uri="39902635-baf4-46d1-afa0-7a430df8d466"/>
    <ds:schemaRef ds:uri="http://schemas.microsoft.com/office/2006/metadata/properties"/>
    <ds:schemaRef ds:uri="http://purl.org/dc/dcmitype/"/>
    <ds:schemaRef ds:uri="http://www.w3.org/XML/1998/namespace"/>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51E7F49E-51FF-480D-8C37-815C9BB4DE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902635-baf4-46d1-afa0-7a430df8d4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1859</TotalTime>
  <Words>3682</Words>
  <Application>Microsoft Office PowerPoint</Application>
  <PresentationFormat>Widescreen</PresentationFormat>
  <Paragraphs>331</Paragraphs>
  <Slides>24</Slides>
  <Notes>21</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24</vt:i4>
      </vt:variant>
    </vt:vector>
  </HeadingPairs>
  <TitlesOfParts>
    <vt:vector size="36" baseType="lpstr">
      <vt:lpstr>arial</vt:lpstr>
      <vt:lpstr>arial</vt:lpstr>
      <vt:lpstr>Calibri</vt:lpstr>
      <vt:lpstr>Comic Sans MS</vt:lpstr>
      <vt:lpstr>Courier New</vt:lpstr>
      <vt:lpstr>Helvetica Neue</vt:lpstr>
      <vt:lpstr>Myriad Pro</vt:lpstr>
      <vt:lpstr>Wingdings</vt:lpstr>
      <vt:lpstr>2_Office Theme</vt:lpstr>
      <vt:lpstr>10_Office Theme</vt:lpstr>
      <vt:lpstr>1_Custom Design</vt:lpstr>
      <vt:lpstr>Custom Design</vt:lpstr>
      <vt:lpstr>Maximum Rehabilitation Gain (MRG)</vt:lpstr>
      <vt:lpstr>Topic Objectives</vt:lpstr>
      <vt:lpstr>Discontinuance Closures</vt:lpstr>
      <vt:lpstr>Case Closure Procedures</vt:lpstr>
      <vt:lpstr>Case Closure Activities</vt:lpstr>
      <vt:lpstr>Reasons for Case Closure in Discontinued Status</vt:lpstr>
      <vt:lpstr>Discontinue Closure Statement</vt:lpstr>
      <vt:lpstr> Maximum Rehabilitation Gain (MRG) </vt:lpstr>
      <vt:lpstr>Criteria for MRG</vt:lpstr>
      <vt:lpstr>MRG 1 (RC 35) Criteria</vt:lpstr>
      <vt:lpstr>Sample MRG-1 Closure Statement</vt:lpstr>
      <vt:lpstr>Sample MRG-1 Closure Statement cont’d (2)</vt:lpstr>
      <vt:lpstr>Sample MRG-1 Closure Statement, cont’d (3)</vt:lpstr>
      <vt:lpstr>MRG 2 Criteria (RC 37) (Veteran’s Choice)</vt:lpstr>
      <vt:lpstr>MRG-2 Example</vt:lpstr>
      <vt:lpstr>Sample MRG-2 Closure Statement</vt:lpstr>
      <vt:lpstr>Sample MRG-2 Closure Statement, cont’d (2)</vt:lpstr>
      <vt:lpstr>Sample MRG-2 Closure Statement, cont’d (3) </vt:lpstr>
      <vt:lpstr>Sample MRG-2 Closure Statement, cont’d (4)</vt:lpstr>
      <vt:lpstr>Sample MRG-2 Closure Statement, cont’d (5)</vt:lpstr>
      <vt:lpstr>VAF 28-0853 Checklist for Proposed Discontinuance</vt:lpstr>
      <vt:lpstr>Case Review</vt:lpstr>
      <vt:lpstr>Final Steps</vt:lpstr>
      <vt:lpstr>This concludes the training on Maximum Rehabilitation Gain (MRG)</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VRE Maximum Rehabilitation Gain (MRG)</dc:title>
  <dc:creator>Department of Veterans Affairs, Veterans Benefits Administration, Veteran Readiness &amp; Employment Service, STAFF</dc:creator>
  <cp:lastModifiedBy>Kathy Poole</cp:lastModifiedBy>
  <cp:revision>33</cp:revision>
  <cp:lastPrinted>2019-04-25T12:11:35Z</cp:lastPrinted>
  <dcterms:created xsi:type="dcterms:W3CDTF">2017-12-21T16:13:31Z</dcterms:created>
  <dcterms:modified xsi:type="dcterms:W3CDTF">2022-09-15T14:35:00Z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0x01010099318771CCCDD4428CACF7809F080D7E</vt:lpwstr>
  </property>
  <property fmtid="{D5CDD505-2E9C-101B-9397-08002B2CF9AE}" pid="3" name="Order">
    <vt:r8>4900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Language">
    <vt:lpwstr>en</vt:lpwstr>
  </property>
  <property fmtid="{D5CDD505-2E9C-101B-9397-08002B2CF9AE}" pid="11" name="Type">
    <vt:lpwstr>Presentation</vt:lpwstr>
  </property>
</Properties>
</file>