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4"/>
  </p:sldMasterIdLst>
  <p:notesMasterIdLst>
    <p:notesMasterId r:id="rId60"/>
  </p:notesMasterIdLst>
  <p:sldIdLst>
    <p:sldId id="349" r:id="rId5"/>
    <p:sldId id="258" r:id="rId6"/>
    <p:sldId id="339" r:id="rId7"/>
    <p:sldId id="303" r:id="rId8"/>
    <p:sldId id="302" r:id="rId9"/>
    <p:sldId id="261" r:id="rId10"/>
    <p:sldId id="295" r:id="rId11"/>
    <p:sldId id="260" r:id="rId12"/>
    <p:sldId id="337" r:id="rId13"/>
    <p:sldId id="305" r:id="rId14"/>
    <p:sldId id="306" r:id="rId15"/>
    <p:sldId id="307" r:id="rId16"/>
    <p:sldId id="308" r:id="rId17"/>
    <p:sldId id="309" r:id="rId18"/>
    <p:sldId id="310" r:id="rId19"/>
    <p:sldId id="311" r:id="rId20"/>
    <p:sldId id="335" r:id="rId21"/>
    <p:sldId id="336" r:id="rId22"/>
    <p:sldId id="312" r:id="rId23"/>
    <p:sldId id="313" r:id="rId24"/>
    <p:sldId id="361" r:id="rId25"/>
    <p:sldId id="362" r:id="rId26"/>
    <p:sldId id="315" r:id="rId27"/>
    <p:sldId id="334" r:id="rId28"/>
    <p:sldId id="340" r:id="rId29"/>
    <p:sldId id="262" r:id="rId30"/>
    <p:sldId id="273" r:id="rId31"/>
    <p:sldId id="296" r:id="rId32"/>
    <p:sldId id="297" r:id="rId33"/>
    <p:sldId id="359" r:id="rId34"/>
    <p:sldId id="360" r:id="rId35"/>
    <p:sldId id="341" r:id="rId36"/>
    <p:sldId id="275" r:id="rId37"/>
    <p:sldId id="263" r:id="rId38"/>
    <p:sldId id="344" r:id="rId39"/>
    <p:sldId id="264" r:id="rId40"/>
    <p:sldId id="274" r:id="rId41"/>
    <p:sldId id="343" r:id="rId42"/>
    <p:sldId id="323" r:id="rId43"/>
    <p:sldId id="324" r:id="rId44"/>
    <p:sldId id="325" r:id="rId45"/>
    <p:sldId id="345" r:id="rId46"/>
    <p:sldId id="317" r:id="rId47"/>
    <p:sldId id="319" r:id="rId48"/>
    <p:sldId id="342" r:id="rId49"/>
    <p:sldId id="329" r:id="rId50"/>
    <p:sldId id="332" r:id="rId51"/>
    <p:sldId id="279" r:id="rId52"/>
    <p:sldId id="282" r:id="rId53"/>
    <p:sldId id="355" r:id="rId54"/>
    <p:sldId id="356" r:id="rId55"/>
    <p:sldId id="358" r:id="rId56"/>
    <p:sldId id="357" r:id="rId57"/>
    <p:sldId id="346" r:id="rId58"/>
    <p:sldId id="347" r:id="rId59"/>
  </p:sldIdLst>
  <p:sldSz cx="9144000" cy="6858000" type="screen4x3"/>
  <p:notesSz cx="7010400" cy="9296400"/>
  <p:custDataLst>
    <p:tags r:id="rId6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eau, Ruth, VBAMANC" initials="R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88" autoAdjust="0"/>
    <p:restoredTop sz="64063" autoAdjust="0"/>
  </p:normalViewPr>
  <p:slideViewPr>
    <p:cSldViewPr>
      <p:cViewPr>
        <p:scale>
          <a:sx n="66" d="100"/>
          <a:sy n="66" d="100"/>
        </p:scale>
        <p:origin x="-1014" y="-103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0" d="100"/>
        <a:sy n="70" d="100"/>
      </p:scale>
      <p:origin x="0" y="0"/>
    </p:cViewPr>
  </p:sorterViewPr>
  <p:notesViewPr>
    <p:cSldViewPr>
      <p:cViewPr>
        <p:scale>
          <a:sx n="50" d="100"/>
          <a:sy n="50" d="100"/>
        </p:scale>
        <p:origin x="-2454" y="-2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3037255"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a:defRPr sz="1200" dirty="0">
                <a:latin typeface="Arial" charset="0"/>
              </a:defRPr>
            </a:lvl1pPr>
          </a:lstStyle>
          <a:p>
            <a:pPr>
              <a:defRPr/>
            </a:pPr>
            <a:endParaRPr lang="en-US" altLang="en-US"/>
          </a:p>
        </p:txBody>
      </p:sp>
      <p:sp>
        <p:nvSpPr>
          <p:cNvPr id="33795" name="Rectangle 3"/>
          <p:cNvSpPr>
            <a:spLocks noGrp="1" noChangeArrowheads="1"/>
          </p:cNvSpPr>
          <p:nvPr>
            <p:ph type="dt" idx="1"/>
          </p:nvPr>
        </p:nvSpPr>
        <p:spPr bwMode="auto">
          <a:xfrm>
            <a:off x="3971552" y="0"/>
            <a:ext cx="303725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algn="r">
              <a:defRPr sz="1200" dirty="0">
                <a:latin typeface="Arial" charset="0"/>
              </a:defRPr>
            </a:lvl1pPr>
          </a:lstStyle>
          <a:p>
            <a:pPr>
              <a:defRPr/>
            </a:pPr>
            <a:endParaRPr lang="en-US" altLang="en-US"/>
          </a:p>
        </p:txBody>
      </p:sp>
      <p:sp>
        <p:nvSpPr>
          <p:cNvPr id="624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1520" y="4415790"/>
            <a:ext cx="5607363"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3798" name="Rectangle 6"/>
          <p:cNvSpPr>
            <a:spLocks noGrp="1" noChangeArrowheads="1"/>
          </p:cNvSpPr>
          <p:nvPr>
            <p:ph type="ftr" sz="quarter" idx="4"/>
          </p:nvPr>
        </p:nvSpPr>
        <p:spPr bwMode="auto">
          <a:xfrm>
            <a:off x="1" y="8829966"/>
            <a:ext cx="3037255"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a:defRPr sz="1200" dirty="0">
                <a:latin typeface="Arial" charset="0"/>
              </a:defRPr>
            </a:lvl1pPr>
          </a:lstStyle>
          <a:p>
            <a:pPr>
              <a:defRPr/>
            </a:pPr>
            <a:endParaRPr lang="en-US" altLang="en-US"/>
          </a:p>
        </p:txBody>
      </p:sp>
      <p:sp>
        <p:nvSpPr>
          <p:cNvPr id="33799" name="Rectangle 7"/>
          <p:cNvSpPr>
            <a:spLocks noGrp="1" noChangeArrowheads="1"/>
          </p:cNvSpPr>
          <p:nvPr>
            <p:ph type="sldNum" sz="quarter" idx="5"/>
          </p:nvPr>
        </p:nvSpPr>
        <p:spPr bwMode="auto">
          <a:xfrm>
            <a:off x="3971552" y="8829966"/>
            <a:ext cx="3037254"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algn="r">
              <a:defRPr sz="1200">
                <a:latin typeface="Arial" charset="0"/>
              </a:defRPr>
            </a:lvl1pPr>
          </a:lstStyle>
          <a:p>
            <a:pPr>
              <a:defRPr/>
            </a:pPr>
            <a:fld id="{4A23077D-C227-47FB-BB3E-576EF30166E0}" type="slidenum">
              <a:rPr lang="en-US" altLang="en-US"/>
              <a:pPr>
                <a:defRPr/>
              </a:pPr>
              <a:t>‹#›</a:t>
            </a:fld>
            <a:endParaRPr lang="en-US" altLang="en-US" dirty="0"/>
          </a:p>
        </p:txBody>
      </p:sp>
    </p:spTree>
    <p:extLst>
      <p:ext uri="{BB962C8B-B14F-4D97-AF65-F5344CB8AC3E}">
        <p14:creationId xmlns:p14="http://schemas.microsoft.com/office/powerpoint/2010/main" val="3649081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vaww.portal.va.gov/sites/VRWKM/IT%20Systems%20%20Resources/CWINRS%20updated%20User%20Guide/Chapter%205%20AutoGED%20Processing.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vbaw.vba.va.gov/bl/20/opai/pai/wkld/2010/files/pai.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mailto:itsc@va.gov"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673844E-E25E-4636-86A8-12443C6D2234}" type="slidenum">
              <a:rPr lang="en-US" altLang="en-US" smtClean="0"/>
              <a:pPr eaLnBrk="1" hangingPunct="1">
                <a:spcBef>
                  <a:spcPct val="0"/>
                </a:spcBef>
              </a:pPr>
              <a:t>1</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dirty="0" smtClean="0"/>
              <a:t>Welcome to the VR&amp;E Enhanced Application Processing</a:t>
            </a:r>
            <a:r>
              <a:rPr lang="en-US" altLang="en-US" baseline="0" dirty="0" smtClean="0"/>
              <a:t> course.  My name is Ruth Comeau and I’m a Senior Program Manager in VA Central Office, VR&amp;E Service.</a:t>
            </a:r>
            <a:endParaRPr lang="en-US" altLang="en-US" dirty="0" smtClean="0"/>
          </a:p>
          <a:p>
            <a:pPr eaLnBrk="1" hangingPunct="1"/>
            <a:endParaRPr lang="en-US" altLang="en-US" dirty="0" smtClean="0"/>
          </a:p>
          <a:p>
            <a:pPr eaLnBrk="1" hangingPunct="1"/>
            <a:r>
              <a:rPr lang="en-US" altLang="en-US" dirty="0" smtClean="0"/>
              <a:t>The purpose of this training course is to identify and correctly perform steps for Chapter 31 application processing.  It will also introduce you to BDN archiving and indexing by showing you where application processing is affected by the</a:t>
            </a:r>
            <a:r>
              <a:rPr lang="en-US" altLang="en-US" baseline="0" dirty="0" smtClean="0"/>
              <a:t> ongoing Chapter 31 Transition to Corporate</a:t>
            </a:r>
            <a:r>
              <a:rPr lang="en-US" altLang="en-US" dirty="0" smtClean="0"/>
              <a:t>. </a:t>
            </a:r>
          </a:p>
          <a:p>
            <a:pPr eaLnBrk="1" hangingPunct="1"/>
            <a:endParaRPr lang="en-US" altLang="en-US" dirty="0" smtClean="0"/>
          </a:p>
          <a:p>
            <a:pPr eaLnBrk="1" hangingPunct="1"/>
            <a:r>
              <a:rPr lang="en-US" altLang="en-US" dirty="0" smtClean="0"/>
              <a:t>Basic Eligibility is the keystone decision for a Service-member’s or Veteran’s access to Chapter 31 (Ch31) services.  38 United States Code 3102 and 3103 cover the provisions for establishing basic eligibility as well as the duration of eligibility.  A timely and correct response to a Veteran from Department of Veterans Affairs (VA) allows the individual access to Ch31 resources – at minimum, a thorough assessment along with information and guidance which he/she can use to make important decisions for employment or independent living.  Vocational Rehabilitation and Employment (VR&amp;E) staff allow for sound workload management and provision of Ch31 services by using Information Technology systems, placing claims under control, processing correctly, generating data, and having correct basic eligibility information throughout.</a:t>
            </a:r>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dirty="0"/>
              <a:t>Use the </a:t>
            </a:r>
            <a:r>
              <a:rPr lang="en-US" dirty="0" smtClean="0"/>
              <a:t>BINQ command or inquiry to </a:t>
            </a:r>
            <a:r>
              <a:rPr lang="en-US" dirty="0"/>
              <a:t>verify qualifying military service.  BIRLS may be accessed through BDN or Share</a:t>
            </a:r>
            <a:r>
              <a:rPr lang="en-US" dirty="0" smtClean="0"/>
              <a:t>.</a:t>
            </a:r>
          </a:p>
          <a:p>
            <a:endParaRPr lang="en-US" dirty="0"/>
          </a:p>
          <a:p>
            <a:r>
              <a:rPr lang="en-US" dirty="0"/>
              <a:t>This screen displays a BDN Ready Screen.  Minimum entries are:  </a:t>
            </a:r>
          </a:p>
          <a:p>
            <a:endParaRPr lang="en-US" altLang="en-US" dirty="0" smtClean="0"/>
          </a:p>
          <a:p>
            <a:r>
              <a:rPr lang="en-US" altLang="en-US" dirty="0" smtClean="0"/>
              <a:t>Command = BINQ</a:t>
            </a:r>
          </a:p>
          <a:p>
            <a:r>
              <a:rPr lang="en-US" altLang="en-US" dirty="0" smtClean="0"/>
              <a:t>Password = 4 character BDN Ready Screen password</a:t>
            </a:r>
          </a:p>
          <a:p>
            <a:r>
              <a:rPr lang="en-US" altLang="en-US" dirty="0" smtClean="0"/>
              <a:t>File Number = Veteran’s file number</a:t>
            </a:r>
          </a:p>
          <a:p>
            <a:endParaRPr lang="en-US" altLang="en-US" dirty="0" smtClean="0"/>
          </a:p>
          <a:p>
            <a:endParaRPr lang="en-US" altLang="en-US" dirty="0" smtClean="0"/>
          </a:p>
        </p:txBody>
      </p:sp>
      <p:sp>
        <p:nvSpPr>
          <p:cNvPr id="727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33009F-39A2-4B79-B877-A43F4521D517}"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dirty="0" smtClean="0"/>
              <a:t>Next, this BDN screen </a:t>
            </a:r>
            <a:r>
              <a:rPr lang="en-US" altLang="en-US" dirty="0" smtClean="0"/>
              <a:t>displays BIRLS Veteran Identification Data screen.  No entries are allowed except in the Next Screen field.</a:t>
            </a:r>
          </a:p>
          <a:p>
            <a:endParaRPr lang="en-US" altLang="en-US" dirty="0" smtClean="0"/>
          </a:p>
          <a:p>
            <a:r>
              <a:rPr lang="en-US" altLang="en-US" dirty="0" smtClean="0"/>
              <a:t>View the</a:t>
            </a:r>
            <a:r>
              <a:rPr lang="en-US" altLang="en-US" baseline="0" dirty="0" smtClean="0"/>
              <a:t> </a:t>
            </a:r>
            <a:r>
              <a:rPr lang="en-US" altLang="en-US" dirty="0" smtClean="0"/>
              <a:t>veteran identification</a:t>
            </a:r>
            <a:r>
              <a:rPr lang="en-US" altLang="en-US" baseline="0" dirty="0" smtClean="0"/>
              <a:t> data </a:t>
            </a:r>
            <a:r>
              <a:rPr lang="en-US" altLang="en-US" dirty="0" smtClean="0"/>
              <a:t>screen to verify</a:t>
            </a:r>
            <a:r>
              <a:rPr lang="en-US" altLang="en-US" baseline="0" dirty="0" smtClean="0"/>
              <a:t> the following military service information</a:t>
            </a:r>
            <a:r>
              <a:rPr lang="en-US" altLang="en-US" dirty="0" smtClean="0"/>
              <a:t>:</a:t>
            </a:r>
          </a:p>
          <a:p>
            <a:endParaRPr lang="en-US" altLang="en-US" dirty="0" smtClean="0"/>
          </a:p>
          <a:p>
            <a:r>
              <a:rPr lang="en-US" altLang="en-US" dirty="0" smtClean="0"/>
              <a:t>Entry onto Active Duty (EOD)</a:t>
            </a:r>
          </a:p>
          <a:p>
            <a:r>
              <a:rPr lang="en-US" altLang="en-US" dirty="0" smtClean="0"/>
              <a:t>Release from Active Duty (RAD)</a:t>
            </a:r>
          </a:p>
          <a:p>
            <a:r>
              <a:rPr lang="en-US" altLang="en-US" dirty="0" smtClean="0"/>
              <a:t>Character of Service (Character of SVC)</a:t>
            </a:r>
          </a:p>
          <a:p>
            <a:r>
              <a:rPr lang="en-US" altLang="en-US" dirty="0" smtClean="0"/>
              <a:t>Separation Reason Code (Sep Reason Code), and either –</a:t>
            </a:r>
          </a:p>
          <a:p>
            <a:r>
              <a:rPr lang="en-US" altLang="en-US" dirty="0" smtClean="0"/>
              <a:t>VADS  or Verified have a “Y” in the field.</a:t>
            </a:r>
          </a:p>
          <a:p>
            <a:endParaRPr lang="en-US" altLang="en-US" dirty="0" smtClean="0"/>
          </a:p>
          <a:p>
            <a:r>
              <a:rPr lang="en-US" altLang="en-US" dirty="0" smtClean="0"/>
              <a:t>If any of these fields are missing, and the applicant is a Veteran, then a BIRLS update is required.  Corporate WINRS AutoGED will stop processing when it encounters a field with incorrect or missing data. A BIRLS update may be accomplished by the Veterans Service Center.</a:t>
            </a:r>
          </a:p>
          <a:p>
            <a:endParaRPr lang="en-US" altLang="en-US" dirty="0" smtClean="0"/>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097FB8-9095-4370-8E72-4F567872E4D3}"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altLang="en-US" dirty="0" smtClean="0"/>
              <a:t>Here is a BDN snapshot</a:t>
            </a:r>
            <a:r>
              <a:rPr lang="en-US" altLang="en-US" baseline="0" dirty="0" smtClean="0"/>
              <a:t> </a:t>
            </a:r>
            <a:r>
              <a:rPr lang="en-US" altLang="en-US" dirty="0" smtClean="0"/>
              <a:t>displaying a BIRLS VID screen with minimum data requirements for in-service Memorandum Rating or National Defense Authorization Act (NDAA) AutoGED processing.  The EOD field contains a valid date.  You may not necessarily see an RAD date, branch of service, separation reason code and VADS or VERIFIED.</a:t>
            </a:r>
          </a:p>
          <a:p>
            <a:endParaRPr lang="en-US" altLang="en-US" dirty="0" smtClean="0"/>
          </a:p>
          <a:p>
            <a:r>
              <a:rPr lang="en-US" altLang="en-US" dirty="0" smtClean="0"/>
              <a:t>The BIRLS record must have enough data in it to confirm that the service-member has military service.  If basic development reveals there is no BIRLS record or insufficient information in the record, AutoGED will set the record to Disallowance.  A BIRLS update may be accomplished by the Veterans Service Center.</a:t>
            </a:r>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702B5CA-402D-4CAB-BE8C-DA1CA132C595}"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dirty="0" smtClean="0"/>
              <a:t>Use Share as the primary resource to verify qualifying service connected disability rating.  Select Corporate Inquiries and enter file number or Social Security Number (SSN).  Two pieces of data are retrieved from Corporate Inquiries: Initial Rating Notification Date (from Claims/Denials Tab); and verification of service-connected disability rated at 10% or higher.</a:t>
            </a:r>
          </a:p>
          <a:p>
            <a:endParaRPr lang="en-US" altLang="en-US" dirty="0" smtClean="0"/>
          </a:p>
          <a:p>
            <a:r>
              <a:rPr lang="en-US" altLang="en-US" dirty="0" smtClean="0"/>
              <a:t>Step 1 – select Corporate Inquiries and enter Veteran’s file number.</a:t>
            </a:r>
          </a:p>
        </p:txBody>
      </p:sp>
      <p:sp>
        <p:nvSpPr>
          <p:cNvPr id="757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829973-3441-4788-8292-7D616125A93E}"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US" altLang="en-US" dirty="0" smtClean="0"/>
              <a:t>Step 2 – select the Claims/Denials function button.</a:t>
            </a:r>
          </a:p>
        </p:txBody>
      </p:sp>
      <p:sp>
        <p:nvSpPr>
          <p:cNvPr id="768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B492AD-5601-4EAB-927B-465A58820562}"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altLang="en-US" dirty="0" smtClean="0"/>
              <a:t>Step 3</a:t>
            </a:r>
            <a:r>
              <a:rPr lang="en-US" altLang="en-US" baseline="0" dirty="0" smtClean="0"/>
              <a:t> – h</a:t>
            </a:r>
            <a:r>
              <a:rPr lang="en-US" altLang="en-US" dirty="0" smtClean="0"/>
              <a:t>ighlight the Initial Compensation/Pension claim type. </a:t>
            </a:r>
          </a:p>
        </p:txBody>
      </p:sp>
      <p:sp>
        <p:nvSpPr>
          <p:cNvPr id="778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D3FB2E7-6752-4DFB-B09C-F99C30D915DA}"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altLang="en-US" dirty="0" smtClean="0"/>
              <a:t>Step 4 – open the Initial Comp/Pen line for details about the date authorized.  The date that a compensable (10% or higher) service-connected disability is authorized is the Initial Rating Notification Date.</a:t>
            </a:r>
          </a:p>
        </p:txBody>
      </p:sp>
      <p:sp>
        <p:nvSpPr>
          <p:cNvPr id="788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2E1BD1-CDA9-49F0-A267-86D805B5B352}"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altLang="en-US" dirty="0" smtClean="0"/>
              <a:t>Step 5 – select the Award/Ratings function button.   </a:t>
            </a:r>
          </a:p>
          <a:p>
            <a:endParaRPr lang="en-US" altLang="en-US" dirty="0" smtClean="0"/>
          </a:p>
        </p:txBody>
      </p:sp>
      <p:sp>
        <p:nvSpPr>
          <p:cNvPr id="798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DA86D1-4C03-456B-A2A4-A2F559625E3E}"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altLang="en-US" dirty="0" smtClean="0"/>
              <a:t>Step 6 – select Rating Information tab for diagnostic code and percentage of service-connected disability condition.  Other tabs may be accessed for additional information as needed for Ch31 claim processing.</a:t>
            </a:r>
          </a:p>
          <a:p>
            <a:endParaRPr lang="en-US" altLang="en-US" dirty="0" smtClean="0"/>
          </a:p>
        </p:txBody>
      </p:sp>
      <p:sp>
        <p:nvSpPr>
          <p:cNvPr id="809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C26228-F890-4F11-8E87-761636FC3886}"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Another source to obtain an Initial Rating Notification Date is Virtual VA.  Log into Virtual VA and open Veteran’s e-Folder to locate Notification Letter for the earliest claim. Note: before capturing</a:t>
            </a:r>
            <a:r>
              <a:rPr lang="en-US" altLang="en-US" baseline="0" dirty="0" smtClean="0"/>
              <a:t> </a:t>
            </a:r>
            <a:r>
              <a:rPr lang="en-US" altLang="en-US" dirty="0" smtClean="0"/>
              <a:t>this date as the IRND, verify that the letter specifies it is a notification of compensable rating for Original/Initial claim of service-connected disability. </a:t>
            </a:r>
          </a:p>
          <a:p>
            <a:r>
              <a:rPr lang="en-US" dirty="0" smtClean="0"/>
              <a:t> </a:t>
            </a:r>
          </a:p>
          <a:p>
            <a:r>
              <a:rPr lang="en-US" dirty="0" smtClean="0"/>
              <a:t>The screen displayed here is a Veteran’s Virtual VA e-Folder with first notification letter line highlighted for selection.</a:t>
            </a:r>
          </a:p>
          <a:p>
            <a:endParaRPr lang="en-US" altLang="en-US" dirty="0" smtClean="0"/>
          </a:p>
        </p:txBody>
      </p:sp>
      <p:sp>
        <p:nvSpPr>
          <p:cNvPr id="819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1F931E-07B1-45B6-9717-4584D89C869F}" type="slidenum">
              <a:rPr lang="en-US" altLang="en-US" smtClean="0"/>
              <a:pPr eaLnBrk="1" hangingPunct="1">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dirty="0" smtClean="0"/>
              <a:t>By the end of this lesson, you will be able to perform each step in Ch31 Application – also</a:t>
            </a:r>
            <a:r>
              <a:rPr lang="en-US" altLang="en-US" baseline="0" dirty="0" smtClean="0"/>
              <a:t> referred to as Claim - </a:t>
            </a:r>
            <a:r>
              <a:rPr lang="en-US" altLang="en-US" dirty="0" smtClean="0"/>
              <a:t>Development. You will be able to properly use AutoGED in Corporate WINRS to process an original claim and a reopened claim and will have an understanding of how AutoGED is used in updating eligibility for Corporate</a:t>
            </a:r>
            <a:r>
              <a:rPr lang="en-US" altLang="en-US" baseline="0" dirty="0" smtClean="0"/>
              <a:t> WINRS subsistence allowance award processing</a:t>
            </a:r>
            <a:r>
              <a:rPr lang="en-US" altLang="en-US" dirty="0" smtClean="0"/>
              <a:t>.  You will know the points of data generation in Ch31 claims processing, and where to locate the data.  You will have increased awareness of BDN Indexing and Archiving as steps in the VR&amp;E Transition to Corporate.  </a:t>
            </a:r>
          </a:p>
        </p:txBody>
      </p:sp>
      <p:sp>
        <p:nvSpPr>
          <p:cNvPr id="645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859400-4598-45DE-9C36-1F8F1545F0E1}"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dirty="0" smtClean="0"/>
              <a:t>This screen shows </a:t>
            </a:r>
            <a:r>
              <a:rPr lang="en-US" altLang="en-US" dirty="0" smtClean="0"/>
              <a:t>the Share Claim/Denial Benefit Claim Information tab with “Closed” date corresponding to the same date of notification shown in the Veteran’s Virtual VA e-Folder displayed in the previous slide. </a:t>
            </a:r>
          </a:p>
        </p:txBody>
      </p:sp>
      <p:sp>
        <p:nvSpPr>
          <p:cNvPr id="829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F0CD7D-8F30-4E53-AAEB-1402FC351E7B}" type="slidenum">
              <a:rPr lang="en-US" altLang="en-US" smtClean="0"/>
              <a:pPr eaLnBrk="1" hangingPunct="1">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Another source of rating</a:t>
            </a:r>
            <a:r>
              <a:rPr lang="en-US" altLang="en-US" baseline="0" dirty="0" smtClean="0"/>
              <a:t> information is </a:t>
            </a:r>
            <a:r>
              <a:rPr lang="en-US" altLang="en-US" dirty="0" smtClean="0"/>
              <a:t>VBMS.  VBMS is operational throughout VBA.  New Compensation claims are entered into VBMS now. Although it will be years before all claim info is transferred into VBMS, it is good to know what it looks like for now. VR&amp;E will continue to use Share and other Corporate applications for verifying information. This screen displays the VBMS</a:t>
            </a:r>
            <a:r>
              <a:rPr lang="en-US" altLang="en-US" baseline="0" dirty="0" smtClean="0"/>
              <a:t> Documents Log where one can locate the Original Rating of compensable service-connected disability and the associated correspondence to obtain IRND. </a:t>
            </a:r>
            <a:endParaRPr lang="en-US" dirty="0"/>
          </a:p>
        </p:txBody>
      </p:sp>
      <p:sp>
        <p:nvSpPr>
          <p:cNvPr id="4" name="Slide Number Placeholder 3"/>
          <p:cNvSpPr>
            <a:spLocks noGrp="1"/>
          </p:cNvSpPr>
          <p:nvPr>
            <p:ph type="sldNum" sz="quarter" idx="10"/>
          </p:nvPr>
        </p:nvSpPr>
        <p:spPr/>
        <p:txBody>
          <a:bodyPr/>
          <a:lstStyle/>
          <a:p>
            <a:pPr>
              <a:defRPr/>
            </a:pPr>
            <a:fld id="{4A23077D-C227-47FB-BB3E-576EF30166E0}" type="slidenum">
              <a:rPr lang="en-US" altLang="en-US" smtClean="0"/>
              <a:pPr>
                <a:defRPr/>
              </a:pPr>
              <a:t>21</a:t>
            </a:fld>
            <a:endParaRPr lang="en-US" altLang="en-US" dirty="0"/>
          </a:p>
        </p:txBody>
      </p:sp>
    </p:spTree>
    <p:extLst>
      <p:ext uri="{BB962C8B-B14F-4D97-AF65-F5344CB8AC3E}">
        <p14:creationId xmlns:p14="http://schemas.microsoft.com/office/powerpoint/2010/main" val="4222752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altLang="en-US" dirty="0" smtClean="0"/>
              <a:t>This slide</a:t>
            </a:r>
            <a:r>
              <a:rPr lang="en-US" altLang="en-US" baseline="0" dirty="0" smtClean="0"/>
              <a:t> shows the</a:t>
            </a:r>
            <a:r>
              <a:rPr lang="en-US" altLang="en-US" dirty="0" smtClean="0"/>
              <a:t> VA Original</a:t>
            </a:r>
            <a:r>
              <a:rPr lang="en-US" altLang="en-US" baseline="0" dirty="0" smtClean="0"/>
              <a:t> Disability Rating Decision located in VBMS.</a:t>
            </a:r>
          </a:p>
          <a:p>
            <a:endParaRPr lang="en-US" altLang="en-US" baseline="0" dirty="0" smtClean="0"/>
          </a:p>
          <a:p>
            <a:r>
              <a:rPr lang="en-US" altLang="en-US" baseline="0" dirty="0" smtClean="0"/>
              <a:t>The SHARE, Virtual VA, and VBMS slides are intended to illustrate the different IT systems and locations for obtaining information necessary to process Chapter 31 claims.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When basic development steps are complete, proceed with AutoGED processing.</a:t>
            </a:r>
          </a:p>
          <a:p>
            <a:endParaRPr lang="en-US" altLang="en-US" baseline="0" dirty="0" smtClean="0"/>
          </a:p>
          <a:p>
            <a:r>
              <a:rPr lang="en-US" altLang="en-US" baseline="0" dirty="0" smtClean="0"/>
              <a:t>If you have not already learned how to use VBMS to locate rating and correspondence, please refer to</a:t>
            </a:r>
            <a:r>
              <a:rPr lang="en-US" altLang="en-US" dirty="0" smtClean="0"/>
              <a:t> the VBMS Training in TMS and your local training resources.  The TMS course titles</a:t>
            </a:r>
            <a:r>
              <a:rPr lang="en-US" altLang="en-US" baseline="0" dirty="0" smtClean="0"/>
              <a:t> and numbers are listed below and in the references.</a:t>
            </a:r>
          </a:p>
          <a:p>
            <a:endParaRPr lang="en-US" altLang="en-US" dirty="0" smtClean="0"/>
          </a:p>
          <a:p>
            <a:r>
              <a:rPr lang="en-US" altLang="en-US" dirty="0" smtClean="0"/>
              <a:t>VBMS Overview and Getting Started (Online) 3725147 </a:t>
            </a:r>
          </a:p>
          <a:p>
            <a:r>
              <a:rPr lang="en-US" altLang="en-US" dirty="0" smtClean="0"/>
              <a:t>VBMS Conducting Searches (Online) 2073965 </a:t>
            </a:r>
          </a:p>
          <a:p>
            <a:r>
              <a:rPr lang="en-US" altLang="en-US" dirty="0" smtClean="0"/>
              <a:t>VBMS </a:t>
            </a:r>
            <a:r>
              <a:rPr lang="en-US" altLang="en-US" dirty="0" err="1" smtClean="0"/>
              <a:t>eFolder</a:t>
            </a:r>
            <a:r>
              <a:rPr lang="en-US" altLang="en-US" dirty="0" smtClean="0"/>
              <a:t> Read Only Access (Online) 3840573 </a:t>
            </a:r>
          </a:p>
          <a:p>
            <a:endParaRPr lang="en-US" dirty="0" smtClean="0"/>
          </a:p>
          <a:p>
            <a:endParaRPr lang="en-US" altLang="en-US" dirty="0" smtClean="0"/>
          </a:p>
        </p:txBody>
      </p:sp>
      <p:sp>
        <p:nvSpPr>
          <p:cNvPr id="839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837" indent="-290322" eaLnBrk="0" hangingPunct="0">
              <a:spcBef>
                <a:spcPct val="30000"/>
              </a:spcBef>
              <a:defRPr sz="1200">
                <a:solidFill>
                  <a:schemeClr val="tx1"/>
                </a:solidFill>
                <a:latin typeface="Arial" charset="0"/>
              </a:defRPr>
            </a:lvl2pPr>
            <a:lvl3pPr marL="1161288" indent="-232258" eaLnBrk="0" hangingPunct="0">
              <a:spcBef>
                <a:spcPct val="30000"/>
              </a:spcBef>
              <a:defRPr sz="1200">
                <a:solidFill>
                  <a:schemeClr val="tx1"/>
                </a:solidFill>
                <a:latin typeface="Arial" charset="0"/>
              </a:defRPr>
            </a:lvl3pPr>
            <a:lvl4pPr marL="1625803" indent="-232258" eaLnBrk="0" hangingPunct="0">
              <a:spcBef>
                <a:spcPct val="30000"/>
              </a:spcBef>
              <a:defRPr sz="1200">
                <a:solidFill>
                  <a:schemeClr val="tx1"/>
                </a:solidFill>
                <a:latin typeface="Arial" charset="0"/>
              </a:defRPr>
            </a:lvl4pPr>
            <a:lvl5pPr marL="2090318" indent="-232258" eaLnBrk="0" hangingPunct="0">
              <a:spcBef>
                <a:spcPct val="30000"/>
              </a:spcBef>
              <a:defRPr sz="1200">
                <a:solidFill>
                  <a:schemeClr val="tx1"/>
                </a:solidFill>
                <a:latin typeface="Arial" charset="0"/>
              </a:defRPr>
            </a:lvl5pPr>
            <a:lvl6pPr marL="2554834" indent="-232258" eaLnBrk="0" fontAlgn="base" hangingPunct="0">
              <a:spcBef>
                <a:spcPct val="30000"/>
              </a:spcBef>
              <a:spcAft>
                <a:spcPct val="0"/>
              </a:spcAft>
              <a:defRPr sz="1200">
                <a:solidFill>
                  <a:schemeClr val="tx1"/>
                </a:solidFill>
                <a:latin typeface="Arial" charset="0"/>
              </a:defRPr>
            </a:lvl6pPr>
            <a:lvl7pPr marL="3019349" indent="-232258" eaLnBrk="0" fontAlgn="base" hangingPunct="0">
              <a:spcBef>
                <a:spcPct val="30000"/>
              </a:spcBef>
              <a:spcAft>
                <a:spcPct val="0"/>
              </a:spcAft>
              <a:defRPr sz="1200">
                <a:solidFill>
                  <a:schemeClr val="tx1"/>
                </a:solidFill>
                <a:latin typeface="Arial" charset="0"/>
              </a:defRPr>
            </a:lvl7pPr>
            <a:lvl8pPr marL="3483864" indent="-232258" eaLnBrk="0" fontAlgn="base" hangingPunct="0">
              <a:spcBef>
                <a:spcPct val="30000"/>
              </a:spcBef>
              <a:spcAft>
                <a:spcPct val="0"/>
              </a:spcAft>
              <a:defRPr sz="1200">
                <a:solidFill>
                  <a:schemeClr val="tx1"/>
                </a:solidFill>
                <a:latin typeface="Arial" charset="0"/>
              </a:defRPr>
            </a:lvl8pPr>
            <a:lvl9pPr marL="3948379" indent="-23225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4339CC-4CDB-4C6B-8864-764F892D6741}" type="slidenum">
              <a:rPr lang="en-US" altLang="en-US" smtClean="0"/>
              <a:pPr eaLnBrk="1" hangingPunct="1">
                <a:spcBef>
                  <a:spcPct val="0"/>
                </a:spcBef>
              </a:pPr>
              <a:t>22</a:t>
            </a:fld>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62472C-11CA-4C12-9C87-A7BC4E354087}" type="slidenum">
              <a:rPr lang="en-US" altLang="en-US" smtClean="0"/>
              <a:pPr eaLnBrk="1" hangingPunct="1">
                <a:spcBef>
                  <a:spcPct val="0"/>
                </a:spcBef>
              </a:pPr>
              <a:t>23</a:t>
            </a:fld>
            <a:endParaRPr lang="en-US" altLang="en-US" smtClean="0"/>
          </a:p>
        </p:txBody>
      </p:sp>
      <p:sp>
        <p:nvSpPr>
          <p:cNvPr id="2" name="Notes Placeholder 1"/>
          <p:cNvSpPr>
            <a:spLocks noGrp="1"/>
          </p:cNvSpPr>
          <p:nvPr>
            <p:ph type="body" sz="quarter" idx="10"/>
          </p:nvPr>
        </p:nvSpPr>
        <p:spPr/>
        <p:txBody>
          <a:bodyPr/>
          <a:lstStyle/>
          <a:p>
            <a:endParaRPr lang="en-US"/>
          </a:p>
        </p:txBody>
      </p:sp>
      <p:sp>
        <p:nvSpPr>
          <p:cNvPr id="6" name="Slide Image Placeholder 1"/>
          <p:cNvSpPr>
            <a:spLocks noGrp="1" noRot="1" noChangeAspect="1" noTextEdit="1"/>
          </p:cNvSpPr>
          <p:nvPr>
            <p:ph type="sldImg" idx="2"/>
          </p:nvPr>
        </p:nvSpPr>
        <p:spPr>
          <a:xfrm>
            <a:off x="1562100" y="381000"/>
            <a:ext cx="3886200" cy="2914650"/>
          </a:xfrm>
          <a:ln/>
        </p:spPr>
      </p:sp>
      <p:sp>
        <p:nvSpPr>
          <p:cNvPr id="7" name="Notes Placeholder 2"/>
          <p:cNvSpPr txBox="1">
            <a:spLocks/>
          </p:cNvSpPr>
          <p:nvPr/>
        </p:nvSpPr>
        <p:spPr bwMode="auto">
          <a:xfrm>
            <a:off x="266700" y="3505200"/>
            <a:ext cx="6477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mtClean="0"/>
              <a:t>So far we have reviewed the basic development steps for locating information to verify qualifying military service and verifying service connected disability rating. </a:t>
            </a:r>
          </a:p>
          <a:p>
            <a:endParaRPr lang="en-US" smtClean="0"/>
          </a:p>
          <a:p>
            <a:r>
              <a:rPr lang="en-US" smtClean="0"/>
              <a:t>Next we will discuss the CER Folder Location.  This screen displays the BDN Ch31 Master Record M35 screen with Station and CER Folder Location entries highlighted.</a:t>
            </a:r>
          </a:p>
          <a:p>
            <a:endParaRPr lang="en-US" altLang="en-US" smtClean="0"/>
          </a:p>
          <a:p>
            <a:r>
              <a:rPr lang="en-US" altLang="en-US" smtClean="0"/>
              <a:t>Accuracy in the CER folder location fields in BIRLS and the BDN M35 screen are important to successful claims processing.  There is a sequence of steps to follow to ensure the CER folder location is correct in BIRLS and BDN.</a:t>
            </a:r>
          </a:p>
          <a:p>
            <a:pPr marL="228600" indent="-228600">
              <a:buFontTx/>
              <a:buAutoNum type="arabicParenR"/>
            </a:pPr>
            <a:r>
              <a:rPr lang="en-US" altLang="en-US" smtClean="0"/>
              <a:t>For Original claims – authorize AutoGED first, then use BFLD command to establish the CER location in BIRLS. BIRLS will update the BDN M35 screen.  A Chapter 31 BDN record that has been Archived has been deleted from BDN. It will act like an Original when a reapplication is processed in AutoGED, and AutoGED will create a new Ch31 BDN Master Record.  If a CER location exists in BIRLS for an archived Ch31 BDN Master Record, then use the BFLD command to destroy the current CER folder location in BIRLS.  Upon Authorization of AutoGED, use the BFLD command again to establish a new CER folder location in BIRLS.  BIRLS will update the M35 screen. Use the BFLD function on the AutoGED processing tab to record the update to BIRLS.</a:t>
            </a:r>
            <a:br>
              <a:rPr lang="en-US" altLang="en-US" smtClean="0"/>
            </a:br>
            <a:endParaRPr lang="en-US" altLang="en-US" smtClean="0"/>
          </a:p>
          <a:p>
            <a:pPr marL="228600" indent="-228600">
              <a:buFontTx/>
              <a:buAutoNum type="arabicParenR" startAt="2"/>
            </a:pPr>
            <a:r>
              <a:rPr lang="en-US" altLang="en-US" smtClean="0"/>
              <a:t>For Reopened claims - ensure the CER folder location in BIRLS and BDN is in your station BEFORE you start AutoGED processing.  Use the BFLD command to access the transfer into your station.  BIRLS will update the M35 screen. Use the BFLD function on the AutoGED processing tab to record the update to BIRLS.</a:t>
            </a:r>
            <a:br>
              <a:rPr lang="en-US" altLang="en-US" smtClean="0"/>
            </a:br>
            <a:endParaRPr lang="en-US" altLang="en-US" smtClean="0"/>
          </a:p>
          <a:p>
            <a:r>
              <a:rPr lang="en-US" altLang="en-US" smtClean="0"/>
              <a:t>When the M35 Screen CER Folder Location field is blank or incorrect, AutoGED is unable to transmit the Date of Claim and Case Status Updates; some loss of workload and performance data occurs.  </a:t>
            </a:r>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altLang="en-US" dirty="0" smtClean="0"/>
              <a:t>Also, please remember, claims received from prior Ch31 participants who entered Rehabilitated or Discontinued (MRG RC 34 or 35) case status will be processed out-of-system, until there is a determination of whether or not the prior Rehabilitation or Discontinuance can be over-turned.  Upon receipt of 28-1900, establish EP 795 with date of claim.  Once a decision is made (allowed or disallowed), PCLR the 795.  If the prior Rehabilitation or Discontinuance is over-turned, proceed with AutoGED processing.</a:t>
            </a:r>
          </a:p>
          <a:p>
            <a:endParaRPr lang="en-US" altLang="en-US" dirty="0" smtClean="0"/>
          </a:p>
        </p:txBody>
      </p:sp>
      <p:sp>
        <p:nvSpPr>
          <p:cNvPr id="860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15BD6E-F4C1-4380-B4F2-CF94939560AB}" type="slidenum">
              <a:rPr lang="en-US" altLang="en-US" smtClean="0"/>
              <a:pPr eaLnBrk="1" hangingPunct="1">
                <a:spcBef>
                  <a:spcPct val="0"/>
                </a:spcBef>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r>
              <a:rPr lang="en-US" altLang="en-US" dirty="0" smtClean="0"/>
              <a:t>We</a:t>
            </a:r>
            <a:r>
              <a:rPr lang="en-US" altLang="en-US" baseline="0" dirty="0" smtClean="0"/>
              <a:t> ha</a:t>
            </a:r>
            <a:r>
              <a:rPr lang="en-US" altLang="en-US" dirty="0" smtClean="0"/>
              <a:t>ve just completed</a:t>
            </a:r>
            <a:r>
              <a:rPr lang="en-US" altLang="en-US" baseline="0" dirty="0" smtClean="0"/>
              <a:t> Claim Development, and </a:t>
            </a:r>
            <a:r>
              <a:rPr lang="en-US" altLang="en-US" dirty="0" smtClean="0"/>
              <a:t>AutoGED Processing is next.</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AutoGED Module of Corporate WINRS is used to process Original and Reopened claims for Ch31 services.  It also interacts with Corporate WINRS Award module to validate and update basic eligibility and entitlement to subsistence allowance.</a:t>
            </a:r>
          </a:p>
          <a:p>
            <a:endParaRPr lang="en-US" altLang="en-US" dirty="0" smtClean="0"/>
          </a:p>
          <a:p>
            <a:endParaRPr lang="en-US" altLang="en-US" dirty="0" smtClean="0"/>
          </a:p>
          <a:p>
            <a:endParaRPr lang="en-US" altLang="en-US" dirty="0" smtClean="0"/>
          </a:p>
        </p:txBody>
      </p:sp>
      <p:sp>
        <p:nvSpPr>
          <p:cNvPr id="870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01EC83-B5C1-4626-A4B5-280DAEA446AB}"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B2A597-EA2C-468B-B377-CC6E0B2B74C0}" type="slidenum">
              <a:rPr lang="en-US" altLang="en-US" smtClean="0"/>
              <a:pPr eaLnBrk="1" hangingPunct="1">
                <a:spcBef>
                  <a:spcPct val="0"/>
                </a:spcBef>
              </a:pPr>
              <a:t>26</a:t>
            </a:fld>
            <a:endParaRPr lang="en-US" alt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dirty="0" smtClean="0"/>
              <a:t>AutoGED is the primary tool to process Ch31 claims.  A Corporate WINRS enhancement in February 2011 introduced a change to AutoGED.  Prior to February 2011, AutoGED records were stored on a Regional Office server and could only be viewed by the Regional Office of jurisdiction.  When Corporate WINRS introduced AutoGED to the Corporate Database, it also eliminated the ability to delete authorized GED records from the database.</a:t>
            </a:r>
          </a:p>
          <a:p>
            <a:pPr eaLnBrk="1" hangingPunct="1"/>
            <a:endParaRPr lang="en-US" altLang="en-US"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To begin using AutoGED, go to the Corporate WINRS Navigator screen, click on the </a:t>
            </a:r>
            <a:r>
              <a:rPr lang="en-US" altLang="en-US" dirty="0" smtClean="0">
                <a:ea typeface="Georgia" pitchFamily="18" charset="0"/>
                <a:cs typeface="Georgia" pitchFamily="18" charset="0"/>
              </a:rPr>
              <a:t>GED PROCESSING button with AutoGED  Processing showing in the drop-down list</a:t>
            </a:r>
            <a:r>
              <a:rPr lang="en-US" altLang="en-US" dirty="0" smtClean="0"/>
              <a:t>. </a:t>
            </a:r>
            <a:r>
              <a:rPr lang="en-US" altLang="en-US" dirty="0" smtClean="0">
                <a:ea typeface="Georgia" pitchFamily="18" charset="0"/>
                <a:cs typeface="Georgia" pitchFamily="18" charset="0"/>
              </a:rPr>
              <a:t>Click on the ADD button on the right-hand side of the screen. Enter the File Number.  If the claim is an Original claim, AutoGED will check BIRLS to confirm claimant is a Veteran.  If claimant is not a Veteran, a message will appear stating that there is no BIRLS record on file.</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ea typeface="Georgia" pitchFamily="18" charset="0"/>
              <a:cs typeface="Georgia" pitchFamily="18" charset="0"/>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kern="1200" dirty="0" smtClean="0">
                <a:solidFill>
                  <a:schemeClr val="tx1"/>
                </a:solidFill>
                <a:effectLst/>
              </a:rPr>
              <a:t>Remember, know the outcome BEFOREHAND: verify the type of claim before using AutoGED.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the Add GED Record screen in Corporate WINRS. It displays the Corporate WINRS</a:t>
            </a:r>
            <a:r>
              <a:rPr lang="en-US" altLang="en-US" baseline="0" dirty="0" smtClean="0"/>
              <a:t> Add GED Record form with the “Check for Ch33 Eligibility” and “Ch33 Entitlement Used” fields highlighted.  </a:t>
            </a:r>
            <a:r>
              <a:rPr lang="en-US" altLang="en-US" dirty="0" smtClean="0"/>
              <a:t>In addition to verifying that basic eligibility criteria are met with qualifying military service and one or more service connected disability conditions rated at 10% or higher, AutoGED will handle the basic eligibility process when the Servicemember or Veteran has a memorandum rating, or has applied under NDAA.  AutoGED will also obtain Education benefit usage including Ch33. Enter a check-mark in the Ch33 Eligibility box located in the lower right corner of the screen. </a:t>
            </a:r>
          </a:p>
          <a:p>
            <a:endParaRPr lang="en-US" altLang="en-US" dirty="0" smtClean="0"/>
          </a:p>
          <a:p>
            <a:r>
              <a:rPr lang="en-US" altLang="en-US" dirty="0" smtClean="0"/>
              <a:t>Corporate WINRS Version 3.2 enhanced AutoGED processing by making the Ch33 Eligibility check a</a:t>
            </a:r>
            <a:r>
              <a:rPr lang="en-US" altLang="en-US" baseline="0" dirty="0" smtClean="0"/>
              <a:t> manual operation.  Users must place a check in the box labelled “Check for Ch33 Eligibility” before AutoGED will interface with Long Term Solutions (LTS).  If there is no check-mark in the box, AutoGED will not interface with LTS.  As an alternative, Users can obtain from LTS the amount of entitlement used and enter it in the Ch33 Entitlement Used fields.  Use caution with this option as AutoGED will not cross-check LTS when entries are contained in these manual fields.</a:t>
            </a:r>
            <a:endParaRPr lang="en-US" altLang="en-US" dirty="0" smtClean="0"/>
          </a:p>
          <a:p>
            <a:endParaRPr lang="en-US" altLang="en-US" dirty="0" smtClean="0"/>
          </a:p>
          <a:p>
            <a:r>
              <a:rPr lang="en-US" altLang="en-US" dirty="0" smtClean="0"/>
              <a:t>Any errors or verification problems will be posted on the AutoGED Processing Tab, and users will be able to retry processing once the errors or problems are resolved.</a:t>
            </a:r>
          </a:p>
        </p:txBody>
      </p:sp>
      <p:sp>
        <p:nvSpPr>
          <p:cNvPr id="890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AC11AF-15B1-4B9B-820E-DB44B0490B38}"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1F29CF-9515-4576-A1CE-9204037829F1}" type="slidenum">
              <a:rPr lang="en-US" altLang="en-US" smtClean="0"/>
              <a:pPr eaLnBrk="1" hangingPunct="1">
                <a:spcBef>
                  <a:spcPct val="0"/>
                </a:spcBef>
              </a:pPr>
              <a:t>28</a:t>
            </a:fld>
            <a:endParaRPr lang="en-US" altLang="en-US" smtClean="0"/>
          </a:p>
        </p:txBody>
      </p:sp>
      <p:sp>
        <p:nvSpPr>
          <p:cNvPr id="9" name="Rectangle 2"/>
          <p:cNvSpPr>
            <a:spLocks noGrp="1" noRot="1" noChangeAspect="1" noChangeArrowheads="1" noTextEdit="1"/>
          </p:cNvSpPr>
          <p:nvPr>
            <p:ph type="sldImg" idx="2"/>
          </p:nvPr>
        </p:nvSpPr>
        <p:spPr>
          <a:xfrm>
            <a:off x="1976438" y="152400"/>
            <a:ext cx="3057525" cy="2293938"/>
          </a:xfrm>
          <a:ln/>
        </p:spPr>
      </p:sp>
      <p:sp>
        <p:nvSpPr>
          <p:cNvPr id="10" name="Rectangle 3"/>
          <p:cNvSpPr>
            <a:spLocks noGrp="1" noChangeArrowheads="1"/>
          </p:cNvSpPr>
          <p:nvPr>
            <p:ph type="body" idx="3"/>
          </p:nvPr>
        </p:nvSpPr>
        <p:spPr>
          <a:xfrm>
            <a:off x="-12700" y="2438400"/>
            <a:ext cx="7010400" cy="7086600"/>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The Corporate WINRS User’s Guide Chapter 5 for AutoGED Processing was recently updated and is available</a:t>
            </a:r>
            <a:r>
              <a:rPr lang="en-US" altLang="en-US" baseline="0" dirty="0" smtClean="0"/>
              <a:t> on the VR&amp;E Service Knowledge Management Portal. </a:t>
            </a:r>
            <a:r>
              <a:rPr lang="en-US" altLang="en-US" dirty="0" smtClean="0">
                <a:hlinkClick r:id="rId3"/>
              </a:rPr>
              <a:t>https://vaww.portal.va.gov/sites/VRWKM/IT%20Systems%20%20Resources/CWINRS%20updated%20User%20Guide/Chapter%205%20AutoGED%20Processing.pdf</a:t>
            </a: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kern="1200" dirty="0" smtClean="0">
                <a:solidFill>
                  <a:schemeClr val="tx1"/>
                </a:solidFill>
                <a:effectLst/>
              </a:rPr>
              <a:t>The Users</a:t>
            </a:r>
            <a:r>
              <a:rPr lang="en-US" kern="1200" baseline="0" dirty="0" smtClean="0">
                <a:solidFill>
                  <a:schemeClr val="tx1"/>
                </a:solidFill>
                <a:effectLst/>
              </a:rPr>
              <a:t> Guide should be r</a:t>
            </a:r>
            <a:r>
              <a:rPr lang="en-US" kern="1200" dirty="0" smtClean="0">
                <a:solidFill>
                  <a:schemeClr val="tx1"/>
                </a:solidFill>
                <a:effectLst/>
              </a:rPr>
              <a:t>eferenced in addition to guidance accompanying this training session for a more detailed look at each of the fields</a:t>
            </a:r>
            <a:r>
              <a:rPr lang="en-US" kern="1200" baseline="0" dirty="0" smtClean="0">
                <a:solidFill>
                  <a:schemeClr val="tx1"/>
                </a:solidFill>
                <a:effectLst/>
              </a:rPr>
              <a:t> or for questions or assistance as you c</a:t>
            </a:r>
            <a:r>
              <a:rPr lang="en-US" kern="1200" dirty="0" smtClean="0">
                <a:solidFill>
                  <a:schemeClr val="tx1"/>
                </a:solidFill>
                <a:effectLst/>
              </a:rPr>
              <a:t>omplete the AutoGED</a:t>
            </a:r>
            <a:r>
              <a:rPr lang="en-US" kern="1200" baseline="0" dirty="0" smtClean="0">
                <a:solidFill>
                  <a:schemeClr val="tx1"/>
                </a:solidFill>
                <a:effectLst/>
              </a:rPr>
              <a:t> </a:t>
            </a:r>
            <a:r>
              <a:rPr lang="en-US" kern="1200" dirty="0" smtClean="0">
                <a:solidFill>
                  <a:schemeClr val="tx1"/>
                </a:solidFill>
                <a:effectLst/>
              </a:rPr>
              <a:t>entries. </a:t>
            </a:r>
            <a:endParaRPr lang="en-US" altLang="en-US" dirty="0" smtClean="0"/>
          </a:p>
          <a:p>
            <a:pPr eaLnBrk="1" hangingPunct="1"/>
            <a:r>
              <a:rPr lang="en-US" altLang="en-US" dirty="0" smtClean="0"/>
              <a:t>Now we will look at the major AutoGED</a:t>
            </a:r>
            <a:r>
              <a:rPr lang="en-US" altLang="en-US" baseline="0" dirty="0" smtClean="0"/>
              <a:t> fields.</a:t>
            </a:r>
          </a:p>
          <a:p>
            <a:pPr eaLnBrk="1" hangingPunct="1"/>
            <a:endParaRPr lang="en-US" altLang="en-US" baseline="0" dirty="0" smtClean="0"/>
          </a:p>
          <a:p>
            <a:pPr marL="228600" indent="-228600" eaLnBrk="1" hangingPunct="1">
              <a:buFont typeface="+mj-lt"/>
              <a:buAutoNum type="arabicPeriod"/>
            </a:pPr>
            <a:r>
              <a:rPr lang="en-US" altLang="en-US" dirty="0" smtClean="0"/>
              <a:t>The file number and stub name fields are auto-populated and no changes are allowed.</a:t>
            </a:r>
            <a:r>
              <a:rPr lang="en-US" altLang="en-US" baseline="0" dirty="0" smtClean="0"/>
              <a:t> Please verify that the stub name and full name are correct and request assistance from the Veteran Service Center if a name change is required.</a:t>
            </a:r>
          </a:p>
          <a:p>
            <a:pPr marL="228600" indent="-228600" eaLnBrk="1" hangingPunct="1">
              <a:buFont typeface="+mj-lt"/>
              <a:buAutoNum type="arabicPeriod"/>
            </a:pPr>
            <a:r>
              <a:rPr lang="en-US" altLang="en-US" dirty="0" smtClean="0"/>
              <a:t>The Application Received Date must accurately reflect the date it was received in a VA facility. </a:t>
            </a:r>
          </a:p>
          <a:p>
            <a:pPr marL="228600" indent="-228600" eaLnBrk="1" hangingPunct="1">
              <a:buFont typeface="+mj-lt"/>
              <a:buAutoNum type="arabicPeriod"/>
            </a:pPr>
            <a:r>
              <a:rPr lang="en-US" altLang="en-US" dirty="0" smtClean="0"/>
              <a:t>Enter the phone number provided</a:t>
            </a:r>
            <a:r>
              <a:rPr lang="en-US" altLang="en-US" baseline="0" dirty="0" smtClean="0"/>
              <a:t> by the Veteran.</a:t>
            </a:r>
          </a:p>
          <a:p>
            <a:pPr marL="228600" indent="-228600" eaLnBrk="1" hangingPunct="1">
              <a:buFont typeface="+mj-lt"/>
              <a:buAutoNum type="arabicPeriod"/>
            </a:pPr>
            <a:r>
              <a:rPr lang="en-US" altLang="en-US" baseline="0" dirty="0" smtClean="0"/>
              <a:t>In the </a:t>
            </a:r>
            <a:r>
              <a:rPr lang="en-US" altLang="en-US" dirty="0" smtClean="0"/>
              <a:t>Education Level field, enter number of years with two digits—for</a:t>
            </a:r>
            <a:r>
              <a:rPr lang="en-US" altLang="en-US" baseline="0" dirty="0" smtClean="0"/>
              <a:t> a number lower than 10, enter a leading 0</a:t>
            </a:r>
            <a:r>
              <a:rPr lang="en-US" altLang="en-US" dirty="0" smtClean="0"/>
              <a:t>.</a:t>
            </a:r>
          </a:p>
          <a:p>
            <a:pPr marL="228600" indent="-228600" eaLnBrk="1" hangingPunct="1">
              <a:buFont typeface="+mj-lt"/>
              <a:buAutoNum type="arabicPeriod"/>
            </a:pPr>
            <a:r>
              <a:rPr lang="en-US" altLang="en-US" dirty="0" smtClean="0"/>
              <a:t>In the Initial Rating Notification Date field, enter the date you obtained from Share, Virtual VA or VBMS during the basic development steps.  Leave the Initial Rating Notification Date field blank for Memorandum Ratings and</a:t>
            </a:r>
            <a:r>
              <a:rPr lang="en-US" altLang="en-US" baseline="0" dirty="0" smtClean="0"/>
              <a:t> NDAA claims.</a:t>
            </a:r>
            <a:endParaRPr lang="en-US" altLang="en-US" dirty="0" smtClean="0"/>
          </a:p>
          <a:p>
            <a:pPr marL="228600" indent="-228600" eaLnBrk="1" hangingPunct="1">
              <a:buFont typeface="+mj-lt"/>
              <a:buAutoNum type="arabicPeriod"/>
            </a:pPr>
            <a:r>
              <a:rPr lang="en-US" altLang="en-US" dirty="0" smtClean="0"/>
              <a:t>Enter the Veteran’s address. Note that the Veteran's name is auto-populated on the first line—DO</a:t>
            </a:r>
            <a:r>
              <a:rPr lang="en-US" altLang="en-US" baseline="0" dirty="0" smtClean="0"/>
              <a:t> NOT enter the Veteran’s name on the second address line as that will cause two lines bearing the Veteran’s name in both the Corporate WINRS address field and the BDN address field on the M32 screen.  </a:t>
            </a:r>
          </a:p>
          <a:p>
            <a:pPr marL="228600" indent="-228600" eaLnBrk="1" hangingPunct="1">
              <a:buFont typeface="+mj-lt"/>
              <a:buAutoNum type="arabicPeriod"/>
            </a:pPr>
            <a:r>
              <a:rPr lang="en-US" altLang="en-US" dirty="0" smtClean="0"/>
              <a:t>The “Case ready to be processed?” options have a default setting of “yes”.</a:t>
            </a:r>
            <a:r>
              <a:rPr lang="en-US" altLang="en-US" baseline="0" dirty="0" smtClean="0"/>
              <a:t>  Change to “no” </a:t>
            </a:r>
            <a:r>
              <a:rPr lang="en-US" altLang="en-US" dirty="0" smtClean="0"/>
              <a:t>if there is a reason that you cannot process immediately (i.e., a Memorandum rating is required. </a:t>
            </a:r>
            <a:r>
              <a:rPr lang="en-US" altLang="en-US" baseline="0" dirty="0" smtClean="0"/>
              <a:t> </a:t>
            </a:r>
            <a:r>
              <a:rPr lang="en-US" altLang="en-US" dirty="0" smtClean="0"/>
              <a:t>You must enter a remark in Notes when “not</a:t>
            </a:r>
            <a:r>
              <a:rPr lang="en-US" altLang="en-US" baseline="0" dirty="0" smtClean="0"/>
              <a:t> ready to process” is selected</a:t>
            </a:r>
            <a:r>
              <a:rPr lang="en-US" altLang="en-US" dirty="0" smtClean="0"/>
              <a:t>. </a:t>
            </a:r>
          </a:p>
          <a:p>
            <a:pPr marL="228600" indent="-228600" eaLnBrk="1" hangingPunct="1">
              <a:buFont typeface="+mj-lt"/>
              <a:buAutoNum type="arabicPeriod"/>
            </a:pPr>
            <a:r>
              <a:rPr lang="en-US" altLang="en-US" dirty="0" smtClean="0"/>
              <a:t>Use the NDAA check box ONLY when an NDAA claim is received.  When you check the box, the numbers 5555 will automatically appear in DIAG 1 field for a diagnostic code.</a:t>
            </a:r>
          </a:p>
          <a:p>
            <a:pPr lvl="3" eaLnBrk="1" hangingPunct="1"/>
            <a:endParaRPr lang="en-US" altLang="en-US" dirty="0" smtClean="0"/>
          </a:p>
          <a:p>
            <a:pPr eaLnBrk="1" hangingPunct="1"/>
            <a:r>
              <a:rPr lang="en-US" altLang="en-US" dirty="0" smtClean="0"/>
              <a:t>Refer to VR&amp;E Circular 28-12-01, Procedures for Implementing the Provisions of Public Law 110-181, National Defense Authorization Act of 2008 as extended by Public Law 112-56, Vow to Hire Heroes Act.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8615069-BF58-46A5-9922-B0B6AB8E48C1}" type="slidenum">
              <a:rPr lang="en-US" altLang="en-US" smtClean="0"/>
              <a:pPr eaLnBrk="1" hangingPunct="1">
                <a:spcBef>
                  <a:spcPct val="0"/>
                </a:spcBef>
              </a:pPr>
              <a:t>29</a:t>
            </a:fld>
            <a:endParaRPr lang="en-US" altLang="en-US" smtClean="0"/>
          </a:p>
        </p:txBody>
      </p:sp>
      <p:sp>
        <p:nvSpPr>
          <p:cNvPr id="91139" name="Rectangle 2"/>
          <p:cNvSpPr>
            <a:spLocks noGrp="1" noRot="1" noChangeAspect="1" noChangeArrowheads="1" noTextEdit="1"/>
          </p:cNvSpPr>
          <p:nvPr>
            <p:ph type="sldImg"/>
          </p:nvPr>
        </p:nvSpPr>
        <p:spPr>
          <a:xfrm>
            <a:off x="1181100" y="457200"/>
            <a:ext cx="4648200" cy="3486150"/>
          </a:xfrm>
          <a:ln/>
        </p:spPr>
      </p:sp>
      <p:sp>
        <p:nvSpPr>
          <p:cNvPr id="91140" name="Rectangle 3"/>
          <p:cNvSpPr>
            <a:spLocks noGrp="1" noChangeArrowheads="1"/>
          </p:cNvSpPr>
          <p:nvPr>
            <p:ph type="body" idx="1"/>
          </p:nvPr>
        </p:nvSpPr>
        <p:spPr>
          <a:xfrm>
            <a:off x="701518" y="4038600"/>
            <a:ext cx="5607363" cy="4183380"/>
          </a:xfrm>
          <a:noFill/>
        </p:spPr>
        <p:txBody>
          <a:bodyPr/>
          <a:lstStyle/>
          <a:p>
            <a:pPr eaLnBrk="1" hangingPunct="1"/>
            <a:r>
              <a:rPr lang="en-US" altLang="en-US" dirty="0" smtClean="0"/>
              <a:t>Continue Completing the AutoGED Entries.  The temporary entitlement box may be checked if this is an Original claim AND if the IRND is not available.  NOTE:</a:t>
            </a:r>
            <a:r>
              <a:rPr lang="en-US" altLang="en-US" baseline="0" dirty="0" smtClean="0"/>
              <a:t>  </a:t>
            </a:r>
            <a:r>
              <a:rPr lang="en-US" altLang="en-US" dirty="0" smtClean="0"/>
              <a:t>Use</a:t>
            </a:r>
            <a:r>
              <a:rPr lang="en-US" altLang="en-US" baseline="0" dirty="0" smtClean="0"/>
              <a:t> of temporary entitlement requires an Eligibility/Entitlement Update GED before subsistence allowance can be processed.</a:t>
            </a:r>
          </a:p>
          <a:p>
            <a:pPr eaLnBrk="1" hangingPunct="1"/>
            <a:endParaRPr lang="en-US" altLang="en-US" dirty="0" smtClean="0"/>
          </a:p>
          <a:p>
            <a:pPr eaLnBrk="1" hangingPunct="1"/>
            <a:r>
              <a:rPr lang="en-US" altLang="en-US" dirty="0" smtClean="0"/>
              <a:t>If the claim requires priority processing, check the box currently labelled GWOT.  </a:t>
            </a:r>
            <a:r>
              <a:rPr lang="en-US" altLang="en-US" dirty="0" smtClean="0">
                <a:ea typeface="Georgia" pitchFamily="18" charset="0"/>
                <a:cs typeface="Georgia" pitchFamily="18" charset="0"/>
              </a:rPr>
              <a:t> </a:t>
            </a:r>
            <a:r>
              <a:rPr lang="en-US" altLang="en-US" dirty="0" smtClean="0"/>
              <a:t>Underneath the check box are two additional fields: Site and Location. The Site check</a:t>
            </a:r>
            <a:r>
              <a:rPr lang="en-US" altLang="en-US" baseline="0" dirty="0" smtClean="0"/>
              <a:t> box operates on a drop down selection of the </a:t>
            </a:r>
            <a:r>
              <a:rPr lang="en-US" altLang="en-US" dirty="0" smtClean="0"/>
              <a:t>out-base</a:t>
            </a:r>
            <a:r>
              <a:rPr lang="en-US" altLang="en-US" baseline="0" dirty="0" smtClean="0"/>
              <a:t> locations for your VR&amp;E division</a:t>
            </a:r>
            <a:r>
              <a:rPr lang="en-US" altLang="en-US" dirty="0" smtClean="0"/>
              <a:t>.  In the Location field, you may enter VOW for NDAA</a:t>
            </a:r>
            <a:r>
              <a:rPr lang="en-US" altLang="en-US" baseline="0" dirty="0" smtClean="0"/>
              <a:t> </a:t>
            </a:r>
            <a:r>
              <a:rPr lang="en-US" altLang="en-US" dirty="0" smtClean="0"/>
              <a:t>or abbreviate out-base</a:t>
            </a:r>
            <a:r>
              <a:rPr lang="en-US" altLang="en-US" baseline="0" dirty="0" smtClean="0"/>
              <a:t> location, or </a:t>
            </a:r>
            <a:r>
              <a:rPr lang="en-US" altLang="en-US" dirty="0" smtClean="0"/>
              <a:t>any other 3-character indicator for tracking purposes. </a:t>
            </a:r>
          </a:p>
          <a:p>
            <a:pPr eaLnBrk="1" hangingPunct="1"/>
            <a:endParaRPr lang="en-US" altLang="en-US" dirty="0" smtClean="0"/>
          </a:p>
          <a:p>
            <a:pPr eaLnBrk="1" hangingPunct="1"/>
            <a:r>
              <a:rPr lang="en-US" altLang="en-US" dirty="0" smtClean="0"/>
              <a:t>The</a:t>
            </a:r>
            <a:r>
              <a:rPr lang="en-US" altLang="en-US" baseline="0" dirty="0" smtClean="0"/>
              <a:t> priority and location </a:t>
            </a:r>
            <a:r>
              <a:rPr lang="en-US" altLang="en-US" dirty="0" smtClean="0"/>
              <a:t>indicators will be attached to the pending End Products</a:t>
            </a:r>
            <a:r>
              <a:rPr lang="en-US" altLang="en-US" baseline="0" dirty="0" smtClean="0"/>
              <a:t> </a:t>
            </a:r>
            <a:r>
              <a:rPr lang="en-US" altLang="en-US" dirty="0" smtClean="0">
                <a:ea typeface="Georgia" pitchFamily="18" charset="0"/>
                <a:cs typeface="Georgia" pitchFamily="18" charset="0"/>
              </a:rPr>
              <a:t>095/295/719s </a:t>
            </a:r>
            <a:r>
              <a:rPr lang="en-US" altLang="en-US" dirty="0" smtClean="0"/>
              <a:t>and allow stations to track the claims through those End Products. When</a:t>
            </a:r>
            <a:r>
              <a:rPr lang="en-US" altLang="en-US" baseline="0" dirty="0" smtClean="0"/>
              <a:t> GWOT/Priority is checked, a “Z” indicator </a:t>
            </a:r>
            <a:r>
              <a:rPr lang="en-US" altLang="en-US" dirty="0" smtClean="0">
                <a:ea typeface="Georgia" pitchFamily="18" charset="0"/>
                <a:cs typeface="Georgia" pitchFamily="18" charset="0"/>
              </a:rPr>
              <a:t>will accompany all of the pending 095s/295s/719s and will disappear when the end product is cleared. </a:t>
            </a:r>
          </a:p>
          <a:p>
            <a:pPr eaLnBrk="1" hangingPunct="1"/>
            <a:endParaRPr lang="en-US" altLang="en-US" dirty="0" smtClean="0"/>
          </a:p>
          <a:p>
            <a:pPr eaLnBrk="1" hangingPunct="1"/>
            <a:r>
              <a:rPr lang="en-US" altLang="en-US" dirty="0" smtClean="0"/>
              <a:t>AutoGED</a:t>
            </a:r>
            <a:r>
              <a:rPr lang="en-US" altLang="en-US" baseline="0" dirty="0" smtClean="0"/>
              <a:t> also obtains education benefit usage including Ch33. There are specific functions for retrieving Ch33 benefit usage through an interface between Corporate WINRS and Long Term Solutions (LTS).</a:t>
            </a:r>
          </a:p>
          <a:p>
            <a:pPr eaLnBrk="1" hangingPunct="1"/>
            <a:endParaRPr lang="en-US" altLang="en-US" baseline="0" dirty="0" smtClean="0"/>
          </a:p>
          <a:p>
            <a:pPr eaLnBrk="1" hangingPunct="1"/>
            <a:r>
              <a:rPr lang="en-US" altLang="en-US" baseline="0" dirty="0" smtClean="0"/>
              <a:t>Corporate WINRS Version 3.2 enhanced AutoGED processing by making the Ch33 eligibility check a manual operation. Users must place a check in the box labeled “Check for Ch33 eligibility” before AutoGED will interface with LTS.</a:t>
            </a: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dirty="0" smtClean="0"/>
              <a:t>Let’s begin with processing an original claim  using AutoGED in Corporate WINRS. Other primary Information Technology (IT) systems used by VR&amp;E staff are:  Benefits Delivery Network (BDN), Beneficiary Identification and Records Locator System (BIRLS), Share, Veterans Benefits Management System (VBMS), Virtual VA, and Veterans On-line Application (VonApp).  Permissions and commands for using IT systems are processed through Common Security Employee Management (CSEM) application.  See your Information Resource Manager (IRM) or Information Security Officer (ISO) for more information about how to obtain access to these systems.</a:t>
            </a:r>
          </a:p>
          <a:p>
            <a:endParaRPr lang="en-US" altLang="en-US" dirty="0" smtClean="0"/>
          </a:p>
        </p:txBody>
      </p:sp>
      <p:sp>
        <p:nvSpPr>
          <p:cNvPr id="655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559A76-C33A-404C-8B19-187B92E30835}"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dirty="0" smtClean="0"/>
              <a:t>Here is a Long Term Solution on-line record</a:t>
            </a:r>
            <a:r>
              <a:rPr lang="en-US" altLang="en-US" baseline="0" dirty="0" smtClean="0"/>
              <a:t> view.  The </a:t>
            </a:r>
            <a:r>
              <a:rPr lang="en-US" altLang="en-US" dirty="0" smtClean="0"/>
              <a:t>Long Term Solution, or LTS, program contains the data on available and used Ch33 entitlement.  This screen displays the information</a:t>
            </a:r>
            <a:r>
              <a:rPr lang="en-US" altLang="en-US" baseline="0" dirty="0" smtClean="0"/>
              <a:t> available in LTS</a:t>
            </a:r>
            <a:r>
              <a:rPr lang="en-US" altLang="en-US" dirty="0" smtClean="0"/>
              <a:t>.  On the first screen following log-in, read </a:t>
            </a:r>
            <a:r>
              <a:rPr lang="en-US" altLang="en-US" baseline="0" dirty="0" smtClean="0"/>
              <a:t>and click </a:t>
            </a:r>
            <a:r>
              <a:rPr lang="en-US" altLang="en-US" dirty="0" smtClean="0"/>
              <a:t>ACCEPT and enter the Veteran’s Social Security number.  The Work Product History screen appears. Click View on the most recent work product line, and a Work Product Summary appears with the real-time Entitlement used and remaining.  The Eligibility and Entitlement Banner immediately underneath the name displays the Eligibility Date, the Benefit Level for Ch33, Delimiting Date, Original Entitlement, Used Entitlement, and Remaining Entitlement.</a:t>
            </a:r>
          </a:p>
          <a:p>
            <a:endParaRPr lang="en-US" altLang="en-US" dirty="0" smtClean="0"/>
          </a:p>
          <a:p>
            <a:r>
              <a:rPr lang="en-US" altLang="en-US" dirty="0" smtClean="0"/>
              <a:t>Note:  </a:t>
            </a:r>
            <a:r>
              <a:rPr lang="en-US" dirty="0"/>
              <a:t>The record </a:t>
            </a:r>
            <a:r>
              <a:rPr lang="en-US" dirty="0" smtClean="0"/>
              <a:t>displayed in this and other screens are </a:t>
            </a:r>
            <a:r>
              <a:rPr lang="en-US" dirty="0"/>
              <a:t>a test-version of Veteran names and file numbers – no real PII was used.</a:t>
            </a:r>
          </a:p>
        </p:txBody>
      </p:sp>
      <p:sp>
        <p:nvSpPr>
          <p:cNvPr id="1044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B104676-9B0F-49F7-BD18-4C321DABBE08}"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US" altLang="en-US" dirty="0" smtClean="0"/>
              <a:t>As previously stated, if a claimant is a prior Ch31 participant who was Rehabilitated or Discontinued (MRG RC 34</a:t>
            </a:r>
            <a:r>
              <a:rPr lang="en-US" altLang="en-US" baseline="0" dirty="0" smtClean="0"/>
              <a:t> or 35)</a:t>
            </a:r>
            <a:r>
              <a:rPr lang="en-US" altLang="en-US" dirty="0" smtClean="0"/>
              <a:t>, establish an EP 795 and do not process in AutoGED until a determination to overturn Rehabilitation or Discontinued is documented.  PCLR the 795 when entitlement determination is made. </a:t>
            </a:r>
          </a:p>
          <a:p>
            <a:endParaRPr lang="en-US" altLang="en-US" dirty="0" smtClean="0"/>
          </a:p>
          <a:p>
            <a:pPr eaLnBrk="1" hangingPunct="1"/>
            <a:r>
              <a:rPr lang="en-US" altLang="en-US" dirty="0" smtClean="0"/>
              <a:t>To process a Reopened claim in AutoGED, click on Single Record and enter file number. Highlight case and select Reopen. Enter date of claim, update any fields containing any outdated information.  Process the claim. If errors or data validation issues appear on the Process Tab, then correct and retry.</a:t>
            </a:r>
          </a:p>
          <a:p>
            <a:endParaRPr lang="en-US" altLang="en-US" dirty="0" smtClean="0"/>
          </a:p>
        </p:txBody>
      </p:sp>
      <p:sp>
        <p:nvSpPr>
          <p:cNvPr id="921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837" indent="-290322" eaLnBrk="0" hangingPunct="0">
              <a:spcBef>
                <a:spcPct val="30000"/>
              </a:spcBef>
              <a:defRPr sz="1200">
                <a:solidFill>
                  <a:schemeClr val="tx1"/>
                </a:solidFill>
                <a:latin typeface="Arial" charset="0"/>
              </a:defRPr>
            </a:lvl2pPr>
            <a:lvl3pPr marL="1161288" indent="-232258" eaLnBrk="0" hangingPunct="0">
              <a:spcBef>
                <a:spcPct val="30000"/>
              </a:spcBef>
              <a:defRPr sz="1200">
                <a:solidFill>
                  <a:schemeClr val="tx1"/>
                </a:solidFill>
                <a:latin typeface="Arial" charset="0"/>
              </a:defRPr>
            </a:lvl3pPr>
            <a:lvl4pPr marL="1625803" indent="-232258" eaLnBrk="0" hangingPunct="0">
              <a:spcBef>
                <a:spcPct val="30000"/>
              </a:spcBef>
              <a:defRPr sz="1200">
                <a:solidFill>
                  <a:schemeClr val="tx1"/>
                </a:solidFill>
                <a:latin typeface="Arial" charset="0"/>
              </a:defRPr>
            </a:lvl4pPr>
            <a:lvl5pPr marL="2090318" indent="-232258" eaLnBrk="0" hangingPunct="0">
              <a:spcBef>
                <a:spcPct val="30000"/>
              </a:spcBef>
              <a:defRPr sz="1200">
                <a:solidFill>
                  <a:schemeClr val="tx1"/>
                </a:solidFill>
                <a:latin typeface="Arial" charset="0"/>
              </a:defRPr>
            </a:lvl5pPr>
            <a:lvl6pPr marL="2554834" indent="-232258" eaLnBrk="0" fontAlgn="base" hangingPunct="0">
              <a:spcBef>
                <a:spcPct val="30000"/>
              </a:spcBef>
              <a:spcAft>
                <a:spcPct val="0"/>
              </a:spcAft>
              <a:defRPr sz="1200">
                <a:solidFill>
                  <a:schemeClr val="tx1"/>
                </a:solidFill>
                <a:latin typeface="Arial" charset="0"/>
              </a:defRPr>
            </a:lvl6pPr>
            <a:lvl7pPr marL="3019349" indent="-232258" eaLnBrk="0" fontAlgn="base" hangingPunct="0">
              <a:spcBef>
                <a:spcPct val="30000"/>
              </a:spcBef>
              <a:spcAft>
                <a:spcPct val="0"/>
              </a:spcAft>
              <a:defRPr sz="1200">
                <a:solidFill>
                  <a:schemeClr val="tx1"/>
                </a:solidFill>
                <a:latin typeface="Arial" charset="0"/>
              </a:defRPr>
            </a:lvl7pPr>
            <a:lvl8pPr marL="3483864" indent="-232258" eaLnBrk="0" fontAlgn="base" hangingPunct="0">
              <a:spcBef>
                <a:spcPct val="30000"/>
              </a:spcBef>
              <a:spcAft>
                <a:spcPct val="0"/>
              </a:spcAft>
              <a:defRPr sz="1200">
                <a:solidFill>
                  <a:schemeClr val="tx1"/>
                </a:solidFill>
                <a:latin typeface="Arial" charset="0"/>
              </a:defRPr>
            </a:lvl8pPr>
            <a:lvl9pPr marL="3948379" indent="-23225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53EAFB-1B81-4518-A27E-407B7E11E8AA}" type="slidenum">
              <a:rPr lang="en-US" altLang="en-US" smtClean="0"/>
              <a:pPr eaLnBrk="1" hangingPunct="1">
                <a:spcBef>
                  <a:spcPct val="0"/>
                </a:spcBef>
              </a:pPr>
              <a:t>31</a:t>
            </a:fld>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US" dirty="0"/>
              <a:t>Working with completed GED records is next.  </a:t>
            </a:r>
          </a:p>
        </p:txBody>
      </p:sp>
      <p:sp>
        <p:nvSpPr>
          <p:cNvPr id="931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22BFFBE-1FA7-42E3-904E-B697259F4D3B}" type="slidenum">
              <a:rPr lang="en-US" altLang="en-US" smtClean="0"/>
              <a:pPr eaLnBrk="1" hangingPunct="1">
                <a:spcBef>
                  <a:spcPct val="0"/>
                </a:spcBef>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dirty="0"/>
              <a:t>This </a:t>
            </a:r>
            <a:r>
              <a:rPr lang="en-US" dirty="0" smtClean="0"/>
              <a:t>snapshot displays </a:t>
            </a:r>
            <a:r>
              <a:rPr lang="en-US" dirty="0"/>
              <a:t>a Corporate WINRS View GED Case screen. The GED status is listed as 110-Processing Complete.  A GED Tear Sheet can be printed at this point. </a:t>
            </a:r>
            <a:endParaRPr lang="en-US" dirty="0" smtClean="0"/>
          </a:p>
          <a:p>
            <a:endParaRPr lang="en-US" dirty="0"/>
          </a:p>
          <a:p>
            <a:r>
              <a:rPr lang="en-US" dirty="0"/>
              <a:t>Upon authorization, the following outcomes occurred</a:t>
            </a:r>
            <a:r>
              <a:rPr lang="en-US" dirty="0" smtClean="0"/>
              <a:t>:</a:t>
            </a:r>
          </a:p>
          <a:p>
            <a:endParaRPr lang="en-US" dirty="0"/>
          </a:p>
          <a:p>
            <a:r>
              <a:rPr lang="en-US" dirty="0"/>
              <a:t>End Product 095/295 were cleared and End Product 719 was established</a:t>
            </a:r>
            <a:r>
              <a:rPr lang="en-US" dirty="0" smtClean="0"/>
              <a:t>.</a:t>
            </a:r>
          </a:p>
          <a:p>
            <a:endParaRPr lang="en-US" dirty="0"/>
          </a:p>
          <a:p>
            <a:r>
              <a:rPr lang="en-US" dirty="0"/>
              <a:t>For Original claims, a BDN Ch31 Master Record was created with Applicant status effective date equal to the date of claim; a BDN Index Record was created with the indicator pointing to Corporate WINRS; and a Corporate WINRS record was created with Applicant status effective date equal to the date of claim.</a:t>
            </a:r>
          </a:p>
          <a:p>
            <a:endParaRPr lang="en-US" dirty="0" smtClean="0"/>
          </a:p>
          <a:p>
            <a:r>
              <a:rPr lang="en-US" dirty="0" smtClean="0"/>
              <a:t>For </a:t>
            </a:r>
            <a:r>
              <a:rPr lang="en-US" dirty="0"/>
              <a:t>Reopened claims, the BDN Ch31 Master Record was updated to close Rehabilitated or Discontinued status and open Applicant status with effective date equal to the date of claim; and the Corporate WINRS record was updated to close Rehabilitated or Discontinued status and open Applicant status with effective date equal to the date of claim.</a:t>
            </a:r>
          </a:p>
        </p:txBody>
      </p:sp>
      <p:sp>
        <p:nvSpPr>
          <p:cNvPr id="942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7E64C0-2EC9-4681-9CED-45824A7EDA8F}"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93A9CD6-E0E4-442C-8013-CFD4B37CA3F4}" type="slidenum">
              <a:rPr lang="en-US" altLang="en-US" smtClean="0"/>
              <a:pPr eaLnBrk="1" hangingPunct="1">
                <a:spcBef>
                  <a:spcPct val="0"/>
                </a:spcBef>
              </a:pPr>
              <a:t>34</a:t>
            </a:fld>
            <a:endParaRPr lang="en-US" altLang="en-US" smtClean="0"/>
          </a:p>
        </p:txBody>
      </p:sp>
      <p:sp>
        <p:nvSpPr>
          <p:cNvPr id="96259"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p:txBody>
          <a:bodyPr/>
          <a:lstStyle/>
          <a:p>
            <a:pPr eaLnBrk="1" hangingPunct="1">
              <a:defRPr/>
            </a:pPr>
            <a:r>
              <a:rPr lang="en-US" altLang="en-US" dirty="0" smtClean="0"/>
              <a:t>The sequence of establishing a new, or updating an existing, CER folder location in BIRLS is essential for many data integrity issues.</a:t>
            </a:r>
          </a:p>
          <a:p>
            <a:pPr eaLnBrk="1" hangingPunct="1">
              <a:defRPr/>
            </a:pPr>
            <a:endParaRPr lang="en-US" altLang="en-US" dirty="0" smtClean="0"/>
          </a:p>
          <a:p>
            <a:pPr marL="234041" indent="-234041" eaLnBrk="1" hangingPunct="1">
              <a:buFontTx/>
              <a:buAutoNum type="arabicParenR"/>
              <a:defRPr/>
            </a:pPr>
            <a:r>
              <a:rPr lang="en-US" altLang="en-US" dirty="0" smtClean="0"/>
              <a:t>If the claim is an Original (no Ch31 Master Record in BDN), perform the BFLD command AFTER authorizing the GED and</a:t>
            </a:r>
            <a:r>
              <a:rPr lang="en-US" altLang="en-US" baseline="0" dirty="0" smtClean="0"/>
              <a:t> </a:t>
            </a:r>
            <a:r>
              <a:rPr lang="en-US" altLang="en-US" dirty="0" smtClean="0"/>
              <a:t>update AutoGED Process Tab.</a:t>
            </a:r>
          </a:p>
          <a:p>
            <a:pPr marL="234041" indent="-234041" eaLnBrk="1" hangingPunct="1">
              <a:buFontTx/>
              <a:buAutoNum type="arabicParenR"/>
              <a:defRPr/>
            </a:pPr>
            <a:r>
              <a:rPr lang="en-US" altLang="en-US" dirty="0" smtClean="0"/>
              <a:t>If the claim is a Reopened/Reapplication (Ch31 Master Record exists in BDN), perform the BFLD command BEFORE initiating the GED and</a:t>
            </a:r>
            <a:r>
              <a:rPr lang="en-US" altLang="en-US" baseline="0" dirty="0" smtClean="0"/>
              <a:t> </a:t>
            </a:r>
            <a:r>
              <a:rPr lang="en-US" altLang="en-US" dirty="0" smtClean="0"/>
              <a:t>update AutoGED Process Tab.</a:t>
            </a:r>
          </a:p>
          <a:p>
            <a:pPr marL="234041" indent="-234041" eaLnBrk="1" hangingPunct="1">
              <a:buFontTx/>
              <a:buAutoNum type="arabicParenR"/>
              <a:defRPr/>
            </a:pPr>
            <a:endParaRPr lang="en-US" altLang="en-US" dirty="0" smtClean="0"/>
          </a:p>
          <a:p>
            <a:pPr eaLnBrk="1" hangingPunct="1">
              <a:defRPr/>
            </a:pPr>
            <a:r>
              <a:rPr lang="en-US" altLang="en-US" dirty="0" smtClean="0"/>
              <a:t>The CER folder location allows Corporate WINRS to accurately update the BDN Master Record with Date of Claim (i.e., the “effective” date) which is the beginning period for Days to Entitlement measure.  A CER folder location allows BDN to refresh (when necessary) the Corporate WINRS record.</a:t>
            </a:r>
          </a:p>
          <a:p>
            <a:pPr eaLnBrk="1" hangingPunct="1">
              <a:defRPr/>
            </a:pPr>
            <a:endParaRPr lang="en-US" altLang="en-US" dirty="0" smtClean="0"/>
          </a:p>
          <a:p>
            <a:pPr eaLnBrk="1" hangingPunct="1">
              <a:defRPr/>
            </a:pPr>
            <a:r>
              <a:rPr lang="en-US" altLang="en-US" baseline="0" dirty="0" smtClean="0"/>
              <a:t>When processing a reapplication from a Veteran whose BDN Ch31 Master Record has been Archived, it is necessary to reestablish the CER folder location in the NEW BDN Ch31 Master Record.  Use BFLD command to: 1) destroy the existing CER folder location; 2) establish new CER folder location after the GED is authorized. When the second BFLD transaction is complete, the M35 screen will reflect your station number in the CER folder location field.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dirty="0" smtClean="0"/>
              <a:t>Now we’ll move on to disallowance processing in AutoGED when the Veteran has no Basic Eligibility to Ch31.</a:t>
            </a:r>
          </a:p>
        </p:txBody>
      </p:sp>
      <p:sp>
        <p:nvSpPr>
          <p:cNvPr id="972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486969D-A76D-4024-9A31-40291F82AF9A}" type="slidenum">
              <a:rPr lang="en-US" altLang="en-US" smtClean="0"/>
              <a:pPr eaLnBrk="1" hangingPunct="1">
                <a:spcBef>
                  <a:spcPct val="0"/>
                </a:spcBef>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076E609-891A-4DFD-A32C-B98238377A78}" type="slidenum">
              <a:rPr lang="en-US" altLang="en-US" smtClean="0"/>
              <a:pPr eaLnBrk="1" hangingPunct="1">
                <a:spcBef>
                  <a:spcPct val="0"/>
                </a:spcBef>
              </a:pPr>
              <a:t>36</a:t>
            </a:fld>
            <a:endParaRPr lang="en-US" alt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marL="234041" eaLnBrk="1" hangingPunct="1">
              <a:lnSpc>
                <a:spcPct val="80000"/>
              </a:lnSpc>
            </a:pPr>
            <a:r>
              <a:rPr lang="en-US" altLang="en-US" dirty="0" smtClean="0"/>
              <a:t>AutoGED processes basic eligibility Disallowance and creates a Corporate WINRS and BDN record documenting that the claim was disallowed.  If any basic eligibility criteria are missing or erroneous, AutoGED cannot validate the claim and will set it for disallowance.  The AutoGED Processing Tab allows a VR&amp;E user to retry processing after corrections to the record are made </a:t>
            </a:r>
            <a:r>
              <a:rPr lang="en-US" altLang="en-US" sz="900" i="1" dirty="0"/>
              <a:t>(may involve BIRLS update by Veterans Service Center</a:t>
            </a:r>
            <a:r>
              <a:rPr lang="en-US" altLang="en-US" sz="900" i="1" dirty="0" smtClean="0"/>
              <a:t>)</a:t>
            </a:r>
            <a:r>
              <a:rPr lang="en-US" altLang="en-US" dirty="0" smtClean="0"/>
              <a:t>.  If basic eligibility cannot be verified, the disallowance processing will be completed on the Processing tab.</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altLang="en-US" dirty="0" smtClean="0"/>
              <a:t>AutoGED</a:t>
            </a:r>
            <a:r>
              <a:rPr lang="en-US" altLang="en-US" baseline="0" dirty="0" smtClean="0"/>
              <a:t> Processing Tab displays the</a:t>
            </a:r>
            <a:r>
              <a:rPr lang="en-US" altLang="en-US" dirty="0" smtClean="0"/>
              <a:t> system generated remarks which list one or more reasons for stopping the process and/or Disallowance.  Sometimes the Stub Name does not match; or no disability data is found and no diagnostic code was entered in the Memorandum</a:t>
            </a:r>
            <a:r>
              <a:rPr lang="en-US" altLang="en-US" baseline="0" dirty="0" smtClean="0"/>
              <a:t> Rating diagnostic code fields; or the NDAA field was not checked</a:t>
            </a:r>
            <a:r>
              <a:rPr lang="en-US" altLang="en-US" dirty="0" smtClean="0"/>
              <a:t>.  Sometimes, it cannot verify service-connected disability rating</a:t>
            </a:r>
            <a:r>
              <a:rPr lang="en-US" altLang="en-US" baseline="0" dirty="0" smtClean="0"/>
              <a:t>.</a:t>
            </a:r>
            <a:r>
              <a:rPr lang="en-US" dirty="0"/>
              <a:t>  This </a:t>
            </a:r>
            <a:r>
              <a:rPr lang="en-US" dirty="0" smtClean="0"/>
              <a:t>snapshot illustrates </a:t>
            </a:r>
            <a:r>
              <a:rPr lang="en-US" dirty="0"/>
              <a:t>Corporate WINRS View GED Case Processing Tab with System Remarks.  Use the Disallowance function on the Processing Tab to complete a disallowance transaction for no Basic Eligibility.  Please refer to the AutoGED User’s Guide for additional information in </a:t>
            </a:r>
            <a:r>
              <a:rPr lang="en-US" dirty="0" smtClean="0"/>
              <a:t>the use </a:t>
            </a:r>
            <a:r>
              <a:rPr lang="en-US" dirty="0"/>
              <a:t>of the functions for correcting the issues displayed in the “System Remarks” </a:t>
            </a:r>
            <a:r>
              <a:rPr lang="en-US" dirty="0" smtClean="0"/>
              <a:t>field. </a:t>
            </a:r>
            <a:endParaRPr lang="en-US" altLang="en-US" dirty="0" smtClean="0"/>
          </a:p>
        </p:txBody>
      </p:sp>
      <p:sp>
        <p:nvSpPr>
          <p:cNvPr id="993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FBD735-8D06-4FC4-B9E7-EDA841931FCE}" type="slidenum">
              <a:rPr lang="en-US" altLang="en-US" smtClean="0"/>
              <a:pPr eaLnBrk="1" hangingPunct="1">
                <a:spcBef>
                  <a:spcPct val="0"/>
                </a:spcBef>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altLang="en-US" dirty="0" smtClean="0"/>
              <a:t>The next section provides a more detailed look at Ch31 claims processing system-generated</a:t>
            </a:r>
            <a:r>
              <a:rPr lang="en-US" altLang="en-US" baseline="0" dirty="0" smtClean="0"/>
              <a:t> data and how to locate it.</a:t>
            </a:r>
            <a:endParaRPr lang="en-US" altLang="en-US" dirty="0" smtClean="0"/>
          </a:p>
        </p:txBody>
      </p:sp>
      <p:sp>
        <p:nvSpPr>
          <p:cNvPr id="1003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9E9C2E-1C7D-46AB-9B43-283FDF4E35FC}" type="slidenum">
              <a:rPr lang="en-US" altLang="en-US" smtClean="0"/>
              <a:pPr eaLnBrk="1" hangingPunct="1">
                <a:spcBef>
                  <a:spcPct val="0"/>
                </a:spcBef>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850095-5E4A-4A01-BD87-B78E6A470C07}" type="slidenum">
              <a:rPr lang="en-US" altLang="en-US" smtClean="0"/>
              <a:pPr eaLnBrk="1" hangingPunct="1">
                <a:spcBef>
                  <a:spcPct val="0"/>
                </a:spcBef>
              </a:pPr>
              <a:t>39</a:t>
            </a:fld>
            <a:endParaRPr lang="en-US" altLang="en-US" smtClean="0"/>
          </a:p>
        </p:txBody>
      </p:sp>
      <p:sp>
        <p:nvSpPr>
          <p:cNvPr id="10137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p:txBody>
          <a:bodyPr/>
          <a:lstStyle/>
          <a:p>
            <a:pPr eaLnBrk="1" hangingPunct="1">
              <a:defRPr/>
            </a:pPr>
            <a:r>
              <a:rPr lang="en-US" altLang="en-US" dirty="0" smtClean="0"/>
              <a:t>Chapter 31 data is generated throughout the entire claims processing procedure.  There are various reports to run and track the data, such as reports available in</a:t>
            </a:r>
            <a:r>
              <a:rPr lang="en-US" altLang="en-US" baseline="0" dirty="0" smtClean="0"/>
              <a:t> </a:t>
            </a:r>
            <a:r>
              <a:rPr lang="en-US" altLang="en-US" dirty="0" smtClean="0"/>
              <a:t>Performance Analysis</a:t>
            </a:r>
            <a:r>
              <a:rPr lang="en-US" altLang="en-US" baseline="0" dirty="0" smtClean="0"/>
              <a:t> </a:t>
            </a:r>
            <a:r>
              <a:rPr lang="en-US" altLang="en-US" dirty="0" smtClean="0"/>
              <a:t>and Integrity (</a:t>
            </a:r>
            <a:r>
              <a:rPr lang="en-US" altLang="en-US" baseline="0" dirty="0" smtClean="0"/>
              <a:t>PA&amp;I) VR&amp;E Reports, </a:t>
            </a:r>
            <a:r>
              <a:rPr lang="en-US" altLang="en-US" dirty="0" smtClean="0"/>
              <a:t>VOR 2.0, and also those from the Corporate WINRS Intranet Reports.</a:t>
            </a:r>
          </a:p>
          <a:p>
            <a:pPr eaLnBrk="1" hangingPunct="1">
              <a:defRPr/>
            </a:pPr>
            <a:endParaRPr lang="en-US" altLang="en-US" dirty="0" smtClean="0"/>
          </a:p>
          <a:p>
            <a:pPr marL="234041" indent="-234041" eaLnBrk="1" hangingPunct="1">
              <a:buFontTx/>
              <a:buAutoNum type="arabicParenR"/>
              <a:defRPr/>
            </a:pPr>
            <a:r>
              <a:rPr lang="en-US" altLang="en-US" dirty="0" smtClean="0"/>
              <a:t>AutoGED CEST establishes a BDN pending End Product 095/295 and a VRE basic eligibility corporate claim status controlled by the same end product. </a:t>
            </a:r>
            <a:r>
              <a:rPr lang="en-US" altLang="en-US" baseline="0" dirty="0" smtClean="0"/>
              <a:t>EP 095/295 created through AutoGED is “Ch31 type”.</a:t>
            </a:r>
          </a:p>
          <a:p>
            <a:pPr marL="234041" indent="-234041" eaLnBrk="1" hangingPunct="1">
              <a:buFontTx/>
              <a:buAutoNum type="arabicParenR"/>
              <a:defRPr/>
            </a:pPr>
            <a:endParaRPr lang="en-US" altLang="en-US" dirty="0" smtClean="0"/>
          </a:p>
          <a:p>
            <a:pPr marL="234041" indent="-234041" eaLnBrk="1" hangingPunct="1">
              <a:buFontTx/>
              <a:buAutoNum type="arabicParenR"/>
              <a:defRPr/>
            </a:pPr>
            <a:r>
              <a:rPr lang="en-US" altLang="en-US" dirty="0" smtClean="0"/>
              <a:t>AutoGED CAUT clears the pending BDN</a:t>
            </a:r>
            <a:r>
              <a:rPr lang="en-US" altLang="en-US" baseline="0" dirty="0" smtClean="0"/>
              <a:t> 095/295 and closes the VR&amp;E basic eligibility corporate claim status. It concurrently establishes </a:t>
            </a:r>
            <a:r>
              <a:rPr lang="en-US" altLang="en-US" dirty="0" smtClean="0"/>
              <a:t>EP 719 in BDN and establishes a VR&amp;E entitlement corporate claim. To view the VRE</a:t>
            </a:r>
            <a:r>
              <a:rPr lang="en-US" altLang="en-US" baseline="0" dirty="0" smtClean="0"/>
              <a:t> eligibility and entitlement EP’s in BDN, use a PINQ command.  To view the VR&amp;E eligibility and entitlement corporate claims use</a:t>
            </a:r>
            <a:r>
              <a:rPr lang="en-US" altLang="en-US" dirty="0" smtClean="0"/>
              <a:t> Share/Corporate Inquiries,</a:t>
            </a:r>
            <a:r>
              <a:rPr lang="en-US" altLang="en-US" baseline="0" dirty="0" smtClean="0"/>
              <a:t> Claims/Denials tab or</a:t>
            </a:r>
            <a:r>
              <a:rPr lang="en-US" altLang="en-US" dirty="0" smtClean="0"/>
              <a:t> view in MAP-D. </a:t>
            </a:r>
          </a:p>
          <a:p>
            <a:pPr marL="234041" indent="-234041" eaLnBrk="1" hangingPunct="1">
              <a:buFontTx/>
              <a:buAutoNum type="arabicParenR"/>
              <a:defRPr/>
            </a:pPr>
            <a:endParaRPr lang="en-US" altLang="en-US" dirty="0" smtClean="0"/>
          </a:p>
          <a:p>
            <a:pPr marL="234041" indent="-234041" eaLnBrk="1" hangingPunct="1">
              <a:buFontTx/>
              <a:buAutoNum type="arabicParenR"/>
              <a:defRPr/>
            </a:pPr>
            <a:r>
              <a:rPr lang="en-US" altLang="en-US" dirty="0" smtClean="0"/>
              <a:t>EP 795 is manually established by a VR&amp;E employee when a reopened claim from Rehabilitated Ch31 participant is received.</a:t>
            </a:r>
            <a:br>
              <a:rPr lang="en-US" altLang="en-US" dirty="0" smtClean="0"/>
            </a:br>
            <a:endParaRPr lang="en-US" altLang="en-US" dirty="0" smtClean="0"/>
          </a:p>
          <a:p>
            <a:pPr marL="234041" indent="-234041" eaLnBrk="1" hangingPunct="1">
              <a:buFontTx/>
              <a:buAutoNum type="arabicParenR"/>
              <a:defRPr/>
            </a:pPr>
            <a:r>
              <a:rPr lang="en-US" altLang="en-US" dirty="0" smtClean="0"/>
              <a:t>Data sources/reports are available on the PA&amp;I website: </a:t>
            </a:r>
            <a:r>
              <a:rPr lang="en-US" altLang="en-US" dirty="0" smtClean="0">
                <a:hlinkClick r:id="rId3"/>
              </a:rPr>
              <a:t>http://vbaw.vba.va.gov/bl/20/opai/pai/wkld/2010/files/pai.htm</a:t>
            </a:r>
            <a:r>
              <a:rPr lang="en-US" altLang="en-US"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Each Chapter</a:t>
            </a:r>
            <a:r>
              <a:rPr lang="en-US" altLang="en-US" baseline="0" dirty="0" smtClean="0"/>
              <a:t> 31 claim will be either an original or a reapplication. Know which one you are processing and the intended outcome of the claim before you </a:t>
            </a:r>
            <a:r>
              <a:rPr lang="en-US" altLang="en-US" dirty="0" smtClean="0"/>
              <a:t>engage</a:t>
            </a:r>
            <a:r>
              <a:rPr lang="en-US" altLang="en-US" baseline="0" dirty="0" smtClean="0"/>
              <a:t> AutoGED. Will you be processing an original or re-opened claim? Will basic eligibility be allowed or disallowed? Is there an existing Chapter 36 claim in applicant status?</a:t>
            </a:r>
            <a:endParaRPr lang="en-US" altLang="en-US" dirty="0" smtClean="0"/>
          </a:p>
        </p:txBody>
      </p:sp>
      <p:sp>
        <p:nvSpPr>
          <p:cNvPr id="665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16F6DE8-5FFF-4B6B-9551-84441585E9A3}"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32FD02-8BCC-4760-9A3B-AA6DB2A42D08}" type="slidenum">
              <a:rPr lang="en-US" altLang="en-US" smtClean="0"/>
              <a:pPr eaLnBrk="1" hangingPunct="1">
                <a:spcBef>
                  <a:spcPct val="0"/>
                </a:spcBef>
              </a:pPr>
              <a:t>40</a:t>
            </a:fld>
            <a:endParaRPr lang="en-US" alt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lnSpc>
                <a:spcPct val="90000"/>
              </a:lnSpc>
            </a:pPr>
            <a:r>
              <a:rPr lang="en-US" altLang="en-US" dirty="0" smtClean="0"/>
              <a:t>Share Corporate Inquiries</a:t>
            </a:r>
            <a:r>
              <a:rPr lang="en-US" altLang="en-US" baseline="0" dirty="0" smtClean="0"/>
              <a:t> displays VR&amp;E information. The Awards Module displays details of subsistence allowance awards processed in Corporate WINRS SAM—SAM awards are NOT displayed in BDN.</a:t>
            </a:r>
            <a:r>
              <a:rPr lang="en-US" dirty="0"/>
              <a:t> The screen snapshot </a:t>
            </a:r>
            <a:r>
              <a:rPr lang="en-US" dirty="0" smtClean="0"/>
              <a:t>illustrates Share </a:t>
            </a:r>
            <a:r>
              <a:rPr lang="en-US" dirty="0"/>
              <a:t>Corporate Award and Rating Data.</a:t>
            </a:r>
          </a:p>
          <a:p>
            <a:pPr eaLnBrk="1" hangingPunct="1">
              <a:lnSpc>
                <a:spcPct val="90000"/>
              </a:lnSpc>
            </a:pPr>
            <a:endParaRPr lang="en-US" altLang="en-US" baseline="0" dirty="0" smtClean="0"/>
          </a:p>
          <a:p>
            <a:pPr eaLnBrk="1" hangingPunct="1">
              <a:lnSpc>
                <a:spcPct val="90000"/>
              </a:lnSpc>
            </a:pPr>
            <a:r>
              <a:rPr lang="en-US" altLang="en-US" baseline="0" dirty="0" smtClean="0"/>
              <a:t>The Share Corporate Inquiries Awards VR&amp;E Info tab provides information for ALL Ch31 participants.  It contains the Initial Rating Notification Date; the Eligibility Termination Date; the CER folder location; the Case Status; the amount of Ch31 Entitlement Used; and the amount of Ch31 Entitlement Remaining.  Veterans may soon be able to view this information through their eBenefits log-on as well.  </a:t>
            </a:r>
          </a:p>
          <a:p>
            <a:pPr eaLnBrk="1" hangingPunct="1">
              <a:lnSpc>
                <a:spcPct val="90000"/>
              </a:lnSpc>
            </a:pPr>
            <a:endParaRPr lang="en-US" altLang="en-US" baseline="0" dirty="0" smtClean="0"/>
          </a:p>
          <a:p>
            <a:pPr eaLnBrk="1" hangingPunct="1">
              <a:lnSpc>
                <a:spcPct val="90000"/>
              </a:lnSpc>
            </a:pPr>
            <a:r>
              <a:rPr lang="en-US" altLang="en-US" baseline="0" dirty="0" smtClean="0"/>
              <a:t>Also, in Share, you can view old BDN screens through the Share Corporate Inquiries Pre-Conversion tab.  The BDN screens contained in this module are currently limited to the records that have been already archived/deleted from BDN through June 2013.</a:t>
            </a:r>
          </a:p>
          <a:p>
            <a:pPr eaLnBrk="1" hangingPunct="1">
              <a:lnSpc>
                <a:spcPct val="90000"/>
              </a:lnSpc>
            </a:pPr>
            <a:endParaRPr lang="en-US" altLang="en-US" baseline="0" dirty="0" smtClean="0"/>
          </a:p>
          <a:p>
            <a:pPr eaLnBrk="1" hangingPunct="1">
              <a:lnSpc>
                <a:spcPct val="90000"/>
              </a:lnSpc>
            </a:pPr>
            <a:r>
              <a:rPr lang="en-US" altLang="en-US" baseline="0" dirty="0" smtClean="0"/>
              <a:t>Lastly, the Share Payment History Module displays subsistence allowance payments made to Veterans from either SAM or BDN.</a:t>
            </a:r>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altLang="en-US" dirty="0" smtClean="0"/>
              <a:t>This screen</a:t>
            </a:r>
            <a:r>
              <a:rPr lang="en-US" altLang="en-US" baseline="0" dirty="0" smtClean="0"/>
              <a:t> displays Share Corporate Award and Rating Data with the BDN Pre-conversion Master Record tab highlighted.</a:t>
            </a:r>
            <a:endParaRPr lang="en-US" altLang="en-US" dirty="0" smtClean="0"/>
          </a:p>
          <a:p>
            <a:endParaRPr lang="en-US" altLang="en-US" dirty="0" smtClean="0"/>
          </a:p>
          <a:p>
            <a:r>
              <a:rPr lang="en-US" altLang="en-US" dirty="0" smtClean="0"/>
              <a:t>In this view you can see Share Corporate Award and Rating Data on the VR&amp;E Information tab with Entitlement Used and Remaining fields highlighted, as well as the Share tab containing Pre-Conversion BDN Master Record screens highlighted. </a:t>
            </a:r>
          </a:p>
          <a:p>
            <a:endParaRPr lang="en-US" altLang="en-US" dirty="0" smtClean="0"/>
          </a:p>
        </p:txBody>
      </p:sp>
      <p:sp>
        <p:nvSpPr>
          <p:cNvPr id="1034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CBAB0-4ED9-41BF-8BD1-0D9537BC2CB0}" type="slidenum">
              <a:rPr lang="en-US" altLang="en-US" smtClean="0"/>
              <a:pPr eaLnBrk="1" hangingPunct="1">
                <a:spcBef>
                  <a:spcPct val="0"/>
                </a:spcBef>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r>
              <a:rPr lang="en-US" altLang="en-US" dirty="0" smtClean="0"/>
              <a:t>Basic eligibility processing at the time of application for Ch31 services records the eligibility and entitlement at a static point in time.  It is often necessary to update eligibility and entitlement during</a:t>
            </a:r>
            <a:r>
              <a:rPr lang="en-US" altLang="en-US" baseline="0" dirty="0" smtClean="0"/>
              <a:t> the Evaluation/Planning phase; prior to and during a plan of rehabilitation services; and at any point that a correction/restoration/extension of entitlement is necessary.</a:t>
            </a:r>
          </a:p>
          <a:p>
            <a:endParaRPr lang="en-US" altLang="en-US" baseline="0" dirty="0" smtClean="0"/>
          </a:p>
          <a:p>
            <a:r>
              <a:rPr lang="en-US" altLang="en-US" dirty="0" smtClean="0"/>
              <a:t>For stations who process subsistence</a:t>
            </a:r>
            <a:r>
              <a:rPr lang="en-US" altLang="en-US" baseline="0" dirty="0" smtClean="0"/>
              <a:t> allowance payments in SAM, eligibility and entitlement updates for those records will be processed in AutoGED.</a:t>
            </a:r>
          </a:p>
          <a:p>
            <a:endParaRPr lang="en-US" altLang="en-US" baseline="0" dirty="0" smtClean="0"/>
          </a:p>
          <a:p>
            <a:r>
              <a:rPr lang="en-US" altLang="en-US" baseline="0" dirty="0" smtClean="0"/>
              <a:t>For stations who process subsistence allowance payments in BDN, eligibility and entitlement updates for those records will be processed in BDN.</a:t>
            </a:r>
            <a:endParaRPr lang="en-US" altLang="en-US" dirty="0" smtClean="0"/>
          </a:p>
          <a:p>
            <a:endParaRPr lang="en-US" altLang="en-US" dirty="0" smtClean="0"/>
          </a:p>
        </p:txBody>
      </p:sp>
      <p:sp>
        <p:nvSpPr>
          <p:cNvPr id="1054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D0E678-2E2B-4B78-AB27-253B5CEA16A1}" type="slidenum">
              <a:rPr lang="en-US" altLang="en-US" smtClean="0"/>
              <a:pPr eaLnBrk="1" hangingPunct="1">
                <a:spcBef>
                  <a:spcPct val="0"/>
                </a:spcBef>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15D70F-3FFD-4264-ACE3-D0C751031442}" type="slidenum">
              <a:rPr lang="en-US" altLang="en-US" smtClean="0"/>
              <a:pPr eaLnBrk="1" hangingPunct="1">
                <a:spcBef>
                  <a:spcPct val="0"/>
                </a:spcBef>
              </a:pPr>
              <a:t>43</a:t>
            </a:fld>
            <a:endParaRPr lang="en-US" altLang="en-US" smtClean="0"/>
          </a:p>
        </p:txBody>
      </p:sp>
      <p:sp>
        <p:nvSpPr>
          <p:cNvPr id="6" name="Slide Image Placeholder 1"/>
          <p:cNvSpPr>
            <a:spLocks noGrp="1" noRot="1" noChangeAspect="1" noTextEdit="1"/>
          </p:cNvSpPr>
          <p:nvPr>
            <p:ph type="sldImg" idx="2"/>
          </p:nvPr>
        </p:nvSpPr>
        <p:spPr>
          <a:xfrm>
            <a:off x="1735138" y="152400"/>
            <a:ext cx="3540125" cy="2655888"/>
          </a:xfrm>
          <a:ln/>
        </p:spPr>
      </p:sp>
      <p:sp>
        <p:nvSpPr>
          <p:cNvPr id="7" name="Notes Placeholder 2"/>
          <p:cNvSpPr>
            <a:spLocks noGrp="1"/>
          </p:cNvSpPr>
          <p:nvPr>
            <p:ph type="body" idx="3"/>
          </p:nvPr>
        </p:nvSpPr>
        <p:spPr>
          <a:xfrm>
            <a:off x="0" y="2819400"/>
            <a:ext cx="7010400" cy="4183380"/>
          </a:xfrm>
          <a:noFill/>
        </p:spPr>
        <p:txBody>
          <a:bodyPr/>
          <a:lstStyle/>
          <a:p>
            <a:r>
              <a:rPr lang="en-US" dirty="0"/>
              <a:t>Here is a screen of the BDN Chapter 31 Basic Eligibility Data, or the 431 screen for use in updating eligibility or entitlement.</a:t>
            </a:r>
          </a:p>
          <a:p>
            <a:endParaRPr lang="en-US" dirty="0"/>
          </a:p>
          <a:p>
            <a:r>
              <a:rPr lang="en-US" dirty="0"/>
              <a:t>Let’s discuss charging entitlement to a record where a Veteran is attending at less than ½ time.  When it is not possible to charge entitlement through subsistence allowance award processing, an eligibility/entitlement update GED is required to charge entitlement to the BDN Master Record (same functionality applies to SAM).  You will need the award and enrollment certification just like with a BDN award for payment.  Calculate </a:t>
            </a:r>
            <a:r>
              <a:rPr lang="en-US" dirty="0" smtClean="0"/>
              <a:t>the number </a:t>
            </a:r>
            <a:r>
              <a:rPr lang="en-US" dirty="0"/>
              <a:t>of months and days.  Use BDN Eligibility/Entitlement Update functionality to process this GED type.  </a:t>
            </a:r>
          </a:p>
          <a:p>
            <a:endParaRPr lang="en-US" dirty="0"/>
          </a:p>
          <a:p>
            <a:r>
              <a:rPr lang="en-US" dirty="0"/>
              <a:t>Enter “X” in the </a:t>
            </a:r>
            <a:r>
              <a:rPr lang="en-US" dirty="0" err="1"/>
              <a:t>Elig</a:t>
            </a:r>
            <a:r>
              <a:rPr lang="en-US" dirty="0"/>
              <a:t>/Entitlement update field.  Enter mm-dd in the “Other” field.  Validate or enter Initial Rating Notification Date if applicable.  Proceed to the 432 screen. Here is where a recalculation of creditable Ch31 entitlement occurs.</a:t>
            </a:r>
          </a:p>
          <a:p>
            <a:endParaRPr lang="en-US" dirty="0"/>
          </a:p>
          <a:p>
            <a:r>
              <a:rPr lang="en-US" dirty="0"/>
              <a:t>The same steps apply to transfer of entitlement (TOE) under Ch33 from the Veteran to a family member.</a:t>
            </a:r>
          </a:p>
          <a:p>
            <a:endParaRPr lang="en-US" dirty="0"/>
          </a:p>
          <a:p>
            <a:r>
              <a:rPr lang="en-US" dirty="0"/>
              <a:t>The provisions for computing and charging entitlement to Ch31 participants who are specifically barred from receiving subsistence allowance are as follows from the CFR 21.79, Determining Entitlement Usage under </a:t>
            </a:r>
            <a:r>
              <a:rPr lang="en-US" dirty="0" smtClean="0"/>
              <a:t>Chapter </a:t>
            </a:r>
            <a:r>
              <a:rPr lang="en-US" dirty="0"/>
              <a:t>31: </a:t>
            </a:r>
          </a:p>
          <a:p>
            <a:pPr marL="171450" indent="-171450">
              <a:buFont typeface="Arial" panose="020B0604020202020204" pitchFamily="34" charset="0"/>
              <a:buChar char="•"/>
            </a:pPr>
            <a:r>
              <a:rPr lang="en-US" dirty="0"/>
              <a:t>CFR 21.79-2 addresses participants such as IDES or others who are specifically barred from receiving subsistence </a:t>
            </a:r>
            <a:r>
              <a:rPr lang="en-US" dirty="0" smtClean="0"/>
              <a:t>allowance while receiving training services under Chapter 31.  </a:t>
            </a:r>
            <a:endParaRPr lang="en-US" dirty="0"/>
          </a:p>
          <a:p>
            <a:pPr marL="171450" indent="-171450">
              <a:buFont typeface="Arial" panose="020B0604020202020204" pitchFamily="34" charset="0"/>
              <a:buChar char="•"/>
            </a:pPr>
            <a:r>
              <a:rPr lang="en-US" dirty="0"/>
              <a:t>CFR 21.310 – “Rate of Pursuit of a Rehabilitation Program” covers the Rate of Pursuit charged under different programs (note – since the publication date of the regulation, there </a:t>
            </a:r>
            <a:r>
              <a:rPr lang="en-US" dirty="0" smtClean="0"/>
              <a:t>have </a:t>
            </a:r>
            <a:r>
              <a:rPr lang="en-US" dirty="0"/>
              <a:t>been changes to the rate of pursuit allowed for independent study).  </a:t>
            </a:r>
          </a:p>
          <a:p>
            <a:pPr marL="171450" indent="-171450">
              <a:buFont typeface="Arial" panose="020B0604020202020204" pitchFamily="34" charset="0"/>
              <a:buChar char="•"/>
            </a:pPr>
            <a:r>
              <a:rPr lang="en-US" dirty="0"/>
              <a:t>CFR 21.314, “Pursuit of Training Under Special Conditions” discusses the approval of pursuit at less than ½ time. </a:t>
            </a:r>
            <a:endParaRPr lang="en-US" dirty="0" smtClean="0"/>
          </a:p>
          <a:p>
            <a:pPr marL="171450" indent="-171450">
              <a:buFont typeface="Arial" panose="020B0604020202020204" pitchFamily="34" charset="0"/>
              <a:buChar char="•"/>
            </a:pPr>
            <a:r>
              <a:rPr lang="en-US" dirty="0" smtClean="0"/>
              <a:t>Instructions </a:t>
            </a:r>
            <a:r>
              <a:rPr lang="en-US" dirty="0"/>
              <a:t>to field offices were released by VR&amp;E Service in M28R, Part V, Chapter 8.</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US" dirty="0"/>
              <a:t>Continuing on, this screen displays the BDN Chapter 31 Basic Eligibility Data – 432 screen </a:t>
            </a:r>
            <a:r>
              <a:rPr lang="en-US" dirty="0" smtClean="0"/>
              <a:t>in </a:t>
            </a:r>
            <a:r>
              <a:rPr lang="en-US" dirty="0"/>
              <a:t>updating eligibility or entitlement.</a:t>
            </a:r>
          </a:p>
          <a:p>
            <a:endParaRPr lang="en-US" dirty="0"/>
          </a:p>
          <a:p>
            <a:r>
              <a:rPr lang="en-US" dirty="0"/>
              <a:t>Enter a facility name or facility code in the “Facility Name” field.  Enter applicable type of training (i.e., A=graduate; B=undergraduate).  Enter course name (example </a:t>
            </a:r>
            <a:r>
              <a:rPr lang="en-US" dirty="0" smtClean="0"/>
              <a:t>Ch31Lessthanhalf).  </a:t>
            </a:r>
            <a:r>
              <a:rPr lang="en-US" dirty="0"/>
              <a:t>Enter amount of entitlement used (from 431 screen).  Enter “OTH” in Benefit Type.  Enter “S” or “U” (Satisfactory or Unsatisfactory</a:t>
            </a:r>
            <a:r>
              <a:rPr lang="en-US" dirty="0" smtClean="0"/>
              <a:t>) in Training Status field. </a:t>
            </a:r>
            <a:endParaRPr lang="en-US" dirty="0"/>
          </a:p>
          <a:p>
            <a:endParaRPr lang="en-US" dirty="0"/>
          </a:p>
          <a:p>
            <a:r>
              <a:rPr lang="en-US" dirty="0"/>
              <a:t>For Transfer of Entitlement, </a:t>
            </a:r>
            <a:r>
              <a:rPr lang="en-US" dirty="0" smtClean="0"/>
              <a:t>enter </a:t>
            </a:r>
            <a:r>
              <a:rPr lang="en-US" dirty="0"/>
              <a:t>the </a:t>
            </a:r>
            <a:r>
              <a:rPr lang="en-US" dirty="0" smtClean="0"/>
              <a:t>words TOE-Spouse </a:t>
            </a:r>
            <a:r>
              <a:rPr lang="en-US" dirty="0"/>
              <a:t>or TOE-Child under Facility Name and then the number of months under “entitlement used” Enter person’s name under Course Name.</a:t>
            </a:r>
          </a:p>
          <a:p>
            <a:endParaRPr lang="en-US" dirty="0"/>
          </a:p>
          <a:p>
            <a:r>
              <a:rPr lang="en-US" dirty="0"/>
              <a:t>In Next Screen field, type GED.  Authorize and sign the GED tear sheet.  File in CER folder.</a:t>
            </a:r>
          </a:p>
        </p:txBody>
      </p:sp>
      <p:sp>
        <p:nvSpPr>
          <p:cNvPr id="1075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897C80-A041-4B2C-B45C-52451CB57A96}" type="slidenum">
              <a:rPr lang="en-US" altLang="en-US" smtClean="0"/>
              <a:pPr eaLnBrk="1" hangingPunct="1">
                <a:spcBef>
                  <a:spcPct val="0"/>
                </a:spcBef>
              </a:pPr>
              <a:t>44</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r>
              <a:rPr lang="en-US" altLang="en-US" dirty="0" smtClean="0"/>
              <a:t>This section provides updated</a:t>
            </a:r>
            <a:r>
              <a:rPr lang="en-US" altLang="en-US" baseline="0" dirty="0" smtClean="0"/>
              <a:t> information about the steps VR&amp;E is taking in the Ch31 Transition to Corporate – how to identify and work with Indexed and Archived BDN Ch31 Master Records.</a:t>
            </a:r>
            <a:endParaRPr lang="en-US" altLang="en-US" dirty="0" smtClean="0"/>
          </a:p>
        </p:txBody>
      </p:sp>
      <p:sp>
        <p:nvSpPr>
          <p:cNvPr id="1085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877994-95D6-45C9-A5B0-49037D2DD5CD}" type="slidenum">
              <a:rPr lang="en-US" altLang="en-US" smtClean="0"/>
              <a:pPr eaLnBrk="1" hangingPunct="1">
                <a:spcBef>
                  <a:spcPct val="0"/>
                </a:spcBef>
              </a:pPr>
              <a:t>45</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A45360-37EA-4D57-ACA2-190CB233A537}" type="slidenum">
              <a:rPr lang="en-US" altLang="en-US" smtClean="0"/>
              <a:pPr eaLnBrk="1" hangingPunct="1">
                <a:spcBef>
                  <a:spcPct val="0"/>
                </a:spcBef>
              </a:pPr>
              <a:t>46</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ltLang="en-US" dirty="0" smtClean="0"/>
              <a:t>VR&amp;E Service is transitioning from BDN to the use of Corporate WINRS as a single system to Create Ch31 records, manage Ch31 records and eventually pay all subsistence allowance benefits. </a:t>
            </a:r>
            <a:r>
              <a:rPr lang="en-US" altLang="en-US" sz="1400" dirty="0"/>
              <a:t>Corporate WINRS has been enhanced with a </a:t>
            </a:r>
            <a:r>
              <a:rPr lang="en-US" altLang="en-US" sz="1200" dirty="0" smtClean="0"/>
              <a:t>r</a:t>
            </a:r>
            <a:r>
              <a:rPr lang="en-US" altLang="en-US" dirty="0" smtClean="0"/>
              <a:t>obust eligibility/entitlement module (AutoGED) and a fully functioning subsistence allowance module (SAM).</a:t>
            </a:r>
          </a:p>
          <a:p>
            <a:pPr eaLnBrk="1" hangingPunct="1"/>
            <a:endParaRPr lang="en-US" altLang="en-US" dirty="0" smtClean="0"/>
          </a:p>
          <a:p>
            <a:r>
              <a:rPr lang="en-US" altLang="en-US" dirty="0" smtClean="0"/>
              <a:t>On November 2, 2013, Corporate WINRS Version</a:t>
            </a:r>
            <a:r>
              <a:rPr lang="en-US" altLang="en-US" baseline="0" dirty="0" smtClean="0"/>
              <a:t> 3.1 was deployed.  This version installed several enhancements that enable Corporate WINRS and BDN to interface with Index records. Please refer to VR&amp;E e-mail dated November 1, 2013 and reissued July 10, 2014 for additional</a:t>
            </a:r>
            <a:r>
              <a:rPr lang="en-US" altLang="en-US" dirty="0" smtClean="0"/>
              <a:t> information</a:t>
            </a:r>
            <a:r>
              <a:rPr lang="en-US" altLang="en-US" baseline="0" dirty="0" smtClean="0"/>
              <a:t>.</a:t>
            </a:r>
          </a:p>
          <a:p>
            <a:endParaRPr lang="en-US" altLang="en-US" baseline="0" dirty="0" smtClean="0"/>
          </a:p>
          <a:p>
            <a:r>
              <a:rPr lang="en-US" altLang="en-US" baseline="0" dirty="0" smtClean="0"/>
              <a:t>Index records reside in BDN and indicate which system will allow payment of subsistence allowance.  The Index indicators are “V” (VetsNet/CWINRS) and “B” (BDN).  All Ch31 Master Records in existence as of November 1, 2013 were automatically set to “B” during a Batch process by Hines.  All new Ch31 Master Records established using AutoGED processing after November 1, 2013 are automatically set to “V” upon authorization of the GED.  When the record is set to “B”, users can access BDN with all commands and pay subsistence.  When the record is set to “V” users are prevented from entering BDN, but can access Corporate WINRS and use all functions including case updates to BDN.  Users can continue to use BFLD, PINQ, PCLR, PCAN, BINQ – and MINQ/M21 commands while the record is set to “V.”</a:t>
            </a:r>
            <a:endParaRPr lang="en-US" altLang="en-US" dirty="0" smtClean="0"/>
          </a:p>
          <a:p>
            <a:endParaRPr lang="en-US" altLang="en-US" dirty="0" smtClean="0"/>
          </a:p>
          <a:p>
            <a:pPr eaLnBrk="1" hangingPunct="1"/>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C7CFAD1-9D2A-4D3B-900F-11CDEC57799F}" type="slidenum">
              <a:rPr lang="en-US" altLang="en-US" smtClean="0"/>
              <a:pPr eaLnBrk="1" hangingPunct="1">
                <a:spcBef>
                  <a:spcPct val="0"/>
                </a:spcBef>
              </a:pPr>
              <a:t>47</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dirty="0" smtClean="0"/>
              <a:t>Next, we’ll recap what happens when a BDN record is archived.  </a:t>
            </a:r>
          </a:p>
          <a:p>
            <a:pPr eaLnBrk="1" hangingPunct="1"/>
            <a:endParaRPr lang="en-US" altLang="en-US" dirty="0" smtClean="0"/>
          </a:p>
          <a:p>
            <a:pPr eaLnBrk="1" hangingPunct="1"/>
            <a:r>
              <a:rPr lang="en-US" altLang="en-US" dirty="0" smtClean="0"/>
              <a:t>The BDN record is deleted by Hines Information Technology Center – there is “</a:t>
            </a:r>
            <a:r>
              <a:rPr lang="en-US" altLang="en-US" u="sng" dirty="0" smtClean="0"/>
              <a:t>No</a:t>
            </a:r>
            <a:r>
              <a:rPr lang="en-US" altLang="en-US" i="0" u="sng" dirty="0" smtClean="0"/>
              <a:t> Record</a:t>
            </a:r>
            <a:r>
              <a:rPr lang="en-US" altLang="en-US" u="none" dirty="0" smtClean="0"/>
              <a:t>” in</a:t>
            </a:r>
            <a:r>
              <a:rPr lang="en-US" altLang="en-US" dirty="0" smtClean="0"/>
              <a:t> BDN. </a:t>
            </a:r>
          </a:p>
          <a:p>
            <a:pPr eaLnBrk="1" hangingPunct="1"/>
            <a:endParaRPr lang="en-US" altLang="en-US" dirty="0" smtClean="0"/>
          </a:p>
          <a:p>
            <a:pPr defTabSz="936163" eaLnBrk="1" hangingPunct="1">
              <a:defRPr/>
            </a:pPr>
            <a:r>
              <a:rPr lang="en-US" dirty="0" smtClean="0"/>
              <a:t>Here </a:t>
            </a:r>
            <a:r>
              <a:rPr lang="en-US" dirty="0"/>
              <a:t>is a helpful note to identify an Archived record:  If a </a:t>
            </a:r>
            <a:r>
              <a:rPr lang="en-US" dirty="0" smtClean="0"/>
              <a:t>Corporate</a:t>
            </a:r>
            <a:r>
              <a:rPr lang="en-US" baseline="0" dirty="0" smtClean="0"/>
              <a:t> </a:t>
            </a:r>
            <a:r>
              <a:rPr lang="en-US" dirty="0" smtClean="0"/>
              <a:t>WINRS </a:t>
            </a:r>
            <a:r>
              <a:rPr lang="en-US" dirty="0"/>
              <a:t>record exists, and BIRLS shows a CER folder location, but BDN responds “No Record”, it is most likely that the Ch31 BDN Master Record has been </a:t>
            </a:r>
            <a:r>
              <a:rPr lang="en-US" dirty="0" smtClean="0"/>
              <a:t>archived/deleted</a:t>
            </a:r>
            <a:r>
              <a:rPr lang="en-US" dirty="0"/>
              <a:t>.  Use Share/Corporate Inquiries/Pre-Conversion Master Record tab to locate archived Ch31 BDN screens.</a:t>
            </a:r>
          </a:p>
          <a:p>
            <a:pPr eaLnBrk="1" hangingPunct="1"/>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C7CA88-6E85-4B8F-9692-BF614FB4C431}" type="slidenum">
              <a:rPr lang="en-US" altLang="en-US" smtClean="0"/>
              <a:pPr eaLnBrk="1" hangingPunct="1">
                <a:spcBef>
                  <a:spcPct val="0"/>
                </a:spcBef>
              </a:pPr>
              <a:t>48</a:t>
            </a:fld>
            <a:endParaRPr lang="en-US" alt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ltLang="en-US" dirty="0" smtClean="0"/>
              <a:t>And, next, we’ll recap how to recognize an Indexed record.</a:t>
            </a:r>
          </a:p>
          <a:p>
            <a:pPr eaLnBrk="1" hangingPunct="1"/>
            <a:endParaRPr lang="en-US" altLang="en-US" dirty="0" smtClean="0"/>
          </a:p>
          <a:p>
            <a:pPr eaLnBrk="1" hangingPunct="1"/>
            <a:r>
              <a:rPr lang="en-US" altLang="en-US" dirty="0" smtClean="0"/>
              <a:t>This screen displays the BDN message located at the bottom of the Ready Screen when the Index is set to “V” (</a:t>
            </a:r>
            <a:r>
              <a:rPr lang="en-US" altLang="en-US" dirty="0" err="1" smtClean="0"/>
              <a:t>VetsNet</a:t>
            </a:r>
            <a:r>
              <a:rPr lang="en-US" altLang="en-US" dirty="0" smtClean="0"/>
              <a:t> or Corporate WINRS).  The message reads:  “Action prohibited – record already exists in CWINRS.  Start new command with ready screen”.  </a:t>
            </a:r>
          </a:p>
          <a:p>
            <a:pPr eaLnBrk="1" hangingPunct="1"/>
            <a:endParaRPr lang="en-US" altLang="en-US" dirty="0" smtClean="0"/>
          </a:p>
          <a:p>
            <a:pPr eaLnBrk="1" hangingPunct="1"/>
            <a:r>
              <a:rPr lang="en-US" altLang="en-US" dirty="0" smtClean="0"/>
              <a:t>When a Ch31 record is Indexed to “V” (</a:t>
            </a:r>
            <a:r>
              <a:rPr lang="en-US" altLang="en-US" dirty="0" err="1" smtClean="0"/>
              <a:t>VetsNet</a:t>
            </a:r>
            <a:r>
              <a:rPr lang="en-US" altLang="en-US" dirty="0" smtClean="0"/>
              <a:t>/Corporate), the BDN Ready Screen will display this message when any of the following commands are entered: MINQ/M32-M38/M01</a:t>
            </a:r>
            <a:r>
              <a:rPr lang="en-US" altLang="en-US" baseline="0" dirty="0" smtClean="0"/>
              <a:t> and M39</a:t>
            </a:r>
            <a:r>
              <a:rPr lang="en-US" altLang="en-US" dirty="0" smtClean="0"/>
              <a:t>, CEST, CADJ, CAUT, CADD, CORR, FIST, or FAUT.  Education and Ch18 BDN Master Records are accessible, as well as pending end products using SINQ and/or PINQ command.  PCLR/PCAN</a:t>
            </a:r>
            <a:r>
              <a:rPr lang="en-US" altLang="en-US" baseline="0" dirty="0" smtClean="0"/>
              <a:t> will continue to work on pre-existing BDN Ch31 EPs.</a:t>
            </a:r>
            <a:endParaRPr lang="en-US" altLang="en-US" dirty="0" smtClean="0"/>
          </a:p>
          <a:p>
            <a:pPr eaLnBrk="1" hangingPunct="1"/>
            <a:endParaRPr lang="en-US" altLang="en-US" dirty="0" smtClean="0"/>
          </a:p>
          <a:p>
            <a:pPr eaLnBrk="1" hangingPunct="1"/>
            <a:r>
              <a:rPr lang="en-US" altLang="en-US" dirty="0" smtClean="0"/>
              <a:t>In any instance where it is necessary for VR&amp;E or Finance to access the BDN Master Record, submit a</a:t>
            </a:r>
            <a:r>
              <a:rPr lang="en-US" altLang="en-US" baseline="0" dirty="0" smtClean="0"/>
              <a:t> request by encrypted e-mail </a:t>
            </a:r>
            <a:r>
              <a:rPr lang="en-US" dirty="0" smtClean="0"/>
              <a:t>to VAVBAWAS/CO/VRE/CORPWINRS </a:t>
            </a:r>
            <a:r>
              <a:rPr lang="en-US" altLang="en-US" baseline="0" dirty="0" smtClean="0"/>
              <a:t>to re-set </a:t>
            </a:r>
            <a:r>
              <a:rPr lang="en-US" altLang="en-US" dirty="0" smtClean="0"/>
              <a:t>the Index to be set to “B” (BDN).</a:t>
            </a:r>
          </a:p>
          <a:p>
            <a:pPr eaLnBrk="1" hangingPunct="1"/>
            <a:endParaRPr lang="en-US" altLang="en-US" dirty="0" smtClean="0"/>
          </a:p>
          <a:p>
            <a:pPr eaLnBrk="1" hangingPunct="1"/>
            <a:r>
              <a:rPr lang="en-US" altLang="en-US" dirty="0" smtClean="0"/>
              <a:t>Reminder</a:t>
            </a:r>
            <a:r>
              <a:rPr lang="en-US" altLang="en-US" baseline="0" dirty="0" smtClean="0"/>
              <a:t>—R</a:t>
            </a:r>
            <a:r>
              <a:rPr lang="en-US" altLang="en-US" dirty="0" smtClean="0"/>
              <a:t>efer to VR&amp;E Service e-mail</a:t>
            </a:r>
            <a:r>
              <a:rPr lang="en-US" altLang="en-US" baseline="0" dirty="0" smtClean="0"/>
              <a:t> announcement of 11/2/2013, reissued 7/10/2014 for additional information about Index Records.</a:t>
            </a:r>
            <a:endParaRPr lang="en-US" altLang="en-US" dirty="0" smtClean="0"/>
          </a:p>
          <a:p>
            <a:pPr eaLnBrk="1" hangingPunct="1"/>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C4A0103-5B5D-4C19-9555-9021679C3532}" type="slidenum">
              <a:rPr lang="en-US" altLang="en-US" smtClean="0"/>
              <a:pPr eaLnBrk="1" hangingPunct="1">
                <a:spcBef>
                  <a:spcPct val="0"/>
                </a:spcBef>
              </a:pPr>
              <a:t>49</a:t>
            </a:fld>
            <a:endParaRPr lang="en-US" alt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dirty="0" smtClean="0"/>
              <a:t>The slide displays a Corporate WINRS screen snapshot displaying Error Message WIN-8102.  At present, only the SAM Beta sites where Corporate WINRS Subsistence Allowance Module is currently in use will encounter this message when the Index record is set to “B” (BDN).  Notify VR&amp;E by encrypted e-mail </a:t>
            </a:r>
            <a:r>
              <a:rPr lang="en-US" dirty="0"/>
              <a:t>request to VAVBAWAS/CO/VRE/CORPWINRS </a:t>
            </a:r>
            <a:r>
              <a:rPr lang="en-US" altLang="en-US" dirty="0" smtClean="0"/>
              <a:t>that the Index needs to be re-set to V.</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dirty="0" smtClean="0"/>
              <a:t>There are basic steps necessary for Ch31 claim development.  First, know the locations</a:t>
            </a:r>
            <a:r>
              <a:rPr lang="en-US" altLang="en-US" baseline="0" dirty="0" smtClean="0"/>
              <a:t> in your office where</a:t>
            </a:r>
            <a:r>
              <a:rPr lang="en-US" altLang="en-US" dirty="0" smtClean="0"/>
              <a:t> applications are received.  Ensure that the application is properly stamped</a:t>
            </a:r>
            <a:r>
              <a:rPr lang="en-US" altLang="en-US" baseline="0" dirty="0" smtClean="0"/>
              <a:t> with the date of receipt in VA. </a:t>
            </a:r>
            <a:r>
              <a:rPr lang="en-US" altLang="en-US" dirty="0" smtClean="0"/>
              <a:t> Next, know where to look to verify qualifying military service and also to verify qualifying service-connected disability.  Verify if an active Chapter 36 claim exists.  Then, verify whether or not a CER folder exists and the folder location (request transfer from another station if necessary).</a:t>
            </a:r>
          </a:p>
          <a:p>
            <a:endParaRPr lang="en-US" altLang="en-US" dirty="0" smtClean="0"/>
          </a:p>
          <a:p>
            <a:r>
              <a:rPr lang="en-US" altLang="en-US" dirty="0" smtClean="0"/>
              <a:t>Note that VA introduced</a:t>
            </a:r>
            <a:r>
              <a:rPr lang="en-US" altLang="en-US" baseline="0" dirty="0" smtClean="0"/>
              <a:t> Centralized Mail</a:t>
            </a:r>
            <a:r>
              <a:rPr lang="en-US" altLang="en-US" dirty="0" smtClean="0"/>
              <a:t> within each Regional Office as of May 12, 2014.  Processing time in Centralized Mail may delay</a:t>
            </a:r>
            <a:r>
              <a:rPr lang="en-US" altLang="en-US" baseline="0" dirty="0" smtClean="0"/>
              <a:t> receipt of a Ch31 claim in the VR&amp;E Division</a:t>
            </a:r>
            <a:r>
              <a:rPr lang="en-US" altLang="en-US" dirty="0" smtClean="0"/>
              <a:t>.  Despite any delay, stations must use the correct date of claim.  Prompt processing of the claim in VR&amp;E Divisions can help reduce</a:t>
            </a:r>
            <a:r>
              <a:rPr lang="en-US" altLang="en-US" baseline="0" dirty="0" smtClean="0"/>
              <a:t> the impact of processing time in Centralized Mail units.  A schedule for release of Centralized Mail procedures can be found on the Compensation Service web-site at http://vbaw.vba.va.gov/OBPI/Centralized_Mail.asp.  The site also contains a link to Standard Operating Procedures which includes how mail is handled for non-Compensation-related services.  VR&amp;E Service recommends that VR&amp;E Divisions work with their local Mail Room, Veterans Service</a:t>
            </a:r>
            <a:r>
              <a:rPr lang="en-US" altLang="en-US" dirty="0" smtClean="0"/>
              <a:t> Center</a:t>
            </a:r>
            <a:r>
              <a:rPr lang="en-US" altLang="en-US" baseline="0" dirty="0" smtClean="0"/>
              <a:t> Manager, and/or Chief of Support Services to ensure expeditious routing of Ch31 claims.</a:t>
            </a:r>
            <a:endParaRPr lang="en-US" altLang="en-US" dirty="0" smtClean="0"/>
          </a:p>
        </p:txBody>
      </p:sp>
      <p:sp>
        <p:nvSpPr>
          <p:cNvPr id="675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CE2CAF-9BE1-4629-8716-ACAAACAF8D55}"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smtClean="0"/>
              <a:t>Now we’re going to look at some common errors in Ch. 31 claims processing. </a:t>
            </a:r>
          </a:p>
          <a:p>
            <a:pPr eaLnBrk="0" fontAlgn="base" hangingPunct="0"/>
            <a:r>
              <a:rPr lang="en-US" dirty="0" smtClean="0"/>
              <a:t>First example:  </a:t>
            </a:r>
            <a:r>
              <a:rPr lang="en-US" dirty="0"/>
              <a:t>VOR 2.0 shows pending Ch31 095, 295 or 719 but there is no Pending Issue File</a:t>
            </a:r>
            <a:endParaRPr lang="en-US" sz="1100" dirty="0"/>
          </a:p>
          <a:p>
            <a:pPr lvl="0" eaLnBrk="0" fontAlgn="base" hangingPunct="0"/>
            <a:endParaRPr lang="en-US" dirty="0" smtClean="0"/>
          </a:p>
          <a:p>
            <a:pPr lvl="0" eaLnBrk="0" fontAlgn="base" hangingPunct="0"/>
            <a:r>
              <a:rPr lang="en-US" dirty="0" smtClean="0"/>
              <a:t>Cause</a:t>
            </a:r>
            <a:r>
              <a:rPr lang="en-US" dirty="0"/>
              <a:t>:  </a:t>
            </a:r>
            <a:endParaRPr lang="en-US" dirty="0" smtClean="0"/>
          </a:p>
          <a:p>
            <a:pPr lvl="0" eaLnBrk="0" fontAlgn="base" hangingPunct="0"/>
            <a:r>
              <a:rPr lang="en-US" dirty="0" smtClean="0"/>
              <a:t>Starting </a:t>
            </a:r>
            <a:r>
              <a:rPr lang="en-US" dirty="0"/>
              <a:t>a claim process in AutoGED and Authorizing it in BDN increases the likelihood of “abandoning” a Corporate claim that will remain open with an “095” or “295” that appears to be pending</a:t>
            </a:r>
          </a:p>
          <a:p>
            <a:pPr lvl="2" eaLnBrk="0" fontAlgn="base" hangingPunct="0"/>
            <a:endParaRPr lang="en-US" dirty="0" smtClean="0"/>
          </a:p>
          <a:p>
            <a:pPr lvl="0" eaLnBrk="0" fontAlgn="base" hangingPunct="0"/>
            <a:r>
              <a:rPr lang="en-US" dirty="0" smtClean="0"/>
              <a:t>Avoid:</a:t>
            </a:r>
          </a:p>
          <a:p>
            <a:pPr lvl="0" eaLnBrk="0" fontAlgn="base" hangingPunct="0"/>
            <a:r>
              <a:rPr lang="en-US" dirty="0" smtClean="0"/>
              <a:t>Avoid </a:t>
            </a:r>
            <a:r>
              <a:rPr lang="en-US" dirty="0"/>
              <a:t>the problem by using AutoGED to authorize all claims pending CAUT – if a processing error occurs, fix the error then return to AutoGED Processing tab to mark the correction made and retry processing</a:t>
            </a:r>
          </a:p>
          <a:p>
            <a:pPr lvl="1" eaLnBrk="0" fontAlgn="base" hangingPunct="0"/>
            <a:endParaRPr lang="en-US" dirty="0" smtClean="0"/>
          </a:p>
          <a:p>
            <a:pPr lvl="1" eaLnBrk="0" fontAlgn="base" hangingPunct="0"/>
            <a:endParaRPr lang="en-US" dirty="0" smtClean="0"/>
          </a:p>
          <a:p>
            <a:pPr lvl="0" eaLnBrk="0" fontAlgn="base" hangingPunct="0"/>
            <a:r>
              <a:rPr lang="en-US" dirty="0" smtClean="0"/>
              <a:t>Fix</a:t>
            </a:r>
            <a:r>
              <a:rPr lang="en-US" dirty="0"/>
              <a:t>:  </a:t>
            </a:r>
            <a:endParaRPr lang="en-US" dirty="0" smtClean="0"/>
          </a:p>
          <a:p>
            <a:pPr lvl="0" eaLnBrk="0" fontAlgn="base" hangingPunct="0"/>
            <a:r>
              <a:rPr lang="en-US" dirty="0" smtClean="0"/>
              <a:t>The </a:t>
            </a:r>
            <a:r>
              <a:rPr lang="en-US" dirty="0"/>
              <a:t>problem can be fixed by using Share/Corporate Inquiries/Claims-Denials to </a:t>
            </a:r>
            <a:r>
              <a:rPr lang="en-US" dirty="0" smtClean="0"/>
              <a:t>first determine </a:t>
            </a:r>
            <a:r>
              <a:rPr lang="en-US" dirty="0"/>
              <a:t>the Claim Status for the </a:t>
            </a:r>
            <a:r>
              <a:rPr lang="en-US" dirty="0" smtClean="0"/>
              <a:t>EP</a:t>
            </a:r>
            <a:r>
              <a:rPr lang="en-US" dirty="0"/>
              <a:t>.  If the Corporate Claim Status is Open, and the EP is no longer pending, then use MAP-D to change the Claim Status from “Open” to “Closed</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A23077D-C227-47FB-BB3E-576EF30166E0}" type="slidenum">
              <a:rPr lang="en-US" altLang="en-US" smtClean="0"/>
              <a:pPr>
                <a:defRPr/>
              </a:pPr>
              <a:t>50</a:t>
            </a:fld>
            <a:endParaRPr lang="en-US" altLang="en-US" dirty="0"/>
          </a:p>
        </p:txBody>
      </p:sp>
    </p:spTree>
    <p:extLst>
      <p:ext uri="{BB962C8B-B14F-4D97-AF65-F5344CB8AC3E}">
        <p14:creationId xmlns:p14="http://schemas.microsoft.com/office/powerpoint/2010/main" val="11369045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81000"/>
            <a:ext cx="4648200" cy="3486150"/>
          </a:xfrm>
        </p:spPr>
      </p:sp>
      <p:sp>
        <p:nvSpPr>
          <p:cNvPr id="3" name="Notes Placeholder 2"/>
          <p:cNvSpPr>
            <a:spLocks noGrp="1"/>
          </p:cNvSpPr>
          <p:nvPr>
            <p:ph type="body" idx="1"/>
          </p:nvPr>
        </p:nvSpPr>
        <p:spPr>
          <a:xfrm>
            <a:off x="701518" y="4038600"/>
            <a:ext cx="5607363" cy="4183380"/>
          </a:xfrm>
        </p:spPr>
        <p:txBody>
          <a:bodyPr/>
          <a:lstStyle/>
          <a:p>
            <a:r>
              <a:rPr lang="en-US" dirty="0" smtClean="0"/>
              <a:t>In this example, I authorized the AutoGED, but neither the Corporate WINRS nor the BDN Index record were created.</a:t>
            </a:r>
          </a:p>
          <a:p>
            <a:endParaRPr lang="en-US" dirty="0" smtClean="0"/>
          </a:p>
          <a:p>
            <a:r>
              <a:rPr lang="en-US" dirty="0" smtClean="0"/>
              <a:t>Cause:</a:t>
            </a:r>
            <a:r>
              <a:rPr lang="en-US" baseline="0" dirty="0" smtClean="0"/>
              <a:t> </a:t>
            </a:r>
            <a:endParaRPr lang="en-US" dirty="0" smtClean="0"/>
          </a:p>
          <a:p>
            <a:r>
              <a:rPr lang="en-US" dirty="0" smtClean="0"/>
              <a:t>The cause</a:t>
            </a:r>
            <a:r>
              <a:rPr lang="en-US" dirty="0"/>
              <a:t> </a:t>
            </a:r>
            <a:r>
              <a:rPr lang="en-US" dirty="0" smtClean="0"/>
              <a:t>may be  Multiple to include processing errors (technical) or user errors.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Avoid:</a:t>
            </a:r>
          </a:p>
          <a:p>
            <a:pPr marL="0" indent="0">
              <a:buFont typeface="Arial" panose="020B0604020202020204" pitchFamily="34" charset="0"/>
              <a:buNone/>
            </a:pPr>
            <a:r>
              <a:rPr lang="en-US" dirty="0" smtClean="0"/>
              <a:t>Avoid the problem by authorizing AutoGED during VBA business hours.  If the authorization is processed during Hines ITC overnight processing time when BDN is taken off-line (2 – 4 hours commencing at 9:00 p.m. CT every evening) the normal transmission of data from CWINRS to BDN is disrupted and the CWINRS and BDN Index record are not created</a:t>
            </a:r>
          </a:p>
          <a:p>
            <a:pPr marL="175531" indent="-175531">
              <a:buFont typeface="Arial" panose="020B0604020202020204" pitchFamily="34" charset="0"/>
              <a:buChar char="•"/>
            </a:pPr>
            <a:r>
              <a:rPr lang="en-US" dirty="0" smtClean="0"/>
              <a:t>Report technical errors to the National Service Desk – itsc@va.gov or 1-855-NSD-HELP (1-855-673-4357)</a:t>
            </a:r>
          </a:p>
          <a:p>
            <a:endParaRPr lang="en-US" dirty="0" smtClean="0"/>
          </a:p>
          <a:p>
            <a:r>
              <a:rPr lang="en-US" dirty="0" smtClean="0"/>
              <a:t>Fix:  </a:t>
            </a:r>
          </a:p>
          <a:p>
            <a:r>
              <a:rPr lang="en-US" dirty="0" smtClean="0"/>
              <a:t>The problem can be fixed by using BDN/MINQ to determine that the Ch31 BDN record was created and/or PINQ (BDN or Share inquiry) to determine that EP 095/295 was closed and that EP 719 was established.  Create the CER folder location in BIRLS.  Use Corporate</a:t>
            </a:r>
            <a:r>
              <a:rPr lang="en-US" baseline="0" dirty="0" smtClean="0"/>
              <a:t> </a:t>
            </a:r>
            <a:r>
              <a:rPr lang="en-US" dirty="0" smtClean="0"/>
              <a:t>WINRS Record manual creation function.  When these steps are completed, a Corporate WINRS record will be available and a BDN Index record will have been created.</a:t>
            </a:r>
          </a:p>
          <a:p>
            <a:endParaRPr lang="en-US" dirty="0"/>
          </a:p>
        </p:txBody>
      </p:sp>
      <p:sp>
        <p:nvSpPr>
          <p:cNvPr id="4" name="Slide Number Placeholder 3"/>
          <p:cNvSpPr>
            <a:spLocks noGrp="1"/>
          </p:cNvSpPr>
          <p:nvPr>
            <p:ph type="sldNum" sz="quarter" idx="10"/>
          </p:nvPr>
        </p:nvSpPr>
        <p:spPr/>
        <p:txBody>
          <a:bodyPr/>
          <a:lstStyle/>
          <a:p>
            <a:pPr>
              <a:defRPr/>
            </a:pPr>
            <a:fld id="{4A23077D-C227-47FB-BB3E-576EF30166E0}" type="slidenum">
              <a:rPr lang="en-US" altLang="en-US" smtClean="0"/>
              <a:pPr>
                <a:defRPr/>
              </a:pPr>
              <a:t>51</a:t>
            </a:fld>
            <a:endParaRPr lang="en-US" altLang="en-US" dirty="0"/>
          </a:p>
        </p:txBody>
      </p:sp>
    </p:spTree>
    <p:extLst>
      <p:ext uri="{BB962C8B-B14F-4D97-AF65-F5344CB8AC3E}">
        <p14:creationId xmlns:p14="http://schemas.microsoft.com/office/powerpoint/2010/main" val="27904400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smtClean="0"/>
              <a:t>Next problem:  </a:t>
            </a:r>
            <a:r>
              <a:rPr lang="en-US" dirty="0"/>
              <a:t>My Pending End Products are older than the </a:t>
            </a:r>
            <a:r>
              <a:rPr lang="en-US" dirty="0" smtClean="0"/>
              <a:t>claim.</a:t>
            </a:r>
            <a:endParaRPr lang="en-US" sz="1100" dirty="0"/>
          </a:p>
          <a:p>
            <a:pPr lvl="0" eaLnBrk="0" fontAlgn="base" hangingPunct="0"/>
            <a:endParaRPr lang="en-US" dirty="0" smtClean="0"/>
          </a:p>
          <a:p>
            <a:pPr lvl="0" eaLnBrk="0" fontAlgn="base" hangingPunct="0"/>
            <a:r>
              <a:rPr lang="en-US" dirty="0" smtClean="0"/>
              <a:t>Cause:</a:t>
            </a:r>
            <a:r>
              <a:rPr lang="en-US" baseline="0" dirty="0"/>
              <a:t> </a:t>
            </a:r>
            <a:r>
              <a:rPr lang="en-US" baseline="0" dirty="0" smtClean="0"/>
              <a:t> </a:t>
            </a:r>
          </a:p>
          <a:p>
            <a:pPr lvl="0" eaLnBrk="0" fontAlgn="base" hangingPunct="0"/>
            <a:r>
              <a:rPr lang="en-US" dirty="0" smtClean="0"/>
              <a:t>The most likely cause </a:t>
            </a:r>
            <a:r>
              <a:rPr lang="en-US" dirty="0"/>
              <a:t>is an error in the entry of the date of claim on Add/Reopened GED record.  </a:t>
            </a:r>
          </a:p>
          <a:p>
            <a:pPr marL="10881" lvl="0" indent="0">
              <a:buFont typeface="Arial" panose="020B0604020202020204" pitchFamily="34" charset="0"/>
              <a:buNone/>
            </a:pPr>
            <a:endParaRPr lang="en-US" dirty="0" smtClean="0"/>
          </a:p>
          <a:p>
            <a:pPr marL="10881" lvl="0" indent="0">
              <a:buFont typeface="Arial" panose="020B0604020202020204" pitchFamily="34" charset="0"/>
              <a:buNone/>
            </a:pPr>
            <a:r>
              <a:rPr lang="en-US" dirty="0" smtClean="0"/>
              <a:t>Avoid:</a:t>
            </a:r>
          </a:p>
          <a:p>
            <a:pPr marL="10881" lvl="0" indent="0">
              <a:buFont typeface="Arial" panose="020B0604020202020204" pitchFamily="34" charset="0"/>
              <a:buNone/>
            </a:pPr>
            <a:r>
              <a:rPr lang="en-US" dirty="0" smtClean="0"/>
              <a:t>Avoid this </a:t>
            </a:r>
            <a:r>
              <a:rPr lang="en-US" dirty="0"/>
              <a:t>problem with point-of-processing accuracy </a:t>
            </a:r>
            <a:r>
              <a:rPr lang="en-US" dirty="0" smtClean="0"/>
              <a:t>review in the entry of the date of claim on</a:t>
            </a:r>
            <a:r>
              <a:rPr lang="en-US" baseline="0" dirty="0" smtClean="0"/>
              <a:t> the Add/Reopened GED record.</a:t>
            </a:r>
          </a:p>
          <a:p>
            <a:pPr marL="10881" lvl="0" indent="0">
              <a:buFont typeface="Arial" panose="020B0604020202020204" pitchFamily="34" charset="0"/>
              <a:buNone/>
            </a:pPr>
            <a:endParaRPr lang="en-US" dirty="0"/>
          </a:p>
          <a:p>
            <a:pPr lvl="0" eaLnBrk="0" fontAlgn="base" hangingPunct="0"/>
            <a:r>
              <a:rPr lang="en-US" dirty="0"/>
              <a:t>Fix:  </a:t>
            </a:r>
          </a:p>
          <a:p>
            <a:pPr marL="643612" lvl="1" indent="-175531">
              <a:buFont typeface="Arial" panose="020B0604020202020204" pitchFamily="34" charset="0"/>
              <a:buChar char="•"/>
            </a:pPr>
            <a:r>
              <a:rPr lang="en-US" dirty="0"/>
              <a:t>Use CAST command (this may require that the Ch31 Index record is re-set to “B” in order to use CAST command in BDN), to correct the date of </a:t>
            </a:r>
            <a:r>
              <a:rPr lang="en-US" dirty="0" smtClean="0"/>
              <a:t>claim in BDN</a:t>
            </a:r>
            <a:endParaRPr lang="en-US" dirty="0"/>
          </a:p>
          <a:p>
            <a:pPr marL="643612" marR="0" lvl="1" indent="-175531"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Submit a trouble ticket to the National Service </a:t>
            </a:r>
            <a:r>
              <a:rPr lang="en-US" dirty="0" smtClean="0"/>
              <a:t>Desk to request </a:t>
            </a:r>
            <a:r>
              <a:rPr lang="en-US" baseline="0" dirty="0" smtClean="0"/>
              <a:t>the Corporate WINRS </a:t>
            </a:r>
            <a:r>
              <a:rPr lang="en-US" dirty="0" smtClean="0"/>
              <a:t>date of claim field be corrected– </a:t>
            </a:r>
            <a:r>
              <a:rPr lang="en-US" u="sng" dirty="0">
                <a:hlinkClick r:id="rId3"/>
              </a:rPr>
              <a:t>itsc@va.gov</a:t>
            </a:r>
            <a:r>
              <a:rPr lang="en-US" dirty="0"/>
              <a:t> or 1-855-NSD-HELP (1-855-673-4357</a:t>
            </a:r>
            <a:r>
              <a:rPr lang="en-US" dirty="0" smtClean="0"/>
              <a:t>).</a:t>
            </a:r>
          </a:p>
        </p:txBody>
      </p:sp>
      <p:sp>
        <p:nvSpPr>
          <p:cNvPr id="4" name="Slide Number Placeholder 3"/>
          <p:cNvSpPr>
            <a:spLocks noGrp="1"/>
          </p:cNvSpPr>
          <p:nvPr>
            <p:ph type="sldNum" sz="quarter" idx="10"/>
          </p:nvPr>
        </p:nvSpPr>
        <p:spPr/>
        <p:txBody>
          <a:bodyPr/>
          <a:lstStyle/>
          <a:p>
            <a:pPr>
              <a:defRPr/>
            </a:pPr>
            <a:fld id="{4A23077D-C227-47FB-BB3E-576EF30166E0}" type="slidenum">
              <a:rPr lang="en-US" altLang="en-US" smtClean="0"/>
              <a:pPr>
                <a:defRPr/>
              </a:pPr>
              <a:t>52</a:t>
            </a:fld>
            <a:endParaRPr lang="en-US" altLang="en-US" dirty="0"/>
          </a:p>
        </p:txBody>
      </p:sp>
    </p:spTree>
    <p:extLst>
      <p:ext uri="{BB962C8B-B14F-4D97-AF65-F5344CB8AC3E}">
        <p14:creationId xmlns:p14="http://schemas.microsoft.com/office/powerpoint/2010/main" val="16502548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dirty="0" smtClean="0"/>
              <a:t>And in our final example:  </a:t>
            </a:r>
            <a:r>
              <a:rPr lang="en-US" dirty="0"/>
              <a:t>My Days to Entitlement calculation is incorrect</a:t>
            </a:r>
            <a:endParaRPr lang="en-US" sz="1100" dirty="0"/>
          </a:p>
          <a:p>
            <a:pPr eaLnBrk="0" fontAlgn="base" hangingPunct="0"/>
            <a:endParaRPr lang="en-US" sz="1100" dirty="0"/>
          </a:p>
          <a:p>
            <a:pPr eaLnBrk="0" fontAlgn="base" hangingPunct="0"/>
            <a:r>
              <a:rPr lang="en-US" dirty="0"/>
              <a:t>Cause:  </a:t>
            </a:r>
            <a:endParaRPr lang="en-US" dirty="0" smtClean="0"/>
          </a:p>
          <a:p>
            <a:pPr eaLnBrk="0" fontAlgn="base" hangingPunct="0"/>
            <a:r>
              <a:rPr lang="en-US" dirty="0" smtClean="0"/>
              <a:t>Most </a:t>
            </a:r>
            <a:r>
              <a:rPr lang="en-US" dirty="0"/>
              <a:t>likely cause is that an error in the entry of the date of claim on Add/Reopened GED record was not corrected on either an original or reopened claim – or, CWINRS was unable to update the BDN Ch31 Master Record on a reopened </a:t>
            </a:r>
            <a:r>
              <a:rPr lang="en-US" dirty="0" smtClean="0"/>
              <a:t>claim</a:t>
            </a:r>
          </a:p>
          <a:p>
            <a:pPr eaLnBrk="0" fontAlgn="base" hangingPunct="0"/>
            <a:endParaRPr lang="en-US" kern="1200" dirty="0" smtClean="0">
              <a:solidFill>
                <a:schemeClr val="tx1"/>
              </a:solidFill>
              <a:effectLst/>
              <a:latin typeface="Arial" charset="0"/>
              <a:ea typeface="+mn-ea"/>
              <a:cs typeface="+mn-cs"/>
            </a:endParaRPr>
          </a:p>
          <a:p>
            <a:pPr eaLnBrk="0" fontAlgn="base" hangingPunct="0"/>
            <a:r>
              <a:rPr lang="en-US" kern="1200" dirty="0" smtClean="0">
                <a:solidFill>
                  <a:schemeClr val="tx1"/>
                </a:solidFill>
                <a:effectLst/>
                <a:latin typeface="Arial" charset="0"/>
                <a:ea typeface="+mn-ea"/>
                <a:cs typeface="+mn-cs"/>
              </a:rPr>
              <a:t>Avoid:</a:t>
            </a:r>
          </a:p>
          <a:p>
            <a:pPr marL="10881" lvl="0" indent="0">
              <a:buFont typeface="Arial" panose="020B0604020202020204" pitchFamily="34" charset="0"/>
              <a:buNone/>
            </a:pPr>
            <a:r>
              <a:rPr lang="en-US" kern="1200" dirty="0" smtClean="0">
                <a:solidFill>
                  <a:schemeClr val="tx1"/>
                </a:solidFill>
                <a:effectLst/>
                <a:latin typeface="Arial" charset="0"/>
                <a:ea typeface="+mn-ea"/>
                <a:cs typeface="+mn-cs"/>
              </a:rPr>
              <a:t>Avoid the problem by following basic development steps and ensure that the CER folder is located in your station before starting the reopened claim process</a:t>
            </a:r>
          </a:p>
          <a:p>
            <a:endParaRPr lang="en-US" kern="1200" dirty="0" smtClean="0">
              <a:solidFill>
                <a:schemeClr val="tx1"/>
              </a:solidFill>
              <a:effectLst/>
              <a:latin typeface="Arial" charset="0"/>
              <a:ea typeface="+mn-ea"/>
              <a:cs typeface="+mn-cs"/>
            </a:endParaRPr>
          </a:p>
          <a:p>
            <a:r>
              <a:rPr lang="en-US" kern="1200" dirty="0" smtClean="0">
                <a:solidFill>
                  <a:schemeClr val="tx1"/>
                </a:solidFill>
                <a:effectLst/>
                <a:latin typeface="Arial" charset="0"/>
                <a:ea typeface="+mn-ea"/>
                <a:cs typeface="+mn-cs"/>
              </a:rPr>
              <a:t>Fix:  </a:t>
            </a:r>
          </a:p>
          <a:p>
            <a:r>
              <a:rPr lang="en-US" kern="1200" dirty="0" smtClean="0">
                <a:solidFill>
                  <a:schemeClr val="tx1"/>
                </a:solidFill>
                <a:effectLst/>
                <a:latin typeface="Arial" charset="0"/>
                <a:ea typeface="+mn-ea"/>
                <a:cs typeface="+mn-cs"/>
              </a:rPr>
              <a:t>None – once the monthly Master Record data is calculated, correction of the history record details will not correct the performance score</a:t>
            </a:r>
          </a:p>
          <a:p>
            <a:endParaRPr lang="en-US" dirty="0"/>
          </a:p>
        </p:txBody>
      </p:sp>
      <p:sp>
        <p:nvSpPr>
          <p:cNvPr id="4" name="Slide Number Placeholder 3"/>
          <p:cNvSpPr>
            <a:spLocks noGrp="1"/>
          </p:cNvSpPr>
          <p:nvPr>
            <p:ph type="sldNum" sz="quarter" idx="10"/>
          </p:nvPr>
        </p:nvSpPr>
        <p:spPr/>
        <p:txBody>
          <a:bodyPr/>
          <a:lstStyle/>
          <a:p>
            <a:pPr>
              <a:defRPr/>
            </a:pPr>
            <a:fld id="{4A23077D-C227-47FB-BB3E-576EF30166E0}" type="slidenum">
              <a:rPr lang="en-US" altLang="en-US" smtClean="0"/>
              <a:pPr>
                <a:defRPr/>
              </a:pPr>
              <a:t>53</a:t>
            </a:fld>
            <a:endParaRPr lang="en-US" altLang="en-US" dirty="0"/>
          </a:p>
        </p:txBody>
      </p:sp>
    </p:spTree>
    <p:extLst>
      <p:ext uri="{BB962C8B-B14F-4D97-AF65-F5344CB8AC3E}">
        <p14:creationId xmlns:p14="http://schemas.microsoft.com/office/powerpoint/2010/main" val="35847412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BDD139-F2C7-4BCA-8616-F2661C4BF3E0}" type="slidenum">
              <a:rPr lang="en-US" altLang="en-US" smtClean="0"/>
              <a:pPr eaLnBrk="1" hangingPunct="1">
                <a:spcBef>
                  <a:spcPct val="0"/>
                </a:spcBef>
              </a:pPr>
              <a:t>54</a:t>
            </a:fld>
            <a:endParaRPr lang="en-US" alt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r>
              <a:rPr lang="en-US" altLang="en-US" dirty="0" smtClean="0"/>
              <a:t>We have detailed many aspects of application processing.  </a:t>
            </a:r>
          </a:p>
          <a:p>
            <a:pPr eaLnBrk="1" hangingPunct="1"/>
            <a:endParaRPr lang="en-US" altLang="en-US" dirty="0" smtClean="0"/>
          </a:p>
          <a:p>
            <a:pPr marL="171450" indent="-171450" eaLnBrk="1" hangingPunct="1">
              <a:buFont typeface="Arial" panose="020B0604020202020204" pitchFamily="34" charset="0"/>
              <a:buChar char="•"/>
            </a:pPr>
            <a:r>
              <a:rPr lang="en-US" altLang="en-US" dirty="0" smtClean="0"/>
              <a:t>Basic development steps; correct sequence of BIRLS updates to ensure the CER folder location is correctly entered in the BDN Master Record; </a:t>
            </a:r>
          </a:p>
          <a:p>
            <a:pPr marL="171450" indent="-171450" eaLnBrk="1" hangingPunct="1">
              <a:buFont typeface="Arial" panose="020B0604020202020204" pitchFamily="34" charset="0"/>
              <a:buChar char="•"/>
            </a:pPr>
            <a:r>
              <a:rPr lang="en-US" altLang="en-US" dirty="0" smtClean="0"/>
              <a:t>Primary</a:t>
            </a:r>
            <a:r>
              <a:rPr lang="en-US" altLang="en-US" baseline="0" dirty="0" smtClean="0"/>
              <a:t> use of AutoGED to process original and reopened claims; </a:t>
            </a:r>
          </a:p>
          <a:p>
            <a:pPr marL="171450" indent="-171450" eaLnBrk="1" hangingPunct="1">
              <a:buFont typeface="Arial" panose="020B0604020202020204" pitchFamily="34" charset="0"/>
              <a:buChar char="•"/>
            </a:pPr>
            <a:r>
              <a:rPr lang="en-US" altLang="en-US" baseline="0" dirty="0" smtClean="0"/>
              <a:t>Updating eligibility and entitlement; </a:t>
            </a:r>
          </a:p>
          <a:p>
            <a:pPr marL="171450" indent="-171450" eaLnBrk="1" hangingPunct="1">
              <a:buFont typeface="Arial" panose="020B0604020202020204" pitchFamily="34" charset="0"/>
              <a:buChar char="•"/>
            </a:pPr>
            <a:r>
              <a:rPr lang="en-US" altLang="en-US" baseline="0" dirty="0" smtClean="0"/>
              <a:t>Working with Archived and Indexed records; </a:t>
            </a:r>
          </a:p>
          <a:p>
            <a:pPr marL="171450" indent="-171450" eaLnBrk="1" hangingPunct="1">
              <a:buFont typeface="Arial" panose="020B0604020202020204" pitchFamily="34" charset="0"/>
              <a:buChar char="•"/>
            </a:pPr>
            <a:r>
              <a:rPr lang="en-US" altLang="en-US" baseline="0" dirty="0" smtClean="0"/>
              <a:t>And understanding how and when data is generated from the claims processing workflow.  </a:t>
            </a:r>
          </a:p>
          <a:p>
            <a:pPr eaLnBrk="1" hangingPunct="1"/>
            <a:endParaRPr lang="en-US" altLang="en-US" baseline="0" dirty="0" smtClean="0"/>
          </a:p>
          <a:p>
            <a:pPr eaLnBrk="1" hangingPunct="1"/>
            <a:r>
              <a:rPr lang="en-US" altLang="en-US" baseline="0" dirty="0" smtClean="0"/>
              <a:t>Attention to these procedures along with requesting assistance with “problem” records will help ensure a successful Ch31 transition to corporate.</a:t>
            </a:r>
            <a:endParaRPr lang="en-US" altLang="en-US" dirty="0" smtClean="0"/>
          </a:p>
          <a:p>
            <a:pPr eaLnBrk="1" hangingPunct="1"/>
            <a:endParaRPr lang="en-US" altLang="en-US" dirty="0" smtClean="0"/>
          </a:p>
          <a:p>
            <a:pPr eaLnBrk="1" hangingPunct="1"/>
            <a:r>
              <a:rPr lang="en-US" altLang="en-US" dirty="0" smtClean="0"/>
              <a:t>Here is a list of references that were used to create this training module. Please refer to these references if further clarification is needed.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pPr eaLnBrk="1" hangingPunct="1"/>
            <a:r>
              <a:rPr lang="en-US" altLang="en-US" dirty="0" smtClean="0"/>
              <a:t>We encourage you to utilize your local resources, such as your colleagues and VR&amp;E Officers to assist you with any questions regarding Application Processing.  If further guidance is needed, </a:t>
            </a:r>
            <a:r>
              <a:rPr lang="en-US" altLang="en-US" dirty="0" smtClean="0">
                <a:cs typeface="Times New Roman" pitchFamily="18" charset="0"/>
              </a:rPr>
              <a:t>VR&amp;E Officers and Assistants will send all inquiries from the Regional Office staff to the Field Liaisons.  A list of the VR&amp;E Field Liaisons email addresses is</a:t>
            </a:r>
            <a:r>
              <a:rPr lang="en-US" altLang="en-US" dirty="0" smtClean="0"/>
              <a:t> referenced on this slide. </a:t>
            </a:r>
          </a:p>
          <a:p>
            <a:pPr eaLnBrk="1" hangingPunct="1"/>
            <a:endParaRPr lang="en-US" altLang="en-US" dirty="0" smtClean="0"/>
          </a:p>
          <a:p>
            <a:pPr eaLnBrk="1" hangingPunct="1"/>
            <a:r>
              <a:rPr lang="en-US" altLang="en-US" dirty="0" smtClean="0"/>
              <a:t>CRC CEU Credits are available for this training.  Please remember to return to the TMS content screen and take the Feedback Survey. Your feedback regarding this training is greatly appreciated. </a:t>
            </a:r>
          </a:p>
          <a:p>
            <a:pPr eaLnBrk="1" hangingPunct="1"/>
            <a:endParaRPr lang="en-US" altLang="en-US" dirty="0" smtClean="0"/>
          </a:p>
          <a:p>
            <a:pPr eaLnBrk="1" hangingPunct="1"/>
            <a:r>
              <a:rPr lang="en-US" altLang="en-US" dirty="0" smtClean="0"/>
              <a:t>This concludes the presentation on Enhanced Application Processing.  We hope that this training has been beneficial in educating you.  Thanks for participating and for your dedicated service to our Nation’s Veterans and Servicemembers.</a:t>
            </a:r>
          </a:p>
        </p:txBody>
      </p:sp>
      <p:sp>
        <p:nvSpPr>
          <p:cNvPr id="1146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767022-DDCF-4518-8860-753C14C50AFF}" type="slidenum">
              <a:rPr lang="en-US" altLang="en-US" smtClean="0"/>
              <a:pPr eaLnBrk="1" hangingPunct="1">
                <a:spcBef>
                  <a:spcPct val="0"/>
                </a:spcBef>
              </a:pPr>
              <a:t>55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5AB51B-2603-4E3D-B8B1-BF9E49041617}" type="slidenum">
              <a:rPr lang="en-US" altLang="en-US" smtClean="0"/>
              <a:pPr eaLnBrk="1" hangingPunct="1">
                <a:spcBef>
                  <a:spcPct val="0"/>
                </a:spcBef>
              </a:pPr>
              <a:t>6</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lnSpc>
                <a:spcPct val="90000"/>
              </a:lnSpc>
            </a:pPr>
            <a:r>
              <a:rPr lang="en-US" altLang="en-US" dirty="0" smtClean="0"/>
              <a:t>Once entered into AutoGED, the Date of Claim is attached to the pending End Product(s) 095/295 and 719 and follows them until the end product is cleared.  The Date of Claim is the equivalent of “Applicant Effective Date” in calculating Days to Entitlement when EP 719 is either cleared, or used in authorizing a Disallowance for no employment handicap or for failure to pursue.  The Date of Claim on the BDN M35 screen (applicant</a:t>
            </a:r>
            <a:r>
              <a:rPr lang="en-US" altLang="en-US" baseline="0" dirty="0" smtClean="0"/>
              <a:t> </a:t>
            </a:r>
            <a:r>
              <a:rPr lang="en-US" altLang="en-US" dirty="0" smtClean="0"/>
              <a:t>effective date) must equal the Date of Claim in Corporate WINRS History (applicant effective date).</a:t>
            </a:r>
          </a:p>
          <a:p>
            <a:pPr eaLnBrk="1" hangingPunct="1">
              <a:lnSpc>
                <a:spcPct val="90000"/>
              </a:lnSpc>
            </a:pPr>
            <a:endParaRPr lang="en-US" altLang="en-US" dirty="0" smtClean="0"/>
          </a:p>
          <a:p>
            <a:pPr eaLnBrk="1" hangingPunct="1">
              <a:lnSpc>
                <a:spcPct val="90000"/>
              </a:lnSpc>
            </a:pPr>
            <a:r>
              <a:rPr lang="en-US" altLang="en-US" dirty="0" smtClean="0"/>
              <a:t>If the date of claim is ever in question, please refer to the Date of Claim Job Aid associated with this training and consult with your VR&amp;E Officer.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82657A-AFAD-49B7-B78C-5B7B9F365B8B}" type="slidenum">
              <a:rPr lang="en-US" altLang="en-US" smtClean="0"/>
              <a:pPr eaLnBrk="1" hangingPunct="1">
                <a:spcBef>
                  <a:spcPct val="0"/>
                </a:spcBef>
              </a:pPr>
              <a:t>7</a:t>
            </a:fld>
            <a:endParaRPr lang="en-US" altLang="en-US" smtClean="0"/>
          </a:p>
        </p:txBody>
      </p:sp>
      <p:sp>
        <p:nvSpPr>
          <p:cNvPr id="69635"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p:txBody>
          <a:bodyPr/>
          <a:lstStyle/>
          <a:p>
            <a:pPr marL="234041" eaLnBrk="1" hangingPunct="1">
              <a:defRPr/>
            </a:pPr>
            <a:r>
              <a:rPr lang="en-US" altLang="en-US" dirty="0" smtClean="0"/>
              <a:t>Following basic claim development steps will help ensure a smooth AutoGED process. Before using AutoGED, verify if the claim is an original claim, meaning there is no BDN Master Record. Or determine if it is a reopened claim, meaning a BDN Master Record exists and information may be retrieved from the M33 and M35 screens, or from the Share VR&amp;E Information tab.  If the Reopened claim is from a former Ch31 participant who was Rehabilitated, establish </a:t>
            </a:r>
            <a:r>
              <a:rPr lang="en-US" altLang="en-US" sz="1200" dirty="0" smtClean="0">
                <a:latin typeface="Arial" panose="020B0604020202020204" pitchFamily="34" charset="0"/>
                <a:cs typeface="Arial" panose="020B0604020202020204" pitchFamily="34" charset="0"/>
              </a:rPr>
              <a:t>an EP 795 to </a:t>
            </a:r>
            <a:r>
              <a:rPr lang="en-US" altLang="en-US" dirty="0" smtClean="0"/>
              <a:t>control the count and timeliness until a determination is made that the prior rehabilitation declaration can be overturned.</a:t>
            </a:r>
          </a:p>
          <a:p>
            <a:pPr marL="234041" indent="-234041" eaLnBrk="1" hangingPunct="1">
              <a:defRPr/>
            </a:pPr>
            <a:endParaRPr lang="en-US" altLang="en-US" dirty="0" smtClean="0"/>
          </a:p>
          <a:p>
            <a:pPr marL="228600" lvl="1" eaLnBrk="1" hangingPunct="1">
              <a:defRPr/>
            </a:pPr>
            <a:r>
              <a:rPr lang="en-US" altLang="en-US" dirty="0" smtClean="0"/>
              <a:t>Next, verify the qualifying military service through a BIRLS inquiry, a DD-214, or using</a:t>
            </a:r>
            <a:r>
              <a:rPr lang="en-US" altLang="en-US" baseline="0" dirty="0" smtClean="0"/>
              <a:t> the </a:t>
            </a:r>
            <a:r>
              <a:rPr lang="en-US" altLang="en-US" dirty="0" smtClean="0"/>
              <a:t>BDN BINQ or Share BIRLS command.  Be sure to make note of the EOD (entry onto active duty) date, the RAD (release from active duty) date, and Character of Service.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D8899B-45DE-4656-B3A1-5CA7F1704A50}" type="slidenum">
              <a:rPr lang="en-US" altLang="en-US" smtClean="0"/>
              <a:pPr eaLnBrk="1" hangingPunct="1">
                <a:spcBef>
                  <a:spcPct val="0"/>
                </a:spcBef>
              </a:pPr>
              <a:t>8</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dirty="0" smtClean="0"/>
              <a:t>Next, confirm the individual’s qualifying service-connected disability and obtain the Initial Rating Notification Date (IRND). You can locate the IRND on the VA Disability Rating for Compensation purposes; a Memorandum rating for Ch31 purposes; or confirm</a:t>
            </a:r>
            <a:r>
              <a:rPr lang="en-US" altLang="en-US" baseline="0" dirty="0" smtClean="0"/>
              <a:t> receipt of Department of Defense medical statement for</a:t>
            </a:r>
            <a:r>
              <a:rPr lang="en-US" altLang="en-US" dirty="0" smtClean="0"/>
              <a:t> National Defense Authorization Act.  </a:t>
            </a:r>
          </a:p>
          <a:p>
            <a:pPr eaLnBrk="1" hangingPunct="1"/>
            <a:r>
              <a:rPr lang="en-US" altLang="en-US" dirty="0" smtClean="0"/>
              <a:t>You can locate the IRND by using SHARE Corporate Inquiries function.  Select the Awards/Ratings</a:t>
            </a:r>
            <a:r>
              <a:rPr lang="en-US" altLang="en-US" baseline="0" dirty="0" smtClean="0"/>
              <a:t> module</a:t>
            </a:r>
            <a:r>
              <a:rPr lang="en-US" altLang="en-US" dirty="0" smtClean="0"/>
              <a:t>, then select Ratings Tabs.  Other sources of IRND include Virtual VA.  Locate the original rating decision that granted 10%</a:t>
            </a:r>
            <a:r>
              <a:rPr lang="en-US" altLang="en-US" baseline="0" dirty="0" smtClean="0"/>
              <a:t> or higher service-connected disability</a:t>
            </a:r>
            <a:r>
              <a:rPr lang="en-US" altLang="en-US" dirty="0" smtClean="0"/>
              <a:t> and the letter that informed the Veteran of that rating.</a:t>
            </a:r>
            <a:r>
              <a:rPr lang="en-US" altLang="en-US" baseline="0" dirty="0" smtClean="0"/>
              <a:t>  Ratings that were made prior to VA’s use of VetsNet applications may require a search of</a:t>
            </a:r>
            <a:r>
              <a:rPr lang="en-US" altLang="en-US" dirty="0" smtClean="0"/>
              <a:t> the Claims folder; or inquiring through the Veterans Service Center if assistance is needed to</a:t>
            </a:r>
            <a:r>
              <a:rPr lang="en-US" altLang="en-US" baseline="0" dirty="0" smtClean="0"/>
              <a:t> locate an electronic claims folder</a:t>
            </a:r>
            <a:r>
              <a:rPr lang="en-US" altLang="en-US" dirty="0" smtClean="0"/>
              <a:t>.  </a:t>
            </a:r>
          </a:p>
          <a:p>
            <a:pPr eaLnBrk="1" hangingPunct="1"/>
            <a:r>
              <a:rPr lang="en-US" altLang="en-US" dirty="0" smtClean="0"/>
              <a:t>Next, for</a:t>
            </a:r>
            <a:r>
              <a:rPr lang="en-US" altLang="en-US" baseline="0" dirty="0" smtClean="0"/>
              <a:t> a reapplication,</a:t>
            </a:r>
            <a:r>
              <a:rPr lang="en-US" altLang="en-US" dirty="0" smtClean="0"/>
              <a:t> verify that the CER folder is in your station and verify date of claim.  If the</a:t>
            </a:r>
            <a:r>
              <a:rPr lang="en-US" altLang="en-US" baseline="0" dirty="0" smtClean="0"/>
              <a:t> Veteran received Ch36 Educational-Vocational Counseling services, ensure that both the electronic and paper records are transferred to your station.  When the Ch36 record is in your station, AutoGED will incorporate it into the Ch31 record.</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dirty="0" smtClean="0"/>
              <a:t>This screen displays the Share Corporate Award and Rating Data, VR&amp;E Information tab.  The following fields are populated in Share when AutoGED is used to process basic eligibility: Entitlement Remaining; Entitlement Used; IRND; Eligibility Termination Date (ETD); Case Status; and Station of Jurisdiction of Counseling Evaluation Rehabilitation (CER) folder. </a:t>
            </a:r>
          </a:p>
          <a:p>
            <a:endParaRPr lang="en-US" altLang="en-US" dirty="0" smtClean="0"/>
          </a:p>
          <a:p>
            <a:r>
              <a:rPr lang="en-US" altLang="en-US" dirty="0" smtClean="0"/>
              <a:t>The Initial Rating Notification Date for Reopened Claims can be obtained from BDN M33 screen, using MINQ/M33 or from Share, using Corporate Inquiries – Award/Ratings function – VR&amp;E Information tab.</a:t>
            </a:r>
          </a:p>
          <a:p>
            <a:endParaRPr lang="en-US" altLang="en-US" dirty="0" smtClean="0"/>
          </a:p>
          <a:p>
            <a:r>
              <a:rPr lang="en-US" altLang="en-US" dirty="0" smtClean="0"/>
              <a:t>When a Corporate WINRS record exists, but no BDN Ch31 Master Record exists (ex.,</a:t>
            </a:r>
            <a:r>
              <a:rPr lang="en-US" altLang="en-US" baseline="0" dirty="0" smtClean="0"/>
              <a:t> “No Record” appears at the bottom of the BDN Ready Screen), it is most likely an </a:t>
            </a:r>
            <a:r>
              <a:rPr lang="en-US" altLang="en-US" b="1" u="sng" baseline="0" dirty="0" smtClean="0"/>
              <a:t>Archived BDN record</a:t>
            </a:r>
            <a:r>
              <a:rPr lang="en-US" altLang="en-US" baseline="0" dirty="0" smtClean="0"/>
              <a:t>.  The Ch31 record has been deleted from BDN, and the screen snapshots are available on the Share, Corporate Inquiries, Pre-Conversion Master Record tab where you can view the M33 screen for IRND.</a:t>
            </a:r>
            <a:endParaRPr lang="en-US" altLang="en-US" dirty="0" smtClean="0"/>
          </a:p>
        </p:txBody>
      </p:sp>
      <p:sp>
        <p:nvSpPr>
          <p:cNvPr id="716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60632" indent="-292551" eaLnBrk="0" hangingPunct="0">
              <a:spcBef>
                <a:spcPct val="30000"/>
              </a:spcBef>
              <a:defRPr sz="1200">
                <a:solidFill>
                  <a:schemeClr val="tx1"/>
                </a:solidFill>
                <a:latin typeface="Arial" charset="0"/>
              </a:defRPr>
            </a:lvl2pPr>
            <a:lvl3pPr marL="1170203" indent="-234041" eaLnBrk="0" hangingPunct="0">
              <a:spcBef>
                <a:spcPct val="30000"/>
              </a:spcBef>
              <a:defRPr sz="1200">
                <a:solidFill>
                  <a:schemeClr val="tx1"/>
                </a:solidFill>
                <a:latin typeface="Arial" charset="0"/>
              </a:defRPr>
            </a:lvl3pPr>
            <a:lvl4pPr marL="1638285" indent="-234041" eaLnBrk="0" hangingPunct="0">
              <a:spcBef>
                <a:spcPct val="30000"/>
              </a:spcBef>
              <a:defRPr sz="1200">
                <a:solidFill>
                  <a:schemeClr val="tx1"/>
                </a:solidFill>
                <a:latin typeface="Arial" charset="0"/>
              </a:defRPr>
            </a:lvl4pPr>
            <a:lvl5pPr marL="2106366" indent="-234041" eaLnBrk="0" hangingPunct="0">
              <a:spcBef>
                <a:spcPct val="30000"/>
              </a:spcBef>
              <a:defRPr sz="1200">
                <a:solidFill>
                  <a:schemeClr val="tx1"/>
                </a:solidFill>
                <a:latin typeface="Arial" charset="0"/>
              </a:defRPr>
            </a:lvl5pPr>
            <a:lvl6pPr marL="2574447" indent="-234041" eaLnBrk="0" fontAlgn="base" hangingPunct="0">
              <a:spcBef>
                <a:spcPct val="30000"/>
              </a:spcBef>
              <a:spcAft>
                <a:spcPct val="0"/>
              </a:spcAft>
              <a:defRPr sz="1200">
                <a:solidFill>
                  <a:schemeClr val="tx1"/>
                </a:solidFill>
                <a:latin typeface="Arial" charset="0"/>
              </a:defRPr>
            </a:lvl6pPr>
            <a:lvl7pPr marL="3042529" indent="-234041" eaLnBrk="0" fontAlgn="base" hangingPunct="0">
              <a:spcBef>
                <a:spcPct val="30000"/>
              </a:spcBef>
              <a:spcAft>
                <a:spcPct val="0"/>
              </a:spcAft>
              <a:defRPr sz="1200">
                <a:solidFill>
                  <a:schemeClr val="tx1"/>
                </a:solidFill>
                <a:latin typeface="Arial" charset="0"/>
              </a:defRPr>
            </a:lvl7pPr>
            <a:lvl8pPr marL="3510610" indent="-234041" eaLnBrk="0" fontAlgn="base" hangingPunct="0">
              <a:spcBef>
                <a:spcPct val="30000"/>
              </a:spcBef>
              <a:spcAft>
                <a:spcPct val="0"/>
              </a:spcAft>
              <a:defRPr sz="1200">
                <a:solidFill>
                  <a:schemeClr val="tx1"/>
                </a:solidFill>
                <a:latin typeface="Arial" charset="0"/>
              </a:defRPr>
            </a:lvl8pPr>
            <a:lvl9pPr marL="3978692" indent="-2340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E37C49C-D8AD-4B29-BF36-F7B52D17CB32}"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35650"/>
            <a:ext cx="8229600" cy="41905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C8C5144-F00A-417F-BDE0-E4A8D2A31604}" type="slidenum">
              <a:rPr lang="en-US"/>
              <a:pPr>
                <a:defRPr/>
              </a:pPr>
              <a:t>‹#›</a:t>
            </a:fld>
            <a:endParaRPr lang="en-US" dirty="0"/>
          </a:p>
        </p:txBody>
      </p:sp>
    </p:spTree>
    <p:extLst>
      <p:ext uri="{BB962C8B-B14F-4D97-AF65-F5344CB8AC3E}">
        <p14:creationId xmlns:p14="http://schemas.microsoft.com/office/powerpoint/2010/main" val="347354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a:defRPr dirty="0"/>
            </a:lvl1pPr>
          </a:lstStyle>
          <a:p>
            <a:pPr>
              <a:defRPr/>
            </a:pPr>
            <a:endParaRPr lang="en-US" altLang="en-US"/>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a:defRPr dirty="0"/>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90F2710D-39D5-466F-8493-B693E9235FBA}" type="slidenum">
              <a:rPr lang="en-US" altLang="en-US"/>
              <a:pPr>
                <a:defRPr/>
              </a:pPr>
              <a:t>‹#›</a:t>
            </a:fld>
            <a:endParaRPr lang="en-US" altLang="en-US" dirty="0"/>
          </a:p>
        </p:txBody>
      </p:sp>
    </p:spTree>
    <p:extLst>
      <p:ext uri="{BB962C8B-B14F-4D97-AF65-F5344CB8AC3E}">
        <p14:creationId xmlns:p14="http://schemas.microsoft.com/office/powerpoint/2010/main" val="319890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sz="3200"/>
            </a:lvl1p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a:defRPr dirty="0"/>
            </a:lvl1pPr>
          </a:lstStyle>
          <a:p>
            <a:pPr>
              <a:defRPr/>
            </a:pPr>
            <a:endParaRPr lang="en-US" alt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a:defRPr dirty="0"/>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C23EF679-80E9-4BBB-A35F-D815E329237F}" type="slidenum">
              <a:rPr lang="en-US" altLang="en-US"/>
              <a:pPr>
                <a:defRPr/>
              </a:pPr>
              <a:t>‹#›</a:t>
            </a:fld>
            <a:endParaRPr lang="en-US" altLang="en-US" dirty="0"/>
          </a:p>
        </p:txBody>
      </p:sp>
    </p:spTree>
    <p:extLst>
      <p:ext uri="{BB962C8B-B14F-4D97-AF65-F5344CB8AC3E}">
        <p14:creationId xmlns:p14="http://schemas.microsoft.com/office/powerpoint/2010/main" val="400219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759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5375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13538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C1DD1F-4D81-45A8-B4C1-093BFA33C1CD}" type="slidenum">
              <a:rPr lang="en-US"/>
              <a:pPr>
                <a:defRPr/>
              </a:pPr>
              <a:t>‹#›</a:t>
            </a:fld>
            <a:endParaRPr lang="en-US" dirty="0"/>
          </a:p>
        </p:txBody>
      </p:sp>
    </p:spTree>
    <p:extLst>
      <p:ext uri="{BB962C8B-B14F-4D97-AF65-F5344CB8AC3E}">
        <p14:creationId xmlns:p14="http://schemas.microsoft.com/office/powerpoint/2010/main" val="11998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3F7CC21E-21FD-4F26-8387-8D05703BE0AC}" type="slidenum">
              <a:rPr lang="en-US"/>
              <a:pPr>
                <a:defRPr/>
              </a:pPr>
              <a:t>‹#›</a:t>
            </a:fld>
            <a:endParaRPr lang="en-US" dirty="0"/>
          </a:p>
        </p:txBody>
      </p:sp>
    </p:spTree>
    <p:extLst>
      <p:ext uri="{BB962C8B-B14F-4D97-AF65-F5344CB8AC3E}">
        <p14:creationId xmlns:p14="http://schemas.microsoft.com/office/powerpoint/2010/main" val="289616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DAC211C-1034-4916-9731-2D04009E5A4C}" type="slidenum">
              <a:rPr lang="en-US"/>
              <a:pPr>
                <a:defRPr/>
              </a:pPr>
              <a:t>‹#›</a:t>
            </a:fld>
            <a:endParaRPr lang="en-US" dirty="0"/>
          </a:p>
        </p:txBody>
      </p:sp>
    </p:spTree>
    <p:extLst>
      <p:ext uri="{BB962C8B-B14F-4D97-AF65-F5344CB8AC3E}">
        <p14:creationId xmlns:p14="http://schemas.microsoft.com/office/powerpoint/2010/main" val="208596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5"/>
          <p:cNvSpPr>
            <a:spLocks noGrp="1"/>
          </p:cNvSpPr>
          <p:nvPr>
            <p:ph type="title"/>
          </p:nvPr>
        </p:nvSpPr>
        <p:spPr/>
        <p:txBody>
          <a:bodyPr/>
          <a:lstStyle>
            <a:lvl1pPr>
              <a:defRPr sz="3200"/>
            </a:lvl1p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6EC3FA05-548E-45E7-98C3-DE4209C405FA}" type="slidenum">
              <a:rPr lang="en-US"/>
              <a:pPr>
                <a:defRPr/>
              </a:pPr>
              <a:t>‹#›</a:t>
            </a:fld>
            <a:endParaRPr lang="en-US" dirty="0"/>
          </a:p>
        </p:txBody>
      </p:sp>
    </p:spTree>
    <p:extLst>
      <p:ext uri="{BB962C8B-B14F-4D97-AF65-F5344CB8AC3E}">
        <p14:creationId xmlns:p14="http://schemas.microsoft.com/office/powerpoint/2010/main" val="220209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itle 4"/>
          <p:cNvSpPr>
            <a:spLocks noGrp="1"/>
          </p:cNvSpPr>
          <p:nvPr>
            <p:ph type="title"/>
          </p:nvPr>
        </p:nvSpPr>
        <p:spPr/>
        <p:txBody>
          <a:bodyPr/>
          <a:lstStyle>
            <a:lvl1pPr>
              <a:defRPr sz="3200"/>
            </a:lvl1p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427A967D-BAA9-4EC0-9B80-CD2F02987D07}" type="slidenum">
              <a:rPr lang="en-US"/>
              <a:pPr>
                <a:defRPr/>
              </a:pPr>
              <a:t>‹#›</a:t>
            </a:fld>
            <a:endParaRPr lang="en-US" dirty="0"/>
          </a:p>
        </p:txBody>
      </p:sp>
    </p:spTree>
    <p:extLst>
      <p:ext uri="{BB962C8B-B14F-4D97-AF65-F5344CB8AC3E}">
        <p14:creationId xmlns:p14="http://schemas.microsoft.com/office/powerpoint/2010/main" val="187092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7004DA86-BD7B-42BC-8A36-11CFAFD826F2}" type="slidenum">
              <a:rPr lang="en-US"/>
              <a:pPr>
                <a:defRPr/>
              </a:pPr>
              <a:t>‹#›</a:t>
            </a:fld>
            <a:endParaRPr lang="en-US" dirty="0"/>
          </a:p>
        </p:txBody>
      </p:sp>
    </p:spTree>
    <p:extLst>
      <p:ext uri="{BB962C8B-B14F-4D97-AF65-F5344CB8AC3E}">
        <p14:creationId xmlns:p14="http://schemas.microsoft.com/office/powerpoint/2010/main" val="253724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a:defRPr dirty="0"/>
            </a:lvl1pPr>
          </a:lstStyle>
          <a:p>
            <a:pPr>
              <a:defRPr/>
            </a:pPr>
            <a:endParaRPr lang="en-US" altLang="en-US" dirty="0"/>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a:defRPr dirty="0"/>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89025381-4DA3-4C87-81F8-657E8DCD74E9}" type="slidenum">
              <a:rPr lang="en-US" altLang="en-US"/>
              <a:pPr>
                <a:defRPr/>
              </a:pPr>
              <a:t>‹#›</a:t>
            </a:fld>
            <a:endParaRPr lang="en-US" altLang="en-US" dirty="0"/>
          </a:p>
        </p:txBody>
      </p:sp>
    </p:spTree>
    <p:extLst>
      <p:ext uri="{BB962C8B-B14F-4D97-AF65-F5344CB8AC3E}">
        <p14:creationId xmlns:p14="http://schemas.microsoft.com/office/powerpoint/2010/main" val="387737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9" descr="VA Seal"/>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152900" y="6005512"/>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842486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a:defRPr/>
            </a:pPr>
            <a:fld id="{A7863DD3-C22F-4CDB-B884-F87E401B0545}" type="slidenum">
              <a:rPr lang="en-US"/>
              <a:pPr>
                <a:defRPr/>
              </a:pPr>
              <a:t>‹#›</a:t>
            </a:fld>
            <a:endParaRPr lang="en-US" dirty="0"/>
          </a:p>
        </p:txBody>
      </p:sp>
      <p:sp>
        <p:nvSpPr>
          <p:cNvPr id="5" name="TextBox 4"/>
          <p:cNvSpPr txBox="1"/>
          <p:nvPr userDrawn="1"/>
        </p:nvSpPr>
        <p:spPr>
          <a:xfrm>
            <a:off x="1088571" y="6284911"/>
            <a:ext cx="3483429" cy="276225"/>
          </a:xfrm>
          <a:prstGeom prst="rect">
            <a:avLst/>
          </a:prstGeom>
          <a:noFill/>
        </p:spPr>
        <p:txBody>
          <a:bodyPr wrap="square">
            <a:spAutoFit/>
          </a:bodyPr>
          <a:lstStyle/>
          <a:p>
            <a:pPr fontAlgn="auto">
              <a:spcBef>
                <a:spcPts val="0"/>
              </a:spcBef>
              <a:spcAft>
                <a:spcPts val="0"/>
              </a:spcAft>
              <a:defRPr/>
            </a:pPr>
            <a:r>
              <a:rPr lang="en-US" sz="1200" spc="100" dirty="0">
                <a:solidFill>
                  <a:schemeClr val="bg1">
                    <a:lumMod val="65000"/>
                  </a:schemeClr>
                </a:solidFill>
                <a:latin typeface="+mn-lt"/>
              </a:rPr>
              <a:t>VETERANS BENEFITS ADMINISTRATION</a:t>
            </a:r>
          </a:p>
        </p:txBody>
      </p:sp>
      <p:pic>
        <p:nvPicPr>
          <p:cNvPr id="3079" name="Picture 8" descr="InsidePage_Header_04.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212725"/>
            <a:ext cx="86868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4572000" y="6296027"/>
            <a:ext cx="4083050" cy="276999"/>
          </a:xfrm>
          <a:prstGeom prst="rect">
            <a:avLst/>
          </a:prstGeom>
          <a:noFill/>
        </p:spPr>
        <p:txBody>
          <a:bodyPr wrap="square">
            <a:spAutoFit/>
          </a:bodyPr>
          <a:lstStyle/>
          <a:p>
            <a:pPr algn="r" fontAlgn="auto">
              <a:spcBef>
                <a:spcPts val="0"/>
              </a:spcBef>
              <a:spcAft>
                <a:spcPts val="0"/>
              </a:spcAft>
              <a:defRPr/>
            </a:pPr>
            <a:r>
              <a:rPr lang="en-US" sz="1200" spc="100" dirty="0">
                <a:solidFill>
                  <a:schemeClr val="bg1">
                    <a:lumMod val="65000"/>
                  </a:schemeClr>
                </a:solidFill>
                <a:latin typeface="+mn-lt"/>
              </a:rPr>
              <a:t>VOCATIONAL REHABILITATION &amp; EMPLOYMENT</a:t>
            </a:r>
          </a:p>
        </p:txBody>
      </p:sp>
    </p:spTree>
  </p:cSld>
  <p:clrMap bg1="lt1" tx1="dk1" bg2="lt2" tx2="dk2" accent1="accent1" accent2="accent2" accent3="accent3" accent4="accent4" accent5="accent5" accent6="accent6" hlink="hlink" folHlink="folHlink"/>
  <p:sldLayoutIdLst>
    <p:sldLayoutId id="2147484299" r:id="rId1"/>
    <p:sldLayoutId id="2147484307" r:id="rId2"/>
    <p:sldLayoutId id="2147484300" r:id="rId3"/>
    <p:sldLayoutId id="2147484301" r:id="rId4"/>
    <p:sldLayoutId id="2147484302" r:id="rId5"/>
    <p:sldLayoutId id="2147484303" r:id="rId6"/>
    <p:sldLayoutId id="2147484304" r:id="rId7"/>
    <p:sldLayoutId id="2147484305" r:id="rId8"/>
    <p:sldLayoutId id="2147484309" r:id="rId9"/>
    <p:sldLayoutId id="2147484310" r:id="rId10"/>
    <p:sldLayoutId id="2147484311" r:id="rId1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ＭＳ Ｐゴシック" pitchFamily="34" charset="-128"/>
          <a:cs typeface="Georgia"/>
        </a:defRPr>
      </a:lvl1pPr>
      <a:lvl2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ea typeface="ＭＳ Ｐゴシック" pitchFamily="34" charset="-128"/>
          <a:cs typeface="Georgia" pitchFamily="18" charset="0"/>
        </a:defRPr>
      </a:lvl5pPr>
      <a:lvl6pPr marL="457200" algn="l" defTabSz="457200" rtl="0" fontAlgn="base">
        <a:spcBef>
          <a:spcPct val="0"/>
        </a:spcBef>
        <a:spcAft>
          <a:spcPct val="0"/>
        </a:spcAft>
        <a:defRPr sz="2400">
          <a:solidFill>
            <a:schemeClr val="bg1"/>
          </a:solidFill>
          <a:latin typeface="Georgia" pitchFamily="18" charset="0"/>
          <a:ea typeface="ＭＳ Ｐゴシック" pitchFamily="34" charset="-128"/>
        </a:defRPr>
      </a:lvl6pPr>
      <a:lvl7pPr marL="914400" algn="l" defTabSz="457200" rtl="0" fontAlgn="base">
        <a:spcBef>
          <a:spcPct val="0"/>
        </a:spcBef>
        <a:spcAft>
          <a:spcPct val="0"/>
        </a:spcAft>
        <a:defRPr sz="2400">
          <a:solidFill>
            <a:schemeClr val="bg1"/>
          </a:solidFill>
          <a:latin typeface="Georgia" pitchFamily="18" charset="0"/>
          <a:ea typeface="ＭＳ Ｐゴシック" pitchFamily="34" charset="-128"/>
        </a:defRPr>
      </a:lvl7pPr>
      <a:lvl8pPr marL="1371600" algn="l" defTabSz="457200" rtl="0" fontAlgn="base">
        <a:spcBef>
          <a:spcPct val="0"/>
        </a:spcBef>
        <a:spcAft>
          <a:spcPct val="0"/>
        </a:spcAft>
        <a:defRPr sz="2400">
          <a:solidFill>
            <a:schemeClr val="bg1"/>
          </a:solidFill>
          <a:latin typeface="Georgia" pitchFamily="18" charset="0"/>
          <a:ea typeface="ＭＳ Ｐゴシック" pitchFamily="34" charset="-128"/>
        </a:defRPr>
      </a:lvl8pPr>
      <a:lvl9pPr marL="1828800" algn="l" defTabSz="457200" rtl="0" fontAlgn="base">
        <a:spcBef>
          <a:spcPct val="0"/>
        </a:spcBef>
        <a:spcAft>
          <a:spcPct val="0"/>
        </a:spcAft>
        <a:defRPr sz="2400">
          <a:solidFill>
            <a:schemeClr val="bg1"/>
          </a:solidFill>
          <a:latin typeface="Georgia" pitchFamily="18"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34" charset="-128"/>
          <a:cs typeface="Georgia"/>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mn-lt"/>
          <a:ea typeface="ＭＳ Ｐゴシック" pitchFamily="34" charset="-128"/>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ＭＳ Ｐゴシック" pitchFamily="34" charset="-128"/>
          <a:cs typeface="Georgia"/>
        </a:defRPr>
      </a:lvl3pPr>
      <a:lvl4pPr marL="1600200" indent="-228600" algn="l" defTabSz="457200" rtl="0" eaLnBrk="0" fontAlgn="base" hangingPunct="0">
        <a:spcBef>
          <a:spcPct val="20000"/>
        </a:spcBef>
        <a:spcAft>
          <a:spcPct val="0"/>
        </a:spcAft>
        <a:buFont typeface="Arial" charset="0"/>
        <a:buChar char="–"/>
        <a:defRPr sz="1200" kern="1200">
          <a:solidFill>
            <a:schemeClr val="tx1"/>
          </a:solidFill>
          <a:latin typeface="+mn-lt"/>
          <a:ea typeface="ＭＳ Ｐゴシック" pitchFamily="34" charset="-128"/>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ＭＳ Ｐゴシック"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mailto:itsc@va.gov"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mailto:itsc@va.gov"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epss.vba.va.gov/vre_jst/default.html" TargetMode="External"/><Relationship Id="rId2" Type="http://schemas.openxmlformats.org/officeDocument/2006/relationships/notesSlide" Target="../notesSlides/notesSlide54.xml"/><Relationship Id="rId1" Type="http://schemas.openxmlformats.org/officeDocument/2006/relationships/slideLayout" Target="../slideLayouts/slideLayout10.xml"/><Relationship Id="rId5" Type="http://schemas.openxmlformats.org/officeDocument/2006/relationships/hyperlink" Target="http://vbaw.vba.va.gov/bl/20/opai/pai/wkld/2010/files/pai.htm" TargetMode="External"/><Relationship Id="rId4" Type="http://schemas.openxmlformats.org/officeDocument/2006/relationships/hyperlink" Target="http://vbaw.vba.va.gov/OBPI/Centralized_Mail.asp"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r>
              <a:rPr lang="en-US" altLang="en-US" smtClean="0">
                <a:latin typeface="Georgia" pitchFamily="18" charset="0"/>
                <a:cs typeface="Georgia" pitchFamily="18" charset="0"/>
              </a:rPr>
              <a:t/>
            </a:r>
            <a:br>
              <a:rPr lang="en-US" altLang="en-US" smtClean="0">
                <a:latin typeface="Georgia" pitchFamily="18" charset="0"/>
                <a:cs typeface="Georgia" pitchFamily="18" charset="0"/>
              </a:rPr>
            </a:br>
            <a:r>
              <a:rPr lang="en-US" altLang="en-US" smtClean="0">
                <a:latin typeface="Georgia" pitchFamily="18" charset="0"/>
                <a:cs typeface="Georgia" pitchFamily="18" charset="0"/>
              </a:rPr>
              <a:t/>
            </a:r>
            <a:br>
              <a:rPr lang="en-US" altLang="en-US" smtClean="0">
                <a:latin typeface="Georgia" pitchFamily="18" charset="0"/>
                <a:cs typeface="Georgia" pitchFamily="18" charset="0"/>
              </a:rPr>
            </a:br>
            <a:r>
              <a:rPr lang="en-US" altLang="en-US" smtClean="0">
                <a:latin typeface="Georgia" pitchFamily="18" charset="0"/>
                <a:cs typeface="Georgia" pitchFamily="18" charset="0"/>
              </a:rPr>
              <a:t/>
            </a:r>
            <a:br>
              <a:rPr lang="en-US" altLang="en-US" smtClean="0">
                <a:latin typeface="Georgia" pitchFamily="18" charset="0"/>
                <a:cs typeface="Georgia" pitchFamily="18" charset="0"/>
              </a:rPr>
            </a:br>
            <a:r>
              <a:rPr lang="en-US" altLang="en-US" smtClean="0">
                <a:latin typeface="Georgia" pitchFamily="18" charset="0"/>
                <a:cs typeface="Georgia" pitchFamily="18" charset="0"/>
              </a:rPr>
              <a:t/>
            </a:r>
            <a:br>
              <a:rPr lang="en-US" altLang="en-US" smtClean="0">
                <a:latin typeface="Georgia" pitchFamily="18" charset="0"/>
                <a:cs typeface="Georgia" pitchFamily="18" charset="0"/>
              </a:rPr>
            </a:br>
            <a:r>
              <a:rPr lang="en-US" altLang="en-US" smtClean="0">
                <a:latin typeface="Georgia" pitchFamily="18" charset="0"/>
                <a:cs typeface="Georgia" pitchFamily="18" charset="0"/>
              </a:rPr>
              <a:t/>
            </a:r>
            <a:br>
              <a:rPr lang="en-US" altLang="en-US" smtClean="0">
                <a:latin typeface="Georgia" pitchFamily="18" charset="0"/>
                <a:cs typeface="Georgia" pitchFamily="18" charset="0"/>
              </a:rPr>
            </a:br>
            <a:r>
              <a:rPr lang="en-US" altLang="en-US" smtClean="0">
                <a:latin typeface="Georgia" pitchFamily="18" charset="0"/>
                <a:cs typeface="Georgia" pitchFamily="18" charset="0"/>
              </a:rPr>
              <a:t/>
            </a:r>
            <a:br>
              <a:rPr lang="en-US" altLang="en-US" smtClean="0">
                <a:latin typeface="Georgia" pitchFamily="18" charset="0"/>
                <a:cs typeface="Georgia" pitchFamily="18" charset="0"/>
              </a:rPr>
            </a:br>
            <a:endParaRPr lang="en-US" altLang="en-US" smtClean="0">
              <a:latin typeface="Georgia" pitchFamily="18" charset="0"/>
              <a:cs typeface="Georgia" pitchFamily="18" charset="0"/>
            </a:endParaRPr>
          </a:p>
        </p:txBody>
      </p:sp>
      <p:pic>
        <p:nvPicPr>
          <p:cNvPr id="102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2042" y="152400"/>
            <a:ext cx="1814513"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Box 2"/>
          <p:cNvSpPr txBox="1">
            <a:spLocks noChangeArrowheads="1"/>
          </p:cNvSpPr>
          <p:nvPr/>
        </p:nvSpPr>
        <p:spPr bwMode="auto">
          <a:xfrm>
            <a:off x="2743200" y="5181600"/>
            <a:ext cx="365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algn="ctr" eaLnBrk="1" hangingPunct="1">
              <a:spcBef>
                <a:spcPct val="0"/>
              </a:spcBef>
              <a:buFontTx/>
              <a:buNone/>
            </a:pPr>
            <a:r>
              <a:rPr lang="en-US" altLang="en-US" dirty="0" smtClean="0">
                <a:latin typeface="Arial" charset="0"/>
              </a:rPr>
              <a:t>For VR&amp;E &amp; Support Staff</a:t>
            </a:r>
          </a:p>
          <a:p>
            <a:pPr algn="ctr" eaLnBrk="1" hangingPunct="1">
              <a:spcBef>
                <a:spcPct val="0"/>
              </a:spcBef>
              <a:buFontTx/>
              <a:buNone/>
            </a:pPr>
            <a:r>
              <a:rPr lang="en-US" altLang="en-US" dirty="0" smtClean="0">
                <a:latin typeface="Arial" charset="0"/>
              </a:rPr>
              <a:t>TMS </a:t>
            </a:r>
            <a:r>
              <a:rPr lang="en-US" altLang="en-US" dirty="0">
                <a:latin typeface="Arial" charset="0"/>
              </a:rPr>
              <a:t># </a:t>
            </a:r>
            <a:r>
              <a:rPr lang="en-US" altLang="en-US" dirty="0" smtClean="0">
                <a:latin typeface="Arial" charset="0"/>
              </a:rPr>
              <a:t>3882319</a:t>
            </a:r>
            <a:endParaRPr lang="en-US" altLang="en-US" dirty="0">
              <a:latin typeface="Arial" charset="0"/>
            </a:endParaRPr>
          </a:p>
        </p:txBody>
      </p:sp>
      <p:sp>
        <p:nvSpPr>
          <p:cNvPr id="2" name="Rectangle 4"/>
          <p:cNvSpPr>
            <a:spLocks noGrp="1" noChangeArrowheads="1"/>
          </p:cNvSpPr>
          <p:nvPr>
            <p:ph type="subTitle" idx="1"/>
          </p:nvPr>
        </p:nvSpPr>
        <p:spPr>
          <a:xfrm>
            <a:off x="304800" y="2057400"/>
            <a:ext cx="8534400" cy="3124200"/>
          </a:xfrm>
          <a:solidFill>
            <a:schemeClr val="accent1">
              <a:lumMod val="20000"/>
              <a:lumOff val="80000"/>
            </a:schemeClr>
          </a:solidFill>
        </p:spPr>
        <p:txBody>
          <a:bodyPr/>
          <a:lstStyle/>
          <a:p>
            <a:pPr eaLnBrk="1" hangingPunct="1">
              <a:spcBef>
                <a:spcPts val="0"/>
              </a:spcBef>
              <a:defRPr/>
            </a:pPr>
            <a:r>
              <a:rPr lang="en-US" altLang="en-US" sz="6000" dirty="0" smtClean="0">
                <a:effectLst>
                  <a:outerShdw blurRad="38100" dist="38100" dir="2700000" algn="tl">
                    <a:srgbClr val="000000">
                      <a:alpha val="43137"/>
                    </a:srgbClr>
                  </a:outerShdw>
                </a:effectLst>
                <a:latin typeface="Arial Black" pitchFamily="34" charset="0"/>
                <a:cs typeface="Georgia" pitchFamily="18" charset="0"/>
              </a:rPr>
              <a:t>VR&amp;E Enhanced Application Processing</a:t>
            </a:r>
            <a:endParaRPr lang="en-US" altLang="en-US" dirty="0" smtClean="0">
              <a:latin typeface="Arial Black" pitchFamily="34" charset="0"/>
              <a:cs typeface="Georgia"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rgbClr val="92D050"/>
          </a:solidFill>
        </p:spPr>
        <p:txBody>
          <a:bodyPr/>
          <a:lstStyle/>
          <a:p>
            <a:r>
              <a:rPr lang="en-US" altLang="en-US" smtClean="0">
                <a:latin typeface="Georgia" pitchFamily="18" charset="0"/>
                <a:cs typeface="Georgia" pitchFamily="18" charset="0"/>
              </a:rPr>
              <a:t>Verifying Qualifying Military Service</a:t>
            </a:r>
          </a:p>
        </p:txBody>
      </p:sp>
      <p:pic>
        <p:nvPicPr>
          <p:cNvPr id="19459" name="Picture 2" title="BDN Ready Scre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2038" y="1600200"/>
            <a:ext cx="7019925" cy="4311650"/>
          </a:xfrm>
        </p:spPr>
      </p:pic>
      <p:sp>
        <p:nvSpPr>
          <p:cNvPr id="194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85DFE5A6-8E5C-4340-8CAF-7F26923CB5B7}" type="slidenum">
              <a:rPr lang="en-US" altLang="en-US" smtClean="0">
                <a:latin typeface="Arial" charset="0"/>
              </a:rPr>
              <a:pPr eaLnBrk="1" hangingPunct="1">
                <a:spcBef>
                  <a:spcPct val="0"/>
                </a:spcBef>
                <a:buFontTx/>
                <a:buNone/>
              </a:pPr>
              <a:t>10</a:t>
            </a:fld>
            <a:endParaRPr lang="en-US" altLang="en-US" smtClean="0">
              <a:latin typeface="Arial"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solidFill>
            <a:srgbClr val="92D050"/>
          </a:solidFill>
        </p:spPr>
        <p:txBody>
          <a:bodyPr/>
          <a:lstStyle/>
          <a:p>
            <a:r>
              <a:rPr lang="en-US" altLang="en-US" smtClean="0">
                <a:latin typeface="Georgia" pitchFamily="18" charset="0"/>
                <a:cs typeface="Georgia" pitchFamily="18" charset="0"/>
              </a:rPr>
              <a:t>Verifying Qualifying Military Service</a:t>
            </a:r>
          </a:p>
        </p:txBody>
      </p:sp>
      <p:sp>
        <p:nvSpPr>
          <p:cNvPr id="2048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270B8EE1-5D3D-4AF7-AE7A-6F814D1B5411}" type="slidenum">
              <a:rPr lang="en-US" altLang="en-US" smtClean="0">
                <a:latin typeface="Arial" charset="0"/>
              </a:rPr>
              <a:pPr eaLnBrk="1" hangingPunct="1">
                <a:spcBef>
                  <a:spcPct val="0"/>
                </a:spcBef>
                <a:buFontTx/>
                <a:buNone/>
              </a:pPr>
              <a:t>11</a:t>
            </a:fld>
            <a:endParaRPr lang="en-US" altLang="en-US" smtClean="0">
              <a:latin typeface="Arial" charset="0"/>
            </a:endParaRPr>
          </a:p>
        </p:txBody>
      </p:sp>
      <p:pic>
        <p:nvPicPr>
          <p:cNvPr id="20484" name="Picture 2" title="BDN BIRLS Veteran Identification Data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1558925"/>
            <a:ext cx="7092950" cy="442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304800"/>
            <a:ext cx="8153400" cy="990600"/>
          </a:xfrm>
          <a:solidFill>
            <a:srgbClr val="92D050"/>
          </a:solidFill>
        </p:spPr>
        <p:txBody>
          <a:bodyPr/>
          <a:lstStyle/>
          <a:p>
            <a:r>
              <a:rPr lang="en-US" altLang="en-US" smtClean="0">
                <a:latin typeface="Georgia" pitchFamily="18" charset="0"/>
                <a:cs typeface="Georgia" pitchFamily="18" charset="0"/>
              </a:rPr>
              <a:t>BDN BIRLS and Memo Rating or NDAA </a:t>
            </a:r>
          </a:p>
        </p:txBody>
      </p:sp>
      <p:sp>
        <p:nvSpPr>
          <p:cNvPr id="2150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C21D5A92-C2A0-4F4B-9EF4-13566BAB4A83}" type="slidenum">
              <a:rPr lang="en-US" altLang="en-US" smtClean="0">
                <a:latin typeface="Arial" charset="0"/>
              </a:rPr>
              <a:pPr eaLnBrk="1" hangingPunct="1">
                <a:spcBef>
                  <a:spcPct val="0"/>
                </a:spcBef>
                <a:buFontTx/>
                <a:buNone/>
              </a:pPr>
              <a:t>12</a:t>
            </a:fld>
            <a:endParaRPr lang="en-US" altLang="en-US" smtClean="0">
              <a:latin typeface="Arial" charset="0"/>
            </a:endParaRPr>
          </a:p>
        </p:txBody>
      </p:sp>
      <p:pic>
        <p:nvPicPr>
          <p:cNvPr id="21508" name="Picture 2" title="BDN BIRLS VID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19" y="1668378"/>
            <a:ext cx="7091362" cy="4338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49250"/>
            <a:ext cx="8229600" cy="977900"/>
          </a:xfrm>
          <a:solidFill>
            <a:srgbClr val="92D050"/>
          </a:solidFill>
        </p:spPr>
        <p:txBody>
          <a:bodyPr/>
          <a:lstStyle/>
          <a:p>
            <a:r>
              <a:rPr lang="en-US" altLang="en-US" dirty="0" smtClean="0">
                <a:latin typeface="Georgia" pitchFamily="18" charset="0"/>
                <a:cs typeface="Georgia" pitchFamily="18" charset="0"/>
              </a:rPr>
              <a:t>Share and  Qualifying Service-Connected Disability – Locating IRND</a:t>
            </a:r>
          </a:p>
        </p:txBody>
      </p:sp>
      <p:sp>
        <p:nvSpPr>
          <p:cNvPr id="2253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70AC0214-5412-4202-8083-5327146525B4}" type="slidenum">
              <a:rPr lang="en-US" altLang="en-US" smtClean="0">
                <a:latin typeface="Arial" charset="0"/>
              </a:rPr>
              <a:pPr eaLnBrk="1" hangingPunct="1">
                <a:spcBef>
                  <a:spcPct val="0"/>
                </a:spcBef>
                <a:buFontTx/>
                <a:buNone/>
              </a:pPr>
              <a:t>13</a:t>
            </a:fld>
            <a:endParaRPr lang="en-US" altLang="en-US" smtClean="0">
              <a:latin typeface="Arial" charset="0"/>
            </a:endParaRPr>
          </a:p>
        </p:txBody>
      </p:sp>
      <p:pic>
        <p:nvPicPr>
          <p:cNvPr id="22532" name="Picture 2" title="Share VBA Ready Screen, Corporate Inquiries Section Highligh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3152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8DA3E172-C22C-4435-985F-353287DFF929}" type="slidenum">
              <a:rPr lang="en-US" altLang="en-US" smtClean="0">
                <a:latin typeface="Arial" charset="0"/>
              </a:rPr>
              <a:pPr eaLnBrk="1" hangingPunct="1">
                <a:spcBef>
                  <a:spcPct val="0"/>
                </a:spcBef>
                <a:buFontTx/>
                <a:buNone/>
              </a:pPr>
              <a:t>14</a:t>
            </a:fld>
            <a:endParaRPr lang="en-US" altLang="en-US" smtClean="0">
              <a:latin typeface="Arial" charset="0"/>
            </a:endParaRPr>
          </a:p>
        </p:txBody>
      </p:sp>
      <p:sp>
        <p:nvSpPr>
          <p:cNvPr id="23556" name="Title 1"/>
          <p:cNvSpPr>
            <a:spLocks noGrp="1"/>
          </p:cNvSpPr>
          <p:nvPr>
            <p:ph type="title"/>
          </p:nvPr>
        </p:nvSpPr>
        <p:spPr>
          <a:xfrm>
            <a:off x="457200" y="349250"/>
            <a:ext cx="8229600" cy="977900"/>
          </a:xfrm>
          <a:solidFill>
            <a:srgbClr val="92D050"/>
          </a:solidFill>
        </p:spPr>
        <p:txBody>
          <a:bodyPr/>
          <a:lstStyle/>
          <a:p>
            <a:r>
              <a:rPr lang="en-US" altLang="en-US" dirty="0" smtClean="0">
                <a:latin typeface="Georgia" pitchFamily="18" charset="0"/>
                <a:cs typeface="Georgia" pitchFamily="18" charset="0"/>
              </a:rPr>
              <a:t>Share and  Qualifying Service-Connected Disability –  Locating IRND</a:t>
            </a:r>
            <a:r>
              <a:rPr lang="en-US" altLang="en-US" sz="2400" dirty="0" smtClean="0">
                <a:latin typeface="Georgia" pitchFamily="18" charset="0"/>
                <a:cs typeface="Georgia" pitchFamily="18" charset="0"/>
              </a:rPr>
              <a:t> continued</a:t>
            </a:r>
            <a:endParaRPr lang="en-US" altLang="en-US" dirty="0" smtClean="0">
              <a:latin typeface="Georgia" pitchFamily="18" charset="0"/>
              <a:cs typeface="Georgia" pitchFamily="18" charset="0"/>
            </a:endParaRPr>
          </a:p>
        </p:txBody>
      </p:sp>
      <p:grpSp>
        <p:nvGrpSpPr>
          <p:cNvPr id="2" name="Group 1" title="Share Claims/Denials Tab"/>
          <p:cNvGrpSpPr/>
          <p:nvPr/>
        </p:nvGrpSpPr>
        <p:grpSpPr>
          <a:xfrm>
            <a:off x="952500" y="1549400"/>
            <a:ext cx="7239000" cy="4343400"/>
            <a:chOff x="952500" y="1549400"/>
            <a:chExt cx="7239000" cy="4343400"/>
          </a:xfrm>
        </p:grpSpPr>
        <p:pic>
          <p:nvPicPr>
            <p:cNvPr id="23555" name="Picture 2" title="Share Claims/Denials function 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549400"/>
              <a:ext cx="7239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43100" y="1851025"/>
              <a:ext cx="609600" cy="381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F0142770-81E8-4605-882B-DE949C44F765}" type="slidenum">
              <a:rPr lang="en-US" altLang="en-US" smtClean="0">
                <a:latin typeface="Arial" charset="0"/>
              </a:rPr>
              <a:pPr eaLnBrk="1" hangingPunct="1">
                <a:spcBef>
                  <a:spcPct val="0"/>
                </a:spcBef>
                <a:buFontTx/>
                <a:buNone/>
              </a:pPr>
              <a:t>15</a:t>
            </a:fld>
            <a:endParaRPr lang="en-US" altLang="en-US" smtClean="0">
              <a:latin typeface="Arial" charset="0"/>
            </a:endParaRPr>
          </a:p>
        </p:txBody>
      </p:sp>
      <p:sp>
        <p:nvSpPr>
          <p:cNvPr id="24580" name="Title 1"/>
          <p:cNvSpPr txBox="1">
            <a:spLocks/>
          </p:cNvSpPr>
          <p:nvPr/>
        </p:nvSpPr>
        <p:spPr bwMode="auto">
          <a:xfrm>
            <a:off x="457200" y="349250"/>
            <a:ext cx="8229600" cy="9779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defTabSz="45720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defTabSz="4572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defTabSz="4572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defTabSz="4572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a:spcBef>
                <a:spcPct val="0"/>
              </a:spcBef>
              <a:buFontTx/>
              <a:buNone/>
            </a:pPr>
            <a:r>
              <a:rPr lang="en-US" altLang="en-US" sz="3200" dirty="0">
                <a:solidFill>
                  <a:schemeClr val="bg1"/>
                </a:solidFill>
                <a:latin typeface="Georgia" pitchFamily="18" charset="0"/>
              </a:rPr>
              <a:t>Share and  Qualifying Service-Connected Disability </a:t>
            </a:r>
            <a:r>
              <a:rPr lang="en-US" altLang="en-US" sz="3200" dirty="0" smtClean="0">
                <a:solidFill>
                  <a:schemeClr val="bg1"/>
                </a:solidFill>
                <a:latin typeface="Georgia" pitchFamily="18" charset="0"/>
              </a:rPr>
              <a:t>–  Locating IRND</a:t>
            </a:r>
            <a:r>
              <a:rPr lang="en-US" altLang="en-US" sz="2400" dirty="0" smtClean="0">
                <a:solidFill>
                  <a:schemeClr val="bg1"/>
                </a:solidFill>
                <a:latin typeface="Georgia" pitchFamily="18" charset="0"/>
              </a:rPr>
              <a:t> continued</a:t>
            </a:r>
            <a:endParaRPr lang="en-US" altLang="en-US" sz="3200" dirty="0">
              <a:solidFill>
                <a:schemeClr val="bg1"/>
              </a:solidFill>
              <a:latin typeface="Georgia" pitchFamily="18" charset="0"/>
            </a:endParaRPr>
          </a:p>
        </p:txBody>
      </p:sp>
      <p:grpSp>
        <p:nvGrpSpPr>
          <p:cNvPr id="2" name="Group 1" descr="Initial Comp/Pension claim line highlighted" title="Share Benefit Claim Information"/>
          <p:cNvGrpSpPr/>
          <p:nvPr/>
        </p:nvGrpSpPr>
        <p:grpSpPr>
          <a:xfrm>
            <a:off x="876300" y="1524000"/>
            <a:ext cx="7391400" cy="4343400"/>
            <a:chOff x="876300" y="1524000"/>
            <a:chExt cx="7391400" cy="4343400"/>
          </a:xfrm>
        </p:grpSpPr>
        <p:pic>
          <p:nvPicPr>
            <p:cNvPr id="24579" name="Picture 2" descr="Initial Comp/Pension claim type highlighted." title="Share Benefits Claim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524000"/>
              <a:ext cx="73914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57400" y="3200400"/>
              <a:ext cx="5791200" cy="152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A88F95BF-4D50-49C6-8096-715FFF5A1E38}" type="slidenum">
              <a:rPr lang="en-US" altLang="en-US" smtClean="0">
                <a:latin typeface="Arial" charset="0"/>
              </a:rPr>
              <a:pPr eaLnBrk="1" hangingPunct="1">
                <a:spcBef>
                  <a:spcPct val="0"/>
                </a:spcBef>
                <a:buFontTx/>
                <a:buNone/>
              </a:pPr>
              <a:t>16</a:t>
            </a:fld>
            <a:endParaRPr lang="en-US" altLang="en-US" smtClean="0">
              <a:latin typeface="Arial" charset="0"/>
            </a:endParaRPr>
          </a:p>
        </p:txBody>
      </p:sp>
      <p:sp>
        <p:nvSpPr>
          <p:cNvPr id="25604" name="Title 1"/>
          <p:cNvSpPr>
            <a:spLocks noGrp="1"/>
          </p:cNvSpPr>
          <p:nvPr>
            <p:ph type="title"/>
          </p:nvPr>
        </p:nvSpPr>
        <p:spPr>
          <a:xfrm>
            <a:off x="457200" y="349250"/>
            <a:ext cx="8229600" cy="977900"/>
          </a:xfrm>
          <a:solidFill>
            <a:srgbClr val="92D050"/>
          </a:solidFill>
        </p:spPr>
        <p:txBody>
          <a:bodyPr/>
          <a:lstStyle/>
          <a:p>
            <a:r>
              <a:rPr lang="en-US" altLang="en-US" dirty="0" smtClean="0">
                <a:latin typeface="Georgia" pitchFamily="18" charset="0"/>
                <a:cs typeface="Georgia" pitchFamily="18" charset="0"/>
              </a:rPr>
              <a:t>Share and  Qualifying Service-Connected Disability – Locating IRND</a:t>
            </a:r>
            <a:r>
              <a:rPr lang="en-US" altLang="en-US" sz="2400" dirty="0" smtClean="0">
                <a:latin typeface="Georgia" pitchFamily="18" charset="0"/>
                <a:cs typeface="Georgia" pitchFamily="18" charset="0"/>
              </a:rPr>
              <a:t> continued</a:t>
            </a:r>
            <a:endParaRPr lang="en-US" altLang="en-US" dirty="0" smtClean="0">
              <a:latin typeface="Georgia" pitchFamily="18" charset="0"/>
              <a:cs typeface="Georgia" pitchFamily="18" charset="0"/>
            </a:endParaRPr>
          </a:p>
        </p:txBody>
      </p:sp>
      <p:grpSp>
        <p:nvGrpSpPr>
          <p:cNvPr id="2" name="Group 1" title="Share Authorized Date within Initial Comp/Pen line"/>
          <p:cNvGrpSpPr/>
          <p:nvPr/>
        </p:nvGrpSpPr>
        <p:grpSpPr>
          <a:xfrm>
            <a:off x="762000" y="1477963"/>
            <a:ext cx="7620000" cy="4419600"/>
            <a:chOff x="762000" y="1477963"/>
            <a:chExt cx="7620000" cy="4419600"/>
          </a:xfrm>
        </p:grpSpPr>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77963"/>
              <a:ext cx="7620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86200" y="2971800"/>
              <a:ext cx="1600200" cy="152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CCBC1AC1-09BB-4F84-A82D-0DBDEF34485F}" type="slidenum">
              <a:rPr lang="en-US" altLang="en-US" smtClean="0">
                <a:latin typeface="Arial" charset="0"/>
              </a:rPr>
              <a:pPr eaLnBrk="1" hangingPunct="1">
                <a:spcBef>
                  <a:spcPct val="0"/>
                </a:spcBef>
                <a:buFontTx/>
                <a:buNone/>
              </a:pPr>
              <a:t>17</a:t>
            </a:fld>
            <a:endParaRPr lang="en-US" altLang="en-US" smtClean="0">
              <a:latin typeface="Arial" charset="0"/>
            </a:endParaRPr>
          </a:p>
        </p:txBody>
      </p:sp>
      <p:sp>
        <p:nvSpPr>
          <p:cNvPr id="26628" name="Title 1"/>
          <p:cNvSpPr>
            <a:spLocks noGrp="1"/>
          </p:cNvSpPr>
          <p:nvPr>
            <p:ph type="title"/>
          </p:nvPr>
        </p:nvSpPr>
        <p:spPr>
          <a:xfrm>
            <a:off x="457200" y="349250"/>
            <a:ext cx="8229600" cy="977900"/>
          </a:xfrm>
          <a:solidFill>
            <a:srgbClr val="92D050"/>
          </a:solidFill>
        </p:spPr>
        <p:txBody>
          <a:bodyPr/>
          <a:lstStyle/>
          <a:p>
            <a:r>
              <a:rPr lang="en-US" altLang="en-US" dirty="0" smtClean="0">
                <a:latin typeface="Georgia" pitchFamily="18" charset="0"/>
                <a:cs typeface="Georgia" pitchFamily="18" charset="0"/>
              </a:rPr>
              <a:t>Share and  Qualifying Service-Connected Disability – Locating Award/Rating</a:t>
            </a:r>
          </a:p>
        </p:txBody>
      </p:sp>
      <p:grpSp>
        <p:nvGrpSpPr>
          <p:cNvPr id="2" name="Group 1" title="Share Awards/Ratings Tab"/>
          <p:cNvGrpSpPr/>
          <p:nvPr/>
        </p:nvGrpSpPr>
        <p:grpSpPr>
          <a:xfrm>
            <a:off x="877888" y="1371600"/>
            <a:ext cx="7388225" cy="4579938"/>
            <a:chOff x="877888" y="1371600"/>
            <a:chExt cx="7388225" cy="4579938"/>
          </a:xfrm>
        </p:grpSpPr>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1371600"/>
              <a:ext cx="7388225" cy="457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62200" y="1752600"/>
              <a:ext cx="60960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CC525F97-7E73-4196-9F04-6D731A4BB1F4}" type="slidenum">
              <a:rPr lang="en-US" altLang="en-US" smtClean="0">
                <a:latin typeface="Arial" charset="0"/>
              </a:rPr>
              <a:pPr eaLnBrk="1" hangingPunct="1">
                <a:spcBef>
                  <a:spcPct val="0"/>
                </a:spcBef>
                <a:buFontTx/>
                <a:buNone/>
              </a:pPr>
              <a:t>18</a:t>
            </a:fld>
            <a:endParaRPr lang="en-US" altLang="en-US" smtClean="0">
              <a:latin typeface="Arial" charset="0"/>
            </a:endParaRPr>
          </a:p>
        </p:txBody>
      </p:sp>
      <p:sp>
        <p:nvSpPr>
          <p:cNvPr id="27652" name="Title 1"/>
          <p:cNvSpPr>
            <a:spLocks noGrp="1"/>
          </p:cNvSpPr>
          <p:nvPr>
            <p:ph type="title"/>
          </p:nvPr>
        </p:nvSpPr>
        <p:spPr>
          <a:xfrm>
            <a:off x="457200" y="349250"/>
            <a:ext cx="8229600" cy="977900"/>
          </a:xfrm>
          <a:solidFill>
            <a:srgbClr val="92D050"/>
          </a:solidFill>
        </p:spPr>
        <p:txBody>
          <a:bodyPr/>
          <a:lstStyle/>
          <a:p>
            <a:r>
              <a:rPr lang="en-US" altLang="en-US" dirty="0" smtClean="0">
                <a:latin typeface="Georgia" pitchFamily="18" charset="0"/>
                <a:cs typeface="Georgia" pitchFamily="18" charset="0"/>
              </a:rPr>
              <a:t>Share and  Qualifying Service-Connected Disability – Locating Award/Rating </a:t>
            </a:r>
            <a:r>
              <a:rPr lang="en-US" altLang="en-US" sz="2400" dirty="0" smtClean="0">
                <a:latin typeface="Georgia" pitchFamily="18" charset="0"/>
                <a:cs typeface="Georgia" pitchFamily="18" charset="0"/>
              </a:rPr>
              <a:t>continued</a:t>
            </a:r>
            <a:endParaRPr lang="en-US" altLang="en-US" dirty="0" smtClean="0">
              <a:latin typeface="Georgia" pitchFamily="18" charset="0"/>
              <a:cs typeface="Georgia" pitchFamily="18" charset="0"/>
            </a:endParaRPr>
          </a:p>
        </p:txBody>
      </p:sp>
      <p:grpSp>
        <p:nvGrpSpPr>
          <p:cNvPr id="2" name="Group 1" title="Share Rating Information Tab within the Awards/Ratings Tab"/>
          <p:cNvGrpSpPr/>
          <p:nvPr/>
        </p:nvGrpSpPr>
        <p:grpSpPr>
          <a:xfrm>
            <a:off x="1028700" y="1401763"/>
            <a:ext cx="7086600" cy="4483100"/>
            <a:chOff x="1028700" y="1401763"/>
            <a:chExt cx="7086600" cy="4483100"/>
          </a:xfrm>
        </p:grpSpPr>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401763"/>
              <a:ext cx="7086600" cy="448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71600" y="2674938"/>
              <a:ext cx="4648200"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solidFill>
            <a:srgbClr val="92D050"/>
          </a:solidFill>
        </p:spPr>
        <p:txBody>
          <a:bodyPr/>
          <a:lstStyle/>
          <a:p>
            <a:r>
              <a:rPr lang="en-US" altLang="en-US" dirty="0" smtClean="0">
                <a:latin typeface="Georgia" pitchFamily="18" charset="0"/>
                <a:cs typeface="Georgia" pitchFamily="18" charset="0"/>
              </a:rPr>
              <a:t>Virtual VA and Locating IRND</a:t>
            </a:r>
          </a:p>
        </p:txBody>
      </p:sp>
      <p:pic>
        <p:nvPicPr>
          <p:cNvPr id="28675" name="Picture 2" title="Virtual VA, Original Notification Lett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676400"/>
            <a:ext cx="6667500" cy="4191000"/>
          </a:xfrm>
        </p:spPr>
      </p:pic>
      <p:sp>
        <p:nvSpPr>
          <p:cNvPr id="2867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13D54A7B-EA8E-44DC-B4FD-39DC9E7BB68C}" type="slidenum">
              <a:rPr lang="en-US" altLang="en-US" smtClean="0">
                <a:latin typeface="Arial" charset="0"/>
              </a:rPr>
              <a:pPr eaLnBrk="1" hangingPunct="1">
                <a:spcBef>
                  <a:spcPct val="0"/>
                </a:spcBef>
                <a:buFontTx/>
                <a:buNone/>
              </a:pPr>
              <a:t>19</a:t>
            </a:fld>
            <a:endParaRPr lang="en-US" altLang="en-US" smtClean="0">
              <a:latin typeface="Arial"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chemeClr val="accent1">
              <a:lumMod val="20000"/>
              <a:lumOff val="80000"/>
            </a:schemeClr>
          </a:solidFill>
        </p:spPr>
        <p:txBody>
          <a:bodyPr/>
          <a:lstStyle/>
          <a:p>
            <a:pPr eaLnBrk="1" hangingPunct="1">
              <a:defRPr/>
            </a:pPr>
            <a:r>
              <a:rPr lang="en-US" altLang="en-US" dirty="0" smtClean="0">
                <a:solidFill>
                  <a:schemeClr val="tx1"/>
                </a:solidFill>
                <a:latin typeface="Georgia" pitchFamily="18" charset="0"/>
                <a:cs typeface="Georgia" pitchFamily="18" charset="0"/>
              </a:rPr>
              <a:t>Objectives</a:t>
            </a:r>
          </a:p>
        </p:txBody>
      </p:sp>
      <p:sp>
        <p:nvSpPr>
          <p:cNvPr id="11267" name="Rectangle 3"/>
          <p:cNvSpPr>
            <a:spLocks noGrp="1" noChangeArrowheads="1"/>
          </p:cNvSpPr>
          <p:nvPr>
            <p:ph idx="1"/>
          </p:nvPr>
        </p:nvSpPr>
        <p:spPr>
          <a:xfrm>
            <a:off x="457200" y="1882775"/>
            <a:ext cx="8229600" cy="4191000"/>
          </a:xfrm>
        </p:spPr>
        <p:txBody>
          <a:bodyPr/>
          <a:lstStyle/>
          <a:p>
            <a:pPr eaLnBrk="1" hangingPunct="1">
              <a:lnSpc>
                <a:spcPct val="90000"/>
              </a:lnSpc>
            </a:pPr>
            <a:r>
              <a:rPr lang="en-US" altLang="en-US" sz="3400" dirty="0" smtClean="0">
                <a:latin typeface="Arial" charset="0"/>
                <a:cs typeface="Arial" charset="0"/>
              </a:rPr>
              <a:t>Perform each step in Claim Development</a:t>
            </a:r>
          </a:p>
          <a:p>
            <a:pPr eaLnBrk="1" hangingPunct="1">
              <a:lnSpc>
                <a:spcPct val="90000"/>
              </a:lnSpc>
            </a:pPr>
            <a:r>
              <a:rPr lang="en-US" altLang="en-US" sz="3400" dirty="0" smtClean="0">
                <a:latin typeface="Arial" charset="0"/>
                <a:cs typeface="Arial" charset="0"/>
              </a:rPr>
              <a:t>Properly use AutoGED to process</a:t>
            </a:r>
          </a:p>
          <a:p>
            <a:pPr lvl="1" eaLnBrk="1" hangingPunct="1">
              <a:lnSpc>
                <a:spcPct val="90000"/>
              </a:lnSpc>
            </a:pPr>
            <a:r>
              <a:rPr lang="en-US" altLang="en-US" sz="3200" dirty="0" smtClean="0">
                <a:latin typeface="Arial" charset="0"/>
                <a:cs typeface="Arial" charset="0"/>
              </a:rPr>
              <a:t>Original or Re-Opened Claim</a:t>
            </a:r>
          </a:p>
          <a:p>
            <a:pPr lvl="1" eaLnBrk="1" hangingPunct="1">
              <a:lnSpc>
                <a:spcPct val="90000"/>
              </a:lnSpc>
            </a:pPr>
            <a:r>
              <a:rPr lang="en-US" altLang="en-US" sz="3200" dirty="0" smtClean="0">
                <a:latin typeface="Arial" charset="0"/>
                <a:cs typeface="Arial" charset="0"/>
              </a:rPr>
              <a:t>Updating Eligibility </a:t>
            </a:r>
            <a:r>
              <a:rPr lang="en-US" altLang="en-US" sz="2400" dirty="0" smtClean="0">
                <a:latin typeface="Arial" charset="0"/>
                <a:cs typeface="Arial" charset="0"/>
              </a:rPr>
              <a:t>(supports CWINRS Awards Module)</a:t>
            </a:r>
          </a:p>
          <a:p>
            <a:pPr eaLnBrk="1" hangingPunct="1">
              <a:lnSpc>
                <a:spcPct val="90000"/>
              </a:lnSpc>
            </a:pPr>
            <a:r>
              <a:rPr lang="en-US" altLang="en-US" sz="3200" dirty="0" smtClean="0">
                <a:latin typeface="Arial" charset="0"/>
                <a:cs typeface="Arial" charset="0"/>
              </a:rPr>
              <a:t>Understand Data Generation and Locating</a:t>
            </a:r>
          </a:p>
          <a:p>
            <a:pPr eaLnBrk="1" hangingPunct="1">
              <a:lnSpc>
                <a:spcPct val="90000"/>
              </a:lnSpc>
            </a:pPr>
            <a:r>
              <a:rPr lang="en-US" altLang="en-US" sz="3200" dirty="0" smtClean="0">
                <a:latin typeface="Arial" charset="0"/>
                <a:cs typeface="Arial" charset="0"/>
              </a:rPr>
              <a:t>Understand Indexing &amp; Archiving</a:t>
            </a:r>
          </a:p>
        </p:txBody>
      </p:sp>
      <p:sp>
        <p:nvSpPr>
          <p:cNvPr id="1126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2EB8D67B-6F66-4C8D-B8EF-DDD341535AAE}" type="slidenum">
              <a:rPr lang="en-US" altLang="en-US" smtClean="0">
                <a:latin typeface="Arial" charset="0"/>
              </a:rPr>
              <a:pPr eaLnBrk="1" hangingPunct="1">
                <a:spcBef>
                  <a:spcPct val="0"/>
                </a:spcBef>
                <a:buFontTx/>
                <a:buNone/>
              </a:pPr>
              <a:t>2</a:t>
            </a:fld>
            <a:endParaRPr lang="en-US" altLang="en-US" smtClean="0">
              <a:latin typeface="Arial" charset="0"/>
            </a:endParaRPr>
          </a:p>
        </p:txBody>
      </p:sp>
      <p:sp>
        <p:nvSpPr>
          <p:cNvPr id="11269" name="TextBox 1"/>
          <p:cNvSpPr txBox="1">
            <a:spLocks noChangeArrowheads="1"/>
          </p:cNvSpPr>
          <p:nvPr/>
        </p:nvSpPr>
        <p:spPr bwMode="auto">
          <a:xfrm>
            <a:off x="2286000" y="1512888"/>
            <a:ext cx="472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r>
              <a:rPr lang="en-US" altLang="en-US" i="1">
                <a:latin typeface="Arial" charset="0"/>
              </a:rPr>
              <a:t>By the end of this lesson, you will be able to</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solidFill>
            <a:srgbClr val="92D050"/>
          </a:solidFill>
        </p:spPr>
        <p:txBody>
          <a:bodyPr/>
          <a:lstStyle/>
          <a:p>
            <a:r>
              <a:rPr lang="en-US" altLang="en-US" dirty="0" smtClean="0">
                <a:latin typeface="Georgia" pitchFamily="18" charset="0"/>
                <a:cs typeface="Georgia" pitchFamily="18" charset="0"/>
              </a:rPr>
              <a:t>Use Share Benefit Claim Information to confirm Virtual VA IRND</a:t>
            </a:r>
          </a:p>
        </p:txBody>
      </p:sp>
      <p:pic>
        <p:nvPicPr>
          <p:cNvPr id="29699" name="Picture 2" title="Share Screen Corresponding to previous Virtual VA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58900" y="1447800"/>
            <a:ext cx="6424613" cy="4648200"/>
          </a:xfrm>
        </p:spPr>
      </p:pic>
      <p:sp>
        <p:nvSpPr>
          <p:cNvPr id="2970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5BFDA23F-3D42-4B1D-A74F-ECF3BC18793E}" type="slidenum">
              <a:rPr lang="en-US" altLang="en-US" smtClean="0">
                <a:latin typeface="Arial" charset="0"/>
              </a:rPr>
              <a:pPr eaLnBrk="1" hangingPunct="1">
                <a:spcBef>
                  <a:spcPct val="0"/>
                </a:spcBef>
                <a:buFontTx/>
                <a:buNone/>
              </a:pPr>
              <a:t>20</a:t>
            </a:fld>
            <a:endParaRPr lang="en-US" altLang="en-US" smtClean="0">
              <a:latin typeface="Arial"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VBMS Information – Locating IRND</a:t>
            </a:r>
            <a:endParaRPr lang="en-US" dirty="0"/>
          </a:p>
        </p:txBody>
      </p:sp>
      <p:sp>
        <p:nvSpPr>
          <p:cNvPr id="4" name="Slide Number Placeholder 3"/>
          <p:cNvSpPr>
            <a:spLocks noGrp="1"/>
          </p:cNvSpPr>
          <p:nvPr>
            <p:ph type="sldNum" sz="quarter" idx="10"/>
          </p:nvPr>
        </p:nvSpPr>
        <p:spPr/>
        <p:txBody>
          <a:bodyPr/>
          <a:lstStyle/>
          <a:p>
            <a:pPr>
              <a:defRPr/>
            </a:pPr>
            <a:fld id="{EC8C5144-F00A-417F-BDE0-E4A8D2A31604}" type="slidenum">
              <a:rPr lang="en-US" smtClean="0"/>
              <a:pPr>
                <a:defRPr/>
              </a:pPr>
              <a:t>21</a:t>
            </a:fld>
            <a:endParaRPr lang="en-US" dirty="0"/>
          </a:p>
        </p:txBody>
      </p:sp>
      <p:pic>
        <p:nvPicPr>
          <p:cNvPr id="2050" name="Picture 2" title="VBMS Documents Lo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170021"/>
            <a:ext cx="8229600" cy="372128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41349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solidFill>
            <a:srgbClr val="92D050"/>
          </a:solidFill>
        </p:spPr>
        <p:txBody>
          <a:bodyPr/>
          <a:lstStyle/>
          <a:p>
            <a:r>
              <a:rPr lang="en-US" altLang="en-US" dirty="0" smtClean="0">
                <a:latin typeface="Georgia" pitchFamily="18" charset="0"/>
                <a:cs typeface="Georgia" pitchFamily="18" charset="0"/>
              </a:rPr>
              <a:t>VBMS Information – Locating IRND </a:t>
            </a:r>
            <a:r>
              <a:rPr lang="en-US" altLang="en-US" sz="2400" dirty="0" smtClean="0">
                <a:latin typeface="Georgia" pitchFamily="18" charset="0"/>
                <a:cs typeface="Georgia" pitchFamily="18" charset="0"/>
              </a:rPr>
              <a:t>continued</a:t>
            </a:r>
            <a:endParaRPr lang="en-US" altLang="en-US" dirty="0" smtClean="0">
              <a:latin typeface="Georgia" pitchFamily="18" charset="0"/>
              <a:cs typeface="Georgia" pitchFamily="18" charset="0"/>
            </a:endParaRPr>
          </a:p>
        </p:txBody>
      </p:sp>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C5BEDDC5-FD99-4BE0-878D-5516ACFA8C70}" type="slidenum">
              <a:rPr lang="en-US" altLang="en-US" smtClean="0">
                <a:solidFill>
                  <a:srgbClr val="898989"/>
                </a:solidFill>
                <a:latin typeface="Georgia" pitchFamily="18" charset="0"/>
              </a:rPr>
              <a:pPr eaLnBrk="1" hangingPunct="1">
                <a:spcBef>
                  <a:spcPct val="0"/>
                </a:spcBef>
                <a:buFontTx/>
                <a:buNone/>
              </a:pPr>
              <a:t>22</a:t>
            </a:fld>
            <a:endParaRPr lang="en-US" altLang="en-US" dirty="0" smtClean="0">
              <a:solidFill>
                <a:srgbClr val="898989"/>
              </a:solidFill>
              <a:latin typeface="Georgia" pitchFamily="18" charset="0"/>
            </a:endParaRPr>
          </a:p>
        </p:txBody>
      </p:sp>
      <p:pic>
        <p:nvPicPr>
          <p:cNvPr id="1026" name="Picture 2" title="VBMS VA Original Disability Rating Deci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1740" y="1600200"/>
            <a:ext cx="760052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403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solidFill>
            <a:srgbClr val="92D050"/>
          </a:solidFill>
        </p:spPr>
        <p:txBody>
          <a:bodyPr/>
          <a:lstStyle/>
          <a:p>
            <a:r>
              <a:rPr lang="en-US" altLang="en-US" dirty="0" smtClean="0">
                <a:latin typeface="Georgia" pitchFamily="18" charset="0"/>
                <a:cs typeface="Georgia" pitchFamily="18" charset="0"/>
              </a:rPr>
              <a:t>CER Folder Location – Original Claims, Reopened Claims, Archived BDN Records </a:t>
            </a:r>
          </a:p>
        </p:txBody>
      </p:sp>
      <p:pic>
        <p:nvPicPr>
          <p:cNvPr id="31747" name="Picture 2" title="BDN Ch31 Master Record M35 Scre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0237" y="1524000"/>
            <a:ext cx="5343525" cy="4495800"/>
          </a:xfrm>
        </p:spPr>
      </p:pic>
      <p:sp>
        <p:nvSpPr>
          <p:cNvPr id="3174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F7349811-5274-4035-9759-3950B9D96C11}" type="slidenum">
              <a:rPr lang="en-US" altLang="en-US" smtClean="0">
                <a:latin typeface="Arial" charset="0"/>
              </a:rPr>
              <a:pPr eaLnBrk="1" hangingPunct="1">
                <a:spcBef>
                  <a:spcPct val="0"/>
                </a:spcBef>
                <a:buFontTx/>
                <a:buNone/>
              </a:pPr>
              <a:t>23</a:t>
            </a:fld>
            <a:endParaRPr lang="en-US" altLang="en-US" smtClean="0">
              <a:latin typeface="Arial" charset="0"/>
            </a:endParaRPr>
          </a:p>
        </p:txBody>
      </p:sp>
      <p:sp>
        <p:nvSpPr>
          <p:cNvPr id="3" name="Rectangle 2"/>
          <p:cNvSpPr/>
          <p:nvPr/>
        </p:nvSpPr>
        <p:spPr>
          <a:xfrm>
            <a:off x="4419600" y="2438400"/>
            <a:ext cx="25146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solidFill>
            <a:srgbClr val="92D050"/>
          </a:solidFill>
        </p:spPr>
        <p:txBody>
          <a:bodyPr/>
          <a:lstStyle/>
          <a:p>
            <a:r>
              <a:rPr lang="en-US" altLang="en-US" dirty="0" smtClean="0">
                <a:latin typeface="Georgia" pitchFamily="18" charset="0"/>
                <a:cs typeface="Georgia" pitchFamily="18" charset="0"/>
              </a:rPr>
              <a:t>Using EP 795 to Control Reapplication from Rehabilitated Status</a:t>
            </a:r>
          </a:p>
        </p:txBody>
      </p:sp>
      <p:sp>
        <p:nvSpPr>
          <p:cNvPr id="32771" name="Content Placeholder 2"/>
          <p:cNvSpPr>
            <a:spLocks noGrp="1"/>
          </p:cNvSpPr>
          <p:nvPr>
            <p:ph idx="1"/>
          </p:nvPr>
        </p:nvSpPr>
        <p:spPr>
          <a:xfrm>
            <a:off x="457200" y="1935163"/>
            <a:ext cx="8229600" cy="4191000"/>
          </a:xfrm>
        </p:spPr>
        <p:txBody>
          <a:bodyPr/>
          <a:lstStyle/>
          <a:p>
            <a:r>
              <a:rPr lang="en-US" altLang="en-US" sz="2400" dirty="0" smtClean="0">
                <a:cs typeface="Georgia" pitchFamily="18" charset="0"/>
              </a:rPr>
              <a:t>EP 795 is for re-applications for Claimants who were previously rehabilitated.</a:t>
            </a:r>
          </a:p>
          <a:p>
            <a:r>
              <a:rPr lang="en-US" altLang="en-US" sz="2400" dirty="0" smtClean="0">
                <a:cs typeface="Georgia" pitchFamily="18" charset="0"/>
              </a:rPr>
              <a:t>Do not start AutoGED before entitlement determination and overturning/removing prior rehab</a:t>
            </a:r>
          </a:p>
          <a:p>
            <a:r>
              <a:rPr lang="en-US" altLang="en-US" sz="2400" dirty="0" smtClean="0">
                <a:cs typeface="Georgia" pitchFamily="18" charset="0"/>
              </a:rPr>
              <a:t>Refer to EP 795 training conducted on August 27, 2013 for procedures to establish EP 795 control</a:t>
            </a:r>
          </a:p>
        </p:txBody>
      </p:sp>
      <p:sp>
        <p:nvSpPr>
          <p:cNvPr id="3277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2A311280-B9B3-4142-96F6-2C44AB8C6C04}" type="slidenum">
              <a:rPr lang="en-US" altLang="en-US" smtClean="0">
                <a:latin typeface="Arial" charset="0"/>
              </a:rPr>
              <a:pPr eaLnBrk="1" hangingPunct="1">
                <a:spcBef>
                  <a:spcPct val="0"/>
                </a:spcBef>
                <a:buFontTx/>
                <a:buNone/>
              </a:pPr>
              <a:t>24</a:t>
            </a:fld>
            <a:endParaRPr lang="en-US" altLang="en-US" smtClean="0">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8163" y="4406900"/>
            <a:ext cx="7772400" cy="1362075"/>
          </a:xfrm>
        </p:spPr>
        <p:txBody>
          <a:bodyPr/>
          <a:lstStyle/>
          <a:p>
            <a:pPr>
              <a:defRPr/>
            </a:pPr>
            <a:r>
              <a:rPr lang="en-US" i="1" dirty="0" smtClean="0">
                <a:solidFill>
                  <a:schemeClr val="tx1"/>
                </a:solidFill>
              </a:rPr>
              <a:t>Application Processing</a:t>
            </a:r>
            <a:endParaRPr lang="en-US" i="1" dirty="0">
              <a:solidFill>
                <a:schemeClr val="tx1"/>
              </a:solidFill>
            </a:endParaRPr>
          </a:p>
        </p:txBody>
      </p:sp>
      <p:sp>
        <p:nvSpPr>
          <p:cNvPr id="6" name="Text Placeholder 5"/>
          <p:cNvSpPr>
            <a:spLocks noGrp="1"/>
          </p:cNvSpPr>
          <p:nvPr>
            <p:ph type="body" idx="1"/>
          </p:nvPr>
        </p:nvSpPr>
        <p:spPr>
          <a:xfrm>
            <a:off x="722313" y="2362200"/>
            <a:ext cx="7772400" cy="2044700"/>
          </a:xfrm>
          <a:solidFill>
            <a:schemeClr val="bg1">
              <a:lumMod val="65000"/>
            </a:schemeClr>
          </a:solidFill>
        </p:spPr>
        <p:txBody>
          <a:bodyPr/>
          <a:lstStyle/>
          <a:p>
            <a:pPr>
              <a:defRPr/>
            </a:pPr>
            <a:r>
              <a:rPr lang="en-US" sz="6600" dirty="0" smtClean="0">
                <a:solidFill>
                  <a:schemeClr val="bg1"/>
                </a:solidFill>
                <a:latin typeface="Arial Black" panose="020B0A04020102020204" pitchFamily="34" charset="0"/>
              </a:rPr>
              <a:t>AutoGED Processing</a:t>
            </a:r>
            <a:endParaRPr lang="en-US" sz="6600" dirty="0">
              <a:solidFill>
                <a:schemeClr val="bg1"/>
              </a:solidFill>
              <a:latin typeface="Arial Black" panose="020B0A04020102020204" pitchFamily="34" charset="0"/>
            </a:endParaRPr>
          </a:p>
        </p:txBody>
      </p:sp>
      <p:sp>
        <p:nvSpPr>
          <p:cNvPr id="33796" name="Slide Number Placeholder 3"/>
          <p:cNvSpPr>
            <a:spLocks noGrp="1"/>
          </p:cNvSpPr>
          <p:nvPr>
            <p:ph type="sldNum" sz="quarter" idx="4294967295"/>
          </p:nvPr>
        </p:nvSpPr>
        <p:spPr bwMode="auto">
          <a:xfrm>
            <a:off x="70104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559F2B2F-9669-484A-93BF-261E9B69AEE7}" type="slidenum">
              <a:rPr lang="en-US" altLang="en-US" smtClean="0">
                <a:latin typeface="Arial" charset="0"/>
              </a:rPr>
              <a:pPr eaLnBrk="1" hangingPunct="1">
                <a:spcBef>
                  <a:spcPct val="0"/>
                </a:spcBef>
                <a:buFontTx/>
                <a:buNone/>
              </a:pPr>
              <a:t>25</a:t>
            </a:fld>
            <a:endParaRPr lang="en-US" altLang="en-US" smtClean="0">
              <a:latin typeface="Arial" charset="0"/>
            </a:endParaRPr>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950" y="228600"/>
            <a:ext cx="1814513"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bg1">
              <a:lumMod val="65000"/>
            </a:schemeClr>
          </a:solidFill>
        </p:spPr>
        <p:txBody>
          <a:bodyPr/>
          <a:lstStyle/>
          <a:p>
            <a:pPr eaLnBrk="1" hangingPunct="1">
              <a:defRPr/>
            </a:pPr>
            <a:r>
              <a:rPr lang="en-US" altLang="en-US" dirty="0" smtClean="0"/>
              <a:t>AutoGED Processing – Original Claim</a:t>
            </a:r>
          </a:p>
        </p:txBody>
      </p:sp>
      <p:sp>
        <p:nvSpPr>
          <p:cNvPr id="34819" name="Rectangle 3"/>
          <p:cNvSpPr>
            <a:spLocks noGrp="1" noChangeArrowheads="1"/>
          </p:cNvSpPr>
          <p:nvPr>
            <p:ph idx="1"/>
          </p:nvPr>
        </p:nvSpPr>
        <p:spPr>
          <a:xfrm>
            <a:off x="457200" y="1935163"/>
            <a:ext cx="8229600" cy="4191000"/>
          </a:xfrm>
        </p:spPr>
        <p:txBody>
          <a:bodyPr/>
          <a:lstStyle/>
          <a:p>
            <a:pPr marL="0" indent="0" eaLnBrk="1" hangingPunct="1">
              <a:buFontTx/>
              <a:buNone/>
            </a:pPr>
            <a:r>
              <a:rPr lang="en-US" altLang="en-US" sz="2400" dirty="0" smtClean="0">
                <a:cs typeface="Georgia" pitchFamily="18" charset="0"/>
              </a:rPr>
              <a:t>CWINRS AutoGED</a:t>
            </a:r>
          </a:p>
          <a:p>
            <a:pPr lvl="1" eaLnBrk="1" hangingPunct="1"/>
            <a:r>
              <a:rPr lang="en-US" altLang="en-US" sz="2000" dirty="0" smtClean="0">
                <a:cs typeface="Georgia" pitchFamily="18" charset="0"/>
              </a:rPr>
              <a:t>From CWINRS Navigator, click on GED PROCESSING button with AutoGED  Processing showing in the drop-down list</a:t>
            </a:r>
          </a:p>
          <a:p>
            <a:pPr lvl="1" eaLnBrk="1" hangingPunct="1"/>
            <a:r>
              <a:rPr lang="en-US" altLang="en-US" sz="2000" dirty="0" smtClean="0">
                <a:cs typeface="Georgia" pitchFamily="18" charset="0"/>
              </a:rPr>
              <a:t>Click on the ADD button on the right-hand side of the screen.</a:t>
            </a:r>
          </a:p>
          <a:p>
            <a:pPr lvl="1" eaLnBrk="1" hangingPunct="1"/>
            <a:r>
              <a:rPr lang="en-US" altLang="en-US" sz="2000" dirty="0" smtClean="0">
                <a:cs typeface="Georgia" pitchFamily="18" charset="0"/>
              </a:rPr>
              <a:t>Enter File Number</a:t>
            </a:r>
          </a:p>
          <a:p>
            <a:pPr lvl="2" eaLnBrk="1" hangingPunct="1"/>
            <a:r>
              <a:rPr lang="en-US" altLang="en-US" sz="1800" dirty="0" smtClean="0">
                <a:cs typeface="Georgia" pitchFamily="18" charset="0"/>
              </a:rPr>
              <a:t>Corporate environment and BDN will be checked to confirm claimant is a Veteran</a:t>
            </a:r>
          </a:p>
          <a:p>
            <a:pPr lvl="2" eaLnBrk="1" hangingPunct="1"/>
            <a:r>
              <a:rPr lang="en-US" altLang="en-US" sz="1800" dirty="0" smtClean="0">
                <a:cs typeface="Georgia" pitchFamily="18" charset="0"/>
              </a:rPr>
              <a:t>If claimant is not a Veteran, a message will appear stating that there is no BIRLS record on file</a:t>
            </a:r>
          </a:p>
        </p:txBody>
      </p:sp>
      <p:sp>
        <p:nvSpPr>
          <p:cNvPr id="3482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55DDC82D-A42C-4A0B-92A4-030842660CDE}" type="slidenum">
              <a:rPr lang="en-US" altLang="en-US" smtClean="0">
                <a:latin typeface="Arial" charset="0"/>
              </a:rPr>
              <a:pPr eaLnBrk="1" hangingPunct="1">
                <a:spcBef>
                  <a:spcPct val="0"/>
                </a:spcBef>
                <a:buFontTx/>
                <a:buNone/>
              </a:pPr>
              <a:t>26</a:t>
            </a:fld>
            <a:endParaRPr lang="en-US" altLang="en-US" smtClean="0">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solidFill>
            <a:schemeClr val="bg1">
              <a:lumMod val="65000"/>
            </a:schemeClr>
          </a:solidFill>
        </p:spPr>
        <p:txBody>
          <a:bodyPr/>
          <a:lstStyle/>
          <a:p>
            <a:pPr eaLnBrk="1" hangingPunct="1">
              <a:defRPr/>
            </a:pPr>
            <a:r>
              <a:rPr lang="en-US" altLang="en-US" dirty="0" smtClean="0"/>
              <a:t>AutoGED Processing – Original Claim</a:t>
            </a:r>
            <a:r>
              <a:rPr lang="en-US" altLang="en-US" sz="2400" dirty="0" smtClean="0"/>
              <a:t> continued</a:t>
            </a:r>
            <a:endParaRPr lang="en-US" altLang="en-US" dirty="0" smtClean="0"/>
          </a:p>
        </p:txBody>
      </p:sp>
      <p:sp>
        <p:nvSpPr>
          <p:cNvPr id="3584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0687C952-8989-4DEC-9680-C01B089DE193}" type="slidenum">
              <a:rPr lang="en-US" altLang="en-US" smtClean="0">
                <a:latin typeface="Arial" charset="0"/>
              </a:rPr>
              <a:pPr eaLnBrk="1" hangingPunct="1">
                <a:spcBef>
                  <a:spcPct val="0"/>
                </a:spcBef>
                <a:buFontTx/>
                <a:buNone/>
              </a:pPr>
              <a:t>27</a:t>
            </a:fld>
            <a:endParaRPr lang="en-US" altLang="en-US" smtClean="0">
              <a:latin typeface="Arial" charset="0"/>
            </a:endParaRPr>
          </a:p>
        </p:txBody>
      </p:sp>
      <p:grpSp>
        <p:nvGrpSpPr>
          <p:cNvPr id="2" name="Group 1" descr=" “Check for Ch33 Eligibility” and “Ch33 Entitlement Used” fields highlighted" title="Corporate WINRS Add GED Record Screen"/>
          <p:cNvGrpSpPr/>
          <p:nvPr/>
        </p:nvGrpSpPr>
        <p:grpSpPr>
          <a:xfrm>
            <a:off x="1034824" y="1542143"/>
            <a:ext cx="8109176" cy="4467225"/>
            <a:chOff x="1034824" y="1542143"/>
            <a:chExt cx="8109176" cy="4467225"/>
          </a:xfrm>
        </p:grpSpPr>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824" y="1542143"/>
              <a:ext cx="7096125"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7848600" y="5181600"/>
              <a:ext cx="1295400"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a:off x="8130949" y="5791200"/>
              <a:ext cx="1013051"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bg1">
              <a:lumMod val="65000"/>
            </a:schemeClr>
          </a:solidFill>
        </p:spPr>
        <p:txBody>
          <a:bodyPr/>
          <a:lstStyle/>
          <a:p>
            <a:pPr eaLnBrk="1" hangingPunct="1">
              <a:defRPr/>
            </a:pPr>
            <a:r>
              <a:rPr lang="en-US" altLang="en-US" dirty="0"/>
              <a:t>AutoGED Processing </a:t>
            </a:r>
            <a:r>
              <a:rPr lang="en-US" altLang="en-US" dirty="0" smtClean="0"/>
              <a:t>– Original Claim</a:t>
            </a:r>
            <a:r>
              <a:rPr lang="en-US" altLang="en-US" sz="2400" dirty="0" smtClean="0"/>
              <a:t> continued</a:t>
            </a:r>
            <a:endParaRPr lang="en-US" altLang="en-US" dirty="0" smtClean="0"/>
          </a:p>
        </p:txBody>
      </p:sp>
      <p:sp>
        <p:nvSpPr>
          <p:cNvPr id="36867" name="Rectangle 3"/>
          <p:cNvSpPr>
            <a:spLocks noGrp="1" noChangeArrowheads="1"/>
          </p:cNvSpPr>
          <p:nvPr>
            <p:ph idx="1"/>
          </p:nvPr>
        </p:nvSpPr>
        <p:spPr>
          <a:xfrm>
            <a:off x="228600" y="1524000"/>
            <a:ext cx="8229600" cy="4525963"/>
          </a:xfrm>
        </p:spPr>
        <p:txBody>
          <a:bodyPr/>
          <a:lstStyle/>
          <a:p>
            <a:pPr lvl="1" eaLnBrk="1" hangingPunct="1"/>
            <a:r>
              <a:rPr lang="en-US" altLang="en-US" sz="2000" dirty="0" smtClean="0">
                <a:cs typeface="Georgia" pitchFamily="18" charset="0"/>
              </a:rPr>
              <a:t>Complete AutoGED Entries</a:t>
            </a:r>
          </a:p>
          <a:p>
            <a:pPr lvl="2" eaLnBrk="1" hangingPunct="1"/>
            <a:r>
              <a:rPr lang="en-US" altLang="en-US" sz="1800" dirty="0" smtClean="0">
                <a:cs typeface="Georgia" pitchFamily="18" charset="0"/>
              </a:rPr>
              <a:t>App Received Date – This must be the date it was received in a VA facility – point of processing accuracy review </a:t>
            </a:r>
          </a:p>
          <a:p>
            <a:pPr lvl="2" eaLnBrk="1" hangingPunct="1"/>
            <a:r>
              <a:rPr lang="en-US" altLang="en-US" sz="1800" dirty="0" smtClean="0">
                <a:cs typeface="Georgia" pitchFamily="18" charset="0"/>
              </a:rPr>
              <a:t>Education Level – Enter number of years with two digits</a:t>
            </a:r>
          </a:p>
          <a:p>
            <a:pPr lvl="2" eaLnBrk="1" hangingPunct="1"/>
            <a:r>
              <a:rPr lang="en-US" altLang="en-US" sz="1800" dirty="0" smtClean="0">
                <a:cs typeface="Georgia" pitchFamily="18" charset="0"/>
              </a:rPr>
              <a:t>Initial Rating Notification Date (IRND) or blank if Memorandum Rating or NDAA</a:t>
            </a:r>
          </a:p>
          <a:p>
            <a:pPr lvl="2" eaLnBrk="1" hangingPunct="1"/>
            <a:r>
              <a:rPr lang="en-US" altLang="en-US" sz="1800" dirty="0" smtClean="0">
                <a:cs typeface="Georgia" pitchFamily="18" charset="0"/>
              </a:rPr>
              <a:t>Case ready to be processed?  </a:t>
            </a:r>
          </a:p>
          <a:p>
            <a:pPr lvl="3" eaLnBrk="1" hangingPunct="1"/>
            <a:r>
              <a:rPr lang="en-US" altLang="en-US" sz="1600" dirty="0" smtClean="0">
                <a:cs typeface="Georgia" pitchFamily="18" charset="0"/>
              </a:rPr>
              <a:t>Default setting is yes – select no if there is no Memo rating  or if prior Rehab and out-of-system processing is required.  Remarks required.</a:t>
            </a:r>
          </a:p>
          <a:p>
            <a:pPr lvl="3" eaLnBrk="1" hangingPunct="1"/>
            <a:r>
              <a:rPr lang="en-US" altLang="en-US" sz="1800" dirty="0" smtClean="0">
                <a:cs typeface="Georgia" pitchFamily="18" charset="0"/>
              </a:rPr>
              <a:t>Is this an NDAA case? If yes, check the box</a:t>
            </a:r>
          </a:p>
          <a:p>
            <a:pPr lvl="3" eaLnBrk="1" hangingPunct="1"/>
            <a:r>
              <a:rPr lang="en-US" altLang="en-US" sz="1600" dirty="0" smtClean="0">
                <a:cs typeface="Georgia" pitchFamily="18" charset="0"/>
              </a:rPr>
              <a:t>5555 will automatically appear in DIAG 1 field.</a:t>
            </a:r>
          </a:p>
          <a:p>
            <a:pPr lvl="3" eaLnBrk="1" hangingPunct="1"/>
            <a:r>
              <a:rPr lang="en-US" altLang="en-US" sz="1600" dirty="0" smtClean="0">
                <a:cs typeface="Georgia" pitchFamily="18" charset="0"/>
              </a:rPr>
              <a:t>Refer to VR&amp;E Circular 28-12-01 Procedures for Implementing  the Provisions of Public Law 110-181, National Defense Authorization Act of 2008 as extended by Public Law 112-56, Vow to Hire Heroes Act.</a:t>
            </a:r>
          </a:p>
          <a:p>
            <a:pPr lvl="2" eaLnBrk="1" hangingPunct="1"/>
            <a:endParaRPr lang="en-US" altLang="en-US" dirty="0" smtClean="0">
              <a:cs typeface="Georgia" pitchFamily="18" charset="0"/>
            </a:endParaRPr>
          </a:p>
          <a:p>
            <a:pPr lvl="1" eaLnBrk="1" hangingPunct="1"/>
            <a:endParaRPr lang="en-US" altLang="en-US" sz="2000" dirty="0" smtClean="0">
              <a:cs typeface="Georgia" pitchFamily="18" charset="0"/>
            </a:endParaRPr>
          </a:p>
        </p:txBody>
      </p:sp>
      <p:sp>
        <p:nvSpPr>
          <p:cNvPr id="3686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8C9635F7-AC18-44F8-BE72-058414C3F3A5}" type="slidenum">
              <a:rPr lang="en-US" altLang="en-US" smtClean="0">
                <a:latin typeface="Arial" charset="0"/>
              </a:rPr>
              <a:pPr eaLnBrk="1" hangingPunct="1">
                <a:spcBef>
                  <a:spcPct val="0"/>
                </a:spcBef>
                <a:buFontTx/>
                <a:buNone/>
              </a:pPr>
              <a:t>28</a:t>
            </a:fld>
            <a:endParaRPr lang="en-US" altLang="en-US" smtClean="0">
              <a:latin typeface="Arial" charset="0"/>
            </a:endParaRPr>
          </a:p>
        </p:txBody>
      </p:sp>
      <p:pic>
        <p:nvPicPr>
          <p:cNvPr id="1026" name="Picture 2" title="Corporate WINRS Add GED Record Sc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5632" y="3389587"/>
            <a:ext cx="1488368" cy="95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chemeClr val="bg1">
              <a:lumMod val="65000"/>
            </a:schemeClr>
          </a:solidFill>
        </p:spPr>
        <p:txBody>
          <a:bodyPr/>
          <a:lstStyle/>
          <a:p>
            <a:pPr eaLnBrk="1" hangingPunct="1">
              <a:defRPr/>
            </a:pPr>
            <a:r>
              <a:rPr lang="en-US" altLang="en-US" dirty="0" smtClean="0"/>
              <a:t>AutoGED Processing – Original Claim </a:t>
            </a:r>
            <a:r>
              <a:rPr lang="en-US" altLang="en-US" sz="2400" dirty="0" smtClean="0"/>
              <a:t>continued</a:t>
            </a:r>
            <a:endParaRPr lang="en-US" altLang="en-US" dirty="0" smtClean="0"/>
          </a:p>
        </p:txBody>
      </p:sp>
      <p:sp>
        <p:nvSpPr>
          <p:cNvPr id="37891" name="Rectangle 3"/>
          <p:cNvSpPr>
            <a:spLocks noGrp="1" noChangeArrowheads="1"/>
          </p:cNvSpPr>
          <p:nvPr>
            <p:ph idx="1"/>
          </p:nvPr>
        </p:nvSpPr>
        <p:spPr>
          <a:xfrm>
            <a:off x="228600" y="1524000"/>
            <a:ext cx="8229600" cy="4525963"/>
          </a:xfrm>
        </p:spPr>
        <p:txBody>
          <a:bodyPr/>
          <a:lstStyle/>
          <a:p>
            <a:pPr lvl="1" eaLnBrk="1" hangingPunct="1">
              <a:defRPr/>
            </a:pPr>
            <a:r>
              <a:rPr lang="en-US" altLang="en-US" sz="2000" dirty="0" smtClean="0">
                <a:cs typeface="Georgia" pitchFamily="18" charset="0"/>
              </a:rPr>
              <a:t>Complete AutoGED Entries, continued</a:t>
            </a:r>
          </a:p>
          <a:p>
            <a:pPr lvl="2" eaLnBrk="1" hangingPunct="1">
              <a:defRPr/>
            </a:pPr>
            <a:r>
              <a:rPr lang="en-US" altLang="en-US" sz="1800" dirty="0" smtClean="0">
                <a:cs typeface="Georgia" pitchFamily="18" charset="0"/>
              </a:rPr>
              <a:t>Is there temporary entitlement – use only when IRND is unavailable</a:t>
            </a:r>
          </a:p>
          <a:p>
            <a:pPr lvl="3" eaLnBrk="1" hangingPunct="1">
              <a:defRPr/>
            </a:pPr>
            <a:r>
              <a:rPr lang="en-US" altLang="en-US" sz="1600" dirty="0" smtClean="0">
                <a:cs typeface="Georgia" pitchFamily="18" charset="0"/>
              </a:rPr>
              <a:t>Do not check for re-opened application</a:t>
            </a:r>
          </a:p>
          <a:p>
            <a:pPr lvl="3" eaLnBrk="1" hangingPunct="1">
              <a:defRPr/>
            </a:pPr>
            <a:r>
              <a:rPr lang="en-US" altLang="en-US" sz="1600" dirty="0" smtClean="0">
                <a:cs typeface="Georgia" pitchFamily="18" charset="0"/>
              </a:rPr>
              <a:t>The IRND will be on the M33 screen if claim is re-opened</a:t>
            </a:r>
          </a:p>
          <a:p>
            <a:pPr lvl="2" eaLnBrk="1" hangingPunct="1">
              <a:defRPr/>
            </a:pPr>
            <a:r>
              <a:rPr lang="en-US" altLang="en-US" sz="2000" dirty="0" smtClean="0">
                <a:cs typeface="Georgia" pitchFamily="18" charset="0"/>
              </a:rPr>
              <a:t>Use of Location, Site, and Priority Processing indicators</a:t>
            </a:r>
            <a:endParaRPr lang="en-US" altLang="en-US" sz="1800" dirty="0" smtClean="0">
              <a:cs typeface="Georgia" pitchFamily="18" charset="0"/>
            </a:endParaRPr>
          </a:p>
          <a:p>
            <a:pPr lvl="3" eaLnBrk="1" hangingPunct="1">
              <a:defRPr/>
            </a:pPr>
            <a:r>
              <a:rPr lang="en-US" altLang="en-US" sz="1600" dirty="0">
                <a:cs typeface="Georgia" pitchFamily="18" charset="0"/>
              </a:rPr>
              <a:t>Priority processing checkbox (currently labelled GWOT)</a:t>
            </a:r>
          </a:p>
          <a:p>
            <a:pPr lvl="3" eaLnBrk="1" hangingPunct="1">
              <a:defRPr/>
            </a:pPr>
            <a:r>
              <a:rPr lang="en-US" altLang="en-US" sz="1600" dirty="0" smtClean="0">
                <a:cs typeface="Georgia" pitchFamily="18" charset="0"/>
              </a:rPr>
              <a:t>Select site </a:t>
            </a:r>
            <a:r>
              <a:rPr lang="en-US" altLang="en-US" sz="1600" dirty="0">
                <a:cs typeface="Georgia" pitchFamily="18" charset="0"/>
              </a:rPr>
              <a:t>– </a:t>
            </a:r>
            <a:r>
              <a:rPr lang="en-US" altLang="en-US" sz="1600" dirty="0" smtClean="0">
                <a:cs typeface="Georgia" pitchFamily="18" charset="0"/>
              </a:rPr>
              <a:t>drop-down selection of VR&amp;E Division out-base locations</a:t>
            </a:r>
            <a:endParaRPr lang="en-US" altLang="en-US" sz="1600" dirty="0">
              <a:cs typeface="Georgia" pitchFamily="18" charset="0"/>
            </a:endParaRPr>
          </a:p>
          <a:p>
            <a:pPr lvl="3" eaLnBrk="1" hangingPunct="1">
              <a:defRPr/>
            </a:pPr>
            <a:r>
              <a:rPr lang="en-US" altLang="en-US" sz="1600" dirty="0">
                <a:cs typeface="Georgia" pitchFamily="18" charset="0"/>
              </a:rPr>
              <a:t>Enter Location – </a:t>
            </a:r>
            <a:r>
              <a:rPr lang="en-US" altLang="en-US" sz="1600" dirty="0" smtClean="0">
                <a:cs typeface="Georgia" pitchFamily="18" charset="0"/>
              </a:rPr>
              <a:t>VOW for NDAA, </a:t>
            </a:r>
            <a:r>
              <a:rPr lang="en-US" altLang="en-US" sz="1600" dirty="0">
                <a:cs typeface="Georgia" pitchFamily="18" charset="0"/>
              </a:rPr>
              <a:t>Initials of the Case </a:t>
            </a:r>
            <a:r>
              <a:rPr lang="en-US" altLang="en-US" sz="1600" dirty="0" smtClean="0">
                <a:cs typeface="Georgia" pitchFamily="18" charset="0"/>
              </a:rPr>
              <a:t>Manager, or other 3-character indicator for tracking purposes</a:t>
            </a:r>
            <a:endParaRPr lang="en-US" altLang="en-US" sz="1600" dirty="0">
              <a:cs typeface="Georgia" pitchFamily="18" charset="0"/>
            </a:endParaRPr>
          </a:p>
          <a:p>
            <a:pPr lvl="4" eaLnBrk="1" hangingPunct="1">
              <a:defRPr/>
            </a:pPr>
            <a:r>
              <a:rPr lang="en-US" altLang="en-US" sz="2000" dirty="0" smtClean="0">
                <a:latin typeface="+mn-lt"/>
                <a:cs typeface="Georgia" pitchFamily="18" charset="0"/>
              </a:rPr>
              <a:t>Location and Priority Processing indicator remain attached to pending End Products 095/295 and 719</a:t>
            </a:r>
          </a:p>
          <a:p>
            <a:pPr marL="1828800" lvl="4" indent="0" eaLnBrk="1" hangingPunct="1">
              <a:buNone/>
              <a:defRPr/>
            </a:pPr>
            <a:endParaRPr lang="en-US" altLang="en-US" sz="2000" dirty="0" smtClean="0">
              <a:cs typeface="Georgia" pitchFamily="18" charset="0"/>
            </a:endParaRPr>
          </a:p>
        </p:txBody>
      </p:sp>
      <p:sp>
        <p:nvSpPr>
          <p:cNvPr id="3789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057AA251-FEC9-4C09-ADE6-8DEC22C9B480}" type="slidenum">
              <a:rPr lang="en-US" altLang="en-US" smtClean="0">
                <a:latin typeface="Arial" charset="0"/>
              </a:rPr>
              <a:pPr eaLnBrk="1" hangingPunct="1">
                <a:spcBef>
                  <a:spcPct val="0"/>
                </a:spcBef>
                <a:buFontTx/>
                <a:buNone/>
              </a:pPr>
              <a:t>29</a:t>
            </a:fld>
            <a:endParaRPr lang="en-US" altLang="en-US" smtClean="0">
              <a:latin typeface="Arial" charset="0"/>
            </a:endParaRPr>
          </a:p>
        </p:txBody>
      </p:sp>
      <p:pic>
        <p:nvPicPr>
          <p:cNvPr id="2050" name="Picture 2" title="Corporate WINRS Add GED Record Scre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800" y="5029200"/>
            <a:ext cx="2009775" cy="128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8163" y="4406900"/>
            <a:ext cx="7772400" cy="1362075"/>
          </a:xfrm>
        </p:spPr>
        <p:txBody>
          <a:bodyPr/>
          <a:lstStyle/>
          <a:p>
            <a:pPr>
              <a:defRPr/>
            </a:pPr>
            <a:r>
              <a:rPr lang="en-US" i="1" dirty="0" smtClean="0">
                <a:solidFill>
                  <a:schemeClr val="tx1"/>
                </a:solidFill>
              </a:rPr>
              <a:t>Application Processing</a:t>
            </a:r>
            <a:endParaRPr lang="en-US" i="1" dirty="0">
              <a:solidFill>
                <a:schemeClr val="tx1"/>
              </a:solidFill>
            </a:endParaRPr>
          </a:p>
        </p:txBody>
      </p:sp>
      <p:sp>
        <p:nvSpPr>
          <p:cNvPr id="12291" name="Subtitle 8"/>
          <p:cNvSpPr>
            <a:spLocks noGrp="1"/>
          </p:cNvSpPr>
          <p:nvPr>
            <p:ph type="body" idx="1"/>
          </p:nvPr>
        </p:nvSpPr>
        <p:spPr>
          <a:xfrm>
            <a:off x="722313" y="2514600"/>
            <a:ext cx="7772400" cy="1892300"/>
          </a:xfrm>
          <a:solidFill>
            <a:schemeClr val="accent2"/>
          </a:solidFill>
        </p:spPr>
        <p:txBody>
          <a:bodyPr anchor="ctr"/>
          <a:lstStyle/>
          <a:p>
            <a:r>
              <a:rPr lang="en-US" altLang="en-US" sz="6000" dirty="0" smtClean="0">
                <a:solidFill>
                  <a:schemeClr val="bg1"/>
                </a:solidFill>
                <a:latin typeface="Arial Black" pitchFamily="34" charset="0"/>
                <a:cs typeface="Georgia" pitchFamily="18" charset="0"/>
              </a:rPr>
              <a:t>Claim</a:t>
            </a:r>
          </a:p>
          <a:p>
            <a:r>
              <a:rPr lang="en-US" altLang="en-US" sz="6000" dirty="0" smtClean="0">
                <a:solidFill>
                  <a:schemeClr val="bg1"/>
                </a:solidFill>
                <a:latin typeface="Arial Black" pitchFamily="34" charset="0"/>
                <a:cs typeface="Georgia" pitchFamily="18" charset="0"/>
              </a:rPr>
              <a:t>Development</a:t>
            </a:r>
          </a:p>
        </p:txBody>
      </p:sp>
      <p:sp>
        <p:nvSpPr>
          <p:cNvPr id="12292" name="Slide Number Placeholder 3"/>
          <p:cNvSpPr>
            <a:spLocks noGrp="1"/>
          </p:cNvSpPr>
          <p:nvPr>
            <p:ph type="sldNum" sz="quarter" idx="4294967295"/>
          </p:nvPr>
        </p:nvSpPr>
        <p:spPr bwMode="auto">
          <a:xfrm>
            <a:off x="70104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2BEDBD05-68A8-4677-B8D5-A4F581BBE114}" type="slidenum">
              <a:rPr lang="en-US" altLang="en-US" smtClean="0">
                <a:latin typeface="Arial" charset="0"/>
              </a:rPr>
              <a:pPr eaLnBrk="1" hangingPunct="1">
                <a:spcBef>
                  <a:spcPct val="0"/>
                </a:spcBef>
                <a:buFontTx/>
                <a:buNone/>
              </a:pPr>
              <a:t>3</a:t>
            </a:fld>
            <a:endParaRPr lang="en-US" altLang="en-US" smtClean="0">
              <a:latin typeface="Arial" charset="0"/>
            </a:endParaRPr>
          </a:p>
        </p:txBody>
      </p:sp>
      <p:sp>
        <p:nvSpPr>
          <p:cNvPr id="2" name="Rectangle 1" title="VonApp"/>
          <p:cNvSpPr/>
          <p:nvPr/>
        </p:nvSpPr>
        <p:spPr>
          <a:xfrm>
            <a:off x="7239000" y="5410200"/>
            <a:ext cx="927100" cy="36988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defRPr/>
            </a:pPr>
            <a:r>
              <a:rPr lang="en-US" altLang="en-US" dirty="0">
                <a:solidFill>
                  <a:schemeClr val="accent2">
                    <a:lumMod val="50000"/>
                  </a:schemeClr>
                </a:solidFill>
                <a:effectLst>
                  <a:outerShdw blurRad="38100" dist="38100" dir="2700000" algn="tl">
                    <a:srgbClr val="000000">
                      <a:alpha val="43137"/>
                    </a:srgbClr>
                  </a:outerShdw>
                </a:effectLst>
                <a:cs typeface="Georgia" pitchFamily="18" charset="0"/>
              </a:rPr>
              <a:t>VonApp</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3" name="Rectangle 2" title="Virtual VA"/>
          <p:cNvSpPr/>
          <p:nvPr/>
        </p:nvSpPr>
        <p:spPr>
          <a:xfrm>
            <a:off x="7239000" y="2073275"/>
            <a:ext cx="1189038" cy="369888"/>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altLang="en-US" dirty="0">
                <a:solidFill>
                  <a:schemeClr val="accent2">
                    <a:lumMod val="50000"/>
                  </a:schemeClr>
                </a:solidFill>
                <a:effectLst>
                  <a:outerShdw blurRad="38100" dist="38100" dir="2700000" algn="tl">
                    <a:srgbClr val="000000">
                      <a:alpha val="43137"/>
                    </a:srgbClr>
                  </a:outerShdw>
                </a:effectLst>
                <a:cs typeface="Georgia" pitchFamily="18" charset="0"/>
              </a:rPr>
              <a:t>Virtual VA</a:t>
            </a:r>
          </a:p>
        </p:txBody>
      </p:sp>
      <p:sp>
        <p:nvSpPr>
          <p:cNvPr id="4" name="Rectangle 3" title="VBMS"/>
          <p:cNvSpPr/>
          <p:nvPr/>
        </p:nvSpPr>
        <p:spPr>
          <a:xfrm>
            <a:off x="1219200" y="5410200"/>
            <a:ext cx="838691"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defRPr/>
            </a:pPr>
            <a:r>
              <a:rPr lang="en-US" altLang="en-US" dirty="0">
                <a:solidFill>
                  <a:schemeClr val="accent2">
                    <a:lumMod val="50000"/>
                  </a:schemeClr>
                </a:solidFill>
                <a:effectLst>
                  <a:outerShdw blurRad="38100" dist="38100" dir="2700000" algn="tl">
                    <a:srgbClr val="000000">
                      <a:alpha val="43137"/>
                    </a:srgbClr>
                  </a:outerShdw>
                </a:effectLst>
                <a:cs typeface="Georgia" pitchFamily="18" charset="0"/>
              </a:rPr>
              <a:t>VBMS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6" name="Rectangle 5" title="Share"/>
          <p:cNvSpPr/>
          <p:nvPr/>
        </p:nvSpPr>
        <p:spPr>
          <a:xfrm>
            <a:off x="5627592" y="1543220"/>
            <a:ext cx="800219"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en-US" altLang="en-US" dirty="0">
                <a:solidFill>
                  <a:schemeClr val="accent2">
                    <a:lumMod val="50000"/>
                  </a:schemeClr>
                </a:solidFill>
                <a:effectLst>
                  <a:outerShdw blurRad="38100" dist="38100" dir="2700000" algn="tl">
                    <a:srgbClr val="000000">
                      <a:alpha val="43137"/>
                    </a:srgbClr>
                  </a:outerShdw>
                </a:effectLst>
                <a:cs typeface="Georgia" pitchFamily="18" charset="0"/>
              </a:rPr>
              <a:t>Share</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7" name="Rectangle 6" title="Corporate WINRS"/>
          <p:cNvSpPr/>
          <p:nvPr/>
        </p:nvSpPr>
        <p:spPr>
          <a:xfrm>
            <a:off x="380999" y="1704543"/>
            <a:ext cx="2044149"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defRPr/>
            </a:pPr>
            <a:r>
              <a:rPr lang="en-US" altLang="en-US" dirty="0">
                <a:solidFill>
                  <a:schemeClr val="accent2">
                    <a:lumMod val="50000"/>
                  </a:schemeClr>
                </a:solidFill>
                <a:effectLst>
                  <a:outerShdw blurRad="38100" dist="38100" dir="2700000" algn="tl">
                    <a:srgbClr val="000000">
                      <a:alpha val="43137"/>
                    </a:srgbClr>
                  </a:outerShdw>
                </a:effectLst>
                <a:cs typeface="Georgia" pitchFamily="18" charset="0"/>
              </a:rPr>
              <a:t>Corporate WINRS</a:t>
            </a:r>
          </a:p>
        </p:txBody>
      </p:sp>
      <p:sp>
        <p:nvSpPr>
          <p:cNvPr id="9" name="Rectangle 8" title="BIRLS"/>
          <p:cNvSpPr/>
          <p:nvPr/>
        </p:nvSpPr>
        <p:spPr>
          <a:xfrm>
            <a:off x="4176713" y="5430838"/>
            <a:ext cx="852487" cy="36988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altLang="en-US" dirty="0">
                <a:solidFill>
                  <a:schemeClr val="accent2">
                    <a:lumMod val="50000"/>
                  </a:schemeClr>
                </a:solidFill>
                <a:effectLst>
                  <a:outerShdw blurRad="38100" dist="38100" dir="2700000" algn="tl">
                    <a:srgbClr val="000000">
                      <a:alpha val="43137"/>
                    </a:srgbClr>
                  </a:outerShdw>
                </a:effectLst>
                <a:cs typeface="Georgia" pitchFamily="18" charset="0"/>
              </a:rPr>
              <a:t>BIRLS</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10" name="Rectangle 9" title="BDN"/>
          <p:cNvSpPr/>
          <p:nvPr/>
        </p:nvSpPr>
        <p:spPr>
          <a:xfrm>
            <a:off x="3505200" y="1912552"/>
            <a:ext cx="671979"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altLang="en-US" dirty="0">
                <a:solidFill>
                  <a:schemeClr val="accent2">
                    <a:lumMod val="50000"/>
                  </a:schemeClr>
                </a:solidFill>
                <a:effectLst>
                  <a:outerShdw blurRad="38100" dist="38100" dir="2700000" algn="tl">
                    <a:srgbClr val="000000">
                      <a:alpha val="43137"/>
                    </a:srgbClr>
                  </a:outerShdw>
                </a:effectLst>
                <a:cs typeface="Georgia" pitchFamily="18" charset="0"/>
              </a:rPr>
              <a:t>BDN</a:t>
            </a:r>
            <a:endParaRPr lang="en-US" dirty="0">
              <a:solidFill>
                <a:schemeClr val="accent2">
                  <a:lumMod val="50000"/>
                </a:schemeClr>
              </a:solidFill>
              <a:effectLst>
                <a:outerShdw blurRad="38100" dist="38100" dir="2700000" algn="tl">
                  <a:srgbClr val="000000">
                    <a:alpha val="43137"/>
                  </a:srgbClr>
                </a:outerShdw>
              </a:effectLst>
            </a:endParaRPr>
          </a:p>
        </p:txBody>
      </p:sp>
      <p:pic>
        <p:nvPicPr>
          <p:cNvPr id="12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8600"/>
            <a:ext cx="1814513"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solidFill>
            <a:srgbClr val="00B050"/>
          </a:solidFill>
        </p:spPr>
        <p:txBody>
          <a:bodyPr/>
          <a:lstStyle/>
          <a:p>
            <a:r>
              <a:rPr lang="en-US" altLang="en-US" dirty="0" smtClean="0">
                <a:latin typeface="Georgia" pitchFamily="18" charset="0"/>
                <a:cs typeface="Georgia" pitchFamily="18" charset="0"/>
              </a:rPr>
              <a:t>Entitlement Look-up in LTS</a:t>
            </a:r>
          </a:p>
        </p:txBody>
      </p:sp>
      <p:sp>
        <p:nvSpPr>
          <p:cNvPr id="5120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EACD25FD-A7BE-4E38-B6DF-BEBEAF34AA4C}" type="slidenum">
              <a:rPr lang="en-US" altLang="en-US" smtClean="0">
                <a:solidFill>
                  <a:srgbClr val="898989"/>
                </a:solidFill>
                <a:latin typeface="Georgia" pitchFamily="18" charset="0"/>
              </a:rPr>
              <a:pPr eaLnBrk="1" hangingPunct="1">
                <a:spcBef>
                  <a:spcPct val="0"/>
                </a:spcBef>
                <a:buFontTx/>
                <a:buNone/>
              </a:pPr>
              <a:t>30</a:t>
            </a:fld>
            <a:endParaRPr lang="en-US" altLang="en-US" smtClean="0">
              <a:solidFill>
                <a:srgbClr val="898989"/>
              </a:solidFill>
              <a:latin typeface="Georgia" pitchFamily="18" charset="0"/>
            </a:endParaRPr>
          </a:p>
        </p:txBody>
      </p:sp>
      <p:sp>
        <p:nvSpPr>
          <p:cNvPr id="51204" name="Rectangle 2"/>
          <p:cNvSpPr>
            <a:spLocks noChangeArrowheads="1"/>
          </p:cNvSpPr>
          <p:nvPr/>
        </p:nvSpPr>
        <p:spPr bwMode="auto">
          <a:xfrm>
            <a:off x="3429000" y="3810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r>
              <a:rPr lang="en-US" altLang="en-US" dirty="0" smtClean="0">
                <a:solidFill>
                  <a:srgbClr val="FF0000"/>
                </a:solidFill>
                <a:latin typeface="Arial" charset="0"/>
              </a:rPr>
              <a:t>.</a:t>
            </a:r>
            <a:endParaRPr lang="en-US" altLang="en-US" dirty="0">
              <a:solidFill>
                <a:srgbClr val="FF0000"/>
              </a:solidFill>
              <a:latin typeface="Arial" charset="0"/>
            </a:endParaRPr>
          </a:p>
        </p:txBody>
      </p:sp>
      <p:grpSp>
        <p:nvGrpSpPr>
          <p:cNvPr id="2" name="Group 1" title="Long Term Solution Record View"/>
          <p:cNvGrpSpPr/>
          <p:nvPr/>
        </p:nvGrpSpPr>
        <p:grpSpPr>
          <a:xfrm>
            <a:off x="228600" y="1447800"/>
            <a:ext cx="8831263" cy="4911725"/>
            <a:chOff x="228600" y="1447800"/>
            <a:chExt cx="8831263" cy="4911725"/>
          </a:xfrm>
        </p:grpSpPr>
        <p:grpSp>
          <p:nvGrpSpPr>
            <p:cNvPr id="51205" name="Group 1042"/>
            <p:cNvGrpSpPr>
              <a:grpSpLocks/>
            </p:cNvGrpSpPr>
            <p:nvPr/>
          </p:nvGrpSpPr>
          <p:grpSpPr bwMode="auto">
            <a:xfrm>
              <a:off x="5676900" y="1725613"/>
              <a:ext cx="3367088" cy="2959100"/>
              <a:chOff x="192" y="1632"/>
              <a:chExt cx="5328" cy="3216"/>
            </a:xfrm>
          </p:grpSpPr>
          <p:pic>
            <p:nvPicPr>
              <p:cNvPr id="51214" name="Picture 1039"/>
              <p:cNvPicPr>
                <a:picLocks noChangeAspect="1" noChangeArrowheads="1"/>
              </p:cNvPicPr>
              <p:nvPr/>
            </p:nvPicPr>
            <p:blipFill>
              <a:blip r:embed="rId3">
                <a:extLst>
                  <a:ext uri="{28A0092B-C50C-407E-A947-70E740481C1C}">
                    <a14:useLocalDpi xmlns:a14="http://schemas.microsoft.com/office/drawing/2010/main" val="0"/>
                  </a:ext>
                </a:extLst>
              </a:blip>
              <a:srcRect l="16251" t="11436" r="4375" b="74615"/>
              <a:stretch>
                <a:fillRect/>
              </a:stretch>
            </p:blipFill>
            <p:spPr bwMode="auto">
              <a:xfrm>
                <a:off x="192" y="1632"/>
                <a:ext cx="5328" cy="713"/>
              </a:xfrm>
              <a:prstGeom prst="rect">
                <a:avLst/>
              </a:prstGeom>
              <a:noFill/>
              <a:ln w="12700">
                <a:solidFill>
                  <a:srgbClr val="00001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5" name="Picture 1041"/>
              <p:cNvPicPr>
                <a:picLocks noChangeAspect="1" noChangeArrowheads="1"/>
              </p:cNvPicPr>
              <p:nvPr/>
            </p:nvPicPr>
            <p:blipFill>
              <a:blip r:embed="rId4">
                <a:extLst>
                  <a:ext uri="{28A0092B-C50C-407E-A947-70E740481C1C}">
                    <a14:useLocalDpi xmlns:a14="http://schemas.microsoft.com/office/drawing/2010/main" val="0"/>
                  </a:ext>
                </a:extLst>
              </a:blip>
              <a:srcRect l="16251" t="22923" r="4375" b="27846"/>
              <a:stretch>
                <a:fillRect/>
              </a:stretch>
            </p:blipFill>
            <p:spPr bwMode="auto">
              <a:xfrm>
                <a:off x="192" y="2331"/>
                <a:ext cx="5328" cy="2517"/>
              </a:xfrm>
              <a:prstGeom prst="rect">
                <a:avLst/>
              </a:prstGeom>
              <a:noFill/>
              <a:ln w="12700">
                <a:solidFill>
                  <a:srgbClr val="00001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06" name="Picture 7"/>
            <p:cNvPicPr>
              <a:picLocks noChangeAspect="1" noChangeArrowheads="1"/>
            </p:cNvPicPr>
            <p:nvPr/>
          </p:nvPicPr>
          <p:blipFill>
            <a:blip r:embed="rId5">
              <a:extLst>
                <a:ext uri="{28A0092B-C50C-407E-A947-70E740481C1C}">
                  <a14:useLocalDpi xmlns:a14="http://schemas.microsoft.com/office/drawing/2010/main" val="0"/>
                </a:ext>
              </a:extLst>
            </a:blip>
            <a:srcRect l="16333" t="11569" r="6125" b="71466"/>
            <a:stretch>
              <a:fillRect/>
            </a:stretch>
          </p:blipFill>
          <p:spPr bwMode="auto">
            <a:xfrm>
              <a:off x="481013" y="1447800"/>
              <a:ext cx="4981575" cy="1244600"/>
            </a:xfrm>
            <a:prstGeom prst="rect">
              <a:avLst/>
            </a:prstGeom>
            <a:noFill/>
            <a:ln w="9525">
              <a:solidFill>
                <a:srgbClr val="000018"/>
              </a:solidFill>
              <a:miter lim="800000"/>
              <a:headEnd/>
              <a:tailEnd/>
            </a:ln>
            <a:extLst>
              <a:ext uri="{909E8E84-426E-40DD-AFC4-6F175D3DCCD1}">
                <a14:hiddenFill xmlns:a14="http://schemas.microsoft.com/office/drawing/2010/main">
                  <a:solidFill>
                    <a:srgbClr val="FFFFFF"/>
                  </a:solidFill>
                </a14:hiddenFill>
              </a:ext>
            </a:extLst>
          </p:spPr>
        </p:pic>
        <p:sp>
          <p:nvSpPr>
            <p:cNvPr id="51207" name="Rectangle 9"/>
            <p:cNvSpPr>
              <a:spLocks noChangeArrowheads="1"/>
            </p:cNvSpPr>
            <p:nvPr/>
          </p:nvSpPr>
          <p:spPr bwMode="auto">
            <a:xfrm>
              <a:off x="914400" y="1752600"/>
              <a:ext cx="2057400" cy="3032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endParaRPr lang="en-US" altLang="en-US" sz="4000">
                <a:latin typeface="Times New Roman" pitchFamily="18" charset="0"/>
              </a:endParaRPr>
            </a:p>
          </p:txBody>
        </p:sp>
        <p:sp>
          <p:nvSpPr>
            <p:cNvPr id="51208" name="Line 10"/>
            <p:cNvSpPr>
              <a:spLocks noChangeShapeType="1"/>
            </p:cNvSpPr>
            <p:nvPr/>
          </p:nvSpPr>
          <p:spPr bwMode="auto">
            <a:xfrm flipH="1">
              <a:off x="5019675" y="1633538"/>
              <a:ext cx="0" cy="800100"/>
            </a:xfrm>
            <a:prstGeom prst="line">
              <a:avLst/>
            </a:prstGeom>
            <a:noFill/>
            <a:ln w="152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09" name="Picture 8"/>
            <p:cNvPicPr>
              <a:picLocks noChangeAspect="1" noChangeArrowheads="1"/>
            </p:cNvPicPr>
            <p:nvPr/>
          </p:nvPicPr>
          <p:blipFill>
            <a:blip r:embed="rId3">
              <a:extLst>
                <a:ext uri="{28A0092B-C50C-407E-A947-70E740481C1C}">
                  <a14:useLocalDpi xmlns:a14="http://schemas.microsoft.com/office/drawing/2010/main" val="0"/>
                </a:ext>
              </a:extLst>
            </a:blip>
            <a:srcRect l="16272" t="11423" r="22498" b="73756"/>
            <a:stretch>
              <a:fillRect/>
            </a:stretch>
          </p:blipFill>
          <p:spPr bwMode="auto">
            <a:xfrm>
              <a:off x="604838" y="4800600"/>
              <a:ext cx="8455025" cy="1558925"/>
            </a:xfrm>
            <a:prstGeom prst="rect">
              <a:avLst/>
            </a:prstGeom>
            <a:noFill/>
            <a:ln w="12700">
              <a:solidFill>
                <a:srgbClr val="00001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0" name="Picture 10"/>
            <p:cNvPicPr>
              <a:picLocks noChangeAspect="1" noChangeArrowheads="1"/>
            </p:cNvPicPr>
            <p:nvPr/>
          </p:nvPicPr>
          <p:blipFill>
            <a:blip r:embed="rId6">
              <a:extLst>
                <a:ext uri="{28A0092B-C50C-407E-A947-70E740481C1C}">
                  <a14:useLocalDpi xmlns:a14="http://schemas.microsoft.com/office/drawing/2010/main" val="0"/>
                </a:ext>
              </a:extLst>
            </a:blip>
            <a:srcRect l="16272" t="11423" r="5624" b="58986"/>
            <a:stretch>
              <a:fillRect/>
            </a:stretch>
          </p:blipFill>
          <p:spPr bwMode="auto">
            <a:xfrm>
              <a:off x="228600" y="2373313"/>
              <a:ext cx="3978275" cy="2298700"/>
            </a:xfrm>
            <a:prstGeom prst="rect">
              <a:avLst/>
            </a:prstGeom>
            <a:noFill/>
            <a:ln w="9525">
              <a:solidFill>
                <a:srgbClr val="00001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1" name="Rectangle 11"/>
            <p:cNvSpPr>
              <a:spLocks noChangeArrowheads="1"/>
            </p:cNvSpPr>
            <p:nvPr/>
          </p:nvSpPr>
          <p:spPr bwMode="auto">
            <a:xfrm>
              <a:off x="228600" y="3300413"/>
              <a:ext cx="4029075" cy="13843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endParaRPr lang="en-US" altLang="en-US" sz="4000">
                <a:latin typeface="Times New Roman" pitchFamily="18" charset="0"/>
              </a:endParaRPr>
            </a:p>
          </p:txBody>
        </p:sp>
        <p:cxnSp>
          <p:nvCxnSpPr>
            <p:cNvPr id="9" name="Straight Arrow Connector 8"/>
            <p:cNvCxnSpPr/>
            <p:nvPr/>
          </p:nvCxnSpPr>
          <p:spPr>
            <a:xfrm flipH="1">
              <a:off x="5019675" y="2590800"/>
              <a:ext cx="1990725" cy="2743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676900" y="2122488"/>
              <a:ext cx="2628900" cy="31115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477659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lstStyle/>
          <a:p>
            <a:pPr>
              <a:defRPr/>
            </a:pPr>
            <a:r>
              <a:rPr lang="en-US" dirty="0" smtClean="0"/>
              <a:t>AutoGED Processing – Reopened Claim</a:t>
            </a:r>
            <a:endParaRPr lang="en-US" dirty="0"/>
          </a:p>
        </p:txBody>
      </p:sp>
      <p:sp>
        <p:nvSpPr>
          <p:cNvPr id="3" name="Text Placeholder 2"/>
          <p:cNvSpPr>
            <a:spLocks noGrp="1"/>
          </p:cNvSpPr>
          <p:nvPr>
            <p:ph type="body" sz="half" idx="1"/>
          </p:nvPr>
        </p:nvSpPr>
        <p:spPr/>
        <p:txBody>
          <a:bodyPr/>
          <a:lstStyle/>
          <a:p>
            <a:r>
              <a:rPr lang="en-US" altLang="en-US" sz="2000" dirty="0">
                <a:cs typeface="Georgia" pitchFamily="18" charset="0"/>
              </a:rPr>
              <a:t>EP 795 </a:t>
            </a:r>
          </a:p>
          <a:p>
            <a:pPr lvl="1"/>
            <a:r>
              <a:rPr lang="en-US" altLang="en-US" sz="2000" dirty="0">
                <a:cs typeface="Georgia" pitchFamily="18" charset="0"/>
              </a:rPr>
              <a:t>If claimant is prior Ch31 participant who was Rehabilitated, or Discontinued (MRG RC 34 or 35) establish an EP 795 and do not process in AutoGED until a determination to overturn Rehabilitation or </a:t>
            </a:r>
            <a:r>
              <a:rPr lang="en-US" altLang="en-US" sz="2000" dirty="0" smtClean="0">
                <a:cs typeface="Georgia" pitchFamily="18" charset="0"/>
              </a:rPr>
              <a:t>Discontinuance </a:t>
            </a:r>
            <a:r>
              <a:rPr lang="en-US" altLang="en-US" sz="2000" dirty="0">
                <a:cs typeface="Georgia" pitchFamily="18" charset="0"/>
              </a:rPr>
              <a:t>is documented.  PCLR the 795 when entitlement determination is made.</a:t>
            </a:r>
          </a:p>
          <a:p>
            <a:endParaRPr lang="en-US" dirty="0"/>
          </a:p>
        </p:txBody>
      </p:sp>
      <p:sp>
        <p:nvSpPr>
          <p:cNvPr id="38915" name="Content Placeholder 2"/>
          <p:cNvSpPr>
            <a:spLocks noGrp="1"/>
          </p:cNvSpPr>
          <p:nvPr>
            <p:ph sz="half" idx="2"/>
          </p:nvPr>
        </p:nvSpPr>
        <p:spPr/>
        <p:txBody>
          <a:bodyPr/>
          <a:lstStyle/>
          <a:p>
            <a:r>
              <a:rPr lang="en-US" altLang="en-US" dirty="0" smtClean="0">
                <a:cs typeface="Georgia" pitchFamily="18" charset="0"/>
              </a:rPr>
              <a:t>Reopened</a:t>
            </a:r>
          </a:p>
          <a:p>
            <a:pPr lvl="1" eaLnBrk="1" hangingPunct="1"/>
            <a:r>
              <a:rPr lang="en-US" altLang="en-US" sz="1800" dirty="0" smtClean="0">
                <a:cs typeface="Georgia" pitchFamily="18" charset="0"/>
              </a:rPr>
              <a:t>From CWINRS Navigator, click on GED PROCESSING button with AutoGED  Processing showing in the drop-down list</a:t>
            </a:r>
          </a:p>
          <a:p>
            <a:pPr lvl="1" eaLnBrk="1" hangingPunct="1"/>
            <a:r>
              <a:rPr lang="en-US" altLang="en-US" sz="1800" dirty="0" smtClean="0">
                <a:cs typeface="Georgia" pitchFamily="18" charset="0"/>
              </a:rPr>
              <a:t>Click on Single Record and enter file number</a:t>
            </a:r>
          </a:p>
          <a:p>
            <a:pPr lvl="1" eaLnBrk="1" hangingPunct="1"/>
            <a:r>
              <a:rPr lang="en-US" altLang="en-US" sz="1800" dirty="0" smtClean="0">
                <a:cs typeface="Georgia" pitchFamily="18" charset="0"/>
              </a:rPr>
              <a:t>Highlight case and select Reopen</a:t>
            </a:r>
          </a:p>
          <a:p>
            <a:pPr lvl="1" eaLnBrk="1" hangingPunct="1"/>
            <a:r>
              <a:rPr lang="en-US" altLang="en-US" sz="1800" dirty="0" smtClean="0">
                <a:cs typeface="Georgia" pitchFamily="18" charset="0"/>
              </a:rPr>
              <a:t>Enter date of claim, update any fields with outdated information</a:t>
            </a:r>
          </a:p>
          <a:p>
            <a:pPr lvl="1" eaLnBrk="1" hangingPunct="1"/>
            <a:r>
              <a:rPr lang="en-US" altLang="en-US" sz="1800" dirty="0" smtClean="0">
                <a:cs typeface="Georgia" pitchFamily="18" charset="0"/>
              </a:rPr>
              <a:t>Process (errors or data validation issues will appear on Process Tab – correct and retry)</a:t>
            </a:r>
          </a:p>
        </p:txBody>
      </p:sp>
      <p:sp>
        <p:nvSpPr>
          <p:cNvPr id="389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7E8195C6-BB59-4B42-9981-5350943C477D}" type="slidenum">
              <a:rPr lang="en-US" altLang="en-US" smtClean="0">
                <a:latin typeface="Arial" charset="0"/>
              </a:rPr>
              <a:pPr eaLnBrk="1" hangingPunct="1">
                <a:spcBef>
                  <a:spcPct val="0"/>
                </a:spcBef>
                <a:buFontTx/>
                <a:buNone/>
              </a:pPr>
              <a:t>31</a:t>
            </a:fld>
            <a:endParaRPr lang="en-US" altLang="en-US" dirty="0" smtClean="0">
              <a:latin typeface="Arial" charset="0"/>
            </a:endParaRPr>
          </a:p>
        </p:txBody>
      </p:sp>
    </p:spTree>
    <p:extLst>
      <p:ext uri="{BB962C8B-B14F-4D97-AF65-F5344CB8AC3E}">
        <p14:creationId xmlns:p14="http://schemas.microsoft.com/office/powerpoint/2010/main" val="2992338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8163" y="4406900"/>
            <a:ext cx="7772400" cy="1362075"/>
          </a:xfrm>
        </p:spPr>
        <p:txBody>
          <a:bodyPr/>
          <a:lstStyle/>
          <a:p>
            <a:pPr>
              <a:defRPr/>
            </a:pPr>
            <a:r>
              <a:rPr lang="en-US" i="1" dirty="0" smtClean="0">
                <a:solidFill>
                  <a:schemeClr val="tx1"/>
                </a:solidFill>
              </a:rPr>
              <a:t>Application Processing</a:t>
            </a:r>
            <a:endParaRPr lang="en-US" i="1" dirty="0">
              <a:solidFill>
                <a:schemeClr val="tx1"/>
              </a:solidFill>
            </a:endParaRPr>
          </a:p>
        </p:txBody>
      </p:sp>
      <p:sp>
        <p:nvSpPr>
          <p:cNvPr id="3" name="Text Placeholder 2"/>
          <p:cNvSpPr>
            <a:spLocks noGrp="1"/>
          </p:cNvSpPr>
          <p:nvPr>
            <p:ph type="body" idx="1"/>
          </p:nvPr>
        </p:nvSpPr>
        <p:spPr>
          <a:xfrm>
            <a:off x="538163" y="2906713"/>
            <a:ext cx="7772400" cy="1500187"/>
          </a:xfrm>
          <a:solidFill>
            <a:schemeClr val="accent3">
              <a:lumMod val="60000"/>
              <a:lumOff val="40000"/>
            </a:schemeClr>
          </a:solidFill>
        </p:spPr>
        <p:txBody>
          <a:bodyPr/>
          <a:lstStyle/>
          <a:p>
            <a:pPr>
              <a:defRPr/>
            </a:pPr>
            <a:r>
              <a:rPr lang="en-US" sz="6600" dirty="0">
                <a:solidFill>
                  <a:schemeClr val="bg1"/>
                </a:solidFill>
                <a:latin typeface="Arial Black" panose="020B0A04020102020204" pitchFamily="34" charset="0"/>
              </a:rPr>
              <a:t>Completed GED</a:t>
            </a:r>
          </a:p>
        </p:txBody>
      </p:sp>
      <p:sp>
        <p:nvSpPr>
          <p:cNvPr id="39940" name="Slide Number Placeholder 3"/>
          <p:cNvSpPr>
            <a:spLocks noGrp="1"/>
          </p:cNvSpPr>
          <p:nvPr>
            <p:ph type="sldNum" sz="quarter" idx="4294967295"/>
          </p:nvPr>
        </p:nvSpPr>
        <p:spPr bwMode="auto">
          <a:xfrm>
            <a:off x="70104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92BAC554-C3FD-4545-B855-143CA3E0E36A}" type="slidenum">
              <a:rPr lang="en-US" altLang="en-US" smtClean="0">
                <a:latin typeface="Arial" charset="0"/>
              </a:rPr>
              <a:pPr eaLnBrk="1" hangingPunct="1">
                <a:spcBef>
                  <a:spcPct val="0"/>
                </a:spcBef>
                <a:buFontTx/>
                <a:buNone/>
              </a:pPr>
              <a:t>32</a:t>
            </a:fld>
            <a:endParaRPr lang="en-US" altLang="en-US" dirty="0" smtClean="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solidFill>
            <a:schemeClr val="accent3">
              <a:lumMod val="60000"/>
              <a:lumOff val="40000"/>
            </a:schemeClr>
          </a:solidFill>
        </p:spPr>
        <p:txBody>
          <a:bodyPr/>
          <a:lstStyle/>
          <a:p>
            <a:pPr eaLnBrk="1" hangingPunct="1">
              <a:defRPr/>
            </a:pPr>
            <a:r>
              <a:rPr lang="en-US" altLang="en-US" dirty="0" smtClean="0"/>
              <a:t>Completed GED</a:t>
            </a:r>
          </a:p>
        </p:txBody>
      </p:sp>
      <p:sp>
        <p:nvSpPr>
          <p:cNvPr id="4096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D869D032-0F33-47FE-8A7D-14102A6DADC1}" type="slidenum">
              <a:rPr lang="en-US" altLang="en-US" smtClean="0">
                <a:latin typeface="Arial" charset="0"/>
              </a:rPr>
              <a:pPr eaLnBrk="1" hangingPunct="1">
                <a:spcBef>
                  <a:spcPct val="0"/>
                </a:spcBef>
                <a:buFontTx/>
                <a:buNone/>
              </a:pPr>
              <a:t>33</a:t>
            </a:fld>
            <a:endParaRPr lang="en-US" altLang="en-US" smtClean="0">
              <a:latin typeface="Arial" charset="0"/>
            </a:endParaRPr>
          </a:p>
        </p:txBody>
      </p:sp>
      <p:grpSp>
        <p:nvGrpSpPr>
          <p:cNvPr id="5" name="Group 4" title="Corporate WINRS View GED Case "/>
          <p:cNvGrpSpPr/>
          <p:nvPr/>
        </p:nvGrpSpPr>
        <p:grpSpPr>
          <a:xfrm>
            <a:off x="838200" y="1500921"/>
            <a:ext cx="7467600" cy="4473575"/>
            <a:chOff x="838200" y="1500921"/>
            <a:chExt cx="7467600" cy="4473575"/>
          </a:xfrm>
        </p:grpSpPr>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00921"/>
              <a:ext cx="7467600" cy="4473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914400" y="2057400"/>
              <a:ext cx="190500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7467600" y="2362200"/>
              <a:ext cx="762000" cy="4572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chemeClr val="accent3">
              <a:lumMod val="60000"/>
              <a:lumOff val="40000"/>
            </a:schemeClr>
          </a:solidFill>
        </p:spPr>
        <p:txBody>
          <a:bodyPr/>
          <a:lstStyle/>
          <a:p>
            <a:pPr eaLnBrk="1" hangingPunct="1">
              <a:defRPr/>
            </a:pPr>
            <a:r>
              <a:rPr lang="en-US" altLang="en-US" dirty="0" smtClean="0"/>
              <a:t>CER </a:t>
            </a:r>
            <a:r>
              <a:rPr lang="en-US" dirty="0"/>
              <a:t>Folder </a:t>
            </a:r>
            <a:r>
              <a:rPr lang="en-US" altLang="en-US" dirty="0" smtClean="0"/>
              <a:t>Location</a:t>
            </a:r>
          </a:p>
        </p:txBody>
      </p:sp>
      <p:sp>
        <p:nvSpPr>
          <p:cNvPr id="11267" name="Rectangle 3"/>
          <p:cNvSpPr>
            <a:spLocks noGrp="1" noChangeArrowheads="1"/>
          </p:cNvSpPr>
          <p:nvPr>
            <p:ph sz="half" idx="1"/>
          </p:nvPr>
        </p:nvSpPr>
        <p:spPr>
          <a:xfrm>
            <a:off x="457200" y="1924050"/>
            <a:ext cx="4038600" cy="4202113"/>
          </a:xfrm>
        </p:spPr>
        <p:txBody>
          <a:bodyPr/>
          <a:lstStyle/>
          <a:p>
            <a:pPr eaLnBrk="1" hangingPunct="1">
              <a:defRPr/>
            </a:pPr>
            <a:endParaRPr lang="en-US" altLang="en-US" dirty="0" smtClean="0"/>
          </a:p>
          <a:p>
            <a:pPr marL="0" indent="0" eaLnBrk="1" hangingPunct="1">
              <a:buFontTx/>
              <a:buNone/>
              <a:defRPr/>
            </a:pPr>
            <a:r>
              <a:rPr lang="en-US" altLang="en-US" sz="2800" dirty="0" smtClean="0"/>
              <a:t>Create using BFLD (BIRLS Folder) Command</a:t>
            </a:r>
          </a:p>
          <a:p>
            <a:pPr lvl="1" eaLnBrk="1" hangingPunct="1">
              <a:defRPr/>
            </a:pPr>
            <a:r>
              <a:rPr lang="en-US" altLang="en-US" sz="2400" dirty="0" smtClean="0"/>
              <a:t>Original GED – BFLD after Authorization</a:t>
            </a:r>
          </a:p>
          <a:p>
            <a:pPr lvl="1" eaLnBrk="1" hangingPunct="1">
              <a:defRPr/>
            </a:pPr>
            <a:r>
              <a:rPr lang="en-US" altLang="en-US" sz="2400" dirty="0" smtClean="0"/>
              <a:t>Reopened GED – BFLD before Establishment</a:t>
            </a:r>
          </a:p>
          <a:p>
            <a:pPr lvl="1" eaLnBrk="1" hangingPunct="1">
              <a:defRPr/>
            </a:pPr>
            <a:r>
              <a:rPr lang="en-US" altLang="en-US" sz="2400" dirty="0" smtClean="0"/>
              <a:t>Handling </a:t>
            </a:r>
            <a:r>
              <a:rPr lang="en-US" altLang="en-US" sz="2400" b="1" dirty="0" smtClean="0"/>
              <a:t>Archived</a:t>
            </a:r>
            <a:r>
              <a:rPr lang="en-US" altLang="en-US" sz="2400" dirty="0" smtClean="0"/>
              <a:t> Records</a:t>
            </a:r>
          </a:p>
          <a:p>
            <a:pPr marL="457200" lvl="1" indent="0" eaLnBrk="1" hangingPunct="1">
              <a:buFontTx/>
              <a:buNone/>
              <a:defRPr/>
            </a:pPr>
            <a:endParaRPr lang="en-US" altLang="en-US" sz="2400" dirty="0" smtClean="0"/>
          </a:p>
          <a:p>
            <a:pPr eaLnBrk="1" hangingPunct="1">
              <a:defRPr/>
            </a:pPr>
            <a:endParaRPr lang="en-US" altLang="en-US" dirty="0" smtClean="0"/>
          </a:p>
        </p:txBody>
      </p:sp>
      <p:sp>
        <p:nvSpPr>
          <p:cNvPr id="4301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02E1A24C-B7A7-4A3B-AC4B-11FAA6FFE2FA}" type="slidenum">
              <a:rPr lang="en-US" altLang="en-US" smtClean="0">
                <a:latin typeface="Arial" charset="0"/>
              </a:rPr>
              <a:pPr eaLnBrk="1" hangingPunct="1">
                <a:spcBef>
                  <a:spcPct val="0"/>
                </a:spcBef>
                <a:buFontTx/>
                <a:buNone/>
              </a:pPr>
              <a:t>34</a:t>
            </a:fld>
            <a:endParaRPr lang="en-US" altLang="en-US" smtClean="0">
              <a:latin typeface="Arial" charset="0"/>
            </a:endParaRPr>
          </a:p>
        </p:txBody>
      </p:sp>
      <p:pic>
        <p:nvPicPr>
          <p:cNvPr id="43013" name="Picture 2" title="BDN BIRLS Location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225" y="1600200"/>
            <a:ext cx="46767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2" title="BDN BIRLS Location screen"/>
          <p:cNvSpPr>
            <a:spLocks noChangeArrowheads="1"/>
          </p:cNvSpPr>
          <p:nvPr/>
        </p:nvSpPr>
        <p:spPr bwMode="auto">
          <a:xfrm>
            <a:off x="4519613" y="55673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r>
              <a:rPr lang="en-US" altLang="en-US" dirty="0">
                <a:latin typeface="Arial" charset="0"/>
              </a:rPr>
              <a:t>Screen displays BDN BIRLS Location screen.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ext Placeholder 2"/>
          <p:cNvSpPr>
            <a:spLocks noGrp="1"/>
          </p:cNvSpPr>
          <p:nvPr>
            <p:ph type="body" idx="1"/>
          </p:nvPr>
        </p:nvSpPr>
        <p:spPr>
          <a:xfrm>
            <a:off x="538163" y="2906713"/>
            <a:ext cx="7772400" cy="1500187"/>
          </a:xfrm>
          <a:solidFill>
            <a:srgbClr val="FFC000"/>
          </a:solidFill>
        </p:spPr>
        <p:txBody>
          <a:bodyPr/>
          <a:lstStyle/>
          <a:p>
            <a:pPr>
              <a:defRPr/>
            </a:pPr>
            <a:r>
              <a:rPr lang="en-US" altLang="en-US" sz="6600" dirty="0" smtClean="0">
                <a:latin typeface="Arial Black" pitchFamily="34" charset="0"/>
              </a:rPr>
              <a:t>Disallowance</a:t>
            </a:r>
          </a:p>
        </p:txBody>
      </p:sp>
      <p:sp>
        <p:nvSpPr>
          <p:cNvPr id="44035" name="Slide Number Placeholder 3"/>
          <p:cNvSpPr>
            <a:spLocks noGrp="1"/>
          </p:cNvSpPr>
          <p:nvPr>
            <p:ph type="sldNum" sz="quarter" idx="4294967295"/>
          </p:nvPr>
        </p:nvSpPr>
        <p:spPr bwMode="auto">
          <a:xfrm>
            <a:off x="70104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F72AF14F-61B8-4353-8D6D-79C711CCACC9}" type="slidenum">
              <a:rPr lang="en-US" altLang="en-US" smtClean="0">
                <a:latin typeface="Arial" charset="0"/>
              </a:rPr>
              <a:pPr eaLnBrk="1" hangingPunct="1">
                <a:spcBef>
                  <a:spcPct val="0"/>
                </a:spcBef>
                <a:buFontTx/>
                <a:buNone/>
              </a:pPr>
              <a:t>35</a:t>
            </a:fld>
            <a:endParaRPr lang="en-US" altLang="en-US" smtClean="0">
              <a:latin typeface="Arial" charset="0"/>
            </a:endParaRPr>
          </a:p>
        </p:txBody>
      </p:sp>
      <p:sp>
        <p:nvSpPr>
          <p:cNvPr id="8" name="Title 4"/>
          <p:cNvSpPr>
            <a:spLocks noGrp="1"/>
          </p:cNvSpPr>
          <p:nvPr/>
        </p:nvSpPr>
        <p:spPr bwMode="auto">
          <a:xfrm>
            <a:off x="685800" y="4419600"/>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000" b="1" cap="all">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a:defRPr/>
            </a:pPr>
            <a:r>
              <a:rPr lang="en-US" i="1" dirty="0" smtClean="0">
                <a:solidFill>
                  <a:schemeClr val="tx1"/>
                </a:solidFill>
              </a:rPr>
              <a:t>Application Processing</a:t>
            </a:r>
            <a:endParaRPr lang="en-US" i="1" dirty="0">
              <a:solidFill>
                <a:schemeClr val="tx1"/>
              </a:solidFill>
            </a:endParaRPr>
          </a:p>
        </p:txBody>
      </p:sp>
      <p:pic>
        <p:nvPicPr>
          <p:cNvPr id="440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8600"/>
            <a:ext cx="1814513"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solidFill>
            <a:srgbClr val="FFC000"/>
          </a:solidFill>
        </p:spPr>
        <p:txBody>
          <a:bodyPr/>
          <a:lstStyle/>
          <a:p>
            <a:pPr eaLnBrk="1" hangingPunct="1"/>
            <a:r>
              <a:rPr lang="en-US" altLang="en-US" smtClean="0">
                <a:latin typeface="Georgia" pitchFamily="18" charset="0"/>
                <a:cs typeface="Georgia" pitchFamily="18" charset="0"/>
              </a:rPr>
              <a:t>Disallowance – Basic Eligibility</a:t>
            </a:r>
          </a:p>
        </p:txBody>
      </p:sp>
      <p:sp>
        <p:nvSpPr>
          <p:cNvPr id="28675" name="Rectangle 3"/>
          <p:cNvSpPr>
            <a:spLocks noGrp="1" noChangeArrowheads="1"/>
          </p:cNvSpPr>
          <p:nvPr>
            <p:ph idx="1"/>
          </p:nvPr>
        </p:nvSpPr>
        <p:spPr>
          <a:xfrm>
            <a:off x="457200" y="1935163"/>
            <a:ext cx="8229600" cy="4191000"/>
          </a:xfrm>
        </p:spPr>
        <p:txBody>
          <a:bodyPr/>
          <a:lstStyle/>
          <a:p>
            <a:pPr eaLnBrk="1" hangingPunct="1">
              <a:defRPr/>
            </a:pPr>
            <a:endParaRPr lang="en-US" altLang="en-US" dirty="0" smtClean="0"/>
          </a:p>
          <a:p>
            <a:pPr marL="0" indent="0" eaLnBrk="1" hangingPunct="1">
              <a:buFontTx/>
              <a:buNone/>
              <a:defRPr/>
            </a:pPr>
            <a:r>
              <a:rPr lang="en-US" altLang="en-US" sz="2400" dirty="0" smtClean="0"/>
              <a:t>AutoGED processes disallowance for Basic Eligibility</a:t>
            </a:r>
          </a:p>
          <a:p>
            <a:pPr lvl="1" eaLnBrk="1" hangingPunct="1">
              <a:defRPr/>
            </a:pPr>
            <a:r>
              <a:rPr lang="en-US" altLang="en-US" sz="2000" dirty="0" smtClean="0"/>
              <a:t>No qualifying military service</a:t>
            </a:r>
          </a:p>
          <a:p>
            <a:pPr lvl="1" eaLnBrk="1" hangingPunct="1">
              <a:defRPr/>
            </a:pPr>
            <a:r>
              <a:rPr lang="en-US" altLang="en-US" sz="2000" dirty="0" smtClean="0"/>
              <a:t>No qualifying service connected disability</a:t>
            </a:r>
          </a:p>
          <a:p>
            <a:pPr lvl="2" eaLnBrk="1" hangingPunct="1">
              <a:defRPr/>
            </a:pPr>
            <a:r>
              <a:rPr lang="en-US" altLang="en-US" sz="2000" dirty="0" smtClean="0"/>
              <a:t>Compensation; memo rating; NDAA</a:t>
            </a:r>
          </a:p>
          <a:p>
            <a:pPr marL="0" indent="0" eaLnBrk="1" hangingPunct="1">
              <a:buFontTx/>
              <a:buNone/>
              <a:defRPr/>
            </a:pPr>
            <a:r>
              <a:rPr lang="en-US" altLang="en-US" sz="2400" dirty="0" smtClean="0"/>
              <a:t>Processing Tab allows for corrections and re-try processing</a:t>
            </a:r>
          </a:p>
        </p:txBody>
      </p:sp>
      <p:sp>
        <p:nvSpPr>
          <p:cNvPr id="4506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26EEA00C-83CF-4422-A16E-2347A56F1B72}" type="slidenum">
              <a:rPr lang="en-US" altLang="en-US" smtClean="0">
                <a:latin typeface="Arial" charset="0"/>
              </a:rPr>
              <a:pPr eaLnBrk="1" hangingPunct="1">
                <a:spcBef>
                  <a:spcPct val="0"/>
                </a:spcBef>
                <a:buFontTx/>
                <a:buNone/>
              </a:pPr>
              <a:t>36</a:t>
            </a:fld>
            <a:endParaRPr lang="en-US" altLang="en-US" smtClean="0">
              <a:latin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solidFill>
            <a:srgbClr val="FFC000"/>
          </a:solidFill>
        </p:spPr>
        <p:txBody>
          <a:bodyPr/>
          <a:lstStyle/>
          <a:p>
            <a:pPr eaLnBrk="1" hangingPunct="1"/>
            <a:r>
              <a:rPr lang="en-US" altLang="en-US" dirty="0" smtClean="0">
                <a:latin typeface="Georgia" pitchFamily="18" charset="0"/>
                <a:cs typeface="Georgia" pitchFamily="18" charset="0"/>
              </a:rPr>
              <a:t>AutoGED Corrections on Processing Tab</a:t>
            </a:r>
          </a:p>
        </p:txBody>
      </p:sp>
      <p:sp>
        <p:nvSpPr>
          <p:cNvPr id="4608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004C51E3-03F7-433A-B1EC-7B87FFE629D1}" type="slidenum">
              <a:rPr lang="en-US" altLang="en-US" smtClean="0">
                <a:latin typeface="Arial" charset="0"/>
              </a:rPr>
              <a:pPr eaLnBrk="1" hangingPunct="1">
                <a:spcBef>
                  <a:spcPct val="0"/>
                </a:spcBef>
                <a:buFontTx/>
                <a:buNone/>
              </a:pPr>
              <a:t>37</a:t>
            </a:fld>
            <a:endParaRPr lang="en-US" altLang="en-US" smtClean="0">
              <a:latin typeface="Arial" charset="0"/>
            </a:endParaRPr>
          </a:p>
        </p:txBody>
      </p:sp>
      <p:pic>
        <p:nvPicPr>
          <p:cNvPr id="46084" name="Picture 5" title="Corporate WINRS View GED Case Processing Tab with System Rem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1560513"/>
            <a:ext cx="6981825" cy="445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p:cNvSpPr>
            <a:spLocks noGrp="1"/>
          </p:cNvSpPr>
          <p:nvPr>
            <p:ph type="body" idx="1"/>
          </p:nvPr>
        </p:nvSpPr>
        <p:spPr>
          <a:xfrm>
            <a:off x="538163" y="2906713"/>
            <a:ext cx="7772400" cy="1500187"/>
          </a:xfrm>
          <a:solidFill>
            <a:srgbClr val="00B050"/>
          </a:solidFill>
        </p:spPr>
        <p:txBody>
          <a:bodyPr/>
          <a:lstStyle/>
          <a:p>
            <a:r>
              <a:rPr lang="en-US" altLang="en-US" sz="7200" dirty="0" smtClean="0">
                <a:solidFill>
                  <a:schemeClr val="bg1"/>
                </a:solidFill>
                <a:latin typeface="Arial Black" pitchFamily="34" charset="0"/>
                <a:cs typeface="Georgia" pitchFamily="18" charset="0"/>
              </a:rPr>
              <a:t>Data</a:t>
            </a:r>
          </a:p>
        </p:txBody>
      </p:sp>
      <p:sp>
        <p:nvSpPr>
          <p:cNvPr id="47107" name="Slide Number Placeholder 3"/>
          <p:cNvSpPr>
            <a:spLocks noGrp="1"/>
          </p:cNvSpPr>
          <p:nvPr>
            <p:ph type="sldNum" sz="quarter" idx="4294967295"/>
          </p:nvPr>
        </p:nvSpPr>
        <p:spPr bwMode="auto">
          <a:xfrm>
            <a:off x="70104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0FA3CFEC-C0C2-418A-A379-39DA0015EF1A}" type="slidenum">
              <a:rPr lang="en-US" altLang="en-US" smtClean="0">
                <a:latin typeface="Arial" charset="0"/>
              </a:rPr>
              <a:pPr eaLnBrk="1" hangingPunct="1">
                <a:spcBef>
                  <a:spcPct val="0"/>
                </a:spcBef>
                <a:buFontTx/>
                <a:buNone/>
              </a:pPr>
              <a:t>38</a:t>
            </a:fld>
            <a:endParaRPr lang="en-US" altLang="en-US" smtClean="0">
              <a:latin typeface="Arial" charset="0"/>
            </a:endParaRPr>
          </a:p>
        </p:txBody>
      </p:sp>
      <p:sp>
        <p:nvSpPr>
          <p:cNvPr id="6" name="Title 4"/>
          <p:cNvSpPr>
            <a:spLocks noGrp="1"/>
          </p:cNvSpPr>
          <p:nvPr/>
        </p:nvSpPr>
        <p:spPr bwMode="auto">
          <a:xfrm>
            <a:off x="696913" y="4419600"/>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000" b="1" cap="all">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a:defRPr/>
            </a:pPr>
            <a:r>
              <a:rPr lang="en-US" i="1" dirty="0" smtClean="0">
                <a:solidFill>
                  <a:schemeClr val="tx1"/>
                </a:solidFill>
              </a:rPr>
              <a:t>Application Processing</a:t>
            </a:r>
            <a:endParaRPr lang="en-US" i="1" dirty="0">
              <a:solidFill>
                <a:schemeClr val="tx1"/>
              </a:solidFill>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rgbClr val="00B050"/>
          </a:solidFill>
        </p:spPr>
        <p:txBody>
          <a:bodyPr/>
          <a:lstStyle/>
          <a:p>
            <a:pPr eaLnBrk="1" hangingPunct="1"/>
            <a:r>
              <a:rPr lang="en-US" altLang="en-US" dirty="0" smtClean="0">
                <a:latin typeface="Georgia" pitchFamily="18" charset="0"/>
                <a:cs typeface="Georgia" pitchFamily="18" charset="0"/>
              </a:rPr>
              <a:t>Data Generation – BDN and Corporate</a:t>
            </a:r>
          </a:p>
        </p:txBody>
      </p:sp>
      <p:sp>
        <p:nvSpPr>
          <p:cNvPr id="48131" name="Rectangle 3"/>
          <p:cNvSpPr>
            <a:spLocks noGrp="1" noChangeArrowheads="1"/>
          </p:cNvSpPr>
          <p:nvPr>
            <p:ph idx="1"/>
          </p:nvPr>
        </p:nvSpPr>
        <p:spPr>
          <a:xfrm>
            <a:off x="457200" y="1676400"/>
            <a:ext cx="8229600" cy="4191000"/>
          </a:xfrm>
        </p:spPr>
        <p:txBody>
          <a:bodyPr/>
          <a:lstStyle/>
          <a:p>
            <a:pPr marL="0" indent="0" eaLnBrk="1" hangingPunct="1">
              <a:lnSpc>
                <a:spcPct val="90000"/>
              </a:lnSpc>
              <a:buFont typeface="Arial" charset="0"/>
              <a:buNone/>
            </a:pPr>
            <a:r>
              <a:rPr lang="en-US" altLang="en-US" sz="2400" dirty="0" smtClean="0">
                <a:cs typeface="Georgia" pitchFamily="18" charset="0"/>
              </a:rPr>
              <a:t>Performance Analysis and Integrity (PA&amp;I) </a:t>
            </a:r>
          </a:p>
          <a:p>
            <a:pPr marL="0" indent="0" eaLnBrk="1" hangingPunct="1">
              <a:lnSpc>
                <a:spcPct val="90000"/>
              </a:lnSpc>
              <a:buFont typeface="Arial" charset="0"/>
              <a:buNone/>
            </a:pPr>
            <a:r>
              <a:rPr lang="en-US" altLang="en-US" sz="2400" dirty="0" smtClean="0">
                <a:cs typeface="Georgia" pitchFamily="18" charset="0"/>
              </a:rPr>
              <a:t>Types of VR&amp;E Performance Measures Reports</a:t>
            </a:r>
            <a:br>
              <a:rPr lang="en-US" altLang="en-US" sz="2400" dirty="0" smtClean="0">
                <a:cs typeface="Georgia" pitchFamily="18" charset="0"/>
              </a:rPr>
            </a:br>
            <a:endParaRPr lang="en-US" altLang="en-US" sz="1200" dirty="0" smtClean="0">
              <a:cs typeface="Georgia" pitchFamily="18" charset="0"/>
            </a:endParaRPr>
          </a:p>
          <a:p>
            <a:pPr lvl="1" eaLnBrk="1" hangingPunct="1">
              <a:lnSpc>
                <a:spcPct val="90000"/>
              </a:lnSpc>
            </a:pPr>
            <a:r>
              <a:rPr lang="en-US" altLang="en-US" sz="2000" dirty="0" smtClean="0">
                <a:cs typeface="Georgia" pitchFamily="18" charset="0"/>
              </a:rPr>
              <a:t>VOR 2.0</a:t>
            </a:r>
          </a:p>
          <a:p>
            <a:pPr lvl="2" eaLnBrk="1" hangingPunct="1">
              <a:lnSpc>
                <a:spcPct val="90000"/>
              </a:lnSpc>
            </a:pPr>
            <a:r>
              <a:rPr lang="en-US" altLang="en-US" sz="1800" dirty="0" smtClean="0">
                <a:cs typeface="Georgia" pitchFamily="18" charset="0"/>
              </a:rPr>
              <a:t>Pending Full Detail</a:t>
            </a:r>
          </a:p>
          <a:p>
            <a:pPr lvl="2" eaLnBrk="1" hangingPunct="1">
              <a:lnSpc>
                <a:spcPct val="90000"/>
              </a:lnSpc>
            </a:pPr>
            <a:r>
              <a:rPr lang="en-US" altLang="en-US" sz="1800" dirty="0" smtClean="0">
                <a:cs typeface="Georgia" pitchFamily="18" charset="0"/>
              </a:rPr>
              <a:t>Pending Awaiting Authorization</a:t>
            </a:r>
          </a:p>
          <a:p>
            <a:pPr lvl="2" eaLnBrk="1" hangingPunct="1">
              <a:lnSpc>
                <a:spcPct val="90000"/>
              </a:lnSpc>
            </a:pPr>
            <a:r>
              <a:rPr lang="en-US" altLang="en-US" sz="1800" dirty="0" smtClean="0">
                <a:cs typeface="Georgia" pitchFamily="18" charset="0"/>
              </a:rPr>
              <a:t>Detail Cancelled EPs</a:t>
            </a:r>
          </a:p>
          <a:p>
            <a:pPr lvl="2" eaLnBrk="1" hangingPunct="1">
              <a:lnSpc>
                <a:spcPct val="90000"/>
              </a:lnSpc>
            </a:pPr>
            <a:r>
              <a:rPr lang="en-US" altLang="en-US" sz="1800" dirty="0" smtClean="0">
                <a:cs typeface="Georgia" pitchFamily="18" charset="0"/>
              </a:rPr>
              <a:t>Completed Detail</a:t>
            </a:r>
          </a:p>
          <a:p>
            <a:pPr lvl="2" eaLnBrk="1" hangingPunct="1">
              <a:lnSpc>
                <a:spcPct val="90000"/>
              </a:lnSpc>
            </a:pPr>
            <a:r>
              <a:rPr lang="en-US" altLang="en-US" sz="1800" dirty="0" smtClean="0">
                <a:cs typeface="Georgia" pitchFamily="18" charset="0"/>
              </a:rPr>
              <a:t>Detailed-Pending Message Work Items</a:t>
            </a:r>
          </a:p>
          <a:p>
            <a:pPr lvl="1" eaLnBrk="1" hangingPunct="1">
              <a:lnSpc>
                <a:spcPct val="90000"/>
              </a:lnSpc>
            </a:pPr>
            <a:r>
              <a:rPr lang="en-US" altLang="en-US" sz="2000" dirty="0" smtClean="0">
                <a:cs typeface="Georgia" pitchFamily="18" charset="0"/>
              </a:rPr>
              <a:t>VR&amp;E Reports on PA&amp;I</a:t>
            </a:r>
          </a:p>
          <a:p>
            <a:pPr lvl="1" eaLnBrk="1" hangingPunct="1">
              <a:lnSpc>
                <a:spcPct val="90000"/>
              </a:lnSpc>
            </a:pPr>
            <a:r>
              <a:rPr lang="en-US" altLang="en-US" sz="2000" dirty="0" smtClean="0">
                <a:cs typeface="Georgia" pitchFamily="18" charset="0"/>
              </a:rPr>
              <a:t>CWINRS Intranet Reports</a:t>
            </a:r>
          </a:p>
        </p:txBody>
      </p:sp>
      <p:sp>
        <p:nvSpPr>
          <p:cNvPr id="4813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6B5478F6-7432-4D92-95E6-2AD0469757AE}" type="slidenum">
              <a:rPr lang="en-US" altLang="en-US" smtClean="0">
                <a:latin typeface="Arial" charset="0"/>
              </a:rPr>
              <a:pPr eaLnBrk="1" hangingPunct="1">
                <a:spcBef>
                  <a:spcPct val="0"/>
                </a:spcBef>
                <a:buFontTx/>
                <a:buNone/>
              </a:pPr>
              <a:t>39</a:t>
            </a:fld>
            <a:endParaRPr lang="en-US" altLang="en-US" smtClean="0">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chemeClr val="accent2"/>
          </a:solidFill>
        </p:spPr>
        <p:txBody>
          <a:bodyPr/>
          <a:lstStyle/>
          <a:p>
            <a:r>
              <a:rPr lang="en-US" altLang="en-US" dirty="0" smtClean="0">
                <a:latin typeface="Georgia" pitchFamily="18" charset="0"/>
                <a:cs typeface="Georgia" pitchFamily="18" charset="0"/>
              </a:rPr>
              <a:t>Claim Development </a:t>
            </a:r>
            <a:r>
              <a:rPr lang="en-US" altLang="en-US" sz="2400" dirty="0" smtClean="0">
                <a:latin typeface="Georgia" pitchFamily="18" charset="0"/>
                <a:cs typeface="Georgia" pitchFamily="18" charset="0"/>
              </a:rPr>
              <a:t> continued</a:t>
            </a:r>
            <a:endParaRPr lang="en-US" altLang="en-US" dirty="0" smtClean="0">
              <a:latin typeface="Georgia" pitchFamily="18" charset="0"/>
              <a:cs typeface="Georgia" pitchFamily="18" charset="0"/>
            </a:endParaRPr>
          </a:p>
        </p:txBody>
      </p:sp>
      <p:sp>
        <p:nvSpPr>
          <p:cNvPr id="13315" name="Content Placeholder 2"/>
          <p:cNvSpPr>
            <a:spLocks noGrp="1"/>
          </p:cNvSpPr>
          <p:nvPr>
            <p:ph idx="1"/>
          </p:nvPr>
        </p:nvSpPr>
        <p:spPr>
          <a:xfrm>
            <a:off x="228600" y="1485900"/>
            <a:ext cx="8229600" cy="4191000"/>
          </a:xfrm>
        </p:spPr>
        <p:txBody>
          <a:bodyPr/>
          <a:lstStyle/>
          <a:p>
            <a:r>
              <a:rPr lang="en-US" altLang="en-US" sz="2800" dirty="0" smtClean="0">
                <a:cs typeface="Georgia" pitchFamily="18" charset="0"/>
              </a:rPr>
              <a:t>Know the outcome BEFOREHAND: verify the type of claim</a:t>
            </a:r>
          </a:p>
          <a:p>
            <a:pPr lvl="1"/>
            <a:r>
              <a:rPr lang="en-US" altLang="en-US" sz="2800" dirty="0" smtClean="0">
                <a:cs typeface="Georgia" pitchFamily="18" charset="0"/>
              </a:rPr>
              <a:t>Basic Eligibility Allowed</a:t>
            </a:r>
          </a:p>
          <a:p>
            <a:pPr lvl="1"/>
            <a:r>
              <a:rPr lang="en-US" altLang="en-US" sz="2800" dirty="0" smtClean="0">
                <a:cs typeface="Georgia" pitchFamily="18" charset="0"/>
              </a:rPr>
              <a:t>Basic Eligibility Disallowed</a:t>
            </a:r>
          </a:p>
          <a:p>
            <a:pPr lvl="1"/>
            <a:r>
              <a:rPr lang="en-US" altLang="en-US" sz="2800" dirty="0" smtClean="0">
                <a:cs typeface="Georgia" pitchFamily="18" charset="0"/>
              </a:rPr>
              <a:t>Original (no CWINRS record; no BDN/Share record)</a:t>
            </a:r>
          </a:p>
          <a:p>
            <a:pPr lvl="1"/>
            <a:r>
              <a:rPr lang="en-US" altLang="en-US" sz="2800" dirty="0" smtClean="0">
                <a:cs typeface="Georgia" pitchFamily="18" charset="0"/>
              </a:rPr>
              <a:t>Reopened (previously Discontinued; previously Rehabilitated – EP 795)</a:t>
            </a:r>
          </a:p>
          <a:p>
            <a:pPr lvl="1"/>
            <a:r>
              <a:rPr lang="en-US" altLang="en-US" sz="2800" dirty="0" smtClean="0">
                <a:cs typeface="Georgia" pitchFamily="18" charset="0"/>
              </a:rPr>
              <a:t>Existing Ch36 claim in Applicant status</a:t>
            </a:r>
          </a:p>
        </p:txBody>
      </p:sp>
      <p:sp>
        <p:nvSpPr>
          <p:cNvPr id="1331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B7AD734C-2751-40FD-8E3E-F6216971C102}" type="slidenum">
              <a:rPr lang="en-US" altLang="en-US" smtClean="0">
                <a:latin typeface="Arial" charset="0"/>
              </a:rPr>
              <a:pPr eaLnBrk="1" hangingPunct="1">
                <a:spcBef>
                  <a:spcPct val="0"/>
                </a:spcBef>
                <a:buFontTx/>
                <a:buNone/>
              </a:pPr>
              <a:t>4</a:t>
            </a:fld>
            <a:endParaRPr lang="en-US" altLang="en-US" smtClean="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solidFill>
            <a:srgbClr val="00B050"/>
          </a:solidFill>
        </p:spPr>
        <p:txBody>
          <a:bodyPr/>
          <a:lstStyle/>
          <a:p>
            <a:pPr eaLnBrk="1" hangingPunct="1"/>
            <a:r>
              <a:rPr lang="en-US" altLang="en-US" smtClean="0">
                <a:latin typeface="Georgia" pitchFamily="18" charset="0"/>
                <a:cs typeface="Georgia" pitchFamily="18" charset="0"/>
              </a:rPr>
              <a:t>Share Display of VR&amp;E Data</a:t>
            </a:r>
          </a:p>
        </p:txBody>
      </p:sp>
      <p:sp>
        <p:nvSpPr>
          <p:cNvPr id="49155" name="Rectangle 3"/>
          <p:cNvSpPr>
            <a:spLocks noGrp="1" noChangeArrowheads="1"/>
          </p:cNvSpPr>
          <p:nvPr>
            <p:ph idx="1"/>
          </p:nvPr>
        </p:nvSpPr>
        <p:spPr>
          <a:xfrm>
            <a:off x="457200" y="1935163"/>
            <a:ext cx="8229600" cy="4191000"/>
          </a:xfrm>
        </p:spPr>
        <p:txBody>
          <a:bodyPr/>
          <a:lstStyle/>
          <a:p>
            <a:pPr marL="0" indent="0" eaLnBrk="1" hangingPunct="1">
              <a:lnSpc>
                <a:spcPct val="90000"/>
              </a:lnSpc>
              <a:buFontTx/>
              <a:buNone/>
            </a:pPr>
            <a:r>
              <a:rPr lang="en-US" altLang="en-US" sz="2400" dirty="0" smtClean="0">
                <a:cs typeface="Georgia" pitchFamily="18" charset="0"/>
              </a:rPr>
              <a:t>Corporate Inquiries Module – Awards</a:t>
            </a:r>
          </a:p>
          <a:p>
            <a:pPr lvl="1" eaLnBrk="1" hangingPunct="1">
              <a:lnSpc>
                <a:spcPct val="90000"/>
              </a:lnSpc>
            </a:pPr>
            <a:r>
              <a:rPr lang="en-US" altLang="en-US" sz="2000" dirty="0" smtClean="0">
                <a:cs typeface="Georgia" pitchFamily="18" charset="0"/>
              </a:rPr>
              <a:t>SAM Award details (limited to SAM Beta participants)</a:t>
            </a:r>
          </a:p>
          <a:p>
            <a:pPr lvl="2" eaLnBrk="1" hangingPunct="1">
              <a:lnSpc>
                <a:spcPct val="90000"/>
              </a:lnSpc>
            </a:pPr>
            <a:r>
              <a:rPr lang="en-US" altLang="en-US" sz="1800" dirty="0" smtClean="0">
                <a:cs typeface="Georgia" pitchFamily="18" charset="0"/>
              </a:rPr>
              <a:t>Contains enrollment dates, benefit amount</a:t>
            </a:r>
          </a:p>
          <a:p>
            <a:pPr lvl="1" eaLnBrk="1" hangingPunct="1">
              <a:lnSpc>
                <a:spcPct val="90000"/>
              </a:lnSpc>
            </a:pPr>
            <a:r>
              <a:rPr lang="en-US" altLang="en-US" sz="2000" dirty="0" smtClean="0">
                <a:cs typeface="Georgia" pitchFamily="18" charset="0"/>
              </a:rPr>
              <a:t>VR&amp;E Info tab (all Ch31 participants)</a:t>
            </a:r>
          </a:p>
          <a:p>
            <a:pPr lvl="2" eaLnBrk="1" hangingPunct="1">
              <a:lnSpc>
                <a:spcPct val="90000"/>
              </a:lnSpc>
            </a:pPr>
            <a:r>
              <a:rPr lang="en-US" altLang="en-US" sz="1800" dirty="0" smtClean="0">
                <a:cs typeface="Georgia" pitchFamily="18" charset="0"/>
              </a:rPr>
              <a:t>Contains Initial Rating Notification Date; Eligibility Termination Date; CER folder location; Case Status; Entitlement Used; Entitlement </a:t>
            </a:r>
            <a:r>
              <a:rPr lang="en-US" altLang="en-US" sz="1600" dirty="0" smtClean="0">
                <a:cs typeface="Georgia" pitchFamily="18" charset="0"/>
              </a:rPr>
              <a:t>Remaining.</a:t>
            </a:r>
          </a:p>
          <a:p>
            <a:pPr lvl="3" eaLnBrk="1" hangingPunct="1">
              <a:lnSpc>
                <a:spcPct val="90000"/>
              </a:lnSpc>
            </a:pPr>
            <a:r>
              <a:rPr lang="en-US" altLang="en-US" sz="1600" dirty="0" smtClean="0">
                <a:cs typeface="Georgia" pitchFamily="18" charset="0"/>
              </a:rPr>
              <a:t>Will be available to Veterans through eBenefits log-on</a:t>
            </a:r>
          </a:p>
          <a:p>
            <a:pPr lvl="1" eaLnBrk="1" hangingPunct="1">
              <a:lnSpc>
                <a:spcPct val="90000"/>
              </a:lnSpc>
            </a:pPr>
            <a:r>
              <a:rPr lang="en-US" altLang="en-US" sz="2000" dirty="0" smtClean="0">
                <a:cs typeface="Georgia" pitchFamily="18" charset="0"/>
              </a:rPr>
              <a:t>BDN screens on Pre-Conversion tab (currently limited to archived records)</a:t>
            </a:r>
          </a:p>
          <a:p>
            <a:pPr marL="0" indent="0" eaLnBrk="1" hangingPunct="1">
              <a:lnSpc>
                <a:spcPct val="90000"/>
              </a:lnSpc>
              <a:buFontTx/>
              <a:buNone/>
            </a:pPr>
            <a:r>
              <a:rPr lang="en-US" altLang="en-US" sz="2400" dirty="0" smtClean="0">
                <a:cs typeface="Georgia" pitchFamily="18" charset="0"/>
              </a:rPr>
              <a:t>Payment History </a:t>
            </a:r>
          </a:p>
          <a:p>
            <a:pPr marL="0" indent="0" eaLnBrk="1" hangingPunct="1">
              <a:lnSpc>
                <a:spcPct val="90000"/>
              </a:lnSpc>
              <a:buFontTx/>
              <a:buNone/>
            </a:pPr>
            <a:r>
              <a:rPr lang="en-US" altLang="en-US" sz="2400" dirty="0" smtClean="0">
                <a:cs typeface="Georgia" pitchFamily="18" charset="0"/>
              </a:rPr>
              <a:t>Module</a:t>
            </a:r>
          </a:p>
          <a:p>
            <a:pPr marL="0" indent="0" eaLnBrk="1" hangingPunct="1">
              <a:lnSpc>
                <a:spcPct val="90000"/>
              </a:lnSpc>
              <a:buNone/>
            </a:pPr>
            <a:r>
              <a:rPr lang="en-US" altLang="en-US" sz="2000" dirty="0" smtClean="0">
                <a:cs typeface="Georgia" pitchFamily="18" charset="0"/>
              </a:rPr>
              <a:t>Subsistence Allowance </a:t>
            </a:r>
          </a:p>
          <a:p>
            <a:pPr marL="0" indent="0" eaLnBrk="1" hangingPunct="1">
              <a:lnSpc>
                <a:spcPct val="90000"/>
              </a:lnSpc>
              <a:buNone/>
            </a:pPr>
            <a:r>
              <a:rPr lang="en-US" altLang="en-US" sz="2000" dirty="0" smtClean="0">
                <a:cs typeface="Georgia" pitchFamily="18" charset="0"/>
              </a:rPr>
              <a:t>payments</a:t>
            </a:r>
          </a:p>
        </p:txBody>
      </p:sp>
      <p:sp>
        <p:nvSpPr>
          <p:cNvPr id="4915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95AF0F95-43A3-4C50-A5A1-311E5822254D}" type="slidenum">
              <a:rPr lang="en-US" altLang="en-US" smtClean="0">
                <a:latin typeface="Arial" charset="0"/>
              </a:rPr>
              <a:pPr eaLnBrk="1" hangingPunct="1">
                <a:spcBef>
                  <a:spcPct val="0"/>
                </a:spcBef>
                <a:buFontTx/>
                <a:buNone/>
              </a:pPr>
              <a:t>40</a:t>
            </a:fld>
            <a:endParaRPr lang="en-US" altLang="en-US" smtClean="0">
              <a:latin typeface="Arial" charset="0"/>
            </a:endParaRPr>
          </a:p>
        </p:txBody>
      </p:sp>
      <p:pic>
        <p:nvPicPr>
          <p:cNvPr id="1026" name="Picture 2" title="Share Corporate Inquiries Awards Mo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380" y="4419600"/>
            <a:ext cx="582355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solidFill>
            <a:srgbClr val="00B050"/>
          </a:solidFill>
        </p:spPr>
        <p:txBody>
          <a:bodyPr/>
          <a:lstStyle/>
          <a:p>
            <a:pPr eaLnBrk="1" hangingPunct="1"/>
            <a:r>
              <a:rPr lang="en-US" altLang="en-US" smtClean="0">
                <a:latin typeface="Georgia" pitchFamily="18" charset="0"/>
                <a:cs typeface="Georgia" pitchFamily="18" charset="0"/>
              </a:rPr>
              <a:t>Share display of Ch31 eligibility/entitlement</a:t>
            </a:r>
          </a:p>
        </p:txBody>
      </p:sp>
      <p:sp>
        <p:nvSpPr>
          <p:cNvPr id="5017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06E51479-87DB-4B23-892C-11A4FE9EECBD}" type="slidenum">
              <a:rPr lang="en-US" altLang="en-US" smtClean="0">
                <a:latin typeface="Arial" charset="0"/>
              </a:rPr>
              <a:pPr eaLnBrk="1" hangingPunct="1">
                <a:spcBef>
                  <a:spcPct val="0"/>
                </a:spcBef>
                <a:buFontTx/>
                <a:buNone/>
              </a:pPr>
              <a:t>41</a:t>
            </a:fld>
            <a:endParaRPr lang="en-US" altLang="en-US" smtClean="0">
              <a:latin typeface="Arial" charset="0"/>
            </a:endParaRPr>
          </a:p>
        </p:txBody>
      </p:sp>
      <p:grpSp>
        <p:nvGrpSpPr>
          <p:cNvPr id="3" name="Group 2" descr="BDN Pre-conversion Master Record tab highlighted." title="Share Corporate Award and Rating Data "/>
          <p:cNvGrpSpPr/>
          <p:nvPr/>
        </p:nvGrpSpPr>
        <p:grpSpPr>
          <a:xfrm>
            <a:off x="838200" y="1671638"/>
            <a:ext cx="7467600" cy="4348162"/>
            <a:chOff x="838200" y="1671638"/>
            <a:chExt cx="7467600" cy="4348162"/>
          </a:xfrm>
        </p:grpSpPr>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1638"/>
              <a:ext cx="7467600" cy="434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90600" y="2819400"/>
              <a:ext cx="1828800" cy="4572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2"/>
          <p:cNvSpPr>
            <a:spLocks noGrp="1"/>
          </p:cNvSpPr>
          <p:nvPr>
            <p:ph type="body" idx="1"/>
          </p:nvPr>
        </p:nvSpPr>
        <p:spPr>
          <a:xfrm>
            <a:off x="722313" y="1600200"/>
            <a:ext cx="7772400" cy="2806700"/>
          </a:xfrm>
          <a:solidFill>
            <a:srgbClr val="0070C0"/>
          </a:solidFill>
        </p:spPr>
        <p:txBody>
          <a:bodyPr/>
          <a:lstStyle/>
          <a:p>
            <a:r>
              <a:rPr lang="en-US" altLang="en-US" sz="6000" dirty="0" smtClean="0">
                <a:solidFill>
                  <a:schemeClr val="bg1"/>
                </a:solidFill>
                <a:latin typeface="Arial Black" pitchFamily="34" charset="0"/>
                <a:cs typeface="Georgia" pitchFamily="18" charset="0"/>
              </a:rPr>
              <a:t>Eligibility Entitlement Update </a:t>
            </a:r>
          </a:p>
        </p:txBody>
      </p:sp>
      <p:sp>
        <p:nvSpPr>
          <p:cNvPr id="52227" name="Slide Number Placeholder 3"/>
          <p:cNvSpPr>
            <a:spLocks noGrp="1"/>
          </p:cNvSpPr>
          <p:nvPr>
            <p:ph type="sldNum" sz="quarter" idx="4294967295"/>
          </p:nvPr>
        </p:nvSpPr>
        <p:spPr bwMode="auto">
          <a:xfrm>
            <a:off x="70104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014E2114-FC5B-407C-A11A-4EEBD877E4B5}" type="slidenum">
              <a:rPr lang="en-US" altLang="en-US" smtClean="0">
                <a:latin typeface="Arial" charset="0"/>
              </a:rPr>
              <a:pPr eaLnBrk="1" hangingPunct="1">
                <a:spcBef>
                  <a:spcPct val="0"/>
                </a:spcBef>
                <a:buFontTx/>
                <a:buNone/>
              </a:pPr>
              <a:t>42</a:t>
            </a:fld>
            <a:endParaRPr lang="en-US" altLang="en-US" smtClean="0">
              <a:latin typeface="Arial" charset="0"/>
            </a:endParaRPr>
          </a:p>
        </p:txBody>
      </p:sp>
      <p:sp>
        <p:nvSpPr>
          <p:cNvPr id="5" name="Title 4"/>
          <p:cNvSpPr>
            <a:spLocks noGrp="1"/>
          </p:cNvSpPr>
          <p:nvPr/>
        </p:nvSpPr>
        <p:spPr bwMode="auto">
          <a:xfrm>
            <a:off x="685800" y="4419600"/>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000" b="1" cap="all">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a:defRPr/>
            </a:pPr>
            <a:r>
              <a:rPr lang="en-US" i="1" dirty="0" smtClean="0">
                <a:solidFill>
                  <a:schemeClr val="tx1"/>
                </a:solidFill>
              </a:rPr>
              <a:t>Application Processing</a:t>
            </a:r>
            <a:endParaRPr lang="en-US" i="1" dirty="0">
              <a:solidFill>
                <a:schemeClr val="tx1"/>
              </a:solidFill>
            </a:endParaRPr>
          </a:p>
        </p:txBody>
      </p:sp>
      <p:pic>
        <p:nvPicPr>
          <p:cNvPr id="522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8600"/>
            <a:ext cx="1814513"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28600"/>
            <a:ext cx="8229600" cy="1511300"/>
          </a:xfrm>
          <a:solidFill>
            <a:srgbClr val="0070C0"/>
          </a:solidFill>
        </p:spPr>
        <p:txBody>
          <a:bodyPr/>
          <a:lstStyle/>
          <a:p>
            <a:pPr eaLnBrk="1" hangingPunct="1"/>
            <a:r>
              <a:rPr lang="en-US" altLang="en-US" dirty="0" smtClean="0">
                <a:latin typeface="Georgia" pitchFamily="18" charset="0"/>
                <a:cs typeface="Georgia" pitchFamily="18" charset="0"/>
              </a:rPr>
              <a:t>Eligibility/Entitlement Update - charging entitlement to Ch31 (&lt; ½ time or Ch33 TOE)</a:t>
            </a:r>
          </a:p>
        </p:txBody>
      </p:sp>
      <p:pic>
        <p:nvPicPr>
          <p:cNvPr id="53251" name="Picture 3" title="BDN Chapter Basic Eligibility Data, 431 scre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2000670"/>
            <a:ext cx="5029200" cy="4171529"/>
          </a:xfrm>
        </p:spPr>
      </p:pic>
      <p:sp>
        <p:nvSpPr>
          <p:cNvPr id="5325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EE7BEFC2-5E0F-46E3-B329-593657E25DC1}" type="slidenum">
              <a:rPr lang="en-US" altLang="en-US" smtClean="0">
                <a:latin typeface="Arial" charset="0"/>
              </a:rPr>
              <a:pPr eaLnBrk="1" hangingPunct="1">
                <a:spcBef>
                  <a:spcPct val="0"/>
                </a:spcBef>
                <a:buFontTx/>
                <a:buNone/>
              </a:pPr>
              <a:t>43</a:t>
            </a:fld>
            <a:endParaRPr lang="en-US" altLang="en-US" smtClean="0">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28600"/>
            <a:ext cx="8229600" cy="1435100"/>
          </a:xfrm>
          <a:solidFill>
            <a:srgbClr val="0070C0"/>
          </a:solidFill>
        </p:spPr>
        <p:txBody>
          <a:bodyPr/>
          <a:lstStyle/>
          <a:p>
            <a:pPr eaLnBrk="1" hangingPunct="1"/>
            <a:r>
              <a:rPr lang="en-US" altLang="en-US" dirty="0" smtClean="0">
                <a:latin typeface="Georgia" pitchFamily="18" charset="0"/>
                <a:cs typeface="Georgia" pitchFamily="18" charset="0"/>
              </a:rPr>
              <a:t>Eligibility/Entitlement Update - charging entitlement to Ch31 (&lt;1/2 time or Ch33 TOE) </a:t>
            </a:r>
            <a:r>
              <a:rPr lang="en-US" altLang="en-US" sz="2400" dirty="0" smtClean="0">
                <a:latin typeface="Georgia" pitchFamily="18" charset="0"/>
                <a:cs typeface="Georgia" pitchFamily="18" charset="0"/>
              </a:rPr>
              <a:t>continued</a:t>
            </a:r>
            <a:endParaRPr lang="en-US" altLang="en-US" dirty="0" smtClean="0">
              <a:latin typeface="Georgia" pitchFamily="18" charset="0"/>
              <a:cs typeface="Georgia" pitchFamily="18" charset="0"/>
            </a:endParaRPr>
          </a:p>
        </p:txBody>
      </p:sp>
      <p:pic>
        <p:nvPicPr>
          <p:cNvPr id="54275" name="Picture 2" title="BDN Chapter 31 Basic Eligibility Data, 432 scre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54295" y="1752600"/>
            <a:ext cx="4835409" cy="4094124"/>
          </a:xfrm>
        </p:spPr>
      </p:pic>
      <p:sp>
        <p:nvSpPr>
          <p:cNvPr id="5427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28B5B467-F457-40FB-A09E-B51A44BC6FFA}" type="slidenum">
              <a:rPr lang="en-US" altLang="en-US" smtClean="0">
                <a:latin typeface="Arial" charset="0"/>
              </a:rPr>
              <a:pPr eaLnBrk="1" hangingPunct="1">
                <a:spcBef>
                  <a:spcPct val="0"/>
                </a:spcBef>
                <a:buFontTx/>
                <a:buNone/>
              </a:pPr>
              <a:t>44</a:t>
            </a:fld>
            <a:endParaRPr lang="en-US" altLang="en-US" smtClean="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p:cNvSpPr>
            <a:spLocks noGrp="1"/>
          </p:cNvSpPr>
          <p:nvPr>
            <p:ph type="body" idx="1"/>
          </p:nvPr>
        </p:nvSpPr>
        <p:spPr>
          <a:xfrm>
            <a:off x="722313" y="1905000"/>
            <a:ext cx="7772400" cy="2667000"/>
          </a:xfrm>
          <a:solidFill>
            <a:schemeClr val="accent4"/>
          </a:solidFill>
        </p:spPr>
        <p:txBody>
          <a:bodyPr/>
          <a:lstStyle/>
          <a:p>
            <a:pPr>
              <a:defRPr/>
            </a:pPr>
            <a:r>
              <a:rPr lang="en-US" altLang="en-US" sz="5400" dirty="0" smtClean="0">
                <a:solidFill>
                  <a:schemeClr val="bg1"/>
                </a:solidFill>
                <a:latin typeface="Arial Black" pitchFamily="34" charset="0"/>
              </a:rPr>
              <a:t>Ch31 Transition to Corporate:</a:t>
            </a:r>
          </a:p>
          <a:p>
            <a:pPr>
              <a:defRPr/>
            </a:pPr>
            <a:r>
              <a:rPr lang="en-US" altLang="en-US" sz="5400" dirty="0" smtClean="0">
                <a:solidFill>
                  <a:schemeClr val="bg1"/>
                </a:solidFill>
                <a:latin typeface="Arial Black" pitchFamily="34" charset="0"/>
              </a:rPr>
              <a:t>Indexing/Archiving</a:t>
            </a:r>
          </a:p>
        </p:txBody>
      </p:sp>
      <p:sp>
        <p:nvSpPr>
          <p:cNvPr id="55299" name="Slide Number Placeholder 3"/>
          <p:cNvSpPr>
            <a:spLocks noGrp="1"/>
          </p:cNvSpPr>
          <p:nvPr>
            <p:ph type="sldNum" sz="quarter" idx="4294967295"/>
          </p:nvPr>
        </p:nvSpPr>
        <p:spPr bwMode="auto">
          <a:xfrm>
            <a:off x="70104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C8F4BDD3-FDB0-43FA-A4B3-A2CAD8C9D994}" type="slidenum">
              <a:rPr lang="en-US" altLang="en-US" smtClean="0">
                <a:latin typeface="Arial" charset="0"/>
              </a:rPr>
              <a:pPr eaLnBrk="1" hangingPunct="1">
                <a:spcBef>
                  <a:spcPct val="0"/>
                </a:spcBef>
                <a:buFontTx/>
                <a:buNone/>
              </a:pPr>
              <a:t>45</a:t>
            </a:fld>
            <a:endParaRPr lang="en-US" altLang="en-US" smtClean="0">
              <a:latin typeface="Arial" charset="0"/>
            </a:endParaRPr>
          </a:p>
        </p:txBody>
      </p:sp>
      <p:sp>
        <p:nvSpPr>
          <p:cNvPr id="6" name="Title 4"/>
          <p:cNvSpPr>
            <a:spLocks noGrp="1"/>
          </p:cNvSpPr>
          <p:nvPr/>
        </p:nvSpPr>
        <p:spPr bwMode="auto">
          <a:xfrm>
            <a:off x="658813" y="4572000"/>
            <a:ext cx="77724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000" b="1" cap="all">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a:defRPr/>
            </a:pPr>
            <a:r>
              <a:rPr lang="en-US" i="1" dirty="0" smtClean="0">
                <a:solidFill>
                  <a:schemeClr val="tx1"/>
                </a:solidFill>
              </a:rPr>
              <a:t>Application Processing</a:t>
            </a:r>
            <a:endParaRPr lang="en-US" i="1" dirty="0">
              <a:solidFill>
                <a:schemeClr val="tx1"/>
              </a:solidFill>
            </a:endParaRPr>
          </a:p>
        </p:txBody>
      </p:sp>
      <p:pic>
        <p:nvPicPr>
          <p:cNvPr id="553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8600"/>
            <a:ext cx="1814513"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chemeClr val="accent4"/>
          </a:solidFill>
        </p:spPr>
        <p:txBody>
          <a:bodyPr/>
          <a:lstStyle/>
          <a:p>
            <a:pPr eaLnBrk="1" hangingPunct="1">
              <a:defRPr/>
            </a:pPr>
            <a:r>
              <a:rPr lang="en-US" altLang="en-US" dirty="0" smtClean="0">
                <a:latin typeface="Georgia" pitchFamily="18" charset="0"/>
                <a:cs typeface="Georgia" pitchFamily="18" charset="0"/>
              </a:rPr>
              <a:t>Ch31 Transition to Corporate- Background</a:t>
            </a:r>
          </a:p>
        </p:txBody>
      </p:sp>
      <p:sp>
        <p:nvSpPr>
          <p:cNvPr id="4099" name="Rectangle 4"/>
          <p:cNvSpPr>
            <a:spLocks noGrp="1" noChangeArrowheads="1"/>
          </p:cNvSpPr>
          <p:nvPr>
            <p:ph idx="1"/>
          </p:nvPr>
        </p:nvSpPr>
        <p:spPr>
          <a:xfrm>
            <a:off x="457200" y="1447800"/>
            <a:ext cx="7772400" cy="4876800"/>
          </a:xfrm>
        </p:spPr>
        <p:txBody>
          <a:bodyPr/>
          <a:lstStyle/>
          <a:p>
            <a:pPr eaLnBrk="1" hangingPunct="1">
              <a:buFontTx/>
              <a:buNone/>
              <a:defRPr/>
            </a:pPr>
            <a:r>
              <a:rPr lang="en-US" altLang="en-US" sz="2400" dirty="0" smtClean="0"/>
              <a:t> VR&amp;E Service is transitioning from BDN to the use of Corporate WINRS as a single system to:</a:t>
            </a:r>
          </a:p>
          <a:p>
            <a:pPr eaLnBrk="1" hangingPunct="1">
              <a:buFontTx/>
              <a:buChar char="-"/>
              <a:defRPr/>
            </a:pPr>
            <a:r>
              <a:rPr lang="en-US" altLang="en-US" sz="2000" dirty="0" smtClean="0"/>
              <a:t>Create Ch31 records</a:t>
            </a:r>
          </a:p>
          <a:p>
            <a:pPr eaLnBrk="1" hangingPunct="1">
              <a:buFontTx/>
              <a:buChar char="-"/>
              <a:defRPr/>
            </a:pPr>
            <a:r>
              <a:rPr lang="en-US" altLang="en-US" sz="2000" dirty="0" smtClean="0"/>
              <a:t>Manage Ch31 services</a:t>
            </a:r>
          </a:p>
          <a:p>
            <a:pPr eaLnBrk="1" hangingPunct="1">
              <a:buFontTx/>
              <a:buChar char="-"/>
              <a:defRPr/>
            </a:pPr>
            <a:r>
              <a:rPr lang="en-US" altLang="en-US" sz="2000" dirty="0" smtClean="0"/>
              <a:t>To pay subsistence allowance benefits</a:t>
            </a:r>
            <a:endParaRPr lang="en-US" altLang="en-US" sz="2000" dirty="0"/>
          </a:p>
          <a:p>
            <a:pPr eaLnBrk="1" hangingPunct="1">
              <a:buFontTx/>
              <a:buNone/>
              <a:defRPr/>
            </a:pPr>
            <a:r>
              <a:rPr lang="en-US" altLang="en-US" sz="2400" dirty="0" smtClean="0"/>
              <a:t>Corporate WINRS has been enhanced with:</a:t>
            </a:r>
          </a:p>
          <a:p>
            <a:pPr eaLnBrk="1" hangingPunct="1">
              <a:buFontTx/>
              <a:buChar char="-"/>
              <a:defRPr/>
            </a:pPr>
            <a:r>
              <a:rPr lang="en-US" altLang="en-US" sz="2000" dirty="0" smtClean="0"/>
              <a:t>Robust eligibility/entitlement module (AutoGED)</a:t>
            </a:r>
          </a:p>
          <a:p>
            <a:pPr eaLnBrk="1" hangingPunct="1">
              <a:buFontTx/>
              <a:buChar char="-"/>
              <a:defRPr/>
            </a:pPr>
            <a:r>
              <a:rPr lang="en-US" altLang="en-US" sz="2000" dirty="0" smtClean="0"/>
              <a:t>Fully functioning subsistence allowance module (SAM)</a:t>
            </a:r>
          </a:p>
          <a:p>
            <a:pPr marL="0" indent="0" eaLnBrk="1" hangingPunct="1">
              <a:buFontTx/>
              <a:buNone/>
              <a:defRPr/>
            </a:pPr>
            <a:endParaRPr lang="en-US" altLang="en-US" sz="2400" dirty="0"/>
          </a:p>
          <a:p>
            <a:pPr marL="0" indent="0" eaLnBrk="1" hangingPunct="1">
              <a:buFontTx/>
              <a:buNone/>
              <a:defRPr/>
            </a:pPr>
            <a:r>
              <a:rPr lang="en-US" altLang="en-US" sz="2400" dirty="0" smtClean="0"/>
              <a:t>CWINRS releases and the ongoing BDN Archiving project are both driving the Ch31 transition from BDN to the Corporate environment.</a:t>
            </a:r>
          </a:p>
        </p:txBody>
      </p:sp>
      <p:sp>
        <p:nvSpPr>
          <p:cNvPr id="5632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293A72DA-EF32-4683-BF01-6A14B10D750C}" type="slidenum">
              <a:rPr lang="en-US" altLang="en-US" smtClean="0">
                <a:latin typeface="Arial" charset="0"/>
              </a:rPr>
              <a:pPr eaLnBrk="1" hangingPunct="1">
                <a:spcBef>
                  <a:spcPct val="0"/>
                </a:spcBef>
                <a:buFontTx/>
                <a:buNone/>
              </a:pPr>
              <a:t>46</a:t>
            </a:fld>
            <a:endParaRPr lang="en-US" altLang="en-US" smtClean="0">
              <a:latin typeface="Arial"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chemeClr val="accent4"/>
          </a:solidFill>
        </p:spPr>
        <p:txBody>
          <a:bodyPr/>
          <a:lstStyle/>
          <a:p>
            <a:pPr eaLnBrk="1" hangingPunct="1">
              <a:defRPr/>
            </a:pPr>
            <a:r>
              <a:rPr lang="en-US" altLang="en-US" dirty="0" smtClean="0">
                <a:latin typeface="Georgia" pitchFamily="18" charset="0"/>
                <a:cs typeface="Georgia" pitchFamily="18" charset="0"/>
              </a:rPr>
              <a:t>Ch31 Transition to Corporate– Archive Records</a:t>
            </a:r>
          </a:p>
        </p:txBody>
      </p:sp>
      <p:sp>
        <p:nvSpPr>
          <p:cNvPr id="5123" name="Rectangle 4"/>
          <p:cNvSpPr>
            <a:spLocks noGrp="1" noChangeArrowheads="1"/>
          </p:cNvSpPr>
          <p:nvPr>
            <p:ph idx="1"/>
          </p:nvPr>
        </p:nvSpPr>
        <p:spPr>
          <a:xfrm>
            <a:off x="457200" y="1447800"/>
            <a:ext cx="7772400" cy="4876800"/>
          </a:xfrm>
        </p:spPr>
        <p:txBody>
          <a:bodyPr/>
          <a:lstStyle/>
          <a:p>
            <a:pPr eaLnBrk="1" hangingPunct="1">
              <a:buFontTx/>
              <a:buNone/>
              <a:defRPr/>
            </a:pPr>
            <a:r>
              <a:rPr lang="en-US" altLang="en-US" sz="2400" dirty="0" smtClean="0"/>
              <a:t> What happens when a BDN record is archived?</a:t>
            </a:r>
            <a:endParaRPr lang="en-US" altLang="en-US" sz="2000" dirty="0" smtClean="0"/>
          </a:p>
          <a:p>
            <a:pPr lvl="1" eaLnBrk="1" hangingPunct="1">
              <a:buFontTx/>
              <a:buChar char="-"/>
              <a:defRPr/>
            </a:pPr>
            <a:r>
              <a:rPr lang="en-US" altLang="en-US" sz="2000" dirty="0" smtClean="0"/>
              <a:t>BDN record is deleted</a:t>
            </a:r>
          </a:p>
          <a:p>
            <a:pPr lvl="1" eaLnBrk="1" hangingPunct="1">
              <a:buFontTx/>
              <a:buChar char="-"/>
              <a:defRPr/>
            </a:pPr>
            <a:r>
              <a:rPr lang="en-US" sz="2000" dirty="0" smtClean="0"/>
              <a:t>BDN data segments are stored in the Corporate data base for future use by CWINRS (AutoGED will access this data for reopened claims)</a:t>
            </a:r>
          </a:p>
          <a:p>
            <a:pPr lvl="1" eaLnBrk="1" hangingPunct="1">
              <a:buFontTx/>
              <a:buChar char="-"/>
              <a:defRPr/>
            </a:pPr>
            <a:r>
              <a:rPr lang="en-US" sz="2000" dirty="0"/>
              <a:t>BDN screen series M32 – M38, M01 and M39 are stored in Share (Pre-Conversion Tab in Corporate Inquiries Module) for reference</a:t>
            </a:r>
          </a:p>
          <a:p>
            <a:pPr lvl="1" eaLnBrk="1" hangingPunct="1">
              <a:buFontTx/>
              <a:buChar char="-"/>
              <a:defRPr/>
            </a:pPr>
            <a:endParaRPr lang="en-US" sz="2400" dirty="0" smtClean="0"/>
          </a:p>
          <a:p>
            <a:pPr marL="457200" lvl="1" indent="0" eaLnBrk="1" hangingPunct="1">
              <a:buFontTx/>
              <a:buNone/>
              <a:defRPr/>
            </a:pPr>
            <a:endParaRPr lang="en-US" altLang="en-US" sz="2000" dirty="0" smtClean="0"/>
          </a:p>
        </p:txBody>
      </p:sp>
      <p:sp>
        <p:nvSpPr>
          <p:cNvPr id="5734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BB45C495-358D-48EA-9F41-F6FCF2DCC2F2}" type="slidenum">
              <a:rPr lang="en-US" altLang="en-US" smtClean="0">
                <a:latin typeface="Arial" charset="0"/>
              </a:rPr>
              <a:pPr eaLnBrk="1" hangingPunct="1">
                <a:spcBef>
                  <a:spcPct val="0"/>
                </a:spcBef>
                <a:buFontTx/>
                <a:buNone/>
              </a:pPr>
              <a:t>47</a:t>
            </a:fld>
            <a:endParaRPr lang="en-US" altLang="en-US" smtClean="0">
              <a:latin typeface="Arial"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chemeClr val="accent4"/>
          </a:solidFill>
        </p:spPr>
        <p:txBody>
          <a:bodyPr/>
          <a:lstStyle/>
          <a:p>
            <a:pPr eaLnBrk="1" hangingPunct="1">
              <a:defRPr/>
            </a:pPr>
            <a:r>
              <a:rPr lang="en-US" altLang="en-US" dirty="0" smtClean="0">
                <a:latin typeface="Georgia" pitchFamily="18" charset="0"/>
                <a:cs typeface="Georgia" pitchFamily="18" charset="0"/>
              </a:rPr>
              <a:t>Ch31 Transition to Corporate – Index Records</a:t>
            </a:r>
          </a:p>
        </p:txBody>
      </p:sp>
      <p:sp>
        <p:nvSpPr>
          <p:cNvPr id="58371" name="Rectangle 3"/>
          <p:cNvSpPr>
            <a:spLocks noGrp="1" noChangeArrowheads="1"/>
          </p:cNvSpPr>
          <p:nvPr>
            <p:ph idx="1"/>
          </p:nvPr>
        </p:nvSpPr>
        <p:spPr>
          <a:xfrm>
            <a:off x="430213" y="1524000"/>
            <a:ext cx="8229600" cy="4191000"/>
          </a:xfrm>
        </p:spPr>
        <p:txBody>
          <a:bodyPr/>
          <a:lstStyle/>
          <a:p>
            <a:pPr marL="0" indent="0" algn="ctr" eaLnBrk="1" hangingPunct="1">
              <a:lnSpc>
                <a:spcPct val="90000"/>
              </a:lnSpc>
              <a:buFontTx/>
              <a:buNone/>
            </a:pPr>
            <a:r>
              <a:rPr lang="en-US" altLang="en-US" sz="2400" smtClean="0">
                <a:cs typeface="Georgia" pitchFamily="18" charset="0"/>
              </a:rPr>
              <a:t>BDN Ready screen will post “ACTION PROHIBITED–RECORD ALEADY EXISTS IN CWINRS”</a:t>
            </a:r>
          </a:p>
        </p:txBody>
      </p:sp>
      <p:sp>
        <p:nvSpPr>
          <p:cNvPr id="5837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CE339208-2933-401F-9DCB-FBB5F09B4316}" type="slidenum">
              <a:rPr lang="en-US" altLang="en-US" smtClean="0">
                <a:latin typeface="Arial" charset="0"/>
              </a:rPr>
              <a:pPr eaLnBrk="1" hangingPunct="1">
                <a:spcBef>
                  <a:spcPct val="0"/>
                </a:spcBef>
                <a:buFontTx/>
                <a:buNone/>
              </a:pPr>
              <a:t>48</a:t>
            </a:fld>
            <a:endParaRPr lang="en-US" altLang="en-US" smtClean="0">
              <a:latin typeface="Arial" charset="0"/>
            </a:endParaRPr>
          </a:p>
        </p:txBody>
      </p:sp>
      <p:grpSp>
        <p:nvGrpSpPr>
          <p:cNvPr id="5" name="Group 4" descr="“Action prohibited – record already exists in CWINRS.”  Start new command with ready screen.  &#10;" title="BDN Ready Screen Message for Indexed V Record"/>
          <p:cNvGrpSpPr/>
          <p:nvPr/>
        </p:nvGrpSpPr>
        <p:grpSpPr>
          <a:xfrm>
            <a:off x="257175" y="2209800"/>
            <a:ext cx="7618413" cy="4098925"/>
            <a:chOff x="257175" y="2209800"/>
            <a:chExt cx="7618413" cy="4098925"/>
          </a:xfrm>
        </p:grpSpPr>
        <p:pic>
          <p:nvPicPr>
            <p:cNvPr id="583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2209800"/>
              <a:ext cx="6607175" cy="409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257175" y="5105400"/>
              <a:ext cx="5305425" cy="787400"/>
              <a:chOff x="257175" y="5105400"/>
              <a:chExt cx="5305425" cy="787400"/>
            </a:xfrm>
          </p:grpSpPr>
          <p:cxnSp>
            <p:nvCxnSpPr>
              <p:cNvPr id="3" name="Straight Arrow Connector 2"/>
              <p:cNvCxnSpPr/>
              <p:nvPr/>
            </p:nvCxnSpPr>
            <p:spPr>
              <a:xfrm flipV="1">
                <a:off x="257175" y="5511800"/>
                <a:ext cx="785813" cy="38100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977900" y="5105400"/>
                <a:ext cx="4584700" cy="596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solidFill>
            <a:schemeClr val="accent4"/>
          </a:solidFill>
        </p:spPr>
        <p:txBody>
          <a:bodyPr/>
          <a:lstStyle/>
          <a:p>
            <a:pPr eaLnBrk="1" hangingPunct="1">
              <a:defRPr/>
            </a:pPr>
            <a:r>
              <a:rPr lang="en-US" altLang="en-US" dirty="0" smtClean="0">
                <a:latin typeface="Georgia" pitchFamily="18" charset="0"/>
                <a:cs typeface="Georgia" pitchFamily="18" charset="0"/>
              </a:rPr>
              <a:t>AutoGED - Indexing/Archiving Impact</a:t>
            </a:r>
          </a:p>
        </p:txBody>
      </p:sp>
      <p:sp>
        <p:nvSpPr>
          <p:cNvPr id="14339" name="Rectangle 3"/>
          <p:cNvSpPr>
            <a:spLocks noGrp="1" noChangeArrowheads="1"/>
          </p:cNvSpPr>
          <p:nvPr>
            <p:ph idx="1"/>
          </p:nvPr>
        </p:nvSpPr>
        <p:spPr>
          <a:xfrm>
            <a:off x="457200" y="1935163"/>
            <a:ext cx="8229600" cy="4191000"/>
          </a:xfrm>
        </p:spPr>
        <p:txBody>
          <a:bodyPr/>
          <a:lstStyle/>
          <a:p>
            <a:pPr marL="0" indent="0" eaLnBrk="1" hangingPunct="1">
              <a:buFontTx/>
              <a:buNone/>
              <a:defRPr/>
            </a:pPr>
            <a:r>
              <a:rPr lang="en-US" altLang="en-US" sz="2400" dirty="0" smtClean="0"/>
              <a:t>CWINRS AutoGED – Index/Archiving Impact</a:t>
            </a:r>
          </a:p>
          <a:p>
            <a:pPr lvl="1" eaLnBrk="1" hangingPunct="1">
              <a:defRPr/>
            </a:pPr>
            <a:r>
              <a:rPr lang="en-US" altLang="en-US" sz="2000" dirty="0" smtClean="0"/>
              <a:t>No screen changes to AutoGED </a:t>
            </a:r>
          </a:p>
          <a:p>
            <a:pPr lvl="2" eaLnBrk="1" hangingPunct="1">
              <a:defRPr/>
            </a:pPr>
            <a:r>
              <a:rPr lang="en-US" altLang="en-US" sz="1800" dirty="0" smtClean="0"/>
              <a:t>All changes are to background processes  to check or create Index record, synchronize entitlement, etc.</a:t>
            </a:r>
          </a:p>
          <a:p>
            <a:pPr lvl="2" eaLnBrk="1" hangingPunct="1">
              <a:defRPr/>
            </a:pPr>
            <a:r>
              <a:rPr lang="en-US" altLang="en-US" sz="1800" dirty="0" smtClean="0"/>
              <a:t>Warning messages displayed, processing stopped</a:t>
            </a:r>
          </a:p>
          <a:p>
            <a:pPr lvl="2" eaLnBrk="1" hangingPunct="1">
              <a:defRPr/>
            </a:pPr>
            <a:r>
              <a:rPr lang="en-US" altLang="en-US" sz="1800" dirty="0" smtClean="0"/>
              <a:t>Sample warning message below is displayed when you try to add an award in SAM when the Index points to BDN.</a:t>
            </a:r>
          </a:p>
          <a:p>
            <a:pPr marL="457200" lvl="1" indent="0" eaLnBrk="1" hangingPunct="1">
              <a:buFontTx/>
              <a:buNone/>
              <a:defRPr/>
            </a:pPr>
            <a:endParaRPr lang="en-US" altLang="en-US" sz="1800" dirty="0" smtClean="0"/>
          </a:p>
        </p:txBody>
      </p:sp>
      <p:sp>
        <p:nvSpPr>
          <p:cNvPr id="5939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1279E60D-B944-4232-8F17-1182B08D3CCB}" type="slidenum">
              <a:rPr lang="en-US" altLang="en-US" smtClean="0">
                <a:latin typeface="Arial" charset="0"/>
              </a:rPr>
              <a:pPr eaLnBrk="1" hangingPunct="1">
                <a:spcBef>
                  <a:spcPct val="0"/>
                </a:spcBef>
                <a:buFontTx/>
                <a:buNone/>
              </a:pPr>
              <a:t>49</a:t>
            </a:fld>
            <a:endParaRPr lang="en-US" altLang="en-US" smtClean="0">
              <a:latin typeface="Arial" charset="0"/>
            </a:endParaRPr>
          </a:p>
        </p:txBody>
      </p:sp>
      <p:pic>
        <p:nvPicPr>
          <p:cNvPr id="59397" name="Picture 3" title="Corporate WINRS Error Message WIN-8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4267200"/>
            <a:ext cx="31242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chemeClr val="accent2"/>
          </a:solidFill>
        </p:spPr>
        <p:txBody>
          <a:bodyPr/>
          <a:lstStyle/>
          <a:p>
            <a:r>
              <a:rPr lang="en-US" altLang="en-US" dirty="0" smtClean="0">
                <a:latin typeface="Georgia" pitchFamily="18" charset="0"/>
                <a:cs typeface="Georgia" pitchFamily="18" charset="0"/>
              </a:rPr>
              <a:t>Claim Development</a:t>
            </a:r>
            <a:r>
              <a:rPr lang="en-US" altLang="en-US" sz="2400" dirty="0" smtClean="0">
                <a:latin typeface="Georgia" pitchFamily="18" charset="0"/>
                <a:cs typeface="Georgia" pitchFamily="18" charset="0"/>
              </a:rPr>
              <a:t> continued</a:t>
            </a:r>
            <a:endParaRPr lang="en-US" altLang="en-US" dirty="0" smtClean="0">
              <a:latin typeface="Georgia" pitchFamily="18" charset="0"/>
              <a:cs typeface="Georgia" pitchFamily="18" charset="0"/>
            </a:endParaRPr>
          </a:p>
        </p:txBody>
      </p:sp>
      <p:sp>
        <p:nvSpPr>
          <p:cNvPr id="14339" name="Content Placeholder 2"/>
          <p:cNvSpPr>
            <a:spLocks noGrp="1"/>
          </p:cNvSpPr>
          <p:nvPr>
            <p:ph idx="1"/>
          </p:nvPr>
        </p:nvSpPr>
        <p:spPr>
          <a:xfrm>
            <a:off x="533400" y="1752600"/>
            <a:ext cx="8229600" cy="4191000"/>
          </a:xfrm>
        </p:spPr>
        <p:txBody>
          <a:bodyPr/>
          <a:lstStyle/>
          <a:p>
            <a:pPr>
              <a:buFont typeface="Calibri" pitchFamily="34" charset="0"/>
              <a:buAutoNum type="arabicPeriod"/>
            </a:pPr>
            <a:r>
              <a:rPr lang="en-US" altLang="en-US" dirty="0" smtClean="0">
                <a:cs typeface="Georgia" pitchFamily="18" charset="0"/>
              </a:rPr>
              <a:t>Receiving and Processing Ch31 Applications</a:t>
            </a:r>
          </a:p>
          <a:p>
            <a:pPr lvl="1"/>
            <a:r>
              <a:rPr lang="en-US" altLang="en-US" dirty="0" smtClean="0">
                <a:cs typeface="Georgia" pitchFamily="18" charset="0"/>
              </a:rPr>
              <a:t>Centralized Mail Room delivery</a:t>
            </a:r>
          </a:p>
          <a:p>
            <a:pPr lvl="1"/>
            <a:r>
              <a:rPr lang="en-US" altLang="en-US" dirty="0" smtClean="0">
                <a:cs typeface="Georgia" pitchFamily="18" charset="0"/>
              </a:rPr>
              <a:t>VBA Regional Offices or out-based locations, including outreach location(s)</a:t>
            </a:r>
          </a:p>
          <a:p>
            <a:pPr lvl="1" eaLnBrk="1" hangingPunct="1"/>
            <a:r>
              <a:rPr lang="en-US" altLang="en-US" dirty="0" smtClean="0">
                <a:cs typeface="Georgia" pitchFamily="18" charset="0"/>
              </a:rPr>
              <a:t>VHA facility or community-based outpatient clinics</a:t>
            </a:r>
          </a:p>
          <a:p>
            <a:pPr lvl="1" eaLnBrk="1" hangingPunct="1"/>
            <a:r>
              <a:rPr lang="en-US" altLang="en-US" dirty="0" smtClean="0">
                <a:cs typeface="Georgia" pitchFamily="18" charset="0"/>
              </a:rPr>
              <a:t>Vet Centers</a:t>
            </a:r>
          </a:p>
          <a:p>
            <a:pPr lvl="1" eaLnBrk="1" hangingPunct="1"/>
            <a:r>
              <a:rPr lang="en-US" altLang="en-US" dirty="0" smtClean="0">
                <a:cs typeface="Georgia" pitchFamily="18" charset="0"/>
              </a:rPr>
              <a:t>National Cemetery Administration (NCA)</a:t>
            </a:r>
          </a:p>
          <a:p>
            <a:pPr lvl="1" eaLnBrk="1" hangingPunct="1"/>
            <a:r>
              <a:rPr lang="en-US" altLang="en-US" dirty="0" smtClean="0">
                <a:cs typeface="Georgia" pitchFamily="18" charset="0"/>
              </a:rPr>
              <a:t>Veterans Online Application (</a:t>
            </a:r>
            <a:r>
              <a:rPr lang="en-US" altLang="en-US" dirty="0" err="1" smtClean="0">
                <a:cs typeface="Georgia" pitchFamily="18" charset="0"/>
              </a:rPr>
              <a:t>VonApp</a:t>
            </a:r>
            <a:r>
              <a:rPr lang="en-US" altLang="en-US" dirty="0" smtClean="0">
                <a:cs typeface="Georgia" pitchFamily="18" charset="0"/>
              </a:rPr>
              <a:t>)</a:t>
            </a:r>
          </a:p>
          <a:p>
            <a:pPr lvl="1" eaLnBrk="1" hangingPunct="1"/>
            <a:r>
              <a:rPr lang="en-US" altLang="en-US" dirty="0" smtClean="0">
                <a:cs typeface="Georgia" pitchFamily="18" charset="0"/>
              </a:rPr>
              <a:t>Military Installations</a:t>
            </a:r>
          </a:p>
          <a:p>
            <a:pPr>
              <a:buFont typeface="Calibri" pitchFamily="34" charset="0"/>
              <a:buAutoNum type="arabicPeriod"/>
            </a:pPr>
            <a:r>
              <a:rPr lang="en-US" altLang="en-US" dirty="0" smtClean="0">
                <a:cs typeface="Georgia" pitchFamily="18" charset="0"/>
              </a:rPr>
              <a:t>Verify qualifying military service</a:t>
            </a:r>
          </a:p>
          <a:p>
            <a:pPr>
              <a:buFont typeface="Calibri" pitchFamily="34" charset="0"/>
              <a:buAutoNum type="arabicPeriod"/>
            </a:pPr>
            <a:r>
              <a:rPr lang="en-US" altLang="en-US" dirty="0" smtClean="0">
                <a:cs typeface="Georgia" pitchFamily="18" charset="0"/>
              </a:rPr>
              <a:t>Very qualifying service-connected disability</a:t>
            </a:r>
          </a:p>
          <a:p>
            <a:pPr>
              <a:buFont typeface="Calibri" pitchFamily="34" charset="0"/>
              <a:buAutoNum type="arabicPeriod"/>
            </a:pPr>
            <a:r>
              <a:rPr lang="en-US" altLang="en-US" dirty="0" smtClean="0">
                <a:cs typeface="Georgia" pitchFamily="18" charset="0"/>
              </a:rPr>
              <a:t>Verify record exists in correct station</a:t>
            </a:r>
          </a:p>
          <a:p>
            <a:pPr lvl="1"/>
            <a:r>
              <a:rPr lang="en-US" altLang="en-US" dirty="0" smtClean="0">
                <a:cs typeface="Georgia" pitchFamily="18" charset="0"/>
              </a:rPr>
              <a:t>CWINRS – BDN</a:t>
            </a:r>
          </a:p>
          <a:p>
            <a:pPr>
              <a:buFont typeface="Calibri" pitchFamily="34" charset="0"/>
              <a:buAutoNum type="arabicPeriod"/>
            </a:pPr>
            <a:r>
              <a:rPr lang="en-US" altLang="en-US" dirty="0" smtClean="0">
                <a:cs typeface="Georgia" pitchFamily="18" charset="0"/>
              </a:rPr>
              <a:t>Verify if Chapter 36 claim (Ed/</a:t>
            </a:r>
            <a:r>
              <a:rPr lang="en-US" altLang="en-US" dirty="0" err="1" smtClean="0">
                <a:cs typeface="Georgia" pitchFamily="18" charset="0"/>
              </a:rPr>
              <a:t>Voc</a:t>
            </a:r>
            <a:r>
              <a:rPr lang="en-US" altLang="en-US" dirty="0" smtClean="0">
                <a:cs typeface="Georgia" pitchFamily="18" charset="0"/>
              </a:rPr>
              <a:t>) exists</a:t>
            </a:r>
          </a:p>
          <a:p>
            <a:pPr>
              <a:buFont typeface="Calibri" pitchFamily="34" charset="0"/>
              <a:buAutoNum type="arabicPeriod"/>
            </a:pPr>
            <a:r>
              <a:rPr lang="en-US" altLang="en-US" dirty="0" smtClean="0">
                <a:cs typeface="Georgia" pitchFamily="18" charset="0"/>
              </a:rPr>
              <a:t>Verify date of claim is on application</a:t>
            </a:r>
          </a:p>
        </p:txBody>
      </p:sp>
      <p:sp>
        <p:nvSpPr>
          <p:cNvPr id="1434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945AEA31-00CC-41AC-8610-6CDE001D3DB9}" type="slidenum">
              <a:rPr lang="en-US" altLang="en-US" smtClean="0">
                <a:latin typeface="Arial" charset="0"/>
              </a:rPr>
              <a:pPr eaLnBrk="1" hangingPunct="1">
                <a:spcBef>
                  <a:spcPct val="0"/>
                </a:spcBef>
                <a:buFontTx/>
                <a:buNone/>
              </a:pPr>
              <a:t>5</a:t>
            </a:fld>
            <a:endParaRPr lang="en-US" altLang="en-US" smtClean="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 Errors in Ch31 Claims Processing</a:t>
            </a:r>
            <a:endParaRPr lang="en-US" dirty="0"/>
          </a:p>
        </p:txBody>
      </p:sp>
      <p:sp>
        <p:nvSpPr>
          <p:cNvPr id="7" name="Content Placeholder 6"/>
          <p:cNvSpPr>
            <a:spLocks noGrp="1"/>
          </p:cNvSpPr>
          <p:nvPr>
            <p:ph idx="1"/>
          </p:nvPr>
        </p:nvSpPr>
        <p:spPr>
          <a:xfrm>
            <a:off x="457200" y="1524000"/>
            <a:ext cx="8229600" cy="4572000"/>
          </a:xfrm>
        </p:spPr>
        <p:txBody>
          <a:bodyPr/>
          <a:lstStyle/>
          <a:p>
            <a:pPr marL="0" indent="0" algn="ctr">
              <a:buNone/>
            </a:pPr>
            <a:r>
              <a:rPr lang="en-US" b="1" dirty="0" smtClean="0"/>
              <a:t>Problem</a:t>
            </a:r>
            <a:r>
              <a:rPr lang="en-US" dirty="0" smtClean="0"/>
              <a:t> – VOR 2.0 shows pending Ch31 095, 295, or 719, but there is no Pending Issue File</a:t>
            </a:r>
            <a:br>
              <a:rPr lang="en-US" dirty="0" smtClean="0"/>
            </a:br>
            <a:endParaRPr lang="en-US" dirty="0" smtClean="0"/>
          </a:p>
          <a:p>
            <a:r>
              <a:rPr lang="en-US" b="1" dirty="0" smtClean="0"/>
              <a:t>Cause</a:t>
            </a:r>
            <a:r>
              <a:rPr lang="en-US" dirty="0" smtClean="0"/>
              <a:t>: Starting a claim process in AutoGED and authorizing it in BDN increases the likelihood of “abandoning” a Corporate claim that will display as “pending” in VOR 2.0</a:t>
            </a:r>
            <a:br>
              <a:rPr lang="en-US" dirty="0" smtClean="0"/>
            </a:br>
            <a:endParaRPr lang="en-US" dirty="0" smtClean="0"/>
          </a:p>
          <a:p>
            <a:r>
              <a:rPr lang="en-US" b="1" dirty="0" smtClean="0"/>
              <a:t>Avoid</a:t>
            </a:r>
            <a:r>
              <a:rPr lang="en-US" dirty="0" smtClean="0"/>
              <a:t> the problem by using AutoGED to authorize all claims pending CAUT – if a processing error occurs, fix the error, then return to AutoGED Processing Tab to mark the correction made and retry processing.  Do not delete the AutoGED record nor leave it in pending status.</a:t>
            </a:r>
            <a:br>
              <a:rPr lang="en-US" dirty="0" smtClean="0"/>
            </a:br>
            <a:endParaRPr lang="en-US" dirty="0" smtClean="0"/>
          </a:p>
          <a:p>
            <a:r>
              <a:rPr lang="en-US" b="1" dirty="0" smtClean="0"/>
              <a:t>Fix</a:t>
            </a:r>
            <a:r>
              <a:rPr lang="en-US" dirty="0" smtClean="0"/>
              <a:t>: The problem can be fixed by using Share/Corporate Inquiries/Claims-Denials to determine the Claim Status for the EP.  If the Corporate Claim status is Open, and the EP is no longer pending, then use MAP-D to change the Claim Status from “Open” to “Closed”</a:t>
            </a:r>
            <a:endParaRPr lang="en-US" dirty="0"/>
          </a:p>
        </p:txBody>
      </p:sp>
      <p:sp>
        <p:nvSpPr>
          <p:cNvPr id="5" name="Slide Number Placeholder 4"/>
          <p:cNvSpPr>
            <a:spLocks noGrp="1"/>
          </p:cNvSpPr>
          <p:nvPr>
            <p:ph type="sldNum" sz="quarter" idx="10"/>
          </p:nvPr>
        </p:nvSpPr>
        <p:spPr/>
        <p:txBody>
          <a:bodyPr/>
          <a:lstStyle/>
          <a:p>
            <a:pPr>
              <a:defRPr/>
            </a:pPr>
            <a:fld id="{90F2710D-39D5-466F-8493-B693E9235FBA}" type="slidenum">
              <a:rPr lang="en-US" altLang="en-US" smtClean="0"/>
              <a:pPr>
                <a:defRPr/>
              </a:pPr>
              <a:t>50</a:t>
            </a:fld>
            <a:endParaRPr lang="en-US" altLang="en-US" dirty="0"/>
          </a:p>
        </p:txBody>
      </p:sp>
    </p:spTree>
    <p:extLst>
      <p:ext uri="{BB962C8B-B14F-4D97-AF65-F5344CB8AC3E}">
        <p14:creationId xmlns:p14="http://schemas.microsoft.com/office/powerpoint/2010/main" val="10233294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in Ch31 Claims Processing</a:t>
            </a:r>
            <a:endParaRPr lang="en-US" dirty="0"/>
          </a:p>
        </p:txBody>
      </p:sp>
      <p:sp>
        <p:nvSpPr>
          <p:cNvPr id="3" name="Content Placeholder 2"/>
          <p:cNvSpPr>
            <a:spLocks noGrp="1"/>
          </p:cNvSpPr>
          <p:nvPr>
            <p:ph idx="1"/>
          </p:nvPr>
        </p:nvSpPr>
        <p:spPr>
          <a:xfrm>
            <a:off x="457200" y="1600200"/>
            <a:ext cx="8229600" cy="4190513"/>
          </a:xfrm>
        </p:spPr>
        <p:txBody>
          <a:bodyPr/>
          <a:lstStyle/>
          <a:p>
            <a:pPr marL="0" indent="0" algn="ctr">
              <a:buNone/>
            </a:pPr>
            <a:r>
              <a:rPr lang="en-US" b="1" dirty="0" smtClean="0"/>
              <a:t>Problem</a:t>
            </a:r>
            <a:r>
              <a:rPr lang="en-US" dirty="0" smtClean="0"/>
              <a:t>:  I authorized the AutoGED, but neither the CWINRS nor the BDN Index record were created</a:t>
            </a:r>
          </a:p>
          <a:p>
            <a:r>
              <a:rPr lang="en-US" b="1" dirty="0" smtClean="0"/>
              <a:t>Cause</a:t>
            </a:r>
            <a:r>
              <a:rPr lang="en-US" dirty="0" smtClean="0"/>
              <a:t>:  Multiple issues cause this, including processing errors (technical) or user errors</a:t>
            </a:r>
          </a:p>
          <a:p>
            <a:r>
              <a:rPr lang="en-US" b="1" dirty="0" smtClean="0"/>
              <a:t>Avoid</a:t>
            </a:r>
            <a:r>
              <a:rPr lang="en-US" dirty="0" smtClean="0"/>
              <a:t> the problem by authorizing AutoGED during VBA business  hours.  If the authorization is processed during Hines ITC overnight processing time when BDN is taken off-line (usually 2 – 4 hours commencing at 9:00 p.m. CT) the normal transmission of data from CWINRS to BDN is disrupted and the CWINRS and BDN Index records are not created</a:t>
            </a:r>
          </a:p>
          <a:p>
            <a:pPr lvl="2"/>
            <a:r>
              <a:rPr lang="en-US" dirty="0" smtClean="0"/>
              <a:t>Report technical errors to the National Service Desk – </a:t>
            </a:r>
            <a:r>
              <a:rPr lang="en-US" dirty="0" smtClean="0">
                <a:hlinkClick r:id="rId3"/>
              </a:rPr>
              <a:t>itsc@va.gov</a:t>
            </a:r>
            <a:r>
              <a:rPr lang="en-US" dirty="0" smtClean="0"/>
              <a:t> or 1-855-NSD-HELP (1-855-673-4357)</a:t>
            </a:r>
            <a:endParaRPr lang="en-US" dirty="0"/>
          </a:p>
          <a:p>
            <a:r>
              <a:rPr lang="en-US" b="1" dirty="0" smtClean="0"/>
              <a:t>Fix</a:t>
            </a:r>
            <a:r>
              <a:rPr lang="en-US" dirty="0" smtClean="0"/>
              <a:t>:  The problem can be fixed by using BDN/MINQ to determine that the Ch31 BDN record was created, and/or PINQ (BDN or Share inquiry) to determine that EP 095/295 was closed and that EP 719 was established.  Create the CER folder location in BIRLS.  Use CWINRS Record manual creation function.  These steps will create both a CWINRS and a BDN Index record.</a:t>
            </a:r>
            <a:endParaRPr lang="en-US" dirty="0"/>
          </a:p>
        </p:txBody>
      </p:sp>
      <p:sp>
        <p:nvSpPr>
          <p:cNvPr id="4" name="Slide Number Placeholder 3"/>
          <p:cNvSpPr>
            <a:spLocks noGrp="1"/>
          </p:cNvSpPr>
          <p:nvPr>
            <p:ph type="sldNum" sz="quarter" idx="10"/>
          </p:nvPr>
        </p:nvSpPr>
        <p:spPr/>
        <p:txBody>
          <a:bodyPr/>
          <a:lstStyle/>
          <a:p>
            <a:pPr>
              <a:defRPr/>
            </a:pPr>
            <a:fld id="{EC8C5144-F00A-417F-BDE0-E4A8D2A31604}" type="slidenum">
              <a:rPr lang="en-US" smtClean="0"/>
              <a:pPr>
                <a:defRPr/>
              </a:pPr>
              <a:t>51</a:t>
            </a:fld>
            <a:endParaRPr lang="en-US" dirty="0"/>
          </a:p>
        </p:txBody>
      </p:sp>
    </p:spTree>
    <p:extLst>
      <p:ext uri="{BB962C8B-B14F-4D97-AF65-F5344CB8AC3E}">
        <p14:creationId xmlns:p14="http://schemas.microsoft.com/office/powerpoint/2010/main" val="1047421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Errors in Ch31 Claims Processing</a:t>
            </a:r>
          </a:p>
        </p:txBody>
      </p:sp>
      <p:sp>
        <p:nvSpPr>
          <p:cNvPr id="3" name="Content Placeholder 2"/>
          <p:cNvSpPr>
            <a:spLocks noGrp="1"/>
          </p:cNvSpPr>
          <p:nvPr>
            <p:ph idx="1"/>
          </p:nvPr>
        </p:nvSpPr>
        <p:spPr/>
        <p:txBody>
          <a:bodyPr/>
          <a:lstStyle/>
          <a:p>
            <a:pPr marL="0" indent="0" algn="ctr">
              <a:buNone/>
            </a:pPr>
            <a:r>
              <a:rPr lang="en-US" b="1" dirty="0"/>
              <a:t>Problem</a:t>
            </a:r>
            <a:r>
              <a:rPr lang="en-US" dirty="0"/>
              <a:t>:   My Pending End Products are older than the </a:t>
            </a:r>
            <a:r>
              <a:rPr lang="en-US" dirty="0" smtClean="0"/>
              <a:t>claim</a:t>
            </a:r>
            <a:br>
              <a:rPr lang="en-US" dirty="0" smtClean="0"/>
            </a:br>
            <a:endParaRPr lang="en-US" sz="1600" dirty="0"/>
          </a:p>
          <a:p>
            <a:r>
              <a:rPr lang="en-US" b="1" dirty="0"/>
              <a:t>Cause</a:t>
            </a:r>
            <a:r>
              <a:rPr lang="en-US" dirty="0"/>
              <a:t>:  Most likely cause is an error in the entry of the date of claim on Add/Reopened GED record.  </a:t>
            </a:r>
            <a:r>
              <a:rPr lang="en-US" dirty="0" smtClean="0"/>
              <a:t/>
            </a:r>
            <a:br>
              <a:rPr lang="en-US" dirty="0" smtClean="0"/>
            </a:br>
            <a:endParaRPr lang="en-US" dirty="0"/>
          </a:p>
          <a:p>
            <a:r>
              <a:rPr lang="en-US" b="1" dirty="0"/>
              <a:t>Avoid</a:t>
            </a:r>
            <a:r>
              <a:rPr lang="en-US" dirty="0"/>
              <a:t> the problem with point-of-processing accuracy </a:t>
            </a:r>
            <a:r>
              <a:rPr lang="en-US" dirty="0" smtClean="0"/>
              <a:t>review</a:t>
            </a:r>
            <a:br>
              <a:rPr lang="en-US" dirty="0" smtClean="0"/>
            </a:br>
            <a:endParaRPr lang="en-US" dirty="0"/>
          </a:p>
          <a:p>
            <a:r>
              <a:rPr lang="en-US" b="1" dirty="0"/>
              <a:t>Fix</a:t>
            </a:r>
            <a:r>
              <a:rPr lang="en-US" dirty="0"/>
              <a:t>:  </a:t>
            </a:r>
          </a:p>
          <a:p>
            <a:pPr lvl="2"/>
            <a:r>
              <a:rPr lang="en-US" dirty="0"/>
              <a:t>Use CAST command (this may require that the Ch31 Index record is re-set to “B” in order to use CAST command in BDN), to correct the date of claim</a:t>
            </a:r>
          </a:p>
          <a:p>
            <a:pPr lvl="2"/>
            <a:r>
              <a:rPr lang="en-US" dirty="0"/>
              <a:t>Submit a trouble ticket to the National Service Desk – </a:t>
            </a:r>
            <a:r>
              <a:rPr lang="en-US" u="sng" dirty="0">
                <a:hlinkClick r:id="rId3"/>
              </a:rPr>
              <a:t>itsc@va.gov</a:t>
            </a:r>
            <a:r>
              <a:rPr lang="en-US" dirty="0"/>
              <a:t> or 1-855-NSD-HELP (1-855-673-4357)</a:t>
            </a:r>
          </a:p>
          <a:p>
            <a:pPr lvl="2"/>
            <a:r>
              <a:rPr lang="en-US" dirty="0"/>
              <a:t>(NOTE: the date of claim on the EP will remain incorrect – however days to entitlement determination data will be correct)</a:t>
            </a:r>
          </a:p>
          <a:p>
            <a:endParaRPr lang="en-US" dirty="0"/>
          </a:p>
        </p:txBody>
      </p:sp>
      <p:sp>
        <p:nvSpPr>
          <p:cNvPr id="4" name="Slide Number Placeholder 3"/>
          <p:cNvSpPr>
            <a:spLocks noGrp="1"/>
          </p:cNvSpPr>
          <p:nvPr>
            <p:ph type="sldNum" sz="quarter" idx="10"/>
          </p:nvPr>
        </p:nvSpPr>
        <p:spPr/>
        <p:txBody>
          <a:bodyPr/>
          <a:lstStyle/>
          <a:p>
            <a:pPr>
              <a:defRPr/>
            </a:pPr>
            <a:fld id="{EC8C5144-F00A-417F-BDE0-E4A8D2A31604}" type="slidenum">
              <a:rPr lang="en-US" smtClean="0"/>
              <a:pPr>
                <a:defRPr/>
              </a:pPr>
              <a:t>52</a:t>
            </a:fld>
            <a:endParaRPr lang="en-US" dirty="0"/>
          </a:p>
        </p:txBody>
      </p:sp>
    </p:spTree>
    <p:extLst>
      <p:ext uri="{BB962C8B-B14F-4D97-AF65-F5344CB8AC3E}">
        <p14:creationId xmlns:p14="http://schemas.microsoft.com/office/powerpoint/2010/main" val="33458486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in Ch31 Claims Processing</a:t>
            </a:r>
            <a:endParaRPr lang="en-US" dirty="0"/>
          </a:p>
        </p:txBody>
      </p:sp>
      <p:sp>
        <p:nvSpPr>
          <p:cNvPr id="3" name="Content Placeholder 2"/>
          <p:cNvSpPr>
            <a:spLocks noGrp="1"/>
          </p:cNvSpPr>
          <p:nvPr>
            <p:ph idx="1"/>
          </p:nvPr>
        </p:nvSpPr>
        <p:spPr/>
        <p:txBody>
          <a:bodyPr/>
          <a:lstStyle/>
          <a:p>
            <a:pPr marL="0" indent="0" algn="ctr">
              <a:buNone/>
            </a:pPr>
            <a:r>
              <a:rPr lang="en-US" b="1" dirty="0" smtClean="0"/>
              <a:t>Problem</a:t>
            </a:r>
            <a:r>
              <a:rPr lang="en-US" dirty="0" smtClean="0"/>
              <a:t> – My Days to Entitlement calculation is incorrect</a:t>
            </a:r>
          </a:p>
          <a:p>
            <a:pPr marL="0" indent="0" algn="ctr">
              <a:buNone/>
            </a:pPr>
            <a:endParaRPr lang="en-US" dirty="0" smtClean="0"/>
          </a:p>
          <a:p>
            <a:r>
              <a:rPr lang="en-US" b="1" dirty="0" smtClean="0"/>
              <a:t>Cause</a:t>
            </a:r>
            <a:r>
              <a:rPr lang="en-US" dirty="0" smtClean="0"/>
              <a:t>:  Most likely cause is that an error in the entry of the date of claim on Add/Reopened GED record was not corrected on either an original or reopened claim – or, CWINRS was unable to update the BDN Ch31 Master Record on a reopened claim</a:t>
            </a:r>
          </a:p>
          <a:p>
            <a:endParaRPr lang="en-US" dirty="0" smtClean="0"/>
          </a:p>
          <a:p>
            <a:r>
              <a:rPr lang="en-US" b="1" dirty="0" smtClean="0"/>
              <a:t>Avoid</a:t>
            </a:r>
            <a:r>
              <a:rPr lang="en-US" dirty="0" smtClean="0"/>
              <a:t> the problem by following basic development steps and ensure that the CER folder location  is in your station before starting the reopened claim process</a:t>
            </a:r>
          </a:p>
          <a:p>
            <a:endParaRPr lang="en-US" dirty="0" smtClean="0"/>
          </a:p>
          <a:p>
            <a:r>
              <a:rPr lang="en-US" b="1" dirty="0" smtClean="0"/>
              <a:t>Fix</a:t>
            </a:r>
            <a:r>
              <a:rPr lang="en-US" dirty="0" smtClean="0"/>
              <a:t>:  None – once the monthly Master Record data is calculated, correction of the historic record details will not correct the performance score</a:t>
            </a:r>
            <a:endParaRPr lang="en-US" dirty="0"/>
          </a:p>
        </p:txBody>
      </p:sp>
      <p:sp>
        <p:nvSpPr>
          <p:cNvPr id="4" name="Slide Number Placeholder 3"/>
          <p:cNvSpPr>
            <a:spLocks noGrp="1"/>
          </p:cNvSpPr>
          <p:nvPr>
            <p:ph type="sldNum" sz="quarter" idx="10"/>
          </p:nvPr>
        </p:nvSpPr>
        <p:spPr/>
        <p:txBody>
          <a:bodyPr/>
          <a:lstStyle/>
          <a:p>
            <a:pPr>
              <a:defRPr/>
            </a:pPr>
            <a:fld id="{EC8C5144-F00A-417F-BDE0-E4A8D2A31604}" type="slidenum">
              <a:rPr lang="en-US" smtClean="0"/>
              <a:pPr>
                <a:defRPr/>
              </a:pPr>
              <a:t>53</a:t>
            </a:fld>
            <a:endParaRPr lang="en-US" dirty="0"/>
          </a:p>
        </p:txBody>
      </p:sp>
    </p:spTree>
    <p:extLst>
      <p:ext uri="{BB962C8B-B14F-4D97-AF65-F5344CB8AC3E}">
        <p14:creationId xmlns:p14="http://schemas.microsoft.com/office/powerpoint/2010/main" val="39481112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1143000"/>
          </a:xfrm>
          <a:solidFill>
            <a:schemeClr val="accent1">
              <a:lumMod val="20000"/>
              <a:lumOff val="80000"/>
            </a:schemeClr>
          </a:solidFill>
        </p:spPr>
        <p:txBody>
          <a:bodyPr/>
          <a:lstStyle/>
          <a:p>
            <a:pPr eaLnBrk="1" hangingPunct="1">
              <a:defRPr/>
            </a:pPr>
            <a:r>
              <a:rPr lang="en-US" altLang="en-US" dirty="0" smtClean="0">
                <a:solidFill>
                  <a:schemeClr val="tx1"/>
                </a:solidFill>
                <a:latin typeface="Georgia" pitchFamily="18" charset="0"/>
                <a:cs typeface="Georgia" pitchFamily="18" charset="0"/>
              </a:rPr>
              <a:t>References</a:t>
            </a:r>
          </a:p>
        </p:txBody>
      </p:sp>
      <p:sp>
        <p:nvSpPr>
          <p:cNvPr id="56323" name="Rectangle 3"/>
          <p:cNvSpPr>
            <a:spLocks noGrp="1" noChangeArrowheads="1"/>
          </p:cNvSpPr>
          <p:nvPr>
            <p:ph type="body" sz="half" idx="1"/>
          </p:nvPr>
        </p:nvSpPr>
        <p:spPr>
          <a:xfrm>
            <a:off x="304800" y="1447800"/>
            <a:ext cx="8534400" cy="4678363"/>
          </a:xfrm>
        </p:spPr>
        <p:txBody>
          <a:bodyPr/>
          <a:lstStyle/>
          <a:p>
            <a:pPr eaLnBrk="1" hangingPunct="1">
              <a:defRPr/>
            </a:pPr>
            <a:r>
              <a:rPr lang="en-US" altLang="en-US" dirty="0"/>
              <a:t>M28R.PIV.A.2, </a:t>
            </a:r>
            <a:r>
              <a:rPr lang="en-US" altLang="en-US" dirty="0" smtClean="0"/>
              <a:t>Receiving and Processing Chapter 31 Applications</a:t>
            </a:r>
          </a:p>
          <a:p>
            <a:pPr eaLnBrk="1" hangingPunct="1">
              <a:defRPr/>
            </a:pPr>
            <a:r>
              <a:rPr lang="en-US" altLang="en-US" dirty="0" smtClean="0"/>
              <a:t>M28R.PV.B.8, </a:t>
            </a:r>
            <a:r>
              <a:rPr lang="en-US" dirty="0" smtClean="0"/>
              <a:t>Authorizing and Processing Subsistence Allowance</a:t>
            </a:r>
            <a:endParaRPr lang="en-US" altLang="en-US" dirty="0" smtClean="0"/>
          </a:p>
          <a:p>
            <a:pPr marL="457200" lvl="1" indent="-457200" eaLnBrk="1" hangingPunct="1">
              <a:buFont typeface="Arial" pitchFamily="34" charset="0"/>
              <a:buChar char="•"/>
              <a:defRPr/>
            </a:pPr>
            <a:r>
              <a:rPr lang="en-US" altLang="en-US" sz="1800" dirty="0" smtClean="0"/>
              <a:t>VR&amp;E Letter 28-13-21 (Revised) </a:t>
            </a:r>
          </a:p>
          <a:p>
            <a:pPr lvl="1" eaLnBrk="1" hangingPunct="1">
              <a:defRPr/>
            </a:pPr>
            <a:r>
              <a:rPr lang="en-US" altLang="en-US" sz="1800" dirty="0"/>
              <a:t>“AutoGED Overview,” August  27, 2013 by Ruth Comeau</a:t>
            </a:r>
          </a:p>
          <a:p>
            <a:pPr eaLnBrk="1" hangingPunct="1">
              <a:defRPr/>
            </a:pPr>
            <a:r>
              <a:rPr lang="en-US" altLang="en-US" dirty="0" smtClean="0"/>
              <a:t>VR&amp;E Job Support Tools Portal for </a:t>
            </a:r>
            <a:r>
              <a:rPr lang="en-US" altLang="en-US" dirty="0"/>
              <a:t>BDN </a:t>
            </a:r>
            <a:r>
              <a:rPr lang="en-US" altLang="en-US" dirty="0">
                <a:hlinkClick r:id="rId3"/>
              </a:rPr>
              <a:t>http://</a:t>
            </a:r>
            <a:r>
              <a:rPr lang="en-US" altLang="en-US" dirty="0" smtClean="0">
                <a:hlinkClick r:id="rId3"/>
              </a:rPr>
              <a:t>epss.vba.va.gov/vre_jst/default.html</a:t>
            </a:r>
            <a:r>
              <a:rPr lang="en-US" altLang="en-US" dirty="0" smtClean="0"/>
              <a:t> </a:t>
            </a:r>
          </a:p>
          <a:p>
            <a:pPr eaLnBrk="1" hangingPunct="1">
              <a:defRPr/>
            </a:pPr>
            <a:r>
              <a:rPr lang="en-US" altLang="en-US" dirty="0" smtClean="0"/>
              <a:t>Centralized Mail Info 5/12/14 </a:t>
            </a:r>
          </a:p>
          <a:p>
            <a:pPr lvl="1" eaLnBrk="1" hangingPunct="1">
              <a:defRPr/>
            </a:pPr>
            <a:r>
              <a:rPr lang="en-US" altLang="en-US" dirty="0" smtClean="0"/>
              <a:t>Compensation </a:t>
            </a:r>
            <a:r>
              <a:rPr lang="en-US" altLang="en-US" dirty="0"/>
              <a:t>Service </a:t>
            </a:r>
            <a:r>
              <a:rPr lang="en-US" altLang="en-US" dirty="0" smtClean="0"/>
              <a:t>website </a:t>
            </a:r>
            <a:r>
              <a:rPr lang="en-US" altLang="en-US" dirty="0" smtClean="0">
                <a:hlinkClick r:id="rId4"/>
              </a:rPr>
              <a:t>http</a:t>
            </a:r>
            <a:r>
              <a:rPr lang="en-US" altLang="en-US" dirty="0">
                <a:hlinkClick r:id="rId4"/>
              </a:rPr>
              <a:t>://</a:t>
            </a:r>
            <a:r>
              <a:rPr lang="en-US" altLang="en-US" dirty="0" smtClean="0">
                <a:hlinkClick r:id="rId4"/>
              </a:rPr>
              <a:t>vbaw.vba.va.gov/OBPI/Centralized_Mail.asp</a:t>
            </a:r>
            <a:r>
              <a:rPr lang="en-US" altLang="en-US" dirty="0" smtClean="0"/>
              <a:t> </a:t>
            </a:r>
          </a:p>
          <a:p>
            <a:r>
              <a:rPr lang="en-US" altLang="en-US" dirty="0"/>
              <a:t>VBMS Overview and Getting Started (Online) </a:t>
            </a:r>
            <a:r>
              <a:rPr lang="en-US" altLang="en-US" dirty="0" smtClean="0"/>
              <a:t>TMS ID# VA 3725147 </a:t>
            </a:r>
            <a:endParaRPr lang="en-US" altLang="en-US" dirty="0"/>
          </a:p>
          <a:p>
            <a:r>
              <a:rPr lang="en-US" altLang="en-US" dirty="0"/>
              <a:t>VBMS Conducting Searches (Online) TMS ID# VA </a:t>
            </a:r>
            <a:r>
              <a:rPr lang="en-US" altLang="en-US" dirty="0" smtClean="0"/>
              <a:t>2073965 </a:t>
            </a:r>
            <a:endParaRPr lang="en-US" altLang="en-US" dirty="0"/>
          </a:p>
          <a:p>
            <a:r>
              <a:rPr lang="en-US" altLang="en-US" dirty="0"/>
              <a:t>VBMS </a:t>
            </a:r>
            <a:r>
              <a:rPr lang="en-US" altLang="en-US" dirty="0" err="1"/>
              <a:t>eFolder</a:t>
            </a:r>
            <a:r>
              <a:rPr lang="en-US" altLang="en-US" dirty="0"/>
              <a:t> Read Only Access (Online) TMS ID# VA </a:t>
            </a:r>
            <a:r>
              <a:rPr lang="en-US" altLang="en-US" dirty="0" smtClean="0"/>
              <a:t>3840573 </a:t>
            </a:r>
            <a:endParaRPr lang="en-US" altLang="en-US" dirty="0"/>
          </a:p>
          <a:p>
            <a:pPr eaLnBrk="1" hangingPunct="1">
              <a:defRPr/>
            </a:pPr>
            <a:r>
              <a:rPr lang="en-US" altLang="en-US" dirty="0" smtClean="0"/>
              <a:t>VR&amp;E </a:t>
            </a:r>
            <a:r>
              <a:rPr lang="en-US" altLang="en-US" dirty="0"/>
              <a:t>Service Date </a:t>
            </a:r>
            <a:r>
              <a:rPr lang="en-US" altLang="en-US" dirty="0" smtClean="0"/>
              <a:t>of Claim Job Aid, attached to June 2014 Hotline Bulletin</a:t>
            </a:r>
          </a:p>
          <a:p>
            <a:pPr eaLnBrk="1" hangingPunct="1">
              <a:defRPr/>
            </a:pPr>
            <a:r>
              <a:rPr lang="en-US" altLang="en-US" dirty="0" smtClean="0"/>
              <a:t>VR&amp;E Service Indexing </a:t>
            </a:r>
            <a:r>
              <a:rPr lang="en-US" altLang="en-US" dirty="0"/>
              <a:t>Job </a:t>
            </a:r>
            <a:r>
              <a:rPr lang="en-US" altLang="en-US" dirty="0" smtClean="0"/>
              <a:t>Aid 11/1/13; reissued 7/10/2014</a:t>
            </a:r>
          </a:p>
          <a:p>
            <a:pPr eaLnBrk="1" hangingPunct="1">
              <a:defRPr/>
            </a:pPr>
            <a:r>
              <a:rPr lang="en-US" altLang="en-US" dirty="0" smtClean="0"/>
              <a:t> Performance Analysis and </a:t>
            </a:r>
            <a:r>
              <a:rPr lang="en-US" altLang="en-US" dirty="0"/>
              <a:t>Integrity (PA&amp;I) website: </a:t>
            </a:r>
            <a:r>
              <a:rPr lang="en-US" altLang="en-US" dirty="0">
                <a:hlinkClick r:id="rId5"/>
              </a:rPr>
              <a:t>http://vbaw.vba.va.gov/bl/20/opai/pai/wkld/2010/files/pai.htm</a:t>
            </a:r>
            <a:endParaRPr lang="en-US" altLang="en-US" dirty="0"/>
          </a:p>
        </p:txBody>
      </p:sp>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E621B67D-69A6-48DB-8845-D08C265B9057}" type="slidenum">
              <a:rPr lang="en-US" altLang="en-US" smtClean="0">
                <a:latin typeface="Arial" charset="0"/>
              </a:rPr>
              <a:pPr eaLnBrk="1" hangingPunct="1">
                <a:spcBef>
                  <a:spcPct val="0"/>
                </a:spcBef>
                <a:buFontTx/>
                <a:buNone/>
              </a:pPr>
              <a:t>54</a:t>
            </a:fld>
            <a:endParaRPr lang="en-US" altLang="en-US" smtClean="0">
              <a:latin typeface="Arial"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229600" cy="1143000"/>
          </a:xfrm>
          <a:solidFill>
            <a:schemeClr val="accent1">
              <a:lumMod val="20000"/>
              <a:lumOff val="80000"/>
            </a:schemeClr>
          </a:solidFill>
        </p:spPr>
        <p:txBody>
          <a:bodyPr/>
          <a:lstStyle/>
          <a:p>
            <a:pPr eaLnBrk="1" hangingPunct="1">
              <a:defRPr/>
            </a:pPr>
            <a:r>
              <a:rPr lang="en-US" altLang="en-US" dirty="0" smtClean="0">
                <a:solidFill>
                  <a:schemeClr val="tx1"/>
                </a:solidFill>
                <a:latin typeface="Georgia" pitchFamily="18" charset="0"/>
                <a:cs typeface="Georgia" pitchFamily="18" charset="0"/>
              </a:rPr>
              <a:t>Questions?</a:t>
            </a:r>
          </a:p>
        </p:txBody>
      </p:sp>
      <p:graphicFrame>
        <p:nvGraphicFramePr>
          <p:cNvPr id="17485" name="Group 77"/>
          <p:cNvGraphicFramePr>
            <a:graphicFrameLocks noGrp="1"/>
          </p:cNvGraphicFramePr>
          <p:nvPr>
            <p:ph type="tbl" idx="1"/>
            <p:extLst>
              <p:ext uri="{D42A27DB-BD31-4B8C-83A1-F6EECF244321}">
                <p14:modId xmlns:p14="http://schemas.microsoft.com/office/powerpoint/2010/main" val="1901501906"/>
              </p:ext>
            </p:extLst>
          </p:nvPr>
        </p:nvGraphicFramePr>
        <p:xfrm>
          <a:off x="2553494" y="2270125"/>
          <a:ext cx="4037012" cy="2027240"/>
        </p:xfrm>
        <a:graphic>
          <a:graphicData uri="http://schemas.openxmlformats.org/drawingml/2006/table">
            <a:tbl>
              <a:tblPr/>
              <a:tblGrid>
                <a:gridCol w="1174750"/>
                <a:gridCol w="2862262"/>
              </a:tblGrid>
              <a:tr h="36558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accent2"/>
                          </a:solidFill>
                          <a:effectLst/>
                          <a:latin typeface="Arial" charset="0"/>
                          <a:cs typeface="Times New Roman" pitchFamily="18" charset="0"/>
                        </a:rPr>
                        <a:t>AREA</a:t>
                      </a:r>
                      <a:endParaRPr kumimoji="0" lang="en-US" altLang="en-US" sz="1600" b="0" i="0" u="none" strike="noStrike" cap="none" normalizeH="0" baseline="0" dirty="0" smtClean="0">
                        <a:ln>
                          <a:noFill/>
                        </a:ln>
                        <a:solidFill>
                          <a:schemeClr val="accent2"/>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accent2"/>
                          </a:solidFill>
                          <a:effectLst/>
                          <a:latin typeface="Arial" charset="0"/>
                          <a:cs typeface="Times New Roman" pitchFamily="18" charset="0"/>
                        </a:rPr>
                        <a:t>E-MAIL</a:t>
                      </a:r>
                      <a:endParaRPr kumimoji="0" lang="en-US" altLang="en-US" sz="1600" b="0" i="0" u="none" strike="noStrike" cap="none" normalizeH="0" baseline="0" dirty="0" smtClean="0">
                        <a:ln>
                          <a:noFill/>
                        </a:ln>
                        <a:solidFill>
                          <a:schemeClr val="accent2"/>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alpha val="50000"/>
                      </a:srgbClr>
                    </a:solidFill>
                  </a:tcPr>
                </a:tc>
              </a:tr>
              <a:tr h="46547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Times New Roman" pitchFamily="18" charset="0"/>
                        </a:rPr>
                        <a:t>Eastern</a:t>
                      </a:r>
                      <a:endParaRPr kumimoji="0" lang="en-US" altLang="en-US" sz="1600" b="0" i="0" u="none" strike="noStrike" cap="none" normalizeH="0" baseline="0" dirty="0" smtClean="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Times New Roman" pitchFamily="18" charset="0"/>
                        </a:rPr>
                        <a:t>VAVBAWAS/CO/VRE/EA</a:t>
                      </a:r>
                      <a:endParaRPr kumimoji="0" lang="en-US" altLang="en-US" sz="1600" b="0" i="0" u="none" strike="noStrike" cap="none" normalizeH="0" baseline="0" dirty="0" smtClean="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000"/>
                      </a:srgbClr>
                    </a:solidFill>
                  </a:tcPr>
                </a:tc>
              </a:tr>
              <a:tr h="41529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Times New Roman" pitchFamily="18" charset="0"/>
                        </a:rPr>
                        <a:t>Southern</a:t>
                      </a:r>
                      <a:endParaRPr kumimoji="0" lang="en-US" altLang="en-US" sz="1600" b="0" i="0" u="none" strike="noStrike" cap="none" normalizeH="0" baseline="0" dirty="0" smtClean="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Times New Roman" pitchFamily="18" charset="0"/>
                        </a:rPr>
                        <a:t>VAVBAWAS/CO/VRE/SA</a:t>
                      </a:r>
                      <a:endParaRPr kumimoji="0" lang="en-US" altLang="en-US" sz="1600" b="0" i="0" u="none" strike="noStrike" cap="none" normalizeH="0" baseline="0" dirty="0" smtClean="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99">
                        <a:alpha val="50000"/>
                      </a:srgbClr>
                    </a:solidFill>
                  </a:tcPr>
                </a:tc>
              </a:tr>
              <a:tr h="36558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Times New Roman" pitchFamily="18" charset="0"/>
                        </a:rPr>
                        <a:t>Central</a:t>
                      </a:r>
                      <a:endParaRPr kumimoji="0" lang="en-US" altLang="en-US" sz="1600" b="0" i="0" u="none" strike="noStrike" cap="none" normalizeH="0" baseline="0" dirty="0" smtClean="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Times New Roman" pitchFamily="18" charset="0"/>
                        </a:rPr>
                        <a:t>VAVBAWAS/CO/VRE/CA</a:t>
                      </a:r>
                      <a:endParaRPr kumimoji="0" lang="en-US" altLang="en-US" sz="1600" b="0" i="0" u="none" strike="noStrike" cap="none" normalizeH="0" baseline="0" dirty="0" smtClean="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alpha val="50000"/>
                      </a:srgbClr>
                    </a:solidFill>
                  </a:tcPr>
                </a:tc>
              </a:tr>
              <a:tr h="41529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Times New Roman" pitchFamily="18" charset="0"/>
                        </a:rPr>
                        <a:t>Western</a:t>
                      </a:r>
                      <a:endParaRPr kumimoji="0" lang="en-US" altLang="en-US" sz="1600" b="0" i="0" u="none" strike="noStrike" cap="none" normalizeH="0" baseline="0" dirty="0" smtClean="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33">
                        <a:alpha val="5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Times New Roman" pitchFamily="18" charset="0"/>
                        </a:rPr>
                        <a:t>VAVBAWAS/CO/VRE/WA</a:t>
                      </a:r>
                      <a:endParaRPr kumimoji="0" lang="en-US" altLang="en-US" sz="1600" b="0" i="0" u="none" strike="noStrike" cap="none" normalizeH="0" baseline="0" dirty="0" smtClean="0">
                        <a:ln>
                          <a:noFill/>
                        </a:ln>
                        <a:solidFill>
                          <a:schemeClr val="tx1"/>
                        </a:solidFill>
                        <a:effectLst/>
                        <a:latin typeface="Arial" charset="0"/>
                      </a:endParaRPr>
                    </a:p>
                  </a:txBody>
                  <a:tcPr marT="45699" marB="456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FF33">
                        <a:alpha val="50000"/>
                      </a:srgbClr>
                    </a:solidFill>
                  </a:tcPr>
                </a:tc>
              </a:tr>
            </a:tbl>
          </a:graphicData>
        </a:graphic>
      </p:graphicFrame>
      <p:sp>
        <p:nvSpPr>
          <p:cNvPr id="6147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4BEB2A9B-9559-49EE-8631-FA3ABEC66BDD}" type="slidenum">
              <a:rPr lang="en-US" altLang="en-US" smtClean="0">
                <a:latin typeface="Arial" charset="0"/>
              </a:rPr>
              <a:pPr eaLnBrk="1" hangingPunct="1">
                <a:spcBef>
                  <a:spcPct val="0"/>
                </a:spcBef>
                <a:buFontTx/>
                <a:buNone/>
              </a:pPr>
              <a:t>55</a:t>
            </a:fld>
            <a:endParaRPr lang="en-US" altLang="en-US" smtClean="0">
              <a:latin typeface="Arial" charset="0"/>
            </a:endParaRPr>
          </a:p>
        </p:txBody>
      </p:sp>
      <p:sp>
        <p:nvSpPr>
          <p:cNvPr id="61476" name="Rectangle 37"/>
          <p:cNvSpPr>
            <a:spLocks noChangeArrowheads="1"/>
          </p:cNvSpPr>
          <p:nvPr/>
        </p:nvSpPr>
        <p:spPr bwMode="auto">
          <a:xfrm>
            <a:off x="609600" y="1600200"/>
            <a:ext cx="7924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algn="ctr" eaLnBrk="1" hangingPunct="1">
              <a:buFontTx/>
              <a:buNone/>
            </a:pPr>
            <a:r>
              <a:rPr lang="en-US" altLang="en-US" sz="2800" i="1">
                <a:latin typeface="Arial" charset="0"/>
              </a:rPr>
              <a:t>Email Field Liaisons</a:t>
            </a:r>
          </a:p>
        </p:txBody>
      </p:sp>
      <p:pic>
        <p:nvPicPr>
          <p:cNvPr id="61477" name="Picture 78" descr="MP90043309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9366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8" name="Rectangle 2"/>
          <p:cNvSpPr>
            <a:spLocks noChangeArrowheads="1"/>
          </p:cNvSpPr>
          <p:nvPr/>
        </p:nvSpPr>
        <p:spPr bwMode="auto">
          <a:xfrm>
            <a:off x="914400" y="44958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algn="ctr">
              <a:spcBef>
                <a:spcPct val="0"/>
              </a:spcBef>
              <a:buFontTx/>
              <a:buNone/>
            </a:pPr>
            <a:r>
              <a:rPr lang="en-US" altLang="en-US" b="1" dirty="0">
                <a:latin typeface="Arial" charset="0"/>
              </a:rPr>
              <a:t>CRC CEUs are available for this training, please submit CRC Request to the Corporate VR&amp;E Mailbox</a:t>
            </a:r>
            <a:br>
              <a:rPr lang="en-US" altLang="en-US" b="1" dirty="0">
                <a:latin typeface="Arial" charset="0"/>
              </a:rPr>
            </a:br>
            <a:r>
              <a:rPr lang="en-US" altLang="en-US" b="1" dirty="0">
                <a:latin typeface="Arial" charset="0"/>
              </a:rPr>
              <a:t/>
            </a:r>
            <a:br>
              <a:rPr lang="en-US" altLang="en-US" b="1" dirty="0">
                <a:latin typeface="Arial" charset="0"/>
              </a:rPr>
            </a:br>
            <a:r>
              <a:rPr lang="en-US" altLang="en-US" b="1" dirty="0">
                <a:latin typeface="Arial" charset="0"/>
              </a:rPr>
              <a:t>Thanks for Your Participation!</a:t>
            </a:r>
            <a:endParaRPr lang="en-US" altLang="en-US" dirty="0">
              <a:latin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chemeClr val="accent2"/>
          </a:solidFill>
        </p:spPr>
        <p:txBody>
          <a:bodyPr/>
          <a:lstStyle/>
          <a:p>
            <a:pPr eaLnBrk="1" hangingPunct="1"/>
            <a:r>
              <a:rPr lang="en-US" altLang="en-US" smtClean="0">
                <a:latin typeface="Georgia" pitchFamily="18" charset="0"/>
                <a:cs typeface="Georgia" pitchFamily="18" charset="0"/>
              </a:rPr>
              <a:t>Date of Claim</a:t>
            </a:r>
          </a:p>
        </p:txBody>
      </p:sp>
      <p:sp>
        <p:nvSpPr>
          <p:cNvPr id="17411" name="Rectangle 4"/>
          <p:cNvSpPr>
            <a:spLocks noGrp="1" noChangeArrowheads="1"/>
          </p:cNvSpPr>
          <p:nvPr>
            <p:ph idx="1"/>
          </p:nvPr>
        </p:nvSpPr>
        <p:spPr>
          <a:xfrm>
            <a:off x="533400" y="1981200"/>
            <a:ext cx="8229600" cy="3798888"/>
          </a:xfrm>
        </p:spPr>
        <p:txBody>
          <a:bodyPr/>
          <a:lstStyle/>
          <a:p>
            <a:pPr marL="0" indent="0" eaLnBrk="1" hangingPunct="1">
              <a:buFontTx/>
              <a:buNone/>
              <a:defRPr/>
            </a:pPr>
            <a:r>
              <a:rPr lang="en-US" altLang="en-US" sz="3200" dirty="0" smtClean="0">
                <a:cs typeface="Georgia" pitchFamily="18" charset="0"/>
              </a:rPr>
              <a:t>Date of receipt of formal or informal claim</a:t>
            </a:r>
          </a:p>
          <a:p>
            <a:pPr marL="457200" indent="-457200" eaLnBrk="1" hangingPunct="1">
              <a:buFont typeface="+mj-lt"/>
              <a:buAutoNum type="arabicPeriod"/>
              <a:defRPr/>
            </a:pPr>
            <a:r>
              <a:rPr lang="en-US" altLang="en-US" sz="3200" dirty="0" smtClean="0">
                <a:cs typeface="Georgia" pitchFamily="18" charset="0"/>
              </a:rPr>
              <a:t>Follows Pending End Products 095 and 295</a:t>
            </a:r>
          </a:p>
          <a:p>
            <a:pPr marL="457200" indent="-457200" eaLnBrk="1" hangingPunct="1">
              <a:buFont typeface="+mj-lt"/>
              <a:buAutoNum type="arabicPeriod"/>
              <a:defRPr/>
            </a:pPr>
            <a:r>
              <a:rPr lang="en-US" altLang="en-US" sz="3200" dirty="0" smtClean="0">
                <a:cs typeface="Georgia" pitchFamily="18" charset="0"/>
              </a:rPr>
              <a:t>Follows Pending End Product 719</a:t>
            </a:r>
          </a:p>
          <a:p>
            <a:pPr marL="457200" indent="-457200" eaLnBrk="1" hangingPunct="1">
              <a:buFont typeface="+mj-lt"/>
              <a:buAutoNum type="arabicPeriod"/>
              <a:defRPr/>
            </a:pPr>
            <a:r>
              <a:rPr lang="en-US" altLang="en-US" sz="3200" dirty="0" smtClean="0">
                <a:cs typeface="Georgia" pitchFamily="18" charset="0"/>
              </a:rPr>
              <a:t>Must equal the Applicant Effective Date in both Corporate WINRS and BDN.</a:t>
            </a:r>
            <a:r>
              <a:rPr lang="en-US" altLang="en-US" dirty="0" smtClean="0">
                <a:cs typeface="Georgia" pitchFamily="18" charset="0"/>
              </a:rPr>
              <a:t/>
            </a:r>
            <a:br>
              <a:rPr lang="en-US" altLang="en-US" dirty="0" smtClean="0">
                <a:cs typeface="Georgia" pitchFamily="18" charset="0"/>
              </a:rPr>
            </a:br>
            <a:endParaRPr lang="en-US" altLang="en-US" dirty="0" smtClean="0">
              <a:cs typeface="Georgia" pitchFamily="18" charset="0"/>
            </a:endParaRPr>
          </a:p>
        </p:txBody>
      </p:sp>
      <p:sp>
        <p:nvSpPr>
          <p:cNvPr id="1536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FF07FFBA-A9FF-4A51-A5B7-53F89827AF6D}" type="slidenum">
              <a:rPr lang="en-US" altLang="en-US" smtClean="0">
                <a:latin typeface="Arial" charset="0"/>
              </a:rPr>
              <a:pPr eaLnBrk="1" hangingPunct="1">
                <a:spcBef>
                  <a:spcPct val="0"/>
                </a:spcBef>
                <a:buFontTx/>
                <a:buNone/>
              </a:pPr>
              <a:t>6</a:t>
            </a:fld>
            <a:endParaRPr lang="en-US" altLang="en-US" smtClean="0">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accent2"/>
          </a:solidFill>
        </p:spPr>
        <p:txBody>
          <a:bodyPr/>
          <a:lstStyle/>
          <a:p>
            <a:pPr eaLnBrk="1" hangingPunct="1"/>
            <a:r>
              <a:rPr lang="en-US" altLang="en-US" smtClean="0">
                <a:latin typeface="Georgia" pitchFamily="18" charset="0"/>
                <a:cs typeface="Georgia" pitchFamily="18" charset="0"/>
              </a:rPr>
              <a:t>Basic Claim Development Steps</a:t>
            </a:r>
          </a:p>
        </p:txBody>
      </p:sp>
      <p:sp>
        <p:nvSpPr>
          <p:cNvPr id="14339" name="Rectangle 3"/>
          <p:cNvSpPr>
            <a:spLocks noGrp="1" noChangeArrowheads="1"/>
          </p:cNvSpPr>
          <p:nvPr>
            <p:ph idx="1"/>
          </p:nvPr>
        </p:nvSpPr>
        <p:spPr>
          <a:xfrm>
            <a:off x="457200" y="1935163"/>
            <a:ext cx="8229600" cy="4191000"/>
          </a:xfrm>
        </p:spPr>
        <p:txBody>
          <a:bodyPr/>
          <a:lstStyle/>
          <a:p>
            <a:pPr marL="0" indent="0" eaLnBrk="1" hangingPunct="1">
              <a:buFontTx/>
              <a:buNone/>
              <a:defRPr/>
            </a:pPr>
            <a:r>
              <a:rPr lang="en-US" altLang="en-US" sz="2800" u="sng" dirty="0" smtClean="0"/>
              <a:t>Before using AutoGED</a:t>
            </a:r>
          </a:p>
          <a:p>
            <a:pPr marL="0" indent="0" eaLnBrk="1" hangingPunct="1">
              <a:buFontTx/>
              <a:buNone/>
              <a:defRPr/>
            </a:pPr>
            <a:r>
              <a:rPr lang="en-US" altLang="en-US" sz="2400" dirty="0" smtClean="0"/>
              <a:t>Verify </a:t>
            </a:r>
            <a:r>
              <a:rPr lang="en-US" altLang="en-US" sz="2400" dirty="0"/>
              <a:t>whether Original or Reopened </a:t>
            </a:r>
            <a:r>
              <a:rPr lang="en-US" altLang="en-US" sz="2400" dirty="0" smtClean="0"/>
              <a:t>claim</a:t>
            </a:r>
            <a:endParaRPr lang="en-US" altLang="en-US" sz="2400" dirty="0"/>
          </a:p>
          <a:p>
            <a:pPr lvl="1" eaLnBrk="1" hangingPunct="1">
              <a:defRPr/>
            </a:pPr>
            <a:r>
              <a:rPr lang="en-US" altLang="en-US" sz="1800" dirty="0" smtClean="0"/>
              <a:t>Use BDN MINQ command to access the M35 screen for case status</a:t>
            </a:r>
          </a:p>
          <a:p>
            <a:pPr lvl="1" eaLnBrk="1" hangingPunct="1">
              <a:defRPr/>
            </a:pPr>
            <a:r>
              <a:rPr lang="en-US" altLang="en-US" sz="1800" dirty="0" smtClean="0"/>
              <a:t>If BDN Ch31 MR found, it is a Reopened claim.  If no record found, it is an Original claim.</a:t>
            </a:r>
          </a:p>
          <a:p>
            <a:pPr lvl="2" eaLnBrk="1" hangingPunct="1">
              <a:defRPr/>
            </a:pPr>
            <a:r>
              <a:rPr lang="en-US" altLang="en-US" dirty="0" smtClean="0"/>
              <a:t>Archived BDN records  - see  instructions for how to identify an Archived BDN record</a:t>
            </a:r>
          </a:p>
          <a:p>
            <a:pPr lvl="1" eaLnBrk="1" hangingPunct="1">
              <a:defRPr/>
            </a:pPr>
            <a:r>
              <a:rPr lang="en-US" altLang="en-US" sz="1800" dirty="0" smtClean="0"/>
              <a:t>May also use the Share VR&amp;E Information tab for verify Reopened claim</a:t>
            </a:r>
          </a:p>
          <a:p>
            <a:pPr marL="0" indent="0" eaLnBrk="1" hangingPunct="1">
              <a:buFontTx/>
              <a:buNone/>
              <a:defRPr/>
            </a:pPr>
            <a:r>
              <a:rPr lang="en-US" altLang="en-US" sz="2400" dirty="0" smtClean="0"/>
              <a:t>Verify qualifying military service</a:t>
            </a:r>
          </a:p>
          <a:p>
            <a:pPr lvl="1" eaLnBrk="1" hangingPunct="1">
              <a:defRPr/>
            </a:pPr>
            <a:r>
              <a:rPr lang="en-US" altLang="en-US" sz="1800" dirty="0" smtClean="0"/>
              <a:t>BIRLS, DD214 (Veteran Service Center)</a:t>
            </a:r>
          </a:p>
          <a:p>
            <a:pPr lvl="1" eaLnBrk="1" hangingPunct="1">
              <a:defRPr/>
            </a:pPr>
            <a:r>
              <a:rPr lang="en-US" altLang="en-US" sz="1800" dirty="0" smtClean="0"/>
              <a:t>Use BDN BINQ command or SHARE.</a:t>
            </a:r>
          </a:p>
          <a:p>
            <a:pPr lvl="1" eaLnBrk="1" hangingPunct="1">
              <a:defRPr/>
            </a:pPr>
            <a:r>
              <a:rPr lang="en-US" altLang="en-US" sz="1800" dirty="0" smtClean="0"/>
              <a:t>Note EOD (entry onto active duty) date, RAD (release from active duty) date, and Character of Service. </a:t>
            </a:r>
          </a:p>
          <a:p>
            <a:pPr marL="0" indent="0" eaLnBrk="1" hangingPunct="1">
              <a:buFontTx/>
              <a:buNone/>
              <a:defRPr/>
            </a:pPr>
            <a:r>
              <a:rPr lang="en-US" altLang="en-US" sz="2400" dirty="0" smtClean="0"/>
              <a:t/>
            </a:r>
            <a:br>
              <a:rPr lang="en-US" altLang="en-US" sz="2400" dirty="0" smtClean="0"/>
            </a:br>
            <a:endParaRPr lang="en-US" altLang="en-US" sz="2400" dirty="0" smtClean="0"/>
          </a:p>
          <a:p>
            <a:pPr eaLnBrk="1" hangingPunct="1">
              <a:defRPr/>
            </a:pPr>
            <a:endParaRPr lang="en-US" altLang="en-US" dirty="0" smtClean="0"/>
          </a:p>
        </p:txBody>
      </p:sp>
      <p:sp>
        <p:nvSpPr>
          <p:cNvPr id="163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4C64FDFE-9C17-4649-A9B5-BF6C55E47586}" type="slidenum">
              <a:rPr lang="en-US" altLang="en-US" smtClean="0">
                <a:latin typeface="Arial" charset="0"/>
              </a:rPr>
              <a:pPr eaLnBrk="1" hangingPunct="1">
                <a:spcBef>
                  <a:spcPct val="0"/>
                </a:spcBef>
                <a:buFontTx/>
                <a:buNone/>
              </a:pPr>
              <a:t>7</a:t>
            </a:fld>
            <a:endParaRPr lang="en-US" altLang="en-US" smtClean="0">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chemeClr val="accent2"/>
          </a:solidFill>
        </p:spPr>
        <p:txBody>
          <a:bodyPr/>
          <a:lstStyle/>
          <a:p>
            <a:pPr eaLnBrk="1" hangingPunct="1"/>
            <a:r>
              <a:rPr lang="en-US" altLang="en-US" dirty="0" smtClean="0">
                <a:latin typeface="Georgia" pitchFamily="18" charset="0"/>
                <a:cs typeface="Georgia" pitchFamily="18" charset="0"/>
              </a:rPr>
              <a:t>Basic Claim Development Steps</a:t>
            </a:r>
            <a:r>
              <a:rPr lang="en-US" altLang="en-US" sz="2400" dirty="0" smtClean="0">
                <a:latin typeface="Georgia" pitchFamily="18" charset="0"/>
                <a:cs typeface="Georgia" pitchFamily="18" charset="0"/>
              </a:rPr>
              <a:t> continued</a:t>
            </a:r>
            <a:endParaRPr lang="en-US" altLang="en-US" dirty="0" smtClean="0">
              <a:latin typeface="Georgia" pitchFamily="18" charset="0"/>
              <a:cs typeface="Georgia" pitchFamily="18" charset="0"/>
            </a:endParaRPr>
          </a:p>
        </p:txBody>
      </p:sp>
      <p:sp>
        <p:nvSpPr>
          <p:cNvPr id="14339" name="Rectangle 3"/>
          <p:cNvSpPr>
            <a:spLocks noGrp="1" noChangeArrowheads="1"/>
          </p:cNvSpPr>
          <p:nvPr>
            <p:ph sz="half" idx="1"/>
          </p:nvPr>
        </p:nvSpPr>
        <p:spPr>
          <a:xfrm>
            <a:off x="457200" y="1524000"/>
            <a:ext cx="4038600" cy="4602163"/>
          </a:xfrm>
        </p:spPr>
        <p:txBody>
          <a:bodyPr>
            <a:noAutofit/>
          </a:bodyPr>
          <a:lstStyle/>
          <a:p>
            <a:pPr marL="0" indent="0" eaLnBrk="1" hangingPunct="1">
              <a:buFontTx/>
              <a:buNone/>
              <a:defRPr/>
            </a:pPr>
            <a:r>
              <a:rPr lang="en-US" altLang="en-US" sz="2400" b="1" dirty="0" smtClean="0"/>
              <a:t>Verify qualifying service-connected disability and obtain Initial Rating Notification Date (IRND)</a:t>
            </a:r>
          </a:p>
          <a:p>
            <a:pPr lvl="1" eaLnBrk="1" hangingPunct="1">
              <a:defRPr/>
            </a:pPr>
            <a:r>
              <a:rPr lang="en-US" altLang="en-US" sz="1800" dirty="0" smtClean="0"/>
              <a:t>SC compensation rating; Memo rating; NDAA</a:t>
            </a:r>
          </a:p>
          <a:p>
            <a:pPr lvl="1" eaLnBrk="1" hangingPunct="1">
              <a:defRPr/>
            </a:pPr>
            <a:r>
              <a:rPr lang="en-US" altLang="en-US" sz="1800" dirty="0" smtClean="0"/>
              <a:t>Use SHARE</a:t>
            </a:r>
          </a:p>
          <a:p>
            <a:pPr lvl="2" eaLnBrk="1" hangingPunct="1">
              <a:defRPr/>
            </a:pPr>
            <a:r>
              <a:rPr lang="en-US" altLang="en-US" sz="1400" dirty="0" smtClean="0"/>
              <a:t>Corporate Inquiries Tab</a:t>
            </a:r>
          </a:p>
          <a:p>
            <a:pPr lvl="2" eaLnBrk="1" hangingPunct="1">
              <a:defRPr/>
            </a:pPr>
            <a:r>
              <a:rPr lang="en-US" altLang="en-US" sz="1400" dirty="0" smtClean="0"/>
              <a:t>Awards/Ratings Tab </a:t>
            </a:r>
          </a:p>
          <a:p>
            <a:pPr lvl="2" eaLnBrk="1" hangingPunct="1">
              <a:defRPr/>
            </a:pPr>
            <a:r>
              <a:rPr lang="en-US" altLang="en-US" sz="1400" dirty="0" smtClean="0"/>
              <a:t>Compensation Ratings Tab</a:t>
            </a:r>
          </a:p>
          <a:p>
            <a:pPr lvl="2" eaLnBrk="1" hangingPunct="1">
              <a:defRPr/>
            </a:pPr>
            <a:r>
              <a:rPr lang="en-US" altLang="en-US" sz="1400" dirty="0" smtClean="0"/>
              <a:t>Memorandum Ratings Tab</a:t>
            </a:r>
          </a:p>
          <a:p>
            <a:pPr lvl="1" eaLnBrk="1" hangingPunct="1">
              <a:defRPr/>
            </a:pPr>
            <a:r>
              <a:rPr lang="en-US" altLang="en-US" sz="1800" dirty="0" smtClean="0"/>
              <a:t>Other sources of IRND include</a:t>
            </a:r>
          </a:p>
          <a:p>
            <a:pPr lvl="2" eaLnBrk="1" hangingPunct="1">
              <a:defRPr/>
            </a:pPr>
            <a:r>
              <a:rPr lang="en-US" altLang="en-US" sz="1400" dirty="0"/>
              <a:t>VBMS (rating decision and letter)</a:t>
            </a:r>
          </a:p>
          <a:p>
            <a:pPr lvl="2" eaLnBrk="1" hangingPunct="1">
              <a:defRPr/>
            </a:pPr>
            <a:r>
              <a:rPr lang="en-US" altLang="en-US" sz="1400" dirty="0"/>
              <a:t>Virtual VA (rating decision and letter)</a:t>
            </a:r>
          </a:p>
          <a:p>
            <a:pPr lvl="2" eaLnBrk="1" hangingPunct="1">
              <a:defRPr/>
            </a:pPr>
            <a:r>
              <a:rPr lang="en-US" altLang="en-US" sz="1400" dirty="0"/>
              <a:t>Claims folder</a:t>
            </a:r>
          </a:p>
          <a:p>
            <a:pPr lvl="2" eaLnBrk="1" hangingPunct="1">
              <a:defRPr/>
            </a:pPr>
            <a:r>
              <a:rPr lang="en-US" altLang="en-US" sz="1400" dirty="0"/>
              <a:t>Veterans Service Center</a:t>
            </a:r>
          </a:p>
          <a:p>
            <a:pPr marL="0" indent="0" eaLnBrk="1" hangingPunct="1">
              <a:buFontTx/>
              <a:buNone/>
              <a:defRPr/>
            </a:pPr>
            <a:r>
              <a:rPr lang="en-US" altLang="en-US" sz="2400" dirty="0" smtClean="0"/>
              <a:t/>
            </a:r>
            <a:br>
              <a:rPr lang="en-US" altLang="en-US" sz="2400" dirty="0" smtClean="0"/>
            </a:br>
            <a:endParaRPr lang="en-US" altLang="en-US" sz="2400" dirty="0" smtClean="0"/>
          </a:p>
          <a:p>
            <a:pPr eaLnBrk="1" hangingPunct="1">
              <a:defRPr/>
            </a:pPr>
            <a:endParaRPr lang="en-US" altLang="en-US" dirty="0" smtClean="0"/>
          </a:p>
        </p:txBody>
      </p:sp>
      <p:sp>
        <p:nvSpPr>
          <p:cNvPr id="2" name="Content Placeholder 1"/>
          <p:cNvSpPr>
            <a:spLocks noGrp="1"/>
          </p:cNvSpPr>
          <p:nvPr>
            <p:ph sz="half" idx="2"/>
          </p:nvPr>
        </p:nvSpPr>
        <p:spPr>
          <a:xfrm>
            <a:off x="4648200" y="1524000"/>
            <a:ext cx="4038600" cy="4602163"/>
          </a:xfrm>
        </p:spPr>
        <p:txBody>
          <a:bodyPr>
            <a:noAutofit/>
          </a:bodyPr>
          <a:lstStyle/>
          <a:p>
            <a:pPr marL="0" indent="0" eaLnBrk="1" hangingPunct="1">
              <a:buFontTx/>
              <a:buNone/>
              <a:defRPr/>
            </a:pPr>
            <a:r>
              <a:rPr lang="en-US" altLang="en-US" sz="3500" b="1" dirty="0"/>
              <a:t>Verify that CER folder is in your station</a:t>
            </a:r>
          </a:p>
          <a:p>
            <a:pPr marL="0" indent="0" eaLnBrk="1" hangingPunct="1">
              <a:buFontTx/>
              <a:buNone/>
              <a:defRPr/>
            </a:pPr>
            <a:endParaRPr lang="en-US" altLang="en-US" sz="1100" b="1" dirty="0" smtClean="0"/>
          </a:p>
          <a:p>
            <a:pPr marL="0" indent="0" eaLnBrk="1" hangingPunct="1">
              <a:buFontTx/>
              <a:buNone/>
              <a:defRPr/>
            </a:pPr>
            <a:r>
              <a:rPr lang="en-US" altLang="en-US" sz="3500" b="1" dirty="0" smtClean="0"/>
              <a:t>Verify </a:t>
            </a:r>
            <a:r>
              <a:rPr lang="en-US" altLang="en-US" sz="3500" b="1" dirty="0"/>
              <a:t>whether Ch36 (Ed/Voc) exists</a:t>
            </a:r>
          </a:p>
          <a:p>
            <a:pPr marL="0" indent="0" eaLnBrk="1" hangingPunct="1">
              <a:buFontTx/>
              <a:buNone/>
              <a:defRPr/>
            </a:pPr>
            <a:endParaRPr lang="en-US" altLang="en-US" sz="3500" b="1" dirty="0" smtClean="0"/>
          </a:p>
          <a:p>
            <a:pPr marL="0" indent="0" eaLnBrk="1" hangingPunct="1">
              <a:buFontTx/>
              <a:buNone/>
              <a:defRPr/>
            </a:pPr>
            <a:r>
              <a:rPr lang="en-US" altLang="en-US" sz="3500" b="1" dirty="0" smtClean="0"/>
              <a:t>Verify </a:t>
            </a:r>
            <a:r>
              <a:rPr lang="en-US" altLang="en-US" sz="3500" b="1" dirty="0"/>
              <a:t>date of claim </a:t>
            </a:r>
            <a:endParaRPr lang="en-US" sz="3500" b="1" dirty="0"/>
          </a:p>
        </p:txBody>
      </p:sp>
      <p:sp>
        <p:nvSpPr>
          <p:cNvPr id="1741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B7D0F9B9-FFF7-4A95-9A28-01A86326AD2A}" type="slidenum">
              <a:rPr lang="en-US" altLang="en-US" smtClean="0">
                <a:latin typeface="Arial" charset="0"/>
              </a:rPr>
              <a:pPr eaLnBrk="1" hangingPunct="1">
                <a:spcBef>
                  <a:spcPct val="0"/>
                </a:spcBef>
                <a:buFontTx/>
                <a:buNone/>
              </a:pPr>
              <a:t>8</a:t>
            </a:fld>
            <a:endParaRPr lang="en-US" altLang="en-US" smtClean="0">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solidFill>
            <a:srgbClr val="92D050"/>
          </a:solidFill>
        </p:spPr>
        <p:txBody>
          <a:bodyPr/>
          <a:lstStyle/>
          <a:p>
            <a:r>
              <a:rPr lang="en-US" altLang="en-US" smtClean="0">
                <a:latin typeface="Georgia" pitchFamily="18" charset="0"/>
                <a:cs typeface="Georgia" pitchFamily="18" charset="0"/>
              </a:rPr>
              <a:t>Initial Rating Notification Date</a:t>
            </a:r>
          </a:p>
        </p:txBody>
      </p:sp>
      <p:sp>
        <p:nvSpPr>
          <p:cNvPr id="1843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a:solidFill>
                  <a:schemeClr val="tx1"/>
                </a:solidFill>
                <a:latin typeface="Calibri" pitchFamily="34" charset="0"/>
                <a:ea typeface="ＭＳ Ｐゴシック" pitchFamily="34" charset="-128"/>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ＭＳ Ｐゴシック" pitchFamily="34" charset="-128"/>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ＭＳ Ｐゴシック" pitchFamily="34" charset="-128"/>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ＭＳ Ｐゴシック" pitchFamily="34" charset="-128"/>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ＭＳ Ｐゴシック" pitchFamily="34" charset="-128"/>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ＭＳ Ｐゴシック" pitchFamily="34" charset="-128"/>
                <a:cs typeface="Georgia" pitchFamily="18" charset="0"/>
              </a:defRPr>
            </a:lvl9pPr>
          </a:lstStyle>
          <a:p>
            <a:pPr eaLnBrk="1" hangingPunct="1">
              <a:spcBef>
                <a:spcPct val="0"/>
              </a:spcBef>
              <a:buFontTx/>
              <a:buNone/>
            </a:pPr>
            <a:fld id="{05CFDB0B-B4FF-4E6F-83E2-9336BCC0DE80}" type="slidenum">
              <a:rPr lang="en-US" altLang="en-US" smtClean="0">
                <a:latin typeface="Arial" charset="0"/>
              </a:rPr>
              <a:pPr eaLnBrk="1" hangingPunct="1">
                <a:spcBef>
                  <a:spcPct val="0"/>
                </a:spcBef>
                <a:buFontTx/>
                <a:buNone/>
              </a:pPr>
              <a:t>9</a:t>
            </a:fld>
            <a:endParaRPr lang="en-US" altLang="en-US" smtClean="0">
              <a:latin typeface="Arial" charset="0"/>
            </a:endParaRPr>
          </a:p>
        </p:txBody>
      </p:sp>
      <p:pic>
        <p:nvPicPr>
          <p:cNvPr id="18436" name="Picture 2" title="Share Corporate Award and Rating Data, VR&amp;E Information t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600200"/>
            <a:ext cx="7581900" cy="455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2 - &amp;quot;Objectives&amp;quot;&quot;/&gt;&lt;property id=&quot;20307&quot; value=&quot;258&quot;/&gt;&lt;/object&gt;&lt;object type=&quot;3&quot; unique_id=&quot;10008&quot;&gt;&lt;property id=&quot;20148&quot; value=&quot;5&quot;/&gt;&lt;property id=&quot;20300&quot; value=&quot;Slide 8 - &amp;quot;Basic Claim Development Steps continued&amp;quot;&quot;/&gt;&lt;property id=&quot;20307&quot; value=&quot;260&quot;/&gt;&lt;/object&gt;&lt;object type=&quot;3&quot; unique_id=&quot;10009&quot;&gt;&lt;property id=&quot;20148&quot; value=&quot;5&quot;/&gt;&lt;property id=&quot;20300&quot; value=&quot;Slide 6 - &amp;quot;Date of Claim&amp;quot;&quot;/&gt;&lt;property id=&quot;20307&quot; value=&quot;261&quot;/&gt;&lt;/object&gt;&lt;object type=&quot;3&quot; unique_id=&quot;10010&quot;&gt;&lt;property id=&quot;20148&quot; value=&quot;5&quot;/&gt;&lt;property id=&quot;20300&quot; value=&quot;Slide 26 - &amp;quot;AutoGED Processing – Original Claim&amp;quot;&quot;/&gt;&lt;property id=&quot;20307&quot; value=&quot;262&quot;/&gt;&lt;/object&gt;&lt;object type=&quot;3&quot; unique_id=&quot;10011&quot;&gt;&lt;property id=&quot;20148&quot; value=&quot;5&quot;/&gt;&lt;property id=&quot;20300&quot; value=&quot;Slide 33 - &amp;quot;CER Folder Location&amp;quot;&quot;/&gt;&lt;property id=&quot;20307&quot; value=&quot;263&quot;/&gt;&lt;/object&gt;&lt;object type=&quot;3&quot; unique_id=&quot;10012&quot;&gt;&lt;property id=&quot;20148&quot; value=&quot;5&quot;/&gt;&lt;property id=&quot;20300&quot; value=&quot;Slide 36 - &amp;quot;Disallowance – Basic Eligibility&amp;quot;&quot;/&gt;&lt;property id=&quot;20307&quot; value=&quot;264&quot;/&gt;&lt;/object&gt;&lt;object type=&quot;3&quot; unique_id=&quot;10276&quot;&gt;&lt;property id=&quot;20148&quot; value=&quot;5&quot;/&gt;&lt;property id=&quot;20300&quot; value=&quot;Slide 3 - &amp;quot;Application Processing&amp;quot;&quot;/&gt;&lt;property id=&quot;20307&quot; value=&quot;339&quot;/&gt;&lt;/object&gt;&lt;object type=&quot;3&quot; unique_id=&quot;10277&quot;&gt;&lt;property id=&quot;20148&quot; value=&quot;5&quot;/&gt;&lt;property id=&quot;20300&quot; value=&quot;Slide 5 - &amp;quot;Claim Development continued&amp;quot;&quot;/&gt;&lt;property id=&quot;20307&quot; value=&quot;302&quot;/&gt;&lt;/object&gt;&lt;object type=&quot;3&quot; unique_id=&quot;10278&quot;&gt;&lt;property id=&quot;20148&quot; value=&quot;5&quot;/&gt;&lt;property id=&quot;20300&quot; value=&quot;Slide 4 - &amp;quot;Claim Development  continued&amp;quot;&quot;/&gt;&lt;property id=&quot;20307&quot; value=&quot;303&quot;/&gt;&lt;/object&gt;&lt;object type=&quot;3&quot; unique_id=&quot;10280&quot;&gt;&lt;property id=&quot;20148&quot; value=&quot;5&quot;/&gt;&lt;property id=&quot;20300&quot; value=&quot;Slide 7 - &amp;quot;Basic Claim Development Steps&amp;quot;&quot;/&gt;&lt;property id=&quot;20307&quot; value=&quot;295&quot;/&gt;&lt;/object&gt;&lt;object type=&quot;3&quot; unique_id=&quot;10281&quot;&gt;&lt;property id=&quot;20148&quot; value=&quot;5&quot;/&gt;&lt;property id=&quot;20300&quot; value=&quot;Slide 10 - &amp;quot;Verifying Qualifying Military Service&amp;quot;&quot;/&gt;&lt;property id=&quot;20307&quot; value=&quot;305&quot;/&gt;&lt;/object&gt;&lt;object type=&quot;3&quot; unique_id=&quot;10282&quot;&gt;&lt;property id=&quot;20148&quot; value=&quot;5&quot;/&gt;&lt;property id=&quot;20300&quot; value=&quot;Slide 11 - &amp;quot;Verifying Qualifying Military Service&amp;quot;&quot;/&gt;&lt;property id=&quot;20307&quot; value=&quot;306&quot;/&gt;&lt;/object&gt;&lt;object type=&quot;3&quot; unique_id=&quot;10283&quot;&gt;&lt;property id=&quot;20148&quot; value=&quot;5&quot;/&gt;&lt;property id=&quot;20300&quot; value=&quot;Slide 12 - &amp;quot;BDN BIRLS and Memo Rating or NDAA &amp;quot;&quot;/&gt;&lt;property id=&quot;20307&quot; value=&quot;307&quot;/&gt;&lt;/object&gt;&lt;object type=&quot;3&quot; unique_id=&quot;10284&quot;&gt;&lt;property id=&quot;20148&quot; value=&quot;5&quot;/&gt;&lt;property id=&quot;20300&quot; value=&quot;Slide 13 - &amp;quot;Share and  Qualifying Service-Connected Disability – Locating IRND&amp;quot;&quot;/&gt;&lt;property id=&quot;20307&quot; value=&quot;308&quot;/&gt;&lt;/object&gt;&lt;object type=&quot;3&quot; unique_id=&quot;10285&quot;&gt;&lt;property id=&quot;20148&quot; value=&quot;5&quot;/&gt;&lt;property id=&quot;20300&quot; value=&quot;Slide 14 - &amp;quot;Share and  Qualifying Service-Connected Disability –  Locating IRND continued&amp;quot;&quot;/&gt;&lt;property id=&quot;20307&quot; value=&quot;309&quot;/&gt;&lt;/object&gt;&lt;object type=&quot;3&quot; unique_id=&quot;10286&quot;&gt;&lt;property id=&quot;20148&quot; value=&quot;5&quot;/&gt;&lt;property id=&quot;20300&quot; value=&quot;Slide 15&quot;/&gt;&lt;property id=&quot;20307&quot; value=&quot;310&quot;/&gt;&lt;/object&gt;&lt;object type=&quot;3&quot; unique_id=&quot;10287&quot;&gt;&lt;property id=&quot;20148&quot; value=&quot;5&quot;/&gt;&lt;property id=&quot;20300&quot; value=&quot;Slide 16 - &amp;quot;Share and  Qualifying Service-Connected Disability – Locating IRND continued&amp;quot;&quot;/&gt;&lt;property id=&quot;20307&quot; value=&quot;311&quot;/&gt;&lt;/object&gt;&lt;object type=&quot;3&quot; unique_id=&quot;10288&quot;&gt;&lt;property id=&quot;20148&quot; value=&quot;5&quot;/&gt;&lt;property id=&quot;20300&quot; value=&quot;Slide 17 - &amp;quot;Share and  Qualifying Service-Connected Disability – Locating Award/Rating&amp;quot;&quot;/&gt;&lt;property id=&quot;20307&quot; value=&quot;335&quot;/&gt;&lt;/object&gt;&lt;object type=&quot;3&quot; unique_id=&quot;10289&quot;&gt;&lt;property id=&quot;20148&quot; value=&quot;5&quot;/&gt;&lt;property id=&quot;20300&quot; value=&quot;Slide 18 - &amp;quot;Share and  Qualifying Service-Connected Disability – Locating Award/Rating continued&amp;quot;&quot;/&gt;&lt;property id=&quot;20307&quot; value=&quot;336&quot;/&gt;&lt;/object&gt;&lt;object type=&quot;3&quot; unique_id=&quot;10290&quot;&gt;&lt;property id=&quot;20148&quot; value=&quot;5&quot;/&gt;&lt;property id=&quot;20300&quot; value=&quot;Slide 19 - &amp;quot;Virtual VA and Locating IRND&amp;quot;&quot;/&gt;&lt;property id=&quot;20307&quot; value=&quot;312&quot;/&gt;&lt;/object&gt;&lt;object type=&quot;3&quot; unique_id=&quot;10291&quot;&gt;&lt;property id=&quot;20148&quot; value=&quot;5&quot;/&gt;&lt;property id=&quot;20300&quot; value=&quot;Slide 20 - &amp;quot;Use Share Benefit Claim Information to confirm Virtual VA IRND&amp;quot;&quot;/&gt;&lt;property id=&quot;20307&quot; value=&quot;313&quot;/&gt;&lt;/object&gt;&lt;object type=&quot;3&quot; unique_id=&quot;10292&quot;&gt;&lt;property id=&quot;20148&quot; value=&quot;5&quot;/&gt;&lt;property id=&quot;20300&quot; value=&quot;Slide 9 - &amp;quot;Initial Rating Notification Date&amp;quot;&quot;/&gt;&lt;property id=&quot;20307&quot; value=&quot;337&quot;/&gt;&lt;/object&gt;&lt;object type=&quot;3&quot; unique_id=&quot;10293&quot;&gt;&lt;property id=&quot;20148&quot; value=&quot;5&quot;/&gt;&lt;property id=&quot;20300&quot; value=&quot;Slide 23 - &amp;quot;CER Folder Location – Original Claims, Reopened Claims, Archived BDN Records &amp;quot;&quot;/&gt;&lt;property id=&quot;20307&quot; value=&quot;315&quot;/&gt;&lt;/object&gt;&lt;object type=&quot;3&quot; unique_id=&quot;10294&quot;&gt;&lt;property id=&quot;20148&quot; value=&quot;5&quot;/&gt;&lt;property id=&quot;20300&quot; value=&quot;Slide 24 - &amp;quot;Using EP 795 to Control Reapplication from Rehabilitated Status&amp;quot;&quot;/&gt;&lt;property id=&quot;20307&quot; value=&quot;334&quot;/&gt;&lt;/object&gt;&lt;object type=&quot;3&quot; unique_id=&quot;10295&quot;&gt;&lt;property id=&quot;20148&quot; value=&quot;5&quot;/&gt;&lt;property id=&quot;20300&quot; value=&quot;Slide 25 - &amp;quot;Application Processing&amp;quot;&quot;/&gt;&lt;property id=&quot;20307&quot; value=&quot;340&quot;/&gt;&lt;/object&gt;&lt;object type=&quot;3&quot; unique_id=&quot;10296&quot;&gt;&lt;property id=&quot;20148&quot; value=&quot;5&quot;/&gt;&lt;property id=&quot;20300&quot; value=&quot;Slide 27 - &amp;quot;AutoGED Processing – Original Claim continued&amp;quot;&quot;/&gt;&lt;property id=&quot;20307&quot; value=&quot;273&quot;/&gt;&lt;/object&gt;&lt;object type=&quot;3&quot; unique_id=&quot;10297&quot;&gt;&lt;property id=&quot;20148&quot; value=&quot;5&quot;/&gt;&lt;property id=&quot;20300&quot; value=&quot;Slide 28 - &amp;quot;AutoGED Processing – Original Claim continued&amp;quot;&quot;/&gt;&lt;property id=&quot;20307&quot; value=&quot;296&quot;/&gt;&lt;/object&gt;&lt;object type=&quot;3&quot; unique_id=&quot;10298&quot;&gt;&lt;property id=&quot;20148&quot; value=&quot;5&quot;/&gt;&lt;property id=&quot;20300&quot; value=&quot;Slide 29 - &amp;quot;AutoGED Processing – Original Claim continued&amp;quot;&quot;/&gt;&lt;property id=&quot;20307&quot; value=&quot;297&quot;/&gt;&lt;/object&gt;&lt;object type=&quot;3&quot; unique_id=&quot;10299&quot;&gt;&lt;property id=&quot;20148&quot; value=&quot;5&quot;/&gt;&lt;property id=&quot;20300&quot; value=&quot;Slide 30 - &amp;quot;AutoGED Processing – Reopened Claim&amp;quot;&quot;/&gt;&lt;property id=&quot;20307&quot; value=&quot;338&quot;/&gt;&lt;/object&gt;&lt;object type=&quot;3&quot; unique_id=&quot;10300&quot;&gt;&lt;property id=&quot;20148&quot; value=&quot;5&quot;/&gt;&lt;property id=&quot;20300&quot; value=&quot;Slide 31 - &amp;quot;Application Processing&amp;quot;&quot;/&gt;&lt;property id=&quot;20307&quot; value=&quot;341&quot;/&gt;&lt;/object&gt;&lt;object type=&quot;3&quot; unique_id=&quot;10301&quot;&gt;&lt;property id=&quot;20148&quot; value=&quot;5&quot;/&gt;&lt;property id=&quot;20300&quot; value=&quot;Slide 32 - &amp;quot;Completed GED&amp;quot;&quot;/&gt;&lt;property id=&quot;20307&quot; value=&quot;275&quot;/&gt;&lt;/object&gt;&lt;object type=&quot;3&quot; unique_id=&quot;10304&quot;&gt;&lt;property id=&quot;20148&quot; value=&quot;5&quot;/&gt;&lt;property id=&quot;20300&quot; value=&quot;Slide 35&quot;/&gt;&lt;property id=&quot;20307&quot; value=&quot;344&quot;/&gt;&lt;/object&gt;&lt;object type=&quot;3&quot; unique_id=&quot;10305&quot;&gt;&lt;property id=&quot;20148&quot; value=&quot;5&quot;/&gt;&lt;property id=&quot;20300&quot; value=&quot;Slide 37 - &amp;quot;AutoGED Corrections on Processing Tab&amp;quot;&quot;/&gt;&lt;property id=&quot;20307&quot; value=&quot;274&quot;/&gt;&lt;/object&gt;&lt;object type=&quot;3&quot; unique_id=&quot;10306&quot;&gt;&lt;property id=&quot;20148&quot; value=&quot;5&quot;/&gt;&lt;property id=&quot;20300&quot; value=&quot;Slide 38&quot;/&gt;&lt;property id=&quot;20307&quot; value=&quot;343&quot;/&gt;&lt;/object&gt;&lt;object type=&quot;3&quot; unique_id=&quot;10307&quot;&gt;&lt;property id=&quot;20148&quot; value=&quot;5&quot;/&gt;&lt;property id=&quot;20300&quot; value=&quot;Slide 39 - &amp;quot;Data Generation – BDN and Corporate&amp;quot;&quot;/&gt;&lt;property id=&quot;20307&quot; value=&quot;323&quot;/&gt;&lt;/object&gt;&lt;object type=&quot;3&quot; unique_id=&quot;10308&quot;&gt;&lt;property id=&quot;20148&quot; value=&quot;5&quot;/&gt;&lt;property id=&quot;20300&quot; value=&quot;Slide 40 - &amp;quot;Share Display of VR&amp;amp;E Data&amp;quot;&quot;/&gt;&lt;property id=&quot;20307&quot; value=&quot;324&quot;/&gt;&lt;/object&gt;&lt;object type=&quot;3&quot; unique_id=&quot;10309&quot;&gt;&lt;property id=&quot;20148&quot; value=&quot;5&quot;/&gt;&lt;property id=&quot;20300&quot; value=&quot;Slide 41 - &amp;quot;Share display of Ch31 eligibility/entitlement&amp;quot;&quot;/&gt;&lt;property id=&quot;20307&quot; value=&quot;325&quot;/&gt;&lt;/object&gt;&lt;object type=&quot;3&quot; unique_id=&quot;10310&quot;&gt;&lt;property id=&quot;20148&quot; value=&quot;5&quot;/&gt;&lt;property id=&quot;20300&quot; value=&quot;Slide 46&quot;/&gt;&lt;property id=&quot;20307&quot; value=&quot;342&quot;/&gt;&lt;/object&gt;&lt;object type=&quot;3&quot; unique_id=&quot;10311&quot;&gt;&lt;property id=&quot;20148&quot; value=&quot;5&quot;/&gt;&lt;property id=&quot;20300&quot; value=&quot;Slide 47 - &amp;quot;Ch31 Transition to Corporate- Background&amp;quot;&quot;/&gt;&lt;property id=&quot;20307&quot; value=&quot;329&quot;/&gt;&lt;/object&gt;&lt;object type=&quot;3&quot; unique_id=&quot;10312&quot;&gt;&lt;property id=&quot;20148&quot; value=&quot;5&quot;/&gt;&lt;property id=&quot;20300&quot; value=&quot;Slide 48 - &amp;quot;Ch31 Transition to Corporate– Archive Records&amp;quot;&quot;/&gt;&lt;property id=&quot;20307&quot; value=&quot;332&quot;/&gt;&lt;/object&gt;&lt;object type=&quot;3&quot; unique_id=&quot;10313&quot;&gt;&lt;property id=&quot;20148&quot; value=&quot;5&quot;/&gt;&lt;property id=&quot;20300&quot; value=&quot;Slide 50 - &amp;quot;AutoGED - Indexing/Archiving Impact&amp;quot;&quot;/&gt;&lt;property id=&quot;20307&quot; value=&quot;282&quot;/&gt;&lt;/object&gt;&lt;object type=&quot;3&quot; unique_id=&quot;10314&quot;&gt;&lt;property id=&quot;20148&quot; value=&quot;5&quot;/&gt;&lt;property id=&quot;20300&quot; value=&quot;Slide 49 - &amp;quot;Ch31 Transition to Corporate – Index Records&amp;quot;&quot;/&gt;&lt;property id=&quot;20307&quot; value=&quot;279&quot;/&gt;&lt;/object&gt;&lt;object type=&quot;3&quot; unique_id=&quot;10315&quot;&gt;&lt;property id=&quot;20148&quot; value=&quot;5&quot;/&gt;&lt;property id=&quot;20300&quot; value=&quot;Slide 43&quot;/&gt;&lt;property id=&quot;20307&quot; value=&quot;345&quot;/&gt;&lt;/object&gt;&lt;object type=&quot;3&quot; unique_id=&quot;10316&quot;&gt;&lt;property id=&quot;20148&quot; value=&quot;5&quot;/&gt;&lt;property id=&quot;20300&quot; value=&quot;Slide 44 - &amp;quot;Eligibility/Entitlement Update - charging entitlement to Ch31 (&amp;lt; ½ time or Ch33 TOE)&amp;quot;&quot;/&gt;&lt;property id=&quot;20307&quot; value=&quot;317&quot;/&gt;&lt;/object&gt;&lt;object type=&quot;3&quot; unique_id=&quot;10318&quot;&gt;&lt;property id=&quot;20148&quot; value=&quot;5&quot;/&gt;&lt;property id=&quot;20300&quot; value=&quot;Slide 45 - &amp;quot;Eligibility/Entitlement Update - charging entitlement to Ch31 (&amp;lt;1/2 time or Ch33 TOE) continued&amp;quot;&quot;/&gt;&lt;property id=&quot;20307&quot; value=&quot;319&quot;/&gt;&lt;/object&gt;&lt;object type=&quot;3&quot; unique_id=&quot;10321&quot;&gt;&lt;property id=&quot;20148&quot; value=&quot;5&quot;/&gt;&lt;property id=&quot;20300&quot; value=&quot;Slide 1 - &amp;quot;&amp;#x0D;&amp;#x0A;&amp;#x0D;&amp;#x0A;&amp;#x0D;&amp;#x0A;&amp;#x0D;&amp;#x0A;&amp;#x0D;&amp;#x0A;&amp;#x0D;&amp;#x0A;&amp;quot;&quot;/&gt;&lt;property id=&quot;20307&quot; value=&quot;349&quot;/&gt;&lt;/object&gt;&lt;object type=&quot;3&quot; unique_id=&quot;10323&quot;&gt;&lt;property id=&quot;20148&quot; value=&quot;5&quot;/&gt;&lt;property id=&quot;20300&quot; value=&quot;Slide 55 - &amp;quot;References&amp;quot;&quot;/&gt;&lt;property id=&quot;20307&quot; value=&quot;346&quot;/&gt;&lt;/object&gt;&lt;object type=&quot;3&quot; unique_id=&quot;10324&quot;&gt;&lt;property id=&quot;20148&quot; value=&quot;5&quot;/&gt;&lt;property id=&quot;20300&quot; value=&quot;Slide 56 - &amp;quot;Questions?&amp;quot;&quot;/&gt;&lt;property id=&quot;20307&quot; value=&quot;347&quot;/&gt;&lt;/object&gt;&lt;object type=&quot;3&quot; unique_id=&quot;10431&quot;&gt;&lt;property id=&quot;20148&quot; value=&quot;5&quot;/&gt;&lt;property id=&quot;20300&quot; value=&quot;Slide 22 - &amp;quot;VBMS Information – Locating IRND continued&amp;quot;&quot;/&gt;&lt;property id=&quot;20307&quot; value=&quot;350&quot;/&gt;&lt;/object&gt;&lt;object type=&quot;3&quot; unique_id=&quot;10432&quot;&gt;&lt;property id=&quot;20148&quot; value=&quot;5&quot;/&gt;&lt;property id=&quot;20300&quot; value=&quot;Slide 42 - &amp;quot;Entitlement Look-up in LTS&amp;quot;&quot;/&gt;&lt;property id=&quot;20307&quot; value=&quot;351&quot;/&gt;&lt;/object&gt;&lt;object type=&quot;3&quot; unique_id=&quot;10433&quot;&gt;&lt;property id=&quot;20148&quot; value=&quot;5&quot;/&gt;&lt;property id=&quot;20300&quot; value=&quot;Slide 34 - &amp;quot;CER Folder Location continued&amp;quot;&quot;/&gt;&lt;property id=&quot;20307&quot; value=&quot;352&quot;/&gt;&lt;/object&gt;&lt;object type=&quot;3&quot; unique_id=&quot;10434&quot;&gt;&lt;property id=&quot;20148&quot; value=&quot;5&quot;/&gt;&lt;property id=&quot;20300&quot; value=&quot;Slide 21 - &amp;quot;VBMS Information – Locating IRND&amp;quot;&quot;/&gt;&lt;property id=&quot;20307&quot; value=&quot;354&quot;/&gt;&lt;/object&gt;&lt;object type=&quot;3&quot; unique_id=&quot;10435&quot;&gt;&lt;property id=&quot;20148&quot; value=&quot;5&quot;/&gt;&lt;property id=&quot;20300&quot; value=&quot;Slide 51 - &amp;quot;Common Errors in Ch31 Claims Processing&amp;quot;&quot;/&gt;&lt;property id=&quot;20307&quot; value=&quot;355&quot;/&gt;&lt;/object&gt;&lt;object type=&quot;3&quot; unique_id=&quot;10436&quot;&gt;&lt;property id=&quot;20148&quot; value=&quot;5&quot;/&gt;&lt;property id=&quot;20300&quot; value=&quot;Slide 52 - &amp;quot;Common Errors in Ch31 Claims Processing&amp;quot;&quot;/&gt;&lt;property id=&quot;20307&quot; value=&quot;356&quot;/&gt;&lt;/object&gt;&lt;object type=&quot;3&quot; unique_id=&quot;10437&quot;&gt;&lt;property id=&quot;20148&quot; value=&quot;5&quot;/&gt;&lt;property id=&quot;20300&quot; value=&quot;Slide 54 - &amp;quot;Common Errors in Ch31 Claims Processing&amp;quot;&quot;/&gt;&lt;property id=&quot;20307&quot; value=&quot;357&quot;/&gt;&lt;/object&gt;&lt;object type=&quot;3&quot; unique_id=&quot;11236&quot;&gt;&lt;property id=&quot;20148&quot; value=&quot;5&quot;/&gt;&lt;property id=&quot;20300&quot; value=&quot;Slide 53 - &amp;quot;Common Errors in Ch31 Claims Processing&amp;quot;&quot;/&gt;&lt;property id=&quot;20307&quot; value=&quot;358&quot;/&gt;&lt;/object&gt;&lt;/object&gt;&lt;/object&gt;&lt;/database&gt;"/>
  <p:tag name="SECTOMILLISECCONVERTED" val="1"/>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C9A112C1BEAF42AE7F7341E3B4A536" ma:contentTypeVersion="35" ma:contentTypeDescription="Create a new document." ma:contentTypeScope="" ma:versionID="ac95bce8338672d4d92772dafb370a82">
  <xsd:schema xmlns:xsd="http://www.w3.org/2001/XMLSchema" xmlns:xs="http://www.w3.org/2001/XMLSchema" xmlns:p="http://schemas.microsoft.com/office/2006/metadata/properties" xmlns:ns2="aee6d2e4-3569-444a-85f1-1928fffa7445" targetNamespace="http://schemas.microsoft.com/office/2006/metadata/properties" ma:root="true" ma:fieldsID="4de103f1fc4aea7a604a656cebb670c9" ns2:_="">
    <xsd:import namespace="aee6d2e4-3569-444a-85f1-1928fffa7445"/>
    <xsd:element name="properties">
      <xsd:complexType>
        <xsd:sequence>
          <xsd:element name="documentManagement">
            <xsd:complexType>
              <xsd:all>
                <xsd:element ref="ns2:Next_x0020_Reviewer" minOccurs="0"/>
                <xsd:element ref="ns2:Document_x0020_Status" minOccurs="0"/>
                <xsd:element ref="ns2:Comments" minOccurs="0"/>
                <xsd:element ref="ns2:Item_x0020_Topic"/>
                <xsd:element ref="ns2:Item_x0020_Description"/>
                <xsd:element ref="ns2:Document_x0020_Author"/>
                <xsd:element ref="ns2:Team_x0020_ID"/>
                <xsd:element ref="ns2:Item_x0020_Type"/>
                <xsd:element ref="ns2:Revised_x003f_"/>
                <xsd:element ref="ns2:Related_x0020_Documents" minOccurs="0"/>
                <xsd:element ref="ns2:Request_x0020_Type"/>
                <xsd:element ref="ns2:Signature_x0020_Level"/>
                <xsd:element ref="ns2:VA_x0020_IQ_x0020_ID" minOccurs="0"/>
                <xsd:element ref="ns2:Document_x0020_Creation_x0020_Date" minOccurs="0"/>
                <xsd:element ref="ns2:Final_x0020_Due_x0020_Date"/>
                <xsd:element ref="ns2:Next_x0020_Step_x0020_Due_x0020_Date"/>
                <xsd:element ref="ns2:Priority"/>
                <xsd:element ref="ns2:Veteran_x0020_Name" minOccurs="0"/>
                <xsd:element ref="ns2:Regional_x0020_Office" minOccurs="0"/>
                <xsd:element ref="ns2:Current_x0020_Reviewer" minOccurs="0"/>
                <xsd:element ref="ns2:Review_x0020_Completed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6d2e4-3569-444a-85f1-1928fffa7445" elementFormDefault="qualified">
    <xsd:import namespace="http://schemas.microsoft.com/office/2006/documentManagement/types"/>
    <xsd:import namespace="http://schemas.microsoft.com/office/infopath/2007/PartnerControls"/>
    <xsd:element name="Next_x0020_Reviewer" ma:index="2" nillable="true" ma:displayName="Next Reviewer" ma:list="UserInfo" ma:SharePointGroup="0" ma:internalName="Next_x0020_Review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Status" ma:index="3" nillable="true" ma:displayName="Document Status" ma:default="Initial Upload" ma:format="RadioButtons" ma:internalName="Document_x0020_Status">
      <xsd:simpleType>
        <xsd:restriction base="dms:Choice">
          <xsd:enumeration value="Initial Upload"/>
          <xsd:enumeration value="Approved"/>
          <xsd:enumeration value="Returned for Revision"/>
          <xsd:enumeration value="Concurrence Completed - Document Finalized"/>
          <xsd:enumeration value="Internal Review Completed - Sent for External Review"/>
        </xsd:restriction>
      </xsd:simpleType>
    </xsd:element>
    <xsd:element name="Comments" ma:index="4" nillable="true" ma:displayName="Reviewer Comments" ma:internalName="Comments">
      <xsd:simpleType>
        <xsd:restriction base="dms:Note">
          <xsd:maxLength value="255"/>
        </xsd:restriction>
      </xsd:simpleType>
    </xsd:element>
    <xsd:element name="Item_x0020_Topic" ma:index="6" ma:displayName="Item Topic" ma:format="Dropdown" ma:internalName="Item_x0020_Topic">
      <xsd:simpleType>
        <xsd:restriction base="dms:Choice">
          <xsd:enumeration value="Administrative Reviews"/>
          <xsd:enumeration value="Advisory Opinions"/>
          <xsd:enumeration value="Case Management"/>
          <xsd:enumeration value="Congressional Response Letters"/>
          <xsd:enumeration value="Contracting for Voc Rehab Services"/>
          <xsd:enumeration value="Data"/>
          <xsd:enumeration value="Eligibility/Entitlement"/>
          <xsd:enumeration value="Employment"/>
          <xsd:enumeration value="IL"/>
          <xsd:enumeration value="Performance Standards"/>
          <xsd:enumeration value="Policy/Procedures"/>
          <xsd:enumeration value="Purchase Card"/>
          <xsd:enumeration value="QA"/>
          <xsd:enumeration value="Resource Allocation Model (RAM)"/>
          <xsd:enumeration value="SAOs"/>
          <xsd:enumeration value="Self Employment"/>
          <xsd:enumeration value="Studies"/>
          <xsd:enumeration value="Supplies"/>
          <xsd:enumeration value="Training"/>
          <xsd:enumeration value="Other"/>
          <xsd:enumeration value="Information Technology"/>
          <xsd:enumeration value="Project Management"/>
          <xsd:enumeration value="Special Projects"/>
          <xsd:enumeration value="Veteran Complaint Letters"/>
        </xsd:restriction>
      </xsd:simpleType>
    </xsd:element>
    <xsd:element name="Item_x0020_Description" ma:index="7" ma:displayName="Item Description" ma:internalName="Item_x0020_Description">
      <xsd:simpleType>
        <xsd:restriction base="dms:Note">
          <xsd:maxLength value="255"/>
        </xsd:restriction>
      </xsd:simpleType>
    </xsd:element>
    <xsd:element name="Document_x0020_Author" ma:index="8" ma:displayName="Document Author" ma:description="Enter the author's name in the format Last Name, First Name. Then click the check mark to the right of the entry field."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eam_x0020_ID" ma:index="9" ma:displayName="Team ID" ma:format="Dropdown" ma:internalName="Team_x0020_ID">
      <xsd:simpleType>
        <xsd:restriction base="dms:Choice">
          <xsd:enumeration value="Director: 28"/>
          <xsd:enumeration value="Deputy Director: 28a"/>
          <xsd:enumeration value="Office of the Director – Executive Assistant: 28b"/>
          <xsd:enumeration value="Assistant Director, Rehabilitation Services: 281"/>
          <xsd:enumeration value="Supervisor, Employment Services: 281a"/>
          <xsd:enumeration value="Supervisor, Rehabilitation Services: 281b"/>
          <xsd:enumeration value="Independent Living: 281c"/>
          <xsd:enumeration value="Policy: 281d"/>
          <xsd:enumeration value="Procedures: 281e"/>
          <xsd:enumeration value="Assistant Director, Program/Project Management: 282"/>
          <xsd:enumeration value="Supervisor, Program Program/Project Mgmt: 282a"/>
          <xsd:enumeration value="Training: 282b"/>
          <xsd:enumeration value="Contracting: 282c"/>
          <xsd:enumeration value="IT: 282d"/>
          <xsd:enumeration value="Assistant Director, Oversight/Outreach: 283"/>
          <xsd:enumeration value="Supervisor, QA Site Visits: 283a"/>
          <xsd:enumeration value="Supervisor, QA Review: 283b"/>
          <xsd:enumeration value="Outreach: 283c"/>
          <xsd:enumeration value="Data: 283d"/>
        </xsd:restriction>
      </xsd:simpleType>
    </xsd:element>
    <xsd:element name="Item_x0020_Type" ma:index="10" ma:displayName="Item Type" ma:format="Dropdown" ma:internalName="Item_x0020_Type">
      <xsd:simpleType>
        <xsd:restriction base="dms:Choice">
          <xsd:enumeration value="Policy Letter"/>
          <xsd:enumeration value="Advisory Opinions"/>
          <xsd:enumeration value="Administrative Review"/>
          <xsd:enumeration value="Congressional"/>
          <xsd:enumeration value="Training"/>
          <xsd:enumeration value="Request for Field Assistance"/>
          <xsd:enumeration value="MOU/DSA/PIR"/>
          <xsd:enumeration value="Inquiry – Email"/>
          <xsd:enumeration value="Inquiry - Phone"/>
          <xsd:enumeration value="White Paper"/>
          <xsd:enumeration value="Presentations"/>
          <xsd:enumeration value="Technical Document"/>
          <xsd:enumeration value="Contract Deliverable"/>
          <xsd:enumeration value="Procurement Document"/>
        </xsd:restriction>
      </xsd:simpleType>
    </xsd:element>
    <xsd:element name="Revised_x003f_" ma:index="11" ma:displayName="Revised?" ma:format="RadioButtons" ma:internalName="Revised_x003f_">
      <xsd:simpleType>
        <xsd:restriction base="dms:Choice">
          <xsd:enumeration value="New Item"/>
          <xsd:enumeration value="Revision"/>
        </xsd:restriction>
      </xsd:simpleType>
    </xsd:element>
    <xsd:element name="Related_x0020_Documents" ma:index="12" nillable="true" ma:displayName="Attached Documents" ma:list="{17c8151f-0870-4b40-8b5f-c0c3fb37c017}" ma:internalName="Related_x0020_Document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Request_x0020_Type" ma:index="13" ma:displayName="Request Type" ma:format="RadioButtons" ma:internalName="Request_x0020_Type">
      <xsd:simpleType>
        <xsd:restriction base="dms:Choice">
          <xsd:enumeration value="Internal"/>
          <xsd:enumeration value="External"/>
        </xsd:restriction>
      </xsd:simpleType>
    </xsd:element>
    <xsd:element name="Signature_x0020_Level" ma:index="14" ma:displayName="Signature Level" ma:format="Dropdown" ma:internalName="Signature_x0020_Level">
      <xsd:simpleType>
        <xsd:restriction base="dms:Choice">
          <xsd:enumeration value="281"/>
          <xsd:enumeration value="282"/>
          <xsd:enumeration value="283"/>
          <xsd:enumeration value="28A"/>
          <xsd:enumeration value="28"/>
          <xsd:enumeration value="20E"/>
          <xsd:enumeration value="20F"/>
          <xsd:enumeration value="20M"/>
          <xsd:enumeration value="20P"/>
          <xsd:enumeration value="20"/>
          <xsd:enumeration value="00"/>
        </xsd:restriction>
      </xsd:simpleType>
    </xsd:element>
    <xsd:element name="VA_x0020_IQ_x0020_ID" ma:index="15" nillable="true" ma:displayName="VA IQ ID" ma:internalName="VA_x0020_IQ_x0020_ID">
      <xsd:simpleType>
        <xsd:restriction base="dms:Text">
          <xsd:maxLength value="255"/>
        </xsd:restriction>
      </xsd:simpleType>
    </xsd:element>
    <xsd:element name="Document_x0020_Creation_x0020_Date" ma:index="16" nillable="true" ma:displayName="Document Creation Date" ma:format="DateOnly" ma:internalName="Document_x0020_Creation_x0020_Date">
      <xsd:simpleType>
        <xsd:restriction base="dms:DateTime"/>
      </xsd:simpleType>
    </xsd:element>
    <xsd:element name="Final_x0020_Due_x0020_Date" ma:index="17" ma:displayName="Final Due Date" ma:format="DateOnly" ma:internalName="Final_x0020_Due_x0020_Date">
      <xsd:simpleType>
        <xsd:restriction base="dms:DateTime"/>
      </xsd:simpleType>
    </xsd:element>
    <xsd:element name="Next_x0020_Step_x0020_Due_x0020_Date" ma:index="18" ma:displayName="Next Step Due Date" ma:format="DateOnly" ma:internalName="Next_x0020_Step_x0020_Due_x0020_Date">
      <xsd:simpleType>
        <xsd:restriction base="dms:DateTime"/>
      </xsd:simpleType>
    </xsd:element>
    <xsd:element name="Priority" ma:index="19" ma:displayName="Priority" ma:format="RadioButtons" ma:internalName="Priority">
      <xsd:simpleType>
        <xsd:restriction base="dms:Choice">
          <xsd:enumeration value="High"/>
          <xsd:enumeration value="Medium"/>
          <xsd:enumeration value="Low"/>
        </xsd:restriction>
      </xsd:simpleType>
    </xsd:element>
    <xsd:element name="Veteran_x0020_Name" ma:index="20" nillable="true" ma:displayName="Veteran Name" ma:internalName="Veteran_x0020_Name">
      <xsd:simpleType>
        <xsd:restriction base="dms:Text">
          <xsd:maxLength value="255"/>
        </xsd:restriction>
      </xsd:simpleType>
    </xsd:element>
    <xsd:element name="Regional_x0020_Office" ma:index="21" nillable="true" ma:displayName="Regional Office" ma:format="Dropdown" ma:internalName="Regional_x0020_Office">
      <xsd:simpleType>
        <xsd:restriction base="dms:Choice">
          <xsd:enumeration value="301 - Boston, MA"/>
          <xsd:enumeration value="304 - Providence, RI"/>
          <xsd:enumeration value="306 - New York, NY"/>
          <xsd:enumeration value="307 - Buffalo, NY"/>
          <xsd:enumeration value="308 - Hartford, CT"/>
          <xsd:enumeration value="309 - Newark, NJ"/>
          <xsd:enumeration value="310 - Philadelphia, PA"/>
          <xsd:enumeration value="311 - Pittsburgh, PA"/>
          <xsd:enumeration value="313 - Baltimore, MD"/>
          <xsd:enumeration value="314 - Roanoke, VA"/>
          <xsd:enumeration value="315 - Huntington, WVA"/>
          <xsd:enumeration value="316 - Atlanta, GA"/>
          <xsd:enumeration value="317 - St. Petersburg, FL"/>
          <xsd:enumeration value="318 - Winston-Salem, NC"/>
          <xsd:enumeration value="319 - Columbia, SC"/>
          <xsd:enumeration value="320 - Nashville, TN"/>
          <xsd:enumeration value="321 - New Orleans, LA"/>
          <xsd:enumeration value="322 - Montgomery, AL"/>
          <xsd:enumeration value="323 - Jackson, MS"/>
          <xsd:enumeration value="325 - Cleveland, OH"/>
          <xsd:enumeration value="326 - Indianapolis, IN"/>
          <xsd:enumeration value="327 - Louisville, KY"/>
          <xsd:enumeration value="328 - Chicago, IL"/>
          <xsd:enumeration value="329 - Detroit, MI"/>
          <xsd:enumeration value="330 - Milwaukee, WI"/>
          <xsd:enumeration value="331 - St. Louis, MO"/>
          <xsd:enumeration value="333 - Des Moines, IA"/>
          <xsd:enumeration value="334 - Lincoln, NE"/>
          <xsd:enumeration value="335 - St. Paul, MN"/>
          <xsd:enumeration value="339 - Denver, CO"/>
          <xsd:enumeration value="340 - Albuquerque, NM"/>
          <xsd:enumeration value="341 - Salt Lake City, UT"/>
          <xsd:enumeration value="343 - Oakland, CA"/>
          <xsd:enumeration value="344 - Los Angeles, CA"/>
          <xsd:enumeration value="345 - Phoenix, AZ"/>
          <xsd:enumeration value="346 - Seattle, WA"/>
          <xsd:enumeration value="347 - Boise, ID"/>
          <xsd:enumeration value="348 - Portland, OR"/>
          <xsd:enumeration value="349 - Waco, TX"/>
          <xsd:enumeration value="350 - Little Rock, AR"/>
          <xsd:enumeration value="351 - Muskogee, OK"/>
          <xsd:enumeration value="354 - Reno, NV"/>
          <xsd:enumeration value="355 - San Juan, PR"/>
          <xsd:enumeration value="358 - Manila, PI"/>
          <xsd:enumeration value="362 - Houston, TX"/>
          <xsd:enumeration value="372 - Washington, DC"/>
          <xsd:enumeration value="373 - Manchester, NH"/>
          <xsd:enumeration value="377 - San Diego, CA"/>
          <xsd:enumeration value="402 - Togus, ME"/>
          <xsd:enumeration value="405 - White River Junction, VT"/>
          <xsd:enumeration value="436 - Ft. Harrison, MT"/>
          <xsd:enumeration value="437 - Fargo, ND"/>
          <xsd:enumeration value="438 - Sioux Falls, SD"/>
          <xsd:enumeration value="452 - Wichita, KS"/>
          <xsd:enumeration value="459 - Honolulu, HI"/>
          <xsd:enumeration value="460 - Wilmington, DE"/>
          <xsd:enumeration value="463 - Anchorage, AK"/>
        </xsd:restriction>
      </xsd:simpleType>
    </xsd:element>
    <xsd:element name="Current_x0020_Reviewer" ma:index="30" nillable="true" ma:displayName="Current Reviewer" ma:hidden="true" ma:list="UserInfo" ma:SharePointGroup="0" ma:internalName="Current_x0020_Review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Completed_x0020_Date" ma:index="31" nillable="true" ma:displayName="Review Completed Date" ma:format="DateOnly" ma:hidden="true" ma:internalName="Review_x0020_Completed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VA_x0020_IQ_x0020_ID xmlns="aee6d2e4-3569-444a-85f1-1928fffa7445" xsi:nil="true"/>
    <Document_x0020_Author xmlns="aee6d2e4-3569-444a-85f1-1928fffa7445">
      <UserInfo>
        <DisplayName>Bermudez, Leland, VAVBACO</DisplayName>
        <AccountId>962</AccountId>
        <AccountType/>
      </UserInfo>
    </Document_x0020_Author>
    <Review_x0020_Completed_x0020_Date xmlns="aee6d2e4-3569-444a-85f1-1928fffa7445" xsi:nil="true"/>
    <Next_x0020_Step_x0020_Due_x0020_Date xmlns="aee6d2e4-3569-444a-85f1-1928fffa7445">2014-09-09T05:00:00+00:00</Next_x0020_Step_x0020_Due_x0020_Date>
    <Item_x0020_Description xmlns="aee6d2e4-3569-444a-85f1-1928fffa7445">FY14 Application Processing Training with R. Comeau and L. Bermudez edits. Routing: 282b, 282, 28A</Item_x0020_Description>
    <Signature_x0020_Level xmlns="aee6d2e4-3569-444a-85f1-1928fffa7445">28A</Signature_x0020_Level>
    <Priority xmlns="aee6d2e4-3569-444a-85f1-1928fffa7445">High</Priority>
    <Item_x0020_Topic xmlns="aee6d2e4-3569-444a-85f1-1928fffa7445">Training</Item_x0020_Topic>
    <Next_x0020_Reviewer xmlns="aee6d2e4-3569-444a-85f1-1928fffa7445">
      <UserInfo>
        <DisplayName/>
        <AccountId xsi:nil="true"/>
        <AccountType/>
      </UserInfo>
    </Next_x0020_Reviewer>
    <Document_x0020_Creation_x0020_Date xmlns="aee6d2e4-3569-444a-85f1-1928fffa7445" xsi:nil="true"/>
    <Team_x0020_ID xmlns="aee6d2e4-3569-444a-85f1-1928fffa7445">Training: 282b</Team_x0020_ID>
    <Regional_x0020_Office xmlns="aee6d2e4-3569-444a-85f1-1928fffa7445" xsi:nil="true"/>
    <Current_x0020_Reviewer xmlns="aee6d2e4-3569-444a-85f1-1928fffa7445">
      <UserInfo>
        <DisplayName>DeVos, DeAnna, VAVBACO</DisplayName>
        <AccountId>25</AccountId>
        <AccountType/>
      </UserInfo>
    </Current_x0020_Reviewer>
    <Revised_x003f_ xmlns="aee6d2e4-3569-444a-85f1-1928fffa7445">Revision</Revised_x003f_>
    <Related_x0020_Documents xmlns="aee6d2e4-3569-444a-85f1-1928fffa7445">
      <Value>1830</Value>
      <Value>1918</Value>
      <Value>2006</Value>
      <Value>2007</Value>
    </Related_x0020_Documents>
    <Item_x0020_Type xmlns="aee6d2e4-3569-444a-85f1-1928fffa7445">Training</Item_x0020_Type>
    <Request_x0020_Type xmlns="aee6d2e4-3569-444a-85f1-1928fffa7445">Internal</Request_x0020_Type>
    <Document_x0020_Status xmlns="aee6d2e4-3569-444a-85f1-1928fffa7445" xsi:nil="true"/>
    <Final_x0020_Due_x0020_Date xmlns="aee6d2e4-3569-444a-85f1-1928fffa7445">2014-09-08T05:00:00+00:00</Final_x0020_Due_x0020_Date>
    <Veteran_x0020_Name xmlns="aee6d2e4-3569-444a-85f1-1928fffa7445" xsi:nil="true"/>
    <Comments xmlns="aee6d2e4-3569-444a-85f1-1928fffa7445" xsi:nil="true"/>
  </documentManagement>
</p:properties>
</file>

<file path=customXml/itemProps1.xml><?xml version="1.0" encoding="utf-8"?>
<ds:datastoreItem xmlns:ds="http://schemas.openxmlformats.org/officeDocument/2006/customXml" ds:itemID="{7547CC68-2344-4710-B4BD-93FBA486A0BA}">
  <ds:schemaRefs>
    <ds:schemaRef ds:uri="http://schemas.microsoft.com/sharepoint/v3/contenttype/forms"/>
  </ds:schemaRefs>
</ds:datastoreItem>
</file>

<file path=customXml/itemProps2.xml><?xml version="1.0" encoding="utf-8"?>
<ds:datastoreItem xmlns:ds="http://schemas.openxmlformats.org/officeDocument/2006/customXml" ds:itemID="{1F70C43A-88E8-4823-A72E-95CC6FCCE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6d2e4-3569-444a-85f1-1928fffa7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35D9AF-479D-43FF-8BCC-438911895834}">
  <ds:schemaRefs>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aee6d2e4-3569-444a-85f1-1928fffa7445"/>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11922</TotalTime>
  <Words>9077</Words>
  <Application>Microsoft Office PowerPoint</Application>
  <PresentationFormat>On-screen Show (4:3)</PresentationFormat>
  <Paragraphs>647</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vt:lpstr>
      <vt:lpstr>Objectives</vt:lpstr>
      <vt:lpstr>Application Processing</vt:lpstr>
      <vt:lpstr>Claim Development  continued</vt:lpstr>
      <vt:lpstr>Claim Development continued</vt:lpstr>
      <vt:lpstr>Date of Claim</vt:lpstr>
      <vt:lpstr>Basic Claim Development Steps</vt:lpstr>
      <vt:lpstr>Basic Claim Development Steps continued</vt:lpstr>
      <vt:lpstr>Initial Rating Notification Date</vt:lpstr>
      <vt:lpstr>Verifying Qualifying Military Service</vt:lpstr>
      <vt:lpstr>Verifying Qualifying Military Service</vt:lpstr>
      <vt:lpstr>BDN BIRLS and Memo Rating or NDAA </vt:lpstr>
      <vt:lpstr>Share and  Qualifying Service-Connected Disability – Locating IRND</vt:lpstr>
      <vt:lpstr>Share and  Qualifying Service-Connected Disability –  Locating IRND continued</vt:lpstr>
      <vt:lpstr>PowerPoint Presentation</vt:lpstr>
      <vt:lpstr>Share and  Qualifying Service-Connected Disability – Locating IRND continued</vt:lpstr>
      <vt:lpstr>Share and  Qualifying Service-Connected Disability – Locating Award/Rating</vt:lpstr>
      <vt:lpstr>Share and  Qualifying Service-Connected Disability – Locating Award/Rating continued</vt:lpstr>
      <vt:lpstr>Virtual VA and Locating IRND</vt:lpstr>
      <vt:lpstr>Use Share Benefit Claim Information to confirm Virtual VA IRND</vt:lpstr>
      <vt:lpstr>VBMS Information – Locating IRND</vt:lpstr>
      <vt:lpstr>VBMS Information – Locating IRND continued</vt:lpstr>
      <vt:lpstr>CER Folder Location – Original Claims, Reopened Claims, Archived BDN Records </vt:lpstr>
      <vt:lpstr>Using EP 795 to Control Reapplication from Rehabilitated Status</vt:lpstr>
      <vt:lpstr>Application Processing</vt:lpstr>
      <vt:lpstr>AutoGED Processing – Original Claim</vt:lpstr>
      <vt:lpstr>AutoGED Processing – Original Claim continued</vt:lpstr>
      <vt:lpstr>AutoGED Processing – Original Claim continued</vt:lpstr>
      <vt:lpstr>AutoGED Processing – Original Claim continued</vt:lpstr>
      <vt:lpstr>Entitlement Look-up in LTS</vt:lpstr>
      <vt:lpstr>AutoGED Processing – Reopened Claim</vt:lpstr>
      <vt:lpstr>Application Processing</vt:lpstr>
      <vt:lpstr>Completed GED</vt:lpstr>
      <vt:lpstr>CER Folder Location</vt:lpstr>
      <vt:lpstr>PowerPoint Presentation</vt:lpstr>
      <vt:lpstr>Disallowance – Basic Eligibility</vt:lpstr>
      <vt:lpstr>AutoGED Corrections on Processing Tab</vt:lpstr>
      <vt:lpstr>PowerPoint Presentation</vt:lpstr>
      <vt:lpstr>Data Generation – BDN and Corporate</vt:lpstr>
      <vt:lpstr>Share Display of VR&amp;E Data</vt:lpstr>
      <vt:lpstr>Share display of Ch31 eligibility/entitlement</vt:lpstr>
      <vt:lpstr>PowerPoint Presentation</vt:lpstr>
      <vt:lpstr>Eligibility/Entitlement Update - charging entitlement to Ch31 (&lt; ½ time or Ch33 TOE)</vt:lpstr>
      <vt:lpstr>Eligibility/Entitlement Update - charging entitlement to Ch31 (&lt;1/2 time or Ch33 TOE) continued</vt:lpstr>
      <vt:lpstr>PowerPoint Presentation</vt:lpstr>
      <vt:lpstr>Ch31 Transition to Corporate- Background</vt:lpstr>
      <vt:lpstr>Ch31 Transition to Corporate– Archive Records</vt:lpstr>
      <vt:lpstr>Ch31 Transition to Corporate – Index Records</vt:lpstr>
      <vt:lpstr>AutoGED - Indexing/Archiving Impact</vt:lpstr>
      <vt:lpstr>Common Errors in Ch31 Claims Processing</vt:lpstr>
      <vt:lpstr>Common Errors in Ch31 Claims Processing</vt:lpstr>
      <vt:lpstr>Common Errors in Ch31 Claims Processing</vt:lpstr>
      <vt:lpstr>Common Errors in Ch31 Claims Processing</vt:lpstr>
      <vt:lpstr>References</vt:lpstr>
      <vt:lpstr>Questions?</vt:lpstr>
    </vt:vector>
  </TitlesOfParts>
  <Manager/>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 Enhanced Application Processing PowerPoint</dc:title>
  <dc:subject>VRE</dc:subject>
  <dc:creator>Department of Veterans Affairs, Veterans Benefits Administration, Vocational Rehabilitation and Employment Service, STAFF</dc:creator>
  <cp:keywords>enhanced, application, processing, date, claim, handling, safeguards, quality, due, process, Veterans, BDN, M35, establishment, CEST</cp:keywords>
  <dc:description>This lesson is intended to enable the user to perform the steps of Claim Development with a clear understanding of receving, verifying, qualifying, and processing individual claims.</dc:description>
  <cp:lastModifiedBy>Sochar, Lisa</cp:lastModifiedBy>
  <cp:revision>521</cp:revision>
  <cp:lastPrinted>2015-01-23T13:35:05Z</cp:lastPrinted>
  <dcterms:created xsi:type="dcterms:W3CDTF">2012-07-20T19:21:18Z</dcterms:created>
  <dcterms:modified xsi:type="dcterms:W3CDTF">2015-06-01T13:11:24Z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0x01010076C9A112C1BEAF42AE7F7341E3B4A536</vt:lpwstr>
  </property>
  <property fmtid="{D5CDD505-2E9C-101B-9397-08002B2CF9AE}" pid="3" name="WorkflowChangePath">
    <vt:lpwstr>0a758ce3-b681-430e-bb05-622d8b6ec737,48;0a758ce3-b681-430e-bb05-622d8b6ec737,51;0a758ce3-b681-430e-bb05-622d8b6ec737,59;</vt:lpwstr>
  </property>
  <property fmtid="{D5CDD505-2E9C-101B-9397-08002B2CF9AE}" pid="4" name="Language">
    <vt:lpwstr>en</vt:lpwstr>
  </property>
  <property fmtid="{D5CDD505-2E9C-101B-9397-08002B2CF9AE}" pid="5" name="Type">
    <vt:lpwstr>Presentation</vt:lpwstr>
  </property>
</Properties>
</file>