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4"/>
  </p:sldMasterIdLst>
  <p:notesMasterIdLst>
    <p:notesMasterId r:id="rId19"/>
  </p:notesMasterIdLst>
  <p:handoutMasterIdLst>
    <p:handoutMasterId r:id="rId20"/>
  </p:handoutMasterIdLst>
  <p:sldIdLst>
    <p:sldId id="376" r:id="rId5"/>
    <p:sldId id="506" r:id="rId6"/>
    <p:sldId id="499" r:id="rId7"/>
    <p:sldId id="503" r:id="rId8"/>
    <p:sldId id="501" r:id="rId9"/>
    <p:sldId id="519" r:id="rId10"/>
    <p:sldId id="504" r:id="rId11"/>
    <p:sldId id="511" r:id="rId12"/>
    <p:sldId id="510" r:id="rId13"/>
    <p:sldId id="520" r:id="rId14"/>
    <p:sldId id="512" r:id="rId15"/>
    <p:sldId id="513" r:id="rId16"/>
    <p:sldId id="521" r:id="rId17"/>
    <p:sldId id="518" r:id="rId18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inson, Eric, VBAVACO" initials="ERR" lastIdx="1" clrIdx="0"/>
  <p:cmAuthor id="1" name="Department of Veterans Affairs" initials="DoV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0000"/>
    <a:srgbClr val="CC0000"/>
    <a:srgbClr val="BBBBFF"/>
    <a:srgbClr val="ABABFF"/>
    <a:srgbClr val="99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6581" autoAdjust="0"/>
  </p:normalViewPr>
  <p:slideViewPr>
    <p:cSldViewPr>
      <p:cViewPr>
        <p:scale>
          <a:sx n="100" d="100"/>
          <a:sy n="100" d="100"/>
        </p:scale>
        <p:origin x="-102" y="-324"/>
      </p:cViewPr>
      <p:guideLst>
        <p:guide orient="horz" pos="62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2394" y="-552"/>
      </p:cViewPr>
      <p:guideLst>
        <p:guide orient="horz" pos="2908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7051" cy="46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5" tIns="45914" rIns="91825" bIns="45914" numCol="1" anchor="t" anchorCtr="0" compatLnSpc="1">
            <a:prstTxWarp prst="textNoShape">
              <a:avLst/>
            </a:prstTxWarp>
          </a:bodyPr>
          <a:lstStyle>
            <a:lvl1pPr defTabSz="92339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3989"/>
            <a:ext cx="3017051" cy="46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5" tIns="45914" rIns="91825" bIns="45914" numCol="1" anchor="b" anchorCtr="0" compatLnSpc="1">
            <a:prstTxWarp prst="textNoShape">
              <a:avLst/>
            </a:prstTxWarp>
          </a:bodyPr>
          <a:lstStyle>
            <a:lvl1pPr defTabSz="92339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7190" y="8743989"/>
            <a:ext cx="3015476" cy="46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5" tIns="45914" rIns="91825" bIns="45914" numCol="1" anchor="b" anchorCtr="0" compatLnSpc="1">
            <a:prstTxWarp prst="textNoShape">
              <a:avLst/>
            </a:prstTxWarp>
          </a:bodyPr>
          <a:lstStyle>
            <a:lvl1pPr algn="r" defTabSz="923391">
              <a:defRPr sz="1200"/>
            </a:lvl1pPr>
          </a:lstStyle>
          <a:p>
            <a:pPr>
              <a:defRPr/>
            </a:pPr>
            <a:fld id="{20D05A3D-36FF-4A00-ABF0-20E20DF2A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29" cy="466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5" tIns="45914" rIns="91825" bIns="45914" numCol="1" anchor="t" anchorCtr="0" compatLnSpc="1">
            <a:prstTxWarp prst="textNoShape">
              <a:avLst/>
            </a:prstTxWarp>
          </a:bodyPr>
          <a:lstStyle>
            <a:lvl1pPr defTabSz="92181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3263"/>
            <a:ext cx="4562475" cy="3422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992" y="4360955"/>
            <a:ext cx="5096092" cy="42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5" tIns="45914" rIns="91825" bIns="459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99191"/>
            <a:ext cx="3012329" cy="466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5" tIns="45914" rIns="91825" bIns="45914" numCol="1" anchor="b" anchorCtr="0" compatLnSpc="1">
            <a:prstTxWarp prst="textNoShape">
              <a:avLst/>
            </a:prstTxWarp>
          </a:bodyPr>
          <a:lstStyle>
            <a:lvl1pPr defTabSz="92181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pPr>
              <a:defRPr/>
            </a:pPr>
            <a:fld id="{6067B095-CE3D-4188-AE7A-0849E6637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8859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747" y="8799191"/>
            <a:ext cx="3012329" cy="4668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1816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37452" indent="-283635" defTabSz="921816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34542" indent="-226908" defTabSz="921816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588359" indent="-226908" defTabSz="921816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42175" indent="-226908" defTabSz="921816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495992" indent="-226908" defTabSz="921816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49809" indent="-226908" defTabSz="921816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03625" indent="-226908" defTabSz="921816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57442" indent="-226908" defTabSz="921816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4C7DB18-D10C-4FB5-AE89-51A3B8D5D8DD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937747" y="8799191"/>
            <a:ext cx="3012329" cy="466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25" tIns="45914" rIns="91825" bIns="45914" anchor="b"/>
          <a:lstStyle>
            <a:lvl1pPr defTabSz="928688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15EBDB20-7C63-48E8-AD8D-97DE724967A8}" type="slidenum">
              <a:rPr lang="en-US" altLang="en-US" sz="1200"/>
              <a:pPr algn="r"/>
              <a:t>1</a:t>
            </a:fld>
            <a:endParaRPr lang="en-US" altLang="en-US" sz="120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6908" indent="-226908" eaLnBrk="1" hangingPunct="1"/>
            <a:endParaRPr lang="en-US" altLang="en-US" sz="1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747" y="8799191"/>
            <a:ext cx="3012329" cy="4668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1816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37452" indent="-283635" defTabSz="921816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34542" indent="-226908" defTabSz="921816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588359" indent="-226908" defTabSz="921816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42175" indent="-226908" defTabSz="921816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495992" indent="-226908" defTabSz="921816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49809" indent="-226908" defTabSz="921816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03625" indent="-226908" defTabSz="921816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57442" indent="-226908" defTabSz="921816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7BBFE54-E1E7-437B-B785-868BC647C384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37452" indent="-283635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34542" indent="-226908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588359" indent="-226908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42175" indent="-226908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495992" indent="-22690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49809" indent="-22690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03625" indent="-22690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57442" indent="-22690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380EE8F-1BF5-480E-BAEB-77B4665F96DF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374650" y="3259138"/>
            <a:ext cx="8769350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73063" y="3182938"/>
            <a:ext cx="8770937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38200" y="152400"/>
            <a:ext cx="7848600" cy="15700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800" b="1" i="1" smtClean="0">
                <a:solidFill>
                  <a:srgbClr val="1D3275"/>
                </a:solidFill>
                <a:latin typeface="Arial" charset="0"/>
              </a:rPr>
              <a:t>New Fugitive Felon Procedures</a:t>
            </a:r>
          </a:p>
        </p:txBody>
      </p:sp>
      <p:pic>
        <p:nvPicPr>
          <p:cNvPr id="9" name="Picture 7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985963"/>
            <a:ext cx="2532063" cy="253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87040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125C4-4F7D-47AD-8417-A9262EC12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7650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1" y="152401"/>
            <a:ext cx="1943100" cy="5634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1" y="152401"/>
            <a:ext cx="5676900" cy="5634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C2CC2-022A-4217-A939-38884F21D2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7513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A6D4D-A745-4081-BC18-2F48F6498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3336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0888" y="152400"/>
            <a:ext cx="6970712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19200" y="1524001"/>
            <a:ext cx="3743325" cy="42624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6" y="1524001"/>
            <a:ext cx="3744913" cy="42624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5E781-D315-4C01-A1A4-669BA2D3B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971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9C6E5-4CE0-4B8D-973C-77A9F47A3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8592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8F155-DF83-4FD2-BE21-7A289620E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2195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524001"/>
            <a:ext cx="3743325" cy="4262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6" y="1524001"/>
            <a:ext cx="3744913" cy="4262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D2291-34AC-40BB-9070-D3EB1511C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0164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6435C-D1C6-4C23-9BE4-56B40A37E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777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AC654-7EBD-4DA6-A176-544FB868A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4342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707F1-F175-4458-9BE4-FDA540A3E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8036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D3277-B39B-4617-B258-3430CA5B8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498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8B62F-82CA-4D25-BFC5-9FE1B6B21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5578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389063" y="985838"/>
            <a:ext cx="7754937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98463" y="6096000"/>
            <a:ext cx="8720137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041400" y="823913"/>
            <a:ext cx="8102600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020888" y="152400"/>
            <a:ext cx="697071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24000"/>
            <a:ext cx="7640638" cy="426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3" name="Picture 9"/>
          <p:cNvPicPr>
            <a:picLocks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4351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19600" y="6400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>
              <a:defRPr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defRPr>
            </a:lvl1pPr>
          </a:lstStyle>
          <a:p>
            <a:pPr>
              <a:defRPr/>
            </a:pPr>
            <a:fld id="{A6980A3E-B353-4EC1-893E-13FAE6ED3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579438" y="6400800"/>
            <a:ext cx="18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 sz="2400" smtClean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469900" y="6400800"/>
            <a:ext cx="185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 sz="2400" smtClean="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788988" y="6248400"/>
            <a:ext cx="2511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VBA FUGITIVE FELON PROCEDURES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1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  <p:sldLayoutId id="2147484118" r:id="rId11"/>
    <p:sldLayoutId id="2147484119" r:id="rId12"/>
    <p:sldLayoutId id="2147484120" r:id="rId13"/>
  </p:sldLayoutIdLst>
  <p:transition/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6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2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portal2.va.gov/sites/CSTransformation/FF/FF%20DOCS/Forms/AllItems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1"/>
          <p:cNvSpPr txBox="1">
            <a:spLocks noChangeArrowheads="1"/>
          </p:cNvSpPr>
          <p:nvPr/>
        </p:nvSpPr>
        <p:spPr bwMode="auto">
          <a:xfrm>
            <a:off x="1905000" y="4495800"/>
            <a:ext cx="5867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§"/>
              <a:defRPr sz="2600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CC0000"/>
              </a:buClr>
              <a:buChar char="•"/>
              <a:defRPr sz="2200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Presented by Compensation Service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August 2015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3600"/>
          </a:p>
        </p:txBody>
      </p:sp>
      <p:sp>
        <p:nvSpPr>
          <p:cNvPr id="224273" name="Rectangle 17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>
                <a:effectLst/>
              </a:rPr>
              <a:t>Background Information (con’t)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400" dirty="0" smtClean="0"/>
              <a:t>Regional Office Actions:</a:t>
            </a:r>
            <a:endParaRPr lang="en-US" altLang="en-US" dirty="0" smtClean="0"/>
          </a:p>
          <a:p>
            <a:pPr>
              <a:defRPr/>
            </a:pPr>
            <a:r>
              <a:rPr lang="en-US" altLang="en-US" sz="2200" dirty="0" smtClean="0"/>
              <a:t>Upon receipt of processing instructions from OFO, ensure the fugitive felon coordinators have access to the SharePoint site and the excel spreadsheet of identified claim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C5E69-1F39-4119-B8D8-38BEE432806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>
                <a:effectLst/>
              </a:rPr>
              <a:t>Accessing the Warrants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Receipt of excel spreadsheet for identified adjustments</a:t>
            </a:r>
          </a:p>
          <a:p>
            <a:pPr>
              <a:defRPr/>
            </a:pPr>
            <a:r>
              <a:rPr lang="en-US" sz="2400" dirty="0" smtClean="0"/>
              <a:t>Access the Fugitive Felon (FF) SharePoint Site</a:t>
            </a:r>
          </a:p>
          <a:p>
            <a:pPr>
              <a:defRPr/>
            </a:pPr>
            <a:endParaRPr lang="en-US" sz="400" dirty="0" smtClean="0"/>
          </a:p>
          <a:p>
            <a:pPr lvl="1">
              <a:defRPr/>
            </a:pPr>
            <a:endParaRPr lang="en-US" sz="400" u="sng" dirty="0" smtClean="0"/>
          </a:p>
          <a:p>
            <a:pPr lvl="1">
              <a:defRPr/>
            </a:pPr>
            <a:r>
              <a:rPr lang="en-US" sz="2000" dirty="0" smtClean="0">
                <a:hlinkClick r:id="rId2"/>
              </a:rPr>
              <a:t>https://vaww.portal2.va.gov/sites/CSTransformation/FF/FF%20DOCS/Forms/AllItems.aspx</a:t>
            </a:r>
            <a:endParaRPr lang="en-US" sz="2000" dirty="0" smtClean="0"/>
          </a:p>
          <a:p>
            <a:pPr lvl="1">
              <a:defRPr/>
            </a:pPr>
            <a:r>
              <a:rPr lang="en-US" sz="2000" dirty="0"/>
              <a:t>If you did not receive access to the site, please have the Director’s mailbox send a request for access to OFO.</a:t>
            </a:r>
          </a:p>
          <a:p>
            <a:pPr>
              <a:defRPr/>
            </a:pPr>
            <a:r>
              <a:rPr lang="en-US" sz="2400" dirty="0" smtClean="0"/>
              <a:t>Download the </a:t>
            </a:r>
            <a:r>
              <a:rPr lang="en-US" sz="2400" dirty="0"/>
              <a:t>FFP-3 warrant from the SharePoint </a:t>
            </a:r>
            <a:r>
              <a:rPr lang="en-US" sz="2400" dirty="0" smtClean="0"/>
              <a:t>site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400" dirty="0"/>
          </a:p>
          <a:p>
            <a:pPr>
              <a:defRPr/>
            </a:pPr>
            <a:r>
              <a:rPr lang="en-US" sz="2400" dirty="0" smtClean="0"/>
              <a:t>Upload the OIG referral (FFP-3) into VBMS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/>
          </a:p>
          <a:p>
            <a:pPr marL="0" indent="0">
              <a:buFont typeface="Wingdings" pitchFamily="2" charset="2"/>
              <a:buNone/>
              <a:defRPr/>
            </a:pPr>
            <a:endParaRPr lang="en-US" sz="1800" dirty="0"/>
          </a:p>
          <a:p>
            <a:pPr marL="0" indent="0"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E42C6E-A985-4530-912F-4D5670A10B9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>
                <a:effectLst/>
              </a:rPr>
              <a:t>Processing the FF adjustments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200" dirty="0"/>
              <a:t>Provide due process regarding proposed benefit adjustments to beneficiaries who are the subject of an OIG referral (FFP-3</a:t>
            </a:r>
            <a:r>
              <a:rPr lang="en-US" sz="2200" dirty="0" smtClean="0"/>
              <a:t>)</a:t>
            </a:r>
          </a:p>
          <a:p>
            <a:pPr>
              <a:defRPr/>
            </a:pPr>
            <a:endParaRPr lang="en-US" sz="400" dirty="0" smtClean="0"/>
          </a:p>
          <a:p>
            <a:pPr>
              <a:defRPr/>
            </a:pPr>
            <a:r>
              <a:rPr lang="en-US" sz="2200" dirty="0" smtClean="0"/>
              <a:t>Ensure appropriate suspense date is set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400" dirty="0" smtClean="0"/>
          </a:p>
          <a:p>
            <a:pPr>
              <a:defRPr/>
            </a:pPr>
            <a:r>
              <a:rPr lang="en-US" sz="2200" dirty="0" smtClean="0"/>
              <a:t>Upon receipt of response/expiration of suspense date</a:t>
            </a:r>
          </a:p>
          <a:p>
            <a:pPr lvl="1">
              <a:defRPr/>
            </a:pPr>
            <a:r>
              <a:rPr lang="en-US" sz="2000" dirty="0"/>
              <a:t>Terminate payment of benefits based on the facts found</a:t>
            </a:r>
          </a:p>
          <a:p>
            <a:pPr lvl="1">
              <a:defRPr/>
            </a:pPr>
            <a:r>
              <a:rPr lang="en-US" sz="2000" dirty="0" smtClean="0"/>
              <a:t>Send </a:t>
            </a:r>
            <a:r>
              <a:rPr lang="en-US" sz="2000" dirty="0"/>
              <a:t>the beneficiary a post-determination notice clearly stating the decision, outlining the evidence received and reviewed, and providing all reasons and bases for the decision rendered </a:t>
            </a:r>
            <a:r>
              <a:rPr lang="en-US" sz="2000" dirty="0" smtClean="0"/>
              <a:t>(as necessary)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076E0-6362-4E06-8466-18D005D10A7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effectLst/>
              </a:rPr>
              <a:t>Resumption of Previously Adjusted Award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Resume benefits based upon a VBA determination that the beneficiary is no longer a fugitive felon.  </a:t>
            </a:r>
            <a:endParaRPr lang="en-US" sz="24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sz="800" dirty="0" smtClean="0"/>
          </a:p>
          <a:p>
            <a:pPr>
              <a:defRPr/>
            </a:pPr>
            <a:r>
              <a:rPr lang="en-US" sz="2400" dirty="0" smtClean="0"/>
              <a:t>Establish </a:t>
            </a:r>
            <a:r>
              <a:rPr lang="en-US" sz="2400" dirty="0"/>
              <a:t>an effective date for restoring benefits retroactively and resuming benefits based upon facts </a:t>
            </a:r>
            <a:r>
              <a:rPr lang="en-US" sz="2400" dirty="0" smtClean="0"/>
              <a:t>found.</a:t>
            </a:r>
            <a:endParaRPr lang="en-US" sz="2400" dirty="0"/>
          </a:p>
          <a:p>
            <a:pPr marL="0" indent="0">
              <a:buFont typeface="Wingdings" pitchFamily="2" charset="2"/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Draft a formal notice of the decision and forward it to the beneficiary.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FC42F-C6B8-4BB9-8FC3-454A26BFBC1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altLang="en-US" b="1" dirty="0" smtClean="0">
              <a:latin typeface="Cambria" pitchFamily="18" charset="0"/>
              <a:ea typeface="ＭＳ Ｐゴシック" pitchFamily="34" charset="-128"/>
            </a:endParaRPr>
          </a:p>
          <a:p>
            <a:pPr>
              <a:defRPr/>
            </a:pPr>
            <a:endParaRPr lang="en-US" altLang="en-US" b="1" dirty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b="1" dirty="0" smtClean="0">
                <a:latin typeface="Cambria" pitchFamily="18" charset="0"/>
                <a:ea typeface="ＭＳ Ｐゴシック" pitchFamily="34" charset="-128"/>
              </a:rPr>
              <a:t>			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b="1" dirty="0">
                <a:latin typeface="Cambria" pitchFamily="18" charset="0"/>
                <a:ea typeface="ＭＳ Ｐゴシック" pitchFamily="34" charset="-128"/>
              </a:rPr>
              <a:t>	</a:t>
            </a:r>
            <a:r>
              <a:rPr lang="en-US" altLang="en-US" b="1" dirty="0" smtClean="0">
                <a:latin typeface="+mj-lt"/>
                <a:ea typeface="ＭＳ Ｐゴシック" pitchFamily="34" charset="-128"/>
              </a:rPr>
              <a:t>		Questions?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55179-5F18-498D-BC8C-026FE493FBC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>
                <a:effectLst/>
              </a:rPr>
              <a:t>Objectives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7640638" cy="4572000"/>
          </a:xfrm>
        </p:spPr>
        <p:txBody>
          <a:bodyPr/>
          <a:lstStyle/>
          <a:p>
            <a:pPr marL="0" indent="0" eaLnBrk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altLang="en-US" sz="2400" dirty="0" smtClean="0"/>
              <a:t>At the completion of the training you will be able to</a:t>
            </a:r>
          </a:p>
          <a:p>
            <a:pPr eaLnBrk="1">
              <a:defRPr/>
            </a:pPr>
            <a:r>
              <a:rPr lang="en-US" altLang="en-US" sz="2400" dirty="0" smtClean="0"/>
              <a:t>Identify the criminal offense codes that warrant processing for identified fugitive felons</a:t>
            </a:r>
          </a:p>
          <a:p>
            <a:pPr eaLnBrk="1">
              <a:defRPr/>
            </a:pPr>
            <a:endParaRPr lang="en-US" altLang="en-US" sz="800" dirty="0" smtClean="0"/>
          </a:p>
          <a:p>
            <a:pPr eaLnBrk="1">
              <a:defRPr/>
            </a:pPr>
            <a:r>
              <a:rPr lang="en-US" altLang="en-US" sz="2400" dirty="0" smtClean="0"/>
              <a:t>Access </a:t>
            </a:r>
            <a:r>
              <a:rPr lang="en-US" altLang="en-US" sz="2400" dirty="0"/>
              <a:t>w</a:t>
            </a:r>
            <a:r>
              <a:rPr lang="en-US" altLang="en-US" sz="2400" dirty="0" smtClean="0"/>
              <a:t>arrants from the new SharePoint site and upload the document into the appropriate electronic record</a:t>
            </a:r>
          </a:p>
          <a:p>
            <a:pPr eaLnBrk="1">
              <a:defRPr/>
            </a:pPr>
            <a:endParaRPr lang="en-US" altLang="en-US" sz="800" dirty="0" smtClean="0"/>
          </a:p>
          <a:p>
            <a:pPr eaLnBrk="1">
              <a:defRPr/>
            </a:pPr>
            <a:r>
              <a:rPr lang="en-US" altLang="en-US" sz="2400" dirty="0" smtClean="0"/>
              <a:t>Process fugitive felon cases</a:t>
            </a:r>
          </a:p>
          <a:p>
            <a:pPr eaLnBrk="1">
              <a:defRPr/>
            </a:pPr>
            <a:endParaRPr lang="en-US" altLang="en-US" sz="2400" dirty="0" smtClean="0"/>
          </a:p>
          <a:p>
            <a:pPr eaLnBrk="1">
              <a:defRPr/>
            </a:pPr>
            <a:endParaRPr lang="en-US" altLang="en-US" sz="2400" dirty="0" smtClean="0"/>
          </a:p>
          <a:p>
            <a:pPr marL="0" indent="0" eaLnBrk="1">
              <a:buFont typeface="Wingdings" pitchFamily="2" charset="2"/>
              <a:buNone/>
              <a:defRPr/>
            </a:pPr>
            <a:endParaRPr lang="en-US" alt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F2A4C-7694-42C6-9832-B4F6D2E3416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D0B33A-1135-453A-9919-7DD9F6A0BE3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Slide Number Placeholder 3"/>
          <p:cNvSpPr txBox="1">
            <a:spLocks noGrp="1"/>
          </p:cNvSpPr>
          <p:nvPr/>
        </p:nvSpPr>
        <p:spPr bwMode="auto">
          <a:xfrm>
            <a:off x="4419600" y="6400800"/>
            <a:ext cx="762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>
              <a:defRPr/>
            </a:pPr>
            <a:fld id="{8F85B325-C0AF-4E8E-8C75-2B6DE3441A29}" type="slidenum">
              <a:rPr 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pPr algn="ctr">
                <a:defRPr/>
              </a:pPr>
              <a:t>3</a:t>
            </a:fld>
            <a:endParaRPr lang="en-US" sz="16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  <p:sp>
        <p:nvSpPr>
          <p:cNvPr id="807946" name="Rectangle 10"/>
          <p:cNvSpPr>
            <a:spLocks noChangeArrowheads="1"/>
          </p:cNvSpPr>
          <p:nvPr/>
        </p:nvSpPr>
        <p:spPr bwMode="auto">
          <a:xfrm>
            <a:off x="2020888" y="152400"/>
            <a:ext cx="689451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>
              <a:defRPr/>
            </a:pPr>
            <a:endParaRPr lang="en-US" sz="36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5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>
                <a:effectLst/>
              </a:rPr>
              <a:t>References</a:t>
            </a:r>
          </a:p>
        </p:txBody>
      </p:sp>
      <p:sp>
        <p:nvSpPr>
          <p:cNvPr id="4102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1274763" y="1460500"/>
            <a:ext cx="7640637" cy="4953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sz="2400" dirty="0" smtClean="0"/>
              <a:t>38 U.S.C. </a:t>
            </a:r>
            <a:r>
              <a:rPr lang="en-US" sz="2400" dirty="0" smtClean="0"/>
              <a:t>§</a:t>
            </a:r>
            <a:r>
              <a:rPr lang="en-US" sz="2400" b="1" dirty="0" smtClean="0"/>
              <a:t> </a:t>
            </a:r>
            <a:r>
              <a:rPr lang="en-US" altLang="en-US" sz="2400" dirty="0" smtClean="0"/>
              <a:t>5313B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400" dirty="0" smtClean="0"/>
          </a:p>
          <a:p>
            <a:pPr>
              <a:lnSpc>
                <a:spcPct val="80000"/>
              </a:lnSpc>
              <a:defRPr/>
            </a:pPr>
            <a:r>
              <a:rPr lang="fr-FR" sz="2400" dirty="0" smtClean="0"/>
              <a:t>M21-1</a:t>
            </a:r>
            <a:r>
              <a:rPr lang="fr-FR" sz="2400" dirty="0"/>
              <a:t>, Part X, Chapter </a:t>
            </a:r>
            <a:r>
              <a:rPr lang="fr-FR" sz="2400" dirty="0" smtClean="0"/>
              <a:t>16</a:t>
            </a:r>
            <a:r>
              <a:rPr lang="fr-FR" sz="2400" dirty="0"/>
              <a:t> </a:t>
            </a:r>
            <a:r>
              <a:rPr lang="fr-FR" sz="2400" dirty="0" smtClean="0"/>
              <a:t>– Fugitive Felon Match</a:t>
            </a:r>
            <a:endParaRPr lang="en-US" altLang="en-US" sz="2400" dirty="0"/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>
                <a:effectLst/>
              </a:rPr>
              <a:t>38 U.S.C. § 5313B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621596-8C6D-4D0E-A7F2-54BB04E62D6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400" dirty="0" smtClean="0"/>
              <a:t>Prohibition on providing benefits to fugitive felons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A Veteran who is otherwise eligible for compensation or pension may not be paid or otherwise provided such benefit for any period during which such Veteran is a fugitive felon. </a:t>
            </a:r>
            <a:endParaRPr lang="en-US" alt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>
                <a:effectLst/>
              </a:rPr>
              <a:t>Definition of Fugitive Felon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400" dirty="0" smtClean="0"/>
              <a:t>A fugitive felon is defined as 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person </a:t>
            </a:r>
            <a:r>
              <a:rPr lang="en-US" sz="2400" dirty="0"/>
              <a:t>who is: </a:t>
            </a:r>
            <a:endParaRPr lang="en-US" sz="24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 smtClean="0"/>
              <a:t>Fleeing </a:t>
            </a:r>
            <a:r>
              <a:rPr lang="en-US" sz="2400" dirty="0"/>
              <a:t>to avoid prosecution, or custody or confinement after conviction, for an offense, or an attempt to commit an offense, which is a </a:t>
            </a:r>
            <a:r>
              <a:rPr lang="en-US" sz="2400" dirty="0" smtClean="0"/>
              <a:t>felony under the laws of the place from which the person flees; </a:t>
            </a:r>
            <a:r>
              <a:rPr lang="en-US" sz="2400" dirty="0"/>
              <a:t>or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smtClean="0"/>
              <a:t>Violating a condition </a:t>
            </a:r>
            <a:r>
              <a:rPr lang="en-US" sz="2400" dirty="0"/>
              <a:t>of probation or parole imposed for commission of a </a:t>
            </a:r>
            <a:r>
              <a:rPr lang="en-US" sz="2400" dirty="0" smtClean="0"/>
              <a:t>felony under Federal or State law.</a:t>
            </a:r>
            <a:endParaRPr lang="en-US" sz="2400" dirty="0"/>
          </a:p>
          <a:p>
            <a:pPr marL="457200" lvl="1" indent="0">
              <a:buClr>
                <a:srgbClr val="000099"/>
              </a:buClr>
              <a:buFontTx/>
              <a:buNone/>
              <a:defRPr/>
            </a:pPr>
            <a:endParaRPr lang="en-US" altLang="en-US" sz="2800" dirty="0" smtClean="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E6ED9-8CA7-411B-9A01-7C85D82EB9B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>
                <a:effectLst/>
              </a:rPr>
              <a:t>Reviewing Warrants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/>
              <a:t>VBA no longer</a:t>
            </a:r>
            <a:r>
              <a:rPr lang="en-US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en-US" sz="2400" dirty="0" smtClean="0"/>
              <a:t>presumes that an outstanding felony arrest warrant establishes a beneficiary’s fugitive felon status</a:t>
            </a:r>
          </a:p>
          <a:p>
            <a:endParaRPr lang="en-US" altLang="en-US" sz="800" dirty="0" smtClean="0"/>
          </a:p>
          <a:p>
            <a:r>
              <a:rPr lang="en-US" altLang="en-US" sz="2400" dirty="0" smtClean="0"/>
              <a:t>Certain types of criminal offenses require VBA to adjust the Veteran’s award due to fugitive felon status</a:t>
            </a:r>
          </a:p>
          <a:p>
            <a:pPr lvl="1"/>
            <a:r>
              <a:rPr lang="en-US" altLang="en-US" dirty="0" smtClean="0"/>
              <a:t>Offenses are identified by codes = National Crime Information Center (NCIC) offense codes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78739A-9DA7-4D71-859F-84BB1B59BA2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600" smtClean="0">
                <a:effectLst/>
              </a:rPr>
              <a:t>National Crime Information Center (NCIC) Offense Codes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793038" cy="4643438"/>
          </a:xfrm>
        </p:spPr>
        <p:txBody>
          <a:bodyPr/>
          <a:lstStyle/>
          <a:p>
            <a:pPr marL="0" indent="0">
              <a:defRPr/>
            </a:pPr>
            <a:endParaRPr lang="en-US" altLang="en-US" sz="2800" dirty="0" smtClean="0">
              <a:latin typeface="Cambria" pitchFamily="18" charset="0"/>
              <a:ea typeface="MS PGothic" pitchFamily="34" charset="-128"/>
            </a:endParaRPr>
          </a:p>
          <a:p>
            <a:pPr>
              <a:defRPr/>
            </a:pPr>
            <a:r>
              <a:rPr lang="en-US" sz="2400" dirty="0"/>
              <a:t>4901 – Escape</a:t>
            </a:r>
          </a:p>
          <a:p>
            <a:pPr>
              <a:defRPr/>
            </a:pPr>
            <a:r>
              <a:rPr lang="en-US" sz="2400" dirty="0"/>
              <a:t>4902 – Flight to avoid prosecution</a:t>
            </a:r>
          </a:p>
          <a:p>
            <a:pPr>
              <a:defRPr/>
            </a:pPr>
            <a:r>
              <a:rPr lang="en-US" sz="2400" dirty="0"/>
              <a:t>4999 – Flight-escape</a:t>
            </a:r>
          </a:p>
          <a:p>
            <a:pPr>
              <a:defRPr/>
            </a:pPr>
            <a:r>
              <a:rPr lang="en-US" sz="2400" dirty="0"/>
              <a:t>5011 – Parole violation</a:t>
            </a:r>
          </a:p>
          <a:p>
            <a:pPr>
              <a:defRPr/>
            </a:pPr>
            <a:r>
              <a:rPr lang="en-US" sz="2400" dirty="0"/>
              <a:t>5012 – Probation violation</a:t>
            </a:r>
          </a:p>
          <a:p>
            <a:pPr>
              <a:defRPr/>
            </a:pPr>
            <a:r>
              <a:rPr lang="en-US" sz="2400" dirty="0"/>
              <a:t>8101 – Juvenile offender abscond while on parole</a:t>
            </a:r>
          </a:p>
          <a:p>
            <a:pPr>
              <a:defRPr/>
            </a:pPr>
            <a:r>
              <a:rPr lang="en-US" sz="2400" dirty="0"/>
              <a:t>8102 – Juvenile offender abscond while on </a:t>
            </a:r>
            <a:r>
              <a:rPr lang="en-US" sz="2400" dirty="0" smtClean="0"/>
              <a:t>probation</a:t>
            </a:r>
            <a:endParaRPr lang="en-US" dirty="0"/>
          </a:p>
          <a:p>
            <a:pPr>
              <a:defRPr/>
            </a:pPr>
            <a:endParaRPr lang="en-US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800" i="1" dirty="0" smtClean="0"/>
              <a:t>*These are the only codes that should be adjusted.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D3CC60-FEC1-4E1A-A4EA-5354676DF13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>
                <a:effectLst/>
              </a:rPr>
              <a:t>Background Information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7640638" cy="4414838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400" dirty="0" smtClean="0"/>
              <a:t>OIG Actions: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400" dirty="0" smtClean="0"/>
          </a:p>
          <a:p>
            <a:pPr>
              <a:defRPr/>
            </a:pPr>
            <a:r>
              <a:rPr lang="en-US" sz="2200" dirty="0" smtClean="0"/>
              <a:t>Match lists of individuals who are the subject of felony warrants with NCIC offense codes </a:t>
            </a:r>
          </a:p>
          <a:p>
            <a:pPr>
              <a:defRPr/>
            </a:pPr>
            <a:endParaRPr lang="en-US" sz="400" dirty="0" smtClean="0"/>
          </a:p>
          <a:p>
            <a:pPr>
              <a:defRPr/>
            </a:pPr>
            <a:r>
              <a:rPr lang="en-US" sz="2200" dirty="0" smtClean="0"/>
              <a:t>Determine </a:t>
            </a:r>
            <a:r>
              <a:rPr lang="en-US" sz="2200" dirty="0"/>
              <a:t>whether </a:t>
            </a:r>
            <a:r>
              <a:rPr lang="en-US" sz="2200" dirty="0" smtClean="0"/>
              <a:t>the </a:t>
            </a:r>
            <a:r>
              <a:rPr lang="en-US" sz="2200" dirty="0"/>
              <a:t>subject of the warrant is the same as the VA </a:t>
            </a:r>
            <a:r>
              <a:rPr lang="en-US" sz="2200" dirty="0" smtClean="0"/>
              <a:t>beneficiary </a:t>
            </a:r>
          </a:p>
          <a:p>
            <a:pPr>
              <a:defRPr/>
            </a:pPr>
            <a:endParaRPr lang="en-US" sz="400" dirty="0"/>
          </a:p>
          <a:p>
            <a:pPr>
              <a:defRPr/>
            </a:pPr>
            <a:r>
              <a:rPr lang="en-US" sz="2200" dirty="0" smtClean="0"/>
              <a:t>Send confirmed </a:t>
            </a:r>
            <a:r>
              <a:rPr lang="en-US" sz="2200" dirty="0"/>
              <a:t>matches </a:t>
            </a:r>
            <a:r>
              <a:rPr lang="en-US" sz="2200" dirty="0" smtClean="0"/>
              <a:t>electronically to VBA </a:t>
            </a:r>
            <a:r>
              <a:rPr lang="en-US" sz="2200" dirty="0"/>
              <a:t>on Form </a:t>
            </a:r>
            <a:r>
              <a:rPr lang="en-US" sz="2200" dirty="0" smtClean="0"/>
              <a:t>FFP-3 </a:t>
            </a:r>
          </a:p>
          <a:p>
            <a:pPr>
              <a:defRPr/>
            </a:pPr>
            <a:endParaRPr lang="en-US" sz="400" dirty="0"/>
          </a:p>
          <a:p>
            <a:pPr>
              <a:defRPr/>
            </a:pPr>
            <a:r>
              <a:rPr lang="en-US" sz="2200" dirty="0" smtClean="0"/>
              <a:t>Provides VBA </a:t>
            </a:r>
            <a:r>
              <a:rPr lang="en-US" sz="2200" dirty="0"/>
              <a:t>with the advice, assistance, and investigative resources necessary to determine the legal status of any alleged fugitive </a:t>
            </a:r>
            <a:r>
              <a:rPr lang="en-US" sz="2200" dirty="0" smtClean="0"/>
              <a:t>felon</a:t>
            </a:r>
            <a:endParaRPr lang="en-US" sz="2200" dirty="0"/>
          </a:p>
          <a:p>
            <a:pPr marL="0" indent="0">
              <a:buFont typeface="Wingdings" pitchFamily="2" charset="2"/>
              <a:buNone/>
              <a:defRPr/>
            </a:pPr>
            <a:endParaRPr lang="en-US" altLang="en-US" dirty="0" smtClean="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F16FF0-8857-4E19-9F55-2DFD664BF6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>
                <a:effectLst/>
              </a:rPr>
              <a:t>Background </a:t>
            </a:r>
            <a:r>
              <a:rPr lang="en-US" sz="2800" dirty="0" smtClean="0">
                <a:effectLst/>
              </a:rPr>
              <a:t>Information</a:t>
            </a:r>
            <a:r>
              <a:rPr lang="en-US" sz="2800" dirty="0">
                <a:effectLst/>
              </a:rPr>
              <a:t> </a:t>
            </a:r>
            <a:r>
              <a:rPr lang="en-US" sz="2800" dirty="0" smtClean="0">
                <a:effectLst/>
              </a:rPr>
              <a:t>(</a:t>
            </a:r>
            <a:r>
              <a:rPr lang="en-US" sz="2800" dirty="0" err="1" smtClean="0">
                <a:effectLst/>
              </a:rPr>
              <a:t>con’t</a:t>
            </a:r>
            <a:r>
              <a:rPr lang="en-US" sz="2800" dirty="0" smtClean="0">
                <a:effectLst/>
              </a:rPr>
              <a:t>)</a:t>
            </a:r>
            <a:endParaRPr lang="en-US" sz="2000" b="1" dirty="0">
              <a:effectLst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640638" cy="4491038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400" dirty="0" smtClean="0"/>
              <a:t>Compensation Service Actions: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400" dirty="0"/>
          </a:p>
          <a:p>
            <a:pPr>
              <a:defRPr/>
            </a:pPr>
            <a:r>
              <a:rPr lang="en-US" sz="2200" dirty="0" smtClean="0"/>
              <a:t>Conduct preliminary review of electronic warrants </a:t>
            </a:r>
            <a:r>
              <a:rPr lang="en-US" sz="2200" dirty="0"/>
              <a:t>sent from </a:t>
            </a:r>
            <a:r>
              <a:rPr lang="en-US" sz="2200" dirty="0" smtClean="0"/>
              <a:t>OIG</a:t>
            </a:r>
          </a:p>
          <a:p>
            <a:pPr>
              <a:defRPr/>
            </a:pPr>
            <a:endParaRPr lang="en-US" sz="400" dirty="0" smtClean="0"/>
          </a:p>
          <a:p>
            <a:pPr>
              <a:defRPr/>
            </a:pPr>
            <a:r>
              <a:rPr lang="en-US" sz="2200" dirty="0" smtClean="0"/>
              <a:t>Identify warrants to be processed </a:t>
            </a:r>
            <a:r>
              <a:rPr lang="en-US" sz="2200" dirty="0"/>
              <a:t>according to the NCIC codes in </a:t>
            </a:r>
            <a:r>
              <a:rPr lang="en-US" sz="2200" dirty="0" smtClean="0"/>
              <a:t>VBA letter 20-14-09</a:t>
            </a:r>
          </a:p>
          <a:p>
            <a:pPr>
              <a:defRPr/>
            </a:pPr>
            <a:endParaRPr lang="en-US" sz="400" dirty="0" smtClean="0"/>
          </a:p>
          <a:p>
            <a:pPr>
              <a:defRPr/>
            </a:pPr>
            <a:r>
              <a:rPr lang="en-US" sz="2200" dirty="0" smtClean="0"/>
              <a:t>Establishes </a:t>
            </a:r>
            <a:r>
              <a:rPr lang="en-US" sz="2200" dirty="0"/>
              <a:t>840 </a:t>
            </a:r>
            <a:r>
              <a:rPr lang="en-US" sz="2200" dirty="0" smtClean="0"/>
              <a:t>Work Items, with </a:t>
            </a:r>
            <a:r>
              <a:rPr lang="en-US" sz="2200" i="1" dirty="0" smtClean="0"/>
              <a:t>840O </a:t>
            </a:r>
            <a:r>
              <a:rPr lang="en-US" sz="2200" i="1" dirty="0"/>
              <a:t>Fugitive Felon</a:t>
            </a:r>
            <a:r>
              <a:rPr lang="en-US" sz="2200" dirty="0" smtClean="0"/>
              <a:t> claim label</a:t>
            </a:r>
          </a:p>
          <a:p>
            <a:pPr>
              <a:defRPr/>
            </a:pPr>
            <a:endParaRPr lang="en-US" sz="400" dirty="0" smtClean="0"/>
          </a:p>
          <a:p>
            <a:pPr>
              <a:defRPr/>
            </a:pPr>
            <a:r>
              <a:rPr lang="en-US" sz="2200" dirty="0" smtClean="0"/>
              <a:t>Provide the identified claim numbers to the Regional Offices for processing</a:t>
            </a:r>
            <a:endParaRPr lang="en-US" sz="2200" dirty="0"/>
          </a:p>
          <a:p>
            <a:pPr marL="0" indent="0">
              <a:buFont typeface="Wingdings" pitchFamily="2" charset="2"/>
              <a:buNone/>
              <a:defRPr/>
            </a:pPr>
            <a:endParaRPr lang="en-US" altLang="en-US" sz="16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BF8EB5-0583-44B1-97CA-5F42FD9342B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">
  <a:themeElements>
    <a:clrScheme name="V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V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7B26DB703A674F91184155B8CDEC10" ma:contentTypeVersion="0" ma:contentTypeDescription="Create a new document." ma:contentTypeScope="" ma:versionID="dc6fed071c5245ff093a41b6e8ea25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C326B9-754F-486D-8509-EE6266C66012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6E086D1-3A3D-44A8-A6F4-0949AD202C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6638BF-54A1-46D7-8E74-E4C1E64C47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13285</TotalTime>
  <Words>652</Words>
  <Application>Microsoft Office PowerPoint</Application>
  <PresentationFormat>On-screen Show (4:3)</PresentationFormat>
  <Paragraphs>112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VA</vt:lpstr>
      <vt:lpstr> </vt:lpstr>
      <vt:lpstr>Objectives</vt:lpstr>
      <vt:lpstr>References</vt:lpstr>
      <vt:lpstr>38 U.S.C. § 5313B</vt:lpstr>
      <vt:lpstr>Definition of Fugitive Felon</vt:lpstr>
      <vt:lpstr>Reviewing Warrants</vt:lpstr>
      <vt:lpstr>National Crime Information Center (NCIC) Offense Codes</vt:lpstr>
      <vt:lpstr>Background Information</vt:lpstr>
      <vt:lpstr>  Background Information (con’t)</vt:lpstr>
      <vt:lpstr>Background Information (con’t)</vt:lpstr>
      <vt:lpstr>Accessing the Warrants</vt:lpstr>
      <vt:lpstr>Processing the FF adjustments</vt:lpstr>
      <vt:lpstr>Resumption of Previously Adjusted Award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Fugitive Felon Procedures PowerPoint Presentation</dc:title>
  <dc:subject>COMP</dc:subject>
  <dc:creator>Department of Veterans Affairs, Veterans Benefits Administration, Compensation Service, STAFF</dc:creator>
  <cp:keywords>Compensation, Service, new, fugitive, felon, procedures, training, benefits, restoration</cp:keywords>
  <dc:description>This lesson is intended to provide the user a better understanding of New Fugitive Felon Policy and Procedures.</dc:description>
  <cp:lastModifiedBy>Sochar, Lisa</cp:lastModifiedBy>
  <cp:revision>614</cp:revision>
  <cp:lastPrinted>2015-08-11T16:52:35Z</cp:lastPrinted>
  <dcterms:created xsi:type="dcterms:W3CDTF">2005-07-26T17:25:41Z</dcterms:created>
  <dcterms:modified xsi:type="dcterms:W3CDTF">2015-08-20T16:54:09Z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</vt:lpwstr>
  </property>
  <property fmtid="{D5CDD505-2E9C-101B-9397-08002B2CF9AE}" pid="3" name="Type">
    <vt:lpwstr>Presentation</vt:lpwstr>
  </property>
</Properties>
</file>