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4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793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3" r:id="rId6"/>
    <p:sldId id="359" r:id="rId7"/>
    <p:sldId id="432" r:id="rId8"/>
    <p:sldId id="407" r:id="rId9"/>
    <p:sldId id="426" r:id="rId10"/>
    <p:sldId id="357" r:id="rId11"/>
    <p:sldId id="399" r:id="rId12"/>
    <p:sldId id="400" r:id="rId13"/>
    <p:sldId id="429" r:id="rId14"/>
    <p:sldId id="398" r:id="rId15"/>
    <p:sldId id="427" r:id="rId16"/>
    <p:sldId id="428" r:id="rId17"/>
    <p:sldId id="394" r:id="rId18"/>
    <p:sldId id="401" r:id="rId19"/>
    <p:sldId id="391" r:id="rId20"/>
    <p:sldId id="396" r:id="rId21"/>
    <p:sldId id="422" r:id="rId22"/>
    <p:sldId id="423" r:id="rId23"/>
    <p:sldId id="397" r:id="rId24"/>
    <p:sldId id="405" r:id="rId25"/>
    <p:sldId id="406" r:id="rId26"/>
    <p:sldId id="416" r:id="rId27"/>
    <p:sldId id="417" r:id="rId28"/>
    <p:sldId id="430" r:id="rId29"/>
    <p:sldId id="409" r:id="rId30"/>
    <p:sldId id="410" r:id="rId31"/>
    <p:sldId id="411" r:id="rId32"/>
    <p:sldId id="412" r:id="rId33"/>
    <p:sldId id="408" r:id="rId34"/>
    <p:sldId id="413" r:id="rId35"/>
    <p:sldId id="425" r:id="rId36"/>
    <p:sldId id="421" r:id="rId37"/>
    <p:sldId id="395" r:id="rId38"/>
    <p:sldId id="424" r:id="rId39"/>
    <p:sldId id="418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8D4A"/>
    <a:srgbClr val="1F497D"/>
    <a:srgbClr val="BBE2F2"/>
    <a:srgbClr val="000066"/>
    <a:srgbClr val="2675EA"/>
    <a:srgbClr val="4141CF"/>
    <a:srgbClr val="6584E9"/>
    <a:srgbClr val="BACDF4"/>
    <a:srgbClr val="CC0000"/>
    <a:srgbClr val="1D3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320" autoAdjust="0"/>
  </p:normalViewPr>
  <p:slideViewPr>
    <p:cSldViewPr snapToGrid="0" showGuides="1">
      <p:cViewPr varScale="1">
        <p:scale>
          <a:sx n="106" d="100"/>
          <a:sy n="106" d="100"/>
        </p:scale>
        <p:origin x="906" y="7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FC2A83-88C4-4FF3-843E-0E727D5DD7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DB5A221-BE8A-4E58-8738-013A3BAFB7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233C0D3-6408-4D08-B937-6EF7273B62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1E91474-B1D0-46C6-89EA-BEEDE7D0AF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BDE15B5-6141-474B-B202-6D1C8F9805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0BA55C-EC7C-41C4-935B-CBDFD66282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E7B197B-A94E-4DAE-B531-9E7373EEFD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A31B60D-3F2B-4738-A143-53810A9B8B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D1567AE-1597-4F8C-BFF7-C738AF2A2E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84AF8D6-0C6D-4C97-AA7D-A7787EF32C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4F7DB0-0EB8-423E-836A-8D0594058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B0BDE40F-25EE-4532-8F28-6AE9D7771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E9161B6-B6EF-4F95-9982-CE2C0C7989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47C6E58F-8393-4670-A6BD-2AE4DE87E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84AF41F-31A0-4E29-8252-F9F1D62A6B4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A312543-0EA7-4CBD-B5FC-E1427CA37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A8CEB16-5661-4BDE-B55E-B692C0A20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9222" name="Footer Placeholder 5">
            <a:extLst>
              <a:ext uri="{FF2B5EF4-FFF2-40B4-BE49-F238E27FC236}">
                <a16:creationId xmlns:a16="http://schemas.microsoft.com/office/drawing/2014/main" id="{0261FDEA-A141-40E8-A7E5-4B47B4F87C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E645BD6-53B6-47BF-B208-6EEA40D73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5926549-E8F6-4A8A-B29D-AB0F3E1AC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D7E3909D-5120-4FF0-8C35-B55A2F807D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6F3F391-F5CC-4AFD-ACE4-02154600C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B75EFFC-CF0F-43BB-8614-78E1E9F57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7E8D0B4-BEFC-489D-B322-2E49271F99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7A323-2A89-4F3A-B973-9A6BDBCCC7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3FD2-7D0C-4D79-BB31-6ADA76B06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9EB2211-710E-46F6-9014-2624340CFB24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B0109625-90CF-4543-9288-D095DA75A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99AB79A-097B-4490-BEFA-81A3912DB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2452D26-F42F-4978-BECA-A063B8CF7A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468C-77F9-42CE-8D7F-30BD8DF853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8B985-BF1A-4A6B-8218-49B6ECD65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EFB8B7-7FED-4FFB-A99F-9A4DFA9250D4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FE76492-1942-436D-AC77-07980CBA7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A3947BC-9E96-4C87-9DC1-7710F455A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24D9011-35E0-43DA-8C8C-26847AFE0C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914D-5087-4164-9924-AE8AD2CB1B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321C-B88C-40DA-B17D-1EA5F2A77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5C6A64-ED91-4BD5-9AC8-7375E3AE717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FEDAB3C-2246-46EB-8DEF-0E6430F00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908303D0-46B9-4375-8E66-1C450974F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7E692DE-10FE-4AAE-9F34-AFDF64C87D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3308D-8636-4BB5-8FCD-CAB4953EE5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A3E6-EA4E-4FBE-B981-B2EA7820A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C7D9481-A263-4134-9F3C-3B02ED011F36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1F1B02B-8740-496B-8AA1-B6E54A6FB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7D157E5-017C-418F-A73A-C5E7D9C7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B46681-0D4C-456C-BBC5-9077052594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BB49-30AA-4504-8A09-5CD94BBC2B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BCE4-112D-45D3-83FA-715E5C461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2694CC-9F40-4F15-8422-A0B8969DCC98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D0C4177-7213-402C-B515-1A5DEA73E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3AAB565-2249-409B-B91A-42996C733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DF825017-30AF-4E7C-84A6-FA3EB93577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D2861F4-896E-4EE4-BA2B-CCB6FC1CD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CB1D709-5058-463F-BD73-E18086E9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8059E1A-F1E7-4476-B87E-1B54DBC413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5A852-DA5A-4E65-B5B3-A6C137FF7B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F1CF-1D2B-4605-9ED1-090A2846C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460051-C598-4BA0-806B-94FA628396C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B6FC08C-1E07-4AB6-B434-6D9918A0C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6CDADC6-F053-4C04-B4CE-85EF42A1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Header Placeholder 3">
            <a:extLst>
              <a:ext uri="{FF2B5EF4-FFF2-40B4-BE49-F238E27FC236}">
                <a16:creationId xmlns:a16="http://schemas.microsoft.com/office/drawing/2014/main" id="{4C4F7AE2-A3BD-4E71-9F30-7D11FD447B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C6CEFA39-8AC2-4CDE-8222-F89F0B7CC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BFD846D1-ED92-4174-B18D-FC7A93755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78036A1-82CA-482A-A1E5-91753D2706F7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8AF0E02-FA73-49DA-8C5C-B1E5C43D3E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E14B41E-A4F8-4132-BA68-9927F9CB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5357798-01D9-4F81-B0B5-AF070F4B8D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5F48-28D2-427C-A78D-CDF7DBCA9B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0FF9-3F8F-4A55-BF3B-B6C7EA748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750C0C1-46BD-46BB-85F6-535BCA0EA73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CA4B807-BCF7-4ADE-8BFF-513737DB1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83733CF-AF76-4208-9A8D-31EE370C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9421D84-F699-4915-BD49-9170827452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7717-569A-45E6-BA34-359906584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1049-2785-4FB1-A208-14143D430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1380195-BAE3-4623-830F-FDA58C190F8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0FF421C-022B-494D-821B-C843428556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C149B5E-9E07-447F-A13D-D8A0B24A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6618187-ECAD-4A3D-B08C-C6F7BEA440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D77A-1E5E-48A7-9895-369986634D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276B-79E6-4419-BB7D-F8969BD69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9E0A18B-8827-4551-907B-57EB3885E3A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0F071FF6-6B6E-46BE-A7B5-BEBEDB8D8A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58711EE-D6C9-482A-AE90-8E1C561E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18505C5-EAB6-4036-8436-B8DF2459F1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11F0-7CC0-4754-8D18-6120C15A89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94BA-B18C-4D63-A796-27FC29F6F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D46ABC7-C71D-4BE9-B3CF-CB1954C0101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C901E73-9D5B-498E-B7BD-F772B13A7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E33A3D5-20E1-45B3-B601-DC3635D45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26872298-69D5-4556-8895-A863F2C681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44302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CF1D54-B5D0-4460-BBE3-4584E42998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9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5F99-0B13-4E37-83DD-09E7705486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5F99-0B13-4E37-83DD-09E7705486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8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08E05-BC98-4099-AFF8-780F0F457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87565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B013AF1-780A-4F90-8A71-721EC3794F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5AB03-EB42-43F6-B3A3-5F121CC8A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5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5F99-0B13-4E37-83DD-09E7705486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7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1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9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17.png"/><Relationship Id="rId4" Type="http://schemas.openxmlformats.org/officeDocument/2006/relationships/tags" Target="../tags/tag98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16.xml"/><Relationship Id="rId7" Type="http://schemas.openxmlformats.org/officeDocument/2006/relationships/image" Target="../media/image24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2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3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140.xml"/><Relationship Id="rId21" Type="http://schemas.openxmlformats.org/officeDocument/2006/relationships/image" Target="../media/image43.png"/><Relationship Id="rId7" Type="http://schemas.openxmlformats.org/officeDocument/2006/relationships/tags" Target="../tags/tag144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139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15" Type="http://schemas.openxmlformats.org/officeDocument/2006/relationships/image" Target="../media/image37.png"/><Relationship Id="rId10" Type="http://schemas.openxmlformats.org/officeDocument/2006/relationships/tags" Target="../tags/tag147.xml"/><Relationship Id="rId19" Type="http://schemas.openxmlformats.org/officeDocument/2006/relationships/image" Target="../media/image41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50.xml"/><Relationship Id="rId7" Type="http://schemas.openxmlformats.org/officeDocument/2006/relationships/image" Target="../media/image4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54.xml"/><Relationship Id="rId7" Type="http://schemas.openxmlformats.org/officeDocument/2006/relationships/image" Target="../media/image49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image" Target="../media/image58.gif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image" Target="../media/image54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image" Target="../media/image57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image" Target="../media/image53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56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image" Target="../media/image52.png"/><Relationship Id="rId30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hyperlink" Target="https://cmp-prodc.datadimensions.com/CMP/web/core/account/logon" TargetMode="Externa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085643ED-5064-4021-9BDB-D99F43EF7436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Introduction to SMS</a:t>
            </a:r>
            <a:b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Centralized Mail (CM) Portal</a:t>
            </a:r>
            <a:endParaRPr lang="en-US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741D398-F288-4FFC-B858-410A00E55802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A41AB-D9D1-4192-9DDE-883080043E51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9232D0-BA6A-47E0-A18C-6BEF3D398E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Home/Landing Page</a:t>
            </a:r>
            <a:endParaRPr lang="en-US" i="1" dirty="0"/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F18C61EC-F760-4040-BBFF-35CD3274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57200" y="2408086"/>
            <a:ext cx="8229600" cy="224702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FCC5969D-0335-4D6B-A21B-741DA388D9B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7419" y="3398044"/>
            <a:ext cx="1592826" cy="4365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4" name="Rectangle 1">
            <a:extLst>
              <a:ext uri="{FF2B5EF4-FFF2-40B4-BE49-F238E27FC236}">
                <a16:creationId xmlns:a16="http://schemas.microsoft.com/office/drawing/2014/main" id="{F386E352-FA49-418B-9C72-1BAAFDD3DD2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007" y="2566219"/>
            <a:ext cx="1841500" cy="182896"/>
          </a:xfrm>
          <a:prstGeom prst="rect">
            <a:avLst/>
          </a:prstGeom>
          <a:noFill/>
          <a:ln w="38100" algn="ctr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6" name="Rectangle 5">
            <a:extLst>
              <a:ext uri="{FF2B5EF4-FFF2-40B4-BE49-F238E27FC236}">
                <a16:creationId xmlns:a16="http://schemas.microsoft.com/office/drawing/2014/main" id="{B641C00B-A25B-49A2-A123-042AC8C6B7A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4008" y="2792361"/>
            <a:ext cx="1841500" cy="1691149"/>
          </a:xfrm>
          <a:prstGeom prst="rect">
            <a:avLst/>
          </a:prstGeom>
          <a:noFill/>
          <a:ln w="38100" algn="ctr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7" name="Rectangle 6">
            <a:extLst>
              <a:ext uri="{FF2B5EF4-FFF2-40B4-BE49-F238E27FC236}">
                <a16:creationId xmlns:a16="http://schemas.microsoft.com/office/drawing/2014/main" id="{1F024BE9-A792-46B1-A763-4912544B3DC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62900" y="2408086"/>
            <a:ext cx="723900" cy="182896"/>
          </a:xfrm>
          <a:prstGeom prst="rect">
            <a:avLst/>
          </a:prstGeom>
          <a:noFill/>
          <a:ln w="38100" algn="ctr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51F14-8C48-450B-B200-3C6C54C212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DB11CD-117F-4E81-81EB-EEBAC610CD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Home Page Options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142F8-7533-4C61-9CAF-EC692712ACF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b="1" dirty="0">
                <a:cs typeface="Tahoma" pitchFamily="34" charset="0"/>
              </a:rPr>
              <a:t>Search</a:t>
            </a:r>
            <a:r>
              <a:rPr lang="en-US" altLang="en-US" dirty="0">
                <a:cs typeface="Tahoma" pitchFamily="34" charset="0"/>
              </a:rPr>
              <a:t> – allows the user to filter on document index values for document retrieval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cs typeface="Tahoma" pitchFamily="34" charset="0"/>
              </a:rPr>
              <a:t> 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dirty="0">
                <a:cs typeface="Tahoma" pitchFamily="34" charset="0"/>
              </a:rPr>
              <a:t>Upload</a:t>
            </a:r>
            <a:r>
              <a:rPr lang="en-US" altLang="en-US" dirty="0">
                <a:cs typeface="Tahoma" pitchFamily="34" charset="0"/>
              </a:rPr>
              <a:t> – allows the user to upload a new document directly into the workflow. </a:t>
            </a:r>
            <a:r>
              <a:rPr lang="en-US" altLang="en-US" b="1" i="1" dirty="0">
                <a:cs typeface="Tahoma" pitchFamily="34" charset="0"/>
              </a:rPr>
              <a:t>This feature is currently not available</a:t>
            </a:r>
            <a:r>
              <a:rPr lang="en-US" altLang="en-US" i="1" dirty="0">
                <a:cs typeface="Tahoma" pitchFamily="34" charset="0"/>
              </a:rPr>
              <a:t>.</a:t>
            </a:r>
            <a:endParaRPr lang="en-US" altLang="en-US" dirty="0">
              <a:cs typeface="Tahom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cs typeface="Tahoma" pitchFamily="34" charset="0"/>
              </a:rPr>
              <a:t> 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dirty="0">
                <a:cs typeface="Tahoma" pitchFamily="34" charset="0"/>
              </a:rPr>
              <a:t>Workflow</a:t>
            </a:r>
            <a:r>
              <a:rPr lang="en-US" altLang="en-US" dirty="0">
                <a:cs typeface="Tahoma" pitchFamily="34" charset="0"/>
              </a:rPr>
              <a:t> – allows the User to return to main work queues for document processing and routing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D1964-4E20-47BC-ADE3-0447C71CA4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9155FD-C14B-478E-97E6-4663A38CD9A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20888" y="184150"/>
            <a:ext cx="5508625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4057993-3597-4B37-A537-AD01866D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990" y="2064959"/>
            <a:ext cx="6536018" cy="9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BF4D-9AE3-48A7-BA6F-DF23235D65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Search Function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15158E3E-B241-40B0-AB2B-605AA975F39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2340" y="4391147"/>
            <a:ext cx="4248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Allows user to filter on document index values for document retrieval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88863016-52D5-461C-9822-937E0F1F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7" y="1766888"/>
            <a:ext cx="4048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">
            <a:extLst>
              <a:ext uri="{FF2B5EF4-FFF2-40B4-BE49-F238E27FC236}">
                <a16:creationId xmlns:a16="http://schemas.microsoft.com/office/drawing/2014/main" id="{2A113304-8F46-4075-BC2B-487150E6430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40644" y="1980346"/>
            <a:ext cx="600075" cy="314325"/>
          </a:xfrm>
          <a:prstGeom prst="rect">
            <a:avLst/>
          </a:prstGeom>
          <a:noFill/>
          <a:ln w="38100" algn="ctr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4344" name="Picture 9">
            <a:extLst>
              <a:ext uri="{FF2B5EF4-FFF2-40B4-BE49-F238E27FC236}">
                <a16:creationId xmlns:a16="http://schemas.microsoft.com/office/drawing/2014/main" id="{A482AE26-03A6-4DFB-960B-1B2582C0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2830" y="1850896"/>
            <a:ext cx="2399998" cy="469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">
            <a:extLst>
              <a:ext uri="{FF2B5EF4-FFF2-40B4-BE49-F238E27FC236}">
                <a16:creationId xmlns:a16="http://schemas.microsoft.com/office/drawing/2014/main" id="{D892EC8F-055E-46D6-84F4-1C74AC72687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2939845"/>
            <a:ext cx="2038196" cy="238053"/>
          </a:xfrm>
          <a:prstGeom prst="rect">
            <a:avLst/>
          </a:prstGeom>
          <a:noFill/>
          <a:ln w="38100" algn="ctr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E9F51-0146-4049-8849-D46227AE5A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12</a:t>
            </a:fld>
            <a:endParaRPr lang="en-US" altLang="en-US"/>
          </a:p>
        </p:txBody>
      </p:sp>
      <p:cxnSp>
        <p:nvCxnSpPr>
          <p:cNvPr id="14342" name="Straight Arrow Connector 9">
            <a:extLst>
              <a:ext uri="{FF2B5EF4-FFF2-40B4-BE49-F238E27FC236}">
                <a16:creationId xmlns:a16="http://schemas.microsoft.com/office/drawing/2014/main" id="{C9770352-87C8-424B-B1B7-6156E35726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0284" y="2161605"/>
            <a:ext cx="2322546" cy="561930"/>
          </a:xfrm>
          <a:prstGeom prst="straightConnector1">
            <a:avLst/>
          </a:prstGeom>
          <a:noFill/>
          <a:ln w="12700" algn="ctr">
            <a:solidFill>
              <a:srgbClr val="1D3275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308652-DB4D-483F-B988-A5B9DC31AA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Search Selections</a:t>
            </a: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5CD88BEF-98FE-48A3-938A-47A387C542B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51713" y="2351088"/>
            <a:ext cx="442912" cy="34432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8D615613-A8AE-40B0-A963-538D9D41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4" y="1692483"/>
            <a:ext cx="7646731" cy="4479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5EBEECBE-560B-446B-ADC9-AB841183EB0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3627" y="4072732"/>
            <a:ext cx="1656786" cy="302624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67" name="Rectangle 5">
            <a:extLst>
              <a:ext uri="{FF2B5EF4-FFF2-40B4-BE49-F238E27FC236}">
                <a16:creationId xmlns:a16="http://schemas.microsoft.com/office/drawing/2014/main" id="{3FAF8FDB-39EA-44D2-9F78-EA4ECACC524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4540" y="2486231"/>
            <a:ext cx="477173" cy="34033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A063D5E0-10FE-46CB-A246-381BD5FE808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6720" y="2486231"/>
            <a:ext cx="663627" cy="341371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6A087-45E2-455C-9A00-80657731B0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9ACF-B64F-4D3E-A688-3AD72D283B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Home Page – </a:t>
            </a:r>
            <a:r>
              <a:rPr lang="en-US" i="1" dirty="0"/>
              <a:t>Work Queues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FFAF9336-5E25-4508-B3F7-34E80EE76A7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6350" y="3838575"/>
            <a:ext cx="9144000" cy="0"/>
          </a:xfrm>
          <a:prstGeom prst="rect">
            <a:avLst/>
          </a:prstGeom>
          <a:solidFill>
            <a:srgbClr val="66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99981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ctr"/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Loading</a:t>
            </a:r>
          </a:p>
          <a:p>
            <a:pPr fontAlgn="ctr"/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en-US" sz="900"/>
          </a:p>
          <a:p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12">
            <a:extLst>
              <a:ext uri="{FF2B5EF4-FFF2-40B4-BE49-F238E27FC236}">
                <a16:creationId xmlns:a16="http://schemas.microsoft.com/office/drawing/2014/main" id="{0AFCC05E-A63E-4B18-BA86-5D417E74A664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03350" y="1668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AutoShape 15" descr="data:image/png;base64,iVBORw0KGgoAAAANSUhEUgAAABAAAAAQCAYAAAAf8/9hAAAACXBIWXMAAA7EAAAOxAGVKw4bAAAAIGNIUk0AAHolAACAgwAA+f8AAIDpAAB1MAAA6mAAADqYAAAXb5JfxUYAAAKLSURBVHjadJPfS5NhFMe/21xvuhXRyJAZroiSrJnbRdT7vrAf5HBaK5RABmEEwQIvkpZ/QRcWXdSFw5soKaF0F7qZeLO13mGBDpQsf5CoxVKHOt0Pctp2uvEdrzG/V+c553w/54HnPDIiQiGpPMETABoB2AAYd9MRAMMAvGmX+RcAyAoBVJ7gZQDtABworH4AHWmX+bOMZdkjCoXiUzabvcAwzPSsob5p/VTNY9GcdpnxdmYZ9wJThSCtCr1e/4XjuNPd3d1KjUZzaGbI27ysqzGQoggAsLa1A7ehArrDxfDNr0oBlQB+wmKxbJFEL968SxoamsjkHaPU9l9piUo6A0RE1DG2QCWdASrpDAzJM5kMI8XecdjVxfEl+K9dxFgsgUvvR6HyBKHyBAEATyKLeGSsENuNcqk5kUjEGm7fzcYqr0ClVODl99+YXEvl6+c1amjVe+ahiGGYaUEQKnmeh91uL43rqheixjpdmzCL11er0PcjhrTLvMfUJsyKYUSeyWQ6enp6tgCgrKxsfbP8bB8AdE1G89cOReMAgOv+Cag8QXRNRkXAsDwcDr+am5tLCYKA3t7eo2dG+1vVK/MfpRPtA+MIReMYaKj+/xm9MiICx3EmpVL5wefzFavValis1u1vvHMkdfykCQC0kSGUTo+Ajmnx1dSC7IGD+UUCEYGIwLKsyWazrSeTSSIiMpnNf7Ttz5+ec96fr7/VnE0mk+QfHMzV3WjcKH/4rEr05QGFIA6HY4llWRLPRER+v3/HYrFMFQSIkNra2tVQKJSlfcSyLO0LECFWq3XF6XRGA4HAptTsdrsXeZ6fEHtl+31nAOA4rkUulz/I5XL63dQGgHEAN8Ph8AYA/BsAt4ube4GblQIAAAAASUVORK5CYII=">
            <a:hlinkClick r:id="" action="ppaction://noaction"/>
            <a:extLst>
              <a:ext uri="{FF2B5EF4-FFF2-40B4-BE49-F238E27FC236}">
                <a16:creationId xmlns:a16="http://schemas.microsoft.com/office/drawing/2014/main" id="{8C1146DC-880A-4B87-919E-431125B05ADD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771900" y="7029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Box 27">
            <a:extLst>
              <a:ext uri="{FF2B5EF4-FFF2-40B4-BE49-F238E27FC236}">
                <a16:creationId xmlns:a16="http://schemas.microsoft.com/office/drawing/2014/main" id="{4683BE09-784A-4A23-BCC6-C62A8F8883F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91517" y="1820863"/>
            <a:ext cx="4160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User View – 2 Queues</a:t>
            </a:r>
          </a:p>
        </p:txBody>
      </p:sp>
      <p:pic>
        <p:nvPicPr>
          <p:cNvPr id="16392" name="Picture 3">
            <a:extLst>
              <a:ext uri="{FF2B5EF4-FFF2-40B4-BE49-F238E27FC236}">
                <a16:creationId xmlns:a16="http://schemas.microsoft.com/office/drawing/2014/main" id="{EC139068-CC77-4B36-BC8D-91A3DA2EB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06" y="2301753"/>
            <a:ext cx="8121845" cy="32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AD9A10A-6BD0-47DF-A8C9-301EA206B5D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3569" y="5598335"/>
            <a:ext cx="5376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Each work queue will have the total number of documents available for processing  </a:t>
            </a:r>
          </a:p>
        </p:txBody>
      </p:sp>
      <p:cxnSp>
        <p:nvCxnSpPr>
          <p:cNvPr id="16394" name="Straight Arrow Connector 4">
            <a:extLst>
              <a:ext uri="{FF2B5EF4-FFF2-40B4-BE49-F238E27FC236}">
                <a16:creationId xmlns:a16="http://schemas.microsoft.com/office/drawing/2014/main" id="{AEE6FE7A-66D7-4171-B5DF-08D8E5EC16A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7264" y="3558845"/>
            <a:ext cx="696912" cy="21034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9E334-B50C-4EB7-BC08-9A3B4EA5BD3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F053062-36BD-411C-A03D-9591628450B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Home Page – </a:t>
            </a:r>
            <a:r>
              <a:rPr lang="en-US" i="1" dirty="0"/>
              <a:t>Work Queues</a:t>
            </a:r>
          </a:p>
        </p:txBody>
      </p:sp>
      <p:sp>
        <p:nvSpPr>
          <p:cNvPr id="12293" name="TextBox 1">
            <a:extLst>
              <a:ext uri="{FF2B5EF4-FFF2-40B4-BE49-F238E27FC236}">
                <a16:creationId xmlns:a16="http://schemas.microsoft.com/office/drawing/2014/main" id="{59DD52ED-29B2-4258-A515-9D4D2D1B696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2065" y="1480386"/>
            <a:ext cx="3499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Super User View – 5 Queues</a:t>
            </a:r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ED980C1C-50A6-4C81-82C2-544163C34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2009626"/>
            <a:ext cx="81756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39D604B-D882-4A07-B8AA-3A2570F873E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3569" y="5568801"/>
            <a:ext cx="5376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Each work queue will have the total number of documents available for processing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 </a:t>
            </a:r>
          </a:p>
        </p:txBody>
      </p:sp>
      <p:cxnSp>
        <p:nvCxnSpPr>
          <p:cNvPr id="17416" name="Straight Arrow Connector 2">
            <a:extLst>
              <a:ext uri="{FF2B5EF4-FFF2-40B4-BE49-F238E27FC236}">
                <a16:creationId xmlns:a16="http://schemas.microsoft.com/office/drawing/2014/main" id="{4F715093-F947-46D2-B9ED-4EB6B0594D8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29132" y="4071668"/>
            <a:ext cx="1190816" cy="149713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F0C28-92F1-4FD9-83CC-8E7C3FD297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EE48098-7861-48DB-98E0-926C92E1A02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Home Page</a:t>
            </a:r>
            <a:br>
              <a:rPr lang="en-US" dirty="0"/>
            </a:br>
            <a:r>
              <a:rPr lang="en-US" altLang="en-US" dirty="0"/>
              <a:t>Available Queues</a:t>
            </a:r>
            <a:endParaRPr lang="en-US" dirty="0"/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id="{E70FD46D-B8E1-41A0-8D9A-56E8FF47C33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208" y="2040181"/>
            <a:ext cx="82415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WORK Queue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mail packets assigned to Users and pending processing</a:t>
            </a: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6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HOLD Queue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mail packets that are put on hold because they require additional information in order to continue processing</a:t>
            </a: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6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ASSIGNMENT Queue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mail packets that need to be assigned to a User (Only Super Users have access)</a:t>
            </a: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AUTHORIZATION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Queue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mail packets a User has returned for rescan or split approval (Only Super Users have access)</a:t>
            </a: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225425" lvl="1" indent="-225425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REASSIGN Queue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mail packets to be re-assigned to another RO (Only Super Users have access)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EC895-0ABD-4607-A345-FDA79A6893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B9235F99-0B13-4E37-83DD-09E7705486F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31A4-670D-445D-AB51-9C5D8735A0E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Queue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61912C28-C049-490F-ABB6-1BDDF4A8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04731"/>
            <a:ext cx="8229600" cy="2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928B3-565A-4E9C-8ECB-28D13E503B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1370-5B65-43BC-8139-BAFBB44A25C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Queue</a:t>
            </a:r>
            <a:br>
              <a:rPr lang="en-US" dirty="0"/>
            </a:br>
            <a:r>
              <a:rPr lang="en-US" sz="2800" dirty="0"/>
              <a:t>Sorting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6D4F-A59F-447C-B014-5EA1F1714E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577" y="4591368"/>
            <a:ext cx="8454516" cy="155427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Users and Super Users have the ability to sort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Sorting allows for quick package identification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Sort button at the top of the Package List page contains several options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Sorting preference will be removed if user selects another queue</a:t>
            </a: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75628135-5C01-4A9B-AADB-6B790D57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77" y="1938996"/>
            <a:ext cx="8288487" cy="8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DB14007E-645B-467E-836B-820CBD907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905" y="2273062"/>
            <a:ext cx="2757937" cy="21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7" name="Straight Arrow Connector 4">
            <a:extLst>
              <a:ext uri="{FF2B5EF4-FFF2-40B4-BE49-F238E27FC236}">
                <a16:creationId xmlns:a16="http://schemas.microsoft.com/office/drawing/2014/main" id="{54FFEF1F-CA8F-4BAC-A641-9C25E053AB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32317" y="2055172"/>
            <a:ext cx="1558135" cy="31440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26F6-0804-45BF-9690-6CE7FA5E72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8D60-D945-4497-99F4-597E311919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Page</a:t>
            </a:r>
            <a:br>
              <a:rPr lang="en-US" dirty="0"/>
            </a:br>
            <a:r>
              <a:rPr lang="en-US" sz="2800" dirty="0"/>
              <a:t>Actions</a:t>
            </a:r>
          </a:p>
        </p:txBody>
      </p:sp>
      <p:sp>
        <p:nvSpPr>
          <p:cNvPr id="19462" name="TextBox 18">
            <a:extLst>
              <a:ext uri="{FF2B5EF4-FFF2-40B4-BE49-F238E27FC236}">
                <a16:creationId xmlns:a16="http://schemas.microsoft.com/office/drawing/2014/main" id="{5E3EF693-E894-4D59-B2F1-94E1F72A72C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696" y="4081574"/>
            <a:ext cx="778192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Each queue has a quick Actions dropdown from the main queue screen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Each Action that is available within the package is also available as a quick Action from the main queue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Multiple packets can be selected to perform the same Action on all selected packets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The Actions selections (re-route, hold, complete, assign) are discussed in detail on a later slide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5503B921-8A36-4E10-8134-3AFC6C37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6587" y="1853154"/>
            <a:ext cx="1690825" cy="22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Straight Arrow Connector 4">
            <a:extLst>
              <a:ext uri="{FF2B5EF4-FFF2-40B4-BE49-F238E27FC236}">
                <a16:creationId xmlns:a16="http://schemas.microsoft.com/office/drawing/2014/main" id="{1DDDCB5D-E48C-45B3-9DDC-2802FDF207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24466" y="2461751"/>
            <a:ext cx="26988" cy="750888"/>
          </a:xfrm>
          <a:prstGeom prst="straightConnector1">
            <a:avLst/>
          </a:prstGeom>
          <a:noFill/>
          <a:ln w="12700" algn="ctr">
            <a:solidFill>
              <a:srgbClr val="1D3275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E5F14-C18E-4492-A063-577A03D518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0FB3077C-241E-48E1-92FD-45C6527B5B6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EE069FF-5677-450F-BB19-B0A3836EE60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+mj-lt"/>
                <a:cs typeface="Arial" pitchFamily="34" charset="0"/>
              </a:rPr>
              <a:t>Identify the general features and functions of the CM Portal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+mj-lt"/>
                <a:cs typeface="Arial" pitchFamily="34" charset="0"/>
              </a:rPr>
              <a:t>Describe process for accessing the CM Portal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Discuss procedures for viewing the mail in the CM Portal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Describe the Basic User and Super User functions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Describe method for uploading mail into VBMS</a:t>
            </a:r>
            <a:endParaRPr lang="en-US" kern="1200" dirty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7732D-2652-4A87-8C72-4A7056CB53F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B9235F99-0B13-4E37-83DD-09E7705486F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33F6-2879-43B0-AE00-B9A15780B2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Processing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3C8E7-695A-4DCD-9E72-D8C10A2703F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CDA9E101-9B4A-47C7-820B-2FF907BAC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10" y="1801776"/>
            <a:ext cx="7554379" cy="44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3">
            <a:extLst>
              <a:ext uri="{FF2B5EF4-FFF2-40B4-BE49-F238E27FC236}">
                <a16:creationId xmlns:a16="http://schemas.microsoft.com/office/drawing/2014/main" id="{B16AA98D-2C3B-4903-9315-D2E39E1AC3D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9138" y="2587625"/>
            <a:ext cx="160337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1995-3028-4493-8EC7-DB8037F6192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Page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Package Level Processing</a:t>
            </a:r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3A06828A-727B-43CD-A104-2DAB107A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2875" y="2243138"/>
            <a:ext cx="4314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>
            <a:extLst>
              <a:ext uri="{FF2B5EF4-FFF2-40B4-BE49-F238E27FC236}">
                <a16:creationId xmlns:a16="http://schemas.microsoft.com/office/drawing/2014/main" id="{795E5359-E2AB-41D3-9A66-055FD8EAB7E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59695" y="1874390"/>
            <a:ext cx="2271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Mail Package Grid</a:t>
            </a:r>
          </a:p>
        </p:txBody>
      </p:sp>
      <p:sp>
        <p:nvSpPr>
          <p:cNvPr id="18439" name="TextBox 16">
            <a:extLst>
              <a:ext uri="{FF2B5EF4-FFF2-40B4-BE49-F238E27FC236}">
                <a16:creationId xmlns:a16="http://schemas.microsoft.com/office/drawing/2014/main" id="{01067138-B7A9-49D3-A0FC-BE97A5E4CE0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9695" y="3831086"/>
            <a:ext cx="173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Thumbnail View</a:t>
            </a:r>
          </a:p>
        </p:txBody>
      </p:sp>
      <p:sp>
        <p:nvSpPr>
          <p:cNvPr id="18440" name="TextBox 17">
            <a:extLst>
              <a:ext uri="{FF2B5EF4-FFF2-40B4-BE49-F238E27FC236}">
                <a16:creationId xmlns:a16="http://schemas.microsoft.com/office/drawing/2014/main" id="{18F20041-A5C8-4254-A381-ECE1E230FB9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0377" y="5552457"/>
            <a:ext cx="128894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Grey Bar</a:t>
            </a:r>
          </a:p>
        </p:txBody>
      </p:sp>
      <p:sp>
        <p:nvSpPr>
          <p:cNvPr id="18441" name="TextBox 18">
            <a:extLst>
              <a:ext uri="{FF2B5EF4-FFF2-40B4-BE49-F238E27FC236}">
                <a16:creationId xmlns:a16="http://schemas.microsoft.com/office/drawing/2014/main" id="{EB0B9DC1-BC5B-44FD-ACD5-E423DB3676A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094" y="2571899"/>
            <a:ext cx="202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Document View</a:t>
            </a:r>
          </a:p>
        </p:txBody>
      </p:sp>
      <p:cxnSp>
        <p:nvCxnSpPr>
          <p:cNvPr id="19465" name="Straight Arrow Connector 7">
            <a:extLst>
              <a:ext uri="{FF2B5EF4-FFF2-40B4-BE49-F238E27FC236}">
                <a16:creationId xmlns:a16="http://schemas.microsoft.com/office/drawing/2014/main" id="{2DB4859F-A0F8-44DC-BD69-9C2497C1DA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278313"/>
            <a:ext cx="766916" cy="3231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2" name="Picture 3">
            <a:extLst>
              <a:ext uri="{FF2B5EF4-FFF2-40B4-BE49-F238E27FC236}">
                <a16:creationId xmlns:a16="http://schemas.microsoft.com/office/drawing/2014/main" id="{EED707EE-6B62-4045-9E78-80E15700E8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111" y="3738770"/>
            <a:ext cx="5961114" cy="261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7" name="Straight Arrow Connector 20">
            <a:extLst>
              <a:ext uri="{FF2B5EF4-FFF2-40B4-BE49-F238E27FC236}">
                <a16:creationId xmlns:a16="http://schemas.microsoft.com/office/drawing/2014/main" id="{7F0AA3A5-40D7-4160-9B75-B7F857BF74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62175" y="5552457"/>
            <a:ext cx="1530350" cy="200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Arrow Connector 14">
            <a:extLst>
              <a:ext uri="{FF2B5EF4-FFF2-40B4-BE49-F238E27FC236}">
                <a16:creationId xmlns:a16="http://schemas.microsoft.com/office/drawing/2014/main" id="{91004D86-38B4-4728-B537-5FCD7F1E94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30220" y="3010604"/>
            <a:ext cx="230187" cy="11953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Rectangle 6">
            <a:extLst>
              <a:ext uri="{FF2B5EF4-FFF2-40B4-BE49-F238E27FC236}">
                <a16:creationId xmlns:a16="http://schemas.microsoft.com/office/drawing/2014/main" id="{E88092D8-69E2-4EF2-A340-CAAE82540B9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9300" y="3314700"/>
            <a:ext cx="169863" cy="1714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6742F-1989-49A7-9926-DC00C35423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0589-9AD5-48E2-A5EC-947A7E6D882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Page</a:t>
            </a:r>
            <a:br>
              <a:rPr lang="en-US" dirty="0"/>
            </a:br>
            <a:r>
              <a:rPr lang="en-US" sz="2800" dirty="0"/>
              <a:t>Actions &amp; Tasks</a:t>
            </a:r>
          </a:p>
        </p:txBody>
      </p:sp>
      <p:pic>
        <p:nvPicPr>
          <p:cNvPr id="24580" name="Picture 8">
            <a:extLst>
              <a:ext uri="{FF2B5EF4-FFF2-40B4-BE49-F238E27FC236}">
                <a16:creationId xmlns:a16="http://schemas.microsoft.com/office/drawing/2014/main" id="{28F46CA3-66A2-4B89-B2FB-E8157CB8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433" y="2970183"/>
            <a:ext cx="3293134" cy="10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E4AB7F2A-D84B-49B9-95D4-86283996A7F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8875" y="2172347"/>
            <a:ext cx="4286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Work Processing Queue 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(User &amp; Super User)</a:t>
            </a:r>
          </a:p>
        </p:txBody>
      </p:sp>
      <p:sp>
        <p:nvSpPr>
          <p:cNvPr id="19462" name="TextBox 18">
            <a:extLst>
              <a:ext uri="{FF2B5EF4-FFF2-40B4-BE49-F238E27FC236}">
                <a16:creationId xmlns:a16="http://schemas.microsoft.com/office/drawing/2014/main" id="{6F23C3F5-FAFD-42BB-BDA5-80AAD0A533D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5235" y="4036289"/>
            <a:ext cx="839118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Re-route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– Allows User and Super User to reroute mail package to the Reassign queue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Hold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 – Allows User and Super User to hold and process mail at a later time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Complete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 – Allows User and Super User to complete mail package by sending to VBMS or to Authorization Queue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Assign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– Allows Super User to assign to another user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Index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– Allows User and Super User to update index values associated to mail package 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Close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– Allows User or Super User to close out current package and return to main menu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79930-DBB1-4030-8C94-0993D448AF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BCF9-8DC4-49E7-BBEC-B12917EC5A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Actions Buttons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A83B51DE-946C-466D-B0CF-0348499D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63" y="2598173"/>
            <a:ext cx="26098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>
            <a:extLst>
              <a:ext uri="{FF2B5EF4-FFF2-40B4-BE49-F238E27FC236}">
                <a16:creationId xmlns:a16="http://schemas.microsoft.com/office/drawing/2014/main" id="{0E2B12AD-785A-4218-8448-5E2880F2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87" y="5219699"/>
            <a:ext cx="2714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>
            <a:extLst>
              <a:ext uri="{FF2B5EF4-FFF2-40B4-BE49-F238E27FC236}">
                <a16:creationId xmlns:a16="http://schemas.microsoft.com/office/drawing/2014/main" id="{17BDDCDD-579D-4E21-9EC9-0B2540B1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968" y="1907035"/>
            <a:ext cx="2238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>
            <a:extLst>
              <a:ext uri="{FF2B5EF4-FFF2-40B4-BE49-F238E27FC236}">
                <a16:creationId xmlns:a16="http://schemas.microsoft.com/office/drawing/2014/main" id="{AF2F07F8-DFBD-4A09-BFEB-BB19E4C6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12" y="3290196"/>
            <a:ext cx="2600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>
            <a:extLst>
              <a:ext uri="{FF2B5EF4-FFF2-40B4-BE49-F238E27FC236}">
                <a16:creationId xmlns:a16="http://schemas.microsoft.com/office/drawing/2014/main" id="{5789F787-D324-4C00-9FF6-E695F801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789" y="3809999"/>
            <a:ext cx="2676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5F46D-8CC5-442C-AA1C-50C77E90BD8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1" descr="image001">
            <a:extLst>
              <a:ext uri="{FF2B5EF4-FFF2-40B4-BE49-F238E27FC236}">
                <a16:creationId xmlns:a16="http://schemas.microsoft.com/office/drawing/2014/main" id="{3BC686D1-52A8-4FA9-87AC-FC954491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989" y="2528888"/>
            <a:ext cx="2315364" cy="33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DAABD-4ED2-425C-9589-CDC598F3E09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Index Button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CF25E30-8644-4152-9F73-5D2E38FC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975" y="1436021"/>
            <a:ext cx="1162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96B353-E40B-4236-853E-407EB9F76D8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5442" y="2644784"/>
            <a:ext cx="2218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Required data,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Veteran File #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Veteran First Name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Veteran Last Name</a:t>
            </a:r>
          </a:p>
          <a:p>
            <a:pPr>
              <a:defRPr/>
            </a:pPr>
            <a:endParaRPr lang="en-US" sz="2000" dirty="0">
              <a:cs typeface="Arial" charset="0"/>
            </a:endParaRPr>
          </a:p>
          <a:p>
            <a:pPr>
              <a:defRPr/>
            </a:pPr>
            <a:r>
              <a:rPr lang="en-US" sz="2000" dirty="0">
                <a:cs typeface="Arial" charset="0"/>
              </a:rPr>
              <a:t>All other data optional</a:t>
            </a:r>
          </a:p>
        </p:txBody>
      </p:sp>
      <p:cxnSp>
        <p:nvCxnSpPr>
          <p:cNvPr id="26630" name="Straight Arrow Connector 4">
            <a:extLst>
              <a:ext uri="{FF2B5EF4-FFF2-40B4-BE49-F238E27FC236}">
                <a16:creationId xmlns:a16="http://schemas.microsoft.com/office/drawing/2014/main" id="{415822EE-0814-4F06-84C9-8AB867CDD5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7138" y="3164402"/>
            <a:ext cx="7683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13">
            <a:extLst>
              <a:ext uri="{FF2B5EF4-FFF2-40B4-BE49-F238E27FC236}">
                <a16:creationId xmlns:a16="http://schemas.microsoft.com/office/drawing/2014/main" id="{EF800FF9-F3F4-4664-B4B3-0396A7EA03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7138" y="3391164"/>
            <a:ext cx="7683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14">
            <a:extLst>
              <a:ext uri="{FF2B5EF4-FFF2-40B4-BE49-F238E27FC236}">
                <a16:creationId xmlns:a16="http://schemas.microsoft.com/office/drawing/2014/main" id="{DBFC6CBA-4935-4466-9576-8586A8731011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>
            <a:off x="2624138" y="3798946"/>
            <a:ext cx="641350" cy="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Rectangle 3">
            <a:extLst>
              <a:ext uri="{FF2B5EF4-FFF2-40B4-BE49-F238E27FC236}">
                <a16:creationId xmlns:a16="http://schemas.microsoft.com/office/drawing/2014/main" id="{4684DAD4-B8FF-442D-B6BA-83AC1E49B5E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6766" y="3079776"/>
            <a:ext cx="2160587" cy="20759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5" name="Rectangle 14">
            <a:extLst>
              <a:ext uri="{FF2B5EF4-FFF2-40B4-BE49-F238E27FC236}">
                <a16:creationId xmlns:a16="http://schemas.microsoft.com/office/drawing/2014/main" id="{6E6998E4-02EE-493D-B595-CA7CA480688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6766" y="3287368"/>
            <a:ext cx="2160587" cy="20759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6" name="Rectangle 15">
            <a:extLst>
              <a:ext uri="{FF2B5EF4-FFF2-40B4-BE49-F238E27FC236}">
                <a16:creationId xmlns:a16="http://schemas.microsoft.com/office/drawing/2014/main" id="{B6327F87-57F7-4835-B18E-C58418364DD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6766" y="3679884"/>
            <a:ext cx="2160587" cy="238125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3D370-4AA6-4723-A1E7-0B6806571BB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5441-C817-4EDB-B537-0B5AA69B79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Index Button</a:t>
            </a:r>
            <a:br>
              <a:rPr lang="en-US" dirty="0"/>
            </a:br>
            <a:r>
              <a:rPr lang="en-US" dirty="0"/>
              <a:t>Emergent Claims</a:t>
            </a:r>
          </a:p>
        </p:txBody>
      </p:sp>
      <p:pic>
        <p:nvPicPr>
          <p:cNvPr id="27652" name="Picture 1" descr="image001">
            <a:extLst>
              <a:ext uri="{FF2B5EF4-FFF2-40B4-BE49-F238E27FC236}">
                <a16:creationId xmlns:a16="http://schemas.microsoft.com/office/drawing/2014/main" id="{B08FA39B-6887-449E-B288-710D4CD2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03" y="1131107"/>
            <a:ext cx="1987755" cy="291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>
            <a:extLst>
              <a:ext uri="{FF2B5EF4-FFF2-40B4-BE49-F238E27FC236}">
                <a16:creationId xmlns:a16="http://schemas.microsoft.com/office/drawing/2014/main" id="{AF43D870-BC26-4E74-B821-6A5145EC3E6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4702" y="3499772"/>
            <a:ext cx="1429569" cy="20699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55B369B0-C3DE-4FEC-88EA-52CD1473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03" y="4047847"/>
            <a:ext cx="5658404" cy="22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497CB-E5FC-4E9F-AAB5-C70DB84955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77338" y="1807406"/>
            <a:ext cx="2862262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Users can designate claim as 'Emergent’ by assigning an Emergent code to the index package 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cs typeface="Arial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Click the down arrow and select a category from the list.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cs typeface="Arial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Code will display at the top of the dropdown list. </a:t>
            </a:r>
          </a:p>
        </p:txBody>
      </p:sp>
      <p:sp>
        <p:nvSpPr>
          <p:cNvPr id="27656" name="Rectangle 5">
            <a:extLst>
              <a:ext uri="{FF2B5EF4-FFF2-40B4-BE49-F238E27FC236}">
                <a16:creationId xmlns:a16="http://schemas.microsoft.com/office/drawing/2014/main" id="{2EC66947-59C6-45A2-BCC3-31348A9A476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25" y="4067175"/>
            <a:ext cx="23606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5DA9-B55E-4C26-8389-1353EB6600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3141-3E30-47B4-A9AA-2E6AFC9C621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Actions &amp; Tasks</a:t>
            </a:r>
          </a:p>
        </p:txBody>
      </p:sp>
      <p:pic>
        <p:nvPicPr>
          <p:cNvPr id="28676" name="Picture 8">
            <a:extLst>
              <a:ext uri="{FF2B5EF4-FFF2-40B4-BE49-F238E27FC236}">
                <a16:creationId xmlns:a16="http://schemas.microsoft.com/office/drawing/2014/main" id="{70414625-ED3B-40D2-B839-8A0DE1FA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0" y="2668023"/>
            <a:ext cx="2095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>
            <a:extLst>
              <a:ext uri="{FF2B5EF4-FFF2-40B4-BE49-F238E27FC236}">
                <a16:creationId xmlns:a16="http://schemas.microsoft.com/office/drawing/2014/main" id="{8F3AA114-8A8B-4129-839D-0B718E35BEE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5074" y="1882927"/>
            <a:ext cx="41338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Hold Queue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(User &amp; Super User)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1E9FC778-D24B-4AAA-88D8-C33B7664890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91120" y="4137955"/>
            <a:ext cx="49617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Return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Allows the User to move mail package back into work processing queue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4D47B23A-2A2F-4343-BAD4-14F8DD4D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548" y="4949946"/>
            <a:ext cx="2628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0B7C-E96E-4067-9156-203F62A22DA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BDF8-5185-4DD5-B112-893D90135D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Actions &amp; Tasks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04EA628D-0E37-4276-BBD6-639CB331C96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7312" y="1880496"/>
            <a:ext cx="30293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Assignment Queue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(Super User Only) 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6D1C937F-D703-4A6B-B00C-F500DA95ECA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992" y="4098311"/>
            <a:ext cx="81967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Assign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Send mail package to designated User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Re-route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Move mail package to the Re-Assign Work Queue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Complete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Super User can work a mail package from this queue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Index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Can Index at any time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Close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Will take Super User back to main menu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DE23650F-6589-4208-BD29-CD61CFDB7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7313" y="2759689"/>
            <a:ext cx="3029373" cy="11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F5ABC-29E2-4105-9722-655B107EF4A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B741-6CAC-49DF-A077-5E789BD768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Actions &amp; Tasks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D76A8DE-8703-48EA-8465-9AAE17F1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912" y="2509267"/>
            <a:ext cx="2162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id="{90D12A4E-C515-40B3-AA05-87DD42C8159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3369" y="1668257"/>
            <a:ext cx="237725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Reassign Queue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(Super User Only)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6A531A41-9176-4CDB-AB95-B5E3B36BC68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7435" y="3755103"/>
            <a:ext cx="812912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Route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 – Super User can route mail package to another RO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Index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– Can Index at any time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Close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– Will take Super User back to main menu</a:t>
            </a: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77CC6C5E-C3BC-40EB-A29F-BA7CB640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262" y="4879373"/>
            <a:ext cx="2657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2235C-073E-4C18-A663-8A23B7EACF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A8A6-4BC4-4FE0-901A-059FB86855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Actions &amp; Tasks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6ED4AD80-290C-476E-A7F8-CBCB1D05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57" y="2355775"/>
            <a:ext cx="1768885" cy="17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79DBBA07-8DA7-449A-BB6F-85B600B6CEE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4981" y="1544649"/>
            <a:ext cx="26940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Authorization Queue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(Super User Only)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2FBB647A-3395-4BFF-8C3D-154D5870329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367" y="4084953"/>
            <a:ext cx="824926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Super User has the ability to Approve or Deny a Rescan or Split request by a User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If Approved, mail package requires additional review by a Central Office User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If Denied, mail package will be returned to a User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88BAA-D3D0-42B2-87CF-9139F53001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841318FE-318A-4A85-BE68-AECE7738920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5644B-452D-4C0B-9BBD-54D93C7A164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dirty="0">
                <a:cs typeface="Arial" charset="0"/>
              </a:rPr>
              <a:t>Centralized Mail (CM) Processing Portal User Manual</a:t>
            </a:r>
          </a:p>
          <a:p>
            <a:pPr marL="225425" indent="-225425">
              <a:defRPr/>
            </a:pPr>
            <a:r>
              <a:rPr lang="en-US" altLang="en-US" dirty="0">
                <a:cs typeface="Arial" charset="0"/>
              </a:rPr>
              <a:t>Centralized Mail (CM) Processing Portal Super User Manual</a:t>
            </a:r>
          </a:p>
          <a:p>
            <a:pPr marL="225425" indent="-225425">
              <a:defRPr/>
            </a:pPr>
            <a:r>
              <a:rPr lang="en-US" altLang="en-US" dirty="0">
                <a:cs typeface="Arial" charset="0"/>
              </a:rPr>
              <a:t>Centralized Mail Standard Operating Procedure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02740-D48B-4A67-AEC7-691FB512B4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B9235F99-0B13-4E37-83DD-09E7705486F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1340-EDF6-42C6-8C63-04C00BEAF19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Workflow Page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Document Level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2D8A1-060C-420E-AC78-AA376042BC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2000" y="2062572"/>
            <a:ext cx="43815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Document Status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Complete (same as icon)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Re-Scan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Split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Reject – Download Complete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Unidentifiable Mail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Grey shaded field cannot be accessed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Contention Fields to be updated by scanning vendor for info on 526s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After selection of Document Status, select Save, then select Complete icon to send to Authorization Queue</a:t>
            </a: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F0530325-AA5E-40A3-A80E-B6895CD7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233" y="1880496"/>
            <a:ext cx="2071900" cy="42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FE277-C1F5-48FB-B617-D30A235879F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74E5-E034-49AA-9BC4-F253B085BDA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View Buttons and Tools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DAEF377F-3D24-4EF2-AE07-1FA0E4EE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 r="72678" b="-436"/>
          <a:stretch>
            <a:fillRect/>
          </a:stretch>
        </p:blipFill>
        <p:spPr bwMode="auto">
          <a:xfrm>
            <a:off x="4271963" y="1460500"/>
            <a:ext cx="27257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B9D77D-920A-42E5-9B83-B478D4E47B4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7238" y="1447800"/>
            <a:ext cx="33718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SzPct val="100000"/>
              <a:defRPr/>
            </a:pPr>
            <a:r>
              <a:rPr lang="en-US" altLang="en-US" b="1" dirty="0" bmk="_Toc385845160">
                <a:latin typeface="+mn-lt"/>
              </a:rPr>
              <a:t>Image Navigation</a:t>
            </a:r>
            <a:endParaRPr lang="en-US" altLang="en-US" b="1" dirty="0">
              <a:latin typeface="+mn-lt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40692347-8B64-49A0-AB91-B792CBA4BE5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2014538"/>
            <a:ext cx="3095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Rotating Images</a:t>
            </a:r>
          </a:p>
        </p:txBody>
      </p:sp>
      <p:pic>
        <p:nvPicPr>
          <p:cNvPr id="33799" name="Picture 2">
            <a:extLst>
              <a:ext uri="{FF2B5EF4-FFF2-40B4-BE49-F238E27FC236}">
                <a16:creationId xmlns:a16="http://schemas.microsoft.com/office/drawing/2014/main" id="{F2FD2244-EAD4-49A2-8F6A-DAE4EDBA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120900"/>
            <a:ext cx="704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9">
            <a:extLst>
              <a:ext uri="{FF2B5EF4-FFF2-40B4-BE49-F238E27FC236}">
                <a16:creationId xmlns:a16="http://schemas.microsoft.com/office/drawing/2014/main" id="{0FEDF0B7-BA37-4A51-A6E5-BA35A6AC435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238" y="2557463"/>
            <a:ext cx="3095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Zoom</a:t>
            </a:r>
          </a:p>
        </p:txBody>
      </p:sp>
      <p:sp>
        <p:nvSpPr>
          <p:cNvPr id="27657" name="Rectangle 10">
            <a:extLst>
              <a:ext uri="{FF2B5EF4-FFF2-40B4-BE49-F238E27FC236}">
                <a16:creationId xmlns:a16="http://schemas.microsoft.com/office/drawing/2014/main" id="{B207F82A-4EE5-4CD6-AD9B-169040C8F72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263" y="3560763"/>
            <a:ext cx="30289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Append Pages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(Not currently active)</a:t>
            </a:r>
          </a:p>
        </p:txBody>
      </p:sp>
      <p:sp>
        <p:nvSpPr>
          <p:cNvPr id="27658" name="Rectangle 11">
            <a:extLst>
              <a:ext uri="{FF2B5EF4-FFF2-40B4-BE49-F238E27FC236}">
                <a16:creationId xmlns:a16="http://schemas.microsoft.com/office/drawing/2014/main" id="{8F4B2F59-EBCC-4B01-A252-F0E5D14499A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263" y="3065463"/>
            <a:ext cx="405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Brightness and Contrast </a:t>
            </a:r>
          </a:p>
        </p:txBody>
      </p:sp>
      <p:sp>
        <p:nvSpPr>
          <p:cNvPr id="27659" name="Rectangle 12">
            <a:extLst>
              <a:ext uri="{FF2B5EF4-FFF2-40B4-BE49-F238E27FC236}">
                <a16:creationId xmlns:a16="http://schemas.microsoft.com/office/drawing/2014/main" id="{E29CA5EC-828E-4753-B7F5-4A2FEE6D7AA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263" y="4273550"/>
            <a:ext cx="30289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Replace Content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(Not currently active)</a:t>
            </a:r>
          </a:p>
        </p:txBody>
      </p:sp>
      <p:pic>
        <p:nvPicPr>
          <p:cNvPr id="33804" name="Picture 15">
            <a:extLst>
              <a:ext uri="{FF2B5EF4-FFF2-40B4-BE49-F238E27FC236}">
                <a16:creationId xmlns:a16="http://schemas.microsoft.com/office/drawing/2014/main" id="{A249D579-9054-4DAB-9744-A8E3C4B6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57175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6">
            <a:extLst>
              <a:ext uri="{FF2B5EF4-FFF2-40B4-BE49-F238E27FC236}">
                <a16:creationId xmlns:a16="http://schemas.microsoft.com/office/drawing/2014/main" id="{DE444004-C482-498D-98F9-D7F219F4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3975"/>
            <a:ext cx="44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8">
            <a:extLst>
              <a:ext uri="{FF2B5EF4-FFF2-40B4-BE49-F238E27FC236}">
                <a16:creationId xmlns:a16="http://schemas.microsoft.com/office/drawing/2014/main" id="{F62DEF9E-3719-437A-88AE-DA058700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160713"/>
            <a:ext cx="62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9">
            <a:extLst>
              <a:ext uri="{FF2B5EF4-FFF2-40B4-BE49-F238E27FC236}">
                <a16:creationId xmlns:a16="http://schemas.microsoft.com/office/drawing/2014/main" id="{95A3EC0F-F02F-43F0-86CA-E87470CF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625850"/>
            <a:ext cx="57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20">
            <a:extLst>
              <a:ext uri="{FF2B5EF4-FFF2-40B4-BE49-F238E27FC236}">
                <a16:creationId xmlns:a16="http://schemas.microsoft.com/office/drawing/2014/main" id="{05B557C1-0434-477A-BCBF-B357B8E2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273550"/>
            <a:ext cx="5508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6">
            <a:extLst>
              <a:ext uri="{FF2B5EF4-FFF2-40B4-BE49-F238E27FC236}">
                <a16:creationId xmlns:a16="http://schemas.microsoft.com/office/drawing/2014/main" id="{EDE100EB-446A-437F-AD36-915C2717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225" y="2652713"/>
            <a:ext cx="1955555" cy="3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35B3F5-3F35-405F-AFB8-0879BB6C25B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3263" y="4926013"/>
            <a:ext cx="433863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Version Number and Toggle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(Not currently active)</a:t>
            </a:r>
          </a:p>
        </p:txBody>
      </p:sp>
      <p:pic>
        <p:nvPicPr>
          <p:cNvPr id="33811" name="Picture 6">
            <a:extLst>
              <a:ext uri="{FF2B5EF4-FFF2-40B4-BE49-F238E27FC236}">
                <a16:creationId xmlns:a16="http://schemas.microsoft.com/office/drawing/2014/main" id="{F0571371-3EA6-4F83-8D9D-C853DC15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275" y="4926013"/>
            <a:ext cx="1130159" cy="3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A5EC4B88-9E90-4B67-B009-17FD761D2938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3263" y="5622925"/>
            <a:ext cx="41386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Email a Document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Arial" charset="0"/>
              </a:rPr>
              <a:t>(Not currently active)</a:t>
            </a:r>
          </a:p>
        </p:txBody>
      </p:sp>
      <p:pic>
        <p:nvPicPr>
          <p:cNvPr id="33813" name="Picture 10">
            <a:extLst>
              <a:ext uri="{FF2B5EF4-FFF2-40B4-BE49-F238E27FC236}">
                <a16:creationId xmlns:a16="http://schemas.microsoft.com/office/drawing/2014/main" id="{895B7156-1D4B-4DAC-8155-442AF6A7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5497513"/>
            <a:ext cx="6651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52C24-0BDE-4142-AE0C-24AA8B525AA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E1CD-F453-43D0-A2E0-68EA6E50881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View Buttons and Tools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85D0FCD-37C7-4FFB-BCF5-11A99864C62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9944" y="1772602"/>
            <a:ext cx="4138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n-US" altLang="en-US" sz="2000" dirty="0">
                <a:latin typeface="+mj-lt"/>
              </a:rPr>
              <a:t>Save or Print a Document</a:t>
            </a: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16E4A0-1275-48AF-9B6B-12F9F2C7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616075"/>
            <a:ext cx="400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>
            <a:extLst>
              <a:ext uri="{FF2B5EF4-FFF2-40B4-BE49-F238E27FC236}">
                <a16:creationId xmlns:a16="http://schemas.microsoft.com/office/drawing/2014/main" id="{D4B5290A-2672-49E2-9F4C-C797F2D8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>
            <a:fillRect/>
          </a:stretch>
        </p:blipFill>
        <p:spPr bwMode="auto">
          <a:xfrm>
            <a:off x="4195763" y="2239963"/>
            <a:ext cx="22955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8">
            <a:extLst>
              <a:ext uri="{FF2B5EF4-FFF2-40B4-BE49-F238E27FC236}">
                <a16:creationId xmlns:a16="http://schemas.microsoft.com/office/drawing/2014/main" id="{44550438-E180-4F61-800A-975C9614C2D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4799" y="2622550"/>
            <a:ext cx="1817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Email from PDF</a:t>
            </a:r>
          </a:p>
        </p:txBody>
      </p:sp>
      <p:pic>
        <p:nvPicPr>
          <p:cNvPr id="34824" name="Picture 3">
            <a:extLst>
              <a:ext uri="{FF2B5EF4-FFF2-40B4-BE49-F238E27FC236}">
                <a16:creationId xmlns:a16="http://schemas.microsoft.com/office/drawing/2014/main" id="{FE0F574C-4A71-439D-9F55-BEFC8C70F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286" y="3126659"/>
            <a:ext cx="4677428" cy="313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5" name="Straight Connector 7">
            <a:extLst>
              <a:ext uri="{FF2B5EF4-FFF2-40B4-BE49-F238E27FC236}">
                <a16:creationId xmlns:a16="http://schemas.microsoft.com/office/drawing/2014/main" id="{7F57EC2D-1751-468D-879D-B38053268B8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71700" y="2965450"/>
            <a:ext cx="717550" cy="457200"/>
          </a:xfrm>
          <a:prstGeom prst="line">
            <a:avLst/>
          </a:prstGeom>
          <a:noFill/>
          <a:ln w="12700" algn="ctr">
            <a:solidFill>
              <a:schemeClr val="accent6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E9C1-1F27-4871-B309-A68E5F29F4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17E3-7E81-4EB2-AD58-A856D21DDF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View Buttons and Tools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4CDB250E-3A1D-4CA2-BA0B-3CA910AC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12" y="3852418"/>
            <a:ext cx="2684029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647C65F1-7F1E-4DC3-AAA2-4A1FEF8C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88" y="1487637"/>
            <a:ext cx="4349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>
            <a:extLst>
              <a:ext uri="{FF2B5EF4-FFF2-40B4-BE49-F238E27FC236}">
                <a16:creationId xmlns:a16="http://schemas.microsoft.com/office/drawing/2014/main" id="{2206BBFD-4722-46E9-B112-4D0C2800E26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3265" y="1585014"/>
            <a:ext cx="6332098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NOTES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Can be added to any document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Available for review by anyone with permission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Access the notes screen by clicking on ‘Notes’ icon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Add note by selecting the +</a:t>
            </a:r>
          </a:p>
          <a:p>
            <a:pPr marL="225425" indent="-225425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  <a:cs typeface="Arial" charset="0"/>
              </a:rPr>
              <a:t>Icon turns yellow when note exists</a:t>
            </a:r>
          </a:p>
        </p:txBody>
      </p:sp>
      <p:pic>
        <p:nvPicPr>
          <p:cNvPr id="35847" name="Picture 4">
            <a:extLst>
              <a:ext uri="{FF2B5EF4-FFF2-40B4-BE49-F238E27FC236}">
                <a16:creationId xmlns:a16="http://schemas.microsoft.com/office/drawing/2014/main" id="{B122C504-C626-43DA-B306-054060F3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363" y="4177530"/>
            <a:ext cx="2476500" cy="190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>
            <a:extLst>
              <a:ext uri="{FF2B5EF4-FFF2-40B4-BE49-F238E27FC236}">
                <a16:creationId xmlns:a16="http://schemas.microsoft.com/office/drawing/2014/main" id="{670269A9-4A24-404F-AF5D-662478B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584" y="4705113"/>
            <a:ext cx="2850484" cy="13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02034EAC-2324-4216-8D96-AB77A1950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10" y="3089061"/>
            <a:ext cx="5048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ED187-D063-4CDC-A223-53085EFFE8B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33</a:t>
            </a:fld>
            <a:endParaRPr lang="en-US" alt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67AFB1-18A9-4FBA-BA9C-0149CF8E3613}"/>
              </a:ext>
            </a:extLst>
          </p:cNvPr>
          <p:cNvCxnSpPr/>
          <p:nvPr/>
        </p:nvCxnSpPr>
        <p:spPr>
          <a:xfrm flipH="1">
            <a:off x="447709" y="3185652"/>
            <a:ext cx="1705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A717DA-0206-420A-98BF-96E4A3A5C9B7}"/>
              </a:ext>
            </a:extLst>
          </p:cNvPr>
          <p:cNvCxnSpPr>
            <a:cxnSpLocks/>
          </p:cNvCxnSpPr>
          <p:nvPr/>
        </p:nvCxnSpPr>
        <p:spPr>
          <a:xfrm>
            <a:off x="447709" y="3185652"/>
            <a:ext cx="0" cy="1519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84B3-02DF-4C01-8F2F-695812AA63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Additional Information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9C857438-554C-4282-8A37-574FA6A66FB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440" y="2056785"/>
            <a:ext cx="752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Prior to upload to VBMS, ensure mail action has been performed: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C8EA6-ADE4-4DE0-BC8A-7CDE173B9E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7EE89-CD06-4097-A5EC-5F99C522B4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0606" y="2456895"/>
            <a:ext cx="745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317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Claims establishment (CEST)</a:t>
            </a:r>
          </a:p>
          <a:p>
            <a:pPr lvl="1" indent="-2317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Systems updating (CADD, POA, VACOLS)</a:t>
            </a:r>
          </a:p>
          <a:p>
            <a:pPr lvl="1" indent="-2317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Evidence updating (MAPD, VBMS)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337C9-2B07-4059-BFE1-7DEB8A498C9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0606" y="3887293"/>
            <a:ext cx="812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cs typeface="Arial" charset="0"/>
              </a:rPr>
              <a:t>Ensure an eFolder exists in VBMS before completing and uploading package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4F1DE4-A25B-4EC0-949D-D9163DB686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20294" y="2866766"/>
            <a:ext cx="3200400" cy="1609771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23000">
                <a:srgbClr val="E6E6E6"/>
              </a:gs>
              <a:gs pos="47000">
                <a:srgbClr val="E6E6E6"/>
              </a:gs>
              <a:gs pos="100000">
                <a:srgbClr val="E6E6E6"/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37901" name="TextBox 8">
            <a:extLst>
              <a:ext uri="{FF2B5EF4-FFF2-40B4-BE49-F238E27FC236}">
                <a16:creationId xmlns:a16="http://schemas.microsoft.com/office/drawing/2014/main" id="{74763505-58D7-4B38-99D3-20BB16C079D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56531" y="111579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Veteran Sends 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Paper Claim</a:t>
            </a:r>
          </a:p>
        </p:txBody>
      </p:sp>
      <p:sp>
        <p:nvSpPr>
          <p:cNvPr id="37902" name="TextBox 15">
            <a:extLst>
              <a:ext uri="{FF2B5EF4-FFF2-40B4-BE49-F238E27FC236}">
                <a16:creationId xmlns:a16="http://schemas.microsoft.com/office/drawing/2014/main" id="{209BEC77-3D0A-4747-9D4E-D75F1363D3B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56400" y="1019175"/>
            <a:ext cx="1593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Claim Arrives at 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Scan Vendor</a:t>
            </a:r>
          </a:p>
        </p:txBody>
      </p:sp>
      <p:sp>
        <p:nvSpPr>
          <p:cNvPr id="37905" name="TextBox 13">
            <a:extLst>
              <a:ext uri="{FF2B5EF4-FFF2-40B4-BE49-F238E27FC236}">
                <a16:creationId xmlns:a16="http://schemas.microsoft.com/office/drawing/2014/main" id="{AC53F85E-7411-43FA-A6E2-C86F1D31010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2900" y="1030288"/>
            <a:ext cx="14874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Postal Redirect</a:t>
            </a:r>
          </a:p>
        </p:txBody>
      </p:sp>
      <p:sp>
        <p:nvSpPr>
          <p:cNvPr id="37907" name="TextBox 19">
            <a:extLst>
              <a:ext uri="{FF2B5EF4-FFF2-40B4-BE49-F238E27FC236}">
                <a16:creationId xmlns:a16="http://schemas.microsoft.com/office/drawing/2014/main" id="{41DD9789-5939-4440-ACCF-72C43A85E9B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42150" y="3549650"/>
            <a:ext cx="188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Claim Scanned and 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Data Extracted</a:t>
            </a:r>
          </a:p>
        </p:txBody>
      </p:sp>
      <p:sp>
        <p:nvSpPr>
          <p:cNvPr id="37908" name="TextBox 20">
            <a:extLst>
              <a:ext uri="{FF2B5EF4-FFF2-40B4-BE49-F238E27FC236}">
                <a16:creationId xmlns:a16="http://schemas.microsoft.com/office/drawing/2014/main" id="{23217F80-75DF-4536-B578-4E3A491A720F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36706" y="476250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IPC receives misfiled or misdirected mail </a:t>
            </a:r>
          </a:p>
        </p:txBody>
      </p:sp>
      <p:sp>
        <p:nvSpPr>
          <p:cNvPr id="37910" name="TextBox 22">
            <a:extLst>
              <a:ext uri="{FF2B5EF4-FFF2-40B4-BE49-F238E27FC236}">
                <a16:creationId xmlns:a16="http://schemas.microsoft.com/office/drawing/2014/main" id="{694A93F7-72E0-44E1-8533-491EC5D42B27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0548" y="5093715"/>
            <a:ext cx="16335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IPC uses Download function in portal</a:t>
            </a:r>
          </a:p>
        </p:txBody>
      </p:sp>
      <p:sp>
        <p:nvSpPr>
          <p:cNvPr id="37911" name="TextBox 26">
            <a:extLst>
              <a:ext uri="{FF2B5EF4-FFF2-40B4-BE49-F238E27FC236}">
                <a16:creationId xmlns:a16="http://schemas.microsoft.com/office/drawing/2014/main" id="{4905F7AE-5E6A-478D-AE47-77C06535C80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0948" y="2956433"/>
            <a:ext cx="1330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Document is 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sent to appropriate business line, e.g. PMC via e-mail </a:t>
            </a:r>
          </a:p>
        </p:txBody>
      </p:sp>
      <p:sp>
        <p:nvSpPr>
          <p:cNvPr id="37912" name="TextBox 27">
            <a:extLst>
              <a:ext uri="{FF2B5EF4-FFF2-40B4-BE49-F238E27FC236}">
                <a16:creationId xmlns:a16="http://schemas.microsoft.com/office/drawing/2014/main" id="{0AD01858-5AD4-45FE-B561-6184E284928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98838" y="4116388"/>
            <a:ext cx="3643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Business line works the non-comp claim</a:t>
            </a:r>
          </a:p>
        </p:txBody>
      </p:sp>
      <p:pic>
        <p:nvPicPr>
          <p:cNvPr id="37915" name="Picture 12">
            <a:extLst>
              <a:ext uri="{FF2B5EF4-FFF2-40B4-BE49-F238E27FC236}">
                <a16:creationId xmlns:a16="http://schemas.microsoft.com/office/drawing/2014/main" id="{48D4243A-E2D5-43D5-AB5E-FF94A488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994025"/>
            <a:ext cx="11652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13704-FE42-41BD-BE66-6E6CF2E2FD2C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0" y="479774"/>
            <a:ext cx="9144000" cy="1086867"/>
          </a:xfrm>
        </p:spPr>
        <p:txBody>
          <a:bodyPr/>
          <a:lstStyle/>
          <a:p>
            <a:r>
              <a:rPr lang="en-US" dirty="0"/>
              <a:t>Misfiled and Misdirected Mail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ADA10-27D6-451E-A5C2-5EC000D71D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6" name="Right Arrow 3">
            <a:extLst>
              <a:ext uri="{FF2B5EF4-FFF2-40B4-BE49-F238E27FC236}">
                <a16:creationId xmlns:a16="http://schemas.microsoft.com/office/drawing/2014/main" id="{2E81C8F0-4186-43EF-BD94-38F0E0DF43F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45637" y="1589660"/>
            <a:ext cx="2057400" cy="1060450"/>
          </a:xfrm>
          <a:prstGeom prst="righ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pic>
        <p:nvPicPr>
          <p:cNvPr id="37" name="Picture 2" descr="C:\Users\ERCMSHIE\AppData\Local\Microsoft\Windows\Temporary Internet Files\Content.IE5\Q78KBLYK\MC900433831[1].png">
            <a:extLst>
              <a:ext uri="{FF2B5EF4-FFF2-40B4-BE49-F238E27FC236}">
                <a16:creationId xmlns:a16="http://schemas.microsoft.com/office/drawing/2014/main" id="{A755E5D4-692B-492E-AD1B-B7A7F230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2" y="1550869"/>
            <a:ext cx="1069258" cy="10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5">
            <a:extLst>
              <a:ext uri="{FF2B5EF4-FFF2-40B4-BE49-F238E27FC236}">
                <a16:creationId xmlns:a16="http://schemas.microsoft.com/office/drawing/2014/main" id="{E7D9955C-A315-4764-B8FE-A2ACA5A305D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91013" y="1281113"/>
            <a:ext cx="2057400" cy="1057275"/>
          </a:xfrm>
          <a:prstGeom prst="righ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0DCA0773-01CD-4C30-A3C8-828E645E2379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8912" r="19920" b="8912"/>
          <a:stretch/>
        </p:blipFill>
        <p:spPr bwMode="auto">
          <a:xfrm flipH="1">
            <a:off x="3806774" y="1639673"/>
            <a:ext cx="848750" cy="5231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40000"/>
                <a:lumOff val="60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4">
            <a:extLst>
              <a:ext uri="{FF2B5EF4-FFF2-40B4-BE49-F238E27FC236}">
                <a16:creationId xmlns:a16="http://schemas.microsoft.com/office/drawing/2014/main" id="{4C4F1BEB-63AF-4004-AA7D-DA4F1BFA5CD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888526" y="1504371"/>
            <a:ext cx="1143000" cy="1998663"/>
          </a:xfrm>
          <a:prstGeom prst="down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pic>
        <p:nvPicPr>
          <p:cNvPr id="42" name="Picture 6" descr="http://www.accuraterepro.com/DesktopModules/LightboxGallery/ThumbnailImage.aspx?FileName=d%3A%5C%5CHostingSpaces%5C%5Clisakilrea%5C%5Caccuraterepro.com%5C%5Cwwwroot%5C%5CPortals%5C%5C0%5C%5CIndividualPages%5C%5CScanning%5C%5CDSC01403.jpg&amp;width=0&amp;height=0&amp;portalID=0">
            <a:extLst>
              <a:ext uri="{FF2B5EF4-FFF2-40B4-BE49-F238E27FC236}">
                <a16:creationId xmlns:a16="http://schemas.microsoft.com/office/drawing/2014/main" id="{AC3F94D5-B4E7-4C23-997A-DE9B426DEDDE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2452" r="11722"/>
          <a:stretch/>
        </p:blipFill>
        <p:spPr bwMode="auto">
          <a:xfrm>
            <a:off x="7774789" y="1504371"/>
            <a:ext cx="1245737" cy="10541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40000"/>
                <a:lumOff val="60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own Arrow 24">
            <a:extLst>
              <a:ext uri="{FF2B5EF4-FFF2-40B4-BE49-F238E27FC236}">
                <a16:creationId xmlns:a16="http://schemas.microsoft.com/office/drawing/2014/main" id="{0A05414C-2FF2-40E6-BD70-6F7F1FFBEBF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110556" y="4116388"/>
            <a:ext cx="1143000" cy="1998663"/>
          </a:xfrm>
          <a:prstGeom prst="down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</a:p>
        </p:txBody>
      </p:sp>
      <p:pic>
        <p:nvPicPr>
          <p:cNvPr id="44" name="Picture 7">
            <a:extLst>
              <a:ext uri="{FF2B5EF4-FFF2-40B4-BE49-F238E27FC236}">
                <a16:creationId xmlns:a16="http://schemas.microsoft.com/office/drawing/2014/main" id="{820CA9F7-9038-465D-AC2C-CB3492C7BC80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9" y="4246921"/>
            <a:ext cx="10763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40000"/>
                <a:lumOff val="60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Left Arrow 9">
            <a:extLst>
              <a:ext uri="{FF2B5EF4-FFF2-40B4-BE49-F238E27FC236}">
                <a16:creationId xmlns:a16="http://schemas.microsoft.com/office/drawing/2014/main" id="{ACB729F2-3F1B-437D-A0A3-4ACE3967485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065206" y="5262563"/>
            <a:ext cx="1981200" cy="1071562"/>
          </a:xfrm>
          <a:prstGeom prst="leftArrow">
            <a:avLst>
              <a:gd name="adj1" fmla="val 100000"/>
              <a:gd name="adj2" fmla="val 59283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D39674CF-20B6-4D24-B32F-DEC6B44B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36" y="5255202"/>
            <a:ext cx="1165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Up Arrow 12">
            <a:extLst>
              <a:ext uri="{FF2B5EF4-FFF2-40B4-BE49-F238E27FC236}">
                <a16:creationId xmlns:a16="http://schemas.microsoft.com/office/drawing/2014/main" id="{7BEDED97-DD62-4A2A-A5FB-DB11357F4EB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582863" y="4414838"/>
            <a:ext cx="1143000" cy="1998662"/>
          </a:xfrm>
          <a:prstGeom prst="upArrow">
            <a:avLst>
              <a:gd name="adj1" fmla="val 100000"/>
              <a:gd name="adj2" fmla="val 49004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</a:t>
            </a:r>
          </a:p>
        </p:txBody>
      </p:sp>
      <p:grpSp>
        <p:nvGrpSpPr>
          <p:cNvPr id="48" name="Group 36">
            <a:extLst>
              <a:ext uri="{FF2B5EF4-FFF2-40B4-BE49-F238E27FC236}">
                <a16:creationId xmlns:a16="http://schemas.microsoft.com/office/drawing/2014/main" id="{650A1C0A-3FA4-4DC0-B52E-6A6DB06E0F6B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5286375"/>
            <a:ext cx="609600" cy="785813"/>
            <a:chOff x="2895600" y="2598441"/>
            <a:chExt cx="918752" cy="975318"/>
          </a:xfrm>
        </p:grpSpPr>
        <p:sp>
          <p:nvSpPr>
            <p:cNvPr id="49" name="File">
              <a:extLst>
                <a:ext uri="{FF2B5EF4-FFF2-40B4-BE49-F238E27FC236}">
                  <a16:creationId xmlns:a16="http://schemas.microsoft.com/office/drawing/2014/main" id="{6A1592D2-6648-4AEF-9FAE-DBD4A89758F3}"/>
                </a:ext>
              </a:extLst>
            </p:cNvPr>
            <p:cNvSpPr>
              <a:spLocks noEditPoints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57152" y="2943713"/>
              <a:ext cx="457200" cy="297159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ile">
              <a:extLst>
                <a:ext uri="{FF2B5EF4-FFF2-40B4-BE49-F238E27FC236}">
                  <a16:creationId xmlns:a16="http://schemas.microsoft.com/office/drawing/2014/main" id="{8562B21B-359A-4159-B9EF-BF4ABE229001}"/>
                </a:ext>
              </a:extLst>
            </p:cNvPr>
            <p:cNvSpPr>
              <a:spLocks noEditPoints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57152" y="3276600"/>
              <a:ext cx="457200" cy="297159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" name="Elbow Connector 18">
              <a:extLst>
                <a:ext uri="{FF2B5EF4-FFF2-40B4-BE49-F238E27FC236}">
                  <a16:creationId xmlns:a16="http://schemas.microsoft.com/office/drawing/2014/main" id="{B33A09F3-36F8-4EAF-98FA-ADC213F4ABA4}"/>
                </a:ext>
              </a:extLst>
            </p:cNvPr>
            <p:cNvCxnSpPr>
              <a:endCxn id="50" idx="1"/>
            </p:cNvCxnSpPr>
            <p:nvPr/>
          </p:nvCxnSpPr>
          <p:spPr>
            <a:xfrm rot="16200000" flipH="1">
              <a:off x="2896519" y="2965134"/>
              <a:ext cx="689618" cy="232081"/>
            </a:xfrm>
            <a:prstGeom prst="bentConnector4">
              <a:avLst>
                <a:gd name="adj1" fmla="val 100089"/>
                <a:gd name="adj2" fmla="val 6837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0C95A2D-2C53-40CD-AA7C-40CFB06D0B2B}"/>
                </a:ext>
              </a:extLst>
            </p:cNvPr>
            <p:cNvCxnSpPr>
              <a:endCxn id="49" idx="1"/>
            </p:cNvCxnSpPr>
            <p:nvPr/>
          </p:nvCxnSpPr>
          <p:spPr>
            <a:xfrm>
              <a:off x="3125288" y="3092996"/>
              <a:ext cx="232081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ile">
              <a:extLst>
                <a:ext uri="{FF2B5EF4-FFF2-40B4-BE49-F238E27FC236}">
                  <a16:creationId xmlns:a16="http://schemas.microsoft.com/office/drawing/2014/main" id="{C1F0A8AB-A448-4854-B513-8EAA5C2E17DB}"/>
                </a:ext>
              </a:extLst>
            </p:cNvPr>
            <p:cNvSpPr>
              <a:spLocks noEditPoints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5600" y="2598441"/>
              <a:ext cx="457200" cy="297159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Right Arrow 25">
            <a:extLst>
              <a:ext uri="{FF2B5EF4-FFF2-40B4-BE49-F238E27FC236}">
                <a16:creationId xmlns:a16="http://schemas.microsoft.com/office/drawing/2014/main" id="{D2F49885-43B0-4BA2-A6F3-6EA4DF99758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951038" y="3079750"/>
            <a:ext cx="2057400" cy="1060450"/>
          </a:xfrm>
          <a:prstGeom prst="righ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                                          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</a:t>
            </a:r>
          </a:p>
        </p:txBody>
      </p:sp>
      <p:pic>
        <p:nvPicPr>
          <p:cNvPr id="55" name="Picture 8" descr="C:\Program Files (x86)\Microsoft Office\MEDIA\CAGCAT10\j0300520.gif">
            <a:extLst>
              <a:ext uri="{FF2B5EF4-FFF2-40B4-BE49-F238E27FC236}">
                <a16:creationId xmlns:a16="http://schemas.microsoft.com/office/drawing/2014/main" id="{63D4F492-C847-4C61-B576-69A2865EE4F1}"/>
              </a:ext>
            </a:extLst>
          </p:cNvPr>
          <p:cNvPicPr>
            <a:picLocks noChangeAspect="1" noChangeArrowheads="1" noCrop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17" y="3200400"/>
            <a:ext cx="952500" cy="8191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40000"/>
                <a:lumOff val="60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B1FD-49B6-4BFD-9DC7-691034C0F5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C5DFC-8437-4898-8EAB-162EB9EFF3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B9235F99-0B13-4E37-83DD-09E7705486F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833-DE93-443B-89E4-8B63985C604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Centralized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D25E-96F9-490D-A29D-5BAB392F79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About Centralized Mail (CM): </a:t>
            </a:r>
            <a:endParaRPr lang="en-US" altLang="en-US" dirty="0"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6700-9299-4AF0-8537-554CB283C96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1F144-473D-4068-99CF-62A5A7F634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613" y="2546856"/>
            <a:ext cx="8160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Centralizing mail operations for the entire country</a:t>
            </a: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Paperless, electronic process </a:t>
            </a: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cs typeface="Arial" charset="0"/>
              </a:rPr>
              <a:t>Virtual analysis concept</a:t>
            </a:r>
            <a:endParaRPr lang="en-US" altLang="en-US" sz="2000" dirty="0">
              <a:cs typeface="Arial" charset="0"/>
            </a:endParaRP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charset="0"/>
              </a:rPr>
              <a:t>Currently only processing mail for Compensation Service</a:t>
            </a: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cs typeface="Arial" charset="0"/>
              </a:rPr>
              <a:t>Routing processes for adding mail directly to VBMS eFolder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9B3BA-6E6D-455D-BFC6-35D41FB0FA7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0942" y="4824125"/>
            <a:ext cx="81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  <a:buClr>
                <a:srgbClr val="1D3275"/>
              </a:buClr>
              <a:defRPr/>
            </a:pPr>
            <a:r>
              <a:rPr lang="en-AU" altLang="en-US" sz="2000" dirty="0">
                <a:cs typeface="Arial" charset="0"/>
              </a:rPr>
              <a:t>Future of CM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1BD83-3306-482B-ACB4-0C93582A7F9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0942" y="5224235"/>
            <a:ext cx="81939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cs typeface="Arial" charset="0"/>
              </a:rPr>
              <a:t>Add other Business Lines</a:t>
            </a: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000" dirty="0">
                <a:cs typeface="Arial" charset="0"/>
              </a:rPr>
              <a:t>Auto-CEST capabilities </a:t>
            </a:r>
            <a:endParaRPr lang="en-US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5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126F-4585-4383-BF21-6228152F7B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Features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EC7C-7B84-4A62-913C-1F5A95F7D90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dirty="0"/>
              <a:t>Log In</a:t>
            </a:r>
          </a:p>
          <a:p>
            <a:pPr marL="225425" indent="-225425">
              <a:defRPr/>
            </a:pPr>
            <a:endParaRPr lang="en-US" altLang="en-US" dirty="0"/>
          </a:p>
          <a:p>
            <a:pPr marL="225425" indent="-225425">
              <a:defRPr/>
            </a:pPr>
            <a:r>
              <a:rPr lang="en-US" altLang="en-US" dirty="0"/>
              <a:t>Home Page/Work Queues</a:t>
            </a:r>
          </a:p>
          <a:p>
            <a:pPr marL="225425" indent="-225425">
              <a:defRPr/>
            </a:pPr>
            <a:endParaRPr lang="en-US" altLang="en-US" dirty="0"/>
          </a:p>
          <a:p>
            <a:pPr marL="225425" indent="-225425">
              <a:defRPr/>
            </a:pPr>
            <a:r>
              <a:rPr lang="en-US" altLang="en-US" dirty="0"/>
              <a:t>Processing Queues</a:t>
            </a:r>
          </a:p>
          <a:p>
            <a:pPr marL="225425" indent="-225425">
              <a:defRPr/>
            </a:pPr>
            <a:endParaRPr lang="en-US" altLang="en-US" dirty="0"/>
          </a:p>
          <a:p>
            <a:pPr marL="225425" indent="-225425">
              <a:defRPr/>
            </a:pPr>
            <a:r>
              <a:rPr lang="en-US" altLang="en-US" dirty="0"/>
              <a:t>View Buttons and Tools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5C292-19F7-47D7-9D5E-0461B03E84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B9235F99-0B13-4E37-83DD-09E7705486F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75C-3E15-4310-94AB-CDC37B3A05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/>
          <a:lstStyle/>
          <a:p>
            <a:pPr>
              <a:defRPr/>
            </a:pPr>
            <a:r>
              <a:rPr lang="en-US" dirty="0"/>
              <a:t>User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30D2-4DF6-4AAE-8DB0-9FE77C4CA90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070" y="1579204"/>
            <a:ext cx="2532063" cy="3292475"/>
          </a:xfrm>
          <a:prstGeom prst="rect">
            <a:avLst/>
          </a:prstGeom>
          <a:solidFill>
            <a:srgbClr val="BBE2F2"/>
          </a:solidFill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2400" b="1" dirty="0">
                <a:cs typeface="Arial" charset="0"/>
              </a:rPr>
              <a:t>Basic User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cs typeface="Arial" charset="0"/>
            </a:endParaRP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Reviews mail packets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cs typeface="Arial" charset="0"/>
            </a:endParaRP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Uploads mail packet to VBMS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cs typeface="Arial" charset="0"/>
            </a:endParaRP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Requests mail packet for Rescan, Split, or Unidentified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cs typeface="Arial" charset="0"/>
            </a:endParaRP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Restricted to Regional Office mail packets assigned to User</a:t>
            </a:r>
            <a:endParaRPr lang="en-US" sz="1600" dirty="0">
              <a:cs typeface="Arial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88361E6-E369-4D71-8557-ED6E322306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00400" y="2077116"/>
            <a:ext cx="2813050" cy="3744912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Super User</a:t>
            </a:r>
          </a:p>
          <a:p>
            <a:pPr marL="285750" indent="-28575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4488" indent="-231775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bg1"/>
                </a:solidFill>
              </a:rPr>
              <a:t>Assigns mail packets to Basic Users within their own Regional Office</a:t>
            </a:r>
          </a:p>
          <a:p>
            <a:pPr marL="344488" indent="-231775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bg1"/>
                </a:solidFill>
              </a:rPr>
              <a:t>Final approval for Split and Unidentified requests</a:t>
            </a:r>
          </a:p>
          <a:p>
            <a:pPr marL="344488" indent="-231775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bg1"/>
                </a:solidFill>
              </a:rPr>
              <a:t>Reassign mail packets to different Regional Offices</a:t>
            </a:r>
          </a:p>
          <a:p>
            <a:pPr marL="344488" indent="-231775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bg1"/>
                </a:solidFill>
              </a:rPr>
              <a:t>Super Users have the ability to perform all actions of a Basic User</a:t>
            </a:r>
          </a:p>
          <a:p>
            <a:pPr marL="344488" indent="-231775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bg1"/>
                </a:solidFill>
              </a:rPr>
              <a:t>View all mail packets assigned to their Regional Office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7B44EA3-07DF-4EF0-912C-6FAB40D7777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004717" y="3244276"/>
            <a:ext cx="2681288" cy="2932233"/>
          </a:xfrm>
          <a:prstGeom prst="flowChartProcess">
            <a:avLst/>
          </a:prstGeom>
          <a:solidFill>
            <a:srgbClr val="8A8D4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64008" rIns="0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National User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/>
                </a:solidFill>
              </a:rPr>
              <a:t>Views mail packets across Regional Offices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/>
                </a:solidFill>
              </a:rPr>
              <a:t>Final approval for Rescan requests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/>
                </a:solidFill>
              </a:rPr>
              <a:t>National Users have the ability to perform all actions of a Super User and Basic User</a:t>
            </a:r>
          </a:p>
          <a:p>
            <a:pPr marL="344488" indent="-231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/>
                </a:solidFill>
              </a:rPr>
              <a:t>Nationwide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E0253-74D6-43A5-86BD-C71329761D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458E56-0B93-4889-B3C1-BC43D9F226A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Access to the CM Portal</a:t>
            </a:r>
            <a:endParaRPr lang="en-US" altLang="en-US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E3262-D29B-45FA-810B-0421A7E9FD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5849" y="2053918"/>
            <a:ext cx="77517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latin typeface="+mj-lt"/>
              </a:rPr>
              <a:t>Email notification will provide: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726F9-3B57-419A-A686-5F36A3A158F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7CAEF-3970-45A3-A0E0-0FCD8A3A5D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5849" y="245402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User name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Password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Link/URL address  </a:t>
            </a:r>
            <a:r>
              <a:rPr lang="en-US" sz="2000" dirty="0">
                <a:hlinkClick r:id="rId7"/>
              </a:rPr>
              <a:t>https://cmp-prodc.datadimensions.com/CMP/web/core/account/logon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1FF-7A7B-4D22-BDD0-8069C7C859C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Login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7F1B-8841-46C7-8FD8-3B6266B2C5D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037B6A1A-4EF6-4338-9A73-6905E249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012" y="2320030"/>
            <a:ext cx="7419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1E3E-278D-4455-ACB5-1233E368402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Login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A9909-B087-4F82-A6D5-6610091AC8D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0362" y="2056376"/>
            <a:ext cx="77057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latin typeface="+mj-lt"/>
              </a:rPr>
              <a:t>Recover Password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2FE6-2584-45D2-B294-81931ED32F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ECF1D54-B5D0-4460-BBE3-4584E429985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306E6-54FB-4F15-9E60-E10E79901B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0362" y="2632366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Click on the “Forgot password” link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temporary password will be sent to user email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Copy and Past temporary password into “Password”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Left click “Log On”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System will prompt user to create a new password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ction to COVER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bjectives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References&amp;quot;&quot;/&gt;&lt;property id=&quot;20307&quot; value=&quot;359&quot;/&gt;&lt;/object&gt;&lt;object type=&quot;3&quot; unique_id=&quot;10007&quot;&gt;&lt;property id=&quot;20148&quot; value=&quot;5&quot;/&gt;&lt;property id=&quot;20300&quot; value=&quot;Slide 4 - &amp;quot;Purpose of COVERS&amp;quot;&quot;/&gt;&lt;property id=&quot;20307&quot; value=&quot;392&quot;/&gt;&lt;/object&gt;&lt;object type=&quot;3&quot; unique_id=&quot;10008&quot;&gt;&lt;property id=&quot;20148&quot; value=&quot;5&quot;/&gt;&lt;property id=&quot;20300&quot; value=&quot;Slide 5 - &amp;quot;General Features of COVERS&amp;quot;&quot;/&gt;&lt;property id=&quot;20307&quot; value=&quot;393&quot;/&gt;&lt;/object&gt;&lt;object type=&quot;3&quot; unique_id=&quot;10009&quot;&gt;&lt;property id=&quot;20148&quot; value=&quot;5&quot;/&gt;&lt;property id=&quot;20300&quot; value=&quot;Slide 6 - &amp;quot;General Functions of Covers &amp;quot;&quot;/&gt;&lt;property id=&quot;20307&quot; value=&quot;389&quot;/&gt;&lt;/object&gt;&lt;object type=&quot;3&quot; unique_id=&quot;10010&quot;&gt;&lt;property id=&quot;20148&quot; value=&quot;5&quot;/&gt;&lt;property id=&quot;20300&quot; value=&quot;Slide 7 - &amp;quot;Permission Protected Functions&amp;quot;&quot;/&gt;&lt;property id=&quot;20307&quot; value=&quot;391&quot;/&gt;&lt;/object&gt;&lt;object type=&quot;3&quot; unique_id=&quot;10011&quot;&gt;&lt;property id=&quot;20148&quot; value=&quot;5&quot;/&gt;&lt;property id=&quot;20300&quot; value=&quot;Slide 8&quot;/&gt;&lt;property id=&quot;20307&quot; value=&quot;35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CB76AB4-E4A4-4D88-B1E0-3DF9BA00BF82}&quot;/&gt;&lt;isInvalidForFieldText val=&quot;0&quot;/&gt;&lt;Image&gt;&lt;filename val=&quot;C:\Users\User\AppData\Local\Temp\CP8052253996984Session\CPTrustFolder8052253996984\PPTImport8052254558406\data\asimages\{4CB76AB4-E4A4-4D88-B1E0-3DF9BA00BF82}_21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261F676-ABEA-41D7-BED5-9B35F89167DC}&quot;/&gt;&lt;isInvalidForFieldText val=&quot;0&quot;/&gt;&lt;Image&gt;&lt;filename val=&quot;C:\Users\User\AppData\Local\Temp\CP8052253996984Session\CPTrustFolder8052253996984\PPTImport8052254558406\data\asimages\{B261F676-ABEA-41D7-BED5-9B35F89167DC}_22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1FE9008-E508-4656-B7DC-86C9751200A9}&quot;/&gt;&lt;isInvalidForFieldText val=&quot;0&quot;/&gt;&lt;Image&gt;&lt;filename val=&quot;C:\Users\User\AppData\Local\Temp\CP8052253996984Session\CPTrustFolder8052253996984\PPTImport8052254558406\data\asimages\{B1FE9008-E508-4656-B7DC-86C9751200A9}_22.png&quot;/&gt;&lt;left val=&quot;254&quot;/&gt;&lt;top val=&quot;224&quot;/&gt;&lt;width val=&quot;451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43C9C9-3F44-41F2-A8A0-70D441C7886C}&quot;/&gt;&lt;isInvalidForFieldText val=&quot;0&quot;/&gt;&lt;Image&gt;&lt;filename val=&quot;C:\Users\User\AppData\Local\Temp\CP8052253996984Session\CPTrustFolder8052253996984\PPTImport8052254558406\data\asimages\{2E43C9C9-3F44-41F2-A8A0-70D441C7886C}_22.png&quot;/&gt;&lt;left val=&quot;43&quot;/&gt;&lt;top val=&quot;421&quot;/&gt;&lt;width val=&quot;890&quot;/&gt;&lt;height val=&quot;240&quot;/&gt;&lt;hasText val=&quot;1&quot;/&gt;&lt;/Image&gt;&lt;/ThreeDShapeInfo&gt;"/>
  <p:tag name="PRESENTER_SHAPETEXTINFO" val="&lt;ShapeTextInfo&gt;&lt;TableIndex row=&quot;-1&quot; col=&quot;-1&quot;&gt;&lt;linesCount val=&quot;7&quot;/&gt;&lt;lineCharCount val=&quot;84&quot;/&gt;&lt;lineCharCount val=&quot;75&quot;/&gt;&lt;lineCharCount val=&quot;82&quot;/&gt;&lt;lineCharCount val=&quot;26&quot;/&gt;&lt;lineCharCount val=&quot;53&quot;/&gt;&lt;lineCharCount val=&quot;86&quot;/&gt;&lt;lineCharCount val=&quot;85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3EA5846-CA38-4796-B250-A84378D8E7AC}&quot;/&gt;&lt;isInvalidForFieldText val=&quot;0&quot;/&gt;&lt;Image&gt;&lt;filename val=&quot;C:\Users\User\AppData\Local\Temp\CP8052253996984Session\CPTrustFolder8052253996984\PPTImport8052254558406\data\asimages\{23EA5846-CA38-4796-B250-A84378D8E7AC}_2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73973DE-E8EE-4482-A340-59DCAD92383D}&quot;/&gt;&lt;isInvalidForFieldText val=&quot;0&quot;/&gt;&lt;Image&gt;&lt;filename val=&quot;C:\Users\User\AppData\Local\Temp\CP8052253996984Session\CPTrustFolder8052253996984\PPTImport8052254558406\data\asimages\{373973DE-E8EE-4482-A340-59DCAD92383D}_2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DE60FED-85ED-4961-8501-88BE32988ABA}&quot;/&gt;&lt;isInvalidForFieldText val=&quot;0&quot;/&gt;&lt;Image&gt;&lt;filename val=&quot;C:\Users\User\AppData\Local\Temp\CP8052253996984Session\CPTrustFolder8052253996984\PPTImport8052254558406\data\asimages\{3DE60FED-85ED-4961-8501-88BE32988ABA}_2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C363E72-C05A-401E-BFBB-D026480E5C35}&quot;/&gt;&lt;isInvalidForFieldText val=&quot;0&quot;/&gt;&lt;Image&gt;&lt;filename val=&quot;C:\Users\User\AppData\Local\Temp\CP8052253996984Session\CPTrustFolder8052253996984\PPTImport8052254558406\data\asimages\{8C363E72-C05A-401E-BFBB-D026480E5C35}_2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9175F9B-F860-48E1-8754-D62A54E51F44}&quot;/&gt;&lt;isInvalidForFieldText val=&quot;0&quot;/&gt;&lt;Image&gt;&lt;filename val=&quot;C:\Users\User\AppData\Local\Temp\CP8052253996984Session\CPTrustFolder8052253996984\PPTImport8052254558406\data\asimages\{99175F9B-F860-48E1-8754-D62A54E51F44}_24.png&quot;/&gt;&lt;left val=&quot;35&quot;/&gt;&lt;top val=&quot;273&quot;/&gt;&lt;width val=&quot;243&quot;/&gt;&lt;height val=&quot;255&quot;/&gt;&lt;hasText val=&quot;1&quot;/&gt;&lt;/Image&gt;&lt;/ThreeDShapeInfo&gt;"/>
  <p:tag name="PRESENTER_SHAPETEXTINFO" val="&lt;ShapeTextInfo&gt;&lt;TableIndex row=&quot;-1&quot; col=&quot;-1&quot;&gt;&lt;linesCount val=&quot;8&quot;/&gt;&lt;lineCharCount val=&quot;16&quot;/&gt;&lt;lineCharCount val=&quot;15&quot;/&gt;&lt;lineCharCount val=&quot;14&quot;/&gt;&lt;lineCharCount val=&quot;5&quot;/&gt;&lt;lineCharCount val=&quot;18&quot;/&gt;&lt;lineCharCount val=&quot;1&quot;/&gt;&lt;lineCharCount val=&quot;15&quot;/&gt;&lt;lineCharCount val=&quot;8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ABFDC86-DE45-440A-A10F-8507393F3DE1}&quot;/&gt;&lt;isInvalidForFieldText val=&quot;0&quot;/&gt;&lt;Image&gt;&lt;filename val=&quot;C:\Users\User\AppData\Local\Temp\CP8052253996984Session\CPTrustFolder8052253996984\PPTImport8052254558406\data\asimages\{8ABFDC86-DE45-440A-A10F-8507393F3DE1}_2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CFFA171-743D-4BCB-A760-B7E82167B8A6}&quot;/&gt;&lt;isInvalidForFieldText val=&quot;0&quot;/&gt;&lt;Image&gt;&lt;filename val=&quot;C:\Users\User\AppData\Local\Temp\CP8052253996984Session\CPTrustFolder8052253996984\PPTImport8052254558406\data\asimages\{ACFFA171-743D-4BCB-A760-B7E82167B8A6}_25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15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BE7581A-C911-4152-B20A-A5E05D455116}&quot;/&gt;&lt;isInvalidForFieldText val=&quot;0&quot;/&gt;&lt;Image&gt;&lt;filename val=&quot;C:\Users\User\AppData\Local\Temp\CP8052253996984Session\CPTrustFolder8052253996984\PPTImport8052254558406\data\asimages\{0BE7581A-C911-4152-B20A-A5E05D455116}_25.png&quot;/&gt;&lt;left val=&quot;645&quot;/&gt;&lt;top val=&quot;187&quot;/&gt;&lt;width val=&quot;309&quot;/&gt;&lt;height val=&quot;336&quot;/&gt;&lt;hasText val=&quot;1&quot;/&gt;&lt;/Image&gt;&lt;/ThreeDShapeInfo&gt;"/>
  <p:tag name="PRESENTER_SHAPETEXTINFO" val="&lt;ShapeTextInfo&gt;&lt;TableIndex row=&quot;-1&quot; col=&quot;-1&quot;&gt;&lt;linesCount val=&quot;11&quot;/&gt;&lt;lineCharCount val=&quot;26&quot;/&gt;&lt;lineCharCount val=&quot;27&quot;/&gt;&lt;lineCharCount val=&quot;24&quot;/&gt;&lt;lineCharCount val=&quot;16&quot;/&gt;&lt;lineCharCount val=&quot;1&quot;/&gt;&lt;lineCharCount val=&quot;25&quot;/&gt;&lt;lineCharCount val=&quot;27&quot;/&gt;&lt;lineCharCount val=&quot;7&quot;/&gt;&lt;lineCharCount val=&quot;1&quot;/&gt;&lt;lineCharCount val=&quot;29&quot;/&gt;&lt;lineCharCount val=&quot;22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85D7294-C543-4C94-B5D7-70BB811FFE03}&quot;/&gt;&lt;isInvalidForFieldText val=&quot;0&quot;/&gt;&lt;Image&gt;&lt;filename val=&quot;C:\Users\User\AppData\Local\Temp\CP8052253996984Session\CPTrustFolder8052253996984\PPTImport8052254558406\data\asimages\{485D7294-C543-4C94-B5D7-70BB811FFE03}_2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C5E931E-AC44-4A2D-B72D-D4B29984F6CE}&quot;/&gt;&lt;isInvalidForFieldText val=&quot;0&quot;/&gt;&lt;Image&gt;&lt;filename val=&quot;C:\Users\User\AppData\Local\Temp\CP8052253996984Session\CPTrustFolder8052253996984\PPTImport8052254558406\data\asimages\{1C5E931E-AC44-4A2D-B72D-D4B29984F6CE}_26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15B381A-5255-4855-A02D-D1799AC036DF}&quot;/&gt;&lt;isInvalidForFieldText val=&quot;0&quot;/&gt;&lt;Image&gt;&lt;filename val=&quot;C:\Users\User\AppData\Local\Temp\CP8052253996984Session\CPTrustFolder8052253996984\PPTImport8052254558406\data\asimages\{215B381A-5255-4855-A02D-D1799AC036DF}_26.png&quot;/&gt;&lt;left val=&quot;262&quot;/&gt;&lt;top val=&quot;193&quot;/&gt;&lt;width val=&quot;435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19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78C9D90-467C-4A48-ADEF-E6375F231B43}&quot;/&gt;&lt;isInvalidForFieldText val=&quot;0&quot;/&gt;&lt;Image&gt;&lt;filename val=&quot;C:\Users\User\AppData\Local\Temp\CP8052253996984Session\CPTrustFolder8052253996984\PPTImport8052254558406\data\asimages\{378C9D90-467C-4A48-ADEF-E6375F231B43}_26.png&quot;/&gt;&lt;left val=&quot;212&quot;/&gt;&lt;top val=&quot;430&quot;/&gt;&lt;width val=&quot;529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39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E404199-C227-4993-A7BA-78826F62847B}&quot;/&gt;&lt;isInvalidForFieldText val=&quot;0&quot;/&gt;&lt;Image&gt;&lt;filename val=&quot;C:\Users\User\AppData\Local\Temp\CP8052253996984Session\CPTrustFolder8052253996984\PPTImport8052254558406\data\asimages\{1E404199-C227-4993-A7BA-78826F62847B}_2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1161571-4062-498B-BD6F-E0BE8432F3AD}&quot;/&gt;&lt;isInvalidForFieldText val=&quot;0&quot;/&gt;&lt;Image&gt;&lt;filename val=&quot;C:\Users\User\AppData\Local\Temp\CP8052253996984Session\CPTrustFolder8052253996984\PPTImport8052254558406\data\asimages\{51161571-4062-498B-BD6F-E0BE8432F3AD}_27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41F1A93-3951-4AE1-9D29-604A84C9D9E0}&quot;/&gt;&lt;isInvalidForFieldText val=&quot;0&quot;/&gt;&lt;Image&gt;&lt;filename val=&quot;C:\Users\User\AppData\Local\Temp\CP8052253996984Session\CPTrustFolder8052253996984\PPTImport8052254558406\data\asimages\{E41F1A93-3951-4AE1-9D29-604A84C9D9E0}_27.png&quot;/&gt;&lt;left val=&quot;320&quot;/&gt;&lt;top val=&quot;193&quot;/&gt;&lt;width val=&quot;319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18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AF0C466-0CA6-474C-98FE-595124A01F8F}&quot;/&gt;&lt;isInvalidForFieldText val=&quot;0&quot;/&gt;&lt;Image&gt;&lt;filename val=&quot;C:\Users\User\AppData\Local\Temp\CP8052253996984Session\CPTrustFolder8052253996984\PPTImport8052254558406\data\asimages\{9AF0C466-0CA6-474C-98FE-595124A01F8F}_27.png&quot;/&gt;&lt;left val=&quot;44&quot;/&gt;&lt;top val=&quot;426&quot;/&gt;&lt;width val=&quot;868&quot;/&gt;&lt;height val=&quot;217&quot;/&gt;&lt;hasText val=&quot;1&quot;/&gt;&lt;/Image&gt;&lt;/ThreeDShapeInfo&gt;"/>
  <p:tag name="PRESENTER_SHAPETEXTINFO" val="&lt;ShapeTextInfo&gt;&lt;TableIndex row=&quot;-1&quot; col=&quot;-1&quot;&gt;&lt;linesCount val=&quot;5&quot;/&gt;&lt;lineCharCount val=&quot;46&quot;/&gt;&lt;lineCharCount val=&quot;57&quot;/&gt;&lt;lineCharCount val=&quot;62&quot;/&gt;&lt;lineCharCount val=&quot;30&quot;/&gt;&lt;lineCharCount val=&quot;46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A7529AB-59FC-4F25-A02F-82B8317458AB}&quot;/&gt;&lt;isInvalidForFieldText val=&quot;0&quot;/&gt;&lt;Image&gt;&lt;filename val=&quot;C:\Users\User\AppData\Local\Temp\CP8052253996984Session\CPTrustFolder8052253996984\PPTImport8052254558406\data\asimages\{FA7529AB-59FC-4F25-A02F-82B8317458AB}_27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B4CADF2-D624-4BF1-8177-90261537BA87}&quot;/&gt;&lt;isInvalidForFieldText val=&quot;0&quot;/&gt;&lt;Image&gt;&lt;filename val=&quot;C:\Users\User\AppData\Local\Temp\CP8052253996984Session\CPTrustFolder8052253996984\PPTImport8052254558406\data\asimages\{8B4CADF2-D624-4BF1-8177-90261537BA87}_28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CCA670B-2095-47F5-A14F-AAA59997335C}&quot;/&gt;&lt;isInvalidForFieldText val=&quot;0&quot;/&gt;&lt;Image&gt;&lt;filename val=&quot;C:\Users\User\AppData\Local\Temp\CP8052253996984Session\CPTrustFolder8052253996984\PPTImport8052254558406\data\asimages\{ECCA670B-2095-47F5-A14F-AAA59997335C}_28.png&quot;/&gt;&lt;left val=&quot;354&quot;/&gt;&lt;top val=&quot;171&quot;/&gt;&lt;width val=&quot;250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1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DBB8B05-26CC-4EE8-B654-378CA2F5C67B}&quot;/&gt;&lt;isInvalidForFieldText val=&quot;0&quot;/&gt;&lt;Image&gt;&lt;filename val=&quot;C:\Users\User\AppData\Local\Temp\CP8052253996984Session\CPTrustFolder8052253996984\PPTImport8052254558406\data\asimages\{7DBB8B05-26CC-4EE8-B654-378CA2F5C67B}_28.png&quot;/&gt;&lt;left val=&quot;46&quot;/&gt;&lt;top val=&quot;390&quot;/&gt;&lt;width val=&quot;861&quot;/&gt;&lt;height val=&quot;121&quot;/&gt;&lt;hasText val=&quot;1&quot;/&gt;&lt;/Image&gt;&lt;/ThreeDShapeInfo&gt;"/>
  <p:tag name="PRESENTER_SHAPETEXTINFO" val="&lt;ShapeTextInfo&gt;&lt;TableIndex row=&quot;-1&quot; col=&quot;-1&quot;&gt;&lt;linesCount val=&quot;3&quot;/&gt;&lt;lineCharCount val=&quot;56&quot;/&gt;&lt;lineCharCount val=&quot;30&quot;/&gt;&lt;lineCharCount val=&quot;4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9C5C4A9-A2EE-4658-A715-3FB9EF648311}&quot;/&gt;&lt;isInvalidForFieldText val=&quot;0&quot;/&gt;&lt;Image&gt;&lt;filename val=&quot;C:\Users\User\AppData\Local\Temp\CP8052253996984Session\CPTrustFolder8052253996984\PPTImport8052254558406\data\asimages\{29C5C4A9-A2EE-4658-A715-3FB9EF648311}_28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C3C2558-5B2E-4204-A118-D36CF9F19FC8}&quot;/&gt;&lt;isInvalidForFieldText val=&quot;0&quot;/&gt;&lt;Image&gt;&lt;filename val=&quot;C:\Users\User\AppData\Local\Temp\CP8052253996984Session\CPTrustFolder8052253996984\PPTImport8052254558406\data\asimages\{1C3C2558-5B2E-4204-A118-D36CF9F19FC8}_29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E5839AB-9A6F-4C2F-A1D7-C1637D4DEAFB}&quot;/&gt;&lt;isInvalidForFieldText val=&quot;0&quot;/&gt;&lt;Image&gt;&lt;filename val=&quot;C:\Users\User\AppData\Local\Temp\CP8052253996984Session\CPTrustFolder8052253996984\PPTImport8052254558406\data\asimages\{0E5839AB-9A6F-4C2F-A1D7-C1637D4DEAFB}_29.png&quot;/&gt;&lt;left val=&quot;337&quot;/&gt;&lt;top val=&quot;158&quot;/&gt;&lt;width val=&quot;287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21&quot;/&gt;&lt;lineCharCount val=&quot;17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6786F6D-2CAA-425B-8BE6-420BD9045B90}&quot;/&gt;&lt;isInvalidForFieldText val=&quot;0&quot;/&gt;&lt;Image&gt;&lt;filename val=&quot;C:\Users\User\AppData\Local\Temp\CP8052253996984Session\CPTrustFolder8052253996984\PPTImport8052254558406\data\asimages\{46786F6D-2CAA-425B-8BE6-420BD9045B90}_29.png&quot;/&gt;&lt;left val=&quot;40&quot;/&gt;&lt;top val=&quot;424&quot;/&gt;&lt;width val=&quot;872&quot;/&gt;&lt;height val=&quot;201&quot;/&gt;&lt;hasText val=&quot;1&quot;/&gt;&lt;/Image&gt;&lt;/ThreeDShapeInfo&gt;"/>
  <p:tag name="PRESENTER_SHAPETEXTINFO" val="&lt;ShapeTextInfo&gt;&lt;TableIndex row=&quot;-1&quot; col=&quot;-1&quot;&gt;&lt;linesCount val=&quot;5&quot;/&gt;&lt;lineCharCount val=&quot;64&quot;/&gt;&lt;lineCharCount val=&quot;18&quot;/&gt;&lt;lineCharCount val=&quot;66&quot;/&gt;&lt;lineCharCount val=&quot;12&quot;/&gt;&lt;lineCharCount val=&quot;5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4493F42-AB92-4BF1-BAC2-261F87B9CD2B}&quot;/&gt;&lt;isInvalidForFieldText val=&quot;0&quot;/&gt;&lt;Image&gt;&lt;filename val=&quot;C:\Users\User\AppData\Local\Temp\CP8052253996984Session\CPTrustFolder8052253996984\PPTImport8052254558406\data\asimages\{44493F42-AB92-4BF1-BAC2-261F87B9CD2B}_29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5E4E037-6C5A-43C5-9962-E230004C4F33}&quot;/&gt;&lt;isInvalidForFieldText val=&quot;0&quot;/&gt;&lt;Image&gt;&lt;filename val=&quot;C:\Users\User\AppData\Local\Temp\CP8052253996984Session\CPTrustFolder8052253996984\PPTImport8052254558406\data\asimages\{45E4E037-6C5A-43C5-9962-E230004C4F33}_30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26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B223C5A-40BC-41A1-90DF-401CF89024CD}&quot;/&gt;&lt;isInvalidForFieldText val=&quot;0&quot;/&gt;&lt;Image&gt;&lt;filename val=&quot;C:\Users\User\AppData\Local\Temp\CP8052253996984Session\CPTrustFolder8052253996984\PPTImport8052254558406\data\asimages\{DB223C5A-40BC-41A1-90DF-401CF89024CD}_30.png&quot;/&gt;&lt;left val=&quot;475&quot;/&gt;&lt;top val=&quot;213&quot;/&gt;&lt;width val=&quot;472&quot;/&gt;&lt;height val=&quot;416&quot;/&gt;&lt;hasText val=&quot;1&quot;/&gt;&lt;/Image&gt;&lt;/ThreeDShapeInfo&gt;"/>
  <p:tag name="PRESENTER_SHAPETEXTINFO" val="&lt;ShapeTextInfo&gt;&lt;TableIndex row=&quot;-1&quot; col=&quot;-1&quot;&gt;&lt;linesCount val=&quot;12&quot;/&gt;&lt;lineCharCount val=&quot;16&quot;/&gt;&lt;lineCharCount val=&quot;24&quot;/&gt;&lt;lineCharCount val=&quot;8&quot;/&gt;&lt;lineCharCount val=&quot;6&quot;/&gt;&lt;lineCharCount val=&quot;27&quot;/&gt;&lt;lineCharCount val=&quot;20&quot;/&gt;&lt;lineCharCount val=&quot;37&quot;/&gt;&lt;lineCharCount val=&quot;35&quot;/&gt;&lt;lineCharCount val=&quot;33&quot;/&gt;&lt;lineCharCount val=&quot;36&quot;/&gt;&lt;lineCharCount val=&quot;39&quot;/&gt;&lt;lineCharCount val=&quot;3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EB13D7E-191A-44C4-BBE5-E6280A4DF4BF}&quot;/&gt;&lt;isInvalidForFieldText val=&quot;0&quot;/&gt;&lt;Image&gt;&lt;filename val=&quot;C:\Users\User\AppData\Local\Temp\CP8052253996984Session\CPTrustFolder8052253996984\PPTImport8052254558406\data\asimages\{BEB13D7E-191A-44C4-BBE5-E6280A4DF4BF}_30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BC7CA52-2620-4058-938C-1D32E6FCEE56}&quot;/&gt;&lt;isInvalidForFieldText val=&quot;0&quot;/&gt;&lt;Image&gt;&lt;filename val=&quot;C:\Users\User\AppData\Local\Temp\CP8052253996984Session\CPTrustFolder8052253996984\PPTImport8052254558406\data\asimages\{3BC7CA52-2620-4058-938C-1D32E6FCEE56}_31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CB8B2D8-B70F-4C1F-B2C3-F74F332DBF34}&quot;/&gt;&lt;isInvalidForFieldText val=&quot;0&quot;/&gt;&lt;Image&gt;&lt;filename val=&quot;C:\Users\User\AppData\Local\Temp\CP8052253996984Session\CPTrustFolder8052253996984\PPTImport8052254558406\data\asimages\{6CB8B2D8-B70F-4C1F-B2C3-F74F332DBF34}_31.png&quot;/&gt;&lt;left val=&quot;78&quot;/&gt;&lt;top val=&quot;148&quot;/&gt;&lt;width val=&quot;35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7E1BD97-62B6-434D-BE22-7FE0E911587E}&quot;/&gt;&lt;isInvalidForFieldText val=&quot;0&quot;/&gt;&lt;Image&gt;&lt;filename val=&quot;C:\Users\User\AppData\Local\Temp\CP8052253996984Session\CPTrustFolder8052253996984\PPTImport8052254558406\data\asimages\{F7E1BD97-62B6-434D-BE22-7FE0E911587E}_31.png&quot;/&gt;&lt;left val=&quot;78&quot;/&gt;&lt;top val=&quot;208&quot;/&gt;&lt;width val=&quot;32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D48F16E-6FA5-4989-9AB7-E168154913CE}&quot;/&gt;&lt;isInvalidForFieldText val=&quot;0&quot;/&gt;&lt;Image&gt;&lt;filename val=&quot;C:\Users\User\AppData\Local\Temp\CP8052253996984Session\CPTrustFolder8052253996984\PPTImport8052254558406\data\asimages\{BD48F16E-6FA5-4989-9AB7-E168154913CE}_31.png&quot;/&gt;&lt;left val=&quot;78&quot;/&gt;&lt;top val=&quot;265&quot;/&gt;&lt;width val=&quot;32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C2B40BA-FA3E-416A-8D7E-920AD4F26B24}&quot;/&gt;&lt;isInvalidForFieldText val=&quot;0&quot;/&gt;&lt;Image&gt;&lt;filename val=&quot;C:\Users\User\AppData\Local\Temp\CP8052253996984Session\CPTrustFolder8052253996984\PPTImport8052254558406\data\asimages\{EC2B40BA-FA3E-416A-8D7E-920AD4F26B24}_31.png&quot;/&gt;&lt;left val=&quot;73&quot;/&gt;&lt;top val=&quot;370&quot;/&gt;&lt;width val=&quot;319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2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E669B91-C8C9-4EA5-A05E-1A4965707783}&quot;/&gt;&lt;isInvalidForFieldText val=&quot;0&quot;/&gt;&lt;Image&gt;&lt;filename val=&quot;C:\Users\User\AppData\Local\Temp\CP8052253996984Session\CPTrustFolder8052253996984\PPTImport8052254558406\data\asimages\{7E669B91-C8C9-4EA5-A05E-1A4965707783}_31.png&quot;/&gt;&lt;left val=&quot;73&quot;/&gt;&lt;top val=&quot;318&quot;/&gt;&lt;width val=&quot;427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27BB7C8-7830-4EB9-A22D-22E24C616950}&quot;/&gt;&lt;isInvalidForFieldText val=&quot;0&quot;/&gt;&lt;Image&gt;&lt;filename val=&quot;C:\Users\User\AppData\Local\Temp\CP8052253996984Session\CPTrustFolder8052253996984\PPTImport8052254558406\data\asimages\{C27BB7C8-7830-4EB9-A22D-22E24C616950}_31.png&quot;/&gt;&lt;left val=&quot;73&quot;/&gt;&lt;top val=&quot;445&quot;/&gt;&lt;width val=&quot;319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2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C3BDD13-1D1D-447E-B36D-23625FB39E70}&quot;/&gt;&lt;isInvalidForFieldText val=&quot;0&quot;/&gt;&lt;Image&gt;&lt;filename val=&quot;C:\Users\User\AppData\Local\Temp\CP8052253996984Session\CPTrustFolder8052253996984\PPTImport8052254558406\data\asimages\{3C3BDD13-1D1D-447E-B36D-23625FB39E70}_31.png&quot;/&gt;&lt;left val=&quot;73&quot;/&gt;&lt;top val=&quot;514&quot;/&gt;&lt;width val=&quot;456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2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3A64AD8-5AC7-4A3D-B8C4-7101F3D428CF}&quot;/&gt;&lt;isInvalidForFieldText val=&quot;0&quot;/&gt;&lt;Image&gt;&lt;filename val=&quot;C:\Users\User\AppData\Local\Temp\CP8052253996984Session\CPTrustFolder8052253996984\PPTImport8052254558406\data\asimages\{03A64AD8-5AC7-4A3D-B8C4-7101F3D428CF}_31.png&quot;/&gt;&lt;left val=&quot;73&quot;/&gt;&lt;top val=&quot;587&quot;/&gt;&lt;width val=&quot;435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22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FDA1E60-55EA-4BDB-BF5A-4AC54DFC77C8}&quot;/&gt;&lt;isInvalidForFieldText val=&quot;0&quot;/&gt;&lt;Image&gt;&lt;filename val=&quot;C:\Users\User\AppData\Local\Temp\CP8052253996984Session\CPTrustFolder8052253996984\PPTImport8052254558406\data\asimages\{7FDA1E60-55EA-4BDB-BF5A-4AC54DFC77C8}_31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070D821-ADAD-46D1-8FCB-1EFEF2B8FB1A}&quot;/&gt;&lt;isInvalidForFieldText val=&quot;0&quot;/&gt;&lt;Image&gt;&lt;filename val=&quot;C:\Users\User\AppData\Local\Temp\CP8052253996984Session\CPTrustFolder8052253996984\PPTImport8052254558406\data\asimages\{2070D821-ADAD-46D1-8FCB-1EFEF2B8FB1A}_32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344BD5E-EF7D-4B7B-B66B-B8092DFAE4AA}&quot;/&gt;&lt;isInvalidForFieldText val=&quot;0&quot;/&gt;&lt;Image&gt;&lt;filename val=&quot;C:\Users\User\AppData\Local\Temp\CP8052253996984Session\CPTrustFolder8052253996984\PPTImport8052254558406\data\asimages\{1344BD5E-EF7D-4B7B-B66B-B8092DFAE4AA}_32.png&quot;/&gt;&lt;left val=&quot;85&quot;/&gt;&lt;top val=&quot;182&quot;/&gt;&lt;width val=&quot;435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18B426B-D72D-4C3F-8968-AC4ED30597DA}&quot;/&gt;&lt;isInvalidForFieldText val=&quot;0&quot;/&gt;&lt;Image&gt;&lt;filename val=&quot;C:\Users\User\AppData\Local\Temp\CP8052253996984Session\CPTrustFolder8052253996984\PPTImport8052254558406\data\asimages\{B18B426B-D72D-4C3F-8968-AC4ED30597DA}_32.png&quot;/&gt;&lt;left val=&quot;161&quot;/&gt;&lt;top val=&quot;272&quot;/&gt;&lt;width val=&quot;195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B281CFE-F975-42F5-AB78-6EBEB7D93B98}&quot;/&gt;&lt;isInvalidForFieldText val=&quot;0&quot;/&gt;&lt;Image&gt;&lt;filename val=&quot;C:\Users\User\AppData\Local\Temp\CP8052253996984Session\CPTrustFolder8052253996984\PPTImport8052254558406\data\asimages\{4B281CFE-F975-42F5-AB78-6EBEB7D93B98}_3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5B54B07-7E04-46D8-8957-267E85458479}&quot;/&gt;&lt;isInvalidForFieldText val=&quot;0&quot;/&gt;&lt;Image&gt;&lt;filename val=&quot;C:\Users\User\AppData\Local\Temp\CP8052253996984Session\CPTrustFolder8052253996984\PPTImport8052254558406\data\asimages\{C5B54B07-7E04-46D8-8957-267E85458479}_3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D66B10B-FE99-449A-8EDF-E1057966F374}&quot;/&gt;&lt;isInvalidForFieldText val=&quot;0&quot;/&gt;&lt;Image&gt;&lt;filename val=&quot;C:\Users\User\AppData\Local\Temp\CP8052253996984Session\CPTrustFolder8052253996984\PPTImport8052254558406\data\asimages\{4D66B10B-FE99-449A-8EDF-E1057966F374}_33.png&quot;/&gt;&lt;left val=&quot;221&quot;/&gt;&lt;top val=&quot;163&quot;/&gt;&lt;width val=&quot;670&quot;/&gt;&lt;height val=&quot;236&quot;/&gt;&lt;hasText val=&quot;1&quot;/&gt;&lt;/Image&gt;&lt;/ThreeDShapeInfo&gt;"/>
  <p:tag name="PRESENTER_SHAPETEXTINFO" val="&lt;ShapeTextInfo&gt;&lt;TableIndex row=&quot;-1&quot; col=&quot;-1&quot;&gt;&lt;linesCount val=&quot;6&quot;/&gt;&lt;lineCharCount val=&quot;6&quot;/&gt;&lt;lineCharCount val=&quot;29&quot;/&gt;&lt;lineCharCount val=&quot;47&quot;/&gt;&lt;lineCharCount val=&quot;52&quot;/&gt;&lt;lineCharCount val=&quot;28&quot;/&gt;&lt;lineCharCount val=&quot;34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C92623A-957A-4BC8-A403-E32C5340BD73}&quot;/&gt;&lt;isInvalidForFieldText val=&quot;0&quot;/&gt;&lt;Image&gt;&lt;filename val=&quot;C:\Users\User\AppData\Local\Temp\CP8052253996984Session\CPTrustFolder8052253996984\PPTImport8052254558406\data\asimages\{0C92623A-957A-4BC8-A403-E32C5340BD73}_3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B907D65-2B30-4719-95F1-37BF1949A7AF}&quot;/&gt;&lt;isInvalidForFieldText val=&quot;0&quot;/&gt;&lt;Image&gt;&lt;filename val=&quot;C:\Users\User\AppData\Local\Temp\CP8052253996984Session\CPTrustFolder8052253996984\PPTImport8052254558406\data\asimages\{5B907D65-2B30-4719-95F1-37BF1949A7AF}_3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C379173-4883-4BFE-81AF-2463919E7BF1}&quot;/&gt;&lt;isInvalidForFieldText val=&quot;0&quot;/&gt;&lt;Image&gt;&lt;filename val=&quot;C:\Users\User\AppData\Local\Temp\CP8052253996984Session\CPTrustFolder8052253996984\PPTImport8052254558406\data\asimages\{DC379173-4883-4BFE-81AF-2463919E7BF1}_34.png&quot;/&gt;&lt;left val=&quot;42&quot;/&gt;&lt;top val=&quot;212&quot;/&gt;&lt;width val=&quot;810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6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91B6549-4728-48CC-8E17-E54C881721A1}&quot;/&gt;&lt;isInvalidForFieldText val=&quot;0&quot;/&gt;&lt;Image&gt;&lt;filename val=&quot;C:\Users\User\AppData\Local\Temp\CP8052253996984Session\CPTrustFolder8052253996984\PPTImport8052254558406\data\asimages\{791B6549-4728-48CC-8E17-E54C881721A1}_3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671ADAF-CD97-4346-BFF0-20522A961120}&quot;/&gt;&lt;isInvalidForFieldText val=&quot;0&quot;/&gt;&lt;Image&gt;&lt;filename val=&quot;C:\Users\User\AppData\Local\Temp\CP8052253996984Session\CPTrustFolder8052253996984\PPTImport8052254558406\data\asimages\{7671ADAF-CD97-4346-BFF0-20522A961120}_34.png&quot;/&gt;&lt;left val=&quot;57&quot;/&gt;&lt;top val=&quot;254&quot;/&gt;&lt;width val=&quot;783&quot;/&gt;&lt;height val=&quot;137&quot;/&gt;&lt;hasText val=&quot;1&quot;/&gt;&lt;/Image&gt;&lt;/ThreeDShapeInfo&gt;"/>
  <p:tag name="PRESENTER_SHAPETEXTINFO" val="&lt;ShapeTextInfo&gt;&lt;TableIndex row=&quot;-1&quot; col=&quot;-1&quot;&gt;&lt;linesCount val=&quot;3&quot;/&gt;&lt;lineCharCount val=&quot;28&quot;/&gt;&lt;lineCharCount val=&quot;37&quot;/&gt;&lt;lineCharCount val=&quot;3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77E4F56-328C-4205-B457-76DA96E40026}&quot;/&gt;&lt;isInvalidForFieldText val=&quot;0&quot;/&gt;&lt;Image&gt;&lt;filename val=&quot;C:\Users\User\AppData\Local\Temp\CP8052253996984Session\CPTrustFolder8052253996984\PPTImport8052254558406\data\asimages\{977E4F56-328C-4205-B457-76DA96E40026}_34.png&quot;/&gt;&lt;left val=&quot;50&quot;/&gt;&lt;top val=&quot;404&quot;/&gt;&lt;width val=&quot;860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65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86DBD478-773E-42B5-BB86-2D1F2C18AE38}&quot;/&gt;&lt;isInvalidForFieldText val=&quot;0&quot;/&gt;&lt;Image&gt;&lt;filename val=&quot;C:\Users\User\AppData\Local\Temp\CP8052253996984Session\CPTrustFolder8052253996984\PPTImport8052254558406\data\asimages\{86DBD478-773E-42B5-BB86-2D1F2C18AE38}_1.png&quot;/&gt;&lt;left val=&quot;71&quot;/&gt;&lt;top val=&quot;288&quot;/&gt;&lt;width val=&quot;81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28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7BD2AE-DF5B-4722-9775-EA96876B022C}&quot;/&gt;&lt;isInvalidForFieldText val=&quot;0&quot;/&gt;&lt;Image&gt;&lt;filename val=&quot;C:\Users\User\AppData\Local\Temp\CP8052253996984Session\CPTrustFolder8052253996984\PPTImport8052254558406\data\asimages\{4F7BD2AE-DF5B-4722-9775-EA96876B022C}_35.png&quot;/&gt;&lt;left val=&quot;379&quot;/&gt;&lt;top val=&quot;300&quot;/&gt;&lt;width val=&quot;337&quot;/&gt;&lt;height val=&quot;17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E60FC7C-0B79-4380-AB91-D804688359DE}&quot;/&gt;&lt;isInvalidForFieldText val=&quot;0&quot;/&gt;&lt;Image&gt;&lt;filename val=&quot;C:\Users\User\AppData\Local\Temp\CP8052253996984Session\CPTrustFolder8052253996984\PPTImport8052254558406\data\asimages\{5E60FC7C-0B79-4380-AB91-D804688359DE}_35.png&quot;/&gt;&lt;left val=&quot;150&quot;/&gt;&lt;top val=&quot;115&quot;/&gt;&lt;width val=&quot;157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4AAB39B-DE22-4105-B607-7E54E58DEE67}&quot;/&gt;&lt;isInvalidForFieldText val=&quot;0&quot;/&gt;&lt;Image&gt;&lt;filename val=&quot;C:\Users\User\AppData\Local\Temp\CP8052253996984Session\CPTrustFolder8052253996984\PPTImport8052254558406\data\asimages\{E4AAB39B-DE22-4105-B607-7E54E58DEE67}_35.png&quot;/&gt;&lt;left val=&quot;707&quot;/&gt;&lt;top val=&quot;105&quot;/&gt;&lt;width val=&quot;170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1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8C144AB-788B-483D-842C-99D8059E02DB}&quot;/&gt;&lt;isInvalidForFieldText val=&quot;0&quot;/&gt;&lt;Image&gt;&lt;filename val=&quot;C:\Users\User\AppData\Local\Temp\CP8052253996984Session\CPTrustFolder8052253996984\PPTImport8052254558406\data\asimages\{D8C144AB-788B-483D-842C-99D8059E02DB}_35.png&quot;/&gt;&lt;left val=&quot;433&quot;/&gt;&lt;top val=&quot;106&quot;/&gt;&lt;width val=&quot;159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A5B2066-75FE-4C5E-8025-0788A8AD3207}&quot;/&gt;&lt;isInvalidForFieldText val=&quot;0&quot;/&gt;&lt;Image&gt;&lt;filename val=&quot;C:\Users\User\AppData\Local\Temp\CP8052253996984Session\CPTrustFolder8052253996984\PPTImport8052254558406\data\asimages\{6A5B2066-75FE-4C5E-8025-0788A8AD3207}_35.png&quot;/&gt;&lt;left val=&quot;736&quot;/&gt;&lt;top val=&quot;371&quot;/&gt;&lt;width val=&quot;201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14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FE4F16C-93ED-4C2C-8199-AC984923505E}&quot;/&gt;&lt;isInvalidForFieldText val=&quot;0&quot;/&gt;&lt;Image&gt;&lt;filename val=&quot;C:\Users\User\AppData\Local\Temp\CP8052253996984Session\CPTrustFolder8052253996984\PPTImport8052254558406\data\asimages\{8FE4F16C-93ED-4C2C-8199-AC984923505E}_35.png&quot;/&gt;&lt;left val=&quot;484&quot;/&gt;&lt;top val=&quot;498&quot;/&gt;&lt;width val=&quot;21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22&quot;/&gt;&lt;lineCharCount val=&quot;2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632A5E-A641-4203-9125-95A3E3A1D1C2}&quot;/&gt;&lt;isInvalidForFieldText val=&quot;0&quot;/&gt;&lt;Image&gt;&lt;filename val=&quot;C:\Users\User\AppData\Local\Temp\CP8052253996984Session\CPTrustFolder8052253996984\PPTImport8052254558406\data\asimages\{C6632A5E-A641-4203-9125-95A3E3A1D1C2}_35.png&quot;/&gt;&lt;left val=&quot;62&quot;/&gt;&lt;top val=&quot;533&quot;/&gt;&lt;width val=&quot;175&quot;/&gt;&lt;height val=&quot;85&quot;/&gt;&lt;hasText val=&quot;1&quot;/&gt;&lt;/Image&gt;&lt;/ThreeDShapeInfo&gt;"/>
  <p:tag name="PRESENTER_SHAPETEXTINFO" val="&lt;ShapeTextInfo&gt;&lt;TableIndex row=&quot;-1&quot; col=&quot;-1&quot;&gt;&lt;linesCount val=&quot;3&quot;/&gt;&lt;lineCharCount val=&quot;9&quot;/&gt;&lt;lineCharCount val=&quot;9&quot;/&gt;&lt;lineCharCount val=&quot;18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3269D52-BA05-46B4-A90E-4379C1EAD81F}&quot;/&gt;&lt;isInvalidForFieldText val=&quot;0&quot;/&gt;&lt;Image&gt;&lt;filename val=&quot;C:\Users\User\AppData\Local\Temp\CP8052253996984Session\CPTrustFolder8052253996984\PPTImport8052254558406\data\asimages\{83269D52-BA05-46B4-A90E-4379C1EAD81F}_35.png&quot;/&gt;&lt;left val=&quot;33&quot;/&gt;&lt;top val=&quot;308&quot;/&gt;&lt;width val=&quot;142&quot;/&gt;&lt;height val=&quot;175&quot;/&gt;&lt;hasText val=&quot;1&quot;/&gt;&lt;/Image&gt;&lt;/ThreeDShapeInfo&gt;"/>
  <p:tag name="PRESENTER_SHAPETEXTINFO" val="&lt;ShapeTextInfo&gt;&lt;TableIndex row=&quot;-1&quot; col=&quot;-1&quot;&gt;&lt;linesCount val=&quot;7&quot;/&gt;&lt;lineCharCount val=&quot;13&quot;/&gt;&lt;lineCharCount val=&quot;8&quot;/&gt;&lt;lineCharCount val=&quot;12&quot;/&gt;&lt;lineCharCount val=&quot;9&quot;/&gt;&lt;lineCharCount val=&quot;11&quot;/&gt;&lt;lineCharCount val=&quot;10&quot;/&gt;&lt;lineCharCount val=&quot;5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4B5E9BD-FBD6-4D53-9B60-C72615EBDD4C}&quot;/&gt;&lt;isInvalidForFieldText val=&quot;0&quot;/&gt;&lt;Image&gt;&lt;filename val=&quot;C:\Users\User\AppData\Local\Temp\CP8052253996984Session\CPTrustFolder8052253996984\PPTImport8052254558406\data\asimages\{D4B5E9BD-FBD6-4D53-9B60-C72615EBDD4C}_35.png&quot;/&gt;&lt;left val=&quot;354&quot;/&gt;&lt;top val=&quot;430&quot;/&gt;&lt;width val=&quot;385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E5D5E9-B8C3-48FF-927D-3428E43655A7}&quot;/&gt;&lt;isInvalidForFieldText val=&quot;0&quot;/&gt;&lt;Image&gt;&lt;filename val=&quot;C:\Users\User\AppData\Local\Temp\CP8052253996984Session\CPTrustFolder8052253996984\PPTImport8052254558406\data\asimages\{C6E5D5E9-B8C3-48FF-927D-3428E43655A7}_35.png&quot;/&gt;&lt;left val=&quot;0&quot;/&gt;&lt;top val=&quot;43&quot;/&gt;&lt;width val=&quot;961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37BD147D-0984-4DD2-9918-E9B3B2C2DACC}&quot;/&gt;&lt;isInvalidForFieldText val=&quot;0&quot;/&gt;&lt;Image&gt;&lt;filename val=&quot;C:\Users\User\AppData\Local\Temp\CP8052253996984Session\CPTrustFolder8052253996984\PPTImport8052254558406\data\asimages\{37BD147D-0984-4DD2-9918-E9B3B2C2DACC}_1.png&quot;/&gt;&lt;left val=&quot;71&quot;/&gt;&lt;top val=&quot;491&quot;/&gt;&lt;width val=&quot;24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821C5ED-64A1-4B04-B753-2093606F80D3}&quot;/&gt;&lt;isInvalidForFieldText val=&quot;0&quot;/&gt;&lt;Image&gt;&lt;filename val=&quot;C:\Users\User\AppData\Local\Temp\CP8052253996984Session\CPTrustFolder8052253996984\PPTImport8052254558406\data\asimages\{5821C5ED-64A1-4B04-B753-2093606F80D3}_3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38E44D-BF24-4D7B-A295-570D1064B0BF}&quot;/&gt;&lt;isInvalidForFieldText val=&quot;0&quot;/&gt;&lt;Image&gt;&lt;filename val=&quot;C:\Users\User\AppData\Local\Temp\CP8052253996984Session\CPTrustFolder8052253996984\PPTImport8052254558406\data\asimages\{7B38E44D-BF24-4D7B-A295-570D1064B0BF}_35.png&quot;/&gt;&lt;left val=&quot;135&quot;/&gt;&lt;top val=&quot;154&quot;/&gt;&lt;width val=&quot;227&quot;/&gt;&lt;height val=&quot;194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EB65D0-501B-48F5-84BB-786A9C7088BC}&quot;/&gt;&lt;isInvalidForFieldText val=&quot;0&quot;/&gt;&lt;Image&gt;&lt;filename val=&quot;C:\Users\User\AppData\Local\Temp\CP8052253996984Session\CPTrustFolder8052253996984\PPTImport8052254558406\data\asimages\{F6EB65D0-501B-48F5-84BB-786A9C7088BC}_35.png&quot;/&gt;&lt;left val=&quot;444&quot;/&gt;&lt;top val=&quot;122&quot;/&gt;&lt;width val=&quot;227&quot;/&gt;&lt;height val=&quot;194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E82A8C-670B-4BFD-941F-681D89396EEA}&quot;/&gt;&lt;isInvalidForFieldText val=&quot;0&quot;/&gt;&lt;Image&gt;&lt;filename val=&quot;C:\Users\User\AppData\Local\Temp\CP8052253996984Session\CPTrustFolder8052253996984\PPTImport8052254558406\data\asimages\{8AE82A8C-670B-4BFD-941F-681D89396EEA}_35.png&quot;/&gt;&lt;left val=&quot;387&quot;/&gt;&lt;top val=&quot;164&quot;/&gt;&lt;width val=&quot;114&quot;/&gt;&lt;height val=&quot;80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9E3BCB-2AA9-4BB0-93D7-B71AD260FAAE}&quot;/&gt;&lt;isInvalidForFieldText val=&quot;0&quot;/&gt;&lt;Image&gt;&lt;filename val=&quot;C:\Users\User\AppData\Local\Temp\CP8052253996984Session\CPTrustFolder8052253996984\PPTImport8052254558406\data\asimages\{8F9E3BCB-2AA9-4BB0-93D7-B71AD260FAAE}_35.png&quot;/&gt;&lt;left val=&quot;701&quot;/&gt;&lt;top val=&quot;154&quot;/&gt;&lt;width val=&quot;163&quot;/&gt;&lt;height val=&quot;220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598981-9537-47E1-8F64-B4511F3F7784}&quot;/&gt;&lt;isInvalidForFieldText val=&quot;0&quot;/&gt;&lt;Image&gt;&lt;filename val=&quot;C:\Users\User\AppData\Local\Temp\CP8052253996984Session\CPTrustFolder8052253996984\PPTImport8052254558406\data\asimages\{96598981-9537-47E1-8F64-B4511F3F7784}_35.png&quot;/&gt;&lt;left val=&quot;803&quot;/&gt;&lt;top val=&quot;150&quot;/&gt;&lt;width val=&quot;156&quot;/&gt;&lt;height val=&quot;136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368A18-9085-41C4-AB02-BBA688B31A9F}&quot;/&gt;&lt;isInvalidForFieldText val=&quot;0&quot;/&gt;&lt;Image&gt;&lt;filename val=&quot;C:\Users\User\AppData\Local\Temp\CP8052253996984Session\CPTrustFolder8052253996984\PPTImport8052254558406\data\asimages\{EC368A18-9085-41C4-AB02-BBA688B31A9F}_35.png&quot;/&gt;&lt;left val=&quot;724&quot;/&gt;&lt;top val=&quot;428&quot;/&gt;&lt;width val=&quot;163&quot;/&gt;&lt;height val=&quot;220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711C38-14BF-4AF0-A054-0CA5064DE284}&quot;/&gt;&lt;isInvalidForFieldText val=&quot;0&quot;/&gt;&lt;Image&gt;&lt;filename val=&quot;C:\Users\User\AppData\Local\Temp\CP8052253996984Session\CPTrustFolder8052253996984\PPTImport8052254558406\data\asimages\{0C711C38-14BF-4AF0-A054-0CA5064DE284}_35.png&quot;/&gt;&lt;left val=&quot;826&quot;/&gt;&lt;top val=&quot;437&quot;/&gt;&lt;width val=&quot;140&quot;/&gt;&lt;height val=&quot;147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04F4D9-8175-429B-9FF1-E0AB31F51402}&quot;/&gt;&lt;isInvalidForFieldText val=&quot;0&quot;/&gt;&lt;Image&gt;&lt;filename val=&quot;C:\Users\User\AppData\Local\Temp\CP8052253996984Session\CPTrustFolder8052253996984\PPTImport8052254558406\data\asimages\{2304F4D9-8175-429B-9FF1-E0AB31F51402}_35.png&quot;/&gt;&lt;left val=&quot;421&quot;/&gt;&lt;top val=&quot;526&quot;/&gt;&lt;width val=&quot;224&quot;/&gt;&lt;height val=&quot;19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7FC0EC-A356-495A-B558-B08059C46099}&quot;/&gt;&lt;isInvalidForFieldText val=&quot;0&quot;/&gt;&lt;Image&gt;&lt;filename val=&quot;C:\Users\User\AppData\Local\Temp\CP8052253996984Session\CPTrustFolder8052253996984\PPTImport8052254558406\data\asimages\{D67FC0EC-A356-495A-B558-B08059C46099}_35.png&quot;/&gt;&lt;left val=&quot;249&quot;/&gt;&lt;top val=&quot;460&quot;/&gt;&lt;width val=&quot;163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F12765C8-B363-4B5A-B95C-38BA20D192FA}&quot;/&gt;&lt;isInvalidForFieldText val=&quot;0&quot;/&gt;&lt;Image&gt;&lt;filename val=&quot;C:\Users\User\AppData\Local\Temp\CP8052253996984Session\CPTrustFolder8052253996984\PPTImport8052254558406\data\asimages\{F12765C8-B363-4B5A-B95C-38BA20D192FA}_1.png&quot;/&gt;&lt;left val=&quot;639&quot;/&gt;&lt;top val=&quot;491&quot;/&gt;&lt;width val=&quot;249&quot;/&gt;&lt;height val=&quot;9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E8B197-3C98-4FFE-A780-FF7FBFB334D4}&quot;/&gt;&lt;isInvalidForFieldText val=&quot;0&quot;/&gt;&lt;Image&gt;&lt;filename val=&quot;C:\Users\User\AppData\Local\Temp\CP8052253996984Session\CPTrustFolder8052253996984\PPTImport8052254558406\data\asimages\{AFE8B197-3C98-4FFE-A780-FF7FBFB334D4}_35.png&quot;/&gt;&lt;left val=&quot;199&quot;/&gt;&lt;top val=&quot;311&quot;/&gt;&lt;width val=&quot;227&quot;/&gt;&lt;height val=&quot;194&quot;/&gt;&lt;hasText val=&quot;1&quot;/&gt;&lt;/Image&gt;&lt;/ThreeDShapeInfo&gt;"/>
  <p:tag name="PRESENTER_SHAPETEXTINFO" val="&lt;ShapeTextInfo&gt;&lt;TableIndex row=&quot;-1&quot; col=&quot;-1&quot;&gt;&lt;linesCount val=&quot;2&quot;/&gt;&lt;lineCharCount val=&quot;63&quot;/&gt;&lt;lineCharCount val=&quot;1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C6DE6A-0B51-4C67-8C11-7DD8361F7928}&quot;/&gt;&lt;isInvalidForFieldText val=&quot;0&quot;/&gt;&lt;Image&gt;&lt;filename val=&quot;C:\Users\User\AppData\Local\Temp\CP8052253996984Session\CPTrustFolder8052253996984\PPTImport8052254558406\data\asimages\{EDC6DE6A-0B51-4C67-8C11-7DD8361F7928}.png&quot;/&gt;&lt;left val=&quot;138&quot;/&gt;&lt;top val=&quot;328&quot;/&gt;&lt;width val=&quot;125&quot;/&gt;&lt;height val=&quot;111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173FEAD-DAF6-4FDF-94B9-B37F4C38C9F2}&quot;/&gt;&lt;isInvalidForFieldText val=&quot;0&quot;/&gt;&lt;Image&gt;&lt;filename val=&quot;C:\Users\User\AppData\Local\Temp\CP8052253996984Session\CPTrustFolder8052253996984\PPTImport8052254558406\data\asimages\{4173FEAD-DAF6-4FDF-94B9-B37F4C38C9F2}_36.png&quot;/&gt;&lt;left val=&quot;0&quot;/&gt;&lt;top val=&quot;278&quot;/&gt;&lt;width val=&quot;961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6F051C-BC1C-4391-AE73-BBDF15509870}&quot;/&gt;&lt;isInvalidForFieldText val=&quot;0&quot;/&gt;&lt;Image&gt;&lt;filename val=&quot;C:\Users\User\AppData\Local\Temp\CP8052253996984Session\CPTrustFolder8052253996984\PPTImport8052254558406\data\asimages\{676F051C-BC1C-4391-AE73-BBDF15509870}_3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0D0CC65-2245-4EB4-8449-4594CD67ECEB}&quot;/&gt;&lt;isInvalidForFieldText val=&quot;0&quot;/&gt;&lt;Image&gt;&lt;filename val=&quot;C:\Users\User\AppData\Local\Temp\CP8052253996984Session\CPTrustFolder8052253996984\PPTImport8052254558406\data\asimages\{20D0CC65-2245-4EB4-8449-4594CD67ECEB}_2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865BD1E-3A9C-4CD6-863C-25ABDD9CABF9}&quot;/&gt;&lt;isInvalidForFieldText val=&quot;0&quot;/&gt;&lt;Image&gt;&lt;filename val=&quot;C:\Users\User\AppData\Local\Temp\CP8052253996984Session\CPTrustFolder8052253996984\PPTImport8052254558406\data\asimages\{2865BD1E-3A9C-4CD6-863C-25ABDD9CABF9}_2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5&quot;/&gt;&lt;lineCharCount val=&quot;61&quot;/&gt;&lt;lineCharCount val=&quot;45&quot;/&gt;&lt;lineCharCount val=&quot;57&quot;/&gt;&lt;lineCharCount val=&quot;49&quot;/&gt;&lt;lineCharCount val=&quot;44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070D95C-F641-4570-89A2-D77E03F9005D}&quot;/&gt;&lt;isInvalidForFieldText val=&quot;0&quot;/&gt;&lt;Image&gt;&lt;filename val=&quot;C:\Users\User\AppData\Local\Temp\CP8052253996984Session\CPTrustFolder8052253996984\PPTImport8052254558406\data\asimages\{7070D95C-F641-4570-89A2-D77E03F9005D}_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9E95E49-7CAC-4586-A5E0-6652E8AA0CF1}&quot;/&gt;&lt;isInvalidForFieldText val=&quot;0&quot;/&gt;&lt;Image&gt;&lt;filename val=&quot;C:\Users\User\AppData\Local\Temp\CP8052253996984Session\CPTrustFolder8052253996984\PPTImport8052254558406\data\asimages\{49E95E49-7CAC-4586-A5E0-6652E8AA0CF1}_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5480C7E-73BA-4008-A68F-F02BFFDA222C}&quot;/&gt;&lt;isInvalidForFieldText val=&quot;0&quot;/&gt;&lt;Image&gt;&lt;filename val=&quot;C:\Users\User\AppData\Local\Temp\CP8052253996984Session\CPTrustFolder8052253996984\PPTImport8052254558406\data\asimages\{05480C7E-73BA-4008-A68F-F02BFFDA222C}_3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3&quot;/&gt;&lt;lineCharCount val=&quot;52&quot;/&gt;&lt;lineCharCount val=&quot;58&quot;/&gt;&lt;lineCharCount val=&quot;4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9F48998-6ED9-4981-9317-C678968774DF}&quot;/&gt;&lt;isInvalidForFieldText val=&quot;0&quot;/&gt;&lt;Image&gt;&lt;filename val=&quot;C:\Users\User\AppData\Local\Temp\CP8052253996984Session\CPTrustFolder8052253996984\PPTImport8052254558406\data\asimages\{09F48998-6ED9-4981-9317-C678968774DF}_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D9C80C5-EC57-435E-984F-86CD1CD2E8D6}&quot;/&gt;&lt;isInvalidForFieldText val=&quot;0&quot;/&gt;&lt;Image&gt;&lt;filename val=&quot;C:\Users\User\AppData\Local\Temp\CP8052253996984Session\CPTrustFolder8052253996984\PPTImport8052254558406\data\asimages\{5D9C80C5-EC57-435E-984F-86CD1CD2E8D6}_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FC1A4DD-6A75-4EF7-ADD8-93EF8688DF97}&quot;/&gt;&lt;isInvalidForFieldText val=&quot;0&quot;/&gt;&lt;Image&gt;&lt;filename val=&quot;C:\Users\User\AppData\Local\Temp\CP8052253996984Session\CPTrustFolder8052253996984\PPTImport8052254558406\data\asimages\{7FC1A4DD-6A75-4EF7-ADD8-93EF8688DF97}_4.png&quot;/&gt;&lt;left val=&quot;40&quot;/&gt;&lt;top val=&quot;212&quot;/&gt;&lt;width val=&quot;871&quot;/&gt;&lt;height val=&quot;415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2A5B540-E8D6-4DEC-8AC4-D32E9275FA0A}&quot;/&gt;&lt;isInvalidForFieldText val=&quot;0&quot;/&gt;&lt;Image&gt;&lt;filename val=&quot;C:\Users\User\AppData\Local\Temp\CP8052253996984Session\CPTrustFolder8052253996984\PPTImport8052254558406\data\asimages\{82A5B540-E8D6-4DEC-8AC4-D32E9275FA0A}_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355BC03-A952-4C24-9F22-70843CC0C4BE}&quot;/&gt;&lt;isInvalidForFieldText val=&quot;0&quot;/&gt;&lt;Image&gt;&lt;filename val=&quot;C:\Users\User\AppData\Local\Temp\CP8052253996984Session\CPTrustFolder8052253996984\PPTImport8052254558406\data\asimages\{E355BC03-A952-4C24-9F22-70843CC0C4BE}_4.png&quot;/&gt;&lt;left val=&quot;51&quot;/&gt;&lt;top val=&quot;263&quot;/&gt;&lt;width val=&quot;857&quot;/&gt;&lt;height val=&quot;217&quot;/&gt;&lt;hasText val=&quot;1&quot;/&gt;&lt;/Image&gt;&lt;/ThreeDShapeInfo&gt;"/>
  <p:tag name="PRESENTER_SHAPETEXTINFO" val="&lt;ShapeTextInfo&gt;&lt;TableIndex row=&quot;-1&quot; col=&quot;-1&quot;&gt;&lt;linesCount val=&quot;5&quot;/&gt;&lt;lineCharCount val=&quot;52&quot;/&gt;&lt;lineCharCount val=&quot;31&quot;/&gt;&lt;lineCharCount val=&quot;25&quot;/&gt;&lt;lineCharCount val=&quot;56&quot;/&gt;&lt;lineCharCount val=&quot;5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4404720-E6D4-4265-BF36-3003E8F3090E}&quot;/&gt;&lt;isInvalidForFieldText val=&quot;0&quot;/&gt;&lt;Image&gt;&lt;filename val=&quot;C:\Users\User\AppData\Local\Temp\CP8052253996984Session\CPTrustFolder8052253996984\PPTImport8052254558406\data\asimages\{24404720-E6D4-4265-BF36-3003E8F3090E}_4.png&quot;/&gt;&lt;left val=&quot;48&quot;/&gt;&lt;top val=&quot;502&quot;/&gt;&lt;width val=&quot;868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47E5255-985D-4A70-BD5D-4CBCF31806AF}&quot;/&gt;&lt;isInvalidForFieldText val=&quot;0&quot;/&gt;&lt;Image&gt;&lt;filename val=&quot;C:\Users\User\AppData\Local\Temp\CP8052253996984Session\CPTrustFolder8052253996984\PPTImport8052254558406\data\asimages\{C47E5255-985D-4A70-BD5D-4CBCF31806AF}_4.png&quot;/&gt;&lt;left val=&quot;55&quot;/&gt;&lt;top val=&quot;544&quot;/&gt;&lt;width val=&quot;861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2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E596AC9-43F4-416B-8570-FD2061C01B19}&quot;/&gt;&lt;isInvalidForFieldText val=&quot;0&quot;/&gt;&lt;Image&gt;&lt;filename val=&quot;C:\Users\User\AppData\Local\Temp\CP8052253996984Session\CPTrustFolder8052253996984\PPTImport8052254558406\data\asimages\{BE596AC9-43F4-416B-8570-FD2061C01B19}_5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EFFB173-394A-4825-9D4A-BD1A914C9A4B}&quot;/&gt;&lt;isInvalidForFieldText val=&quot;0&quot;/&gt;&lt;Image&gt;&lt;filename val=&quot;C:\Users\User\AppData\Local\Temp\CP8052253996984Session\CPTrustFolder8052253996984\PPTImport8052254558406\data\asimages\{7EFFB173-394A-4825-9D4A-BD1A914C9A4B}_5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7&quot;/&gt;&lt;lineCharCount val=&quot;7&quot;/&gt;&lt;lineCharCount val=&quot;1&quot;/&gt;&lt;lineCharCount val=&quot;22&quot;/&gt;&lt;lineCharCount val=&quot;1&quot;/&gt;&lt;lineCharCount val=&quot;18&quot;/&gt;&lt;lineCharCount val=&quot;1&quot;/&gt;&lt;lineCharCount val=&quot;2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C5E84FF-5EB7-41ED-B720-FBDA9A1C6E35}&quot;/&gt;&lt;isInvalidForFieldText val=&quot;0&quot;/&gt;&lt;Image&gt;&lt;filename val=&quot;C:\Users\User\AppData\Local\Temp\CP8052253996984Session\CPTrustFolder8052253996984\PPTImport8052254558406\data\asimages\{4C5E84FF-5EB7-41ED-B720-FBDA9A1C6E35}_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EBC325-740F-4164-8BEC-B99D188CBE37}&quot;/&gt;&lt;isInvalidForFieldText val=&quot;0&quot;/&gt;&lt;Image&gt;&lt;filename val=&quot;C:\Users\User\AppData\Local\Temp\CP8052253996984Session\CPTrustFolder8052253996984\PPTImport8052254558406\data\asimages\{C6EBC325-740F-4164-8BEC-B99D188CBE37}_6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7C4A93D-E0F7-46FF-9832-D2FD56D4BFB2}&quot;/&gt;&lt;isInvalidForFieldText val=&quot;0&quot;/&gt;&lt;Image&gt;&lt;filename val=&quot;C:\Users\User\AppData\Local\Temp\CP8052253996984Session\CPTrustFolder8052253996984\PPTImport8052254558406\data\asimages\{47C4A93D-E0F7-46FF-9832-D2FD56D4BFB2}_6.png&quot;/&gt;&lt;left val=&quot;49&quot;/&gt;&lt;top val=&quot;160&quot;/&gt;&lt;width val=&quot;268&quot;/&gt;&lt;height val=&quot;354&quot;/&gt;&lt;hasText val=&quot;1&quot;/&gt;&lt;/Image&gt;&lt;/ThreeDShapeInfo&gt;"/>
  <p:tag name="PRESENTER_SHAPETEXTINFO" val="&lt;ShapeTextInfo&gt;&lt;TableIndex row=&quot;-1&quot; col=&quot;-1&quot;&gt;&lt;linesCount val=&quot;14&quot;/&gt;&lt;lineCharCount val=&quot;11&quot;/&gt;&lt;lineCharCount val=&quot;1&quot;/&gt;&lt;lineCharCount val=&quot;21&quot;/&gt;&lt;lineCharCount val=&quot;1&quot;/&gt;&lt;lineCharCount val=&quot;23&quot;/&gt;&lt;lineCharCount val=&quot;5&quot;/&gt;&lt;lineCharCount val=&quot;1&quot;/&gt;&lt;lineCharCount val=&quot;25&quot;/&gt;&lt;lineCharCount val=&quot;18&quot;/&gt;&lt;lineCharCount val=&quot;13&quot;/&gt;&lt;lineCharCount val=&quot;1&quot;/&gt;&lt;lineCharCount val=&quot;23&quot;/&gt;&lt;lineCharCount val=&quot;20&quot;/&gt;&lt;lineCharCount val=&quot;1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4FB8D7-4AE8-4996-84A7-0720F3E1CA22}&quot;/&gt;&lt;isInvalidForFieldText val=&quot;0&quot;/&gt;&lt;Image&gt;&lt;filename val=&quot;C:\Users\User\AppData\Local\Temp\CP8052253996984Session\CPTrustFolder8052253996984\PPTImport8052254558406\data\asimages\{EF4FB8D7-4AE8-4996-84A7-0720F3E1CA22}_6.png&quot;/&gt;&lt;left val=&quot;324&quot;/&gt;&lt;top val=&quot;212&quot;/&gt;&lt;width val=&quot;303&quot;/&gt;&lt;height val=&quot;402&quot;/&gt;&lt;hasText val=&quot;1&quot;/&gt;&lt;/Image&gt;&lt;/ThreeDShapeInfo&gt;"/>
  <p:tag name="PRESENTER_SHAPETEXTINFO" val="&lt;ShapeTextInfo&gt;&lt;TableIndex row=&quot;-1&quot; col=&quot;-1&quot;&gt;&lt;linesCount val=&quot;15&quot;/&gt;&lt;lineCharCount val=&quot;11&quot;/&gt;&lt;lineCharCount val=&quot;1&quot;/&gt;&lt;lineCharCount val=&quot;30&quot;/&gt;&lt;lineCharCount val=&quot;23&quot;/&gt;&lt;lineCharCount val=&quot;16&quot;/&gt;&lt;lineCharCount val=&quot;29&quot;/&gt;&lt;lineCharCount val=&quot;22&quot;/&gt;&lt;lineCharCount val=&quot;25&quot;/&gt;&lt;lineCharCount val=&quot;27&quot;/&gt;&lt;lineCharCount val=&quot;29&quot;/&gt;&lt;lineCharCount val=&quot;28&quot;/&gt;&lt;lineCharCount val=&quot;11&quot;/&gt;&lt;lineCharCount val=&quot;22&quot;/&gt;&lt;lineCharCount val=&quot;27&quot;/&gt;&lt;lineCharCount val=&quot;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CCEEE1-F18D-44DD-A524-51DD3CC79E92}&quot;/&gt;&lt;isInvalidForFieldText val=&quot;0&quot;/&gt;&lt;Image&gt;&lt;filename val=&quot;C:\Users\User\AppData\Local\Temp\CP8052253996984Session\CPTrustFolder8052253996984\PPTImport8052254558406\data\asimages\{93CCEEE1-F18D-44DD-A524-51DD3CC79E92}_6.png&quot;/&gt;&lt;left val=&quot;625&quot;/&gt;&lt;top val=&quot;331&quot;/&gt;&lt;width val=&quot;291&quot;/&gt;&lt;height val=&quot;324&quot;/&gt;&lt;hasText val=&quot;1&quot;/&gt;&lt;/Image&gt;&lt;/ThreeDShapeInfo&gt;"/>
  <p:tag name="PRESENTER_SHAPETEXTINFO" val="&lt;ShapeTextInfo&gt;&lt;TableIndex row=&quot;-1&quot; col=&quot;-1&quot;&gt;&lt;linesCount val=&quot;10&quot;/&gt;&lt;lineCharCount val=&quot;14&quot;/&gt;&lt;lineCharCount val=&quot;26&quot;/&gt;&lt;lineCharCount val=&quot;17&quot;/&gt;&lt;lineCharCount val=&quot;26&quot;/&gt;&lt;lineCharCount val=&quot;9&quot;/&gt;&lt;lineCharCount val=&quot;24&quot;/&gt;&lt;lineCharCount val=&quot;31&quot;/&gt;&lt;lineCharCount val=&quot;26&quot;/&gt;&lt;lineCharCount val=&quot;5&quot;/&gt;&lt;lineCharCount val=&quot;17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4BBE11B-A0AD-4605-B0F8-CB50100B4177}&quot;/&gt;&lt;isInvalidForFieldText val=&quot;0&quot;/&gt;&lt;Image&gt;&lt;filename val=&quot;C:\Users\User\AppData\Local\Temp\CP8052253996984Session\CPTrustFolder8052253996984\PPTImport8052254558406\data\asimages\{84BBE11B-A0AD-4605-B0F8-CB50100B4177}_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992C914-EDF6-43DF-80EB-60A64B42FAF5}&quot;/&gt;&lt;isInvalidForFieldText val=&quot;0&quot;/&gt;&lt;Image&gt;&lt;filename val=&quot;C:\Users\User\AppData\Local\Temp\CP8052253996984Session\CPTrustFolder8052253996984\PPTImport8052254558406\data\asimages\{8992C914-EDF6-43DF-80EB-60A64B42FAF5}_7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3C4B782-EC4E-4235-998D-234A6EE9F954}&quot;/&gt;&lt;isInvalidForFieldText val=&quot;0&quot;/&gt;&lt;Image&gt;&lt;filename val=&quot;C:\Users\User\AppData\Local\Temp\CP8052253996984Session\CPTrustFolder8052253996984\PPTImport8052254558406\data\asimages\{B3C4B782-EC4E-4235-998D-234A6EE9F954}_7.png&quot;/&gt;&lt;left val=&quot;46&quot;/&gt;&lt;top val=&quot;211&quot;/&gt;&lt;width val=&quot;82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1545DA2-641A-491C-B760-2CFE7A0F5D04}&quot;/&gt;&lt;isInvalidForFieldText val=&quot;0&quot;/&gt;&lt;Image&gt;&lt;filename val=&quot;C:\Users\User\AppData\Local\Temp\CP8052253996984Session\CPTrustFolder8052253996984\PPTImport8052254558406\data\asimages\{31545DA2-641A-491C-B760-2CFE7A0F5D04}_7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749B9A-6F7D-4EC1-91F5-39A88BA89B66}&quot;/&gt;&lt;isInvalidForFieldText val=&quot;0&quot;/&gt;&lt;Image&gt;&lt;filename val=&quot;C:\Users\User\AppData\Local\Temp\CP8052253996984Session\CPTrustFolder8052253996984\PPTImport8052254558406\data\asimages\{AD749B9A-6F7D-4EC1-91F5-39A88BA89B66}_7.png&quot;/&gt;&lt;left val=&quot;47&quot;/&gt;&lt;top val=&quot;253&quot;/&gt;&lt;width val=&quot;870&quot;/&gt;&lt;height val=&quot;169&quot;/&gt;&lt;hasText val=&quot;1&quot;/&gt;&lt;/Image&gt;&lt;/ThreeDShapeInfo&gt;"/>
  <p:tag name="PRESENTER_SHAPETEXTINFO" val="&lt;ShapeTextInfo&gt;&lt;TableIndex row=&quot;-1&quot; col=&quot;-1&quot;&gt;&lt;linesCount val=&quot;4&quot;/&gt;&lt;lineCharCount val=&quot;11&quot;/&gt;&lt;lineCharCount val=&quot;9&quot;/&gt;&lt;lineCharCount val=&quot;30&quot;/&gt;&lt;lineCharCount val=&quot;5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2421E7D-CC8A-4178-A3CF-0884680B282B}&quot;/&gt;&lt;isInvalidForFieldText val=&quot;0&quot;/&gt;&lt;Image&gt;&lt;filename val=&quot;C:\Users\User\AppData\Local\Temp\CP8052253996984Session\CPTrustFolder8052253996984\PPTImport8052254558406\data\asimages\{92421E7D-CC8A-4178-A3CF-0884680B282B}_8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8A768E7-02BA-4390-B75C-401E4B3C9033}&quot;/&gt;&lt;isInvalidForFieldText val=&quot;0&quot;/&gt;&lt;Image&gt;&lt;filename val=&quot;C:\Users\User\AppData\Local\Temp\CP8052253996984Session\CPTrustFolder8052253996984\PPTImport8052254558406\data\asimages\{28A768E7-02BA-4390-B75C-401E4B3C9033}_8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108A50E-6E3C-4514-8FF8-D429B871DF14}&quot;/&gt;&lt;isInvalidForFieldText val=&quot;0&quot;/&gt;&lt;Image&gt;&lt;filename val=&quot;C:\Users\User\AppData\Local\Temp\CP8052253996984Session\CPTrustFolder8052253996984\PPTImport8052254558406\data\asimages\{2108A50E-6E3C-4514-8FF8-D429B871DF14}_9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550BF78-7F7E-41A5-88DD-4E15384E4958}&quot;/&gt;&lt;isInvalidForFieldText val=&quot;0&quot;/&gt;&lt;Image&gt;&lt;filename val=&quot;C:\Users\User\AppData\Local\Temp\CP8052253996984Session\CPTrustFolder8052253996984\PPTImport8052254558406\data\asimages\{0550BF78-7F7E-41A5-88DD-4E15384E4958}_9.png&quot;/&gt;&lt;left val=&quot;42&quot;/&gt;&lt;top val=&quot;212&quot;/&gt;&lt;width val=&quot;816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742D49-07E8-44A0-84D9-3393C44B4CAA}&quot;/&gt;&lt;isInvalidForFieldText val=&quot;0&quot;/&gt;&lt;Image&gt;&lt;filename val=&quot;C:\Users\User\AppData\Local\Temp\CP8052253996984Session\CPTrustFolder8052253996984\PPTImport8052254558406\data\asimages\{67742D49-07E8-44A0-84D9-3393C44B4CAA}_9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9CA9486-C87D-4F9A-A92B-040FA835CFA9}&quot;/&gt;&lt;isInvalidForFieldText val=&quot;0&quot;/&gt;&lt;Image&gt;&lt;filename val=&quot;C:\Users\User\AppData\Local\Temp\CP8052253996984Session\CPTrustFolder8052253996984\PPTImport8052254558406\data\asimages\{59CA9486-C87D-4F9A-A92B-040FA835CFA9}_9.png&quot;/&gt;&lt;left val=&quot;43&quot;/&gt;&lt;top val=&quot;272&quot;/&gt;&lt;width val=&quot;870&quot;/&gt;&lt;height val=&quot;217&quot;/&gt;&lt;hasText val=&quot;1&quot;/&gt;&lt;/Image&gt;&lt;/ThreeDShapeInfo&gt;"/>
  <p:tag name="PRESENTER_SHAPETEXTINFO" val="&lt;ShapeTextInfo&gt;&lt;TableIndex row=&quot;-1&quot; col=&quot;-1&quot;&gt;&lt;linesCount val=&quot;5&quot;/&gt;&lt;lineCharCount val=&quot;37&quot;/&gt;&lt;lineCharCount val=&quot;48&quot;/&gt;&lt;lineCharCount val=&quot;49&quot;/&gt;&lt;lineCharCount val=&quot;20&quot;/&gt;&lt;lineCharCount val=&quot;48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DDC05CC-C17B-4679-AD46-90A812B4BC12}&quot;/&gt;&lt;isInvalidForFieldText val=&quot;0&quot;/&gt;&lt;Image&gt;&lt;filename val=&quot;C:\Users\User\AppData\Local\Temp\CP8052253996984Session\CPTrustFolder8052253996984\PPTImport8052254558406\data\asimages\{CDDC05CC-C17B-4679-AD46-90A812B4BC12}_10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DD000E6-14D9-4AEE-8747-DE97E5924C71}&quot;/&gt;&lt;isInvalidForFieldText val=&quot;0&quot;/&gt;&lt;Image&gt;&lt;filename val=&quot;C:\Users\User\AppData\Local\Temp\CP8052253996984Session\CPTrustFolder8052253996984\PPTImport8052254558406\data\asimages\{CDD000E6-14D9-4AEE-8747-DE97E5924C71}_10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776A374-90C8-4456-B193-73ACF96E5D14}&quot;/&gt;&lt;isInvalidForFieldText val=&quot;0&quot;/&gt;&lt;Image&gt;&lt;filename val=&quot;C:\Users\User\AppData\Local\Temp\CP8052253996984Session\CPTrustFolder8052253996984\PPTImport8052254558406\data\asimages\{7776A374-90C8-4456-B193-73ACF96E5D14}_11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717227D-5778-454D-8207-8C49EE5E8716}&quot;/&gt;&lt;isInvalidForFieldText val=&quot;0&quot;/&gt;&lt;Image&gt;&lt;filename val=&quot;C:\Users\User\AppData\Local\Temp\CP8052253996984Session\CPTrustFolder8052253996984\PPTImport8052254558406\data\asimages\{4717227D-5778-454D-8207-8C49EE5E8716}_11.png&quot;/&gt;&lt;left val=&quot;40&quot;/&gt;&lt;top val=&quot;215&quot;/&gt;&lt;width val=&quot;871&quot;/&gt;&lt;height val=&quot;430&quot;/&gt;&lt;hasText val=&quot;1&quot;/&gt;&lt;/Image&gt;&lt;/ThreeDShapeInfo&gt;"/>
  <p:tag name="PRESENTER_SHAPETEXTINFO" val="&lt;ShapeTextInfo&gt;&lt;TableIndex row=&quot;-1&quot; col=&quot;-1&quot;&gt;&lt;linesCount val=&quot;11&quot;/&gt;&lt;lineCharCount val=&quot;1&quot;/&gt;&lt;lineCharCount val=&quot;1&quot;/&gt;&lt;lineCharCount val=&quot;1&quot;/&gt;&lt;lineCharCount val=&quot;64&quot;/&gt;&lt;lineCharCount val=&quot;19&quot;/&gt;&lt;lineCharCount val=&quot;2&quot;/&gt;&lt;lineCharCount val=&quot;69&quot;/&gt;&lt;lineCharCount val=&quot;52&quot;/&gt;&lt;lineCharCount val=&quot;2&quot;/&gt;&lt;lineCharCount val=&quot;61&quot;/&gt;&lt;lineCharCount val=&quot;3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57AEC57-7EDD-4A37-90F2-234A59EDB519}&quot;/&gt;&lt;isInvalidForFieldText val=&quot;0&quot;/&gt;&lt;Image&gt;&lt;filename val=&quot;C:\Users\User\AppData\Local\Temp\CP8052253996984Session\CPTrustFolder8052253996984\PPTImport8052254558406\data\asimages\{657AEC57-7EDD-4A37-90F2-234A59EDB519}_11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C4C4D4-EFA9-4533-9F62-C1F5AFA0D28B}&quot;/&gt;&lt;isInvalidForFieldText val=&quot;0&quot;/&gt;&lt;Image&gt;&lt;filename val=&quot;C:\Users\User\AppData\Local\Temp\CP8052253996984Session\CPTrustFolder8052253996984\PPTImport8052254558406\data\asimages\{ADC4C4D4-EFA9-4533-9F62-C1F5AFA0D28B}_12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DAC3026-EF9B-409E-BDD8-3523C4694070}&quot;/&gt;&lt;isInvalidForFieldText val=&quot;0&quot;/&gt;&lt;Image&gt;&lt;filename val=&quot;C:\Users\User\AppData\Local\Temp\CP8052253996984Session\CPTrustFolder8052253996984\PPTImport8052254558406\data\asimages\{6DAC3026-EF9B-409E-BDD8-3523C4694070}_12.png&quot;/&gt;&lt;left val=&quot;78&quot;/&gt;&lt;top val=&quot;456&quot;/&gt;&lt;width val=&quot;453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3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CE534D4-62C4-42A2-BB5A-15E1686B37B1}&quot;/&gt;&lt;isInvalidForFieldText val=&quot;0&quot;/&gt;&lt;Image&gt;&lt;filename val=&quot;C:\Users\User\AppData\Local\Temp\CP8052253996984Session\CPTrustFolder8052253996984\PPTImport8052254558406\data\asimages\{DCE534D4-62C4-42A2-BB5A-15E1686B37B1}_1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3239C5A-189C-4255-AE48-4D2685B83A7D}&quot;/&gt;&lt;isInvalidForFieldText val=&quot;0&quot;/&gt;&lt;Image&gt;&lt;filename val=&quot;C:\Users\User\AppData\Local\Temp\CP8052253996984Session\CPTrustFolder8052253996984\PPTImport8052254558406\data\asimages\{33239C5A-189C-4255-AE48-4D2685B83A7D}_1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08A0741-5F07-4CE2-AD6F-E0B73FB33805}&quot;/&gt;&lt;isInvalidForFieldText val=&quot;0&quot;/&gt;&lt;Image&gt;&lt;filename val=&quot;C:\Users\User\AppData\Local\Temp\CP8052253996984Session\CPTrustFolder8052253996984\PPTImport8052254558406\data\asimages\{308A0741-5F07-4CE2-AD6F-E0B73FB33805}_1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35D3AD1-F774-40FC-8506-DFF16543CEDB}&quot;/&gt;&lt;isInvalidForFieldText val=&quot;0&quot;/&gt;&lt;Image&gt;&lt;filename val=&quot;C:\Users\User\AppData\Local\Temp\CP8052253996984Session\CPTrustFolder8052253996984\PPTImport8052254558406\data\asimages\{035D3AD1-F774-40FC-8506-DFF16543CEDB}_1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105D431-0584-4D50-A776-A00296FF430E}&quot;/&gt;&lt;isInvalidForFieldText val=&quot;0&quot;/&gt;&lt;Image&gt;&lt;filename val=&quot;C:\Users\User\AppData\Local\Temp\CP8052253996984Session\CPTrustFolder8052253996984\PPTImport8052254558406\data\asimages\{C105D431-0584-4D50-A776-A00296FF430E}_14.png&quot;/&gt;&lt;left val=&quot;135&quot;/&gt;&lt;top val=&quot;374&quot;/&gt;&lt;width val=&quot;58&quot;/&gt;&lt;height val=&quot;26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DB63C32-C41B-4980-9EC0-94B94063003E}&quot;/&gt;&lt;isInvalidForFieldText val=&quot;0&quot;/&gt;&lt;Image&gt;&lt;filename val=&quot;C:\Users\User\AppData\Local\Temp\CP8052253996984Session\CPTrustFolder8052253996984\PPTImport8052254558406\data\asimages\{CDB63C32-C41B-4980-9EC0-94B94063003E}_14.png&quot;/&gt;&lt;left val=&quot;260&quot;/&gt;&lt;top val=&quot;187&quot;/&gt;&lt;width val=&quot;438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F545B19-E992-4B47-BC53-D00D084F947D}&quot;/&gt;&lt;isInvalidForFieldText val=&quot;0&quot;/&gt;&lt;Image&gt;&lt;filename val=&quot;C:\Users\User\AppData\Local\Temp\CP8052253996984Session\CPTrustFolder8052253996984\PPTImport8052254558406\data\asimages\{AF545B19-E992-4B47-BC53-D00D084F947D}_14.png&quot;/&gt;&lt;left val=&quot;190&quot;/&gt;&lt;top val=&quot;583&quot;/&gt;&lt;width val=&quot;585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36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A8138E5-A0B6-4CAE-8D50-DB7B4B96A10F}&quot;/&gt;&lt;isInvalidForFieldText val=&quot;0&quot;/&gt;&lt;Image&gt;&lt;filename val=&quot;C:\Users\User\AppData\Local\Temp\CP8052253996984Session\CPTrustFolder8052253996984\PPTImport8052254558406\data\asimages\{BA8138E5-A0B6-4CAE-8D50-DB7B4B96A10F}_1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39E12D8-71CB-45D9-82E2-997877E5F29F}&quot;/&gt;&lt;isInvalidForFieldText val=&quot;0&quot;/&gt;&lt;Image&gt;&lt;filename val=&quot;C:\Users\User\AppData\Local\Temp\CP8052253996984Session\CPTrustFolder8052253996984\PPTImport8052254558406\data\asimages\{839E12D8-71CB-45D9-82E2-997877E5F29F}_15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25D0A72-3BEE-4E1A-800C-62B475789096}&quot;/&gt;&lt;isInvalidForFieldText val=&quot;0&quot;/&gt;&lt;Image&gt;&lt;filename val=&quot;C:\Users\User\AppData\Local\Temp\CP8052253996984Session\CPTrustFolder8052253996984\PPTImport8052254558406\data\asimages\{A25D0A72-3BEE-4E1A-800C-62B475789096}_15.png&quot;/&gt;&lt;left val=&quot;290&quot;/&gt;&lt;top val=&quot;151&quot;/&gt;&lt;width val=&quot;378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024B037-D0A5-4461-AF8A-3CD0135ECAFD}&quot;/&gt;&lt;isInvalidForFieldText val=&quot;0&quot;/&gt;&lt;Image&gt;&lt;filename val=&quot;C:\Users\User\AppData\Local\Temp\CP8052253996984Session\CPTrustFolder8052253996984\PPTImport8052254558406\data\asimages\{B024B037-D0A5-4461-AF8A-3CD0135ECAFD}_15.png&quot;/&gt;&lt;left val=&quot;190&quot;/&gt;&lt;top val=&quot;580&quot;/&gt;&lt;width val=&quot;585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3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8E14424-330B-4202-853A-212189133C57}&quot;/&gt;&lt;isInvalidForFieldText val=&quot;0&quot;/&gt;&lt;Image&gt;&lt;filename val=&quot;C:\Users\User\AppData\Local\Temp\CP8052253996984Session\CPTrustFolder8052253996984\PPTImport8052254558406\data\asimages\{B8E14424-330B-4202-853A-212189133C57}_1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4BF68B0-5F18-472D-8496-59BAA90FA130}&quot;/&gt;&lt;isInvalidForFieldText val=&quot;0&quot;/&gt;&lt;Image&gt;&lt;filename val=&quot;C:\Users\User\AppData\Local\Temp\CP8052253996984Session\CPTrustFolder8052253996984\PPTImport8052254558406\data\asimages\{24BF68B0-5F18-472D-8496-59BAA90FA130}_16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1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7408B3D-5C0B-4BE5-AC0E-2E648A82DDC4}&quot;/&gt;&lt;isInvalidForFieldText val=&quot;0&quot;/&gt;&lt;Image&gt;&lt;filename val=&quot;C:\Users\User\AppData\Local\Temp\CP8052253996984Session\CPTrustFolder8052253996984\PPTImport8052254558406\data\asimages\{77408B3D-5C0B-4BE5-AC0E-2E648A82DDC4}_16.png&quot;/&gt;&lt;left val=&quot;41&quot;/&gt;&lt;top val=&quot;210&quot;/&gt;&lt;width val=&quot;872&quot;/&gt;&lt;height val=&quot;447&quot;/&gt;&lt;hasText val=&quot;1&quot;/&gt;&lt;/Image&gt;&lt;/ThreeDShapeInfo&gt;"/>
  <p:tag name="PRESENTER_SHAPETEXTINFO" val="&lt;ShapeTextInfo&gt;&lt;TableIndex row=&quot;-1&quot; col=&quot;-1&quot;&gt;&lt;linesCount val=&quot;14&quot;/&gt;&lt;lineCharCount val=&quot;56&quot;/&gt;&lt;lineCharCount val=&quot;11&quot;/&gt;&lt;lineCharCount val=&quot;1&quot;/&gt;&lt;lineCharCount val=&quot;60&quot;/&gt;&lt;lineCharCount val=&quot;63&quot;/&gt;&lt;lineCharCount val=&quot;1&quot;/&gt;&lt;lineCharCount val=&quot;62&quot;/&gt;&lt;lineCharCount val=&quot;36&quot;/&gt;&lt;lineCharCount val=&quot;1&quot;/&gt;&lt;lineCharCount val=&quot;59&quot;/&gt;&lt;lineCharCount val=&quot;56&quot;/&gt;&lt;lineCharCount val=&quot;1&quot;/&gt;&lt;lineCharCount val=&quot;62&quot;/&gt;&lt;lineCharCount val=&quot;3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C4D76D9-10FB-47A1-9E10-99FD75371156}&quot;/&gt;&lt;isInvalidForFieldText val=&quot;0&quot;/&gt;&lt;Image&gt;&lt;filename val=&quot;C:\Users\User\AppData\Local\Temp\CP8052253996984Session\CPTrustFolder8052253996984\PPTImport8052254558406\data\asimages\{DC4D76D9-10FB-47A1-9E10-99FD75371156}_1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52E5193-26BD-42F1-A808-8727FE302B1D}&quot;/&gt;&lt;isInvalidForFieldText val=&quot;0&quot;/&gt;&lt;Image&gt;&lt;filename val=&quot;C:\Users\User\AppData\Local\Temp\CP8052253996984Session\CPTrustFolder8052253996984\PPTImport8052254558406\data\asimages\{852E5193-26BD-42F1-A808-8727FE302B1D}_17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012CFE7-6656-4F36-83D3-8686F6846D8D}&quot;/&gt;&lt;isInvalidForFieldText val=&quot;0&quot;/&gt;&lt;Image&gt;&lt;filename val=&quot;C:\Users\User\AppData\Local\Temp\CP8052253996984Session\CPTrustFolder8052253996984\PPTImport8052254558406\data\asimages\{B012CFE7-6656-4F36-83D3-8686F6846D8D}_17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2D93A5-CCF4-49CA-A785-19DD3F8ABA96}&quot;/&gt;&lt;isInvalidForFieldText val=&quot;0&quot;/&gt;&lt;Image&gt;&lt;filename val=&quot;C:\Users\User\AppData\Local\Temp\CP8052253996984Session\CPTrustFolder8052253996984\PPTImport8052254558406\data\asimages\{C62D93A5-CCF4-49CA-A785-19DD3F8ABA96}_18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C952E99-397D-4EE4-A7F6-773425E907CB}&quot;/&gt;&lt;isInvalidForFieldText val=&quot;0&quot;/&gt;&lt;Image&gt;&lt;filename val=&quot;C:\Users\User\AppData\Local\Temp\CP8052253996984Session\CPTrustFolder8052253996984\PPTImport8052254558406\data\asimages\{5C952E99-397D-4EE4-A7F6-773425E907CB}_18.png&quot;/&gt;&lt;left val=&quot;44&quot;/&gt;&lt;top val=&quot;479&quot;/&gt;&lt;width val=&quot;898&quot;/&gt;&lt;height val=&quot;177&quot;/&gt;&lt;hasText val=&quot;1&quot;/&gt;&lt;/Image&gt;&lt;/ThreeDShapeInfo&gt;"/>
  <p:tag name="PRESENTER_SHAPETEXTINFO" val="&lt;ShapeTextInfo&gt;&lt;TableIndex row=&quot;-1&quot; col=&quot;-1&quot;&gt;&lt;linesCount val=&quot;4&quot;/&gt;&lt;lineCharCount val=&quot;47&quot;/&gt;&lt;lineCharCount val=&quot;48&quot;/&gt;&lt;lineCharCount val=&quot;73&quot;/&gt;&lt;lineCharCount val=&quot;64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DC25EC7-815D-4E2C-9943-96476560CD8C}&quot;/&gt;&lt;isInvalidForFieldText val=&quot;0&quot;/&gt;&lt;Image&gt;&lt;filename val=&quot;C:\Users\User\AppData\Local\Temp\CP8052253996984Session\CPTrustFolder8052253996984\PPTImport8052254558406\data\asimages\{6DC25EC7-815D-4E2C-9943-96476560CD8C}_18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9A52B73-7BD7-455F-B7E4-A1B3344BBA09}&quot;/&gt;&lt;isInvalidForFieldText val=&quot;0&quot;/&gt;&lt;Image&gt;&lt;filename val=&quot;C:\Users\User\AppData\Local\Temp\CP8052253996984Session\CPTrustFolder8052253996984\PPTImport8052254558406\data\asimages\{59A52B73-7BD7-455F-B7E4-A1B3344BBA09}_19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5B0B6F1-505A-44E3-8553-D4AA9F5D7F23}&quot;/&gt;&lt;isInvalidForFieldText val=&quot;0&quot;/&gt;&lt;Image&gt;&lt;filename val=&quot;C:\Users\User\AppData\Local\Temp\CP8052253996984Session\CPTrustFolder8052253996984\PPTImport8052254558406\data\asimages\{E5B0B6F1-505A-44E3-8553-D4AA9F5D7F23}_19.png&quot;/&gt;&lt;left val=&quot;48&quot;/&gt;&lt;top val=&quot;427&quot;/&gt;&lt;width val=&quot;822&quot;/&gt;&lt;height val=&quot;248&quot;/&gt;&lt;hasText val=&quot;1&quot;/&gt;&lt;/Image&gt;&lt;/ThreeDShapeInfo&gt;"/>
  <p:tag name="PRESENTER_SHAPETEXTINFO" val="&lt;ShapeTextInfo&gt;&lt;TableIndex row=&quot;-1&quot; col=&quot;-1&quot;&gt;&lt;linesCount val=&quot;7&quot;/&gt;&lt;lineCharCount val=&quot;67&quot;/&gt;&lt;lineCharCount val=&quot;72&quot;/&gt;&lt;lineCharCount val=&quot;33&quot;/&gt;&lt;lineCharCount val=&quot;67&quot;/&gt;&lt;lineCharCount val=&quot;17&quot;/&gt;&lt;lineCharCount val=&quot;72&quot;/&gt;&lt;lineCharCount val=&quot;26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F8760A9-C8CD-427D-8734-41E6FE0C34C5}&quot;/&gt;&lt;isInvalidForFieldText val=&quot;0&quot;/&gt;&lt;Image&gt;&lt;filename val=&quot;C:\Users\User\AppData\Local\Temp\CP8052253996984Session\CPTrustFolder8052253996984\PPTImport8052254558406\data\asimages\{6F8760A9-C8CD-427D-8734-41E6FE0C34C5}_19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FDBC18B-83A1-46B7-8F00-49EC8DD66295}&quot;/&gt;&lt;isInvalidForFieldText val=&quot;0&quot;/&gt;&lt;Image&gt;&lt;filename val=&quot;C:\Users\User\AppData\Local\Temp\CP8052253996984Session\CPTrustFolder8052253996984\PPTImport8052254558406\data\asimages\{3FDBC18B-83A1-46B7-8F00-49EC8DD66295}_20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978AF0C-76DC-4570-A182-7BDD10892913}&quot;/&gt;&lt;isInvalidForFieldText val=&quot;0&quot;/&gt;&lt;Image&gt;&lt;filename val=&quot;C:\Users\User\AppData\Local\Temp\CP8052253996984Session\CPTrustFolder8052253996984\PPTImport8052254558406\data\asimages\{3978AF0C-76DC-4570-A182-7BDD10892913}_20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8E3A715-54C7-4341-830E-2A7A14AD4306}&quot;/&gt;&lt;isInvalidForFieldText val=&quot;0&quot;/&gt;&lt;Image&gt;&lt;filename val=&quot;C:\Users\User\AppData\Local\Temp\CP8052253996984Session\CPTrustFolder8052253996984\PPTImport8052254558406\data\asimages\{88E3A715-54C7-4341-830E-2A7A14AD4306}_21.png&quot;/&gt;&lt;left val=&quot;0&quot;/&gt;&lt;top val=&quot;76&quot;/&gt;&lt;width val=&quot;961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25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70D3F14-2F86-46C4-94BB-5E98AD799D40}&quot;/&gt;&lt;isInvalidForFieldText val=&quot;0&quot;/&gt;&lt;Image&gt;&lt;filename val=&quot;C:\Users\User\AppData\Local\Temp\CP8052253996984Session\CPTrustFolder8052253996984\PPTImport8052254558406\data\asimages\{A70D3F14-2F86-46C4-94BB-5E98AD799D40}_21.png&quot;/&gt;&lt;left val=&quot;72&quot;/&gt;&lt;top val=&quot;192&quot;/&gt;&lt;width val=&quot;25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016DE3F-A1BE-4371-8354-1CBB34584FEA}&quot;/&gt;&lt;isInvalidForFieldText val=&quot;0&quot;/&gt;&lt;Image&gt;&lt;filename val=&quot;C:\Users\User\AppData\Local\Temp\CP8052253996984Session\CPTrustFolder8052253996984\PPTImport8052254558406\data\asimages\{D016DE3F-A1BE-4371-8354-1CBB34584FEA}_21.png&quot;/&gt;&lt;left val=&quot;72&quot;/&gt;&lt;top val=&quot;398&quot;/&gt;&lt;width val=&quot;189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5578D39-FBD6-43C8-8B68-53711295C2EC}&quot;/&gt;&lt;isInvalidForFieldText val=&quot;0&quot;/&gt;&lt;Image&gt;&lt;filename val=&quot;C:\Users\User\AppData\Local\Temp\CP8052253996984Session\CPTrustFolder8052253996984\PPTImport8052254558406\data\asimages\{25578D39-FBD6-43C8-8B68-53711295C2EC}_21.png&quot;/&gt;&lt;left val=&quot;90&quot;/&gt;&lt;top val=&quot;579&quot;/&gt;&lt;width val=&quot;143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028399B-2DA7-4E44-961A-15E8720002E6}&quot;/&gt;&lt;isInvalidForFieldText val=&quot;0&quot;/&gt;&lt;Image&gt;&lt;filename val=&quot;C:\Users\User\AppData\Local\Temp\CP8052253996984Session\CPTrustFolder8052253996984\PPTImport8052254558406\data\asimages\{8028399B-2DA7-4E44-961A-15E8720002E6}_21.png&quot;/&gt;&lt;left val=&quot;667&quot;/&gt;&lt;top val=&quot;266&quot;/&gt;&lt;width val=&quot;220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2" ma:contentTypeDescription="Create a new document." ma:contentTypeScope="" ma:versionID="6c365028c923d9ffa664fde6e73f74f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7CAB9-D682-4F20-8E89-22C4C251A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6AF0E38-336C-423A-8B77-E92E58D8403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CCB2DC-924C-4D62-AA1F-2BF78EEC76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6278</TotalTime>
  <Words>1297</Words>
  <Application>Microsoft Office PowerPoint</Application>
  <PresentationFormat>On-screen Show (4:3)</PresentationFormat>
  <Paragraphs>282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Wingdings</vt:lpstr>
      <vt:lpstr>Using as of April 26</vt:lpstr>
      <vt:lpstr>Introduction to SMS Centralized Mail (CM) Portal</vt:lpstr>
      <vt:lpstr>Lesson Objectives</vt:lpstr>
      <vt:lpstr>References</vt:lpstr>
      <vt:lpstr>Centralized Mail</vt:lpstr>
      <vt:lpstr>Features and Functions</vt:lpstr>
      <vt:lpstr>User Functions</vt:lpstr>
      <vt:lpstr>Access to the CM Portal</vt:lpstr>
      <vt:lpstr>Login </vt:lpstr>
      <vt:lpstr>Login Continued</vt:lpstr>
      <vt:lpstr>Home/Landing Page</vt:lpstr>
      <vt:lpstr>Home Page Options</vt:lpstr>
      <vt:lpstr>Search Function</vt:lpstr>
      <vt:lpstr>Search Selections</vt:lpstr>
      <vt:lpstr>Home Page – Work Queues</vt:lpstr>
      <vt:lpstr>Home Page – Work Queues</vt:lpstr>
      <vt:lpstr>Home Page Available Queues</vt:lpstr>
      <vt:lpstr>Workflow Queue</vt:lpstr>
      <vt:lpstr>Workflow Queue Sorting</vt:lpstr>
      <vt:lpstr>Workflow Page Actions</vt:lpstr>
      <vt:lpstr>Workflow Processing Page</vt:lpstr>
      <vt:lpstr>Workflow Page  Package Level Processing</vt:lpstr>
      <vt:lpstr>Workflow Page Actions &amp; Tasks</vt:lpstr>
      <vt:lpstr>Actions Buttons</vt:lpstr>
      <vt:lpstr>Index Button</vt:lpstr>
      <vt:lpstr>Index Button Emergent Claims</vt:lpstr>
      <vt:lpstr>Actions &amp; Tasks</vt:lpstr>
      <vt:lpstr>Actions &amp; Tasks</vt:lpstr>
      <vt:lpstr>Actions &amp; Tasks</vt:lpstr>
      <vt:lpstr>Actions &amp; Tasks</vt:lpstr>
      <vt:lpstr>Workflow Page  Document Level Processing</vt:lpstr>
      <vt:lpstr>View Buttons and Tools</vt:lpstr>
      <vt:lpstr>View Buttons and Tools</vt:lpstr>
      <vt:lpstr>View Buttons and Tools</vt:lpstr>
      <vt:lpstr>Additional Information</vt:lpstr>
      <vt:lpstr>Misfiled and Misdirected Mail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Centralized Mail (CM) Portal Training - SMS PowerPoint Presentation</dc:title>
  <dc:subject>Claims Assistants, VSR, RVSR, Coaches</dc:subject>
  <dc:creator>Department of Veterans Affairs, Veterans Benefits Administration, Compensation Service, STAFF</dc:creator>
  <cp:keywords>centralized, features, functions, mail, portal, training</cp:keywords>
  <dc:description>This lesson enables employees to have a clear understanding of the centralized mail system.</dc:description>
  <cp:lastModifiedBy>Kathy Poole</cp:lastModifiedBy>
  <cp:revision>257</cp:revision>
  <cp:lastPrinted>2014-04-25T17:24:11Z</cp:lastPrinted>
  <dcterms:created xsi:type="dcterms:W3CDTF">2012-06-26T17:53:19Z</dcterms:created>
  <dcterms:modified xsi:type="dcterms:W3CDTF">2018-08-10T14:37:19Z</dcterms:modified>
  <cp:category>NTC Curriculum</cp:category>
  <cp:contentStatus>June 2012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Presentation</vt:lpwstr>
  </property>
  <property fmtid="{D5CDD505-2E9C-101B-9397-08002B2CF9AE}" pid="3" name="Language">
    <vt:lpwstr>en</vt:lpwstr>
  </property>
</Properties>
</file>