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2.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3.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217" r:id="rId1"/>
  </p:sldMasterIdLst>
  <p:notesMasterIdLst>
    <p:notesMasterId r:id="rId52"/>
  </p:notesMasterIdLst>
  <p:handoutMasterIdLst>
    <p:handoutMasterId r:id="rId53"/>
  </p:handoutMasterIdLst>
  <p:sldIdLst>
    <p:sldId id="256" r:id="rId2"/>
    <p:sldId id="412" r:id="rId3"/>
    <p:sldId id="451" r:id="rId4"/>
    <p:sldId id="434" r:id="rId5"/>
    <p:sldId id="413" r:id="rId6"/>
    <p:sldId id="411" r:id="rId7"/>
    <p:sldId id="399" r:id="rId8"/>
    <p:sldId id="400" r:id="rId9"/>
    <p:sldId id="401" r:id="rId10"/>
    <p:sldId id="402" r:id="rId11"/>
    <p:sldId id="403" r:id="rId12"/>
    <p:sldId id="404" r:id="rId13"/>
    <p:sldId id="405" r:id="rId14"/>
    <p:sldId id="406" r:id="rId15"/>
    <p:sldId id="407" r:id="rId16"/>
    <p:sldId id="449" r:id="rId17"/>
    <p:sldId id="408" r:id="rId18"/>
    <p:sldId id="442" r:id="rId19"/>
    <p:sldId id="409" r:id="rId20"/>
    <p:sldId id="443" r:id="rId21"/>
    <p:sldId id="438" r:id="rId22"/>
    <p:sldId id="439" r:id="rId23"/>
    <p:sldId id="440" r:id="rId24"/>
    <p:sldId id="441" r:id="rId25"/>
    <p:sldId id="410" r:id="rId26"/>
    <p:sldId id="357" r:id="rId27"/>
    <p:sldId id="414" r:id="rId28"/>
    <p:sldId id="431" r:id="rId29"/>
    <p:sldId id="432" r:id="rId30"/>
    <p:sldId id="415" r:id="rId31"/>
    <p:sldId id="416" r:id="rId32"/>
    <p:sldId id="417" r:id="rId33"/>
    <p:sldId id="429" r:id="rId34"/>
    <p:sldId id="435" r:id="rId35"/>
    <p:sldId id="445" r:id="rId36"/>
    <p:sldId id="436" r:id="rId37"/>
    <p:sldId id="437" r:id="rId38"/>
    <p:sldId id="420" r:id="rId39"/>
    <p:sldId id="421" r:id="rId40"/>
    <p:sldId id="423" r:id="rId41"/>
    <p:sldId id="424" r:id="rId42"/>
    <p:sldId id="425" r:id="rId43"/>
    <p:sldId id="426" r:id="rId44"/>
    <p:sldId id="427" r:id="rId45"/>
    <p:sldId id="428" r:id="rId46"/>
    <p:sldId id="446" r:id="rId47"/>
    <p:sldId id="447" r:id="rId48"/>
    <p:sldId id="448" r:id="rId49"/>
    <p:sldId id="433" r:id="rId50"/>
    <p:sldId id="450"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072">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F497D"/>
    <a:srgbClr val="1D3275"/>
    <a:srgbClr val="CC0000"/>
    <a:srgbClr val="FFCC66"/>
    <a:srgbClr val="6600CC"/>
    <a:srgbClr val="000066"/>
    <a:srgbClr val="BBBBFF"/>
    <a:srgbClr val="ABAB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10" autoAdjust="0"/>
    <p:restoredTop sz="94295" autoAdjust="0"/>
  </p:normalViewPr>
  <p:slideViewPr>
    <p:cSldViewPr showGuides="1">
      <p:cViewPr varScale="1">
        <p:scale>
          <a:sx n="106" d="100"/>
          <a:sy n="106" d="100"/>
        </p:scale>
        <p:origin x="906" y="78"/>
      </p:cViewPr>
      <p:guideLst>
        <p:guide orient="horz" pos="2160"/>
        <p:guide pos="30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howGuides="1">
      <p:cViewPr>
        <p:scale>
          <a:sx n="75" d="100"/>
          <a:sy n="75" d="100"/>
        </p:scale>
        <p:origin x="-1164" y="-60"/>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7714B34-8356-42E8-9B7D-5CB406C142DA}"/>
              </a:ext>
            </a:extLst>
          </p:cNvPr>
          <p:cNvSpPr>
            <a:spLocks noGrp="1" noChangeArrowheads="1"/>
          </p:cNvSpPr>
          <p:nvPr>
            <p:ph type="hdr" sz="quarter"/>
          </p:nvPr>
        </p:nvSpPr>
        <p:spPr bwMode="auto">
          <a:xfrm>
            <a:off x="0" y="0"/>
            <a:ext cx="3043238" cy="471488"/>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defTabSz="930275" eaLnBrk="0" hangingPunct="0">
              <a:defRPr sz="1200">
                <a:latin typeface="Times New Roman" pitchFamily="18" charset="0"/>
              </a:defRPr>
            </a:lvl1pPr>
          </a:lstStyle>
          <a:p>
            <a:pPr>
              <a:defRPr/>
            </a:pPr>
            <a:r>
              <a:rPr lang="en-US"/>
              <a:t>VBA Overview</a:t>
            </a:r>
          </a:p>
        </p:txBody>
      </p:sp>
      <p:sp>
        <p:nvSpPr>
          <p:cNvPr id="4099" name="Rectangle 3">
            <a:extLst>
              <a:ext uri="{FF2B5EF4-FFF2-40B4-BE49-F238E27FC236}">
                <a16:creationId xmlns:a16="http://schemas.microsoft.com/office/drawing/2014/main" id="{495EA9CA-8331-4525-8568-778F13B3BF89}"/>
              </a:ext>
            </a:extLst>
          </p:cNvPr>
          <p:cNvSpPr>
            <a:spLocks noGrp="1" noChangeArrowheads="1"/>
          </p:cNvSpPr>
          <p:nvPr>
            <p:ph type="dt" sz="quarter" idx="1"/>
          </p:nvPr>
        </p:nvSpPr>
        <p:spPr bwMode="auto">
          <a:xfrm>
            <a:off x="3981450" y="0"/>
            <a:ext cx="3041650" cy="471488"/>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algn="r" defTabSz="930275" eaLnBrk="0" hangingPunct="0">
              <a:defRPr sz="1200"/>
            </a:lvl1pPr>
          </a:lstStyle>
          <a:p>
            <a:pPr>
              <a:defRPr/>
            </a:pPr>
            <a:endParaRPr lang="en-US"/>
          </a:p>
        </p:txBody>
      </p:sp>
      <p:sp>
        <p:nvSpPr>
          <p:cNvPr id="4100" name="Rectangle 4">
            <a:extLst>
              <a:ext uri="{FF2B5EF4-FFF2-40B4-BE49-F238E27FC236}">
                <a16:creationId xmlns:a16="http://schemas.microsoft.com/office/drawing/2014/main" id="{0D2B3E2A-5B7D-4482-9EA0-04000C2B34A1}"/>
              </a:ext>
            </a:extLst>
          </p:cNvPr>
          <p:cNvSpPr>
            <a:spLocks noGrp="1" noChangeArrowheads="1"/>
          </p:cNvSpPr>
          <p:nvPr>
            <p:ph type="ftr" sz="quarter" idx="2"/>
          </p:nvPr>
        </p:nvSpPr>
        <p:spPr bwMode="auto">
          <a:xfrm>
            <a:off x="0" y="8801100"/>
            <a:ext cx="3043238" cy="471488"/>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defTabSz="930275" eaLnBrk="0" hangingPunct="0">
              <a:defRPr sz="1200">
                <a:latin typeface="Times New Roman" pitchFamily="18" charset="0"/>
              </a:defRPr>
            </a:lvl1pPr>
          </a:lstStyle>
          <a:p>
            <a:pPr>
              <a:defRPr/>
            </a:pPr>
            <a:endParaRPr lang="en-US"/>
          </a:p>
        </p:txBody>
      </p:sp>
      <p:sp>
        <p:nvSpPr>
          <p:cNvPr id="4101" name="Rectangle 5">
            <a:extLst>
              <a:ext uri="{FF2B5EF4-FFF2-40B4-BE49-F238E27FC236}">
                <a16:creationId xmlns:a16="http://schemas.microsoft.com/office/drawing/2014/main" id="{BC796047-8BAF-4F04-A6B4-D15ACF0A82E1}"/>
              </a:ext>
            </a:extLst>
          </p:cNvPr>
          <p:cNvSpPr>
            <a:spLocks noGrp="1" noChangeArrowheads="1"/>
          </p:cNvSpPr>
          <p:nvPr>
            <p:ph type="sldNum" sz="quarter" idx="3"/>
          </p:nvPr>
        </p:nvSpPr>
        <p:spPr bwMode="auto">
          <a:xfrm>
            <a:off x="3981450" y="8801100"/>
            <a:ext cx="3041650" cy="471488"/>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algn="r" defTabSz="930275" eaLnBrk="0" hangingPunct="0">
              <a:defRPr sz="1200">
                <a:latin typeface="Times New Roman" panose="02020603050405020304" pitchFamily="18" charset="0"/>
              </a:defRPr>
            </a:lvl1pPr>
          </a:lstStyle>
          <a:p>
            <a:fld id="{7F0B98AF-B9DD-47C4-978E-AAD9A23777EE}"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5653161-BE12-419B-A889-85038E42D2A8}"/>
              </a:ext>
            </a:extLst>
          </p:cNvPr>
          <p:cNvSpPr>
            <a:spLocks noGrp="1" noChangeArrowheads="1"/>
          </p:cNvSpPr>
          <p:nvPr>
            <p:ph type="hdr" sz="quarter"/>
          </p:nvPr>
        </p:nvSpPr>
        <p:spPr bwMode="auto">
          <a:xfrm>
            <a:off x="0" y="0"/>
            <a:ext cx="3038475" cy="469900"/>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defTabSz="928688" eaLnBrk="0" hangingPunct="0">
              <a:defRPr sz="1200"/>
            </a:lvl1pPr>
          </a:lstStyle>
          <a:p>
            <a:pPr>
              <a:defRPr/>
            </a:pPr>
            <a:r>
              <a:rPr lang="en-US"/>
              <a:t>VBA Overview</a:t>
            </a:r>
          </a:p>
        </p:txBody>
      </p:sp>
      <p:sp>
        <p:nvSpPr>
          <p:cNvPr id="2051" name="Rectangle 3">
            <a:extLst>
              <a:ext uri="{FF2B5EF4-FFF2-40B4-BE49-F238E27FC236}">
                <a16:creationId xmlns:a16="http://schemas.microsoft.com/office/drawing/2014/main" id="{3BF2CC11-6ED3-4015-B846-018641434504}"/>
              </a:ext>
            </a:extLst>
          </p:cNvPr>
          <p:cNvSpPr>
            <a:spLocks noGrp="1" noChangeArrowheads="1"/>
          </p:cNvSpPr>
          <p:nvPr>
            <p:ph type="dt" idx="1"/>
          </p:nvPr>
        </p:nvSpPr>
        <p:spPr bwMode="auto">
          <a:xfrm>
            <a:off x="3971925" y="0"/>
            <a:ext cx="3038475" cy="469900"/>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algn="r" defTabSz="928688" eaLnBrk="0" hangingPunct="0">
              <a:defRPr sz="1200"/>
            </a:lvl1pPr>
          </a:lstStyle>
          <a:p>
            <a:pPr>
              <a:defRPr/>
            </a:pPr>
            <a:endParaRPr lang="en-US"/>
          </a:p>
        </p:txBody>
      </p:sp>
      <p:sp>
        <p:nvSpPr>
          <p:cNvPr id="54276" name="Rectangle 4">
            <a:extLst>
              <a:ext uri="{FF2B5EF4-FFF2-40B4-BE49-F238E27FC236}">
                <a16:creationId xmlns:a16="http://schemas.microsoft.com/office/drawing/2014/main" id="{07C0508F-E2C2-47F2-909A-619A10E8F845}"/>
              </a:ext>
            </a:extLst>
          </p:cNvPr>
          <p:cNvSpPr>
            <a:spLocks noGrp="1" noRot="1" noChangeAspect="1" noChangeArrowheads="1" noTextEdit="1"/>
          </p:cNvSpPr>
          <p:nvPr>
            <p:ph type="sldImg" idx="2"/>
          </p:nvPr>
        </p:nvSpPr>
        <p:spPr bwMode="auto">
          <a:xfrm>
            <a:off x="1211263" y="708025"/>
            <a:ext cx="4594225" cy="34448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5A9B3A03-C05E-447C-89D8-FC797D2125AF}"/>
              </a:ext>
            </a:extLst>
          </p:cNvPr>
          <p:cNvSpPr>
            <a:spLocks noGrp="1" noChangeArrowheads="1"/>
          </p:cNvSpPr>
          <p:nvPr>
            <p:ph type="body" sz="quarter" idx="3"/>
          </p:nvPr>
        </p:nvSpPr>
        <p:spPr bwMode="auto">
          <a:xfrm>
            <a:off x="935038" y="4389438"/>
            <a:ext cx="5140325" cy="4233862"/>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a:extLst>
              <a:ext uri="{FF2B5EF4-FFF2-40B4-BE49-F238E27FC236}">
                <a16:creationId xmlns:a16="http://schemas.microsoft.com/office/drawing/2014/main" id="{E52C3D7C-2810-4118-BE33-D1010B0D763C}"/>
              </a:ext>
            </a:extLst>
          </p:cNvPr>
          <p:cNvSpPr>
            <a:spLocks noGrp="1" noChangeArrowheads="1"/>
          </p:cNvSpPr>
          <p:nvPr>
            <p:ph type="ftr" sz="quarter" idx="4"/>
          </p:nvPr>
        </p:nvSpPr>
        <p:spPr bwMode="auto">
          <a:xfrm>
            <a:off x="0" y="8856663"/>
            <a:ext cx="3038475" cy="469900"/>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defTabSz="928688" eaLnBrk="0" hangingPunct="0">
              <a:defRPr sz="1200"/>
            </a:lvl1pPr>
          </a:lstStyle>
          <a:p>
            <a:pPr>
              <a:defRPr/>
            </a:pPr>
            <a:endParaRPr lang="en-US"/>
          </a:p>
        </p:txBody>
      </p:sp>
      <p:sp>
        <p:nvSpPr>
          <p:cNvPr id="2055" name="Rectangle 7">
            <a:extLst>
              <a:ext uri="{FF2B5EF4-FFF2-40B4-BE49-F238E27FC236}">
                <a16:creationId xmlns:a16="http://schemas.microsoft.com/office/drawing/2014/main" id="{2BADEFE2-F7EE-4845-A7AA-4645654F4EAF}"/>
              </a:ext>
            </a:extLst>
          </p:cNvPr>
          <p:cNvSpPr>
            <a:spLocks noGrp="1" noChangeArrowheads="1"/>
          </p:cNvSpPr>
          <p:nvPr>
            <p:ph type="sldNum" sz="quarter" idx="5"/>
          </p:nvPr>
        </p:nvSpPr>
        <p:spPr bwMode="auto">
          <a:xfrm>
            <a:off x="3971925" y="8856663"/>
            <a:ext cx="3038475" cy="469900"/>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algn="r" defTabSz="928688" eaLnBrk="0" hangingPunct="0">
              <a:defRPr sz="1200"/>
            </a:lvl1pPr>
          </a:lstStyle>
          <a:p>
            <a:fld id="{84F6BAE1-5CF6-4F86-B034-999398D136FE}" type="slidenum">
              <a:rPr lang="en-US" altLang="en-US"/>
              <a:pPr/>
              <a:t>‹#›</a:t>
            </a:fld>
            <a:endParaRPr lang="en-US" alt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40EEEAB1-8363-40E8-BCEF-E45DC2ED1AE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r>
              <a:rPr lang="en-US" altLang="en-US" sz="1200"/>
              <a:t>VBA Overview</a:t>
            </a:r>
          </a:p>
        </p:txBody>
      </p:sp>
      <p:sp>
        <p:nvSpPr>
          <p:cNvPr id="55299" name="Rectangle 7">
            <a:extLst>
              <a:ext uri="{FF2B5EF4-FFF2-40B4-BE49-F238E27FC236}">
                <a16:creationId xmlns:a16="http://schemas.microsoft.com/office/drawing/2014/main" id="{4160D679-96F4-47ED-8FED-37BC1F941C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fld id="{8A5E31E1-6E65-4CBF-9A56-FE7A5EF5EFA6}" type="slidenum">
              <a:rPr lang="en-US" altLang="en-US" sz="1200"/>
              <a:pPr/>
              <a:t>1</a:t>
            </a:fld>
            <a:endParaRPr lang="en-US" altLang="en-US" sz="1200"/>
          </a:p>
        </p:txBody>
      </p:sp>
      <p:sp>
        <p:nvSpPr>
          <p:cNvPr id="55300" name="Rectangle 2">
            <a:extLst>
              <a:ext uri="{FF2B5EF4-FFF2-40B4-BE49-F238E27FC236}">
                <a16:creationId xmlns:a16="http://schemas.microsoft.com/office/drawing/2014/main" id="{B1DA9322-5AF8-4E27-BE4B-38758D998ECB}"/>
              </a:ext>
            </a:extLst>
          </p:cNvPr>
          <p:cNvSpPr>
            <a:spLocks noGrp="1" noRot="1" noChangeAspect="1" noChangeArrowheads="1" noTextEdit="1"/>
          </p:cNvSpPr>
          <p:nvPr>
            <p:ph type="sldImg"/>
          </p:nvPr>
        </p:nvSpPr>
        <p:spPr>
          <a:xfrm>
            <a:off x="1182688" y="698500"/>
            <a:ext cx="4646612" cy="3484563"/>
          </a:xfrm>
          <a:ln/>
        </p:spPr>
      </p:sp>
      <p:sp>
        <p:nvSpPr>
          <p:cNvPr id="55301" name="Rectangle 3">
            <a:extLst>
              <a:ext uri="{FF2B5EF4-FFF2-40B4-BE49-F238E27FC236}">
                <a16:creationId xmlns:a16="http://schemas.microsoft.com/office/drawing/2014/main" id="{0F87A6A9-6ADA-430A-9613-8B395660E0EC}"/>
              </a:ext>
            </a:extLst>
          </p:cNvPr>
          <p:cNvSpPr>
            <a:spLocks noGrp="1" noChangeArrowheads="1"/>
          </p:cNvSpPr>
          <p:nvPr>
            <p:ph type="body" idx="1"/>
          </p:nvPr>
        </p:nvSpPr>
        <p:spPr>
          <a:xfrm>
            <a:off x="544513" y="4418013"/>
            <a:ext cx="592137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sz="1600" b="1"/>
          </a:p>
        </p:txBody>
      </p:sp>
      <p:sp>
        <p:nvSpPr>
          <p:cNvPr id="55302" name="Footer Placeholder 5">
            <a:extLst>
              <a:ext uri="{FF2B5EF4-FFF2-40B4-BE49-F238E27FC236}">
                <a16:creationId xmlns:a16="http://schemas.microsoft.com/office/drawing/2014/main" id="{A78B72A4-8865-4D7D-AD96-5A51DA3B19CF}"/>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690AEEBD-8EF3-4604-BCB4-775EA227ED97}"/>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6998C237-573E-467D-8EEC-93A1182928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6324" name="Header Placeholder 3">
            <a:extLst>
              <a:ext uri="{FF2B5EF4-FFF2-40B4-BE49-F238E27FC236}">
                <a16:creationId xmlns:a16="http://schemas.microsoft.com/office/drawing/2014/main" id="{F948A3D4-1EAD-4470-9139-007CAF29BE6D}"/>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r>
              <a:rPr lang="en-US" altLang="en-US" sz="1200"/>
              <a:t>VBA Overview</a:t>
            </a:r>
          </a:p>
        </p:txBody>
      </p:sp>
      <p:sp>
        <p:nvSpPr>
          <p:cNvPr id="56325" name="Footer Placeholder 4">
            <a:extLst>
              <a:ext uri="{FF2B5EF4-FFF2-40B4-BE49-F238E27FC236}">
                <a16:creationId xmlns:a16="http://schemas.microsoft.com/office/drawing/2014/main" id="{A095AEF9-EFB1-48F6-8D82-3364499B84A7}"/>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a:p>
        </p:txBody>
      </p:sp>
      <p:sp>
        <p:nvSpPr>
          <p:cNvPr id="56326" name="Slide Number Placeholder 5">
            <a:extLst>
              <a:ext uri="{FF2B5EF4-FFF2-40B4-BE49-F238E27FC236}">
                <a16:creationId xmlns:a16="http://schemas.microsoft.com/office/drawing/2014/main" id="{DE2816FD-1463-4702-9A22-7253E5F2E6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fld id="{23B79D49-22A5-491C-B417-D597C255A85C}" type="slidenum">
              <a:rPr lang="en-US" altLang="en-US" sz="1200"/>
              <a:pPr/>
              <a:t>26</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A087E580-6CAE-4620-95C4-D835037A1E92}"/>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DC0ACFD6-10F4-4019-B081-FE1F419F8D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7348" name="Header Placeholder 3">
            <a:extLst>
              <a:ext uri="{FF2B5EF4-FFF2-40B4-BE49-F238E27FC236}">
                <a16:creationId xmlns:a16="http://schemas.microsoft.com/office/drawing/2014/main" id="{68E302EA-413B-4D0F-8BA7-2D9902B34FF0}"/>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r>
              <a:rPr lang="en-US" altLang="en-US" sz="1200"/>
              <a:t>VBA Overview</a:t>
            </a:r>
          </a:p>
        </p:txBody>
      </p:sp>
      <p:sp>
        <p:nvSpPr>
          <p:cNvPr id="57349" name="Footer Placeholder 4">
            <a:extLst>
              <a:ext uri="{FF2B5EF4-FFF2-40B4-BE49-F238E27FC236}">
                <a16:creationId xmlns:a16="http://schemas.microsoft.com/office/drawing/2014/main" id="{1A17D0A5-D2BE-448D-A874-B526558B163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a:p>
        </p:txBody>
      </p:sp>
      <p:sp>
        <p:nvSpPr>
          <p:cNvPr id="57350" name="Slide Number Placeholder 5">
            <a:extLst>
              <a:ext uri="{FF2B5EF4-FFF2-40B4-BE49-F238E27FC236}">
                <a16:creationId xmlns:a16="http://schemas.microsoft.com/office/drawing/2014/main" id="{0E1117EB-DC82-42DC-9C8E-DC227B029BD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fld id="{B828F3D8-B42B-4B70-B7C3-49EF24D68287}" type="slidenum">
              <a:rPr lang="en-US" altLang="en-US" sz="1200"/>
              <a:pPr/>
              <a:t>49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600"/>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578644"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578644" indent="0">
              <a:buNone/>
              <a:defRPr/>
            </a:lvl5pPr>
          </a:lstStyle>
          <a:p>
            <a:pPr lvl="0"/>
            <a:r>
              <a:rPr lang="en-US" dirty="0"/>
              <a:t>Date sub-title</a:t>
            </a:r>
          </a:p>
        </p:txBody>
      </p:sp>
    </p:spTree>
    <p:extLst>
      <p:ext uri="{BB962C8B-B14F-4D97-AF65-F5344CB8AC3E}">
        <p14:creationId xmlns:p14="http://schemas.microsoft.com/office/powerpoint/2010/main" val="3337968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spcAft>
                <a:spcPts val="600"/>
              </a:spcAft>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89322" indent="-144661">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2pPr>
            <a:lvl3pPr marL="433983" indent="-144661">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3pPr>
            <a:lvl4pPr marL="578644" indent="-144661">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6BBBC611-A4EF-47E6-904F-7BF30A1729AF}" type="slidenum">
              <a:rPr lang="en-US" altLang="en-US" smtClean="0"/>
              <a:pPr/>
              <a:t>‹#›</a:t>
            </a:fld>
            <a:endParaRPr lang="en-US" altLang="en-US"/>
          </a:p>
        </p:txBody>
      </p:sp>
    </p:spTree>
    <p:extLst>
      <p:ext uri="{BB962C8B-B14F-4D97-AF65-F5344CB8AC3E}">
        <p14:creationId xmlns:p14="http://schemas.microsoft.com/office/powerpoint/2010/main" val="4099595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6"/>
            <a:ext cx="9144000" cy="1086867"/>
          </a:xfrm>
        </p:spPr>
        <p:txBody>
          <a:bodyPr anchor="t">
            <a:noAutofit/>
          </a:bodyPr>
          <a:lstStyle>
            <a:lvl1pPr algn="ctr">
              <a:spcAft>
                <a:spcPts val="600"/>
              </a:spcAft>
              <a:defRPr sz="7200" b="0">
                <a:solidFill>
                  <a:srgbClr val="1F497D"/>
                </a:solidFill>
              </a:defRPr>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06C490D8-3B92-4E95-9879-72DDE14AC619}" type="slidenum">
              <a:rPr lang="en-US" altLang="en-US" smtClean="0"/>
              <a:pPr/>
              <a:t>‹#›</a:t>
            </a:fld>
            <a:endParaRPr lang="en-US" altLang="en-US"/>
          </a:p>
        </p:txBody>
      </p:sp>
    </p:spTree>
    <p:extLst>
      <p:ext uri="{BB962C8B-B14F-4D97-AF65-F5344CB8AC3E}">
        <p14:creationId xmlns:p14="http://schemas.microsoft.com/office/powerpoint/2010/main" val="3235291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spcAft>
                <a:spcPts val="600"/>
              </a:spcAft>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30188" indent="-230188">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461963" indent="-231775">
              <a:spcBef>
                <a:spcPts val="0"/>
              </a:spcBef>
              <a:spcAft>
                <a:spcPts val="600"/>
              </a:spcAft>
              <a:buClr>
                <a:schemeClr val="tx1"/>
              </a:buClr>
              <a:buFont typeface="Arial" panose="020B0604020202020204" pitchFamily="34" charset="0"/>
              <a:buChar char="•"/>
              <a:defRPr sz="1800">
                <a:latin typeface="Arial" panose="020B0604020202020204" pitchFamily="34" charset="0"/>
                <a:cs typeface="Arial" panose="020B0604020202020204" pitchFamily="34" charset="0"/>
              </a:defRPr>
            </a:lvl2pPr>
            <a:lvl3pPr marL="684213" indent="-222250">
              <a:spcBef>
                <a:spcPts val="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30188">
              <a:spcBef>
                <a:spcPts val="0"/>
              </a:spcBef>
              <a:spcAft>
                <a:spcPts val="600"/>
              </a:spcAft>
              <a:buClr>
                <a:schemeClr val="tx1"/>
              </a:buClr>
              <a:buFont typeface="Arial" panose="020B0604020202020204" pitchFamily="34" charset="0"/>
              <a:buChar char="•"/>
              <a:defRPr sz="140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06C490D8-3B92-4E95-9879-72DDE14AC619}" type="slidenum">
              <a:rPr lang="en-US" altLang="en-US" smtClean="0"/>
              <a:pPr/>
              <a:t>‹#›</a:t>
            </a:fld>
            <a:endParaRPr lang="en-US" altLang="en-US"/>
          </a:p>
        </p:txBody>
      </p:sp>
    </p:spTree>
    <p:extLst>
      <p:ext uri="{BB962C8B-B14F-4D97-AF65-F5344CB8AC3E}">
        <p14:creationId xmlns:p14="http://schemas.microsoft.com/office/powerpoint/2010/main" val="2409098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DF65BA85-CCA3-4378-8C74-0FC543E88698}" type="slidenum">
              <a:rPr lang="en-US" altLang="en-US" smtClean="0"/>
              <a:pPr/>
              <a:t>‹#›</a:t>
            </a:fld>
            <a:endParaRPr lang="en-US" altLang="en-US"/>
          </a:p>
        </p:txBody>
      </p:sp>
    </p:spTree>
    <p:extLst>
      <p:ext uri="{BB962C8B-B14F-4D97-AF65-F5344CB8AC3E}">
        <p14:creationId xmlns:p14="http://schemas.microsoft.com/office/powerpoint/2010/main" val="1714757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27241"/>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8"/>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9"/>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0"/>
            </p:custDataLst>
          </p:nvPr>
        </p:nvSpPr>
        <p:spPr>
          <a:xfrm>
            <a:off x="6931152" y="6601976"/>
            <a:ext cx="2133600" cy="365125"/>
          </a:xfrm>
          <a:prstGeom prst="rect">
            <a:avLst/>
          </a:prstGeom>
        </p:spPr>
        <p:txBody>
          <a:bodyPr tIns="0"/>
          <a:lstStyle>
            <a:lvl1pPr algn="r">
              <a:defRPr sz="788">
                <a:latin typeface="Arial" panose="020B0604020202020204" pitchFamily="34" charset="0"/>
                <a:cs typeface="Arial" panose="020B0604020202020204" pitchFamily="34" charset="0"/>
              </a:defRPr>
            </a:lvl1pPr>
          </a:lstStyle>
          <a:p>
            <a:fld id="{06C490D8-3B92-4E95-9879-72DDE14AC619}" type="slidenum">
              <a:rPr lang="en-US" altLang="en-US" smtClean="0"/>
              <a:pPr/>
              <a:t>‹#›</a:t>
            </a:fld>
            <a:endParaRPr lang="en-US" altLang="en-US"/>
          </a:p>
        </p:txBody>
      </p:sp>
    </p:spTree>
    <p:extLst>
      <p:ext uri="{BB962C8B-B14F-4D97-AF65-F5344CB8AC3E}">
        <p14:creationId xmlns:p14="http://schemas.microsoft.com/office/powerpoint/2010/main" val="3488037732"/>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Lst>
  <p:hf hdr="0" ftr="0" dt="0"/>
  <p:txStyles>
    <p:titleStyle>
      <a:lvl1pPr algn="ctr" defTabSz="289322" rtl="0" eaLnBrk="1" latinLnBrk="0" hangingPunct="1">
        <a:spcBef>
          <a:spcPct val="0"/>
        </a:spcBef>
        <a:buNone/>
        <a:defRPr sz="28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3.png"/><Relationship Id="rId5" Type="http://schemas.openxmlformats.org/officeDocument/2006/relationships/slideLayout" Target="../slideLayouts/slideLayout4.xml"/><Relationship Id="rId4" Type="http://schemas.openxmlformats.org/officeDocument/2006/relationships/tags" Target="../tags/tag21.xml"/></Relationships>
</file>

<file path=ppt/slides/_rels/slide20.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notesSlide" Target="../notesSlides/notesSlide2.xml"/></Relationships>
</file>

<file path=ppt/slides/_rels/slide27.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4"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4"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4"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4"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4"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4"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4"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4"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4"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4"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4"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4"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4"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5" Type="http://schemas.openxmlformats.org/officeDocument/2006/relationships/slideLayout" Target="../slideLayouts/slideLayout4.xml"/><Relationship Id="rId4" Type="http://schemas.openxmlformats.org/officeDocument/2006/relationships/tags" Target="../tags/tag153.xml"/></Relationships>
</file>

<file path=ppt/slides/_rels/slide47.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4"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4"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61.xml"/><Relationship Id="rId1" Type="http://schemas.openxmlformats.org/officeDocument/2006/relationships/tags" Target="../tags/tag160.xml"/><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a:extLst>
              <a:ext uri="{FF2B5EF4-FFF2-40B4-BE49-F238E27FC236}">
                <a16:creationId xmlns:a16="http://schemas.microsoft.com/office/drawing/2014/main" id="{3BBA63DF-D67D-4E7B-B2D6-86E59D3AA084}"/>
              </a:ext>
            </a:extLst>
          </p:cNvPr>
          <p:cNvSpPr>
            <a:spLocks noGrp="1" noChangeArrowheads="1"/>
          </p:cNvSpPr>
          <p:nvPr>
            <p:ph type="ctrTitle"/>
            <p:custDataLst>
              <p:tags r:id="rId1"/>
            </p:custDataLst>
          </p:nvPr>
        </p:nvSpPr>
        <p:spPr>
          <a:xfrm>
            <a:off x="685800" y="2819400"/>
            <a:ext cx="7772400" cy="1219200"/>
          </a:xfrm>
        </p:spPr>
        <p:txBody>
          <a:bodyPr/>
          <a:lstStyle/>
          <a:p>
            <a:pPr>
              <a:defRPr/>
            </a:pPr>
            <a:r>
              <a:rPr lang="en-US" b="1" dirty="0">
                <a:latin typeface="+mj-lt"/>
              </a:rPr>
              <a:t>Impact of </a:t>
            </a:r>
            <a:r>
              <a:rPr lang="en-US" b="1" i="1" dirty="0">
                <a:latin typeface="+mj-lt"/>
              </a:rPr>
              <a:t>Waters</a:t>
            </a:r>
            <a:r>
              <a:rPr lang="en-US" b="1" dirty="0">
                <a:latin typeface="+mj-lt"/>
              </a:rPr>
              <a:t> &amp; </a:t>
            </a:r>
            <a:r>
              <a:rPr lang="en-US" b="1" i="1" dirty="0">
                <a:latin typeface="+mj-lt"/>
              </a:rPr>
              <a:t>Walker</a:t>
            </a:r>
            <a:r>
              <a:rPr lang="en-US" b="1" dirty="0">
                <a:latin typeface="+mj-lt"/>
              </a:rPr>
              <a:t> Court Cases</a:t>
            </a:r>
            <a:endParaRPr lang="en-US" b="1" i="1" dirty="0">
              <a:latin typeface="+mj-lt"/>
            </a:endParaRPr>
          </a:p>
        </p:txBody>
      </p:sp>
      <p:sp>
        <p:nvSpPr>
          <p:cNvPr id="2" name="Text Placeholder 1">
            <a:extLst>
              <a:ext uri="{FF2B5EF4-FFF2-40B4-BE49-F238E27FC236}">
                <a16:creationId xmlns:a16="http://schemas.microsoft.com/office/drawing/2014/main" id="{09AA2891-357E-4551-85D8-927335149FFC}"/>
              </a:ext>
            </a:extLst>
          </p:cNvPr>
          <p:cNvSpPr>
            <a:spLocks noGrp="1"/>
          </p:cNvSpPr>
          <p:nvPr>
            <p:ph type="body" sz="quarter" idx="10"/>
            <p:custDataLst>
              <p:tags r:id="rId2"/>
            </p:custDataLst>
          </p:nvPr>
        </p:nvSpPr>
        <p:spPr>
          <a:xfrm>
            <a:off x="685800" y="4724400"/>
            <a:ext cx="3276600" cy="838200"/>
          </a:xfrm>
        </p:spPr>
        <p:txBody>
          <a:bodyPr/>
          <a:lstStyle/>
          <a:p>
            <a:r>
              <a:rPr lang="en-US" dirty="0"/>
              <a:t>Compensation Service </a:t>
            </a:r>
            <a:r>
              <a:rPr lang="en-US" sz="1800" dirty="0"/>
              <a:t>Quality Review and Consistency (214C)</a:t>
            </a:r>
            <a:endParaRPr lang="en-US" dirty="0"/>
          </a:p>
        </p:txBody>
      </p:sp>
      <p:sp>
        <p:nvSpPr>
          <p:cNvPr id="3" name="Text Placeholder 2">
            <a:extLst>
              <a:ext uri="{FF2B5EF4-FFF2-40B4-BE49-F238E27FC236}">
                <a16:creationId xmlns:a16="http://schemas.microsoft.com/office/drawing/2014/main" id="{A24B902E-86F1-47E0-B148-DE08426C5B53}"/>
              </a:ext>
            </a:extLst>
          </p:cNvPr>
          <p:cNvSpPr>
            <a:spLocks noGrp="1"/>
          </p:cNvSpPr>
          <p:nvPr>
            <p:ph type="body" sz="quarter" idx="11"/>
            <p:custDataLst>
              <p:tags r:id="rId3"/>
            </p:custDataLst>
          </p:nvPr>
        </p:nvSpPr>
        <p:spPr>
          <a:xfrm>
            <a:off x="6096000" y="4724400"/>
            <a:ext cx="2362200" cy="838200"/>
          </a:xfrm>
        </p:spPr>
        <p:txBody>
          <a:bodyPr/>
          <a:lstStyle/>
          <a:p>
            <a:r>
              <a:rPr lang="en-US" dirty="0"/>
              <a:t>April 2014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A85B7-E803-446C-8A25-4CCBD494E60E}"/>
              </a:ext>
            </a:extLst>
          </p:cNvPr>
          <p:cNvSpPr>
            <a:spLocks noGrp="1"/>
          </p:cNvSpPr>
          <p:nvPr>
            <p:ph type="title"/>
            <p:custDataLst>
              <p:tags r:id="rId1"/>
            </p:custDataLst>
          </p:nvPr>
        </p:nvSpPr>
        <p:spPr>
          <a:xfrm>
            <a:off x="0" y="793629"/>
            <a:ext cx="9144000" cy="1086867"/>
          </a:xfrm>
        </p:spPr>
        <p:txBody>
          <a:bodyPr/>
          <a:lstStyle/>
          <a:p>
            <a:pPr>
              <a:defRPr/>
            </a:pPr>
            <a:r>
              <a:rPr lang="en-US" i="1" dirty="0"/>
              <a:t>Waters v. Shinseki </a:t>
            </a:r>
            <a:r>
              <a:rPr lang="en-US" dirty="0"/>
              <a:t>(continued)</a:t>
            </a:r>
          </a:p>
        </p:txBody>
      </p:sp>
      <p:sp>
        <p:nvSpPr>
          <p:cNvPr id="12291" name="Content Placeholder 2">
            <a:extLst>
              <a:ext uri="{FF2B5EF4-FFF2-40B4-BE49-F238E27FC236}">
                <a16:creationId xmlns:a16="http://schemas.microsoft.com/office/drawing/2014/main" id="{687D6F3C-821D-4AD4-A751-B28780CE5996}"/>
              </a:ext>
            </a:extLst>
          </p:cNvPr>
          <p:cNvSpPr>
            <a:spLocks noGrp="1"/>
          </p:cNvSpPr>
          <p:nvPr>
            <p:ph idx="1"/>
            <p:custDataLst>
              <p:tags r:id="rId2"/>
            </p:custDataLst>
          </p:nvPr>
        </p:nvSpPr>
        <p:spPr>
          <a:xfrm>
            <a:off x="457200" y="2057400"/>
            <a:ext cx="8229600" cy="3916363"/>
          </a:xfrm>
        </p:spPr>
        <p:txBody>
          <a:bodyPr/>
          <a:lstStyle/>
          <a:p>
            <a:pPr>
              <a:buFont typeface="Arial" panose="020B0604020202020204" pitchFamily="34" charset="0"/>
              <a:buChar char="•"/>
            </a:pPr>
            <a:r>
              <a:rPr lang="en-US" altLang="en-US" dirty="0"/>
              <a:t>The Federal Circuit held that the Board used the stricter standard under </a:t>
            </a:r>
            <a:r>
              <a:rPr lang="en-US" altLang="en-US"/>
              <a:t>38 USC § </a:t>
            </a:r>
            <a:r>
              <a:rPr lang="en-US" altLang="en-US" dirty="0"/>
              <a:t>5103A(d)(2)(A), whereas the correct standard under section 5103A(d)(2)(B) only required the Board to state that the record did not indicate that the Veteran’s current disabilities had a causal connection or were associated with active military service.</a:t>
            </a:r>
          </a:p>
        </p:txBody>
      </p:sp>
      <p:sp>
        <p:nvSpPr>
          <p:cNvPr id="3" name="Slide Number Placeholder 2">
            <a:extLst>
              <a:ext uri="{FF2B5EF4-FFF2-40B4-BE49-F238E27FC236}">
                <a16:creationId xmlns:a16="http://schemas.microsoft.com/office/drawing/2014/main" id="{7B1D22EF-F74C-4647-925A-895F5C086CBB}"/>
              </a:ext>
            </a:extLst>
          </p:cNvPr>
          <p:cNvSpPr>
            <a:spLocks noGrp="1"/>
          </p:cNvSpPr>
          <p:nvPr>
            <p:ph type="sldNum" sz="quarter" idx="12"/>
            <p:custDataLst>
              <p:tags r:id="rId3"/>
            </p:custDataLst>
          </p:nvPr>
        </p:nvSpPr>
        <p:spPr>
          <a:xfrm>
            <a:off x="6931152" y="6601976"/>
            <a:ext cx="2133600" cy="365125"/>
          </a:xfrm>
        </p:spPr>
        <p:txBody>
          <a:bodyPr/>
          <a:lstStyle/>
          <a:p>
            <a:fld id="{06C490D8-3B92-4E95-9879-72DDE14AC619}" type="slidenum">
              <a:rPr lang="en-US" altLang="en-US" smtClean="0"/>
              <a:pPr/>
              <a:t>10</a:t>
            </a:fld>
            <a:endParaRPr lang="en-US" alt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6590B-EF93-4BEF-9C3F-9110A60C8624}"/>
              </a:ext>
            </a:extLst>
          </p:cNvPr>
          <p:cNvSpPr>
            <a:spLocks noGrp="1"/>
          </p:cNvSpPr>
          <p:nvPr>
            <p:ph type="title"/>
            <p:custDataLst>
              <p:tags r:id="rId1"/>
            </p:custDataLst>
          </p:nvPr>
        </p:nvSpPr>
        <p:spPr>
          <a:xfrm>
            <a:off x="0" y="793629"/>
            <a:ext cx="9144000" cy="1086867"/>
          </a:xfrm>
        </p:spPr>
        <p:txBody>
          <a:bodyPr/>
          <a:lstStyle/>
          <a:p>
            <a:pPr>
              <a:defRPr/>
            </a:pPr>
            <a:r>
              <a:rPr lang="en-US" i="1" dirty="0"/>
              <a:t>Waters v. Shinseki </a:t>
            </a:r>
            <a:r>
              <a:rPr lang="en-US" dirty="0"/>
              <a:t>(continued)</a:t>
            </a:r>
          </a:p>
        </p:txBody>
      </p:sp>
      <p:sp>
        <p:nvSpPr>
          <p:cNvPr id="13315" name="Content Placeholder 2">
            <a:extLst>
              <a:ext uri="{FF2B5EF4-FFF2-40B4-BE49-F238E27FC236}">
                <a16:creationId xmlns:a16="http://schemas.microsoft.com/office/drawing/2014/main" id="{683EE977-BA5A-4D0A-A798-1BD3A1275EC1}"/>
              </a:ext>
            </a:extLst>
          </p:cNvPr>
          <p:cNvSpPr>
            <a:spLocks noGrp="1"/>
          </p:cNvSpPr>
          <p:nvPr>
            <p:ph idx="1"/>
            <p:custDataLst>
              <p:tags r:id="rId2"/>
            </p:custDataLst>
          </p:nvPr>
        </p:nvSpPr>
        <p:spPr>
          <a:xfrm>
            <a:off x="457200" y="2057400"/>
            <a:ext cx="8229600" cy="3916363"/>
          </a:xfrm>
        </p:spPr>
        <p:txBody>
          <a:bodyPr>
            <a:noAutofit/>
          </a:bodyPr>
          <a:lstStyle/>
          <a:p>
            <a:r>
              <a:rPr lang="en-US" altLang="en-US" dirty="0"/>
              <a:t>The Federal Circuit rejected the Veteran’s argument that his statement of a nexus alone was enough to entitle him to a medical examination under subsection B. The Federal Circuit held that accepting the theory that medical examinations are to be routine and virtually automatically provided to all Veterans in disability cases would eliminate the carefully drafted statutory standards established by Congress governing the provision of medical examinations.</a:t>
            </a:r>
          </a:p>
        </p:txBody>
      </p:sp>
      <p:sp>
        <p:nvSpPr>
          <p:cNvPr id="3" name="Slide Number Placeholder 2">
            <a:extLst>
              <a:ext uri="{FF2B5EF4-FFF2-40B4-BE49-F238E27FC236}">
                <a16:creationId xmlns:a16="http://schemas.microsoft.com/office/drawing/2014/main" id="{3091DE9F-E915-46AF-A392-56F3C904E327}"/>
              </a:ext>
            </a:extLst>
          </p:cNvPr>
          <p:cNvSpPr>
            <a:spLocks noGrp="1"/>
          </p:cNvSpPr>
          <p:nvPr>
            <p:ph type="sldNum" sz="quarter" idx="12"/>
            <p:custDataLst>
              <p:tags r:id="rId3"/>
            </p:custDataLst>
          </p:nvPr>
        </p:nvSpPr>
        <p:spPr>
          <a:xfrm>
            <a:off x="6931152" y="6601976"/>
            <a:ext cx="2133600" cy="365125"/>
          </a:xfrm>
        </p:spPr>
        <p:txBody>
          <a:bodyPr/>
          <a:lstStyle/>
          <a:p>
            <a:fld id="{06C490D8-3B92-4E95-9879-72DDE14AC619}" type="slidenum">
              <a:rPr lang="en-US" altLang="en-US" smtClean="0"/>
              <a:pPr/>
              <a:t>11</a:t>
            </a:fld>
            <a:endParaRPr lang="en-US" alt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F33DD-28CC-4A97-9A94-768DA41363C1}"/>
              </a:ext>
            </a:extLst>
          </p:cNvPr>
          <p:cNvSpPr>
            <a:spLocks noGrp="1"/>
          </p:cNvSpPr>
          <p:nvPr>
            <p:ph type="title"/>
            <p:custDataLst>
              <p:tags r:id="rId1"/>
            </p:custDataLst>
          </p:nvPr>
        </p:nvSpPr>
        <p:spPr>
          <a:xfrm>
            <a:off x="0" y="793629"/>
            <a:ext cx="9144000" cy="1086867"/>
          </a:xfrm>
        </p:spPr>
        <p:txBody>
          <a:bodyPr/>
          <a:lstStyle/>
          <a:p>
            <a:pPr>
              <a:defRPr/>
            </a:pPr>
            <a:r>
              <a:rPr lang="en-US" dirty="0"/>
              <a:t>38 </a:t>
            </a:r>
            <a:r>
              <a:rPr lang="en-US" dirty="0">
                <a:cs typeface="Arial" panose="020B0604020202020204" pitchFamily="34" charset="0"/>
              </a:rPr>
              <a:t>§ </a:t>
            </a:r>
            <a:r>
              <a:rPr lang="en-US" dirty="0"/>
              <a:t>CFR 3.159 (a)(2)</a:t>
            </a:r>
          </a:p>
        </p:txBody>
      </p:sp>
      <p:sp>
        <p:nvSpPr>
          <p:cNvPr id="3" name="Content Placeholder 2">
            <a:extLst>
              <a:ext uri="{FF2B5EF4-FFF2-40B4-BE49-F238E27FC236}">
                <a16:creationId xmlns:a16="http://schemas.microsoft.com/office/drawing/2014/main" id="{AAA26106-ECD1-452E-B57F-E8863AA42DA7}"/>
              </a:ext>
            </a:extLst>
          </p:cNvPr>
          <p:cNvSpPr>
            <a:spLocks noGrp="1"/>
          </p:cNvSpPr>
          <p:nvPr>
            <p:ph idx="1"/>
            <p:custDataLst>
              <p:tags r:id="rId2"/>
            </p:custDataLst>
          </p:nvPr>
        </p:nvSpPr>
        <p:spPr>
          <a:xfrm>
            <a:off x="457200" y="2057400"/>
            <a:ext cx="8229600" cy="3916363"/>
          </a:xfrm>
        </p:spPr>
        <p:txBody>
          <a:bodyPr/>
          <a:lstStyle/>
          <a:p>
            <a:pPr>
              <a:defRPr/>
            </a:pPr>
            <a:r>
              <a:rPr lang="en-US" dirty="0">
                <a:latin typeface="Arial" panose="020B0604020202020204" pitchFamily="34" charset="0"/>
                <a:cs typeface="Arial" panose="020B0604020202020204" pitchFamily="34" charset="0"/>
              </a:rPr>
              <a:t>Competent lay evidence means any evidence not requiring that the proponent have specialized education, training, or experience</a:t>
            </a:r>
          </a:p>
          <a:p>
            <a:pPr>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Lay evidence is competent if it is provided by a person who has knowledge of facts or circumstances and conveys matters that can be observed and described by a lay person</a:t>
            </a:r>
          </a:p>
        </p:txBody>
      </p:sp>
      <p:sp>
        <p:nvSpPr>
          <p:cNvPr id="5" name="Slide Number Placeholder 4">
            <a:extLst>
              <a:ext uri="{FF2B5EF4-FFF2-40B4-BE49-F238E27FC236}">
                <a16:creationId xmlns:a16="http://schemas.microsoft.com/office/drawing/2014/main" id="{D86E1F24-011F-459F-9211-9149A08C59DC}"/>
              </a:ext>
            </a:extLst>
          </p:cNvPr>
          <p:cNvSpPr>
            <a:spLocks noGrp="1"/>
          </p:cNvSpPr>
          <p:nvPr>
            <p:ph type="sldNum" sz="quarter" idx="12"/>
            <p:custDataLst>
              <p:tags r:id="rId3"/>
            </p:custDataLst>
          </p:nvPr>
        </p:nvSpPr>
        <p:spPr>
          <a:xfrm>
            <a:off x="6931152" y="6601976"/>
            <a:ext cx="2133600" cy="365125"/>
          </a:xfrm>
        </p:spPr>
        <p:txBody>
          <a:bodyPr/>
          <a:lstStyle/>
          <a:p>
            <a:fld id="{06C490D8-3B92-4E95-9879-72DDE14AC619}" type="slidenum">
              <a:rPr lang="en-US" altLang="en-US" smtClean="0"/>
              <a:pPr/>
              <a:t>12</a:t>
            </a:fld>
            <a:endParaRPr lang="en-US" alt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DEEC5-B8F3-47E7-9636-8C7677033BAF}"/>
              </a:ext>
            </a:extLst>
          </p:cNvPr>
          <p:cNvSpPr>
            <a:spLocks noGrp="1"/>
          </p:cNvSpPr>
          <p:nvPr>
            <p:ph type="title"/>
            <p:custDataLst>
              <p:tags r:id="rId1"/>
            </p:custDataLst>
          </p:nvPr>
        </p:nvSpPr>
        <p:spPr>
          <a:xfrm>
            <a:off x="0" y="793629"/>
            <a:ext cx="9144000" cy="1086867"/>
          </a:xfrm>
        </p:spPr>
        <p:txBody>
          <a:bodyPr/>
          <a:lstStyle/>
          <a:p>
            <a:pPr>
              <a:defRPr/>
            </a:pPr>
            <a:r>
              <a:rPr lang="nn-NO" dirty="0"/>
              <a:t>38 </a:t>
            </a:r>
            <a:r>
              <a:rPr lang="en-US" dirty="0">
                <a:cs typeface="Arial" panose="020B0604020202020204" pitchFamily="34" charset="0"/>
              </a:rPr>
              <a:t>§ </a:t>
            </a:r>
            <a:r>
              <a:rPr lang="nn-NO" dirty="0"/>
              <a:t>CFR 3.159 (c)(4)(i)</a:t>
            </a:r>
            <a:endParaRPr lang="en-US" dirty="0"/>
          </a:p>
        </p:txBody>
      </p:sp>
      <p:sp>
        <p:nvSpPr>
          <p:cNvPr id="10243" name="Content Placeholder 2">
            <a:extLst>
              <a:ext uri="{FF2B5EF4-FFF2-40B4-BE49-F238E27FC236}">
                <a16:creationId xmlns:a16="http://schemas.microsoft.com/office/drawing/2014/main" id="{8B131673-2891-42F6-B8E2-B9DD9E5B2757}"/>
              </a:ext>
            </a:extLst>
          </p:cNvPr>
          <p:cNvSpPr>
            <a:spLocks noGrp="1"/>
          </p:cNvSpPr>
          <p:nvPr>
            <p:ph idx="1"/>
            <p:custDataLst>
              <p:tags r:id="rId2"/>
            </p:custDataLst>
          </p:nvPr>
        </p:nvSpPr>
        <p:spPr>
          <a:xfrm>
            <a:off x="457200" y="2057400"/>
            <a:ext cx="8229600" cy="3916363"/>
          </a:xfrm>
        </p:spPr>
        <p:txBody>
          <a:bodyPr/>
          <a:lstStyle/>
          <a:p>
            <a:pPr>
              <a:defRPr/>
            </a:pPr>
            <a:r>
              <a:rPr lang="en-US" altLang="en-US" dirty="0">
                <a:latin typeface="Arial" panose="020B0604020202020204" pitchFamily="34" charset="0"/>
                <a:cs typeface="Arial" panose="020B0604020202020204" pitchFamily="34" charset="0"/>
              </a:rPr>
              <a:t>In a claim for disability compensation, VA will provide a medical examination or obtain a medical opinion based upon a review of the evidence of record if VA determines it is necessary to decide the claim</a:t>
            </a:r>
          </a:p>
          <a:p>
            <a:pPr>
              <a:defRPr/>
            </a:pPr>
            <a:endParaRPr lang="en-US" altLang="en-US" dirty="0">
              <a:latin typeface="Arial" panose="020B0604020202020204" pitchFamily="34" charset="0"/>
              <a:cs typeface="Arial" panose="020B0604020202020204" pitchFamily="34" charset="0"/>
            </a:endParaRPr>
          </a:p>
          <a:p>
            <a:pPr>
              <a:defRPr/>
            </a:pPr>
            <a:r>
              <a:rPr lang="en-US" altLang="en-US" dirty="0">
                <a:latin typeface="Arial" panose="020B0604020202020204" pitchFamily="34" charset="0"/>
                <a:cs typeface="Arial" panose="020B0604020202020204" pitchFamily="34" charset="0"/>
              </a:rPr>
              <a:t>A medical examination or medical opinion is necessary if the information and evidence of record does not contain sufficient competent medical evidence to decide the claim, but: </a:t>
            </a:r>
          </a:p>
        </p:txBody>
      </p:sp>
      <p:sp>
        <p:nvSpPr>
          <p:cNvPr id="3" name="Slide Number Placeholder 2">
            <a:extLst>
              <a:ext uri="{FF2B5EF4-FFF2-40B4-BE49-F238E27FC236}">
                <a16:creationId xmlns:a16="http://schemas.microsoft.com/office/drawing/2014/main" id="{220EEB49-F5F9-4A33-887A-D0758D9B2503}"/>
              </a:ext>
            </a:extLst>
          </p:cNvPr>
          <p:cNvSpPr>
            <a:spLocks noGrp="1"/>
          </p:cNvSpPr>
          <p:nvPr>
            <p:ph type="sldNum" sz="quarter" idx="12"/>
            <p:custDataLst>
              <p:tags r:id="rId3"/>
            </p:custDataLst>
          </p:nvPr>
        </p:nvSpPr>
        <p:spPr>
          <a:xfrm>
            <a:off x="6931152" y="6601976"/>
            <a:ext cx="2133600" cy="365125"/>
          </a:xfrm>
        </p:spPr>
        <p:txBody>
          <a:bodyPr/>
          <a:lstStyle/>
          <a:p>
            <a:fld id="{06C490D8-3B92-4E95-9879-72DDE14AC619}" type="slidenum">
              <a:rPr lang="en-US" altLang="en-US" smtClean="0"/>
              <a:pPr/>
              <a:t>13</a:t>
            </a:fld>
            <a:endParaRPr lang="en-US" alt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2BF34-815D-424A-8602-0ADED3C24DC2}"/>
              </a:ext>
            </a:extLst>
          </p:cNvPr>
          <p:cNvSpPr>
            <a:spLocks noGrp="1"/>
          </p:cNvSpPr>
          <p:nvPr>
            <p:ph type="title"/>
            <p:custDataLst>
              <p:tags r:id="rId1"/>
            </p:custDataLst>
          </p:nvPr>
        </p:nvSpPr>
        <p:spPr>
          <a:xfrm>
            <a:off x="0" y="793629"/>
            <a:ext cx="9144000" cy="1086867"/>
          </a:xfrm>
        </p:spPr>
        <p:txBody>
          <a:bodyPr/>
          <a:lstStyle/>
          <a:p>
            <a:pPr>
              <a:defRPr/>
            </a:pPr>
            <a:r>
              <a:rPr lang="nn-NO" dirty="0"/>
              <a:t>38 </a:t>
            </a:r>
            <a:r>
              <a:rPr lang="en-US" dirty="0">
                <a:cs typeface="Arial" panose="020B0604020202020204" pitchFamily="34" charset="0"/>
              </a:rPr>
              <a:t>§ </a:t>
            </a:r>
            <a:r>
              <a:rPr lang="nn-NO" dirty="0"/>
              <a:t>CFR 3.159 (c)(4)(i) (continued)</a:t>
            </a:r>
            <a:endParaRPr lang="en-US" dirty="0"/>
          </a:p>
        </p:txBody>
      </p:sp>
      <p:sp>
        <p:nvSpPr>
          <p:cNvPr id="11267" name="Content Placeholder 2">
            <a:extLst>
              <a:ext uri="{FF2B5EF4-FFF2-40B4-BE49-F238E27FC236}">
                <a16:creationId xmlns:a16="http://schemas.microsoft.com/office/drawing/2014/main" id="{93AC78F4-4AD8-413A-833C-6E3B93B86999}"/>
              </a:ext>
            </a:extLst>
          </p:cNvPr>
          <p:cNvSpPr>
            <a:spLocks noGrp="1"/>
          </p:cNvSpPr>
          <p:nvPr>
            <p:ph idx="1"/>
            <p:custDataLst>
              <p:tags r:id="rId2"/>
            </p:custDataLst>
          </p:nvPr>
        </p:nvSpPr>
        <p:spPr>
          <a:xfrm>
            <a:off x="457200" y="2057400"/>
            <a:ext cx="8229600" cy="4114800"/>
          </a:xfrm>
        </p:spPr>
        <p:txBody>
          <a:bodyPr>
            <a:noAutofit/>
          </a:bodyPr>
          <a:lstStyle/>
          <a:p>
            <a:pPr>
              <a:defRPr/>
            </a:pPr>
            <a:r>
              <a:rPr lang="en-US" altLang="en-US" dirty="0"/>
              <a:t>(</a:t>
            </a:r>
            <a:r>
              <a:rPr lang="en-US" altLang="en-US" dirty="0">
                <a:latin typeface="Arial" panose="020B0604020202020204" pitchFamily="34" charset="0"/>
                <a:cs typeface="Arial" panose="020B0604020202020204" pitchFamily="34" charset="0"/>
              </a:rPr>
              <a:t>A) Contains competent lay or medical evidence of a current diagnosed disability or persistent or recurrent symptoms of disability;</a:t>
            </a:r>
          </a:p>
          <a:p>
            <a:pPr>
              <a:defRPr/>
            </a:pPr>
            <a:endParaRPr lang="en-US" altLang="en-US" dirty="0">
              <a:latin typeface="Arial" panose="020B0604020202020204" pitchFamily="34" charset="0"/>
              <a:cs typeface="Arial" panose="020B0604020202020204" pitchFamily="34" charset="0"/>
            </a:endParaRPr>
          </a:p>
          <a:p>
            <a:pPr>
              <a:defRPr/>
            </a:pPr>
            <a:r>
              <a:rPr lang="en-US" altLang="en-US" dirty="0">
                <a:latin typeface="Arial" panose="020B0604020202020204" pitchFamily="34" charset="0"/>
                <a:cs typeface="Arial" panose="020B0604020202020204" pitchFamily="34" charset="0"/>
              </a:rPr>
              <a:t>(B) Establishes that the Veteran suffered an event, injury or disease in service, or has a disease or symptoms of a disease listed in §3.309, §3.313, §3.316, and §3.317 manifesting during an applicable presumptive period provided the claimant has the required service or triggering event to qualify for that presumption; and</a:t>
            </a:r>
          </a:p>
          <a:p>
            <a:pPr>
              <a:defRPr/>
            </a:pPr>
            <a:endParaRPr lang="en-US" altLang="en-US" dirty="0">
              <a:latin typeface="Arial" panose="020B0604020202020204" pitchFamily="34" charset="0"/>
              <a:cs typeface="Arial" panose="020B0604020202020204" pitchFamily="34" charset="0"/>
            </a:endParaRPr>
          </a:p>
          <a:p>
            <a:pPr>
              <a:defRPr/>
            </a:pPr>
            <a:r>
              <a:rPr lang="en-US" altLang="en-US" dirty="0">
                <a:latin typeface="Arial" panose="020B0604020202020204" pitchFamily="34" charset="0"/>
                <a:cs typeface="Arial" panose="020B0604020202020204" pitchFamily="34" charset="0"/>
              </a:rPr>
              <a:t>(C) Indicates that the claimed disability or symptoms </a:t>
            </a:r>
            <a:r>
              <a:rPr lang="en-US" altLang="en-US" i="1" dirty="0">
                <a:latin typeface="Arial" panose="020B0604020202020204" pitchFamily="34" charset="0"/>
                <a:cs typeface="Arial" panose="020B0604020202020204" pitchFamily="34" charset="0"/>
              </a:rPr>
              <a:t>may</a:t>
            </a:r>
            <a:r>
              <a:rPr lang="en-US" altLang="en-US" dirty="0">
                <a:latin typeface="Arial" panose="020B0604020202020204" pitchFamily="34" charset="0"/>
                <a:cs typeface="Arial" panose="020B0604020202020204" pitchFamily="34" charset="0"/>
              </a:rPr>
              <a:t> be associated with the established event, injury, or disease in service or with another service-connected disability</a:t>
            </a:r>
          </a:p>
        </p:txBody>
      </p:sp>
      <p:sp>
        <p:nvSpPr>
          <p:cNvPr id="3" name="Slide Number Placeholder 2">
            <a:extLst>
              <a:ext uri="{FF2B5EF4-FFF2-40B4-BE49-F238E27FC236}">
                <a16:creationId xmlns:a16="http://schemas.microsoft.com/office/drawing/2014/main" id="{8B6BFB2B-9FE1-41D8-B864-B95BC4307E94}"/>
              </a:ext>
            </a:extLst>
          </p:cNvPr>
          <p:cNvSpPr>
            <a:spLocks noGrp="1"/>
          </p:cNvSpPr>
          <p:nvPr>
            <p:ph type="sldNum" sz="quarter" idx="12"/>
            <p:custDataLst>
              <p:tags r:id="rId3"/>
            </p:custDataLst>
          </p:nvPr>
        </p:nvSpPr>
        <p:spPr>
          <a:xfrm>
            <a:off x="6931152" y="6601976"/>
            <a:ext cx="2133600" cy="365125"/>
          </a:xfrm>
        </p:spPr>
        <p:txBody>
          <a:bodyPr/>
          <a:lstStyle/>
          <a:p>
            <a:fld id="{06C490D8-3B92-4E95-9879-72DDE14AC619}" type="slidenum">
              <a:rPr lang="en-US" altLang="en-US" smtClean="0"/>
              <a:pPr/>
              <a:t>14</a:t>
            </a:fld>
            <a:endParaRPr lang="en-US" alt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52E15-9A27-4325-84E9-0A711B2AF267}"/>
              </a:ext>
            </a:extLst>
          </p:cNvPr>
          <p:cNvSpPr>
            <a:spLocks noGrp="1"/>
          </p:cNvSpPr>
          <p:nvPr>
            <p:ph type="title"/>
            <p:custDataLst>
              <p:tags r:id="rId1"/>
            </p:custDataLst>
          </p:nvPr>
        </p:nvSpPr>
        <p:spPr>
          <a:xfrm>
            <a:off x="0" y="793629"/>
            <a:ext cx="9144000" cy="1086867"/>
          </a:xfrm>
        </p:spPr>
        <p:txBody>
          <a:bodyPr/>
          <a:lstStyle/>
          <a:p>
            <a:pPr>
              <a:defRPr/>
            </a:pPr>
            <a:r>
              <a:rPr lang="en-US" dirty="0"/>
              <a:t>Threshold for Obtaining an Opinion</a:t>
            </a:r>
          </a:p>
        </p:txBody>
      </p:sp>
      <p:sp>
        <p:nvSpPr>
          <p:cNvPr id="12291" name="Content Placeholder 2">
            <a:extLst>
              <a:ext uri="{FF2B5EF4-FFF2-40B4-BE49-F238E27FC236}">
                <a16:creationId xmlns:a16="http://schemas.microsoft.com/office/drawing/2014/main" id="{5FBC2606-3EEC-4969-8E68-E2CACF4FBBAE}"/>
              </a:ext>
            </a:extLst>
          </p:cNvPr>
          <p:cNvSpPr>
            <a:spLocks noGrp="1"/>
          </p:cNvSpPr>
          <p:nvPr>
            <p:ph idx="1"/>
            <p:custDataLst>
              <p:tags r:id="rId2"/>
            </p:custDataLst>
          </p:nvPr>
        </p:nvSpPr>
        <p:spPr>
          <a:xfrm>
            <a:off x="457200" y="2057400"/>
            <a:ext cx="8229600" cy="3916363"/>
          </a:xfrm>
        </p:spPr>
        <p:txBody>
          <a:bodyPr>
            <a:normAutofit/>
          </a:bodyPr>
          <a:lstStyle/>
          <a:p>
            <a:pPr>
              <a:defRPr/>
            </a:pPr>
            <a:r>
              <a:rPr lang="en-US" altLang="en-US" dirty="0">
                <a:latin typeface="Arial" panose="020B0604020202020204" pitchFamily="34" charset="0"/>
                <a:cs typeface="Arial" panose="020B0604020202020204" pitchFamily="34" charset="0"/>
              </a:rPr>
              <a:t>The requirement for an “indication of association” can be satisfied by lay testimony</a:t>
            </a:r>
          </a:p>
          <a:p>
            <a:pPr>
              <a:defRPr/>
            </a:pPr>
            <a:endParaRPr lang="en-US" altLang="en-US" dirty="0">
              <a:latin typeface="Arial" panose="020B0604020202020204" pitchFamily="34" charset="0"/>
              <a:cs typeface="Arial" panose="020B0604020202020204" pitchFamily="34" charset="0"/>
            </a:endParaRPr>
          </a:p>
          <a:p>
            <a:pPr>
              <a:defRPr/>
            </a:pPr>
            <a:r>
              <a:rPr lang="en-US" altLang="en-US" dirty="0">
                <a:latin typeface="Arial" panose="020B0604020202020204" pitchFamily="34" charset="0"/>
                <a:cs typeface="Arial" panose="020B0604020202020204" pitchFamily="34" charset="0"/>
              </a:rPr>
              <a:t>The Veteran’s indication that his/her condition has existed “since service” satisfies the requirement</a:t>
            </a:r>
          </a:p>
          <a:p>
            <a:pPr>
              <a:defRPr/>
            </a:pPr>
            <a:endParaRPr lang="en-US" altLang="en-US" dirty="0">
              <a:latin typeface="Arial" panose="020B0604020202020204" pitchFamily="34" charset="0"/>
              <a:cs typeface="Arial" panose="020B0604020202020204" pitchFamily="34" charset="0"/>
            </a:endParaRPr>
          </a:p>
          <a:p>
            <a:pPr>
              <a:defRPr/>
            </a:pPr>
            <a:r>
              <a:rPr lang="en-US" altLang="en-US" dirty="0">
                <a:latin typeface="Arial" panose="020B0604020202020204" pitchFamily="34" charset="0"/>
                <a:cs typeface="Arial" panose="020B0604020202020204" pitchFamily="34" charset="0"/>
              </a:rPr>
              <a:t>However, without a medical or lay indication of association, no examination would be warranted in </a:t>
            </a:r>
            <a:r>
              <a:rPr lang="en-US" altLang="en-US" i="1" dirty="0">
                <a:latin typeface="Arial" panose="020B0604020202020204" pitchFamily="34" charset="0"/>
                <a:cs typeface="Arial" panose="020B0604020202020204" pitchFamily="34" charset="0"/>
              </a:rPr>
              <a:t>most</a:t>
            </a:r>
            <a:r>
              <a:rPr lang="en-US" altLang="en-US" dirty="0"/>
              <a:t> cases</a:t>
            </a:r>
          </a:p>
        </p:txBody>
      </p:sp>
      <p:sp>
        <p:nvSpPr>
          <p:cNvPr id="3" name="Slide Number Placeholder 2">
            <a:extLst>
              <a:ext uri="{FF2B5EF4-FFF2-40B4-BE49-F238E27FC236}">
                <a16:creationId xmlns:a16="http://schemas.microsoft.com/office/drawing/2014/main" id="{C4E77E7A-E10C-4E68-960B-D9E835A42CDA}"/>
              </a:ext>
            </a:extLst>
          </p:cNvPr>
          <p:cNvSpPr>
            <a:spLocks noGrp="1"/>
          </p:cNvSpPr>
          <p:nvPr>
            <p:ph type="sldNum" sz="quarter" idx="12"/>
            <p:custDataLst>
              <p:tags r:id="rId3"/>
            </p:custDataLst>
          </p:nvPr>
        </p:nvSpPr>
        <p:spPr>
          <a:xfrm>
            <a:off x="6931152" y="6601976"/>
            <a:ext cx="2133600" cy="365125"/>
          </a:xfrm>
        </p:spPr>
        <p:txBody>
          <a:bodyPr/>
          <a:lstStyle/>
          <a:p>
            <a:fld id="{06C490D8-3B92-4E95-9879-72DDE14AC619}" type="slidenum">
              <a:rPr lang="en-US" altLang="en-US" smtClean="0"/>
              <a:pPr/>
              <a:t>15</a:t>
            </a:fld>
            <a:endParaRPr lang="en-US" alt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CFC98-ABBF-4B97-824C-CDC5BDD149B1}"/>
              </a:ext>
            </a:extLst>
          </p:cNvPr>
          <p:cNvSpPr>
            <a:spLocks noGrp="1"/>
          </p:cNvSpPr>
          <p:nvPr>
            <p:ph type="title"/>
            <p:custDataLst>
              <p:tags r:id="rId1"/>
            </p:custDataLst>
          </p:nvPr>
        </p:nvSpPr>
        <p:spPr>
          <a:xfrm>
            <a:off x="0" y="793629"/>
            <a:ext cx="9144000" cy="1086867"/>
          </a:xfrm>
        </p:spPr>
        <p:txBody>
          <a:bodyPr/>
          <a:lstStyle/>
          <a:p>
            <a:pPr>
              <a:defRPr/>
            </a:pPr>
            <a:r>
              <a:rPr lang="en-US" i="1" dirty="0"/>
              <a:t>McLendon v Nicholson</a:t>
            </a:r>
            <a:r>
              <a:rPr lang="en-US" dirty="0"/>
              <a:t>, June 5, 2006</a:t>
            </a:r>
          </a:p>
        </p:txBody>
      </p:sp>
      <p:sp>
        <p:nvSpPr>
          <p:cNvPr id="18435" name="Content Placeholder 2">
            <a:extLst>
              <a:ext uri="{FF2B5EF4-FFF2-40B4-BE49-F238E27FC236}">
                <a16:creationId xmlns:a16="http://schemas.microsoft.com/office/drawing/2014/main" id="{1E39C847-D5AB-41E9-AC67-2BEE8A0F3738}"/>
              </a:ext>
            </a:extLst>
          </p:cNvPr>
          <p:cNvSpPr>
            <a:spLocks noGrp="1"/>
          </p:cNvSpPr>
          <p:nvPr>
            <p:ph idx="1"/>
            <p:custDataLst>
              <p:tags r:id="rId2"/>
            </p:custDataLst>
          </p:nvPr>
        </p:nvSpPr>
        <p:spPr>
          <a:xfrm>
            <a:off x="457200" y="2057400"/>
            <a:ext cx="8229600" cy="3916363"/>
          </a:xfrm>
        </p:spPr>
        <p:txBody>
          <a:bodyPr>
            <a:normAutofit/>
          </a:bodyPr>
          <a:lstStyle/>
          <a:p>
            <a:r>
              <a:rPr lang="en-US" altLang="en-US" dirty="0">
                <a:latin typeface="Arial" panose="020B0604020202020204" pitchFamily="34" charset="0"/>
                <a:cs typeface="Arial" panose="020B0604020202020204" pitchFamily="34" charset="0"/>
              </a:rPr>
              <a:t>3</a:t>
            </a:r>
            <a:r>
              <a:rPr lang="en-US" altLang="en-US" baseline="30000" dirty="0">
                <a:latin typeface="Arial" panose="020B0604020202020204" pitchFamily="34" charset="0"/>
                <a:cs typeface="Arial" panose="020B0604020202020204" pitchFamily="34" charset="0"/>
              </a:rPr>
              <a:t>rd</a:t>
            </a:r>
            <a:r>
              <a:rPr lang="en-US" altLang="en-US" dirty="0">
                <a:latin typeface="Arial" panose="020B0604020202020204" pitchFamily="34" charset="0"/>
                <a:cs typeface="Arial" panose="020B0604020202020204" pitchFamily="34" charset="0"/>
              </a:rPr>
              <a:t> prong element requires a nexus between a current disability and an in-service injury, disease or event, is a low threshold.</a:t>
            </a:r>
          </a:p>
          <a:p>
            <a:r>
              <a:rPr lang="en-US" altLang="en-US" dirty="0">
                <a:latin typeface="Arial" panose="020B0604020202020204" pitchFamily="34" charset="0"/>
                <a:cs typeface="Arial" panose="020B0604020202020204" pitchFamily="34" charset="0"/>
              </a:rPr>
              <a:t>Veteran’s credible testimony of continuation of pain since service is sufficient to satisfy the 3</a:t>
            </a:r>
            <a:r>
              <a:rPr lang="en-US" altLang="en-US" baseline="30000" dirty="0">
                <a:latin typeface="Arial" panose="020B0604020202020204" pitchFamily="34" charset="0"/>
                <a:cs typeface="Arial" panose="020B0604020202020204" pitchFamily="34" charset="0"/>
              </a:rPr>
              <a:t>rd</a:t>
            </a:r>
            <a:r>
              <a:rPr lang="en-US" altLang="en-US" dirty="0">
                <a:latin typeface="Arial" panose="020B0604020202020204" pitchFamily="34" charset="0"/>
                <a:cs typeface="Arial" panose="020B0604020202020204" pitchFamily="34" charset="0"/>
              </a:rPr>
              <a:t> prong element</a:t>
            </a:r>
          </a:p>
          <a:p>
            <a:r>
              <a:rPr lang="en-US" altLang="en-US" dirty="0">
                <a:latin typeface="Arial" panose="020B0604020202020204" pitchFamily="34" charset="0"/>
                <a:cs typeface="Arial" panose="020B0604020202020204" pitchFamily="34" charset="0"/>
              </a:rPr>
              <a:t>Examples:</a:t>
            </a:r>
          </a:p>
          <a:p>
            <a:pPr lvl="1" indent="-236538"/>
            <a:r>
              <a:rPr lang="en-US" altLang="en-US" dirty="0">
                <a:latin typeface="Arial" panose="020B0604020202020204" pitchFamily="34" charset="0"/>
                <a:cs typeface="Arial" panose="020B0604020202020204" pitchFamily="34" charset="0"/>
              </a:rPr>
              <a:t>Former paratrooper with arthritic knees</a:t>
            </a:r>
          </a:p>
          <a:p>
            <a:pPr lvl="1" indent="-236538"/>
            <a:r>
              <a:rPr lang="en-US" altLang="en-US" dirty="0">
                <a:latin typeface="Arial" panose="020B0604020202020204" pitchFamily="34" charset="0"/>
                <a:cs typeface="Arial" panose="020B0604020202020204" pitchFamily="34" charset="0"/>
              </a:rPr>
              <a:t>Credible testimony of ringing in the ears with noise exposure in service</a:t>
            </a:r>
          </a:p>
        </p:txBody>
      </p:sp>
      <p:sp>
        <p:nvSpPr>
          <p:cNvPr id="3" name="Slide Number Placeholder 2">
            <a:extLst>
              <a:ext uri="{FF2B5EF4-FFF2-40B4-BE49-F238E27FC236}">
                <a16:creationId xmlns:a16="http://schemas.microsoft.com/office/drawing/2014/main" id="{4C9F910B-1A68-4523-AD07-FFF43AA4E258}"/>
              </a:ext>
            </a:extLst>
          </p:cNvPr>
          <p:cNvSpPr>
            <a:spLocks noGrp="1"/>
          </p:cNvSpPr>
          <p:nvPr>
            <p:ph type="sldNum" sz="quarter" idx="12"/>
            <p:custDataLst>
              <p:tags r:id="rId3"/>
            </p:custDataLst>
          </p:nvPr>
        </p:nvSpPr>
        <p:spPr>
          <a:xfrm>
            <a:off x="6931152" y="6601976"/>
            <a:ext cx="2133600" cy="365125"/>
          </a:xfrm>
        </p:spPr>
        <p:txBody>
          <a:bodyPr/>
          <a:lstStyle/>
          <a:p>
            <a:fld id="{06C490D8-3B92-4E95-9879-72DDE14AC619}" type="slidenum">
              <a:rPr lang="en-US" altLang="en-US" smtClean="0"/>
              <a:pPr/>
              <a:t>16</a:t>
            </a:fld>
            <a:endParaRPr lang="en-US" alt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9C4B9-F83C-4139-B5B5-7B608019480F}"/>
              </a:ext>
            </a:extLst>
          </p:cNvPr>
          <p:cNvSpPr>
            <a:spLocks noGrp="1"/>
          </p:cNvSpPr>
          <p:nvPr>
            <p:ph type="title"/>
            <p:custDataLst>
              <p:tags r:id="rId1"/>
            </p:custDataLst>
          </p:nvPr>
        </p:nvSpPr>
        <p:spPr>
          <a:xfrm>
            <a:off x="0" y="793629"/>
            <a:ext cx="9144000" cy="1086867"/>
          </a:xfrm>
        </p:spPr>
        <p:txBody>
          <a:bodyPr/>
          <a:lstStyle/>
          <a:p>
            <a:pPr>
              <a:defRPr/>
            </a:pPr>
            <a:r>
              <a:rPr lang="en-US" i="1" dirty="0"/>
              <a:t>Waters</a:t>
            </a:r>
            <a:r>
              <a:rPr lang="en-US" dirty="0"/>
              <a:t> – Scenario 1 – Question</a:t>
            </a:r>
          </a:p>
        </p:txBody>
      </p:sp>
      <p:sp>
        <p:nvSpPr>
          <p:cNvPr id="19459" name="Content Placeholder 2">
            <a:extLst>
              <a:ext uri="{FF2B5EF4-FFF2-40B4-BE49-F238E27FC236}">
                <a16:creationId xmlns:a16="http://schemas.microsoft.com/office/drawing/2014/main" id="{7051385D-F93C-4913-9846-FFE78A3119B5}"/>
              </a:ext>
            </a:extLst>
          </p:cNvPr>
          <p:cNvSpPr>
            <a:spLocks noGrp="1"/>
          </p:cNvSpPr>
          <p:nvPr>
            <p:ph idx="1"/>
            <p:custDataLst>
              <p:tags r:id="rId2"/>
            </p:custDataLst>
          </p:nvPr>
        </p:nvSpPr>
        <p:spPr>
          <a:xfrm>
            <a:off x="457200" y="2057400"/>
            <a:ext cx="8229600" cy="3916363"/>
          </a:xfrm>
        </p:spPr>
        <p:txBody>
          <a:bodyPr/>
          <a:lstStyle/>
          <a:p>
            <a:pPr>
              <a:buFont typeface="Arial" panose="020B0604020202020204" pitchFamily="34" charset="0"/>
              <a:buChar char="•"/>
            </a:pPr>
            <a:r>
              <a:rPr lang="en-US" altLang="en-US" dirty="0">
                <a:latin typeface="Arial" panose="020B0604020202020204" pitchFamily="34" charset="0"/>
                <a:cs typeface="Arial" panose="020B0604020202020204" pitchFamily="34" charset="0"/>
              </a:rPr>
              <a:t>Two years after discharge, the Veteran claimed “back pain”. STRs show one complaint of a sore back after unloading a truck with no evidence of a back disability at separation. The Veteran’s claim provided no medical evidence of continuous symptoms and no statement that the current disability persisted since military service.  </a:t>
            </a:r>
            <a:r>
              <a:rPr lang="en-US" altLang="en-US" b="1" dirty="0">
                <a:latin typeface="Arial" panose="020B0604020202020204" pitchFamily="34" charset="0"/>
                <a:cs typeface="Arial" panose="020B0604020202020204" pitchFamily="34" charset="0"/>
              </a:rPr>
              <a:t>Can this claim be denied without an examination?</a:t>
            </a:r>
          </a:p>
        </p:txBody>
      </p:sp>
      <p:sp>
        <p:nvSpPr>
          <p:cNvPr id="3" name="Slide Number Placeholder 2">
            <a:extLst>
              <a:ext uri="{FF2B5EF4-FFF2-40B4-BE49-F238E27FC236}">
                <a16:creationId xmlns:a16="http://schemas.microsoft.com/office/drawing/2014/main" id="{CC80659A-36B1-477E-94BD-4F7FC9C4A172}"/>
              </a:ext>
            </a:extLst>
          </p:cNvPr>
          <p:cNvSpPr>
            <a:spLocks noGrp="1"/>
          </p:cNvSpPr>
          <p:nvPr>
            <p:ph type="sldNum" sz="quarter" idx="12"/>
            <p:custDataLst>
              <p:tags r:id="rId3"/>
            </p:custDataLst>
          </p:nvPr>
        </p:nvSpPr>
        <p:spPr>
          <a:xfrm>
            <a:off x="6931152" y="6601976"/>
            <a:ext cx="2133600" cy="365125"/>
          </a:xfrm>
        </p:spPr>
        <p:txBody>
          <a:bodyPr/>
          <a:lstStyle/>
          <a:p>
            <a:fld id="{06C490D8-3B92-4E95-9879-72DDE14AC619}" type="slidenum">
              <a:rPr lang="en-US" altLang="en-US" smtClean="0"/>
              <a:pPr/>
              <a:t>17</a:t>
            </a:fld>
            <a:endParaRPr lang="en-US" alt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995EB-A2B6-4172-8AFB-465F9EBD0ED9}"/>
              </a:ext>
            </a:extLst>
          </p:cNvPr>
          <p:cNvSpPr>
            <a:spLocks noGrp="1"/>
          </p:cNvSpPr>
          <p:nvPr>
            <p:ph type="title"/>
            <p:custDataLst>
              <p:tags r:id="rId1"/>
            </p:custDataLst>
          </p:nvPr>
        </p:nvSpPr>
        <p:spPr>
          <a:xfrm>
            <a:off x="0" y="793629"/>
            <a:ext cx="9144000" cy="1086867"/>
          </a:xfrm>
        </p:spPr>
        <p:txBody>
          <a:bodyPr/>
          <a:lstStyle/>
          <a:p>
            <a:pPr>
              <a:defRPr/>
            </a:pPr>
            <a:r>
              <a:rPr lang="en-US" i="1" dirty="0"/>
              <a:t>Waters</a:t>
            </a:r>
            <a:r>
              <a:rPr lang="en-US" dirty="0"/>
              <a:t> – Scenario 1 – Answer</a:t>
            </a:r>
          </a:p>
        </p:txBody>
      </p:sp>
      <p:sp>
        <p:nvSpPr>
          <p:cNvPr id="20483" name="Content Placeholder 2">
            <a:extLst>
              <a:ext uri="{FF2B5EF4-FFF2-40B4-BE49-F238E27FC236}">
                <a16:creationId xmlns:a16="http://schemas.microsoft.com/office/drawing/2014/main" id="{A458E8CA-12C7-4295-912D-A0434642571B}"/>
              </a:ext>
            </a:extLst>
          </p:cNvPr>
          <p:cNvSpPr>
            <a:spLocks noGrp="1"/>
          </p:cNvSpPr>
          <p:nvPr>
            <p:ph idx="1"/>
            <p:custDataLst>
              <p:tags r:id="rId2"/>
            </p:custDataLst>
          </p:nvPr>
        </p:nvSpPr>
        <p:spPr>
          <a:xfrm>
            <a:off x="457200" y="2057400"/>
            <a:ext cx="8229600" cy="3916363"/>
          </a:xfrm>
        </p:spPr>
        <p:txBody>
          <a:bodyPr/>
          <a:lstStyle/>
          <a:p>
            <a:pPr>
              <a:buFont typeface="Arial" panose="020B0604020202020204" pitchFamily="34" charset="0"/>
              <a:buChar char="•"/>
            </a:pPr>
            <a:r>
              <a:rPr lang="en-US" altLang="en-US" dirty="0">
                <a:latin typeface="Arial" panose="020B0604020202020204" pitchFamily="34" charset="0"/>
                <a:cs typeface="Arial" panose="020B0604020202020204" pitchFamily="34" charset="0"/>
              </a:rPr>
              <a:t>Yes, a denial decision </a:t>
            </a:r>
            <a:r>
              <a:rPr lang="en-US" altLang="en-US" i="1" dirty="0">
                <a:latin typeface="Arial" panose="020B0604020202020204" pitchFamily="34" charset="0"/>
                <a:cs typeface="Arial" panose="020B0604020202020204" pitchFamily="34" charset="0"/>
              </a:rPr>
              <a:t>should </a:t>
            </a:r>
            <a:r>
              <a:rPr lang="en-US" altLang="en-US" dirty="0">
                <a:latin typeface="Arial" panose="020B0604020202020204" pitchFamily="34" charset="0"/>
                <a:cs typeface="Arial" panose="020B0604020202020204" pitchFamily="34" charset="0"/>
              </a:rPr>
              <a:t>be made without an examination/ opinion, since there is no “indication of association.”</a:t>
            </a:r>
          </a:p>
        </p:txBody>
      </p:sp>
      <p:sp>
        <p:nvSpPr>
          <p:cNvPr id="3" name="Slide Number Placeholder 2">
            <a:extLst>
              <a:ext uri="{FF2B5EF4-FFF2-40B4-BE49-F238E27FC236}">
                <a16:creationId xmlns:a16="http://schemas.microsoft.com/office/drawing/2014/main" id="{A8F02847-8DC2-4E9F-A0DD-FD65EDD0111E}"/>
              </a:ext>
            </a:extLst>
          </p:cNvPr>
          <p:cNvSpPr>
            <a:spLocks noGrp="1"/>
          </p:cNvSpPr>
          <p:nvPr>
            <p:ph type="sldNum" sz="quarter" idx="12"/>
            <p:custDataLst>
              <p:tags r:id="rId3"/>
            </p:custDataLst>
          </p:nvPr>
        </p:nvSpPr>
        <p:spPr>
          <a:xfrm>
            <a:off x="6931152" y="6601976"/>
            <a:ext cx="2133600" cy="365125"/>
          </a:xfrm>
        </p:spPr>
        <p:txBody>
          <a:bodyPr/>
          <a:lstStyle/>
          <a:p>
            <a:fld id="{06C490D8-3B92-4E95-9879-72DDE14AC619}" type="slidenum">
              <a:rPr lang="en-US" altLang="en-US" smtClean="0"/>
              <a:pPr/>
              <a:t>18</a:t>
            </a:fld>
            <a:endParaRPr lang="en-US" alt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AB9DA-F209-4AF3-A915-14F0059FC34E}"/>
              </a:ext>
            </a:extLst>
          </p:cNvPr>
          <p:cNvSpPr>
            <a:spLocks noGrp="1"/>
          </p:cNvSpPr>
          <p:nvPr>
            <p:ph type="title"/>
            <p:custDataLst>
              <p:tags r:id="rId1"/>
            </p:custDataLst>
          </p:nvPr>
        </p:nvSpPr>
        <p:spPr>
          <a:xfrm>
            <a:off x="0" y="793629"/>
            <a:ext cx="9144000" cy="1086867"/>
          </a:xfrm>
        </p:spPr>
        <p:txBody>
          <a:bodyPr/>
          <a:lstStyle/>
          <a:p>
            <a:pPr>
              <a:defRPr/>
            </a:pPr>
            <a:r>
              <a:rPr lang="en-US" i="1" dirty="0"/>
              <a:t>Waters</a:t>
            </a:r>
            <a:r>
              <a:rPr lang="en-US" dirty="0"/>
              <a:t> – Scenario 2 – Question</a:t>
            </a:r>
          </a:p>
        </p:txBody>
      </p:sp>
      <p:sp>
        <p:nvSpPr>
          <p:cNvPr id="21507" name="Content Placeholder 2">
            <a:extLst>
              <a:ext uri="{FF2B5EF4-FFF2-40B4-BE49-F238E27FC236}">
                <a16:creationId xmlns:a16="http://schemas.microsoft.com/office/drawing/2014/main" id="{D334E440-06DB-4914-A4EE-095E5186B973}"/>
              </a:ext>
            </a:extLst>
          </p:cNvPr>
          <p:cNvSpPr>
            <a:spLocks noGrp="1"/>
          </p:cNvSpPr>
          <p:nvPr>
            <p:ph idx="1"/>
            <p:custDataLst>
              <p:tags r:id="rId2"/>
            </p:custDataLst>
          </p:nvPr>
        </p:nvSpPr>
        <p:spPr>
          <a:xfrm>
            <a:off x="457200" y="2057400"/>
            <a:ext cx="8229600" cy="3916363"/>
          </a:xfrm>
        </p:spPr>
        <p:txBody>
          <a:bodyPr/>
          <a:lstStyle/>
          <a:p>
            <a:pPr>
              <a:buFont typeface="Arial" panose="020B0604020202020204" pitchFamily="34" charset="0"/>
              <a:buChar char="•"/>
            </a:pPr>
            <a:r>
              <a:rPr lang="en-US" altLang="en-US" dirty="0">
                <a:latin typeface="Arial" panose="020B0604020202020204" pitchFamily="34" charset="0"/>
                <a:cs typeface="Arial" panose="020B0604020202020204" pitchFamily="34" charset="0"/>
              </a:rPr>
              <a:t>Two years after discharge, the Veteran claimed “back pain” and had only one complaint in STRs of a sore back after unloading a truck with no evidence of a back disability at separation. The Veteran’s claim provided no medical evidence of continuous symptoms, but includes a statement that “I hurt my back unloading a truck in service, and it has hurt ever since that time”. </a:t>
            </a:r>
            <a:r>
              <a:rPr lang="en-US" altLang="en-US" b="1" dirty="0">
                <a:latin typeface="Arial" panose="020B0604020202020204" pitchFamily="34" charset="0"/>
                <a:cs typeface="Arial" panose="020B0604020202020204" pitchFamily="34" charset="0"/>
              </a:rPr>
              <a:t>Is an examination necessary?</a:t>
            </a:r>
          </a:p>
        </p:txBody>
      </p:sp>
      <p:sp>
        <p:nvSpPr>
          <p:cNvPr id="3" name="Slide Number Placeholder 2">
            <a:extLst>
              <a:ext uri="{FF2B5EF4-FFF2-40B4-BE49-F238E27FC236}">
                <a16:creationId xmlns:a16="http://schemas.microsoft.com/office/drawing/2014/main" id="{F4FE194F-2DC3-4489-B619-1F2D06552987}"/>
              </a:ext>
            </a:extLst>
          </p:cNvPr>
          <p:cNvSpPr>
            <a:spLocks noGrp="1"/>
          </p:cNvSpPr>
          <p:nvPr>
            <p:ph type="sldNum" sz="quarter" idx="12"/>
            <p:custDataLst>
              <p:tags r:id="rId3"/>
            </p:custDataLst>
          </p:nvPr>
        </p:nvSpPr>
        <p:spPr>
          <a:xfrm>
            <a:off x="6931152" y="6601976"/>
            <a:ext cx="2133600" cy="365125"/>
          </a:xfrm>
        </p:spPr>
        <p:txBody>
          <a:bodyPr/>
          <a:lstStyle/>
          <a:p>
            <a:fld id="{06C490D8-3B92-4E95-9879-72DDE14AC619}" type="slidenum">
              <a:rPr lang="en-US" altLang="en-US" smtClean="0"/>
              <a:pPr/>
              <a:t>19</a:t>
            </a:fld>
            <a:endParaRPr lang="en-US" alt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BEA7-AD70-4279-B783-6E12D04169F6}"/>
              </a:ext>
            </a:extLst>
          </p:cNvPr>
          <p:cNvSpPr>
            <a:spLocks noGrp="1"/>
          </p:cNvSpPr>
          <p:nvPr>
            <p:ph type="title"/>
            <p:custDataLst>
              <p:tags r:id="rId1"/>
            </p:custDataLst>
          </p:nvPr>
        </p:nvSpPr>
        <p:spPr>
          <a:xfrm>
            <a:off x="0" y="793629"/>
            <a:ext cx="9144000" cy="1086867"/>
          </a:xfrm>
        </p:spPr>
        <p:txBody>
          <a:bodyPr/>
          <a:lstStyle/>
          <a:p>
            <a:pPr>
              <a:defRPr/>
            </a:pPr>
            <a:r>
              <a:rPr lang="en-US" dirty="0"/>
              <a:t>Lync Meeting Reminder</a:t>
            </a:r>
          </a:p>
        </p:txBody>
      </p:sp>
      <p:sp>
        <p:nvSpPr>
          <p:cNvPr id="4099" name="Content Placeholder 2">
            <a:extLst>
              <a:ext uri="{FF2B5EF4-FFF2-40B4-BE49-F238E27FC236}">
                <a16:creationId xmlns:a16="http://schemas.microsoft.com/office/drawing/2014/main" id="{FDD25CD6-B396-48EB-AB81-2F774726C64A}"/>
              </a:ext>
            </a:extLst>
          </p:cNvPr>
          <p:cNvSpPr>
            <a:spLocks noGrp="1"/>
          </p:cNvSpPr>
          <p:nvPr>
            <p:ph idx="1"/>
            <p:custDataLst>
              <p:tags r:id="rId2"/>
            </p:custDataLst>
          </p:nvPr>
        </p:nvSpPr>
        <p:spPr>
          <a:xfrm>
            <a:off x="457200" y="2057401"/>
            <a:ext cx="8229600" cy="1752600"/>
          </a:xfrm>
        </p:spPr>
        <p:txBody>
          <a:bodyPr>
            <a:normAutofit/>
          </a:bodyPr>
          <a:lstStyle/>
          <a:p>
            <a:r>
              <a:rPr lang="en-US" altLang="en-US" dirty="0">
                <a:latin typeface="Arial" panose="020B0604020202020204" pitchFamily="34" charset="0"/>
                <a:cs typeface="Arial" panose="020B0604020202020204" pitchFamily="34" charset="0"/>
              </a:rPr>
              <a:t>Dial-in through the 1-855-767-1051 telephone line provided to listen to the training</a:t>
            </a:r>
          </a:p>
          <a:p>
            <a:pPr marL="461963" lvl="2" indent="-236538"/>
            <a:r>
              <a:rPr lang="en-US" altLang="en-US" sz="1800" b="1" dirty="0">
                <a:latin typeface="Arial" panose="020B0604020202020204" pitchFamily="34" charset="0"/>
                <a:cs typeface="Arial" panose="020B0604020202020204" pitchFamily="34" charset="0"/>
              </a:rPr>
              <a:t>Conference ID # 34128462</a:t>
            </a:r>
          </a:p>
          <a:p>
            <a:r>
              <a:rPr lang="en-US" altLang="en-US" dirty="0">
                <a:latin typeface="Arial" panose="020B0604020202020204" pitchFamily="34" charset="0"/>
                <a:cs typeface="Arial" panose="020B0604020202020204" pitchFamily="34" charset="0"/>
              </a:rPr>
              <a:t>Select “</a:t>
            </a:r>
            <a:r>
              <a:rPr lang="en-US" altLang="en-US" b="1" dirty="0">
                <a:latin typeface="Arial" panose="020B0604020202020204" pitchFamily="34" charset="0"/>
                <a:cs typeface="Arial" panose="020B0604020202020204" pitchFamily="34" charset="0"/>
              </a:rPr>
              <a:t>Do not join audio</a:t>
            </a:r>
            <a:r>
              <a:rPr lang="en-US" altLang="en-US" dirty="0">
                <a:latin typeface="Arial" panose="020B0604020202020204" pitchFamily="34" charset="0"/>
                <a:cs typeface="Arial" panose="020B0604020202020204" pitchFamily="34" charset="0"/>
              </a:rPr>
              <a:t>” when logging onto Lync in order to view the training presentation</a:t>
            </a:r>
          </a:p>
        </p:txBody>
      </p:sp>
      <p:pic>
        <p:nvPicPr>
          <p:cNvPr id="4101" name="Picture 2">
            <a:extLst>
              <a:ext uri="{FF2B5EF4-FFF2-40B4-BE49-F238E27FC236}">
                <a16:creationId xmlns:a16="http://schemas.microsoft.com/office/drawing/2014/main" id="{1762C2F2-C6C1-4A2D-B376-D46C8175B28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569432" y="3810001"/>
            <a:ext cx="4005135" cy="262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2" name="Rectangle 4">
            <a:extLst>
              <a:ext uri="{FF2B5EF4-FFF2-40B4-BE49-F238E27FC236}">
                <a16:creationId xmlns:a16="http://schemas.microsoft.com/office/drawing/2014/main" id="{DB6C0E81-399B-4767-88B1-E4C034028C35}"/>
              </a:ext>
            </a:extLst>
          </p:cNvPr>
          <p:cNvSpPr>
            <a:spLocks noChangeArrowheads="1"/>
          </p:cNvSpPr>
          <p:nvPr>
            <p:custDataLst>
              <p:tags r:id="rId3"/>
            </p:custDataLst>
          </p:nvPr>
        </p:nvSpPr>
        <p:spPr bwMode="auto">
          <a:xfrm>
            <a:off x="3048000" y="4419600"/>
            <a:ext cx="1371600" cy="304800"/>
          </a:xfrm>
          <a:prstGeom prst="rect">
            <a:avLst/>
          </a:prstGeom>
          <a:noFill/>
          <a:ln w="28575" algn="ctr">
            <a:solidFill>
              <a:srgbClr val="CC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algn="ctr" eaLnBrk="1" hangingPunct="1"/>
            <a:endParaRPr lang="en-US" altLang="en-US"/>
          </a:p>
        </p:txBody>
      </p:sp>
      <p:sp>
        <p:nvSpPr>
          <p:cNvPr id="3" name="Slide Number Placeholder 2">
            <a:extLst>
              <a:ext uri="{FF2B5EF4-FFF2-40B4-BE49-F238E27FC236}">
                <a16:creationId xmlns:a16="http://schemas.microsoft.com/office/drawing/2014/main" id="{6E6CD904-3C4A-428F-971D-C9BFE8994DD0}"/>
              </a:ext>
            </a:extLst>
          </p:cNvPr>
          <p:cNvSpPr>
            <a:spLocks noGrp="1"/>
          </p:cNvSpPr>
          <p:nvPr>
            <p:ph type="sldNum" sz="quarter" idx="12"/>
            <p:custDataLst>
              <p:tags r:id="rId4"/>
            </p:custDataLst>
          </p:nvPr>
        </p:nvSpPr>
        <p:spPr>
          <a:xfrm>
            <a:off x="6931152" y="6601976"/>
            <a:ext cx="2133600" cy="365125"/>
          </a:xfrm>
        </p:spPr>
        <p:txBody>
          <a:bodyPr/>
          <a:lstStyle/>
          <a:p>
            <a:fld id="{06C490D8-3B92-4E95-9879-72DDE14AC619}" type="slidenum">
              <a:rPr lang="en-US" altLang="en-US" smtClean="0"/>
              <a:pPr/>
              <a:t>2</a:t>
            </a:fld>
            <a:endParaRPr lang="en-US" alt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1102D-49E5-4505-88A3-0E04E2AFCEDA}"/>
              </a:ext>
            </a:extLst>
          </p:cNvPr>
          <p:cNvSpPr>
            <a:spLocks noGrp="1"/>
          </p:cNvSpPr>
          <p:nvPr>
            <p:ph type="title"/>
            <p:custDataLst>
              <p:tags r:id="rId1"/>
            </p:custDataLst>
          </p:nvPr>
        </p:nvSpPr>
        <p:spPr>
          <a:xfrm>
            <a:off x="0" y="793629"/>
            <a:ext cx="9144000" cy="1086867"/>
          </a:xfrm>
        </p:spPr>
        <p:txBody>
          <a:bodyPr/>
          <a:lstStyle/>
          <a:p>
            <a:pPr>
              <a:defRPr/>
            </a:pPr>
            <a:r>
              <a:rPr lang="en-US" i="1" dirty="0"/>
              <a:t>Waters</a:t>
            </a:r>
            <a:r>
              <a:rPr lang="en-US" dirty="0"/>
              <a:t> – Scenario 2 – Answer</a:t>
            </a:r>
          </a:p>
        </p:txBody>
      </p:sp>
      <p:sp>
        <p:nvSpPr>
          <p:cNvPr id="22531" name="Content Placeholder 2">
            <a:extLst>
              <a:ext uri="{FF2B5EF4-FFF2-40B4-BE49-F238E27FC236}">
                <a16:creationId xmlns:a16="http://schemas.microsoft.com/office/drawing/2014/main" id="{46F13439-987F-445C-9777-4E2C4D41D05D}"/>
              </a:ext>
            </a:extLst>
          </p:cNvPr>
          <p:cNvSpPr>
            <a:spLocks noGrp="1"/>
          </p:cNvSpPr>
          <p:nvPr>
            <p:ph idx="1"/>
            <p:custDataLst>
              <p:tags r:id="rId2"/>
            </p:custDataLst>
          </p:nvPr>
        </p:nvSpPr>
        <p:spPr>
          <a:xfrm>
            <a:off x="457200" y="2057400"/>
            <a:ext cx="8229600" cy="3916363"/>
          </a:xfrm>
        </p:spPr>
        <p:txBody>
          <a:bodyPr/>
          <a:lstStyle/>
          <a:p>
            <a:pPr>
              <a:buFont typeface="Arial" panose="020B0604020202020204" pitchFamily="34" charset="0"/>
              <a:buChar char="•"/>
            </a:pPr>
            <a:r>
              <a:rPr lang="en-US" altLang="en-US" dirty="0">
                <a:latin typeface="Arial" panose="020B0604020202020204" pitchFamily="34" charset="0"/>
                <a:cs typeface="Arial" panose="020B0604020202020204" pitchFamily="34" charset="0"/>
              </a:rPr>
              <a:t>Yes, an examination with a nexus opinion </a:t>
            </a:r>
            <a:r>
              <a:rPr lang="en-US" altLang="en-US" i="1" dirty="0">
                <a:latin typeface="Arial" panose="020B0604020202020204" pitchFamily="34" charset="0"/>
                <a:cs typeface="Arial" panose="020B0604020202020204" pitchFamily="34" charset="0"/>
              </a:rPr>
              <a:t>must</a:t>
            </a:r>
            <a:r>
              <a:rPr lang="en-US" altLang="en-US" dirty="0">
                <a:latin typeface="Arial" panose="020B0604020202020204" pitchFamily="34" charset="0"/>
                <a:cs typeface="Arial" panose="020B0604020202020204" pitchFamily="34" charset="0"/>
              </a:rPr>
              <a:t> be requested since there is an “indication of association”, and all of the requirements of 38 § CFR 3.159(c)(4)(</a:t>
            </a:r>
            <a:r>
              <a:rPr lang="en-US" altLang="en-US" dirty="0" err="1">
                <a:latin typeface="Arial" panose="020B0604020202020204" pitchFamily="34" charset="0"/>
                <a:cs typeface="Arial" panose="020B0604020202020204" pitchFamily="34" charset="0"/>
              </a:rPr>
              <a:t>i</a:t>
            </a:r>
            <a:r>
              <a:rPr lang="en-US" altLang="en-US" dirty="0"/>
              <a:t>) have been met.</a:t>
            </a:r>
          </a:p>
        </p:txBody>
      </p:sp>
      <p:sp>
        <p:nvSpPr>
          <p:cNvPr id="3" name="Slide Number Placeholder 2">
            <a:extLst>
              <a:ext uri="{FF2B5EF4-FFF2-40B4-BE49-F238E27FC236}">
                <a16:creationId xmlns:a16="http://schemas.microsoft.com/office/drawing/2014/main" id="{6B43B972-9F97-4AF9-87C0-C6C42974A163}"/>
              </a:ext>
            </a:extLst>
          </p:cNvPr>
          <p:cNvSpPr>
            <a:spLocks noGrp="1"/>
          </p:cNvSpPr>
          <p:nvPr>
            <p:ph type="sldNum" sz="quarter" idx="12"/>
            <p:custDataLst>
              <p:tags r:id="rId3"/>
            </p:custDataLst>
          </p:nvPr>
        </p:nvSpPr>
        <p:spPr>
          <a:xfrm>
            <a:off x="6931152" y="6601976"/>
            <a:ext cx="2133600" cy="365125"/>
          </a:xfrm>
        </p:spPr>
        <p:txBody>
          <a:bodyPr/>
          <a:lstStyle/>
          <a:p>
            <a:fld id="{06C490D8-3B92-4E95-9879-72DDE14AC619}" type="slidenum">
              <a:rPr lang="en-US" altLang="en-US" smtClean="0"/>
              <a:pPr/>
              <a:t>20</a:t>
            </a:fld>
            <a:endParaRPr lang="en-US" alt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E5B1A-0C7C-438D-96EE-45EA73CF5FAD}"/>
              </a:ext>
            </a:extLst>
          </p:cNvPr>
          <p:cNvSpPr>
            <a:spLocks noGrp="1"/>
          </p:cNvSpPr>
          <p:nvPr>
            <p:ph type="title"/>
            <p:custDataLst>
              <p:tags r:id="rId1"/>
            </p:custDataLst>
          </p:nvPr>
        </p:nvSpPr>
        <p:spPr>
          <a:xfrm>
            <a:off x="0" y="793629"/>
            <a:ext cx="9144000" cy="1086867"/>
          </a:xfrm>
        </p:spPr>
        <p:txBody>
          <a:bodyPr/>
          <a:lstStyle/>
          <a:p>
            <a:pPr>
              <a:defRPr/>
            </a:pPr>
            <a:r>
              <a:rPr lang="en-US" i="1" dirty="0"/>
              <a:t>Waters</a:t>
            </a:r>
            <a:r>
              <a:rPr lang="en-US" dirty="0"/>
              <a:t> – Scenario 3 – Question</a:t>
            </a:r>
          </a:p>
        </p:txBody>
      </p:sp>
      <p:sp>
        <p:nvSpPr>
          <p:cNvPr id="23555" name="Content Placeholder 2">
            <a:extLst>
              <a:ext uri="{FF2B5EF4-FFF2-40B4-BE49-F238E27FC236}">
                <a16:creationId xmlns:a16="http://schemas.microsoft.com/office/drawing/2014/main" id="{781962BC-3464-45D5-948C-1216E3CDB307}"/>
              </a:ext>
            </a:extLst>
          </p:cNvPr>
          <p:cNvSpPr>
            <a:spLocks noGrp="1"/>
          </p:cNvSpPr>
          <p:nvPr>
            <p:ph idx="1"/>
            <p:custDataLst>
              <p:tags r:id="rId2"/>
            </p:custDataLst>
          </p:nvPr>
        </p:nvSpPr>
        <p:spPr>
          <a:xfrm>
            <a:off x="457200" y="2057400"/>
            <a:ext cx="8229600" cy="3916363"/>
          </a:xfrm>
        </p:spPr>
        <p:txBody>
          <a:bodyPr>
            <a:noAutofit/>
          </a:bodyPr>
          <a:lstStyle/>
          <a:p>
            <a:pPr>
              <a:buFont typeface="Arial" panose="020B0604020202020204" pitchFamily="34" charset="0"/>
              <a:buChar char="•"/>
            </a:pPr>
            <a:r>
              <a:rPr lang="en-US" altLang="en-US" dirty="0">
                <a:latin typeface="Arial" panose="020B0604020202020204" pitchFamily="34" charset="0"/>
                <a:cs typeface="Arial" panose="020B0604020202020204" pitchFamily="34" charset="0"/>
              </a:rPr>
              <a:t>Two years after discharge, the Veteran claimed “right knee pain”.  STRs show two treatments for right knee pain with no evidence of a right knee disability at separation. The Veteran’s claim provided no medical evidence of continuous symptoms and no statement that the current disability persisted since military service. A VA examination was conducted that revealed a diagnosis of right knee strain with opinion linking it to treatment in service. Service connection is granted. </a:t>
            </a:r>
            <a:r>
              <a:rPr lang="en-US" altLang="en-US" b="1" dirty="0">
                <a:latin typeface="Arial" panose="020B0604020202020204" pitchFamily="34" charset="0"/>
                <a:cs typeface="Arial" panose="020B0604020202020204" pitchFamily="34" charset="0"/>
              </a:rPr>
              <a:t>Does a BE error exist?</a:t>
            </a:r>
          </a:p>
        </p:txBody>
      </p:sp>
      <p:sp>
        <p:nvSpPr>
          <p:cNvPr id="3" name="Slide Number Placeholder 2">
            <a:extLst>
              <a:ext uri="{FF2B5EF4-FFF2-40B4-BE49-F238E27FC236}">
                <a16:creationId xmlns:a16="http://schemas.microsoft.com/office/drawing/2014/main" id="{2CE961EE-A8D9-4868-B10B-FE6F65827AF3}"/>
              </a:ext>
            </a:extLst>
          </p:cNvPr>
          <p:cNvSpPr>
            <a:spLocks noGrp="1"/>
          </p:cNvSpPr>
          <p:nvPr>
            <p:ph type="sldNum" sz="quarter" idx="12"/>
            <p:custDataLst>
              <p:tags r:id="rId3"/>
            </p:custDataLst>
          </p:nvPr>
        </p:nvSpPr>
        <p:spPr>
          <a:xfrm>
            <a:off x="6931152" y="6601976"/>
            <a:ext cx="2133600" cy="365125"/>
          </a:xfrm>
        </p:spPr>
        <p:txBody>
          <a:bodyPr/>
          <a:lstStyle/>
          <a:p>
            <a:fld id="{06C490D8-3B92-4E95-9879-72DDE14AC619}" type="slidenum">
              <a:rPr lang="en-US" altLang="en-US" smtClean="0"/>
              <a:pPr/>
              <a:t>21</a:t>
            </a:fld>
            <a:endParaRPr lang="en-US" alt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C1460-2443-4AF6-9CEF-680C499AB9C5}"/>
              </a:ext>
            </a:extLst>
          </p:cNvPr>
          <p:cNvSpPr>
            <a:spLocks noGrp="1"/>
          </p:cNvSpPr>
          <p:nvPr>
            <p:ph type="title"/>
            <p:custDataLst>
              <p:tags r:id="rId1"/>
            </p:custDataLst>
          </p:nvPr>
        </p:nvSpPr>
        <p:spPr>
          <a:xfrm>
            <a:off x="0" y="793629"/>
            <a:ext cx="9144000" cy="1086867"/>
          </a:xfrm>
        </p:spPr>
        <p:txBody>
          <a:bodyPr/>
          <a:lstStyle/>
          <a:p>
            <a:pPr>
              <a:defRPr/>
            </a:pPr>
            <a:r>
              <a:rPr lang="en-US" i="1" dirty="0"/>
              <a:t>Waters</a:t>
            </a:r>
            <a:r>
              <a:rPr lang="en-US" dirty="0"/>
              <a:t> – Scenario 3 – Answer</a:t>
            </a:r>
          </a:p>
        </p:txBody>
      </p:sp>
      <p:sp>
        <p:nvSpPr>
          <p:cNvPr id="3" name="Content Placeholder 2">
            <a:extLst>
              <a:ext uri="{FF2B5EF4-FFF2-40B4-BE49-F238E27FC236}">
                <a16:creationId xmlns:a16="http://schemas.microsoft.com/office/drawing/2014/main" id="{52A6AE4C-49D3-4E0A-A985-B599C286F083}"/>
              </a:ext>
            </a:extLst>
          </p:cNvPr>
          <p:cNvSpPr>
            <a:spLocks noGrp="1"/>
          </p:cNvSpPr>
          <p:nvPr>
            <p:ph idx="1"/>
            <p:custDataLst>
              <p:tags r:id="rId2"/>
            </p:custDataLst>
          </p:nvPr>
        </p:nvSpPr>
        <p:spPr>
          <a:xfrm>
            <a:off x="457200" y="2057400"/>
            <a:ext cx="8229600" cy="3916363"/>
          </a:xfrm>
        </p:spPr>
        <p:txBody>
          <a:bodyPr/>
          <a:lstStyle/>
          <a:p>
            <a:pPr>
              <a:defRPr/>
            </a:pPr>
            <a:r>
              <a:rPr lang="en-US" dirty="0">
                <a:latin typeface="Arial" panose="020B0604020202020204" pitchFamily="34" charset="0"/>
                <a:cs typeface="Arial" panose="020B0604020202020204" pitchFamily="34" charset="0"/>
              </a:rPr>
              <a:t>No, a benefit entitlement (BE) error must </a:t>
            </a:r>
            <a:r>
              <a:rPr lang="en-US" i="1" dirty="0">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be cited in this scenario.</a:t>
            </a:r>
          </a:p>
          <a:p>
            <a:pPr>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All elements for service connection are met because there is a current diagnosed disability (right knee strain), the STRs show treatment for right knee pain, and there is a medical opinion linking the current diagnosis to the treatment in service.</a:t>
            </a:r>
          </a:p>
        </p:txBody>
      </p:sp>
      <p:sp>
        <p:nvSpPr>
          <p:cNvPr id="5" name="Slide Number Placeholder 4">
            <a:extLst>
              <a:ext uri="{FF2B5EF4-FFF2-40B4-BE49-F238E27FC236}">
                <a16:creationId xmlns:a16="http://schemas.microsoft.com/office/drawing/2014/main" id="{9EFB6B6C-1342-4A72-9C1B-15D80DD3E0B2}"/>
              </a:ext>
            </a:extLst>
          </p:cNvPr>
          <p:cNvSpPr>
            <a:spLocks noGrp="1"/>
          </p:cNvSpPr>
          <p:nvPr>
            <p:ph type="sldNum" sz="quarter" idx="12"/>
            <p:custDataLst>
              <p:tags r:id="rId3"/>
            </p:custDataLst>
          </p:nvPr>
        </p:nvSpPr>
        <p:spPr>
          <a:xfrm>
            <a:off x="6931152" y="6601976"/>
            <a:ext cx="2133600" cy="365125"/>
          </a:xfrm>
        </p:spPr>
        <p:txBody>
          <a:bodyPr/>
          <a:lstStyle/>
          <a:p>
            <a:fld id="{06C490D8-3B92-4E95-9879-72DDE14AC619}" type="slidenum">
              <a:rPr lang="en-US" altLang="en-US" smtClean="0"/>
              <a:pPr/>
              <a:t>22</a:t>
            </a:fld>
            <a:endParaRPr lang="en-US" alt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F79DF-E4B1-431C-B68F-0E3500A45378}"/>
              </a:ext>
            </a:extLst>
          </p:cNvPr>
          <p:cNvSpPr>
            <a:spLocks noGrp="1"/>
          </p:cNvSpPr>
          <p:nvPr>
            <p:ph type="title"/>
            <p:custDataLst>
              <p:tags r:id="rId1"/>
            </p:custDataLst>
          </p:nvPr>
        </p:nvSpPr>
        <p:spPr>
          <a:xfrm>
            <a:off x="0" y="793629"/>
            <a:ext cx="9144000" cy="1086867"/>
          </a:xfrm>
        </p:spPr>
        <p:txBody>
          <a:bodyPr/>
          <a:lstStyle/>
          <a:p>
            <a:pPr>
              <a:defRPr/>
            </a:pPr>
            <a:r>
              <a:rPr lang="en-US" i="1" dirty="0"/>
              <a:t>Waters</a:t>
            </a:r>
            <a:r>
              <a:rPr lang="en-US" dirty="0"/>
              <a:t> – Scenario 4 – Question</a:t>
            </a:r>
          </a:p>
        </p:txBody>
      </p:sp>
      <p:sp>
        <p:nvSpPr>
          <p:cNvPr id="3" name="Content Placeholder 2">
            <a:extLst>
              <a:ext uri="{FF2B5EF4-FFF2-40B4-BE49-F238E27FC236}">
                <a16:creationId xmlns:a16="http://schemas.microsoft.com/office/drawing/2014/main" id="{E6522AAC-F4EE-4AFA-B3A3-5B215688D80D}"/>
              </a:ext>
            </a:extLst>
          </p:cNvPr>
          <p:cNvSpPr>
            <a:spLocks noGrp="1"/>
          </p:cNvSpPr>
          <p:nvPr>
            <p:ph idx="1"/>
            <p:custDataLst>
              <p:tags r:id="rId2"/>
            </p:custDataLst>
          </p:nvPr>
        </p:nvSpPr>
        <p:spPr>
          <a:xfrm>
            <a:off x="457200" y="2057400"/>
            <a:ext cx="8229600" cy="3916363"/>
          </a:xfrm>
        </p:spPr>
        <p:txBody>
          <a:bodyPr/>
          <a:lstStyle/>
          <a:p>
            <a:pPr>
              <a:buFont typeface="Arial" panose="020B0604020202020204" pitchFamily="34" charset="0"/>
              <a:buChar char="•"/>
              <a:defRPr/>
            </a:pPr>
            <a:r>
              <a:rPr lang="en-US" dirty="0">
                <a:latin typeface="Arial" panose="020B0604020202020204" pitchFamily="34" charset="0"/>
                <a:cs typeface="Arial" panose="020B0604020202020204" pitchFamily="34" charset="0"/>
              </a:rPr>
              <a:t>Two years after discharge, the Veteran claimed “right knee pain”.  STRs show two treatments for right knee pain with no evidence of a right knee disability at separation. The Veteran’s claim provided no medical evidence of continuous symptoms and no statement that the current disability persisted since military service. A VA examination was conducted, but it revealed no symptoms and no diagnosed disability. Service connection is denied.</a:t>
            </a:r>
            <a:br>
              <a:rPr lang="en-US"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Does a BE error exist?</a:t>
            </a:r>
          </a:p>
        </p:txBody>
      </p:sp>
      <p:sp>
        <p:nvSpPr>
          <p:cNvPr id="5" name="Slide Number Placeholder 4">
            <a:extLst>
              <a:ext uri="{FF2B5EF4-FFF2-40B4-BE49-F238E27FC236}">
                <a16:creationId xmlns:a16="http://schemas.microsoft.com/office/drawing/2014/main" id="{5DFC0A8F-FAAD-485D-B8DB-82A1B391C4F2}"/>
              </a:ext>
            </a:extLst>
          </p:cNvPr>
          <p:cNvSpPr>
            <a:spLocks noGrp="1"/>
          </p:cNvSpPr>
          <p:nvPr>
            <p:ph type="sldNum" sz="quarter" idx="12"/>
            <p:custDataLst>
              <p:tags r:id="rId3"/>
            </p:custDataLst>
          </p:nvPr>
        </p:nvSpPr>
        <p:spPr>
          <a:xfrm>
            <a:off x="6931152" y="6601976"/>
            <a:ext cx="2133600" cy="365125"/>
          </a:xfrm>
        </p:spPr>
        <p:txBody>
          <a:bodyPr/>
          <a:lstStyle/>
          <a:p>
            <a:fld id="{06C490D8-3B92-4E95-9879-72DDE14AC619}" type="slidenum">
              <a:rPr lang="en-US" altLang="en-US" smtClean="0"/>
              <a:pPr/>
              <a:t>23</a:t>
            </a:fld>
            <a:endParaRPr lang="en-US" altLang="en-U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CE11E-B41C-45D1-8891-77E6E98CCCE0}"/>
              </a:ext>
            </a:extLst>
          </p:cNvPr>
          <p:cNvSpPr>
            <a:spLocks noGrp="1"/>
          </p:cNvSpPr>
          <p:nvPr>
            <p:ph type="title"/>
            <p:custDataLst>
              <p:tags r:id="rId1"/>
            </p:custDataLst>
          </p:nvPr>
        </p:nvSpPr>
        <p:spPr>
          <a:xfrm>
            <a:off x="0" y="793629"/>
            <a:ext cx="9144000" cy="1086867"/>
          </a:xfrm>
        </p:spPr>
        <p:txBody>
          <a:bodyPr/>
          <a:lstStyle/>
          <a:p>
            <a:pPr>
              <a:defRPr/>
            </a:pPr>
            <a:r>
              <a:rPr lang="en-US" i="1" dirty="0"/>
              <a:t>Waters</a:t>
            </a:r>
            <a:r>
              <a:rPr lang="en-US" dirty="0"/>
              <a:t> – Scenario 4 – Answer</a:t>
            </a:r>
          </a:p>
        </p:txBody>
      </p:sp>
      <p:sp>
        <p:nvSpPr>
          <p:cNvPr id="26628" name="Content Placeholder 4">
            <a:extLst>
              <a:ext uri="{FF2B5EF4-FFF2-40B4-BE49-F238E27FC236}">
                <a16:creationId xmlns:a16="http://schemas.microsoft.com/office/drawing/2014/main" id="{8EF9E194-5D14-4BFC-A039-745EA3BA6E2B}"/>
              </a:ext>
            </a:extLst>
          </p:cNvPr>
          <p:cNvSpPr>
            <a:spLocks noGrp="1"/>
          </p:cNvSpPr>
          <p:nvPr>
            <p:ph idx="1"/>
            <p:custDataLst>
              <p:tags r:id="rId2"/>
            </p:custDataLst>
          </p:nvPr>
        </p:nvSpPr>
        <p:spPr>
          <a:xfrm>
            <a:off x="457200" y="2057400"/>
            <a:ext cx="8229600" cy="3916363"/>
          </a:xfrm>
        </p:spPr>
        <p:txBody>
          <a:bodyPr/>
          <a:lstStyle/>
          <a:p>
            <a:pPr>
              <a:buFont typeface="Arial" panose="020B0604020202020204" pitchFamily="34" charset="0"/>
              <a:buChar char="•"/>
            </a:pPr>
            <a:r>
              <a:rPr lang="en-US" altLang="en-US" dirty="0">
                <a:latin typeface="Arial" panose="020B0604020202020204" pitchFamily="34" charset="0"/>
                <a:cs typeface="Arial" panose="020B0604020202020204" pitchFamily="34" charset="0"/>
              </a:rPr>
              <a:t>No, a benefit entitlement (BE) error must </a:t>
            </a:r>
            <a:r>
              <a:rPr lang="en-US" altLang="en-US" i="1" dirty="0">
                <a:latin typeface="Arial" panose="020B0604020202020204" pitchFamily="34" charset="0"/>
                <a:cs typeface="Arial" panose="020B0604020202020204" pitchFamily="34" charset="0"/>
              </a:rPr>
              <a:t>not</a:t>
            </a:r>
            <a:r>
              <a:rPr lang="en-US" altLang="en-US" dirty="0">
                <a:latin typeface="Arial" panose="020B0604020202020204" pitchFamily="34" charset="0"/>
                <a:cs typeface="Arial" panose="020B0604020202020204" pitchFamily="34" charset="0"/>
              </a:rPr>
              <a:t> be cited in this scenario.</a:t>
            </a:r>
          </a:p>
          <a:p>
            <a:pPr>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a:buFont typeface="Arial" panose="020B0604020202020204" pitchFamily="34" charset="0"/>
              <a:buChar char="•"/>
            </a:pPr>
            <a:r>
              <a:rPr lang="en-US" altLang="en-US" dirty="0"/>
              <a:t>Service connection was properly denied. Although the STRs show treatment for right knee pain, a current examination shows no symptoms and no current diagnosis. The elements for service connection are not met, so the denial of service connection in this scenario is proper.</a:t>
            </a:r>
          </a:p>
        </p:txBody>
      </p:sp>
      <p:sp>
        <p:nvSpPr>
          <p:cNvPr id="3" name="Slide Number Placeholder 2">
            <a:extLst>
              <a:ext uri="{FF2B5EF4-FFF2-40B4-BE49-F238E27FC236}">
                <a16:creationId xmlns:a16="http://schemas.microsoft.com/office/drawing/2014/main" id="{01B7C6BB-DBD1-4F34-97CC-F94063B78970}"/>
              </a:ext>
            </a:extLst>
          </p:cNvPr>
          <p:cNvSpPr>
            <a:spLocks noGrp="1"/>
          </p:cNvSpPr>
          <p:nvPr>
            <p:ph type="sldNum" sz="quarter" idx="12"/>
            <p:custDataLst>
              <p:tags r:id="rId3"/>
            </p:custDataLst>
          </p:nvPr>
        </p:nvSpPr>
        <p:spPr>
          <a:xfrm>
            <a:off x="6931152" y="6601976"/>
            <a:ext cx="2133600" cy="365125"/>
          </a:xfrm>
        </p:spPr>
        <p:txBody>
          <a:bodyPr/>
          <a:lstStyle/>
          <a:p>
            <a:fld id="{06C490D8-3B92-4E95-9879-72DDE14AC619}" type="slidenum">
              <a:rPr lang="en-US" altLang="en-US" smtClean="0"/>
              <a:pPr/>
              <a:t>24</a:t>
            </a:fld>
            <a:endParaRPr lang="en-US" alt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4A18F-16FC-40B8-A4FD-5CA4C5E4281D}"/>
              </a:ext>
            </a:extLst>
          </p:cNvPr>
          <p:cNvSpPr>
            <a:spLocks noGrp="1"/>
          </p:cNvSpPr>
          <p:nvPr>
            <p:ph type="title"/>
            <p:custDataLst>
              <p:tags r:id="rId1"/>
            </p:custDataLst>
          </p:nvPr>
        </p:nvSpPr>
        <p:spPr>
          <a:xfrm>
            <a:off x="0" y="793629"/>
            <a:ext cx="9144000" cy="1086867"/>
          </a:xfrm>
        </p:spPr>
        <p:txBody>
          <a:bodyPr/>
          <a:lstStyle/>
          <a:p>
            <a:pPr>
              <a:defRPr/>
            </a:pPr>
            <a:r>
              <a:rPr lang="en-US" dirty="0"/>
              <a:t>Summary: Impact of </a:t>
            </a:r>
            <a:r>
              <a:rPr lang="en-US" i="1" dirty="0"/>
              <a:t>Waters </a:t>
            </a:r>
            <a:r>
              <a:rPr lang="en-US" dirty="0"/>
              <a:t>Court Case</a:t>
            </a:r>
          </a:p>
        </p:txBody>
      </p:sp>
      <p:sp>
        <p:nvSpPr>
          <p:cNvPr id="26627" name="Content Placeholder 2">
            <a:extLst>
              <a:ext uri="{FF2B5EF4-FFF2-40B4-BE49-F238E27FC236}">
                <a16:creationId xmlns:a16="http://schemas.microsoft.com/office/drawing/2014/main" id="{79175A28-DCF5-4A00-A471-641913FDD55C}"/>
              </a:ext>
            </a:extLst>
          </p:cNvPr>
          <p:cNvSpPr>
            <a:spLocks noGrp="1"/>
          </p:cNvSpPr>
          <p:nvPr>
            <p:ph idx="1"/>
            <p:custDataLst>
              <p:tags r:id="rId2"/>
            </p:custDataLst>
          </p:nvPr>
        </p:nvSpPr>
        <p:spPr>
          <a:xfrm>
            <a:off x="457200" y="2057400"/>
            <a:ext cx="8229600" cy="3916363"/>
          </a:xfrm>
        </p:spPr>
        <p:txBody>
          <a:bodyPr>
            <a:normAutofit/>
          </a:bodyPr>
          <a:lstStyle/>
          <a:p>
            <a:pPr>
              <a:defRPr/>
            </a:pPr>
            <a:r>
              <a:rPr lang="en-US" altLang="en-US" dirty="0">
                <a:latin typeface="Arial" charset="0"/>
                <a:cs typeface="Arial" charset="0"/>
              </a:rPr>
              <a:t>STRs, DD 214, etc. showing an event, injury, or disease in service</a:t>
            </a:r>
          </a:p>
          <a:p>
            <a:pPr>
              <a:defRPr/>
            </a:pPr>
            <a:endParaRPr lang="en-US" altLang="en-US" dirty="0">
              <a:latin typeface="Arial" charset="0"/>
              <a:cs typeface="Arial" charset="0"/>
            </a:endParaRPr>
          </a:p>
          <a:p>
            <a:pPr>
              <a:defRPr/>
            </a:pPr>
            <a:r>
              <a:rPr lang="en-US" altLang="en-US" dirty="0">
                <a:latin typeface="Arial" charset="0"/>
                <a:cs typeface="Arial" charset="0"/>
              </a:rPr>
              <a:t>Veteran’s lay statement “since service” is adequate to indicate an association or causal connection with service</a:t>
            </a:r>
          </a:p>
          <a:p>
            <a:pPr>
              <a:defRPr/>
            </a:pPr>
            <a:endParaRPr lang="en-US" altLang="en-US" dirty="0">
              <a:latin typeface="Arial" charset="0"/>
              <a:cs typeface="Arial" charset="0"/>
            </a:endParaRPr>
          </a:p>
          <a:p>
            <a:pPr>
              <a:defRPr/>
            </a:pPr>
            <a:r>
              <a:rPr lang="en-US" altLang="en-US" dirty="0">
                <a:latin typeface="Arial" charset="0"/>
                <a:cs typeface="Arial" charset="0"/>
              </a:rPr>
              <a:t>Veteran’s claim or statement of back pain is acceptable as current persistent or recurrent symptoms of disability</a:t>
            </a:r>
          </a:p>
          <a:p>
            <a:pPr>
              <a:defRPr/>
            </a:pPr>
            <a:endParaRPr lang="en-US" altLang="en-US" dirty="0">
              <a:latin typeface="Arial" charset="0"/>
              <a:cs typeface="Arial" charset="0"/>
            </a:endParaRPr>
          </a:p>
          <a:p>
            <a:pPr>
              <a:defRPr/>
            </a:pPr>
            <a:r>
              <a:rPr lang="en-US" altLang="en-US" dirty="0">
                <a:latin typeface="Arial" charset="0"/>
                <a:cs typeface="Arial" charset="0"/>
              </a:rPr>
              <a:t>Do not cite unnecessary BE errors</a:t>
            </a:r>
            <a:endParaRPr lang="en-US" altLang="en-US" dirty="0"/>
          </a:p>
        </p:txBody>
      </p:sp>
      <p:sp>
        <p:nvSpPr>
          <p:cNvPr id="3" name="Slide Number Placeholder 2">
            <a:extLst>
              <a:ext uri="{FF2B5EF4-FFF2-40B4-BE49-F238E27FC236}">
                <a16:creationId xmlns:a16="http://schemas.microsoft.com/office/drawing/2014/main" id="{08A92DC0-F68D-4BA7-A586-2A9AEB422940}"/>
              </a:ext>
            </a:extLst>
          </p:cNvPr>
          <p:cNvSpPr>
            <a:spLocks noGrp="1"/>
          </p:cNvSpPr>
          <p:nvPr>
            <p:ph type="sldNum" sz="quarter" idx="12"/>
            <p:custDataLst>
              <p:tags r:id="rId3"/>
            </p:custDataLst>
          </p:nvPr>
        </p:nvSpPr>
        <p:spPr>
          <a:xfrm>
            <a:off x="6931152" y="6601976"/>
            <a:ext cx="2133600" cy="365125"/>
          </a:xfrm>
        </p:spPr>
        <p:txBody>
          <a:bodyPr/>
          <a:lstStyle/>
          <a:p>
            <a:fld id="{06C490D8-3B92-4E95-9879-72DDE14AC619}" type="slidenum">
              <a:rPr lang="en-US" altLang="en-US" smtClean="0"/>
              <a:pPr/>
              <a:t>25</a:t>
            </a:fld>
            <a:endParaRPr lang="en-US" altLang="en-US"/>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BC9C-7352-4583-A000-8DBAC2D43C65}"/>
              </a:ext>
            </a:extLst>
          </p:cNvPr>
          <p:cNvSpPr>
            <a:spLocks noGrp="1"/>
          </p:cNvSpPr>
          <p:nvPr>
            <p:ph type="title"/>
            <p:custDataLst>
              <p:tags r:id="rId1"/>
            </p:custDataLst>
          </p:nvPr>
        </p:nvSpPr>
        <p:spPr>
          <a:xfrm>
            <a:off x="0" y="2885566"/>
            <a:ext cx="9144000" cy="1086867"/>
          </a:xfrm>
        </p:spPr>
        <p:txBody>
          <a:bodyPr/>
          <a:lstStyle/>
          <a:p>
            <a:r>
              <a:rPr lang="en-US" dirty="0"/>
              <a:t>Questions</a:t>
            </a:r>
          </a:p>
        </p:txBody>
      </p:sp>
      <p:sp>
        <p:nvSpPr>
          <p:cNvPr id="3" name="Slide Number Placeholder 2">
            <a:extLst>
              <a:ext uri="{FF2B5EF4-FFF2-40B4-BE49-F238E27FC236}">
                <a16:creationId xmlns:a16="http://schemas.microsoft.com/office/drawing/2014/main" id="{C0F6A481-3609-4C2D-ADC3-D4A20F769805}"/>
              </a:ext>
            </a:extLst>
          </p:cNvPr>
          <p:cNvSpPr>
            <a:spLocks noGrp="1"/>
          </p:cNvSpPr>
          <p:nvPr>
            <p:ph type="sldNum" sz="quarter" idx="12"/>
            <p:custDataLst>
              <p:tags r:id="rId2"/>
            </p:custDataLst>
          </p:nvPr>
        </p:nvSpPr>
        <p:spPr>
          <a:xfrm>
            <a:off x="6931152" y="6601976"/>
            <a:ext cx="2133600" cy="365125"/>
          </a:xfrm>
        </p:spPr>
        <p:txBody>
          <a:bodyPr/>
          <a:lstStyle/>
          <a:p>
            <a:fld id="{06C490D8-3B92-4E95-9879-72DDE14AC619}" type="slidenum">
              <a:rPr lang="en-US" altLang="en-US" smtClean="0"/>
              <a:pPr/>
              <a:t>26</a:t>
            </a:fld>
            <a:endParaRPr lang="en-US" altLang="en-US"/>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49672-051B-46AE-9BAB-CCAD6B9843AD}"/>
              </a:ext>
            </a:extLst>
          </p:cNvPr>
          <p:cNvSpPr>
            <a:spLocks noGrp="1"/>
          </p:cNvSpPr>
          <p:nvPr>
            <p:ph type="title"/>
            <p:custDataLst>
              <p:tags r:id="rId1"/>
            </p:custDataLst>
          </p:nvPr>
        </p:nvSpPr>
        <p:spPr>
          <a:xfrm>
            <a:off x="0" y="793629"/>
            <a:ext cx="9144000" cy="1086867"/>
          </a:xfrm>
        </p:spPr>
        <p:txBody>
          <a:bodyPr/>
          <a:lstStyle/>
          <a:p>
            <a:pPr>
              <a:defRPr/>
            </a:pPr>
            <a:r>
              <a:rPr lang="en-US" i="1" dirty="0"/>
              <a:t>Walker v Shinseki</a:t>
            </a:r>
          </a:p>
        </p:txBody>
      </p:sp>
      <p:sp>
        <p:nvSpPr>
          <p:cNvPr id="29699" name="Content Placeholder 2">
            <a:extLst>
              <a:ext uri="{FF2B5EF4-FFF2-40B4-BE49-F238E27FC236}">
                <a16:creationId xmlns:a16="http://schemas.microsoft.com/office/drawing/2014/main" id="{B9EDCF25-5C4E-4DE0-95CA-185768202543}"/>
              </a:ext>
            </a:extLst>
          </p:cNvPr>
          <p:cNvSpPr>
            <a:spLocks noGrp="1"/>
          </p:cNvSpPr>
          <p:nvPr>
            <p:ph idx="1"/>
            <p:custDataLst>
              <p:tags r:id="rId2"/>
            </p:custDataLst>
          </p:nvPr>
        </p:nvSpPr>
        <p:spPr>
          <a:xfrm>
            <a:off x="457200" y="2057400"/>
            <a:ext cx="8229600" cy="3916363"/>
          </a:xfrm>
        </p:spPr>
        <p:txBody>
          <a:bodyPr anchor="b">
            <a:normAutofit/>
          </a:bodyPr>
          <a:lstStyle/>
          <a:p>
            <a:pPr marL="0" indent="0" algn="ctr">
              <a:buFont typeface="Wingdings" panose="05000000000000000000" pitchFamily="2" charset="2"/>
              <a:buNone/>
            </a:pPr>
            <a:endParaRPr lang="en-US" altLang="en-US" dirty="0">
              <a:latin typeface="Arial" panose="020B0604020202020204" pitchFamily="34" charset="0"/>
              <a:cs typeface="Arial" panose="020B0604020202020204" pitchFamily="34" charset="0"/>
            </a:endParaRPr>
          </a:p>
          <a:p>
            <a:pPr marL="0" indent="0">
              <a:buFont typeface="Wingdings" panose="05000000000000000000" pitchFamily="2" charset="2"/>
              <a:buNone/>
            </a:pPr>
            <a:endParaRPr lang="en-US" altLang="en-US" dirty="0">
              <a:latin typeface="Arial" panose="020B0604020202020204" pitchFamily="34" charset="0"/>
              <a:cs typeface="Arial" panose="020B0604020202020204" pitchFamily="34" charset="0"/>
            </a:endParaRPr>
          </a:p>
          <a:p>
            <a:pPr marL="0" indent="0">
              <a:buFont typeface="Wingdings" panose="05000000000000000000" pitchFamily="2" charset="2"/>
              <a:buNone/>
            </a:pPr>
            <a:endParaRPr lang="en-US" altLang="en-US" dirty="0">
              <a:latin typeface="Arial" panose="020B0604020202020204" pitchFamily="34" charset="0"/>
              <a:cs typeface="Arial" panose="020B0604020202020204" pitchFamily="34" charset="0"/>
            </a:endParaRPr>
          </a:p>
          <a:p>
            <a:pPr marL="0" indent="0">
              <a:buFont typeface="Wingdings" panose="05000000000000000000" pitchFamily="2" charset="2"/>
              <a:buNone/>
            </a:pPr>
            <a:endParaRPr lang="en-US" altLang="en-US" dirty="0">
              <a:latin typeface="Arial" panose="020B0604020202020204" pitchFamily="34" charset="0"/>
              <a:cs typeface="Arial" panose="020B0604020202020204" pitchFamily="34" charset="0"/>
            </a:endParaRPr>
          </a:p>
          <a:p>
            <a:pPr marL="0" indent="0">
              <a:buFont typeface="Wingdings" panose="05000000000000000000" pitchFamily="2" charset="2"/>
              <a:buNone/>
            </a:pPr>
            <a:endParaRPr lang="en-US" altLang="en-US" dirty="0">
              <a:latin typeface="Arial" panose="020B0604020202020204" pitchFamily="34" charset="0"/>
              <a:cs typeface="Arial" panose="020B0604020202020204" pitchFamily="34" charset="0"/>
            </a:endParaRPr>
          </a:p>
          <a:p>
            <a:pPr marL="0" indent="0">
              <a:buFont typeface="Wingdings" panose="05000000000000000000" pitchFamily="2" charset="2"/>
              <a:buNone/>
            </a:pPr>
            <a:endParaRPr lang="en-US" altLang="en-US" dirty="0">
              <a:latin typeface="Arial" panose="020B0604020202020204" pitchFamily="34" charset="0"/>
              <a:cs typeface="Arial" panose="020B0604020202020204" pitchFamily="34" charset="0"/>
            </a:endParaRPr>
          </a:p>
          <a:p>
            <a:pPr marL="0" indent="0">
              <a:buFont typeface="Wingdings" panose="05000000000000000000" pitchFamily="2" charset="2"/>
              <a:buNone/>
            </a:pPr>
            <a:endParaRPr lang="en-US" altLang="en-US" dirty="0">
              <a:latin typeface="Arial" panose="020B0604020202020204" pitchFamily="34" charset="0"/>
              <a:cs typeface="Arial" panose="020B0604020202020204" pitchFamily="34" charset="0"/>
            </a:endParaRPr>
          </a:p>
          <a:p>
            <a:pPr marL="0" indent="0" algn="ctr">
              <a:buFont typeface="Wingdings" panose="05000000000000000000" pitchFamily="2" charset="2"/>
              <a:buNone/>
            </a:pPr>
            <a:endParaRPr lang="en-US" altLang="en-US" dirty="0">
              <a:latin typeface="Arial" panose="020B0604020202020204" pitchFamily="34" charset="0"/>
              <a:cs typeface="Arial" panose="020B0604020202020204" pitchFamily="34" charset="0"/>
            </a:endParaRPr>
          </a:p>
          <a:p>
            <a:pPr marL="0" indent="0" algn="ctr">
              <a:buFont typeface="Wingdings" panose="05000000000000000000" pitchFamily="2" charset="2"/>
              <a:buNone/>
            </a:pPr>
            <a:r>
              <a:rPr lang="en-US" altLang="en-US" dirty="0">
                <a:latin typeface="Arial" panose="020B0604020202020204" pitchFamily="34" charset="0"/>
                <a:cs typeface="Arial" panose="020B0604020202020204" pitchFamily="34" charset="0"/>
              </a:rPr>
              <a:t>Continuity of Symptomatology</a:t>
            </a:r>
          </a:p>
        </p:txBody>
      </p:sp>
      <p:sp>
        <p:nvSpPr>
          <p:cNvPr id="3" name="Slide Number Placeholder 2">
            <a:extLst>
              <a:ext uri="{FF2B5EF4-FFF2-40B4-BE49-F238E27FC236}">
                <a16:creationId xmlns:a16="http://schemas.microsoft.com/office/drawing/2014/main" id="{FE0856D2-4B9F-4270-AD20-FE90264BB264}"/>
              </a:ext>
            </a:extLst>
          </p:cNvPr>
          <p:cNvSpPr>
            <a:spLocks noGrp="1"/>
          </p:cNvSpPr>
          <p:nvPr>
            <p:ph type="sldNum" sz="quarter" idx="12"/>
            <p:custDataLst>
              <p:tags r:id="rId3"/>
            </p:custDataLst>
          </p:nvPr>
        </p:nvSpPr>
        <p:spPr>
          <a:xfrm>
            <a:off x="6931152" y="6601976"/>
            <a:ext cx="2133600" cy="365125"/>
          </a:xfrm>
        </p:spPr>
        <p:txBody>
          <a:bodyPr/>
          <a:lstStyle/>
          <a:p>
            <a:fld id="{6BBBC611-A4EF-47E6-904F-7BF30A1729AF}" type="slidenum">
              <a:rPr lang="en-US" altLang="en-US" smtClean="0"/>
              <a:pPr/>
              <a:t>27</a:t>
            </a:fld>
            <a:endParaRPr lang="en-US" altLang="en-US"/>
          </a:p>
        </p:txBody>
      </p:sp>
      <p:pic>
        <p:nvPicPr>
          <p:cNvPr id="6" name="Picture 3">
            <a:extLst>
              <a:ext uri="{FF2B5EF4-FFF2-40B4-BE49-F238E27FC236}">
                <a16:creationId xmlns:a16="http://schemas.microsoft.com/office/drawing/2014/main" id="{F7A6618B-6BFE-476A-B883-98EB6909AEF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729493" y="1833051"/>
            <a:ext cx="3685013" cy="2760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4AC59-822B-4524-9748-67F772DB4CE8}"/>
              </a:ext>
            </a:extLst>
          </p:cNvPr>
          <p:cNvSpPr>
            <a:spLocks noGrp="1"/>
          </p:cNvSpPr>
          <p:nvPr>
            <p:ph type="title"/>
            <p:custDataLst>
              <p:tags r:id="rId1"/>
            </p:custDataLst>
          </p:nvPr>
        </p:nvSpPr>
        <p:spPr>
          <a:xfrm>
            <a:off x="0" y="793629"/>
            <a:ext cx="9144000" cy="1086867"/>
          </a:xfrm>
        </p:spPr>
        <p:txBody>
          <a:bodyPr/>
          <a:lstStyle/>
          <a:p>
            <a:pPr>
              <a:defRPr/>
            </a:pPr>
            <a:r>
              <a:rPr lang="en-US" dirty="0"/>
              <a:t>Objective</a:t>
            </a:r>
          </a:p>
        </p:txBody>
      </p:sp>
      <p:sp>
        <p:nvSpPr>
          <p:cNvPr id="22531" name="Content Placeholder 2">
            <a:extLst>
              <a:ext uri="{FF2B5EF4-FFF2-40B4-BE49-F238E27FC236}">
                <a16:creationId xmlns:a16="http://schemas.microsoft.com/office/drawing/2014/main" id="{5EB63906-37D2-4C90-B7DD-3F3E090CF609}"/>
              </a:ext>
            </a:extLst>
          </p:cNvPr>
          <p:cNvSpPr>
            <a:spLocks noGrp="1"/>
          </p:cNvSpPr>
          <p:nvPr>
            <p:ph idx="1"/>
            <p:custDataLst>
              <p:tags r:id="rId2"/>
            </p:custDataLst>
          </p:nvPr>
        </p:nvSpPr>
        <p:spPr>
          <a:xfrm>
            <a:off x="457200" y="2057400"/>
            <a:ext cx="8229600" cy="3916363"/>
          </a:xfrm>
        </p:spPr>
        <p:txBody>
          <a:bodyPr/>
          <a:lstStyle/>
          <a:p>
            <a:pPr>
              <a:defRPr/>
            </a:pPr>
            <a:r>
              <a:rPr lang="en-US" altLang="en-US" dirty="0">
                <a:latin typeface="Arial" charset="0"/>
                <a:cs typeface="Arial" charset="0"/>
              </a:rPr>
              <a:t>To determine when medical evidence of continuous symptoms can be used as a nexus in place of a medical opinion</a:t>
            </a:r>
          </a:p>
          <a:p>
            <a:pPr>
              <a:defRPr/>
            </a:pPr>
            <a:endParaRPr lang="en-US" altLang="en-US" dirty="0">
              <a:latin typeface="Arial" charset="0"/>
              <a:cs typeface="Arial" charset="0"/>
            </a:endParaRPr>
          </a:p>
          <a:p>
            <a:pPr>
              <a:defRPr/>
            </a:pPr>
            <a:r>
              <a:rPr lang="en-US" altLang="en-US" dirty="0">
                <a:latin typeface="Arial" panose="020B0604020202020204" pitchFamily="34" charset="0"/>
                <a:cs typeface="Arial" panose="020B0604020202020204" pitchFamily="34" charset="0"/>
              </a:rPr>
              <a:t>To understand when not to cite a benefit entitlement (BE) error</a:t>
            </a:r>
          </a:p>
        </p:txBody>
      </p:sp>
      <p:sp>
        <p:nvSpPr>
          <p:cNvPr id="3" name="Slide Number Placeholder 2">
            <a:extLst>
              <a:ext uri="{FF2B5EF4-FFF2-40B4-BE49-F238E27FC236}">
                <a16:creationId xmlns:a16="http://schemas.microsoft.com/office/drawing/2014/main" id="{9E5A1246-C237-4ECD-99A1-511BCC203D93}"/>
              </a:ext>
            </a:extLst>
          </p:cNvPr>
          <p:cNvSpPr>
            <a:spLocks noGrp="1"/>
          </p:cNvSpPr>
          <p:nvPr>
            <p:ph type="sldNum" sz="quarter" idx="12"/>
            <p:custDataLst>
              <p:tags r:id="rId3"/>
            </p:custDataLst>
          </p:nvPr>
        </p:nvSpPr>
        <p:spPr>
          <a:xfrm>
            <a:off x="6931152" y="6601976"/>
            <a:ext cx="2133600" cy="365125"/>
          </a:xfrm>
        </p:spPr>
        <p:txBody>
          <a:bodyPr/>
          <a:lstStyle/>
          <a:p>
            <a:fld id="{06C490D8-3B92-4E95-9879-72DDE14AC619}" type="slidenum">
              <a:rPr lang="en-US" altLang="en-US" smtClean="0"/>
              <a:pPr/>
              <a:t>28</a:t>
            </a:fld>
            <a:endParaRPr lang="en-US" altLang="en-US"/>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A53BB-524A-4844-A678-A3B27615E123}"/>
              </a:ext>
            </a:extLst>
          </p:cNvPr>
          <p:cNvSpPr>
            <a:spLocks noGrp="1"/>
          </p:cNvSpPr>
          <p:nvPr>
            <p:ph type="title"/>
            <p:custDataLst>
              <p:tags r:id="rId1"/>
            </p:custDataLst>
          </p:nvPr>
        </p:nvSpPr>
        <p:spPr>
          <a:xfrm>
            <a:off x="0" y="793629"/>
            <a:ext cx="9144000" cy="1086867"/>
          </a:xfrm>
        </p:spPr>
        <p:txBody>
          <a:bodyPr/>
          <a:lstStyle/>
          <a:p>
            <a:pPr>
              <a:defRPr/>
            </a:pPr>
            <a:r>
              <a:rPr lang="en-US" dirty="0"/>
              <a:t>References</a:t>
            </a:r>
          </a:p>
        </p:txBody>
      </p:sp>
      <p:sp>
        <p:nvSpPr>
          <p:cNvPr id="22531" name="Content Placeholder 2">
            <a:extLst>
              <a:ext uri="{FF2B5EF4-FFF2-40B4-BE49-F238E27FC236}">
                <a16:creationId xmlns:a16="http://schemas.microsoft.com/office/drawing/2014/main" id="{ED3BE250-BB59-46BD-A744-554C35A182DE}"/>
              </a:ext>
            </a:extLst>
          </p:cNvPr>
          <p:cNvSpPr>
            <a:spLocks noGrp="1"/>
          </p:cNvSpPr>
          <p:nvPr>
            <p:ph idx="1"/>
            <p:custDataLst>
              <p:tags r:id="rId2"/>
            </p:custDataLst>
          </p:nvPr>
        </p:nvSpPr>
        <p:spPr>
          <a:xfrm>
            <a:off x="457200" y="2057400"/>
            <a:ext cx="8229600" cy="3916363"/>
          </a:xfrm>
        </p:spPr>
        <p:txBody>
          <a:bodyPr>
            <a:normAutofit/>
          </a:bodyPr>
          <a:lstStyle/>
          <a:p>
            <a:pPr>
              <a:defRPr/>
            </a:pPr>
            <a:r>
              <a:rPr lang="en-US" altLang="en-US" i="1" dirty="0">
                <a:latin typeface="Arial" panose="020B0604020202020204" pitchFamily="34" charset="0"/>
                <a:cs typeface="Arial" panose="020B0604020202020204" pitchFamily="34" charset="0"/>
              </a:rPr>
              <a:t>Walker v Shinseki</a:t>
            </a:r>
            <a:r>
              <a:rPr lang="en-US" altLang="en-US" dirty="0">
                <a:latin typeface="Arial" panose="020B0604020202020204" pitchFamily="34" charset="0"/>
                <a:cs typeface="Arial" panose="020B0604020202020204" pitchFamily="34" charset="0"/>
              </a:rPr>
              <a:t>, February 21, 2013</a:t>
            </a:r>
            <a:endParaRPr lang="en-US" altLang="en-US" i="1" dirty="0">
              <a:latin typeface="Arial" panose="020B0604020202020204" pitchFamily="34" charset="0"/>
              <a:cs typeface="Arial" panose="020B0604020202020204" pitchFamily="34" charset="0"/>
            </a:endParaRPr>
          </a:p>
          <a:p>
            <a:pPr>
              <a:defRPr/>
            </a:pPr>
            <a:endParaRPr lang="en-US" altLang="en-US" i="1" dirty="0">
              <a:latin typeface="Arial" panose="020B0604020202020204" pitchFamily="34" charset="0"/>
              <a:cs typeface="Arial" panose="020B0604020202020204" pitchFamily="34" charset="0"/>
            </a:endParaRPr>
          </a:p>
          <a:p>
            <a:pPr>
              <a:defRPr/>
            </a:pPr>
            <a:r>
              <a:rPr lang="en-US" altLang="en-US" dirty="0">
                <a:latin typeface="Arial" panose="020B0604020202020204" pitchFamily="34" charset="0"/>
                <a:cs typeface="Arial" panose="020B0604020202020204" pitchFamily="34" charset="0"/>
              </a:rPr>
              <a:t>38 </a:t>
            </a:r>
            <a:r>
              <a:rPr lang="en-US"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CFR 3.303(a)</a:t>
            </a:r>
          </a:p>
          <a:p>
            <a:pPr>
              <a:defRPr/>
            </a:pPr>
            <a:endParaRPr lang="en-US" altLang="en-US" dirty="0">
              <a:latin typeface="Arial" panose="020B0604020202020204" pitchFamily="34" charset="0"/>
              <a:cs typeface="Arial" panose="020B0604020202020204" pitchFamily="34" charset="0"/>
            </a:endParaRPr>
          </a:p>
          <a:p>
            <a:pPr>
              <a:defRPr/>
            </a:pPr>
            <a:r>
              <a:rPr lang="en-US" altLang="en-US" dirty="0">
                <a:latin typeface="Arial" panose="020B0604020202020204" pitchFamily="34" charset="0"/>
                <a:cs typeface="Arial" panose="020B0604020202020204" pitchFamily="34" charset="0"/>
              </a:rPr>
              <a:t>38 </a:t>
            </a:r>
            <a:r>
              <a:rPr lang="en-US"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CFR 3.303(b)</a:t>
            </a:r>
          </a:p>
          <a:p>
            <a:pPr>
              <a:defRPr/>
            </a:pPr>
            <a:endParaRPr lang="en-US" altLang="en-US" dirty="0">
              <a:latin typeface="Arial" panose="020B0604020202020204" pitchFamily="34" charset="0"/>
              <a:cs typeface="Arial" panose="020B0604020202020204" pitchFamily="34" charset="0"/>
            </a:endParaRPr>
          </a:p>
          <a:p>
            <a:pPr>
              <a:defRPr/>
            </a:pPr>
            <a:r>
              <a:rPr lang="en-US" altLang="en-US" dirty="0">
                <a:latin typeface="Arial" panose="020B0604020202020204" pitchFamily="34" charset="0"/>
                <a:cs typeface="Arial" panose="020B0604020202020204" pitchFamily="34" charset="0"/>
              </a:rPr>
              <a:t>38 </a:t>
            </a:r>
            <a:r>
              <a:rPr lang="en-US"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CFR 3.309(a)</a:t>
            </a:r>
          </a:p>
          <a:p>
            <a:pPr>
              <a:defRPr/>
            </a:pPr>
            <a:endParaRPr lang="en-US" altLang="en-US" dirty="0">
              <a:latin typeface="Arial" panose="020B0604020202020204" pitchFamily="34" charset="0"/>
              <a:cs typeface="Arial" panose="020B0604020202020204" pitchFamily="34" charset="0"/>
            </a:endParaRPr>
          </a:p>
          <a:p>
            <a:pPr>
              <a:defRPr/>
            </a:pPr>
            <a:r>
              <a:rPr lang="en-US" altLang="en-US" dirty="0">
                <a:latin typeface="Arial" panose="020B0604020202020204" pitchFamily="34" charset="0"/>
                <a:cs typeface="Arial" panose="020B0604020202020204" pitchFamily="34" charset="0"/>
              </a:rPr>
              <a:t>April 2014 VSCM Bulletin </a:t>
            </a:r>
          </a:p>
        </p:txBody>
      </p:sp>
      <p:sp>
        <p:nvSpPr>
          <p:cNvPr id="3" name="Slide Number Placeholder 2">
            <a:extLst>
              <a:ext uri="{FF2B5EF4-FFF2-40B4-BE49-F238E27FC236}">
                <a16:creationId xmlns:a16="http://schemas.microsoft.com/office/drawing/2014/main" id="{5C68BCE4-E8FC-4289-A577-6D7721A6F0DC}"/>
              </a:ext>
            </a:extLst>
          </p:cNvPr>
          <p:cNvSpPr>
            <a:spLocks noGrp="1"/>
          </p:cNvSpPr>
          <p:nvPr>
            <p:ph type="sldNum" sz="quarter" idx="12"/>
            <p:custDataLst>
              <p:tags r:id="rId3"/>
            </p:custDataLst>
          </p:nvPr>
        </p:nvSpPr>
        <p:spPr>
          <a:xfrm>
            <a:off x="6931152" y="6601976"/>
            <a:ext cx="2133600" cy="365125"/>
          </a:xfrm>
        </p:spPr>
        <p:txBody>
          <a:bodyPr/>
          <a:lstStyle/>
          <a:p>
            <a:fld id="{06C490D8-3B92-4E95-9879-72DDE14AC619}" type="slidenum">
              <a:rPr lang="en-US" altLang="en-US" smtClean="0"/>
              <a:pPr/>
              <a:t>29</a:t>
            </a:fld>
            <a:endParaRPr lang="en-US" alt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66239-7FDA-4211-9769-E8ACB84812AB}"/>
              </a:ext>
            </a:extLst>
          </p:cNvPr>
          <p:cNvSpPr>
            <a:spLocks noGrp="1"/>
          </p:cNvSpPr>
          <p:nvPr>
            <p:ph type="title"/>
            <p:custDataLst>
              <p:tags r:id="rId1"/>
            </p:custDataLst>
          </p:nvPr>
        </p:nvSpPr>
        <p:spPr>
          <a:xfrm>
            <a:off x="0" y="793629"/>
            <a:ext cx="9144000" cy="1086867"/>
          </a:xfrm>
        </p:spPr>
        <p:txBody>
          <a:bodyPr/>
          <a:lstStyle/>
          <a:p>
            <a:pPr>
              <a:defRPr/>
            </a:pPr>
            <a:r>
              <a:rPr lang="en-US" dirty="0"/>
              <a:t>Opening Remarks</a:t>
            </a:r>
          </a:p>
        </p:txBody>
      </p:sp>
      <p:sp>
        <p:nvSpPr>
          <p:cNvPr id="5124" name="TextBox 2">
            <a:extLst>
              <a:ext uri="{FF2B5EF4-FFF2-40B4-BE49-F238E27FC236}">
                <a16:creationId xmlns:a16="http://schemas.microsoft.com/office/drawing/2014/main" id="{E0E53094-D7C9-4627-B0D7-95972079CE95}"/>
              </a:ext>
            </a:extLst>
          </p:cNvPr>
          <p:cNvSpPr txBox="1">
            <a:spLocks noChangeArrowheads="1"/>
          </p:cNvSpPr>
          <p:nvPr>
            <p:custDataLst>
              <p:tags r:id="rId2"/>
            </p:custDataLst>
          </p:nvPr>
        </p:nvSpPr>
        <p:spPr bwMode="auto">
          <a:xfrm>
            <a:off x="457200" y="2659558"/>
            <a:ext cx="82296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algn="ctr" eaLnBrk="1" hangingPunct="1">
              <a:spcAft>
                <a:spcPts val="600"/>
              </a:spcAft>
            </a:pPr>
            <a:r>
              <a:rPr lang="en-US" altLang="en-US" sz="2800" dirty="0">
                <a:latin typeface="Arial" panose="020B0604020202020204" pitchFamily="34" charset="0"/>
              </a:rPr>
              <a:t>Jeff Henderson – 214C</a:t>
            </a:r>
          </a:p>
          <a:p>
            <a:pPr algn="ctr" eaLnBrk="1" hangingPunct="1">
              <a:spcAft>
                <a:spcPts val="600"/>
              </a:spcAft>
            </a:pPr>
            <a:r>
              <a:rPr lang="en-US" altLang="en-US" sz="2800" dirty="0">
                <a:latin typeface="Arial" panose="020B0604020202020204" pitchFamily="34" charset="0"/>
              </a:rPr>
              <a:t>Chief</a:t>
            </a:r>
          </a:p>
          <a:p>
            <a:pPr algn="ctr" eaLnBrk="1" hangingPunct="1">
              <a:spcAft>
                <a:spcPts val="600"/>
              </a:spcAft>
            </a:pPr>
            <a:r>
              <a:rPr lang="en-US" altLang="en-US" sz="2800" dirty="0">
                <a:latin typeface="Arial" panose="020B0604020202020204" pitchFamily="34" charset="0"/>
              </a:rPr>
              <a:t>Quality Review &amp; Consistency</a:t>
            </a:r>
          </a:p>
        </p:txBody>
      </p:sp>
      <p:sp>
        <p:nvSpPr>
          <p:cNvPr id="5" name="Slide Number Placeholder 4">
            <a:extLst>
              <a:ext uri="{FF2B5EF4-FFF2-40B4-BE49-F238E27FC236}">
                <a16:creationId xmlns:a16="http://schemas.microsoft.com/office/drawing/2014/main" id="{35231D29-B374-4A4D-A27E-EFD0A02DE3BE}"/>
              </a:ext>
            </a:extLst>
          </p:cNvPr>
          <p:cNvSpPr>
            <a:spLocks noGrp="1"/>
          </p:cNvSpPr>
          <p:nvPr>
            <p:ph type="sldNum" sz="quarter" idx="12"/>
            <p:custDataLst>
              <p:tags r:id="rId3"/>
            </p:custDataLst>
          </p:nvPr>
        </p:nvSpPr>
        <p:spPr>
          <a:xfrm>
            <a:off x="6931152" y="6601976"/>
            <a:ext cx="2133600" cy="365125"/>
          </a:xfrm>
        </p:spPr>
        <p:txBody>
          <a:bodyPr/>
          <a:lstStyle/>
          <a:p>
            <a:fld id="{6BBBC611-A4EF-47E6-904F-7BF30A1729AF}" type="slidenum">
              <a:rPr lang="en-US" altLang="en-US" smtClean="0"/>
              <a:pPr/>
              <a:t>3</a:t>
            </a:fld>
            <a:endParaRPr lang="en-US" altLang="en-US"/>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093C8-EA76-4003-B585-5EE63D7C2156}"/>
              </a:ext>
            </a:extLst>
          </p:cNvPr>
          <p:cNvSpPr>
            <a:spLocks noGrp="1"/>
          </p:cNvSpPr>
          <p:nvPr>
            <p:ph type="title"/>
            <p:custDataLst>
              <p:tags r:id="rId1"/>
            </p:custDataLst>
          </p:nvPr>
        </p:nvSpPr>
        <p:spPr>
          <a:xfrm>
            <a:off x="0" y="793629"/>
            <a:ext cx="9144000" cy="1086867"/>
          </a:xfrm>
        </p:spPr>
        <p:txBody>
          <a:bodyPr/>
          <a:lstStyle/>
          <a:p>
            <a:pPr>
              <a:defRPr/>
            </a:pPr>
            <a:r>
              <a:rPr lang="en-US" i="1" dirty="0"/>
              <a:t>Walker v. Shinseki</a:t>
            </a:r>
          </a:p>
        </p:txBody>
      </p:sp>
      <p:sp>
        <p:nvSpPr>
          <p:cNvPr id="3" name="Content Placeholder 2">
            <a:extLst>
              <a:ext uri="{FF2B5EF4-FFF2-40B4-BE49-F238E27FC236}">
                <a16:creationId xmlns:a16="http://schemas.microsoft.com/office/drawing/2014/main" id="{1144A042-062A-4554-AD4D-6FBDAC57CF9F}"/>
              </a:ext>
            </a:extLst>
          </p:cNvPr>
          <p:cNvSpPr>
            <a:spLocks noGrp="1"/>
          </p:cNvSpPr>
          <p:nvPr>
            <p:ph idx="1"/>
            <p:custDataLst>
              <p:tags r:id="rId2"/>
            </p:custDataLst>
          </p:nvPr>
        </p:nvSpPr>
        <p:spPr>
          <a:xfrm>
            <a:off x="457200" y="2057400"/>
            <a:ext cx="8229600" cy="3916363"/>
          </a:xfrm>
        </p:spPr>
        <p:txBody>
          <a:bodyPr>
            <a:normAutofit/>
          </a:bodyPr>
          <a:lstStyle/>
          <a:p>
            <a:pPr eaLnBrk="1" fontAlgn="auto" hangingPunct="1">
              <a:buSzPct val="100000"/>
              <a:defRPr/>
            </a:pPr>
            <a:r>
              <a:rPr lang="en-US" kern="1200" dirty="0">
                <a:latin typeface="Arial"/>
              </a:rPr>
              <a:t>Case focus was entirely on chronicity and continuity under 38 CFR § 3.303 (b)</a:t>
            </a:r>
            <a:br>
              <a:rPr lang="en-US" sz="1800" kern="1200" dirty="0">
                <a:latin typeface="Arial"/>
              </a:rPr>
            </a:br>
            <a:endParaRPr lang="en-US" sz="1800" kern="1200" dirty="0">
              <a:latin typeface="Arial"/>
            </a:endParaRPr>
          </a:p>
          <a:p>
            <a:pPr eaLnBrk="1" fontAlgn="auto" hangingPunct="1">
              <a:buSzPct val="100000"/>
              <a:defRPr/>
            </a:pPr>
            <a:r>
              <a:rPr lang="en-US" kern="1200" dirty="0">
                <a:latin typeface="Arial"/>
              </a:rPr>
              <a:t>Vacated all Veterans Court decisions that required a continuity of symptomatology analysis under § 3.303b for claims based on chronic diseases </a:t>
            </a:r>
            <a:r>
              <a:rPr lang="en-US" i="1" kern="1200" dirty="0">
                <a:latin typeface="Arial"/>
              </a:rPr>
              <a:t>not</a:t>
            </a:r>
            <a:r>
              <a:rPr lang="en-US" kern="1200" dirty="0">
                <a:latin typeface="Arial"/>
              </a:rPr>
              <a:t> listed in § 3.309(a)</a:t>
            </a:r>
          </a:p>
          <a:p>
            <a:pPr lvl="1" indent="-236538" eaLnBrk="1" fontAlgn="auto" hangingPunct="1">
              <a:buSzPct val="100000"/>
              <a:defRPr/>
            </a:pPr>
            <a:r>
              <a:rPr lang="en-US" kern="1200" dirty="0">
                <a:latin typeface="Arial"/>
              </a:rPr>
              <a:t>  Savage v. Gober, et. al. cases that stemmed from Savage</a:t>
            </a:r>
            <a:br>
              <a:rPr lang="en-US" kern="1200" dirty="0">
                <a:latin typeface="Arial"/>
              </a:rPr>
            </a:br>
            <a:endParaRPr lang="en-US" kern="1200" dirty="0">
              <a:latin typeface="Arial"/>
            </a:endParaRPr>
          </a:p>
          <a:p>
            <a:pPr eaLnBrk="1" fontAlgn="auto" hangingPunct="1">
              <a:buSzPct val="100000"/>
              <a:defRPr/>
            </a:pPr>
            <a:r>
              <a:rPr lang="en-US" kern="1200" dirty="0">
                <a:latin typeface="Arial"/>
              </a:rPr>
              <a:t>Only role for § 3.303 (b) is to afford an alternative route to service connection for specific chronic diseases listed</a:t>
            </a:r>
            <a:br>
              <a:rPr lang="en-US" kern="1200" dirty="0">
                <a:latin typeface="Arial"/>
              </a:rPr>
            </a:br>
            <a:r>
              <a:rPr lang="en-US" kern="1200" dirty="0">
                <a:latin typeface="Arial"/>
              </a:rPr>
              <a:t>in § 3.309(a)</a:t>
            </a:r>
            <a:endParaRPr lang="en-US" dirty="0"/>
          </a:p>
        </p:txBody>
      </p:sp>
      <p:sp>
        <p:nvSpPr>
          <p:cNvPr id="5" name="Slide Number Placeholder 4">
            <a:extLst>
              <a:ext uri="{FF2B5EF4-FFF2-40B4-BE49-F238E27FC236}">
                <a16:creationId xmlns:a16="http://schemas.microsoft.com/office/drawing/2014/main" id="{1E496F40-1D76-440F-8F84-2C806B2A66DD}"/>
              </a:ext>
            </a:extLst>
          </p:cNvPr>
          <p:cNvSpPr>
            <a:spLocks noGrp="1"/>
          </p:cNvSpPr>
          <p:nvPr>
            <p:ph type="sldNum" sz="quarter" idx="12"/>
            <p:custDataLst>
              <p:tags r:id="rId3"/>
            </p:custDataLst>
          </p:nvPr>
        </p:nvSpPr>
        <p:spPr>
          <a:xfrm>
            <a:off x="6931152" y="6601976"/>
            <a:ext cx="2133600" cy="365125"/>
          </a:xfrm>
        </p:spPr>
        <p:txBody>
          <a:bodyPr/>
          <a:lstStyle/>
          <a:p>
            <a:fld id="{06C490D8-3B92-4E95-9879-72DDE14AC619}" type="slidenum">
              <a:rPr lang="en-US" altLang="en-US" smtClean="0"/>
              <a:pPr/>
              <a:t>30</a:t>
            </a:fld>
            <a:endParaRPr lang="en-US" altLang="en-US"/>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C366-3746-4B9A-899F-F5543215B76C}"/>
              </a:ext>
            </a:extLst>
          </p:cNvPr>
          <p:cNvSpPr>
            <a:spLocks noGrp="1"/>
          </p:cNvSpPr>
          <p:nvPr>
            <p:ph type="title"/>
            <p:custDataLst>
              <p:tags r:id="rId1"/>
            </p:custDataLst>
          </p:nvPr>
        </p:nvSpPr>
        <p:spPr>
          <a:xfrm>
            <a:off x="0" y="793629"/>
            <a:ext cx="9144000" cy="1086867"/>
          </a:xfrm>
        </p:spPr>
        <p:txBody>
          <a:bodyPr/>
          <a:lstStyle/>
          <a:p>
            <a:pPr>
              <a:defRPr/>
            </a:pPr>
            <a:r>
              <a:rPr lang="en-US" dirty="0"/>
              <a:t>The Effect of This Decision</a:t>
            </a:r>
          </a:p>
        </p:txBody>
      </p:sp>
      <p:sp>
        <p:nvSpPr>
          <p:cNvPr id="3" name="Content Placeholder 2">
            <a:extLst>
              <a:ext uri="{FF2B5EF4-FFF2-40B4-BE49-F238E27FC236}">
                <a16:creationId xmlns:a16="http://schemas.microsoft.com/office/drawing/2014/main" id="{B2CFFE22-585E-4662-9BF3-109D22699E67}"/>
              </a:ext>
            </a:extLst>
          </p:cNvPr>
          <p:cNvSpPr>
            <a:spLocks noGrp="1"/>
          </p:cNvSpPr>
          <p:nvPr>
            <p:ph idx="1"/>
            <p:custDataLst>
              <p:tags r:id="rId2"/>
            </p:custDataLst>
          </p:nvPr>
        </p:nvSpPr>
        <p:spPr>
          <a:xfrm>
            <a:off x="457200" y="2057400"/>
            <a:ext cx="8229600" cy="3916363"/>
          </a:xfrm>
        </p:spPr>
        <p:txBody>
          <a:bodyPr>
            <a:normAutofit/>
          </a:bodyPr>
          <a:lstStyle/>
          <a:p>
            <a:pPr>
              <a:defRPr/>
            </a:pPr>
            <a:r>
              <a:rPr lang="en-US" dirty="0">
                <a:latin typeface="Arial" panose="020B0604020202020204" pitchFamily="34" charset="0"/>
                <a:cs typeface="Arial" panose="020B0604020202020204" pitchFamily="34" charset="0"/>
              </a:rPr>
              <a:t>Changes the way we have applied § 3.303 (b) in the past</a:t>
            </a:r>
          </a:p>
          <a:p>
            <a:pPr>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Now “</a:t>
            </a:r>
            <a:r>
              <a:rPr lang="en-US" i="1" dirty="0">
                <a:latin typeface="Arial" panose="020B0604020202020204" pitchFamily="34" charset="0"/>
                <a:cs typeface="Arial" panose="020B0604020202020204" pitchFamily="34" charset="0"/>
              </a:rPr>
              <a:t>continuity of symptomatology” </a:t>
            </a:r>
            <a:r>
              <a:rPr lang="en-US" dirty="0">
                <a:latin typeface="Arial" panose="020B0604020202020204" pitchFamily="34" charset="0"/>
                <a:cs typeface="Arial" panose="020B0604020202020204" pitchFamily="34" charset="0"/>
              </a:rPr>
              <a:t>can be used </a:t>
            </a:r>
            <a:r>
              <a:rPr lang="en-US" u="sng" dirty="0">
                <a:latin typeface="Arial" panose="020B0604020202020204" pitchFamily="34" charset="0"/>
                <a:cs typeface="Arial" panose="020B0604020202020204" pitchFamily="34" charset="0"/>
              </a:rPr>
              <a:t>only</a:t>
            </a:r>
            <a:r>
              <a:rPr lang="en-US" dirty="0">
                <a:latin typeface="Arial" panose="020B0604020202020204" pitchFamily="34" charset="0"/>
                <a:cs typeface="Arial" panose="020B0604020202020204" pitchFamily="34" charset="0"/>
              </a:rPr>
              <a:t> as a distinct theory of service connection  in cases involving a chronic disease listed in § 3.309(a)</a:t>
            </a:r>
          </a:p>
          <a:p>
            <a:pPr>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The chronicity rule under § 3.303(b) is limited to chronic diseases listed in § 3.309(a)</a:t>
            </a:r>
          </a:p>
          <a:p>
            <a:pPr>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38 CFR § 3.309(a) is an exclusive list</a:t>
            </a:r>
          </a:p>
        </p:txBody>
      </p:sp>
      <p:sp>
        <p:nvSpPr>
          <p:cNvPr id="5" name="Slide Number Placeholder 4">
            <a:extLst>
              <a:ext uri="{FF2B5EF4-FFF2-40B4-BE49-F238E27FC236}">
                <a16:creationId xmlns:a16="http://schemas.microsoft.com/office/drawing/2014/main" id="{7509248A-A296-4FC9-A4A4-6885A68581F0}"/>
              </a:ext>
            </a:extLst>
          </p:cNvPr>
          <p:cNvSpPr>
            <a:spLocks noGrp="1"/>
          </p:cNvSpPr>
          <p:nvPr>
            <p:ph type="sldNum" sz="quarter" idx="12"/>
            <p:custDataLst>
              <p:tags r:id="rId3"/>
            </p:custDataLst>
          </p:nvPr>
        </p:nvSpPr>
        <p:spPr>
          <a:xfrm>
            <a:off x="6931152" y="6601976"/>
            <a:ext cx="2133600" cy="365125"/>
          </a:xfrm>
        </p:spPr>
        <p:txBody>
          <a:bodyPr/>
          <a:lstStyle/>
          <a:p>
            <a:fld id="{06C490D8-3B92-4E95-9879-72DDE14AC619}" type="slidenum">
              <a:rPr lang="en-US" altLang="en-US" smtClean="0"/>
              <a:pPr/>
              <a:t>31</a:t>
            </a:fld>
            <a:endParaRPr lang="en-US" altLang="en-US"/>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02EA9-D355-4E78-B35C-0F0F96BADC23}"/>
              </a:ext>
            </a:extLst>
          </p:cNvPr>
          <p:cNvSpPr>
            <a:spLocks noGrp="1"/>
          </p:cNvSpPr>
          <p:nvPr>
            <p:ph type="title"/>
            <p:custDataLst>
              <p:tags r:id="rId1"/>
            </p:custDataLst>
          </p:nvPr>
        </p:nvSpPr>
        <p:spPr>
          <a:xfrm>
            <a:off x="0" y="793629"/>
            <a:ext cx="9144000" cy="1086867"/>
          </a:xfrm>
        </p:spPr>
        <p:txBody>
          <a:bodyPr/>
          <a:lstStyle/>
          <a:p>
            <a:pPr>
              <a:defRPr/>
            </a:pPr>
            <a:r>
              <a:rPr lang="en-US" dirty="0"/>
              <a:t>Policy Guidance</a:t>
            </a:r>
          </a:p>
        </p:txBody>
      </p:sp>
      <p:sp>
        <p:nvSpPr>
          <p:cNvPr id="34819" name="Content Placeholder 2">
            <a:extLst>
              <a:ext uri="{FF2B5EF4-FFF2-40B4-BE49-F238E27FC236}">
                <a16:creationId xmlns:a16="http://schemas.microsoft.com/office/drawing/2014/main" id="{2A9C3E81-C311-4C17-B89F-03799C02D342}"/>
              </a:ext>
            </a:extLst>
          </p:cNvPr>
          <p:cNvSpPr>
            <a:spLocks noGrp="1"/>
          </p:cNvSpPr>
          <p:nvPr>
            <p:ph idx="1"/>
            <p:custDataLst>
              <p:tags r:id="rId2"/>
            </p:custDataLst>
          </p:nvPr>
        </p:nvSpPr>
        <p:spPr>
          <a:xfrm>
            <a:off x="457200" y="2057400"/>
            <a:ext cx="8229600" cy="3916363"/>
          </a:xfrm>
        </p:spPr>
        <p:txBody>
          <a:bodyPr>
            <a:normAutofit/>
          </a:bodyPr>
          <a:lstStyle/>
          <a:p>
            <a:r>
              <a:rPr lang="en-US" altLang="en-US" dirty="0">
                <a:latin typeface="Arial" panose="020B0604020202020204" pitchFamily="34" charset="0"/>
                <a:cs typeface="Arial" panose="020B0604020202020204" pitchFamily="34" charset="0"/>
              </a:rPr>
              <a:t>Glaucoma, sensorineural hearing loss, carpal tunnel syndrome, and migraine headaches are considered “other organic diseases of the nervous system”</a:t>
            </a:r>
            <a:br>
              <a:rPr lang="en-US" altLang="en-US" sz="1800" dirty="0">
                <a:latin typeface="Arial" panose="020B0604020202020204" pitchFamily="34" charset="0"/>
                <a:cs typeface="Arial" panose="020B0604020202020204" pitchFamily="34" charset="0"/>
              </a:rPr>
            </a:br>
            <a:endParaRPr lang="en-US" altLang="en-US" sz="1800" dirty="0">
              <a:latin typeface="Arial" panose="020B0604020202020204" pitchFamily="34" charset="0"/>
              <a:cs typeface="Arial" panose="020B0604020202020204" pitchFamily="34" charset="0"/>
            </a:endParaRPr>
          </a:p>
          <a:p>
            <a:pPr lvl="1"/>
            <a:r>
              <a:rPr lang="en-US" altLang="en-US" dirty="0"/>
              <a:t> </a:t>
            </a:r>
            <a:r>
              <a:rPr lang="en-US" altLang="en-US" dirty="0">
                <a:latin typeface="Arial" panose="020B0604020202020204" pitchFamily="34" charset="0"/>
                <a:cs typeface="Arial" panose="020B0604020202020204" pitchFamily="34" charset="0"/>
              </a:rPr>
              <a:t>Policy Staff has determined these disabilities are considered chronic</a:t>
            </a:r>
            <a:br>
              <a:rPr lang="en-US" altLang="en-US" dirty="0">
                <a:latin typeface="Arial" panose="020B0604020202020204" pitchFamily="34" charset="0"/>
                <a:cs typeface="Arial" panose="020B0604020202020204" pitchFamily="34" charset="0"/>
              </a:rPr>
            </a:br>
            <a:endParaRPr lang="en-US" altLang="en-US" dirty="0">
              <a:latin typeface="Arial" panose="020B0604020202020204" pitchFamily="34" charset="0"/>
              <a:cs typeface="Arial" panose="020B0604020202020204" pitchFamily="34" charset="0"/>
            </a:endParaRPr>
          </a:p>
          <a:p>
            <a:pPr lvl="1"/>
            <a:r>
              <a:rPr lang="en-US" altLang="en-US" dirty="0">
                <a:latin typeface="Arial" panose="020B0604020202020204" pitchFamily="34" charset="0"/>
                <a:cs typeface="Arial" panose="020B0604020202020204" pitchFamily="34" charset="0"/>
              </a:rPr>
              <a:t> Refer to </a:t>
            </a:r>
            <a:r>
              <a:rPr lang="en-US" altLang="en-US" i="1" dirty="0">
                <a:latin typeface="Arial" panose="020B0604020202020204" pitchFamily="34" charset="0"/>
                <a:cs typeface="Arial" panose="020B0604020202020204" pitchFamily="34" charset="0"/>
              </a:rPr>
              <a:t>Hayes v. Brown</a:t>
            </a:r>
            <a:r>
              <a:rPr lang="en-US" altLang="en-US" dirty="0">
                <a:latin typeface="Arial" panose="020B0604020202020204" pitchFamily="34" charset="0"/>
                <a:cs typeface="Arial" panose="020B0604020202020204" pitchFamily="34" charset="0"/>
              </a:rPr>
              <a:t>, 5 Vet. App. 60, 66 (1993)</a:t>
            </a:r>
          </a:p>
          <a:p>
            <a:pPr lvl="2"/>
            <a:r>
              <a:rPr lang="en-US" altLang="en-US" dirty="0"/>
              <a:t>Held that M21 provisions can be the equivalent of regulations</a:t>
            </a:r>
          </a:p>
        </p:txBody>
      </p:sp>
      <p:sp>
        <p:nvSpPr>
          <p:cNvPr id="4" name="Slide Number Placeholder 3">
            <a:extLst>
              <a:ext uri="{FF2B5EF4-FFF2-40B4-BE49-F238E27FC236}">
                <a16:creationId xmlns:a16="http://schemas.microsoft.com/office/drawing/2014/main" id="{3B3EA18D-AB3F-4E40-9240-3B7623C67521}"/>
              </a:ext>
            </a:extLst>
          </p:cNvPr>
          <p:cNvSpPr>
            <a:spLocks noGrp="1"/>
          </p:cNvSpPr>
          <p:nvPr>
            <p:ph type="sldNum" sz="quarter" idx="12"/>
            <p:custDataLst>
              <p:tags r:id="rId3"/>
            </p:custDataLst>
          </p:nvPr>
        </p:nvSpPr>
        <p:spPr>
          <a:xfrm>
            <a:off x="6931152" y="6601976"/>
            <a:ext cx="2133600" cy="365125"/>
          </a:xfrm>
        </p:spPr>
        <p:txBody>
          <a:bodyPr/>
          <a:lstStyle/>
          <a:p>
            <a:fld id="{06C490D8-3B92-4E95-9879-72DDE14AC619}" type="slidenum">
              <a:rPr lang="en-US" altLang="en-US" smtClean="0"/>
              <a:pPr/>
              <a:t>32</a:t>
            </a:fld>
            <a:endParaRPr lang="en-US" altLang="en-US"/>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F5B1C-DF30-41C6-92BA-AE56149934FF}"/>
              </a:ext>
            </a:extLst>
          </p:cNvPr>
          <p:cNvSpPr>
            <a:spLocks noGrp="1"/>
          </p:cNvSpPr>
          <p:nvPr>
            <p:ph type="title"/>
            <p:custDataLst>
              <p:tags r:id="rId1"/>
            </p:custDataLst>
          </p:nvPr>
        </p:nvSpPr>
        <p:spPr>
          <a:xfrm>
            <a:off x="0" y="793629"/>
            <a:ext cx="9144000" cy="1086867"/>
          </a:xfrm>
        </p:spPr>
        <p:txBody>
          <a:bodyPr>
            <a:normAutofit/>
          </a:bodyPr>
          <a:lstStyle/>
          <a:p>
            <a:pPr>
              <a:defRPr/>
            </a:pPr>
            <a:r>
              <a:rPr lang="en-US" dirty="0"/>
              <a:t>A “Nexus” for VA Rating Purposes</a:t>
            </a:r>
          </a:p>
        </p:txBody>
      </p:sp>
      <p:sp>
        <p:nvSpPr>
          <p:cNvPr id="35843" name="Content Placeholder 2">
            <a:extLst>
              <a:ext uri="{FF2B5EF4-FFF2-40B4-BE49-F238E27FC236}">
                <a16:creationId xmlns:a16="http://schemas.microsoft.com/office/drawing/2014/main" id="{66508CE2-1A5C-443A-B784-619D8A308346}"/>
              </a:ext>
            </a:extLst>
          </p:cNvPr>
          <p:cNvSpPr>
            <a:spLocks noGrp="1"/>
          </p:cNvSpPr>
          <p:nvPr>
            <p:ph idx="1"/>
            <p:custDataLst>
              <p:tags r:id="rId2"/>
            </p:custDataLst>
          </p:nvPr>
        </p:nvSpPr>
        <p:spPr>
          <a:xfrm>
            <a:off x="457200" y="2057400"/>
            <a:ext cx="8229600" cy="3916363"/>
          </a:xfrm>
        </p:spPr>
        <p:txBody>
          <a:bodyPr>
            <a:normAutofit/>
          </a:bodyPr>
          <a:lstStyle/>
          <a:p>
            <a:r>
              <a:rPr lang="en-US" altLang="en-US" dirty="0">
                <a:latin typeface="Arial" panose="020B0604020202020204" pitchFamily="34" charset="0"/>
                <a:cs typeface="Arial" panose="020B0604020202020204" pitchFamily="34" charset="0"/>
              </a:rPr>
              <a:t>Defined as:</a:t>
            </a:r>
          </a:p>
          <a:p>
            <a:pPr lvl="1"/>
            <a:r>
              <a:rPr lang="en-US" altLang="en-US" dirty="0">
                <a:latin typeface="Arial" panose="020B0604020202020204" pitchFamily="34" charset="0"/>
                <a:cs typeface="Arial" panose="020B0604020202020204" pitchFamily="34" charset="0"/>
              </a:rPr>
              <a:t>Competent medical evidence demonstrating continuous symptoms would normally be sufficient to constitute a nexus between a current disability and service for the purpose of establishing service connection under § 3.303(a)</a:t>
            </a:r>
          </a:p>
          <a:p>
            <a:pPr lvl="1"/>
            <a:endParaRPr lang="en-US" altLang="en-US" dirty="0">
              <a:latin typeface="Arial" panose="020B0604020202020204" pitchFamily="34" charset="0"/>
              <a:cs typeface="Arial" panose="020B0604020202020204" pitchFamily="34" charset="0"/>
            </a:endParaRPr>
          </a:p>
          <a:p>
            <a:pPr lvl="1"/>
            <a:r>
              <a:rPr lang="en-US" altLang="en-US" dirty="0">
                <a:latin typeface="Arial" panose="020B0604020202020204" pitchFamily="34" charset="0"/>
                <a:cs typeface="Arial" panose="020B0604020202020204" pitchFamily="34" charset="0"/>
              </a:rPr>
              <a:t> Also, medical opinions showing a causal association between service and a current disability may be utilized to establish a nexus</a:t>
            </a:r>
          </a:p>
        </p:txBody>
      </p:sp>
      <p:sp>
        <p:nvSpPr>
          <p:cNvPr id="4" name="Slide Number Placeholder 3">
            <a:extLst>
              <a:ext uri="{FF2B5EF4-FFF2-40B4-BE49-F238E27FC236}">
                <a16:creationId xmlns:a16="http://schemas.microsoft.com/office/drawing/2014/main" id="{EE66F729-B0DA-44B6-B4B9-CA22F9E9E30D}"/>
              </a:ext>
            </a:extLst>
          </p:cNvPr>
          <p:cNvSpPr>
            <a:spLocks noGrp="1"/>
          </p:cNvSpPr>
          <p:nvPr>
            <p:ph type="sldNum" sz="quarter" idx="12"/>
            <p:custDataLst>
              <p:tags r:id="rId3"/>
            </p:custDataLst>
          </p:nvPr>
        </p:nvSpPr>
        <p:spPr>
          <a:xfrm>
            <a:off x="6931152" y="6601976"/>
            <a:ext cx="2133600" cy="365125"/>
          </a:xfrm>
        </p:spPr>
        <p:txBody>
          <a:bodyPr/>
          <a:lstStyle/>
          <a:p>
            <a:fld id="{06C490D8-3B92-4E95-9879-72DDE14AC619}" type="slidenum">
              <a:rPr lang="en-US" altLang="en-US" smtClean="0"/>
              <a:pPr/>
              <a:t>33</a:t>
            </a:fld>
            <a:endParaRPr lang="en-US" altLang="en-US"/>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FCE02-2424-45CE-89AF-D1867BE72950}"/>
              </a:ext>
            </a:extLst>
          </p:cNvPr>
          <p:cNvSpPr>
            <a:spLocks noGrp="1"/>
          </p:cNvSpPr>
          <p:nvPr>
            <p:ph type="title"/>
            <p:custDataLst>
              <p:tags r:id="rId1"/>
            </p:custDataLst>
          </p:nvPr>
        </p:nvSpPr>
        <p:spPr>
          <a:xfrm>
            <a:off x="0" y="793629"/>
            <a:ext cx="9144000" cy="1086867"/>
          </a:xfrm>
        </p:spPr>
        <p:txBody>
          <a:bodyPr/>
          <a:lstStyle/>
          <a:p>
            <a:pPr>
              <a:defRPr/>
            </a:pPr>
            <a:r>
              <a:rPr lang="en-US" dirty="0"/>
              <a:t>Continuous Symptoms</a:t>
            </a:r>
          </a:p>
        </p:txBody>
      </p:sp>
      <p:sp>
        <p:nvSpPr>
          <p:cNvPr id="39939" name="Content Placeholder 2">
            <a:extLst>
              <a:ext uri="{FF2B5EF4-FFF2-40B4-BE49-F238E27FC236}">
                <a16:creationId xmlns:a16="http://schemas.microsoft.com/office/drawing/2014/main" id="{81A3B091-A056-42CB-93D4-BDFFEA82B725}"/>
              </a:ext>
            </a:extLst>
          </p:cNvPr>
          <p:cNvSpPr>
            <a:spLocks noGrp="1"/>
          </p:cNvSpPr>
          <p:nvPr>
            <p:ph idx="1"/>
            <p:custDataLst>
              <p:tags r:id="rId2"/>
            </p:custDataLst>
          </p:nvPr>
        </p:nvSpPr>
        <p:spPr>
          <a:xfrm>
            <a:off x="457200" y="2057400"/>
            <a:ext cx="8229600" cy="3916363"/>
          </a:xfrm>
        </p:spPr>
        <p:txBody>
          <a:bodyPr>
            <a:normAutofit/>
          </a:bodyPr>
          <a:lstStyle/>
          <a:p>
            <a:pPr>
              <a:defRPr/>
            </a:pPr>
            <a:r>
              <a:rPr lang="en-US" altLang="en-US" dirty="0">
                <a:latin typeface="Arial" charset="0"/>
                <a:cs typeface="Arial" charset="0"/>
              </a:rPr>
              <a:t>Continuous symptoms versus continuity of symptomatology</a:t>
            </a:r>
          </a:p>
          <a:p>
            <a:pPr>
              <a:defRPr/>
            </a:pPr>
            <a:endParaRPr lang="en-US" altLang="en-US" dirty="0">
              <a:latin typeface="Arial" charset="0"/>
              <a:cs typeface="Arial" charset="0"/>
            </a:endParaRPr>
          </a:p>
          <a:p>
            <a:pPr>
              <a:defRPr/>
            </a:pPr>
            <a:r>
              <a:rPr lang="en-US" altLang="en-US" dirty="0">
                <a:latin typeface="Arial" charset="0"/>
                <a:cs typeface="Arial" charset="0"/>
              </a:rPr>
              <a:t>38 § CFR 3.303(a) - continuous</a:t>
            </a:r>
          </a:p>
          <a:p>
            <a:pPr>
              <a:defRPr/>
            </a:pPr>
            <a:endParaRPr lang="en-US" altLang="en-US" dirty="0">
              <a:latin typeface="Arial" charset="0"/>
              <a:cs typeface="Arial" charset="0"/>
            </a:endParaRPr>
          </a:p>
          <a:p>
            <a:pPr>
              <a:defRPr/>
            </a:pPr>
            <a:r>
              <a:rPr lang="en-US" altLang="en-US" dirty="0">
                <a:latin typeface="Arial" charset="0"/>
                <a:cs typeface="Arial" charset="0"/>
              </a:rPr>
              <a:t>38 § CFR 3.303(b) – continuity</a:t>
            </a:r>
          </a:p>
          <a:p>
            <a:pPr>
              <a:defRPr/>
            </a:pPr>
            <a:endParaRPr lang="en-US" altLang="en-US" dirty="0">
              <a:latin typeface="Arial" charset="0"/>
              <a:cs typeface="Arial" charset="0"/>
            </a:endParaRPr>
          </a:p>
          <a:p>
            <a:pPr>
              <a:defRPr/>
            </a:pPr>
            <a:r>
              <a:rPr lang="en-US" altLang="en-US" dirty="0">
                <a:latin typeface="Arial" charset="0"/>
                <a:cs typeface="Arial" charset="0"/>
              </a:rPr>
              <a:t>Must be medical evidence, not history of</a:t>
            </a:r>
          </a:p>
        </p:txBody>
      </p:sp>
      <p:sp>
        <p:nvSpPr>
          <p:cNvPr id="3" name="Slide Number Placeholder 2">
            <a:extLst>
              <a:ext uri="{FF2B5EF4-FFF2-40B4-BE49-F238E27FC236}">
                <a16:creationId xmlns:a16="http://schemas.microsoft.com/office/drawing/2014/main" id="{B27EB9A5-B530-461C-AA85-111286029F9A}"/>
              </a:ext>
            </a:extLst>
          </p:cNvPr>
          <p:cNvSpPr>
            <a:spLocks noGrp="1"/>
          </p:cNvSpPr>
          <p:nvPr>
            <p:ph type="sldNum" sz="quarter" idx="12"/>
            <p:custDataLst>
              <p:tags r:id="rId3"/>
            </p:custDataLst>
          </p:nvPr>
        </p:nvSpPr>
        <p:spPr>
          <a:xfrm>
            <a:off x="6931152" y="6601976"/>
            <a:ext cx="2133600" cy="365125"/>
          </a:xfrm>
        </p:spPr>
        <p:txBody>
          <a:bodyPr/>
          <a:lstStyle/>
          <a:p>
            <a:fld id="{06C490D8-3B92-4E95-9879-72DDE14AC619}" type="slidenum">
              <a:rPr lang="en-US" altLang="en-US" smtClean="0"/>
              <a:pPr/>
              <a:t>34</a:t>
            </a:fld>
            <a:endParaRPr lang="en-US" altLang="en-US"/>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1659-0D75-4718-B7B9-C07FDC8CF178}"/>
              </a:ext>
            </a:extLst>
          </p:cNvPr>
          <p:cNvSpPr>
            <a:spLocks noGrp="1"/>
          </p:cNvSpPr>
          <p:nvPr>
            <p:ph type="title"/>
            <p:custDataLst>
              <p:tags r:id="rId1"/>
            </p:custDataLst>
          </p:nvPr>
        </p:nvSpPr>
        <p:spPr>
          <a:xfrm>
            <a:off x="0" y="793629"/>
            <a:ext cx="9144000" cy="1086867"/>
          </a:xfrm>
        </p:spPr>
        <p:txBody>
          <a:bodyPr/>
          <a:lstStyle/>
          <a:p>
            <a:pPr>
              <a:defRPr/>
            </a:pPr>
            <a:r>
              <a:rPr lang="en-US" dirty="0"/>
              <a:t>Policy Staff (211) Definition</a:t>
            </a:r>
          </a:p>
        </p:txBody>
      </p:sp>
      <p:sp>
        <p:nvSpPr>
          <p:cNvPr id="37891" name="Content Placeholder 2">
            <a:extLst>
              <a:ext uri="{FF2B5EF4-FFF2-40B4-BE49-F238E27FC236}">
                <a16:creationId xmlns:a16="http://schemas.microsoft.com/office/drawing/2014/main" id="{09347FE4-CB36-4E5A-9E7E-458FFC04F54F}"/>
              </a:ext>
            </a:extLst>
          </p:cNvPr>
          <p:cNvSpPr>
            <a:spLocks noGrp="1"/>
          </p:cNvSpPr>
          <p:nvPr>
            <p:ph idx="1"/>
            <p:custDataLst>
              <p:tags r:id="rId2"/>
            </p:custDataLst>
          </p:nvPr>
        </p:nvSpPr>
        <p:spPr>
          <a:xfrm>
            <a:off x="457200" y="2057400"/>
            <a:ext cx="8229600" cy="3916363"/>
          </a:xfrm>
        </p:spPr>
        <p:txBody>
          <a:bodyPr/>
          <a:lstStyle/>
          <a:p>
            <a:pPr>
              <a:buFont typeface="Arial" panose="020B0604020202020204" pitchFamily="34" charset="0"/>
              <a:buChar char="•"/>
            </a:pPr>
            <a:r>
              <a:rPr lang="en-US" altLang="en-US" dirty="0">
                <a:latin typeface="Arial" panose="020B0604020202020204" pitchFamily="34" charset="0"/>
                <a:cs typeface="Arial" panose="020B0604020202020204" pitchFamily="34" charset="0"/>
              </a:rPr>
              <a:t>Evidence of continuous symptoms is demonstrated when the medical evidence shows symptoms continuing without stopping or recurring regularly, with minimal interruptions, from service.  Medical evidence of continuous symptoms, if shown, </a:t>
            </a:r>
            <a:r>
              <a:rPr lang="en-US" altLang="en-US" i="1" dirty="0">
                <a:latin typeface="Arial" panose="020B0604020202020204" pitchFamily="34" charset="0"/>
                <a:cs typeface="Arial" panose="020B0604020202020204" pitchFamily="34" charset="0"/>
              </a:rPr>
              <a:t>may</a:t>
            </a:r>
            <a:r>
              <a:rPr lang="en-US" altLang="en-US" dirty="0">
                <a:latin typeface="Arial" panose="020B0604020202020204" pitchFamily="34" charset="0"/>
                <a:cs typeface="Arial" panose="020B0604020202020204" pitchFamily="34" charset="0"/>
              </a:rPr>
              <a:t> be sufficient to provide the required nexus between service and a current disability to establish service connection under 38 CFR § 3.303(a).</a:t>
            </a:r>
          </a:p>
        </p:txBody>
      </p:sp>
      <p:sp>
        <p:nvSpPr>
          <p:cNvPr id="3" name="Slide Number Placeholder 2">
            <a:extLst>
              <a:ext uri="{FF2B5EF4-FFF2-40B4-BE49-F238E27FC236}">
                <a16:creationId xmlns:a16="http://schemas.microsoft.com/office/drawing/2014/main" id="{762B1567-2BE7-4EE3-9DD7-04196CA736BE}"/>
              </a:ext>
            </a:extLst>
          </p:cNvPr>
          <p:cNvSpPr>
            <a:spLocks noGrp="1"/>
          </p:cNvSpPr>
          <p:nvPr>
            <p:ph type="sldNum" sz="quarter" idx="12"/>
            <p:custDataLst>
              <p:tags r:id="rId3"/>
            </p:custDataLst>
          </p:nvPr>
        </p:nvSpPr>
        <p:spPr>
          <a:xfrm>
            <a:off x="6931152" y="6601976"/>
            <a:ext cx="2133600" cy="365125"/>
          </a:xfrm>
        </p:spPr>
        <p:txBody>
          <a:bodyPr/>
          <a:lstStyle/>
          <a:p>
            <a:fld id="{06C490D8-3B92-4E95-9879-72DDE14AC619}" type="slidenum">
              <a:rPr lang="en-US" altLang="en-US" smtClean="0"/>
              <a:pPr/>
              <a:t>35</a:t>
            </a:fld>
            <a:endParaRPr lang="en-US" altLang="en-US"/>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E4FB6-6427-49BB-9240-FBAEFD403278}"/>
              </a:ext>
            </a:extLst>
          </p:cNvPr>
          <p:cNvSpPr>
            <a:spLocks noGrp="1"/>
          </p:cNvSpPr>
          <p:nvPr>
            <p:ph type="title"/>
            <p:custDataLst>
              <p:tags r:id="rId1"/>
            </p:custDataLst>
          </p:nvPr>
        </p:nvSpPr>
        <p:spPr>
          <a:xfrm>
            <a:off x="0" y="793629"/>
            <a:ext cx="9144000" cy="1086867"/>
          </a:xfrm>
        </p:spPr>
        <p:txBody>
          <a:bodyPr/>
          <a:lstStyle/>
          <a:p>
            <a:pPr>
              <a:defRPr/>
            </a:pPr>
            <a:r>
              <a:rPr lang="en-US" dirty="0"/>
              <a:t>Policy Staff (211) Definition (continued)</a:t>
            </a:r>
          </a:p>
        </p:txBody>
      </p:sp>
      <p:sp>
        <p:nvSpPr>
          <p:cNvPr id="38915" name="Content Placeholder 2">
            <a:extLst>
              <a:ext uri="{FF2B5EF4-FFF2-40B4-BE49-F238E27FC236}">
                <a16:creationId xmlns:a16="http://schemas.microsoft.com/office/drawing/2014/main" id="{B4C4DDB9-FEEF-49FB-BA74-5BC0772A36BD}"/>
              </a:ext>
            </a:extLst>
          </p:cNvPr>
          <p:cNvSpPr>
            <a:spLocks noGrp="1"/>
          </p:cNvSpPr>
          <p:nvPr>
            <p:ph idx="1"/>
            <p:custDataLst>
              <p:tags r:id="rId2"/>
            </p:custDataLst>
          </p:nvPr>
        </p:nvSpPr>
        <p:spPr>
          <a:xfrm>
            <a:off x="457200" y="2057400"/>
            <a:ext cx="8229600" cy="3916363"/>
          </a:xfrm>
        </p:spPr>
        <p:txBody>
          <a:bodyPr/>
          <a:lstStyle/>
          <a:p>
            <a:pPr>
              <a:buFont typeface="Arial" panose="020B0604020202020204" pitchFamily="34" charset="0"/>
              <a:buChar char="•"/>
            </a:pPr>
            <a:r>
              <a:rPr lang="en-US" altLang="en-US" dirty="0">
                <a:latin typeface="Arial" panose="020B0604020202020204" pitchFamily="34" charset="0"/>
                <a:cs typeface="Arial" panose="020B0604020202020204" pitchFamily="34" charset="0"/>
              </a:rPr>
              <a:t>Isolated instances of symptoms from service, depending upon the claimed disability, </a:t>
            </a:r>
            <a:r>
              <a:rPr lang="en-US" altLang="en-US" i="1" dirty="0">
                <a:latin typeface="Arial" panose="020B0604020202020204" pitchFamily="34" charset="0"/>
                <a:cs typeface="Arial" panose="020B0604020202020204" pitchFamily="34" charset="0"/>
              </a:rPr>
              <a:t>may</a:t>
            </a:r>
            <a:r>
              <a:rPr lang="en-US" altLang="en-US" dirty="0">
                <a:latin typeface="Arial" panose="020B0604020202020204" pitchFamily="34" charset="0"/>
                <a:cs typeface="Arial" panose="020B0604020202020204" pitchFamily="34" charset="0"/>
              </a:rPr>
              <a:t> not be sufficient to establish the required nexus between service and a current disability for the establishment of service connection, as continuous symptoms would not be demonstrated. However, such symptoms, would be enough to schedule an examination with opinion under </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38 CFR § 3.159(c)(4), as the evidence would be adequate to indicate that current symptoms or disability may be associated with service.</a:t>
            </a:r>
          </a:p>
        </p:txBody>
      </p:sp>
      <p:sp>
        <p:nvSpPr>
          <p:cNvPr id="3" name="Slide Number Placeholder 2">
            <a:extLst>
              <a:ext uri="{FF2B5EF4-FFF2-40B4-BE49-F238E27FC236}">
                <a16:creationId xmlns:a16="http://schemas.microsoft.com/office/drawing/2014/main" id="{3324F14E-FCF4-4384-9062-1F8E743D21CA}"/>
              </a:ext>
            </a:extLst>
          </p:cNvPr>
          <p:cNvSpPr>
            <a:spLocks noGrp="1"/>
          </p:cNvSpPr>
          <p:nvPr>
            <p:ph type="sldNum" sz="quarter" idx="12"/>
            <p:custDataLst>
              <p:tags r:id="rId3"/>
            </p:custDataLst>
          </p:nvPr>
        </p:nvSpPr>
        <p:spPr>
          <a:xfrm>
            <a:off x="6931152" y="6601976"/>
            <a:ext cx="2133600" cy="365125"/>
          </a:xfrm>
        </p:spPr>
        <p:txBody>
          <a:bodyPr/>
          <a:lstStyle/>
          <a:p>
            <a:fld id="{06C490D8-3B92-4E95-9879-72DDE14AC619}" type="slidenum">
              <a:rPr lang="en-US" altLang="en-US" smtClean="0"/>
              <a:pPr/>
              <a:t>36</a:t>
            </a:fld>
            <a:endParaRPr lang="en-US" altLang="en-US"/>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E735E-2066-4810-85F8-E2EB399FA36A}"/>
              </a:ext>
            </a:extLst>
          </p:cNvPr>
          <p:cNvSpPr>
            <a:spLocks noGrp="1"/>
          </p:cNvSpPr>
          <p:nvPr>
            <p:ph type="title"/>
            <p:custDataLst>
              <p:tags r:id="rId1"/>
            </p:custDataLst>
          </p:nvPr>
        </p:nvSpPr>
        <p:spPr>
          <a:xfrm>
            <a:off x="0" y="793629"/>
            <a:ext cx="9144000" cy="1086867"/>
          </a:xfrm>
        </p:spPr>
        <p:txBody>
          <a:bodyPr/>
          <a:lstStyle/>
          <a:p>
            <a:pPr>
              <a:defRPr/>
            </a:pPr>
            <a:r>
              <a:rPr lang="en-US" dirty="0"/>
              <a:t>Policy Staff (211) Definition (continued)</a:t>
            </a:r>
          </a:p>
        </p:txBody>
      </p:sp>
      <p:sp>
        <p:nvSpPr>
          <p:cNvPr id="39939" name="Content Placeholder 2">
            <a:extLst>
              <a:ext uri="{FF2B5EF4-FFF2-40B4-BE49-F238E27FC236}">
                <a16:creationId xmlns:a16="http://schemas.microsoft.com/office/drawing/2014/main" id="{20A7FEF7-3C71-4421-B23E-34AC678F40B4}"/>
              </a:ext>
            </a:extLst>
          </p:cNvPr>
          <p:cNvSpPr>
            <a:spLocks noGrp="1"/>
          </p:cNvSpPr>
          <p:nvPr>
            <p:ph idx="1"/>
            <p:custDataLst>
              <p:tags r:id="rId2"/>
            </p:custDataLst>
          </p:nvPr>
        </p:nvSpPr>
        <p:spPr>
          <a:xfrm>
            <a:off x="457200" y="2057400"/>
            <a:ext cx="8229600" cy="3916363"/>
          </a:xfrm>
        </p:spPr>
        <p:txBody>
          <a:bodyPr>
            <a:normAutofit/>
          </a:bodyPr>
          <a:lstStyle/>
          <a:p>
            <a:r>
              <a:rPr lang="en-US" altLang="en-US" dirty="0">
                <a:latin typeface="Arial" panose="020B0604020202020204" pitchFamily="34" charset="0"/>
                <a:cs typeface="Arial" panose="020B0604020202020204" pitchFamily="34" charset="0"/>
              </a:rPr>
              <a:t>If, after reviewing the record, there is uncertainty as to whether any symptom picture shown in the record is sufficient to constitute “evidence of continuous symptoms,” an examination with opinion </a:t>
            </a:r>
            <a:r>
              <a:rPr lang="en-US" altLang="en-US" i="1" dirty="0">
                <a:latin typeface="Arial" panose="020B0604020202020204" pitchFamily="34" charset="0"/>
                <a:cs typeface="Arial" panose="020B0604020202020204" pitchFamily="34" charset="0"/>
              </a:rPr>
              <a:t>should</a:t>
            </a:r>
            <a:r>
              <a:rPr lang="en-US" altLang="en-US" dirty="0">
                <a:latin typeface="Arial" panose="020B0604020202020204" pitchFamily="34" charset="0"/>
                <a:cs typeface="Arial" panose="020B0604020202020204" pitchFamily="34" charset="0"/>
              </a:rPr>
              <a:t> be scheduled if otherwise warranted by the evidence of record.</a:t>
            </a:r>
            <a:br>
              <a:rPr lang="en-US" altLang="en-US" dirty="0">
                <a:latin typeface="Arial" panose="020B0604020202020204" pitchFamily="34" charset="0"/>
                <a:cs typeface="Arial" panose="020B0604020202020204" pitchFamily="34" charset="0"/>
              </a:rPr>
            </a:br>
            <a:endParaRPr lang="en-US" altLang="en-US" dirty="0">
              <a:latin typeface="Arial" panose="020B0604020202020204" pitchFamily="34" charset="0"/>
              <a:cs typeface="Arial" panose="020B0604020202020204" pitchFamily="34" charset="0"/>
            </a:endParaRPr>
          </a:p>
          <a:p>
            <a:pPr lvl="1" indent="-342900"/>
            <a:r>
              <a:rPr lang="en-US" altLang="en-US" sz="2000" dirty="0">
                <a:latin typeface="Arial" panose="020B0604020202020204" pitchFamily="34" charset="0"/>
                <a:cs typeface="Arial" panose="020B0604020202020204" pitchFamily="34" charset="0"/>
              </a:rPr>
              <a:t> ~ Refer to 38 CFR § 3.159(c)(4) </a:t>
            </a:r>
          </a:p>
        </p:txBody>
      </p:sp>
      <p:sp>
        <p:nvSpPr>
          <p:cNvPr id="3" name="Slide Number Placeholder 2">
            <a:extLst>
              <a:ext uri="{FF2B5EF4-FFF2-40B4-BE49-F238E27FC236}">
                <a16:creationId xmlns:a16="http://schemas.microsoft.com/office/drawing/2014/main" id="{00B4888D-500E-4EFB-A703-41A7070A51D4}"/>
              </a:ext>
            </a:extLst>
          </p:cNvPr>
          <p:cNvSpPr>
            <a:spLocks noGrp="1"/>
          </p:cNvSpPr>
          <p:nvPr>
            <p:ph type="sldNum" sz="quarter" idx="12"/>
            <p:custDataLst>
              <p:tags r:id="rId3"/>
            </p:custDataLst>
          </p:nvPr>
        </p:nvSpPr>
        <p:spPr>
          <a:xfrm>
            <a:off x="6931152" y="6601976"/>
            <a:ext cx="2133600" cy="365125"/>
          </a:xfrm>
        </p:spPr>
        <p:txBody>
          <a:bodyPr/>
          <a:lstStyle/>
          <a:p>
            <a:fld id="{06C490D8-3B92-4E95-9879-72DDE14AC619}" type="slidenum">
              <a:rPr lang="en-US" altLang="en-US" smtClean="0"/>
              <a:pPr/>
              <a:t>37</a:t>
            </a:fld>
            <a:endParaRPr lang="en-US" altLang="en-US"/>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620AF-D73D-460A-8F45-D6473AF73C90}"/>
              </a:ext>
            </a:extLst>
          </p:cNvPr>
          <p:cNvSpPr>
            <a:spLocks noGrp="1"/>
          </p:cNvSpPr>
          <p:nvPr>
            <p:ph type="title"/>
            <p:custDataLst>
              <p:tags r:id="rId1"/>
            </p:custDataLst>
          </p:nvPr>
        </p:nvSpPr>
        <p:spPr>
          <a:xfrm>
            <a:off x="0" y="793629"/>
            <a:ext cx="9144000" cy="1086867"/>
          </a:xfrm>
        </p:spPr>
        <p:txBody>
          <a:bodyPr/>
          <a:lstStyle/>
          <a:p>
            <a:pPr>
              <a:defRPr/>
            </a:pPr>
            <a:r>
              <a:rPr lang="en-US" i="1" dirty="0"/>
              <a:t>Walker</a:t>
            </a:r>
            <a:r>
              <a:rPr lang="en-US" dirty="0"/>
              <a:t> - Scenario 1 - Question</a:t>
            </a:r>
          </a:p>
        </p:txBody>
      </p:sp>
      <p:sp>
        <p:nvSpPr>
          <p:cNvPr id="29699" name="Content Placeholder 2">
            <a:extLst>
              <a:ext uri="{FF2B5EF4-FFF2-40B4-BE49-F238E27FC236}">
                <a16:creationId xmlns:a16="http://schemas.microsoft.com/office/drawing/2014/main" id="{2FD130C8-4CDD-4F51-AB76-AF7AD17CBCC5}"/>
              </a:ext>
            </a:extLst>
          </p:cNvPr>
          <p:cNvSpPr>
            <a:spLocks noGrp="1"/>
          </p:cNvSpPr>
          <p:nvPr>
            <p:ph idx="1"/>
            <p:custDataLst>
              <p:tags r:id="rId2"/>
            </p:custDataLst>
          </p:nvPr>
        </p:nvSpPr>
        <p:spPr>
          <a:xfrm>
            <a:off x="457200" y="2057400"/>
            <a:ext cx="8229600" cy="3916363"/>
          </a:xfrm>
        </p:spPr>
        <p:txBody>
          <a:bodyPr>
            <a:normAutofit/>
          </a:bodyPr>
          <a:lstStyle/>
          <a:p>
            <a:pPr>
              <a:defRPr/>
            </a:pPr>
            <a:r>
              <a:rPr lang="en-US" altLang="en-US" dirty="0">
                <a:latin typeface="Arial" charset="0"/>
                <a:cs typeface="Arial" charset="0"/>
              </a:rPr>
              <a:t>Six months after discharge, the Veteran claimed right knee strain.  STRs show diagnosis of right knee strain. The Veteran’s claim included medical evidence dated last week (within one year of discharge) showing symptoms and diagnosis of right knee strain.</a:t>
            </a:r>
          </a:p>
          <a:p>
            <a:pPr>
              <a:defRPr/>
            </a:pPr>
            <a:endParaRPr lang="en-US" altLang="en-US" dirty="0">
              <a:latin typeface="Arial" charset="0"/>
              <a:cs typeface="Arial" charset="0"/>
            </a:endParaRPr>
          </a:p>
          <a:p>
            <a:pPr>
              <a:defRPr/>
            </a:pPr>
            <a:r>
              <a:rPr lang="en-US" altLang="en-US" dirty="0">
                <a:latin typeface="Arial" charset="0"/>
                <a:cs typeface="Arial" charset="0"/>
              </a:rPr>
              <a:t>Is a medical opinion required to determine if the current diagnosed disability is the same and/or related to the diagnosis in service?</a:t>
            </a:r>
          </a:p>
        </p:txBody>
      </p:sp>
      <p:sp>
        <p:nvSpPr>
          <p:cNvPr id="4" name="Slide Number Placeholder 3">
            <a:extLst>
              <a:ext uri="{FF2B5EF4-FFF2-40B4-BE49-F238E27FC236}">
                <a16:creationId xmlns:a16="http://schemas.microsoft.com/office/drawing/2014/main" id="{BB1CCA30-2A87-451C-B67A-DB53618CA05B}"/>
              </a:ext>
            </a:extLst>
          </p:cNvPr>
          <p:cNvSpPr>
            <a:spLocks noGrp="1"/>
          </p:cNvSpPr>
          <p:nvPr>
            <p:ph type="sldNum" sz="quarter" idx="12"/>
            <p:custDataLst>
              <p:tags r:id="rId3"/>
            </p:custDataLst>
          </p:nvPr>
        </p:nvSpPr>
        <p:spPr>
          <a:xfrm>
            <a:off x="6931152" y="6601976"/>
            <a:ext cx="2133600" cy="365125"/>
          </a:xfrm>
        </p:spPr>
        <p:txBody>
          <a:bodyPr/>
          <a:lstStyle/>
          <a:p>
            <a:fld id="{06C490D8-3B92-4E95-9879-72DDE14AC619}" type="slidenum">
              <a:rPr lang="en-US" altLang="en-US" smtClean="0"/>
              <a:pPr/>
              <a:t>38</a:t>
            </a:fld>
            <a:endParaRPr lang="en-US" altLang="en-US"/>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4290F-0C26-4D8F-8B44-CBCB8D8C26F3}"/>
              </a:ext>
            </a:extLst>
          </p:cNvPr>
          <p:cNvSpPr>
            <a:spLocks noGrp="1"/>
          </p:cNvSpPr>
          <p:nvPr>
            <p:ph type="title"/>
            <p:custDataLst>
              <p:tags r:id="rId1"/>
            </p:custDataLst>
          </p:nvPr>
        </p:nvSpPr>
        <p:spPr>
          <a:xfrm>
            <a:off x="0" y="793629"/>
            <a:ext cx="9144000" cy="1086867"/>
          </a:xfrm>
        </p:spPr>
        <p:txBody>
          <a:bodyPr/>
          <a:lstStyle/>
          <a:p>
            <a:pPr>
              <a:defRPr/>
            </a:pPr>
            <a:r>
              <a:rPr lang="en-US" i="1" dirty="0"/>
              <a:t>Walker</a:t>
            </a:r>
            <a:r>
              <a:rPr lang="en-US" dirty="0"/>
              <a:t> – Scenario 1 – Answer </a:t>
            </a:r>
          </a:p>
        </p:txBody>
      </p:sp>
      <p:sp>
        <p:nvSpPr>
          <p:cNvPr id="30723" name="Content Placeholder 2">
            <a:extLst>
              <a:ext uri="{FF2B5EF4-FFF2-40B4-BE49-F238E27FC236}">
                <a16:creationId xmlns:a16="http://schemas.microsoft.com/office/drawing/2014/main" id="{0B338154-D11B-44A4-8A7F-9BECE0149D77}"/>
              </a:ext>
            </a:extLst>
          </p:cNvPr>
          <p:cNvSpPr>
            <a:spLocks noGrp="1"/>
          </p:cNvSpPr>
          <p:nvPr>
            <p:ph idx="1"/>
            <p:custDataLst>
              <p:tags r:id="rId2"/>
            </p:custDataLst>
          </p:nvPr>
        </p:nvSpPr>
        <p:spPr>
          <a:xfrm>
            <a:off x="457200" y="2057400"/>
            <a:ext cx="8229600" cy="3916363"/>
          </a:xfrm>
        </p:spPr>
        <p:txBody>
          <a:bodyPr>
            <a:normAutofit/>
          </a:bodyPr>
          <a:lstStyle/>
          <a:p>
            <a:pPr>
              <a:defRPr/>
            </a:pPr>
            <a:r>
              <a:rPr lang="en-US" altLang="en-US" dirty="0">
                <a:latin typeface="Arial" charset="0"/>
                <a:cs typeface="Arial" charset="0"/>
              </a:rPr>
              <a:t>No. A medical opinion is not required. In this case, right knee strain is diagnosed within close proximity to discharge from service (within one year from separation), and it is shown to be symptomatic. As such, this is consistent with “medical evidence of continuous symptoms”, and it is sufficient to establish a nexus under § 3.303(a).</a:t>
            </a:r>
          </a:p>
          <a:p>
            <a:pPr>
              <a:defRPr/>
            </a:pPr>
            <a:endParaRPr lang="en-US" altLang="en-US" dirty="0">
              <a:latin typeface="Arial" charset="0"/>
              <a:cs typeface="Arial" charset="0"/>
            </a:endParaRPr>
          </a:p>
          <a:p>
            <a:pPr>
              <a:defRPr/>
            </a:pPr>
            <a:r>
              <a:rPr lang="en-US" altLang="en-US" dirty="0">
                <a:latin typeface="Arial" charset="0"/>
                <a:cs typeface="Arial" charset="0"/>
              </a:rPr>
              <a:t>QRT must use caution when reviewing these types of cases.</a:t>
            </a:r>
          </a:p>
        </p:txBody>
      </p:sp>
      <p:sp>
        <p:nvSpPr>
          <p:cNvPr id="4" name="Slide Number Placeholder 3">
            <a:extLst>
              <a:ext uri="{FF2B5EF4-FFF2-40B4-BE49-F238E27FC236}">
                <a16:creationId xmlns:a16="http://schemas.microsoft.com/office/drawing/2014/main" id="{07E4238A-B630-472D-92CD-427D0E6CDE14}"/>
              </a:ext>
            </a:extLst>
          </p:cNvPr>
          <p:cNvSpPr>
            <a:spLocks noGrp="1"/>
          </p:cNvSpPr>
          <p:nvPr>
            <p:ph type="sldNum" sz="quarter" idx="12"/>
            <p:custDataLst>
              <p:tags r:id="rId3"/>
            </p:custDataLst>
          </p:nvPr>
        </p:nvSpPr>
        <p:spPr>
          <a:xfrm>
            <a:off x="6931152" y="6601976"/>
            <a:ext cx="2133600" cy="365125"/>
          </a:xfrm>
        </p:spPr>
        <p:txBody>
          <a:bodyPr/>
          <a:lstStyle/>
          <a:p>
            <a:fld id="{06C490D8-3B92-4E95-9879-72DDE14AC619}" type="slidenum">
              <a:rPr lang="en-US" altLang="en-US" smtClean="0"/>
              <a:pPr/>
              <a:t>39</a:t>
            </a:fld>
            <a:endParaRPr lang="en-US" alt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BD222-943F-4499-B63E-05570995C0BB}"/>
              </a:ext>
            </a:extLst>
          </p:cNvPr>
          <p:cNvSpPr>
            <a:spLocks noGrp="1"/>
          </p:cNvSpPr>
          <p:nvPr>
            <p:ph type="title"/>
            <p:custDataLst>
              <p:tags r:id="rId1"/>
            </p:custDataLst>
          </p:nvPr>
        </p:nvSpPr>
        <p:spPr>
          <a:xfrm>
            <a:off x="0" y="793629"/>
            <a:ext cx="9144000" cy="1086867"/>
          </a:xfrm>
        </p:spPr>
        <p:txBody>
          <a:bodyPr/>
          <a:lstStyle/>
          <a:p>
            <a:pPr>
              <a:defRPr/>
            </a:pPr>
            <a:r>
              <a:rPr lang="en-US" dirty="0"/>
              <a:t>Presenters</a:t>
            </a:r>
          </a:p>
        </p:txBody>
      </p:sp>
      <p:sp>
        <p:nvSpPr>
          <p:cNvPr id="3" name="Content Placeholder 2">
            <a:extLst>
              <a:ext uri="{FF2B5EF4-FFF2-40B4-BE49-F238E27FC236}">
                <a16:creationId xmlns:a16="http://schemas.microsoft.com/office/drawing/2014/main" id="{B1C804EE-2C93-4153-8731-287A1A3FBD8A}"/>
              </a:ext>
            </a:extLst>
          </p:cNvPr>
          <p:cNvSpPr>
            <a:spLocks noGrp="1"/>
          </p:cNvSpPr>
          <p:nvPr>
            <p:ph idx="1"/>
            <p:custDataLst>
              <p:tags r:id="rId2"/>
            </p:custDataLst>
          </p:nvPr>
        </p:nvSpPr>
        <p:spPr>
          <a:xfrm>
            <a:off x="457200" y="2057400"/>
            <a:ext cx="8229600" cy="3916363"/>
          </a:xfrm>
        </p:spPr>
        <p:txBody>
          <a:bodyPr/>
          <a:lstStyle/>
          <a:p>
            <a:pPr>
              <a:defRPr/>
            </a:pPr>
            <a:r>
              <a:rPr lang="en-US" dirty="0">
                <a:latin typeface="Arial" panose="020B0604020202020204" pitchFamily="34" charset="0"/>
                <a:cs typeface="Arial" panose="020B0604020202020204" pitchFamily="34" charset="0"/>
              </a:rPr>
              <a:t>Richard Osborne, Consultant</a:t>
            </a:r>
          </a:p>
          <a:p>
            <a:pPr lvl="1" indent="-236538">
              <a:defRPr/>
            </a:pPr>
            <a:r>
              <a:rPr lang="en-US" dirty="0">
                <a:latin typeface="Arial" panose="020B0604020202020204" pitchFamily="34" charset="0"/>
                <a:cs typeface="Arial" panose="020B0604020202020204" pitchFamily="34" charset="0"/>
              </a:rPr>
              <a:t>Quality Assurance – Quality Review and Consistency</a:t>
            </a:r>
          </a:p>
          <a:p>
            <a:pPr>
              <a:defRPr/>
            </a:pPr>
            <a:endParaRPr lang="en-US" sz="1800" dirty="0">
              <a:latin typeface="Arial" panose="020B0604020202020204" pitchFamily="34" charset="0"/>
              <a:cs typeface="Arial" panose="020B0604020202020204" pitchFamily="34" charset="0"/>
            </a:endParaRPr>
          </a:p>
          <a:p>
            <a:pPr>
              <a:defRPr/>
            </a:pPr>
            <a:endParaRPr lang="en-US" sz="1800"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Robert Johnson, Senior Quality Review Specialist</a:t>
            </a:r>
          </a:p>
          <a:p>
            <a:pPr lvl="1" indent="-236538">
              <a:defRPr/>
            </a:pPr>
            <a:r>
              <a:rPr lang="en-US" dirty="0">
                <a:latin typeface="Arial" panose="020B0604020202020204" pitchFamily="34" charset="0"/>
                <a:cs typeface="Arial" panose="020B0604020202020204" pitchFamily="34" charset="0"/>
              </a:rPr>
              <a:t>Quality Assurance – Program Review</a:t>
            </a:r>
          </a:p>
        </p:txBody>
      </p:sp>
      <p:sp>
        <p:nvSpPr>
          <p:cNvPr id="5" name="Slide Number Placeholder 4">
            <a:extLst>
              <a:ext uri="{FF2B5EF4-FFF2-40B4-BE49-F238E27FC236}">
                <a16:creationId xmlns:a16="http://schemas.microsoft.com/office/drawing/2014/main" id="{A4F9CD6F-0857-4D50-9C19-134C5CF6EF34}"/>
              </a:ext>
            </a:extLst>
          </p:cNvPr>
          <p:cNvSpPr>
            <a:spLocks noGrp="1"/>
          </p:cNvSpPr>
          <p:nvPr>
            <p:ph type="sldNum" sz="quarter" idx="12"/>
            <p:custDataLst>
              <p:tags r:id="rId3"/>
            </p:custDataLst>
          </p:nvPr>
        </p:nvSpPr>
        <p:spPr>
          <a:xfrm>
            <a:off x="6931152" y="6601976"/>
            <a:ext cx="2133600" cy="365125"/>
          </a:xfrm>
        </p:spPr>
        <p:txBody>
          <a:bodyPr/>
          <a:lstStyle/>
          <a:p>
            <a:fld id="{06C490D8-3B92-4E95-9879-72DDE14AC619}" type="slidenum">
              <a:rPr lang="en-US" altLang="en-US" smtClean="0"/>
              <a:pPr/>
              <a:t>4</a:t>
            </a:fld>
            <a:endParaRPr lang="en-US" altLang="en-US"/>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850B-071D-4794-8B63-A2C5D9BCC575}"/>
              </a:ext>
            </a:extLst>
          </p:cNvPr>
          <p:cNvSpPr>
            <a:spLocks noGrp="1"/>
          </p:cNvSpPr>
          <p:nvPr>
            <p:ph type="title"/>
            <p:custDataLst>
              <p:tags r:id="rId1"/>
            </p:custDataLst>
          </p:nvPr>
        </p:nvSpPr>
        <p:spPr>
          <a:xfrm>
            <a:off x="0" y="793629"/>
            <a:ext cx="9144000" cy="1086867"/>
          </a:xfrm>
        </p:spPr>
        <p:txBody>
          <a:bodyPr/>
          <a:lstStyle/>
          <a:p>
            <a:pPr>
              <a:defRPr/>
            </a:pPr>
            <a:r>
              <a:rPr lang="en-US" i="1" dirty="0"/>
              <a:t>Walker</a:t>
            </a:r>
            <a:r>
              <a:rPr lang="en-US" dirty="0"/>
              <a:t> – Scenario 2 – Question</a:t>
            </a:r>
          </a:p>
        </p:txBody>
      </p:sp>
      <p:sp>
        <p:nvSpPr>
          <p:cNvPr id="32771" name="Content Placeholder 2">
            <a:extLst>
              <a:ext uri="{FF2B5EF4-FFF2-40B4-BE49-F238E27FC236}">
                <a16:creationId xmlns:a16="http://schemas.microsoft.com/office/drawing/2014/main" id="{E55D1EDB-3CAA-4C98-A215-9E1AD944CD57}"/>
              </a:ext>
            </a:extLst>
          </p:cNvPr>
          <p:cNvSpPr>
            <a:spLocks noGrp="1"/>
          </p:cNvSpPr>
          <p:nvPr>
            <p:ph idx="1"/>
            <p:custDataLst>
              <p:tags r:id="rId2"/>
            </p:custDataLst>
          </p:nvPr>
        </p:nvSpPr>
        <p:spPr>
          <a:xfrm>
            <a:off x="457200" y="2057400"/>
            <a:ext cx="8229600" cy="3916363"/>
          </a:xfrm>
        </p:spPr>
        <p:txBody>
          <a:bodyPr>
            <a:normAutofit/>
          </a:bodyPr>
          <a:lstStyle/>
          <a:p>
            <a:pPr>
              <a:defRPr/>
            </a:pPr>
            <a:r>
              <a:rPr lang="en-US" altLang="en-US" dirty="0">
                <a:latin typeface="Arial" charset="0"/>
                <a:cs typeface="Arial" charset="0"/>
              </a:rPr>
              <a:t>Eighteen months after discharge, the Veteran claimed asthma. STRs show diagnosis of asthma that did </a:t>
            </a:r>
            <a:r>
              <a:rPr lang="en-US" altLang="en-US" i="1" dirty="0">
                <a:latin typeface="Arial" charset="0"/>
                <a:cs typeface="Arial" charset="0"/>
              </a:rPr>
              <a:t>not</a:t>
            </a:r>
            <a:r>
              <a:rPr lang="en-US" altLang="en-US" dirty="0">
                <a:latin typeface="Arial" charset="0"/>
                <a:cs typeface="Arial" charset="0"/>
              </a:rPr>
              <a:t> preexist service. There is no continuous medical evidence from date of discharge. However, there is a medical report dated last week showing current symptoms and a diagnosis of asthma.</a:t>
            </a:r>
          </a:p>
          <a:p>
            <a:pPr>
              <a:defRPr/>
            </a:pPr>
            <a:endParaRPr lang="en-US" altLang="en-US" dirty="0">
              <a:latin typeface="Arial" charset="0"/>
              <a:cs typeface="Arial" charset="0"/>
            </a:endParaRPr>
          </a:p>
          <a:p>
            <a:pPr>
              <a:defRPr/>
            </a:pPr>
            <a:r>
              <a:rPr lang="en-US" altLang="en-US" dirty="0">
                <a:latin typeface="Arial" charset="0"/>
                <a:cs typeface="Arial" charset="0"/>
              </a:rPr>
              <a:t>Is a medical opinion required to determine if the current diagnosed disability is the same and/or related to the diagnosis in service?</a:t>
            </a:r>
          </a:p>
        </p:txBody>
      </p:sp>
      <p:sp>
        <p:nvSpPr>
          <p:cNvPr id="4" name="Slide Number Placeholder 3">
            <a:extLst>
              <a:ext uri="{FF2B5EF4-FFF2-40B4-BE49-F238E27FC236}">
                <a16:creationId xmlns:a16="http://schemas.microsoft.com/office/drawing/2014/main" id="{94ECA585-2BDC-4C60-B73F-F5474EA2EA5E}"/>
              </a:ext>
            </a:extLst>
          </p:cNvPr>
          <p:cNvSpPr>
            <a:spLocks noGrp="1"/>
          </p:cNvSpPr>
          <p:nvPr>
            <p:ph type="sldNum" sz="quarter" idx="12"/>
            <p:custDataLst>
              <p:tags r:id="rId3"/>
            </p:custDataLst>
          </p:nvPr>
        </p:nvSpPr>
        <p:spPr>
          <a:xfrm>
            <a:off x="6931152" y="6601976"/>
            <a:ext cx="2133600" cy="365125"/>
          </a:xfrm>
        </p:spPr>
        <p:txBody>
          <a:bodyPr/>
          <a:lstStyle/>
          <a:p>
            <a:fld id="{06C490D8-3B92-4E95-9879-72DDE14AC619}" type="slidenum">
              <a:rPr lang="en-US" altLang="en-US" smtClean="0"/>
              <a:pPr/>
              <a:t>40</a:t>
            </a:fld>
            <a:endParaRPr lang="en-US" altLang="en-US"/>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9A660-AB9A-4F48-9BF4-8DA6989493D2}"/>
              </a:ext>
            </a:extLst>
          </p:cNvPr>
          <p:cNvSpPr>
            <a:spLocks noGrp="1"/>
          </p:cNvSpPr>
          <p:nvPr>
            <p:ph type="title"/>
            <p:custDataLst>
              <p:tags r:id="rId1"/>
            </p:custDataLst>
          </p:nvPr>
        </p:nvSpPr>
        <p:spPr>
          <a:xfrm>
            <a:off x="0" y="793629"/>
            <a:ext cx="9144000" cy="1086867"/>
          </a:xfrm>
        </p:spPr>
        <p:txBody>
          <a:bodyPr/>
          <a:lstStyle/>
          <a:p>
            <a:pPr>
              <a:defRPr/>
            </a:pPr>
            <a:r>
              <a:rPr lang="en-US" i="1" dirty="0"/>
              <a:t>Walker</a:t>
            </a:r>
            <a:r>
              <a:rPr lang="en-US" dirty="0"/>
              <a:t> – Scenario 2 – Answer</a:t>
            </a:r>
          </a:p>
        </p:txBody>
      </p:sp>
      <p:sp>
        <p:nvSpPr>
          <p:cNvPr id="33795" name="Content Placeholder 2">
            <a:extLst>
              <a:ext uri="{FF2B5EF4-FFF2-40B4-BE49-F238E27FC236}">
                <a16:creationId xmlns:a16="http://schemas.microsoft.com/office/drawing/2014/main" id="{F04FDB38-2228-45EC-AA59-E2A4CE94A6B3}"/>
              </a:ext>
            </a:extLst>
          </p:cNvPr>
          <p:cNvSpPr>
            <a:spLocks noGrp="1"/>
          </p:cNvSpPr>
          <p:nvPr>
            <p:ph idx="1"/>
            <p:custDataLst>
              <p:tags r:id="rId2"/>
            </p:custDataLst>
          </p:nvPr>
        </p:nvSpPr>
        <p:spPr>
          <a:xfrm>
            <a:off x="457200" y="2057400"/>
            <a:ext cx="8229600" cy="3916363"/>
          </a:xfrm>
        </p:spPr>
        <p:txBody>
          <a:bodyPr/>
          <a:lstStyle/>
          <a:p>
            <a:pPr>
              <a:defRPr/>
            </a:pPr>
            <a:r>
              <a:rPr lang="en-US" altLang="en-US" dirty="0">
                <a:latin typeface="Arial" charset="0"/>
                <a:cs typeface="Arial" charset="0"/>
              </a:rPr>
              <a:t>Yes. With the absence of medical evidence showing symptoms continuing without stopping or recurring regularly from date of discharge to date of claim, a medical opinion is required to establish a nexus for the purpose of service connecting the disability under § 3.303(a).</a:t>
            </a:r>
          </a:p>
          <a:p>
            <a:pPr>
              <a:defRPr/>
            </a:pPr>
            <a:endParaRPr lang="en-US" altLang="en-US" dirty="0">
              <a:latin typeface="Arial" charset="0"/>
              <a:cs typeface="Arial" charset="0"/>
            </a:endParaRPr>
          </a:p>
          <a:p>
            <a:pPr>
              <a:defRPr/>
            </a:pPr>
            <a:r>
              <a:rPr lang="en-US" altLang="en-US" dirty="0">
                <a:latin typeface="Arial" charset="0"/>
                <a:cs typeface="Arial" charset="0"/>
              </a:rPr>
              <a:t>QRT must use caution when reviewing these types of cases.</a:t>
            </a:r>
          </a:p>
        </p:txBody>
      </p:sp>
      <p:sp>
        <p:nvSpPr>
          <p:cNvPr id="4" name="Slide Number Placeholder 3">
            <a:extLst>
              <a:ext uri="{FF2B5EF4-FFF2-40B4-BE49-F238E27FC236}">
                <a16:creationId xmlns:a16="http://schemas.microsoft.com/office/drawing/2014/main" id="{FEB273CA-8B98-43F7-BC3C-186DC948A4CB}"/>
              </a:ext>
            </a:extLst>
          </p:cNvPr>
          <p:cNvSpPr>
            <a:spLocks noGrp="1"/>
          </p:cNvSpPr>
          <p:nvPr>
            <p:ph type="sldNum" sz="quarter" idx="12"/>
            <p:custDataLst>
              <p:tags r:id="rId3"/>
            </p:custDataLst>
          </p:nvPr>
        </p:nvSpPr>
        <p:spPr>
          <a:xfrm>
            <a:off x="6931152" y="6601976"/>
            <a:ext cx="2133600" cy="365125"/>
          </a:xfrm>
        </p:spPr>
        <p:txBody>
          <a:bodyPr/>
          <a:lstStyle/>
          <a:p>
            <a:fld id="{06C490D8-3B92-4E95-9879-72DDE14AC619}" type="slidenum">
              <a:rPr lang="en-US" altLang="en-US" smtClean="0"/>
              <a:pPr/>
              <a:t>41</a:t>
            </a:fld>
            <a:endParaRPr lang="en-US" altLang="en-US"/>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C82BE-8E37-41A5-9FB5-806E6BC1A7F7}"/>
              </a:ext>
            </a:extLst>
          </p:cNvPr>
          <p:cNvSpPr>
            <a:spLocks noGrp="1"/>
          </p:cNvSpPr>
          <p:nvPr>
            <p:ph type="title"/>
            <p:custDataLst>
              <p:tags r:id="rId1"/>
            </p:custDataLst>
          </p:nvPr>
        </p:nvSpPr>
        <p:spPr>
          <a:xfrm>
            <a:off x="0" y="793629"/>
            <a:ext cx="9144000" cy="1086867"/>
          </a:xfrm>
        </p:spPr>
        <p:txBody>
          <a:bodyPr/>
          <a:lstStyle/>
          <a:p>
            <a:pPr>
              <a:defRPr/>
            </a:pPr>
            <a:r>
              <a:rPr lang="en-US" i="1" dirty="0"/>
              <a:t>Walker</a:t>
            </a:r>
            <a:r>
              <a:rPr lang="en-US" dirty="0"/>
              <a:t> – Scenario 2 – Answer (cont)</a:t>
            </a:r>
          </a:p>
        </p:txBody>
      </p:sp>
      <p:sp>
        <p:nvSpPr>
          <p:cNvPr id="45059" name="Content Placeholder 2">
            <a:extLst>
              <a:ext uri="{FF2B5EF4-FFF2-40B4-BE49-F238E27FC236}">
                <a16:creationId xmlns:a16="http://schemas.microsoft.com/office/drawing/2014/main" id="{B24D84D8-4779-46D8-BEF0-52D0CF074441}"/>
              </a:ext>
            </a:extLst>
          </p:cNvPr>
          <p:cNvSpPr>
            <a:spLocks noGrp="1"/>
          </p:cNvSpPr>
          <p:nvPr>
            <p:ph idx="1"/>
            <p:custDataLst>
              <p:tags r:id="rId2"/>
            </p:custDataLst>
          </p:nvPr>
        </p:nvSpPr>
        <p:spPr>
          <a:xfrm>
            <a:off x="457200" y="2057400"/>
            <a:ext cx="8229600" cy="3916363"/>
          </a:xfrm>
        </p:spPr>
        <p:txBody>
          <a:bodyPr/>
          <a:lstStyle/>
          <a:p>
            <a:pPr>
              <a:buFont typeface="Arial" panose="020B0604020202020204" pitchFamily="34" charset="0"/>
              <a:buChar char="•"/>
            </a:pPr>
            <a:r>
              <a:rPr lang="en-US" altLang="en-US" dirty="0">
                <a:latin typeface="Arial" panose="020B0604020202020204" pitchFamily="34" charset="0"/>
                <a:cs typeface="Arial" panose="020B0604020202020204" pitchFamily="34" charset="0"/>
              </a:rPr>
              <a:t>Asthma is not a disease enumerated under</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38 CFR § 3.309(a); therefore, the chronicity provisions of 38 CFR § 3.303(b), as well as the continuity of symptomatology provision under the regulation, would be inapplicable in making a determination of service connection for asthma. </a:t>
            </a:r>
          </a:p>
        </p:txBody>
      </p:sp>
      <p:sp>
        <p:nvSpPr>
          <p:cNvPr id="4" name="Slide Number Placeholder 3">
            <a:extLst>
              <a:ext uri="{FF2B5EF4-FFF2-40B4-BE49-F238E27FC236}">
                <a16:creationId xmlns:a16="http://schemas.microsoft.com/office/drawing/2014/main" id="{78B5C74E-9E42-41BF-B2BF-EF1F330BE496}"/>
              </a:ext>
            </a:extLst>
          </p:cNvPr>
          <p:cNvSpPr>
            <a:spLocks noGrp="1"/>
          </p:cNvSpPr>
          <p:nvPr>
            <p:ph type="sldNum" sz="quarter" idx="12"/>
            <p:custDataLst>
              <p:tags r:id="rId3"/>
            </p:custDataLst>
          </p:nvPr>
        </p:nvSpPr>
        <p:spPr>
          <a:xfrm>
            <a:off x="6931152" y="6601976"/>
            <a:ext cx="2133600" cy="365125"/>
          </a:xfrm>
        </p:spPr>
        <p:txBody>
          <a:bodyPr/>
          <a:lstStyle/>
          <a:p>
            <a:fld id="{06C490D8-3B92-4E95-9879-72DDE14AC619}" type="slidenum">
              <a:rPr lang="en-US" altLang="en-US" smtClean="0"/>
              <a:pPr/>
              <a:t>42</a:t>
            </a:fld>
            <a:endParaRPr lang="en-US" altLang="en-US"/>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6FB97-B387-476E-BBCB-21AE711A836D}"/>
              </a:ext>
            </a:extLst>
          </p:cNvPr>
          <p:cNvSpPr>
            <a:spLocks noGrp="1"/>
          </p:cNvSpPr>
          <p:nvPr>
            <p:ph type="title"/>
            <p:custDataLst>
              <p:tags r:id="rId1"/>
            </p:custDataLst>
          </p:nvPr>
        </p:nvSpPr>
        <p:spPr>
          <a:xfrm>
            <a:off x="0" y="793629"/>
            <a:ext cx="9144000" cy="1086867"/>
          </a:xfrm>
        </p:spPr>
        <p:txBody>
          <a:bodyPr/>
          <a:lstStyle/>
          <a:p>
            <a:pPr>
              <a:defRPr/>
            </a:pPr>
            <a:r>
              <a:rPr lang="en-US" i="1" dirty="0"/>
              <a:t>Walker</a:t>
            </a:r>
            <a:r>
              <a:rPr lang="en-US" dirty="0"/>
              <a:t> – Scenario 3 – Question</a:t>
            </a:r>
          </a:p>
        </p:txBody>
      </p:sp>
      <p:sp>
        <p:nvSpPr>
          <p:cNvPr id="35843" name="Content Placeholder 2">
            <a:extLst>
              <a:ext uri="{FF2B5EF4-FFF2-40B4-BE49-F238E27FC236}">
                <a16:creationId xmlns:a16="http://schemas.microsoft.com/office/drawing/2014/main" id="{949AB9F7-EA84-41DF-8720-5AB7BF94F9F5}"/>
              </a:ext>
            </a:extLst>
          </p:cNvPr>
          <p:cNvSpPr>
            <a:spLocks noGrp="1"/>
          </p:cNvSpPr>
          <p:nvPr>
            <p:ph idx="1"/>
            <p:custDataLst>
              <p:tags r:id="rId2"/>
            </p:custDataLst>
          </p:nvPr>
        </p:nvSpPr>
        <p:spPr>
          <a:xfrm>
            <a:off x="457200" y="2057400"/>
            <a:ext cx="8229600" cy="3916363"/>
          </a:xfrm>
        </p:spPr>
        <p:txBody>
          <a:bodyPr>
            <a:normAutofit/>
          </a:bodyPr>
          <a:lstStyle/>
          <a:p>
            <a:pPr>
              <a:defRPr/>
            </a:pPr>
            <a:r>
              <a:rPr lang="en-US" altLang="en-US" dirty="0">
                <a:latin typeface="Arial" charset="0"/>
                <a:cs typeface="Arial" charset="0"/>
              </a:rPr>
              <a:t>Two years after discharge, the Veteran claimed hemorrhoids. STRs show diagnosis of hemorrhoids that did </a:t>
            </a:r>
            <a:r>
              <a:rPr lang="en-US" altLang="en-US" i="1" dirty="0">
                <a:latin typeface="Arial" charset="0"/>
                <a:cs typeface="Arial" charset="0"/>
              </a:rPr>
              <a:t>not</a:t>
            </a:r>
            <a:r>
              <a:rPr lang="en-US" altLang="en-US" dirty="0">
                <a:latin typeface="Arial" charset="0"/>
                <a:cs typeface="Arial" charset="0"/>
              </a:rPr>
              <a:t> preexist service. The Veteran’s claim included medical evidence from date of discharge to date of claim showing continuous symptoms and a diagnosis of hemorrhoids.</a:t>
            </a:r>
          </a:p>
          <a:p>
            <a:pPr>
              <a:defRPr/>
            </a:pPr>
            <a:endParaRPr lang="en-US" altLang="en-US" dirty="0">
              <a:latin typeface="Arial" charset="0"/>
              <a:cs typeface="Arial" charset="0"/>
            </a:endParaRPr>
          </a:p>
          <a:p>
            <a:pPr>
              <a:defRPr/>
            </a:pPr>
            <a:r>
              <a:rPr lang="en-US" altLang="en-US" dirty="0">
                <a:latin typeface="Arial" charset="0"/>
                <a:cs typeface="Arial" charset="0"/>
              </a:rPr>
              <a:t>Is a medical opinion required to determine if the current diagnosed disability is the same and/or related to the diagnosis in service? </a:t>
            </a:r>
          </a:p>
        </p:txBody>
      </p:sp>
      <p:sp>
        <p:nvSpPr>
          <p:cNvPr id="4" name="Slide Number Placeholder 3">
            <a:extLst>
              <a:ext uri="{FF2B5EF4-FFF2-40B4-BE49-F238E27FC236}">
                <a16:creationId xmlns:a16="http://schemas.microsoft.com/office/drawing/2014/main" id="{27C959B5-AF05-46F8-920A-B0496B7AE18F}"/>
              </a:ext>
            </a:extLst>
          </p:cNvPr>
          <p:cNvSpPr>
            <a:spLocks noGrp="1"/>
          </p:cNvSpPr>
          <p:nvPr>
            <p:ph type="sldNum" sz="quarter" idx="12"/>
            <p:custDataLst>
              <p:tags r:id="rId3"/>
            </p:custDataLst>
          </p:nvPr>
        </p:nvSpPr>
        <p:spPr>
          <a:xfrm>
            <a:off x="6931152" y="6601976"/>
            <a:ext cx="2133600" cy="365125"/>
          </a:xfrm>
        </p:spPr>
        <p:txBody>
          <a:bodyPr/>
          <a:lstStyle/>
          <a:p>
            <a:fld id="{06C490D8-3B92-4E95-9879-72DDE14AC619}" type="slidenum">
              <a:rPr lang="en-US" altLang="en-US" smtClean="0"/>
              <a:pPr/>
              <a:t>43</a:t>
            </a:fld>
            <a:endParaRPr lang="en-US" altLang="en-US"/>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A43B3-7472-445E-9C91-D19AD0CFD770}"/>
              </a:ext>
            </a:extLst>
          </p:cNvPr>
          <p:cNvSpPr>
            <a:spLocks noGrp="1"/>
          </p:cNvSpPr>
          <p:nvPr>
            <p:ph type="title"/>
            <p:custDataLst>
              <p:tags r:id="rId1"/>
            </p:custDataLst>
          </p:nvPr>
        </p:nvSpPr>
        <p:spPr>
          <a:xfrm>
            <a:off x="0" y="793629"/>
            <a:ext cx="9144000" cy="1086867"/>
          </a:xfrm>
        </p:spPr>
        <p:txBody>
          <a:bodyPr/>
          <a:lstStyle/>
          <a:p>
            <a:pPr>
              <a:defRPr/>
            </a:pPr>
            <a:r>
              <a:rPr lang="en-US" i="1" dirty="0"/>
              <a:t>Walker</a:t>
            </a:r>
            <a:r>
              <a:rPr lang="en-US" dirty="0"/>
              <a:t> – Scenario 3 – Answer</a:t>
            </a:r>
          </a:p>
        </p:txBody>
      </p:sp>
      <p:sp>
        <p:nvSpPr>
          <p:cNvPr id="36867" name="Content Placeholder 2">
            <a:extLst>
              <a:ext uri="{FF2B5EF4-FFF2-40B4-BE49-F238E27FC236}">
                <a16:creationId xmlns:a16="http://schemas.microsoft.com/office/drawing/2014/main" id="{04542F85-5A38-46E6-9D5F-780086BF6210}"/>
              </a:ext>
            </a:extLst>
          </p:cNvPr>
          <p:cNvSpPr>
            <a:spLocks noGrp="1"/>
          </p:cNvSpPr>
          <p:nvPr>
            <p:ph idx="1"/>
            <p:custDataLst>
              <p:tags r:id="rId2"/>
            </p:custDataLst>
          </p:nvPr>
        </p:nvSpPr>
        <p:spPr>
          <a:xfrm>
            <a:off x="457200" y="2057400"/>
            <a:ext cx="8229600" cy="3916363"/>
          </a:xfrm>
        </p:spPr>
        <p:txBody>
          <a:bodyPr/>
          <a:lstStyle/>
          <a:p>
            <a:pPr>
              <a:defRPr/>
            </a:pPr>
            <a:r>
              <a:rPr lang="en-US" altLang="en-US" dirty="0">
                <a:latin typeface="Arial" charset="0"/>
                <a:cs typeface="Arial" charset="0"/>
              </a:rPr>
              <a:t>No. A medical opinion is not required since there is “medical evidence of continuous symptoms” that is sufficient to establish a nexus under 38 CFR § 3.303(a).</a:t>
            </a:r>
          </a:p>
          <a:p>
            <a:pPr>
              <a:defRPr/>
            </a:pPr>
            <a:endParaRPr lang="en-US" altLang="en-US" dirty="0">
              <a:latin typeface="Arial" charset="0"/>
              <a:cs typeface="Arial" charset="0"/>
            </a:endParaRPr>
          </a:p>
          <a:p>
            <a:pPr>
              <a:defRPr/>
            </a:pPr>
            <a:r>
              <a:rPr lang="en-US" altLang="en-US" dirty="0">
                <a:latin typeface="Arial" charset="0"/>
                <a:cs typeface="Arial" charset="0"/>
              </a:rPr>
              <a:t>QRT must use caution when reviewing these types of cases.</a:t>
            </a:r>
          </a:p>
        </p:txBody>
      </p:sp>
      <p:sp>
        <p:nvSpPr>
          <p:cNvPr id="4" name="Slide Number Placeholder 3">
            <a:extLst>
              <a:ext uri="{FF2B5EF4-FFF2-40B4-BE49-F238E27FC236}">
                <a16:creationId xmlns:a16="http://schemas.microsoft.com/office/drawing/2014/main" id="{6922E5ED-210E-478D-9A7A-33F3E864656E}"/>
              </a:ext>
            </a:extLst>
          </p:cNvPr>
          <p:cNvSpPr>
            <a:spLocks noGrp="1"/>
          </p:cNvSpPr>
          <p:nvPr>
            <p:ph type="sldNum" sz="quarter" idx="12"/>
            <p:custDataLst>
              <p:tags r:id="rId3"/>
            </p:custDataLst>
          </p:nvPr>
        </p:nvSpPr>
        <p:spPr>
          <a:xfrm>
            <a:off x="6931152" y="6601976"/>
            <a:ext cx="2133600" cy="365125"/>
          </a:xfrm>
        </p:spPr>
        <p:txBody>
          <a:bodyPr/>
          <a:lstStyle/>
          <a:p>
            <a:fld id="{06C490D8-3B92-4E95-9879-72DDE14AC619}" type="slidenum">
              <a:rPr lang="en-US" altLang="en-US" smtClean="0"/>
              <a:pPr/>
              <a:t>44</a:t>
            </a:fld>
            <a:endParaRPr lang="en-US" altLang="en-US"/>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EEF43-5D48-4D87-AEE8-979923A8BFCB}"/>
              </a:ext>
            </a:extLst>
          </p:cNvPr>
          <p:cNvSpPr>
            <a:spLocks noGrp="1"/>
          </p:cNvSpPr>
          <p:nvPr>
            <p:ph type="title"/>
            <p:custDataLst>
              <p:tags r:id="rId1"/>
            </p:custDataLst>
          </p:nvPr>
        </p:nvSpPr>
        <p:spPr>
          <a:xfrm>
            <a:off x="0" y="793629"/>
            <a:ext cx="9144000" cy="1086867"/>
          </a:xfrm>
        </p:spPr>
        <p:txBody>
          <a:bodyPr/>
          <a:lstStyle/>
          <a:p>
            <a:pPr>
              <a:defRPr/>
            </a:pPr>
            <a:r>
              <a:rPr lang="en-US" i="1" dirty="0"/>
              <a:t>Walker</a:t>
            </a:r>
            <a:r>
              <a:rPr lang="en-US" dirty="0"/>
              <a:t> – Scenario 3 – Answer (cont)</a:t>
            </a:r>
          </a:p>
        </p:txBody>
      </p:sp>
      <p:sp>
        <p:nvSpPr>
          <p:cNvPr id="48131" name="Content Placeholder 2">
            <a:extLst>
              <a:ext uri="{FF2B5EF4-FFF2-40B4-BE49-F238E27FC236}">
                <a16:creationId xmlns:a16="http://schemas.microsoft.com/office/drawing/2014/main" id="{8BDED64D-08FB-496A-A20E-76E6F345C64A}"/>
              </a:ext>
            </a:extLst>
          </p:cNvPr>
          <p:cNvSpPr>
            <a:spLocks noGrp="1"/>
          </p:cNvSpPr>
          <p:nvPr>
            <p:ph idx="1"/>
            <p:custDataLst>
              <p:tags r:id="rId2"/>
            </p:custDataLst>
          </p:nvPr>
        </p:nvSpPr>
        <p:spPr>
          <a:xfrm>
            <a:off x="457200" y="2057400"/>
            <a:ext cx="8229600" cy="3916363"/>
          </a:xfrm>
        </p:spPr>
        <p:txBody>
          <a:bodyPr/>
          <a:lstStyle/>
          <a:p>
            <a:pPr>
              <a:buFont typeface="Arial" panose="020B0604020202020204" pitchFamily="34" charset="0"/>
              <a:buChar char="•"/>
            </a:pPr>
            <a:r>
              <a:rPr lang="en-US" altLang="en-US" dirty="0">
                <a:latin typeface="Arial" panose="020B0604020202020204" pitchFamily="34" charset="0"/>
                <a:cs typeface="Arial" panose="020B0604020202020204" pitchFamily="34" charset="0"/>
              </a:rPr>
              <a:t>Hemorrhoids is not a disease enumerated under 38 CFR § 3.309(a); therefore, the chronicity provisions of 38 CFR § 3.303(b), as well as the continuity of symptomatology provision under the regulation, would be inapplicable in making a determination of service connection for hemorrhoids.</a:t>
            </a:r>
          </a:p>
        </p:txBody>
      </p:sp>
      <p:sp>
        <p:nvSpPr>
          <p:cNvPr id="4" name="Slide Number Placeholder 3">
            <a:extLst>
              <a:ext uri="{FF2B5EF4-FFF2-40B4-BE49-F238E27FC236}">
                <a16:creationId xmlns:a16="http://schemas.microsoft.com/office/drawing/2014/main" id="{F84243F7-1851-4E99-A586-0D9D0A239AF3}"/>
              </a:ext>
            </a:extLst>
          </p:cNvPr>
          <p:cNvSpPr>
            <a:spLocks noGrp="1"/>
          </p:cNvSpPr>
          <p:nvPr>
            <p:ph type="sldNum" sz="quarter" idx="12"/>
            <p:custDataLst>
              <p:tags r:id="rId3"/>
            </p:custDataLst>
          </p:nvPr>
        </p:nvSpPr>
        <p:spPr>
          <a:xfrm>
            <a:off x="6931152" y="6601976"/>
            <a:ext cx="2133600" cy="365125"/>
          </a:xfrm>
        </p:spPr>
        <p:txBody>
          <a:bodyPr/>
          <a:lstStyle/>
          <a:p>
            <a:fld id="{06C490D8-3B92-4E95-9879-72DDE14AC619}" type="slidenum">
              <a:rPr lang="en-US" altLang="en-US" smtClean="0"/>
              <a:pPr/>
              <a:t>45</a:t>
            </a:fld>
            <a:endParaRPr lang="en-US" altLang="en-US"/>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EA69A-16FC-46D7-9C9F-3E41AA51A7CB}"/>
              </a:ext>
            </a:extLst>
          </p:cNvPr>
          <p:cNvSpPr>
            <a:spLocks noGrp="1"/>
          </p:cNvSpPr>
          <p:nvPr>
            <p:ph type="title"/>
            <p:custDataLst>
              <p:tags r:id="rId1"/>
            </p:custDataLst>
          </p:nvPr>
        </p:nvSpPr>
        <p:spPr>
          <a:xfrm>
            <a:off x="0" y="793629"/>
            <a:ext cx="9144000" cy="1086867"/>
          </a:xfrm>
        </p:spPr>
        <p:txBody>
          <a:bodyPr/>
          <a:lstStyle/>
          <a:p>
            <a:pPr>
              <a:defRPr/>
            </a:pPr>
            <a:r>
              <a:rPr lang="en-US" i="1" dirty="0"/>
              <a:t>Walker</a:t>
            </a:r>
            <a:r>
              <a:rPr lang="en-US" dirty="0"/>
              <a:t> – Scenario 4 – Question</a:t>
            </a:r>
          </a:p>
        </p:txBody>
      </p:sp>
      <p:sp>
        <p:nvSpPr>
          <p:cNvPr id="3" name="Content Placeholder 2">
            <a:extLst>
              <a:ext uri="{FF2B5EF4-FFF2-40B4-BE49-F238E27FC236}">
                <a16:creationId xmlns:a16="http://schemas.microsoft.com/office/drawing/2014/main" id="{65CA8A08-9EB5-4DEC-9E0F-163E56454ABB}"/>
              </a:ext>
            </a:extLst>
          </p:cNvPr>
          <p:cNvSpPr>
            <a:spLocks noGrp="1"/>
          </p:cNvSpPr>
          <p:nvPr>
            <p:ph idx="1"/>
            <p:custDataLst>
              <p:tags r:id="rId2"/>
            </p:custDataLst>
          </p:nvPr>
        </p:nvSpPr>
        <p:spPr>
          <a:xfrm>
            <a:off x="457200" y="2057401"/>
            <a:ext cx="8229600" cy="2514600"/>
          </a:xfrm>
        </p:spPr>
        <p:txBody>
          <a:bodyPr>
            <a:normAutofit lnSpcReduction="10000"/>
          </a:bodyPr>
          <a:lstStyle/>
          <a:p>
            <a:pPr>
              <a:buFont typeface="Arial" panose="020B0604020202020204" pitchFamily="34" charset="0"/>
              <a:buChar char="•"/>
              <a:defRPr/>
            </a:pPr>
            <a:r>
              <a:rPr lang="en-US" dirty="0">
                <a:latin typeface="Arial" panose="020B0604020202020204" pitchFamily="34" charset="0"/>
                <a:cs typeface="Arial" panose="020B0604020202020204" pitchFamily="34" charset="0"/>
              </a:rPr>
              <a:t>Veteran’s STRs show she was treated for right knee pain multiple times. Military discharge examination show right knee pain. Two years after discharge, the Veteran submits a claim for service connection for right knee pain that has existed since service.</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Review of private treatment records shows continuous treatment for right knee pain since discharge. The most current treatment record from last month shows objective evidence of painful motion observed by physician and a diagnosis of right knee strain.</a:t>
            </a:r>
          </a:p>
        </p:txBody>
      </p:sp>
      <p:sp>
        <p:nvSpPr>
          <p:cNvPr id="5" name="TextBox 4">
            <a:extLst>
              <a:ext uri="{FF2B5EF4-FFF2-40B4-BE49-F238E27FC236}">
                <a16:creationId xmlns:a16="http://schemas.microsoft.com/office/drawing/2014/main" id="{8C9D2BE4-0B4D-4062-AFE2-5A178F58C529}"/>
              </a:ext>
            </a:extLst>
          </p:cNvPr>
          <p:cNvSpPr txBox="1"/>
          <p:nvPr>
            <p:custDataLst>
              <p:tags r:id="rId3"/>
            </p:custDataLst>
          </p:nvPr>
        </p:nvSpPr>
        <p:spPr>
          <a:xfrm>
            <a:off x="457200" y="4724400"/>
            <a:ext cx="8229600" cy="400110"/>
          </a:xfrm>
          <a:prstGeom prst="rect">
            <a:avLst/>
          </a:prstGeom>
          <a:noFill/>
        </p:spPr>
        <p:txBody>
          <a:bodyPr wrap="square" rtlCol="0">
            <a:spAutoFit/>
          </a:bodyPr>
          <a:lstStyle/>
          <a:p>
            <a:pPr>
              <a:spcAft>
                <a:spcPts val="600"/>
              </a:spcAft>
            </a:pPr>
            <a:r>
              <a:rPr lang="en-US" sz="2000" b="1" dirty="0">
                <a:latin typeface="Arial" panose="020B0604020202020204" pitchFamily="34" charset="0"/>
                <a:cs typeface="Arial" panose="020B0604020202020204" pitchFamily="34" charset="0"/>
              </a:rPr>
              <a:t>Is a medical opinion required to obtain a nexus? </a:t>
            </a:r>
          </a:p>
        </p:txBody>
      </p:sp>
      <p:sp>
        <p:nvSpPr>
          <p:cNvPr id="6" name="Slide Number Placeholder 5">
            <a:extLst>
              <a:ext uri="{FF2B5EF4-FFF2-40B4-BE49-F238E27FC236}">
                <a16:creationId xmlns:a16="http://schemas.microsoft.com/office/drawing/2014/main" id="{7BD59D4F-9EAD-4505-B56F-1C5553A717DD}"/>
              </a:ext>
            </a:extLst>
          </p:cNvPr>
          <p:cNvSpPr>
            <a:spLocks noGrp="1"/>
          </p:cNvSpPr>
          <p:nvPr>
            <p:ph type="sldNum" sz="quarter" idx="12"/>
            <p:custDataLst>
              <p:tags r:id="rId4"/>
            </p:custDataLst>
          </p:nvPr>
        </p:nvSpPr>
        <p:spPr>
          <a:xfrm>
            <a:off x="6931152" y="6601976"/>
            <a:ext cx="2133600" cy="365125"/>
          </a:xfrm>
        </p:spPr>
        <p:txBody>
          <a:bodyPr/>
          <a:lstStyle/>
          <a:p>
            <a:fld id="{06C490D8-3B92-4E95-9879-72DDE14AC619}" type="slidenum">
              <a:rPr lang="en-US" altLang="en-US" smtClean="0"/>
              <a:pPr/>
              <a:t>46</a:t>
            </a:fld>
            <a:endParaRPr lang="en-US" altLang="en-US"/>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3A117-A938-46F1-8113-7A91719260BE}"/>
              </a:ext>
            </a:extLst>
          </p:cNvPr>
          <p:cNvSpPr>
            <a:spLocks noGrp="1"/>
          </p:cNvSpPr>
          <p:nvPr>
            <p:ph type="title"/>
            <p:custDataLst>
              <p:tags r:id="rId1"/>
            </p:custDataLst>
          </p:nvPr>
        </p:nvSpPr>
        <p:spPr>
          <a:xfrm>
            <a:off x="0" y="793629"/>
            <a:ext cx="9144000" cy="1086867"/>
          </a:xfrm>
        </p:spPr>
        <p:txBody>
          <a:bodyPr/>
          <a:lstStyle/>
          <a:p>
            <a:pPr>
              <a:defRPr/>
            </a:pPr>
            <a:r>
              <a:rPr lang="en-US" i="1" dirty="0"/>
              <a:t>Walker</a:t>
            </a:r>
            <a:r>
              <a:rPr lang="en-US" dirty="0"/>
              <a:t> – Scenario 4 – Answer</a:t>
            </a:r>
          </a:p>
        </p:txBody>
      </p:sp>
      <p:sp>
        <p:nvSpPr>
          <p:cNvPr id="50179" name="Content Placeholder 2">
            <a:extLst>
              <a:ext uri="{FF2B5EF4-FFF2-40B4-BE49-F238E27FC236}">
                <a16:creationId xmlns:a16="http://schemas.microsoft.com/office/drawing/2014/main" id="{FFDE9F01-6BEA-465F-B02E-283F0E6C904C}"/>
              </a:ext>
            </a:extLst>
          </p:cNvPr>
          <p:cNvSpPr>
            <a:spLocks noGrp="1"/>
          </p:cNvSpPr>
          <p:nvPr>
            <p:ph idx="1"/>
            <p:custDataLst>
              <p:tags r:id="rId2"/>
            </p:custDataLst>
          </p:nvPr>
        </p:nvSpPr>
        <p:spPr>
          <a:xfrm>
            <a:off x="457200" y="2057400"/>
            <a:ext cx="8229600" cy="3916363"/>
          </a:xfrm>
        </p:spPr>
        <p:txBody>
          <a:bodyPr/>
          <a:lstStyle/>
          <a:p>
            <a:pPr>
              <a:buFont typeface="Arial" panose="020B0604020202020204" pitchFamily="34" charset="0"/>
              <a:buChar char="•"/>
            </a:pPr>
            <a:r>
              <a:rPr lang="en-US" altLang="en-US" dirty="0">
                <a:latin typeface="Arial" panose="020B0604020202020204" pitchFamily="34" charset="0"/>
                <a:cs typeface="Arial" panose="020B0604020202020204" pitchFamily="34" charset="0"/>
              </a:rPr>
              <a:t>No. A medical opinion is not required to grant service connection for right knee strain since the medical evidence of continuous right knee symptoms is sufficient to provide the required nexus between service and the current disability to establish service connection under 38 CFR § 3.303(a).</a:t>
            </a:r>
          </a:p>
        </p:txBody>
      </p:sp>
      <p:sp>
        <p:nvSpPr>
          <p:cNvPr id="3" name="Slide Number Placeholder 2">
            <a:extLst>
              <a:ext uri="{FF2B5EF4-FFF2-40B4-BE49-F238E27FC236}">
                <a16:creationId xmlns:a16="http://schemas.microsoft.com/office/drawing/2014/main" id="{9BA8E5B3-F010-4FCC-BB7B-8B9FBB7A6FAE}"/>
              </a:ext>
            </a:extLst>
          </p:cNvPr>
          <p:cNvSpPr>
            <a:spLocks noGrp="1"/>
          </p:cNvSpPr>
          <p:nvPr>
            <p:ph type="sldNum" sz="quarter" idx="12"/>
            <p:custDataLst>
              <p:tags r:id="rId3"/>
            </p:custDataLst>
          </p:nvPr>
        </p:nvSpPr>
        <p:spPr>
          <a:xfrm>
            <a:off x="6931152" y="6601976"/>
            <a:ext cx="2133600" cy="365125"/>
          </a:xfrm>
        </p:spPr>
        <p:txBody>
          <a:bodyPr/>
          <a:lstStyle/>
          <a:p>
            <a:fld id="{06C490D8-3B92-4E95-9879-72DDE14AC619}" type="slidenum">
              <a:rPr lang="en-US" altLang="en-US" smtClean="0"/>
              <a:pPr/>
              <a:t>47</a:t>
            </a:fld>
            <a:endParaRPr lang="en-US" altLang="en-US"/>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47378-15FA-4B31-90B5-240AABB6DB8A}"/>
              </a:ext>
            </a:extLst>
          </p:cNvPr>
          <p:cNvSpPr>
            <a:spLocks noGrp="1"/>
          </p:cNvSpPr>
          <p:nvPr>
            <p:ph type="title"/>
            <p:custDataLst>
              <p:tags r:id="rId1"/>
            </p:custDataLst>
          </p:nvPr>
        </p:nvSpPr>
        <p:spPr>
          <a:xfrm>
            <a:off x="0" y="793629"/>
            <a:ext cx="9144000" cy="1086867"/>
          </a:xfrm>
        </p:spPr>
        <p:txBody>
          <a:bodyPr/>
          <a:lstStyle/>
          <a:p>
            <a:pPr>
              <a:defRPr/>
            </a:pPr>
            <a:r>
              <a:rPr lang="en-US" dirty="0"/>
              <a:t>Summary: Impact of </a:t>
            </a:r>
            <a:r>
              <a:rPr lang="en-US" i="1" dirty="0"/>
              <a:t>Walker </a:t>
            </a:r>
            <a:r>
              <a:rPr lang="en-US" dirty="0"/>
              <a:t>Court Case</a:t>
            </a:r>
          </a:p>
        </p:txBody>
      </p:sp>
      <p:sp>
        <p:nvSpPr>
          <p:cNvPr id="3" name="Content Placeholder 2">
            <a:extLst>
              <a:ext uri="{FF2B5EF4-FFF2-40B4-BE49-F238E27FC236}">
                <a16:creationId xmlns:a16="http://schemas.microsoft.com/office/drawing/2014/main" id="{9AF12883-F2D0-450E-B642-40780B69027D}"/>
              </a:ext>
            </a:extLst>
          </p:cNvPr>
          <p:cNvSpPr>
            <a:spLocks noGrp="1"/>
          </p:cNvSpPr>
          <p:nvPr>
            <p:ph idx="1"/>
            <p:custDataLst>
              <p:tags r:id="rId2"/>
            </p:custDataLst>
          </p:nvPr>
        </p:nvSpPr>
        <p:spPr>
          <a:xfrm>
            <a:off x="457200" y="2057400"/>
            <a:ext cx="8229600" cy="3916363"/>
          </a:xfrm>
        </p:spPr>
        <p:txBody>
          <a:bodyPr>
            <a:normAutofit/>
          </a:bodyPr>
          <a:lstStyle/>
          <a:p>
            <a:pPr>
              <a:defRPr/>
            </a:pPr>
            <a:r>
              <a:rPr lang="en-US" dirty="0">
                <a:latin typeface="Arial" panose="020B0604020202020204" pitchFamily="34" charset="0"/>
                <a:cs typeface="Arial" panose="020B0604020202020204" pitchFamily="34" charset="0"/>
              </a:rPr>
              <a:t>Chronicity/continuity rule under 38 CFR § 3.303(b) is limited to chronic diseases listed in § 3.309(a)</a:t>
            </a:r>
          </a:p>
          <a:p>
            <a:pPr>
              <a:defRPr/>
            </a:pPr>
            <a:endParaRPr lang="en-US" dirty="0">
              <a:latin typeface="Arial" panose="020B0604020202020204" pitchFamily="34" charset="0"/>
              <a:cs typeface="Arial" panose="020B0604020202020204" pitchFamily="34" charset="0"/>
            </a:endParaRPr>
          </a:p>
          <a:p>
            <a:pPr>
              <a:defRPr/>
            </a:pPr>
            <a:r>
              <a:rPr lang="en-US" altLang="en-US" dirty="0">
                <a:latin typeface="Arial" charset="0"/>
                <a:cs typeface="Arial" charset="0"/>
              </a:rPr>
              <a:t>Evidence of continuous symptoms is demonstrated when the medical evidence shows symptoms continuing without stopping or recurring regularly, with minimal interruptions, from service</a:t>
            </a:r>
          </a:p>
          <a:p>
            <a:pPr>
              <a:defRPr/>
            </a:pPr>
            <a:endParaRPr lang="en-US" altLang="en-US" dirty="0">
              <a:latin typeface="Arial" charset="0"/>
              <a:cs typeface="Arial" charset="0"/>
            </a:endParaRPr>
          </a:p>
          <a:p>
            <a:pPr>
              <a:defRPr/>
            </a:pPr>
            <a:r>
              <a:rPr lang="en-US" altLang="en-US" dirty="0">
                <a:latin typeface="Arial" charset="0"/>
                <a:cs typeface="Arial" charset="0"/>
              </a:rPr>
              <a:t>Continuous symptoms, if shown, </a:t>
            </a:r>
            <a:r>
              <a:rPr lang="en-US" altLang="en-US" i="1" dirty="0">
                <a:latin typeface="Arial" charset="0"/>
                <a:cs typeface="Arial" charset="0"/>
              </a:rPr>
              <a:t>may</a:t>
            </a:r>
            <a:r>
              <a:rPr lang="en-US" altLang="en-US" dirty="0">
                <a:latin typeface="Arial" charset="0"/>
                <a:cs typeface="Arial" charset="0"/>
              </a:rPr>
              <a:t> be sufficient to provide the required nexus under 38 § CFR 3.303(a)</a:t>
            </a:r>
          </a:p>
          <a:p>
            <a:pPr>
              <a:defRPr/>
            </a:pPr>
            <a:endParaRPr lang="en-US" dirty="0">
              <a:latin typeface="Arial" panose="020B0604020202020204" pitchFamily="34" charset="0"/>
              <a:cs typeface="Arial" panose="020B0604020202020204" pitchFamily="34" charset="0"/>
            </a:endParaRPr>
          </a:p>
          <a:p>
            <a:pPr>
              <a:defRPr/>
            </a:pPr>
            <a:r>
              <a:rPr lang="en-US" dirty="0"/>
              <a:t>Do not cite unnecessary BE errors</a:t>
            </a:r>
          </a:p>
        </p:txBody>
      </p:sp>
      <p:sp>
        <p:nvSpPr>
          <p:cNvPr id="5" name="Slide Number Placeholder 4">
            <a:extLst>
              <a:ext uri="{FF2B5EF4-FFF2-40B4-BE49-F238E27FC236}">
                <a16:creationId xmlns:a16="http://schemas.microsoft.com/office/drawing/2014/main" id="{F4BBD038-DBF5-42BD-A2B1-24E5145E37BE}"/>
              </a:ext>
            </a:extLst>
          </p:cNvPr>
          <p:cNvSpPr>
            <a:spLocks noGrp="1"/>
          </p:cNvSpPr>
          <p:nvPr>
            <p:ph type="sldNum" sz="quarter" idx="12"/>
            <p:custDataLst>
              <p:tags r:id="rId3"/>
            </p:custDataLst>
          </p:nvPr>
        </p:nvSpPr>
        <p:spPr>
          <a:xfrm>
            <a:off x="6931152" y="6601976"/>
            <a:ext cx="2133600" cy="365125"/>
          </a:xfrm>
        </p:spPr>
        <p:txBody>
          <a:bodyPr/>
          <a:lstStyle/>
          <a:p>
            <a:fld id="{06C490D8-3B92-4E95-9879-72DDE14AC619}" type="slidenum">
              <a:rPr lang="en-US" altLang="en-US" smtClean="0"/>
              <a:pPr/>
              <a:t>48</a:t>
            </a:fld>
            <a:endParaRPr lang="en-US" altLang="en-US"/>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DA5AE-CD05-4E4A-B7AA-9EA8F43F4B46}"/>
              </a:ext>
            </a:extLst>
          </p:cNvPr>
          <p:cNvSpPr>
            <a:spLocks noGrp="1"/>
          </p:cNvSpPr>
          <p:nvPr>
            <p:ph type="title"/>
            <p:custDataLst>
              <p:tags r:id="rId1"/>
            </p:custDataLst>
          </p:nvPr>
        </p:nvSpPr>
        <p:spPr>
          <a:xfrm>
            <a:off x="0" y="2819400"/>
            <a:ext cx="9144000" cy="1086867"/>
          </a:xfrm>
        </p:spPr>
        <p:txBody>
          <a:bodyPr/>
          <a:lstStyle/>
          <a:p>
            <a:r>
              <a:rPr lang="en-US" dirty="0"/>
              <a:t>Questions</a:t>
            </a:r>
          </a:p>
        </p:txBody>
      </p:sp>
      <p:sp>
        <p:nvSpPr>
          <p:cNvPr id="3" name="Slide Number Placeholder 2">
            <a:extLst>
              <a:ext uri="{FF2B5EF4-FFF2-40B4-BE49-F238E27FC236}">
                <a16:creationId xmlns:a16="http://schemas.microsoft.com/office/drawing/2014/main" id="{ABC16446-82BC-49DA-A68F-9AB7DF4A59E8}"/>
              </a:ext>
            </a:extLst>
          </p:cNvPr>
          <p:cNvSpPr>
            <a:spLocks noGrp="1"/>
          </p:cNvSpPr>
          <p:nvPr>
            <p:ph type="sldNum" sz="quarter" idx="12"/>
            <p:custDataLst>
              <p:tags r:id="rId2"/>
            </p:custDataLst>
          </p:nvPr>
        </p:nvSpPr>
        <p:spPr>
          <a:xfrm>
            <a:off x="6931152" y="6601976"/>
            <a:ext cx="2133600" cy="365125"/>
          </a:xfrm>
        </p:spPr>
        <p:txBody>
          <a:bodyPr/>
          <a:lstStyle/>
          <a:p>
            <a:fld id="{06C490D8-3B92-4E95-9879-72DDE14AC619}" type="slidenum">
              <a:rPr lang="en-US" altLang="en-US" smtClean="0"/>
              <a:pPr/>
              <a:t>49</a:t>
            </a:fld>
            <a:endParaRPr lang="en-US" alt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026A1-7A60-41B6-BB88-0C89222CAD64}"/>
              </a:ext>
            </a:extLst>
          </p:cNvPr>
          <p:cNvSpPr>
            <a:spLocks noGrp="1"/>
          </p:cNvSpPr>
          <p:nvPr>
            <p:ph type="title"/>
            <p:custDataLst>
              <p:tags r:id="rId1"/>
            </p:custDataLst>
          </p:nvPr>
        </p:nvSpPr>
        <p:spPr>
          <a:xfrm>
            <a:off x="0" y="793629"/>
            <a:ext cx="9144000" cy="1086867"/>
          </a:xfrm>
        </p:spPr>
        <p:txBody>
          <a:bodyPr/>
          <a:lstStyle/>
          <a:p>
            <a:pPr>
              <a:defRPr/>
            </a:pPr>
            <a:r>
              <a:rPr lang="en-US" dirty="0"/>
              <a:t>Agenda</a:t>
            </a:r>
          </a:p>
        </p:txBody>
      </p:sp>
      <p:sp>
        <p:nvSpPr>
          <p:cNvPr id="3" name="Content Placeholder 2">
            <a:extLst>
              <a:ext uri="{FF2B5EF4-FFF2-40B4-BE49-F238E27FC236}">
                <a16:creationId xmlns:a16="http://schemas.microsoft.com/office/drawing/2014/main" id="{D6070E66-481C-434C-BB92-0E078460BCCB}"/>
              </a:ext>
            </a:extLst>
          </p:cNvPr>
          <p:cNvSpPr>
            <a:spLocks noGrp="1"/>
          </p:cNvSpPr>
          <p:nvPr>
            <p:ph idx="1"/>
            <p:custDataLst>
              <p:tags r:id="rId2"/>
            </p:custDataLst>
          </p:nvPr>
        </p:nvSpPr>
        <p:spPr>
          <a:xfrm>
            <a:off x="457200" y="2057400"/>
            <a:ext cx="8229600" cy="3916363"/>
          </a:xfrm>
        </p:spPr>
        <p:txBody>
          <a:bodyPr/>
          <a:lstStyle/>
          <a:p>
            <a:pPr>
              <a:defRPr/>
            </a:pPr>
            <a:r>
              <a:rPr lang="en-US" dirty="0">
                <a:latin typeface="Arial" panose="020B0604020202020204" pitchFamily="34" charset="0"/>
                <a:cs typeface="Arial" panose="020B0604020202020204" pitchFamily="34" charset="0"/>
              </a:rPr>
              <a:t>Discussion of </a:t>
            </a:r>
            <a:r>
              <a:rPr lang="en-US" i="1" dirty="0">
                <a:latin typeface="Arial" panose="020B0604020202020204" pitchFamily="34" charset="0"/>
                <a:cs typeface="Arial" panose="020B0604020202020204" pitchFamily="34" charset="0"/>
              </a:rPr>
              <a:t>Waters v Shinseki</a:t>
            </a:r>
          </a:p>
          <a:p>
            <a:pPr>
              <a:defRPr/>
            </a:pPr>
            <a:endParaRPr lang="en-US" sz="1800" i="1" dirty="0">
              <a:latin typeface="Arial" panose="020B0604020202020204" pitchFamily="34" charset="0"/>
              <a:cs typeface="Arial" panose="020B0604020202020204" pitchFamily="34" charset="0"/>
            </a:endParaRPr>
          </a:p>
          <a:p>
            <a:pPr lvl="1">
              <a:defRPr/>
            </a:pPr>
            <a:r>
              <a:rPr lang="en-US" dirty="0">
                <a:latin typeface="Arial" panose="020B0604020202020204" pitchFamily="34" charset="0"/>
                <a:cs typeface="Arial" panose="020B0604020202020204" pitchFamily="34" charset="0"/>
              </a:rPr>
              <a:t> Questions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Discussion of </a:t>
            </a:r>
            <a:r>
              <a:rPr lang="en-US" i="1" dirty="0">
                <a:latin typeface="Arial" panose="020B0604020202020204" pitchFamily="34" charset="0"/>
                <a:cs typeface="Arial" panose="020B0604020202020204" pitchFamily="34" charset="0"/>
              </a:rPr>
              <a:t>Walker v Shinseki</a:t>
            </a:r>
          </a:p>
          <a:p>
            <a:pPr>
              <a:defRPr/>
            </a:pPr>
            <a:endParaRPr lang="en-US" sz="1800" i="1" dirty="0">
              <a:latin typeface="Arial" panose="020B0604020202020204" pitchFamily="34" charset="0"/>
              <a:cs typeface="Arial" panose="020B0604020202020204" pitchFamily="34" charset="0"/>
            </a:endParaRPr>
          </a:p>
          <a:p>
            <a:pPr lvl="1">
              <a:defRPr/>
            </a:pPr>
            <a:r>
              <a:rPr lang="en-US" dirty="0">
                <a:latin typeface="Arial" panose="020B0604020202020204" pitchFamily="34" charset="0"/>
                <a:cs typeface="Arial" panose="020B0604020202020204" pitchFamily="34" charset="0"/>
              </a:rPr>
              <a:t> Questions </a:t>
            </a:r>
          </a:p>
        </p:txBody>
      </p:sp>
      <p:sp>
        <p:nvSpPr>
          <p:cNvPr id="5" name="Slide Number Placeholder 4">
            <a:extLst>
              <a:ext uri="{FF2B5EF4-FFF2-40B4-BE49-F238E27FC236}">
                <a16:creationId xmlns:a16="http://schemas.microsoft.com/office/drawing/2014/main" id="{ED1C397B-63A2-440A-81DE-F1CCF2823409}"/>
              </a:ext>
            </a:extLst>
          </p:cNvPr>
          <p:cNvSpPr>
            <a:spLocks noGrp="1"/>
          </p:cNvSpPr>
          <p:nvPr>
            <p:ph type="sldNum" sz="quarter" idx="12"/>
            <p:custDataLst>
              <p:tags r:id="rId3"/>
            </p:custDataLst>
          </p:nvPr>
        </p:nvSpPr>
        <p:spPr>
          <a:xfrm>
            <a:off x="6931152" y="6601976"/>
            <a:ext cx="2133600" cy="365125"/>
          </a:xfrm>
        </p:spPr>
        <p:txBody>
          <a:bodyPr/>
          <a:lstStyle/>
          <a:p>
            <a:fld id="{06C490D8-3B92-4E95-9879-72DDE14AC619}" type="slidenum">
              <a:rPr lang="en-US" altLang="en-US" smtClean="0"/>
              <a:pPr/>
              <a:t>5</a:t>
            </a:fld>
            <a:endParaRPr lang="en-US" altLang="en-US"/>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68B9E-4E85-4D28-9F5D-F37198084A67}"/>
              </a:ext>
            </a:extLst>
          </p:cNvPr>
          <p:cNvSpPr>
            <a:spLocks noGrp="1"/>
          </p:cNvSpPr>
          <p:nvPr>
            <p:ph type="title"/>
            <p:custDataLst>
              <p:tags r:id="rId1"/>
            </p:custDataLst>
          </p:nvPr>
        </p:nvSpPr>
        <p:spPr>
          <a:xfrm>
            <a:off x="0" y="793629"/>
            <a:ext cx="9144000" cy="1086867"/>
          </a:xfrm>
        </p:spPr>
        <p:txBody>
          <a:bodyPr/>
          <a:lstStyle/>
          <a:p>
            <a:pPr>
              <a:defRPr/>
            </a:pPr>
            <a:r>
              <a:rPr lang="en-US" dirty="0"/>
              <a:t>VA Talent Management System (TMS)</a:t>
            </a:r>
          </a:p>
        </p:txBody>
      </p:sp>
      <p:sp>
        <p:nvSpPr>
          <p:cNvPr id="53251" name="Content Placeholder 2">
            <a:extLst>
              <a:ext uri="{FF2B5EF4-FFF2-40B4-BE49-F238E27FC236}">
                <a16:creationId xmlns:a16="http://schemas.microsoft.com/office/drawing/2014/main" id="{2FEDCA3A-80C7-4E00-899F-FEAD992BE8D1}"/>
              </a:ext>
            </a:extLst>
          </p:cNvPr>
          <p:cNvSpPr>
            <a:spLocks noGrp="1"/>
          </p:cNvSpPr>
          <p:nvPr>
            <p:ph idx="1"/>
            <p:custDataLst>
              <p:tags r:id="rId2"/>
            </p:custDataLst>
          </p:nvPr>
        </p:nvSpPr>
        <p:spPr>
          <a:xfrm>
            <a:off x="457200" y="2057400"/>
            <a:ext cx="8229600" cy="3916363"/>
          </a:xfrm>
        </p:spPr>
        <p:txBody>
          <a:bodyPr/>
          <a:lstStyle/>
          <a:p>
            <a:pPr>
              <a:buFont typeface="Arial" panose="020B0604020202020204" pitchFamily="34" charset="0"/>
              <a:buChar char="•"/>
            </a:pPr>
            <a:r>
              <a:rPr lang="en-US" altLang="en-US" dirty="0">
                <a:latin typeface="Arial" panose="020B0604020202020204" pitchFamily="34" charset="0"/>
                <a:cs typeface="Arial" panose="020B0604020202020204" pitchFamily="34" charset="0"/>
              </a:rPr>
              <a:t>TMS Number – VA 3876774</a:t>
            </a:r>
          </a:p>
          <a:p>
            <a:pPr>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a:buFont typeface="Arial" panose="020B0604020202020204" pitchFamily="34" charset="0"/>
              <a:buChar char="•"/>
            </a:pPr>
            <a:r>
              <a:rPr lang="en-US" altLang="en-US" dirty="0">
                <a:latin typeface="Arial" panose="020B0604020202020204" pitchFamily="34" charset="0"/>
                <a:cs typeface="Arial" panose="020B0604020202020204" pitchFamily="34" charset="0"/>
              </a:rPr>
              <a:t>Quality Training</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for the </a:t>
            </a:r>
            <a:r>
              <a:rPr lang="en-US" altLang="en-US" i="1" dirty="0">
                <a:latin typeface="Arial" panose="020B0604020202020204" pitchFamily="34" charset="0"/>
                <a:cs typeface="Arial" panose="020B0604020202020204" pitchFamily="34" charset="0"/>
              </a:rPr>
              <a:t>Waters</a:t>
            </a:r>
            <a:r>
              <a:rPr lang="en-US" altLang="en-US" dirty="0">
                <a:latin typeface="Arial" panose="020B0604020202020204" pitchFamily="34" charset="0"/>
                <a:cs typeface="Arial" panose="020B0604020202020204" pitchFamily="34" charset="0"/>
              </a:rPr>
              <a:t> and </a:t>
            </a:r>
            <a:r>
              <a:rPr lang="en-US" altLang="en-US" i="1" dirty="0">
                <a:latin typeface="Arial" panose="020B0604020202020204" pitchFamily="34" charset="0"/>
                <a:cs typeface="Arial" panose="020B0604020202020204" pitchFamily="34" charset="0"/>
              </a:rPr>
              <a:t>Walker</a:t>
            </a:r>
            <a:r>
              <a:rPr lang="en-US" altLang="en-US" dirty="0">
                <a:latin typeface="Arial" panose="020B0604020202020204" pitchFamily="34" charset="0"/>
                <a:cs typeface="Arial" panose="020B0604020202020204" pitchFamily="34" charset="0"/>
              </a:rPr>
              <a:t> Court Decisions</a:t>
            </a:r>
          </a:p>
          <a:p>
            <a:pPr>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a:buFont typeface="Arial" panose="020B0604020202020204" pitchFamily="34" charset="0"/>
              <a:buChar char="•"/>
            </a:pPr>
            <a:r>
              <a:rPr lang="en-US" altLang="en-US" dirty="0">
                <a:latin typeface="Arial" panose="020B0604020202020204" pitchFamily="34" charset="0"/>
                <a:cs typeface="Arial" panose="020B0604020202020204" pitchFamily="34" charset="0"/>
              </a:rPr>
              <a:t>PowerPoint and Lync recording will be added to TMS after completion of the training</a:t>
            </a:r>
          </a:p>
        </p:txBody>
      </p:sp>
      <p:sp>
        <p:nvSpPr>
          <p:cNvPr id="3" name="Slide Number Placeholder 2">
            <a:extLst>
              <a:ext uri="{FF2B5EF4-FFF2-40B4-BE49-F238E27FC236}">
                <a16:creationId xmlns:a16="http://schemas.microsoft.com/office/drawing/2014/main" id="{C9940324-5FB5-4A8D-924C-508AF415223A}"/>
              </a:ext>
            </a:extLst>
          </p:cNvPr>
          <p:cNvSpPr>
            <a:spLocks noGrp="1"/>
          </p:cNvSpPr>
          <p:nvPr>
            <p:ph type="sldNum" sz="quarter" idx="12"/>
            <p:custDataLst>
              <p:tags r:id="rId3"/>
            </p:custDataLst>
          </p:nvPr>
        </p:nvSpPr>
        <p:spPr>
          <a:xfrm>
            <a:off x="6931152" y="6601976"/>
            <a:ext cx="2133600" cy="365125"/>
          </a:xfrm>
        </p:spPr>
        <p:txBody>
          <a:bodyPr/>
          <a:lstStyle/>
          <a:p>
            <a:fld id="{06C490D8-3B92-4E95-9879-72DDE14AC619}" type="slidenum">
              <a:rPr lang="en-US" altLang="en-US" smtClean="0"/>
              <a:pPr/>
              <a:t>50</a:t>
            </a:fld>
            <a:endParaRPr lang="en-US" alt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59DF3-4A6F-4411-BBC6-F17F8AD63FC1}"/>
              </a:ext>
            </a:extLst>
          </p:cNvPr>
          <p:cNvSpPr>
            <a:spLocks noGrp="1"/>
          </p:cNvSpPr>
          <p:nvPr>
            <p:ph type="title"/>
            <p:custDataLst>
              <p:tags r:id="rId1"/>
            </p:custDataLst>
          </p:nvPr>
        </p:nvSpPr>
        <p:spPr>
          <a:xfrm>
            <a:off x="0" y="793629"/>
            <a:ext cx="9144000" cy="1086867"/>
          </a:xfrm>
        </p:spPr>
        <p:txBody>
          <a:bodyPr/>
          <a:lstStyle/>
          <a:p>
            <a:pPr>
              <a:defRPr/>
            </a:pPr>
            <a:r>
              <a:rPr lang="en-US" i="1" dirty="0"/>
              <a:t>Waters v Shinseki</a:t>
            </a:r>
          </a:p>
        </p:txBody>
      </p:sp>
      <p:sp>
        <p:nvSpPr>
          <p:cNvPr id="8195" name="Content Placeholder 2">
            <a:extLst>
              <a:ext uri="{FF2B5EF4-FFF2-40B4-BE49-F238E27FC236}">
                <a16:creationId xmlns:a16="http://schemas.microsoft.com/office/drawing/2014/main" id="{2CE4896A-A7A7-415B-966F-82244FAF67AF}"/>
              </a:ext>
            </a:extLst>
          </p:cNvPr>
          <p:cNvSpPr>
            <a:spLocks noGrp="1"/>
          </p:cNvSpPr>
          <p:nvPr>
            <p:ph idx="1"/>
            <p:custDataLst>
              <p:tags r:id="rId2"/>
            </p:custDataLst>
          </p:nvPr>
        </p:nvSpPr>
        <p:spPr>
          <a:xfrm>
            <a:off x="457200" y="2057400"/>
            <a:ext cx="8229600" cy="3916363"/>
          </a:xfrm>
        </p:spPr>
        <p:txBody>
          <a:bodyPr anchor="b">
            <a:noAutofit/>
          </a:bodyPr>
          <a:lstStyle/>
          <a:p>
            <a:pPr marL="0" indent="0" algn="ctr">
              <a:buFont typeface="Wingdings" panose="05000000000000000000" pitchFamily="2" charset="2"/>
              <a:buNone/>
            </a:pPr>
            <a:r>
              <a:rPr lang="en-US" altLang="en-US" dirty="0">
                <a:latin typeface="Arial" panose="020B0604020202020204" pitchFamily="34" charset="0"/>
                <a:cs typeface="Arial" panose="020B0604020202020204" pitchFamily="34" charset="0"/>
              </a:rPr>
              <a:t>When is it necessary to order a VA examination?</a:t>
            </a:r>
          </a:p>
        </p:txBody>
      </p:sp>
      <p:sp>
        <p:nvSpPr>
          <p:cNvPr id="3" name="Slide Number Placeholder 2">
            <a:extLst>
              <a:ext uri="{FF2B5EF4-FFF2-40B4-BE49-F238E27FC236}">
                <a16:creationId xmlns:a16="http://schemas.microsoft.com/office/drawing/2014/main" id="{391D8E77-B654-48FA-9D26-7D82A0298FBC}"/>
              </a:ext>
            </a:extLst>
          </p:cNvPr>
          <p:cNvSpPr>
            <a:spLocks noGrp="1"/>
          </p:cNvSpPr>
          <p:nvPr>
            <p:ph type="sldNum" sz="quarter" idx="12"/>
            <p:custDataLst>
              <p:tags r:id="rId3"/>
            </p:custDataLst>
          </p:nvPr>
        </p:nvSpPr>
        <p:spPr>
          <a:xfrm>
            <a:off x="6931152" y="6601976"/>
            <a:ext cx="2133600" cy="365125"/>
          </a:xfrm>
        </p:spPr>
        <p:txBody>
          <a:bodyPr/>
          <a:lstStyle/>
          <a:p>
            <a:fld id="{6BBBC611-A4EF-47E6-904F-7BF30A1729AF}" type="slidenum">
              <a:rPr lang="en-US" altLang="en-US" smtClean="0"/>
              <a:pPr/>
              <a:t>6</a:t>
            </a:fld>
            <a:endParaRPr lang="en-US" altLang="en-US"/>
          </a:p>
        </p:txBody>
      </p:sp>
      <p:pic>
        <p:nvPicPr>
          <p:cNvPr id="8197" name="Picture 3">
            <a:extLst>
              <a:ext uri="{FF2B5EF4-FFF2-40B4-BE49-F238E27FC236}">
                <a16:creationId xmlns:a16="http://schemas.microsoft.com/office/drawing/2014/main" id="{AD709CD8-AE89-4346-A8EB-C5E06A7D147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729493" y="1833051"/>
            <a:ext cx="3685013" cy="2760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6FEE3-F432-4D97-9941-EED30FD9781D}"/>
              </a:ext>
            </a:extLst>
          </p:cNvPr>
          <p:cNvSpPr>
            <a:spLocks noGrp="1"/>
          </p:cNvSpPr>
          <p:nvPr>
            <p:ph type="title"/>
            <p:custDataLst>
              <p:tags r:id="rId1"/>
            </p:custDataLst>
          </p:nvPr>
        </p:nvSpPr>
        <p:spPr>
          <a:xfrm>
            <a:off x="0" y="793629"/>
            <a:ext cx="9144000" cy="1086867"/>
          </a:xfrm>
        </p:spPr>
        <p:txBody>
          <a:bodyPr/>
          <a:lstStyle/>
          <a:p>
            <a:pPr>
              <a:defRPr/>
            </a:pPr>
            <a:r>
              <a:rPr lang="en-US" dirty="0"/>
              <a:t>Objective</a:t>
            </a:r>
          </a:p>
        </p:txBody>
      </p:sp>
      <p:sp>
        <p:nvSpPr>
          <p:cNvPr id="9219" name="Content Placeholder 2">
            <a:extLst>
              <a:ext uri="{FF2B5EF4-FFF2-40B4-BE49-F238E27FC236}">
                <a16:creationId xmlns:a16="http://schemas.microsoft.com/office/drawing/2014/main" id="{BBB4E6BD-4162-4FD7-9BDC-774CC31E9036}"/>
              </a:ext>
            </a:extLst>
          </p:cNvPr>
          <p:cNvSpPr>
            <a:spLocks noGrp="1"/>
          </p:cNvSpPr>
          <p:nvPr>
            <p:ph idx="1"/>
            <p:custDataLst>
              <p:tags r:id="rId2"/>
            </p:custDataLst>
          </p:nvPr>
        </p:nvSpPr>
        <p:spPr>
          <a:xfrm>
            <a:off x="457200" y="2057400"/>
            <a:ext cx="8229600" cy="3916363"/>
          </a:xfrm>
        </p:spPr>
        <p:txBody>
          <a:bodyPr/>
          <a:lstStyle/>
          <a:p>
            <a:pPr>
              <a:buFont typeface="Arial" panose="020B0604020202020204" pitchFamily="34" charset="0"/>
              <a:buChar char="•"/>
            </a:pPr>
            <a:r>
              <a:rPr lang="en-US" altLang="en-US" dirty="0">
                <a:latin typeface="Arial" panose="020B0604020202020204" pitchFamily="34" charset="0"/>
                <a:cs typeface="Arial" panose="020B0604020202020204" pitchFamily="34" charset="0"/>
              </a:rPr>
              <a:t>To obtain a better understanding of the three (3) elements necessary before requesting a VA examinat</a:t>
            </a:r>
            <a:r>
              <a:rPr lang="en-US" altLang="en-US" dirty="0"/>
              <a:t>ion</a:t>
            </a:r>
          </a:p>
          <a:p>
            <a:pPr>
              <a:buFont typeface="Arial" panose="020B0604020202020204" pitchFamily="34" charset="0"/>
              <a:buChar char="•"/>
            </a:pPr>
            <a:endParaRPr lang="en-US" altLang="en-US" dirty="0"/>
          </a:p>
          <a:p>
            <a:pPr>
              <a:buFont typeface="Arial" panose="020B0604020202020204" pitchFamily="34" charset="0"/>
              <a:buChar char="•"/>
            </a:pPr>
            <a:r>
              <a:rPr lang="en-US" altLang="en-US" dirty="0">
                <a:latin typeface="Arial" panose="020B0604020202020204" pitchFamily="34" charset="0"/>
                <a:cs typeface="Arial" panose="020B0604020202020204" pitchFamily="34" charset="0"/>
              </a:rPr>
              <a:t>To understand when not to cite a benefit entitlement (BE) error </a:t>
            </a:r>
          </a:p>
        </p:txBody>
      </p:sp>
      <p:sp>
        <p:nvSpPr>
          <p:cNvPr id="3" name="Slide Number Placeholder 2">
            <a:extLst>
              <a:ext uri="{FF2B5EF4-FFF2-40B4-BE49-F238E27FC236}">
                <a16:creationId xmlns:a16="http://schemas.microsoft.com/office/drawing/2014/main" id="{636C32DC-F8B5-405D-8C1B-6E3E81BFA9CD}"/>
              </a:ext>
            </a:extLst>
          </p:cNvPr>
          <p:cNvSpPr>
            <a:spLocks noGrp="1"/>
          </p:cNvSpPr>
          <p:nvPr>
            <p:ph type="sldNum" sz="quarter" idx="12"/>
            <p:custDataLst>
              <p:tags r:id="rId3"/>
            </p:custDataLst>
          </p:nvPr>
        </p:nvSpPr>
        <p:spPr>
          <a:xfrm>
            <a:off x="6931152" y="6601976"/>
            <a:ext cx="2133600" cy="365125"/>
          </a:xfrm>
        </p:spPr>
        <p:txBody>
          <a:bodyPr/>
          <a:lstStyle/>
          <a:p>
            <a:fld id="{06C490D8-3B92-4E95-9879-72DDE14AC619}" type="slidenum">
              <a:rPr lang="en-US" altLang="en-US" smtClean="0"/>
              <a:pPr/>
              <a:t>7</a:t>
            </a:fld>
            <a:endParaRPr lang="en-US" altLang="en-US"/>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F8529-21A4-497F-AFFA-23B99560D5FD}"/>
              </a:ext>
            </a:extLst>
          </p:cNvPr>
          <p:cNvSpPr>
            <a:spLocks noGrp="1"/>
          </p:cNvSpPr>
          <p:nvPr>
            <p:ph type="title"/>
            <p:custDataLst>
              <p:tags r:id="rId1"/>
            </p:custDataLst>
          </p:nvPr>
        </p:nvSpPr>
        <p:spPr>
          <a:xfrm>
            <a:off x="0" y="793629"/>
            <a:ext cx="9144000" cy="1086867"/>
          </a:xfrm>
        </p:spPr>
        <p:txBody>
          <a:bodyPr/>
          <a:lstStyle/>
          <a:p>
            <a:pPr>
              <a:defRPr/>
            </a:pPr>
            <a:r>
              <a:rPr lang="en-US" dirty="0"/>
              <a:t>References</a:t>
            </a:r>
          </a:p>
        </p:txBody>
      </p:sp>
      <p:sp>
        <p:nvSpPr>
          <p:cNvPr id="9219" name="Content Placeholder 2">
            <a:extLst>
              <a:ext uri="{FF2B5EF4-FFF2-40B4-BE49-F238E27FC236}">
                <a16:creationId xmlns:a16="http://schemas.microsoft.com/office/drawing/2014/main" id="{7AAE8CF2-7D91-436E-81DC-246F56747302}"/>
              </a:ext>
            </a:extLst>
          </p:cNvPr>
          <p:cNvSpPr>
            <a:spLocks noGrp="1"/>
          </p:cNvSpPr>
          <p:nvPr>
            <p:ph idx="1"/>
            <p:custDataLst>
              <p:tags r:id="rId2"/>
            </p:custDataLst>
          </p:nvPr>
        </p:nvSpPr>
        <p:spPr>
          <a:xfrm>
            <a:off x="457200" y="2057400"/>
            <a:ext cx="8229600" cy="3916363"/>
          </a:xfrm>
        </p:spPr>
        <p:txBody>
          <a:bodyPr/>
          <a:lstStyle/>
          <a:p>
            <a:pPr>
              <a:defRPr/>
            </a:pPr>
            <a:r>
              <a:rPr lang="en-US" altLang="en-US" i="1" dirty="0">
                <a:latin typeface="Arial" charset="0"/>
                <a:cs typeface="Arial" charset="0"/>
              </a:rPr>
              <a:t>Waters v. Shinseki</a:t>
            </a:r>
            <a:r>
              <a:rPr lang="en-US" altLang="en-US" dirty="0">
                <a:latin typeface="Arial" charset="0"/>
                <a:cs typeface="Arial" charset="0"/>
              </a:rPr>
              <a:t>, April 6, 2010</a:t>
            </a:r>
          </a:p>
          <a:p>
            <a:pPr>
              <a:defRPr/>
            </a:pPr>
            <a:endParaRPr lang="en-US" altLang="en-US" dirty="0">
              <a:latin typeface="Arial" charset="0"/>
              <a:cs typeface="Arial" charset="0"/>
            </a:endParaRPr>
          </a:p>
          <a:p>
            <a:pPr>
              <a:defRPr/>
            </a:pPr>
            <a:r>
              <a:rPr lang="en-US" altLang="en-US" i="1" dirty="0">
                <a:latin typeface="Arial" charset="0"/>
                <a:cs typeface="Arial" charset="0"/>
              </a:rPr>
              <a:t>McLendon v Nicholson</a:t>
            </a:r>
            <a:r>
              <a:rPr lang="en-US" altLang="en-US" dirty="0">
                <a:latin typeface="Arial" charset="0"/>
                <a:cs typeface="Arial" charset="0"/>
              </a:rPr>
              <a:t>, June 5, 2006</a:t>
            </a:r>
          </a:p>
          <a:p>
            <a:pPr>
              <a:defRPr/>
            </a:pPr>
            <a:endParaRPr lang="en-US" altLang="en-US" dirty="0">
              <a:latin typeface="Arial" charset="0"/>
              <a:cs typeface="Arial" charset="0"/>
            </a:endParaRPr>
          </a:p>
          <a:p>
            <a:pPr>
              <a:defRPr/>
            </a:pPr>
            <a:r>
              <a:rPr lang="en-US" altLang="en-US" dirty="0">
                <a:latin typeface="Arial" charset="0"/>
                <a:cs typeface="Arial" charset="0"/>
              </a:rPr>
              <a:t>38 § CFR 3.159</a:t>
            </a:r>
            <a:br>
              <a:rPr lang="en-US" altLang="en-US" dirty="0">
                <a:latin typeface="Arial" charset="0"/>
                <a:cs typeface="Arial" charset="0"/>
              </a:rPr>
            </a:br>
            <a:r>
              <a:rPr lang="en-US" altLang="en-US" dirty="0">
                <a:latin typeface="Arial" charset="0"/>
                <a:cs typeface="Arial" charset="0"/>
              </a:rPr>
              <a:t> </a:t>
            </a:r>
          </a:p>
          <a:p>
            <a:pPr>
              <a:defRPr/>
            </a:pPr>
            <a:r>
              <a:rPr lang="en-US" altLang="en-US" dirty="0">
                <a:latin typeface="Arial" charset="0"/>
                <a:cs typeface="Arial" charset="0"/>
              </a:rPr>
              <a:t>December 2013 VSCM Bulletin</a:t>
            </a:r>
          </a:p>
        </p:txBody>
      </p:sp>
      <p:sp>
        <p:nvSpPr>
          <p:cNvPr id="3" name="Slide Number Placeholder 2">
            <a:extLst>
              <a:ext uri="{FF2B5EF4-FFF2-40B4-BE49-F238E27FC236}">
                <a16:creationId xmlns:a16="http://schemas.microsoft.com/office/drawing/2014/main" id="{D5C0A41F-2112-420F-A50D-6A77823E12EF}"/>
              </a:ext>
            </a:extLst>
          </p:cNvPr>
          <p:cNvSpPr>
            <a:spLocks noGrp="1"/>
          </p:cNvSpPr>
          <p:nvPr>
            <p:ph type="sldNum" sz="quarter" idx="12"/>
            <p:custDataLst>
              <p:tags r:id="rId3"/>
            </p:custDataLst>
          </p:nvPr>
        </p:nvSpPr>
        <p:spPr>
          <a:xfrm>
            <a:off x="6931152" y="6601976"/>
            <a:ext cx="2133600" cy="365125"/>
          </a:xfrm>
        </p:spPr>
        <p:txBody>
          <a:bodyPr/>
          <a:lstStyle/>
          <a:p>
            <a:fld id="{06C490D8-3B92-4E95-9879-72DDE14AC619}" type="slidenum">
              <a:rPr lang="en-US" altLang="en-US" smtClean="0"/>
              <a:pPr/>
              <a:t>8</a:t>
            </a:fld>
            <a:endParaRPr lang="en-US" alt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44E0F-4970-432C-982C-27E94E7895C0}"/>
              </a:ext>
            </a:extLst>
          </p:cNvPr>
          <p:cNvSpPr>
            <a:spLocks noGrp="1"/>
          </p:cNvSpPr>
          <p:nvPr>
            <p:ph type="title"/>
            <p:custDataLst>
              <p:tags r:id="rId1"/>
            </p:custDataLst>
          </p:nvPr>
        </p:nvSpPr>
        <p:spPr>
          <a:xfrm>
            <a:off x="0" y="793629"/>
            <a:ext cx="9144000" cy="1086867"/>
          </a:xfrm>
        </p:spPr>
        <p:txBody>
          <a:bodyPr/>
          <a:lstStyle/>
          <a:p>
            <a:pPr>
              <a:defRPr/>
            </a:pPr>
            <a:r>
              <a:rPr lang="en-US" i="1" dirty="0"/>
              <a:t>Waters v. Shinseki</a:t>
            </a:r>
          </a:p>
        </p:txBody>
      </p:sp>
      <p:sp>
        <p:nvSpPr>
          <p:cNvPr id="11267" name="Content Placeholder 2">
            <a:extLst>
              <a:ext uri="{FF2B5EF4-FFF2-40B4-BE49-F238E27FC236}">
                <a16:creationId xmlns:a16="http://schemas.microsoft.com/office/drawing/2014/main" id="{9E71D8EB-9093-4ACF-B6AB-54F0635A50D7}"/>
              </a:ext>
            </a:extLst>
          </p:cNvPr>
          <p:cNvSpPr>
            <a:spLocks noGrp="1"/>
          </p:cNvSpPr>
          <p:nvPr>
            <p:ph idx="1"/>
            <p:custDataLst>
              <p:tags r:id="rId2"/>
            </p:custDataLst>
          </p:nvPr>
        </p:nvSpPr>
        <p:spPr>
          <a:xfrm>
            <a:off x="457200" y="2057400"/>
            <a:ext cx="8229600" cy="3916363"/>
          </a:xfrm>
        </p:spPr>
        <p:txBody>
          <a:bodyPr/>
          <a:lstStyle/>
          <a:p>
            <a:pPr>
              <a:buFont typeface="Arial" panose="020B0604020202020204" pitchFamily="34" charset="0"/>
              <a:buChar char="•"/>
            </a:pPr>
            <a:r>
              <a:rPr lang="en-US" altLang="en-US" dirty="0"/>
              <a:t>The Federal Circuit held that the Board of Veterans’ Appeals (Board) used the wrong evidentiary standard – no “competent evidence of a nexus” between current disabilities and active service – in determining that a medical examination was unnecessary to make a decision on the Veteran’s claim.</a:t>
            </a:r>
          </a:p>
        </p:txBody>
      </p:sp>
      <p:sp>
        <p:nvSpPr>
          <p:cNvPr id="3" name="Slide Number Placeholder 2">
            <a:extLst>
              <a:ext uri="{FF2B5EF4-FFF2-40B4-BE49-F238E27FC236}">
                <a16:creationId xmlns:a16="http://schemas.microsoft.com/office/drawing/2014/main" id="{9444D9DE-7E8D-4954-85B8-C6EDAA07CB3E}"/>
              </a:ext>
            </a:extLst>
          </p:cNvPr>
          <p:cNvSpPr>
            <a:spLocks noGrp="1"/>
          </p:cNvSpPr>
          <p:nvPr>
            <p:ph type="sldNum" sz="quarter" idx="12"/>
            <p:custDataLst>
              <p:tags r:id="rId3"/>
            </p:custDataLst>
          </p:nvPr>
        </p:nvSpPr>
        <p:spPr>
          <a:xfrm>
            <a:off x="6931152" y="6601976"/>
            <a:ext cx="2133600" cy="365125"/>
          </a:xfrm>
        </p:spPr>
        <p:txBody>
          <a:bodyPr/>
          <a:lstStyle/>
          <a:p>
            <a:fld id="{06C490D8-3B92-4E95-9879-72DDE14AC619}" type="slidenum">
              <a:rPr lang="en-US" altLang="en-US" smtClean="0"/>
              <a:pPr/>
              <a:t>9</a:t>
            </a:fld>
            <a:endParaRPr lang="en-US" altLang="en-US"/>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7&quot;/&gt;&lt;lineCharCount val=&quot;1&quot;/&gt;&lt;lineCharCount val=&quot;18&quot;/&gt;&lt;lineCharCount val=&quot;1&quot;/&gt;&lt;lineCharCount val=&quot;18&quot;/&gt;&lt;lineCharCount val=&quot;1&quot;/&gt;&lt;lineCharCount val=&quot;18&quot;/&gt;&lt;lineCharCount val=&quot;1&quot;/&gt;&lt;lineCharCount val=&quot;25&quot;/&gt;&lt;/TableIndex&gt;&lt;/ShapeTextInfo&gt;"/>
  <p:tag name="HTML_SHAPEINFO" val="&lt;ThreeDShapeInfo&gt;&lt;uuid val=&quot;{38D83DD0-6E60-479E-B7DB-FDBD729A4AFB}&quot;/&gt;&lt;isInvalidForFieldText val=&quot;0&quot;/&gt;&lt;Image&gt;&lt;filename val=&quot;C:\Users\User\AppData\Local\Temp\CP6720226365000Session\CPTrustFolder6720226365015\PPTImport6720226469406\data\asimages\{38D83DD0-6E60-479E-B7DB-FDBD729A4AFB}_29.png&quot;/&gt;&lt;left val=&quot;42&quot;/&gt;&lt;top val=&quot;212&quot;/&gt;&lt;width val=&quot;870&quot;/&gt;&lt;height val=&quot;415&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2D4E2CA-6822-4EE3-8740-7F5DB6733555}&quot;/&gt;&lt;isInvalidForFieldText val=&quot;0&quot;/&gt;&lt;Image&gt;&lt;filename val=&quot;C:\Users\User\AppData\Local\Temp\CP6720226365000Session\CPTrustFolder6720226365015\PPTImport6720226469406\data\asimages\{32D4E2CA-6822-4EE3-8740-7F5DB6733555}_29.png&quot;/&gt;&lt;left val=&quot;727&quot;/&gt;&lt;top val=&quot;687&quot;/&gt;&lt;width val=&quot;226&quot;/&gt;&lt;height val=&quot;45&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BA353C69-C685-414A-A803-A53C68C28D51}&quot;/&gt;&lt;isInvalidForFieldText val=&quot;0&quot;/&gt;&lt;Image&gt;&lt;filename val=&quot;C:\Users\User\AppData\Local\Temp\CP6720226365000Session\CPTrustFolder6720226365015\PPTImport6720226469406\data\asimages\{BA353C69-C685-414A-A803-A53C68C28D51}_30.png&quot;/&gt;&lt;left val=&quot;0&quot;/&gt;&lt;top val=&quot;76&quot;/&gt;&lt;width val=&quot;961&quot;/&gt;&lt;height val=&quot;122&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8&quot;/&gt;&lt;lineCharCount val=&quot;10&quot;/&gt;&lt;lineCharCount val=&quot;1&quot;/&gt;&lt;lineCharCount val=&quot;67&quot;/&gt;&lt;lineCharCount val=&quot;67&quot;/&gt;&lt;lineCharCount val=&quot;34&quot;/&gt;&lt;lineCharCount val=&quot;58&quot;/&gt;&lt;lineCharCount val=&quot;1&quot;/&gt;&lt;lineCharCount val=&quot;71&quot;/&gt;&lt;lineCharCount val=&quot;48&quot;/&gt;&lt;lineCharCount val=&quot;13&quot;/&gt;&lt;/TableIndex&gt;&lt;/ShapeTextInfo&gt;"/>
  <p:tag name="HTML_SHAPEINFO" val="&lt;ThreeDShapeInfo&gt;&lt;uuid val=&quot;{BEEE18F5-825B-4989-9603-943A56C51F76}&quot;/&gt;&lt;isInvalidForFieldText val=&quot;0&quot;/&gt;&lt;Image&gt;&lt;filename val=&quot;C:\Users\User\AppData\Local\Temp\CP6720226365000Session\CPTrustFolder6720226365015\PPTImport6720226469406\data\asimages\{BEEE18F5-825B-4989-9603-943A56C51F76}_30.png&quot;/&gt;&lt;left val=&quot;42&quot;/&gt;&lt;top val=&quot;212&quot;/&gt;&lt;width val=&quot;879&quot;/&gt;&lt;height val=&quot;415&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B140D7D-03E0-415C-8603-3DD3C79A4C0F}&quot;/&gt;&lt;isInvalidForFieldText val=&quot;0&quot;/&gt;&lt;Image&gt;&lt;filename val=&quot;C:\Users\User\AppData\Local\Temp\CP6720226365000Session\CPTrustFolder6720226365015\PPTImport6720226469406\data\asimages\{8B140D7D-03E0-415C-8603-3DD3C79A4C0F}_30.png&quot;/&gt;&lt;left val=&quot;727&quot;/&gt;&lt;top val=&quot;687&quot;/&gt;&lt;width val=&quot;226&quot;/&gt;&lt;height val=&quot;45&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830672AD-FED2-4279-8580-82E524E21B3D}&quot;/&gt;&lt;isInvalidForFieldText val=&quot;0&quot;/&gt;&lt;Image&gt;&lt;filename val=&quot;C:\Users\User\AppData\Local\Temp\CP6720226365000Session\CPTrustFolder6720226365015\PPTImport6720226469406\data\asimages\{830672AD-FED2-4279-8580-82E524E21B3D}_31.png&quot;/&gt;&lt;left val=&quot;0&quot;/&gt;&lt;top val=&quot;76&quot;/&gt;&lt;width val=&quot;961&quot;/&gt;&lt;height val=&quot;122&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6&quot;/&gt;&lt;lineCharCount val=&quot;1&quot;/&gt;&lt;lineCharCount val=&quot;66&quot;/&gt;&lt;lineCharCount val=&quot;67&quot;/&gt;&lt;lineCharCount val=&quot;21&quot;/&gt;&lt;lineCharCount val=&quot;1&quot;/&gt;&lt;lineCharCount val=&quot;68&quot;/&gt;&lt;lineCharCount val=&quot;21&quot;/&gt;&lt;lineCharCount val=&quot;1&quot;/&gt;&lt;lineCharCount val=&quot;38&quot;/&gt;&lt;/TableIndex&gt;&lt;/ShapeTextInfo&gt;"/>
  <p:tag name="HTML_SHAPEINFO" val="&lt;ThreeDShapeInfo&gt;&lt;uuid val=&quot;{1F8258B2-232C-4F32-8BAF-B70CA3E065F6}&quot;/&gt;&lt;isInvalidForFieldText val=&quot;0&quot;/&gt;&lt;Image&gt;&lt;filename val=&quot;C:\Users\User\AppData\Local\Temp\CP6720226365000Session\CPTrustFolder6720226365015\PPTImport6720226469406\data\asimages\{1F8258B2-232C-4F32-8BAF-B70CA3E065F6}_31.png&quot;/&gt;&lt;left val=&quot;42&quot;/&gt;&lt;top val=&quot;212&quot;/&gt;&lt;width val=&quot;870&quot;/&gt;&lt;height val=&quot;415&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906E811-FCAD-4793-A396-4F5F4CB60D25}&quot;/&gt;&lt;isInvalidForFieldText val=&quot;0&quot;/&gt;&lt;Image&gt;&lt;filename val=&quot;C:\Users\User\AppData\Local\Temp\CP6720226365000Session\CPTrustFolder6720226365015\PPTImport6720226469406\data\asimages\{F906E811-FCAD-4793-A396-4F5F4CB60D25}_31.png&quot;/&gt;&lt;left val=&quot;727&quot;/&gt;&lt;top val=&quot;687&quot;/&gt;&lt;width val=&quot;226&quot;/&gt;&lt;height val=&quot;45&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AF03AFB0-3CC5-415B-BA3F-5D67BF34C013}&quot;/&gt;&lt;isInvalidForFieldText val=&quot;0&quot;/&gt;&lt;Image&gt;&lt;filename val=&quot;C:\Users\User\AppData\Local\Temp\CP6720226365000Session\CPTrustFolder6720226365015\PPTImport6720226469406\data\asimages\{AF03AFB0-3CC5-415B-BA3F-5D67BF34C013}_32.png&quot;/&gt;&lt;left val=&quot;0&quot;/&gt;&lt;top val=&quot;76&quot;/&gt;&lt;width val=&quot;961&quot;/&gt;&lt;height val=&quot;122&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6&quot;/&gt;&lt;lineCharCount val=&quot;65&quot;/&gt;&lt;lineCharCount val=&quot;16&quot;/&gt;&lt;lineCharCount val=&quot;1&quot;/&gt;&lt;lineCharCount val=&quot;71&quot;/&gt;&lt;lineCharCount val=&quot;1&quot;/&gt;&lt;lineCharCount val=&quot;52&quot;/&gt;&lt;lineCharCount val=&quot;61&quot;/&gt;&lt;/TableIndex&gt;&lt;/ShapeTextInfo&gt;"/>
  <p:tag name="HTML_SHAPEINFO" val="&lt;ThreeDShapeInfo&gt;&lt;uuid val=&quot;{A20BFC46-6D02-4573-A9FC-3A1A91EE1092}&quot;/&gt;&lt;isInvalidForFieldText val=&quot;0&quot;/&gt;&lt;Image&gt;&lt;filename val=&quot;C:\Users\User\AppData\Local\Temp\CP6720226365000Session\CPTrustFolder6720226365015\PPTImport6720226469406\data\asimages\{A20BFC46-6D02-4573-A9FC-3A1A91EE1092}_32.png&quot;/&gt;&lt;left val=&quot;42&quot;/&gt;&lt;top val=&quot;212&quot;/&gt;&lt;width val=&quot;870&quot;/&gt;&lt;height val=&quot;415&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5C27BF3-6847-4A85-AE02-82AFBC3F4348}&quot;/&gt;&lt;isInvalidForFieldText val=&quot;0&quot;/&gt;&lt;Image&gt;&lt;filename val=&quot;C:\Users\User\AppData\Local\Temp\CP6720226365000Session\CPTrustFolder6720226365015\PPTImport6720226469406\data\asimages\{35C27BF3-6847-4A85-AE02-82AFBC3F4348}_32.png&quot;/&gt;&lt;left val=&quot;727&quot;/&gt;&lt;top val=&quot;687&quot;/&gt;&lt;width val=&quot;226&quot;/&gt;&lt;height val=&quot;45&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58EAC06E-C2DF-44F0-8A69-B8EFD7A1064A}&quot;/&gt;&lt;isInvalidForFieldText val=&quot;0&quot;/&gt;&lt;Image&gt;&lt;filename val=&quot;C:\Users\User\AppData\Local\Temp\CP6720226365000Session\CPTrustFolder6720226365015\PPTImport6720226469406\data\asimages\{58EAC06E-C2DF-44F0-8A69-B8EFD7A1064A}_33.png&quot;/&gt;&lt;left val=&quot;0&quot;/&gt;&lt;top val=&quot;76&quot;/&gt;&lt;width val=&quot;961&quot;/&gt;&lt;height val=&quot;122&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2&quot;/&gt;&lt;lineCharCount val=&quot;67&quot;/&gt;&lt;lineCharCount val=&quot;78&quot;/&gt;&lt;lineCharCount val=&quot;76&quot;/&gt;&lt;lineCharCount val=&quot;1&quot;/&gt;&lt;lineCharCount val=&quot;73&quot;/&gt;&lt;lineCharCount val=&quot;57&quot;/&gt;&lt;/TableIndex&gt;&lt;/ShapeTextInfo&gt;"/>
  <p:tag name="HTML_SHAPEINFO" val="&lt;ThreeDShapeInfo&gt;&lt;uuid val=&quot;{CEFBCE25-36D1-47F2-B504-112F74249425}&quot;/&gt;&lt;isInvalidForFieldText val=&quot;0&quot;/&gt;&lt;Image&gt;&lt;filename val=&quot;C:\Users\User\AppData\Local\Temp\CP6720226365000Session\CPTrustFolder6720226365015\PPTImport6720226469406\data\asimages\{CEFBCE25-36D1-47F2-B504-112F74249425}_33.png&quot;/&gt;&lt;left val=&quot;42&quot;/&gt;&lt;top val=&quot;212&quot;/&gt;&lt;width val=&quot;881&quot;/&gt;&lt;height val=&quot;415&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F795058-558B-4039-9A08-14C0FD5D06AA}&quot;/&gt;&lt;isInvalidForFieldText val=&quot;0&quot;/&gt;&lt;Image&gt;&lt;filename val=&quot;C:\Users\User\AppData\Local\Temp\CP6720226365000Session\CPTrustFolder6720226365015\PPTImport6720226469406\data\asimages\{EF795058-558B-4039-9A08-14C0FD5D06AA}_33.png&quot;/&gt;&lt;left val=&quot;727&quot;/&gt;&lt;top val=&quot;687&quot;/&gt;&lt;width val=&quot;226&quot;/&gt;&lt;height val=&quot;45&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961C0B1B-2F34-4CFC-9B74-7738D6B7D0C5}&quot;/&gt;&lt;isInvalidForFieldText val=&quot;0&quot;/&gt;&lt;Image&gt;&lt;filename val=&quot;C:\Users\User\AppData\Local\Temp\CP6720226365000Session\CPTrustFolder6720226365015\PPTImport6720226469406\data\asimages\{961C0B1B-2F34-4CFC-9B74-7738D6B7D0C5}_34.png&quot;/&gt;&lt;left val=&quot;0&quot;/&gt;&lt;top val=&quot;76&quot;/&gt;&lt;width val=&quot;961&quot;/&gt;&lt;height val=&quot;122&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6&quot;/&gt;&lt;lineCharCount val=&quot;1&quot;/&gt;&lt;lineCharCount val=&quot;31&quot;/&gt;&lt;lineCharCount val=&quot;1&quot;/&gt;&lt;lineCharCount val=&quot;31&quot;/&gt;&lt;lineCharCount val=&quot;1&quot;/&gt;&lt;lineCharCount val=&quot;40&quot;/&gt;&lt;/TableIndex&gt;&lt;/ShapeTextInfo&gt;"/>
  <p:tag name="HTML_SHAPEINFO" val="&lt;ThreeDShapeInfo&gt;&lt;uuid val=&quot;{5673EADD-BF56-4612-8B1F-2EB2981B4658}&quot;/&gt;&lt;isInvalidForFieldText val=&quot;0&quot;/&gt;&lt;Image&gt;&lt;filename val=&quot;C:\Users\User\AppData\Local\Temp\CP6720226365000Session\CPTrustFolder6720226365015\PPTImport6720226469406\data\asimages\{5673EADD-BF56-4612-8B1F-2EB2981B4658}_34.png&quot;/&gt;&lt;left val=&quot;42&quot;/&gt;&lt;top val=&quot;212&quot;/&gt;&lt;width val=&quot;870&quot;/&gt;&lt;height val=&quot;415&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E19CFA7-43B4-470B-B110-9A876F8FA34E}&quot;/&gt;&lt;isInvalidForFieldText val=&quot;0&quot;/&gt;&lt;Image&gt;&lt;filename val=&quot;C:\Users\User\AppData\Local\Temp\CP6720226365000Session\CPTrustFolder6720226365015\PPTImport6720226469406\data\asimages\{3E19CFA7-43B4-470B-B110-9A876F8FA34E}_34.png&quot;/&gt;&lt;left val=&quot;727&quot;/&gt;&lt;top val=&quot;687&quot;/&gt;&lt;width val=&quot;226&quot;/&gt;&lt;height val=&quot;45&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4279A1F1-41B7-461C-AB19-AA475FDB4DF8}&quot;/&gt;&lt;isInvalidForFieldText val=&quot;0&quot;/&gt;&lt;Image&gt;&lt;filename val=&quot;C:\Users\User\AppData\Local\Temp\CP6720226365000Session\CPTrustFolder6720226365015\PPTImport6720226469406\data\asimages\{4279A1F1-41B7-461C-AB19-AA475FDB4DF8}_35.png&quot;/&gt;&lt;left val=&quot;0&quot;/&gt;&lt;top val=&quot;76&quot;/&gt;&lt;width val=&quot;961&quot;/&gt;&lt;height val=&quot;122&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5&quot;/&gt;&lt;lineCharCount val=&quot;65&quot;/&gt;&lt;lineCharCount val=&quot;72&quot;/&gt;&lt;lineCharCount val=&quot;67&quot;/&gt;&lt;lineCharCount val=&quot;69&quot;/&gt;&lt;lineCharCount val=&quot;43&quot;/&gt;&lt;/TableIndex&gt;&lt;/ShapeTextInfo&gt;"/>
  <p:tag name="HTML_SHAPEINFO" val="&lt;ThreeDShapeInfo&gt;&lt;uuid val=&quot;{714F3464-2794-4DD7-A584-80347B4A1E01}&quot;/&gt;&lt;isInvalidForFieldText val=&quot;0&quot;/&gt;&lt;Image&gt;&lt;filename val=&quot;C:\Users\User\AppData\Local\Temp\CP6720226365000Session\CPTrustFolder6720226365015\PPTImport6720226469406\data\asimages\{714F3464-2794-4DD7-A584-80347B4A1E01}_35.png&quot;/&gt;&lt;left val=&quot;42&quot;/&gt;&lt;top val=&quot;212&quot;/&gt;&lt;width val=&quot;879&quot;/&gt;&lt;height val=&quot;415&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7449324-7B4C-42AF-9E68-FBD065B4A334}&quot;/&gt;&lt;isInvalidForFieldText val=&quot;0&quot;/&gt;&lt;Image&gt;&lt;filename val=&quot;C:\Users\User\AppData\Local\Temp\CP6720226365000Session\CPTrustFolder6720226365015\PPTImport6720226469406\data\asimages\{07449324-7B4C-42AF-9E68-FBD065B4A334}_35.png&quot;/&gt;&lt;left val=&quot;727&quot;/&gt;&lt;top val=&quot;687&quot;/&gt;&lt;width val=&quot;226&quot;/&gt;&lt;height val=&quot;45&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E652D298-E93A-405C-A0AE-45474E519E46}&quot;/&gt;&lt;isInvalidForFieldText val=&quot;0&quot;/&gt;&lt;Image&gt;&lt;filename val=&quot;C:\Users\User\AppData\Local\Temp\CP6720226365000Session\CPTrustFolder6720226365015\PPTImport6720226469406\data\asimages\{E652D298-E93A-405C-A0AE-45474E519E46}_36.png&quot;/&gt;&lt;left val=&quot;0&quot;/&gt;&lt;top val=&quot;76&quot;/&gt;&lt;width val=&quot;961&quot;/&gt;&lt;height val=&quot;122&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4&quot;/&gt;&lt;lineCharCount val=&quot;68&quot;/&gt;&lt;lineCharCount val=&quot;69&quot;/&gt;&lt;lineCharCount val=&quot;59&quot;/&gt;&lt;lineCharCount val=&quot;58&quot;/&gt;&lt;lineCharCount val=&quot;44&quot;/&gt;&lt;lineCharCount val=&quot;68&quot;/&gt;&lt;lineCharCount val=&quot;67&quot;/&gt;&lt;/TableIndex&gt;&lt;/ShapeTextInfo&gt;"/>
  <p:tag name="HTML_SHAPEINFO" val="&lt;ThreeDShapeInfo&gt;&lt;uuid val=&quot;{03F4F541-0338-4909-995A-30A795AB5B6E}&quot;/&gt;&lt;isInvalidForFieldText val=&quot;0&quot;/&gt;&lt;Image&gt;&lt;filename val=&quot;C:\Users\User\AppData\Local\Temp\CP6720226365000Session\CPTrustFolder6720226365015\PPTImport6720226469406\data\asimages\{03F4F541-0338-4909-995A-30A795AB5B6E}_36.png&quot;/&gt;&lt;left val=&quot;42&quot;/&gt;&lt;top val=&quot;212&quot;/&gt;&lt;width val=&quot;878&quot;/&gt;&lt;height val=&quot;415&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7599749-DFC0-4924-B046-067B3CB6CF46}&quot;/&gt;&lt;isInvalidForFieldText val=&quot;0&quot;/&gt;&lt;Image&gt;&lt;filename val=&quot;C:\Users\User\AppData\Local\Temp\CP6720226365000Session\CPTrustFolder6720226365015\PPTImport6720226469406\data\asimages\{A7599749-DFC0-4924-B046-067B3CB6CF46}_36.png&quot;/&gt;&lt;left val=&quot;727&quot;/&gt;&lt;top val=&quot;687&quot;/&gt;&lt;width val=&quot;226&quot;/&gt;&lt;height val=&quot;45&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124A3155-1B76-4A09-B50F-1CF457E49B48}&quot;/&gt;&lt;isInvalidForFieldText val=&quot;0&quot;/&gt;&lt;Image&gt;&lt;filename val=&quot;C:\Users\User\AppData\Local\Temp\CP6720226365000Session\CPTrustFolder6720226365015\PPTImport6720226469406\data\asimages\{124A3155-1B76-4A09-B50F-1CF457E49B48}_37.png&quot;/&gt;&lt;left val=&quot;0&quot;/&gt;&lt;top val=&quot;76&quot;/&gt;&lt;width val=&quot;961&quot;/&gt;&lt;height val=&quot;122&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71&quot;/&gt;&lt;lineCharCount val=&quot;64&quot;/&gt;&lt;lineCharCount val=&quot;63&quot;/&gt;&lt;lineCharCount val=&quot;62&quot;/&gt;&lt;lineCharCount val=&quot;8&quot;/&gt;&lt;lineCharCount val=&quot;1&quot;/&gt;&lt;lineCharCount val=&quot;33&quot;/&gt;&lt;/TableIndex&gt;&lt;/ShapeTextInfo&gt;"/>
  <p:tag name="HTML_SHAPEINFO" val="&lt;ThreeDShapeInfo&gt;&lt;uuid val=&quot;{2B4FB5A4-E95B-47E0-AB63-C959806BAEDF}&quot;/&gt;&lt;isInvalidForFieldText val=&quot;0&quot;/&gt;&lt;Image&gt;&lt;filename val=&quot;C:\Users\User\AppData\Local\Temp\CP6720226365000Session\CPTrustFolder6720226365015\PPTImport6720226469406\data\asimages\{2B4FB5A4-E95B-47E0-AB63-C959806BAEDF}_37.png&quot;/&gt;&lt;left val=&quot;42&quot;/&gt;&lt;top val=&quot;212&quot;/&gt;&lt;width val=&quot;870&quot;/&gt;&lt;height val=&quot;415&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E120180-590D-47E5-986D-CC8CCFF94AEA}&quot;/&gt;&lt;isInvalidForFieldText val=&quot;0&quot;/&gt;&lt;Image&gt;&lt;filename val=&quot;C:\Users\User\AppData\Local\Temp\CP6720226365000Session\CPTrustFolder6720226365015\PPTImport6720226469406\data\asimages\{4E120180-590D-47E5-986D-CC8CCFF94AEA}_37.png&quot;/&gt;&lt;left val=&quot;727&quot;/&gt;&lt;top val=&quot;687&quot;/&gt;&lt;width val=&quot;226&quot;/&gt;&lt;height val=&quot;45&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A222C401-8CFB-47D7-86CD-FEA1F5AC0831}&quot;/&gt;&lt;isInvalidForFieldText val=&quot;0&quot;/&gt;&lt;Image&gt;&lt;filename val=&quot;C:\Users\User\AppData\Local\Temp\CP6720226365000Session\CPTrustFolder6720226365015\PPTImport6720226469406\data\asimages\{A222C401-8CFB-47D7-86CD-FEA1F5AC0831}_38.png&quot;/&gt;&lt;left val=&quot;0&quot;/&gt;&lt;top val=&quot;76&quot;/&gt;&lt;width val=&quot;961&quot;/&gt;&lt;height val=&quot;122&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8&quot;/&gt;&lt;lineCharCount val=&quot;62&quot;/&gt;&lt;lineCharCount val=&quot;62&quot;/&gt;&lt;lineCharCount val=&quot;64&quot;/&gt;&lt;lineCharCount val=&quot;1&quot;/&gt;&lt;lineCharCount val=&quot;68&quot;/&gt;&lt;lineCharCount val=&quot;66&quot;/&gt;&lt;/TableIndex&gt;&lt;/ShapeTextInfo&gt;"/>
  <p:tag name="HTML_SHAPEINFO" val="&lt;ThreeDShapeInfo&gt;&lt;uuid val=&quot;{EA181035-C77C-4F38-9729-80311A3BE366}&quot;/&gt;&lt;isInvalidForFieldText val=&quot;0&quot;/&gt;&lt;Image&gt;&lt;filename val=&quot;C:\Users\User\AppData\Local\Temp\CP6720226365000Session\CPTrustFolder6720226365015\PPTImport6720226469406\data\asimages\{EA181035-C77C-4F38-9729-80311A3BE366}_38.png&quot;/&gt;&lt;left val=&quot;42&quot;/&gt;&lt;top val=&quot;212&quot;/&gt;&lt;width val=&quot;870&quot;/&gt;&lt;height val=&quot;415&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8D1C5DD-92ED-4FB5-8092-18E4A64371B5}&quot;/&gt;&lt;isInvalidForFieldText val=&quot;0&quot;/&gt;&lt;Image&gt;&lt;filename val=&quot;C:\Users\User\AppData\Local\Temp\CP6720226365000Session\CPTrustFolder6720226365015\PPTImport6720226469406\data\asimages\{48D1C5DD-92ED-4FB5-8092-18E4A64371B5}_38.png&quot;/&gt;&lt;left val=&quot;727&quot;/&gt;&lt;top val=&quot;687&quot;/&gt;&lt;width val=&quot;226&quot;/&gt;&lt;height val=&quot;45&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62CB147B-E617-4767-B06B-C41B33709B47}&quot;/&gt;&lt;isInvalidForFieldText val=&quot;0&quot;/&gt;&lt;Image&gt;&lt;filename val=&quot;C:\Users\User\AppData\Local\Temp\CP6720226365000Session\CPTrustFolder6720226365015\PPTImport6720226469406\data\asimages\{62CB147B-E617-4767-B06B-C41B33709B47}_39.png&quot;/&gt;&lt;left val=&quot;0&quot;/&gt;&lt;top val=&quot;76&quot;/&gt;&lt;width val=&quot;961&quot;/&gt;&lt;height val=&quot;122&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73&quot;/&gt;&lt;lineCharCount val=&quot;70&quot;/&gt;&lt;lineCharCount val=&quot;66&quot;/&gt;&lt;lineCharCount val=&quot;62&quot;/&gt;&lt;lineCharCount val=&quot;71&quot;/&gt;&lt;lineCharCount val=&quot;1&quot;/&gt;&lt;lineCharCount val=&quot;57&quot;/&gt;&lt;/TableIndex&gt;&lt;/ShapeTextInfo&gt;"/>
  <p:tag name="HTML_SHAPEINFO" val="&lt;ThreeDShapeInfo&gt;&lt;uuid val=&quot;{6EF145FA-74D3-490A-8A54-6E9F1AAC7556}&quot;/&gt;&lt;isInvalidForFieldText val=&quot;0&quot;/&gt;&lt;Image&gt;&lt;filename val=&quot;C:\Users\User\AppData\Local\Temp\CP6720226365000Session\CPTrustFolder6720226365015\PPTImport6720226469406\data\asimages\{6EF145FA-74D3-490A-8A54-6E9F1AAC7556}_39.png&quot;/&gt;&lt;left val=&quot;42&quot;/&gt;&lt;top val=&quot;212&quot;/&gt;&lt;width val=&quot;870&quot;/&gt;&lt;height val=&quot;415&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7467013-7436-415A-9316-BD714A620279}&quot;/&gt;&lt;isInvalidForFieldText val=&quot;0&quot;/&gt;&lt;Image&gt;&lt;filename val=&quot;C:\Users\User\AppData\Local\Temp\CP6720226365000Session\CPTrustFolder6720226365015\PPTImport6720226469406\data\asimages\{97467013-7436-415A-9316-BD714A620279}_39.png&quot;/&gt;&lt;left val=&quot;727&quot;/&gt;&lt;top val=&quot;687&quot;/&gt;&lt;width val=&quot;226&quot;/&gt;&lt;height val=&quot;45&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9ED33845-86E8-4465-B8BD-A22CE0284D41}&quot;/&gt;&lt;isInvalidForFieldText val=&quot;0&quot;/&gt;&lt;Image&gt;&lt;filename val=&quot;C:\Users\User\AppData\Local\Temp\CP6720226365000Session\CPTrustFolder6720226365015\PPTImport6720226469406\data\asimages\{9ED33845-86E8-4465-B8BD-A22CE0284D41}_40.png&quot;/&gt;&lt;left val=&quot;0&quot;/&gt;&lt;top val=&quot;76&quot;/&gt;&lt;width val=&quot;961&quot;/&gt;&lt;height val=&quot;122&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7&quot;/&gt;&lt;lineCharCount val=&quot;69&quot;/&gt;&lt;lineCharCount val=&quot;68&quot;/&gt;&lt;lineCharCount val=&quot;67&quot;/&gt;&lt;lineCharCount val=&quot;21&quot;/&gt;&lt;lineCharCount val=&quot;1&quot;/&gt;&lt;lineCharCount val=&quot;68&quot;/&gt;&lt;lineCharCount val=&quot;66&quot;/&gt;&lt;/TableIndex&gt;&lt;/ShapeTextInfo&gt;"/>
  <p:tag name="HTML_SHAPEINFO" val="&lt;ThreeDShapeInfo&gt;&lt;uuid val=&quot;{3BA2014B-CF44-4BF6-82FE-BE5135E1F39B}&quot;/&gt;&lt;isInvalidForFieldText val=&quot;0&quot;/&gt;&lt;Image&gt;&lt;filename val=&quot;C:\Users\User\AppData\Local\Temp\CP6720226365000Session\CPTrustFolder6720226365015\PPTImport6720226469406\data\asimages\{3BA2014B-CF44-4BF6-82FE-BE5135E1F39B}_40.png&quot;/&gt;&lt;left val=&quot;42&quot;/&gt;&lt;top val=&quot;212&quot;/&gt;&lt;width val=&quot;880&quot;/&gt;&lt;height val=&quot;415&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A8EF9CF-421A-48D3-A140-8A3CDAADBB17}&quot;/&gt;&lt;isInvalidForFieldText val=&quot;0&quot;/&gt;&lt;Image&gt;&lt;filename val=&quot;C:\Users\User\AppData\Local\Temp\CP6720226365000Session\CPTrustFolder6720226365015\PPTImport6720226469406\data\asimages\{4A8EF9CF-421A-48D3-A140-8A3CDAADBB17}_40.png&quot;/&gt;&lt;left val=&quot;727&quot;/&gt;&lt;top val=&quot;687&quot;/&gt;&lt;width val=&quot;226&quot;/&gt;&lt;height val=&quot;45&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889DC7D9-D887-4321-9771-4F9AB81693C2}&quot;/&gt;&lt;isInvalidForFieldText val=&quot;0&quot;/&gt;&lt;Image&gt;&lt;filename val=&quot;C:\Users\User\AppData\Local\Temp\CP6720226365000Session\CPTrustFolder6720226365015\PPTImport6720226469406\data\asimages\{889DC7D9-D887-4321-9771-4F9AB81693C2}_41.png&quot;/&gt;&lt;left val=&quot;0&quot;/&gt;&lt;top val=&quot;76&quot;/&gt;&lt;width val=&quot;961&quot;/&gt;&lt;height val=&quot;122&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0&quot;/&gt;&lt;lineCharCount val=&quot;64&quot;/&gt;&lt;lineCharCount val=&quot;71&quot;/&gt;&lt;lineCharCount val=&quot;69&quot;/&gt;&lt;lineCharCount val=&quot;10&quot;/&gt;&lt;lineCharCount val=&quot;1&quot;/&gt;&lt;lineCharCount val=&quot;57&quot;/&gt;&lt;/TableIndex&gt;&lt;/ShapeTextInfo&gt;"/>
  <p:tag name="HTML_SHAPEINFO" val="&lt;ThreeDShapeInfo&gt;&lt;uuid val=&quot;{8CF6EB34-E9D4-4699-B5EB-934489573457}&quot;/&gt;&lt;isInvalidForFieldText val=&quot;0&quot;/&gt;&lt;Image&gt;&lt;filename val=&quot;C:\Users\User\AppData\Local\Temp\CP6720226365000Session\CPTrustFolder6720226365015\PPTImport6720226469406\data\asimages\{8CF6EB34-E9D4-4699-B5EB-934489573457}_41.png&quot;/&gt;&lt;left val=&quot;42&quot;/&gt;&lt;top val=&quot;212&quot;/&gt;&lt;width val=&quot;870&quot;/&gt;&lt;height val=&quot;415&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530E5E1-3B40-4A0B-87DA-9DEDA350BE70}&quot;/&gt;&lt;isInvalidForFieldText val=&quot;0&quot;/&gt;&lt;Image&gt;&lt;filename val=&quot;C:\Users\User\AppData\Local\Temp\CP6720226365000Session\CPTrustFolder6720226365015\PPTImport6720226469406\data\asimages\{0530E5E1-3B40-4A0B-87DA-9DEDA350BE70}_41.png&quot;/&gt;&lt;left val=&quot;727&quot;/&gt;&lt;top val=&quot;687&quot;/&gt;&lt;width val=&quot;226&quot;/&gt;&lt;height val=&quot;45&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F1A59C34-2144-4B47-9A4C-E275658366B2}&quot;/&gt;&lt;isInvalidForFieldText val=&quot;0&quot;/&gt;&lt;Image&gt;&lt;filename val=&quot;C:\Users\User\AppData\Local\Temp\CP6720226365000Session\CPTrustFolder6720226365015\PPTImport6720226469406\data\asimages\{F1A59C34-2144-4B47-9A4C-E275658366B2}_42.png&quot;/&gt;&lt;left val=&quot;0&quot;/&gt;&lt;top val=&quot;76&quot;/&gt;&lt;width val=&quot;961&quot;/&gt;&lt;height val=&quot;122&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1&quot;/&gt;&lt;lineCharCount val=&quot;68&quot;/&gt;&lt;lineCharCount val=&quot;70&quot;/&gt;&lt;lineCharCount val=&quot;67&quot;/&gt;&lt;lineCharCount val=&quot;31&quot;/&gt;&lt;/TableIndex&gt;&lt;/ShapeTextInfo&gt;"/>
  <p:tag name="HTML_SHAPEINFO" val="&lt;ThreeDShapeInfo&gt;&lt;uuid val=&quot;{32228EF7-370F-41DB-B7AC-53FACDFF209A}&quot;/&gt;&lt;isInvalidForFieldText val=&quot;0&quot;/&gt;&lt;Image&gt;&lt;filename val=&quot;C:\Users\User\AppData\Local\Temp\CP6720226365000Session\CPTrustFolder6720226365015\PPTImport6720226469406\data\asimages\{32228EF7-370F-41DB-B7AC-53FACDFF209A}_42.png&quot;/&gt;&lt;left val=&quot;42&quot;/&gt;&lt;top val=&quot;212&quot;/&gt;&lt;width val=&quot;879&quot;/&gt;&lt;height val=&quot;415&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1A80547-02AE-476C-B751-220BD7C0F74D}&quot;/&gt;&lt;isInvalidForFieldText val=&quot;0&quot;/&gt;&lt;Image&gt;&lt;filename val=&quot;C:\Users\User\AppData\Local\Temp\CP6720226365000Session\CPTrustFolder6720226365015\PPTImport6720226469406\data\asimages\{61A80547-02AE-476C-B751-220BD7C0F74D}_42.png&quot;/&gt;&lt;left val=&quot;727&quot;/&gt;&lt;top val=&quot;687&quot;/&gt;&lt;width val=&quot;226&quot;/&gt;&lt;height val=&quot;45&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BD48837D-850A-4D07-947E-32D7E1953145}&quot;/&gt;&lt;isInvalidForFieldText val=&quot;0&quot;/&gt;&lt;Image&gt;&lt;filename val=&quot;C:\Users\User\AppData\Local\Temp\CP6720226365000Session\CPTrustFolder6720226365015\PPTImport6720226469406\data\asimages\{BD48837D-850A-4D07-947E-32D7E1953145}_43.png&quot;/&gt;&lt;left val=&quot;0&quot;/&gt;&lt;top val=&quot;76&quot;/&gt;&lt;width val=&quot;961&quot;/&gt;&lt;height val=&quot;122&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6&quot;/&gt;&lt;lineCharCount val=&quot;66&quot;/&gt;&lt;lineCharCount val=&quot;68&quot;/&gt;&lt;lineCharCount val=&quot;61&quot;/&gt;&lt;lineCharCount val=&quot;13&quot;/&gt;&lt;lineCharCount val=&quot;1&quot;/&gt;&lt;lineCharCount val=&quot;68&quot;/&gt;&lt;lineCharCount val=&quot;67&quot;/&gt;&lt;/TableIndex&gt;&lt;/ShapeTextInfo&gt;"/>
  <p:tag name="HTML_SHAPEINFO" val="&lt;ThreeDShapeInfo&gt;&lt;uuid val=&quot;{71E8938B-BC37-4E0E-92B7-DA7E5187AFAF}&quot;/&gt;&lt;isInvalidForFieldText val=&quot;0&quot;/&gt;&lt;Image&gt;&lt;filename val=&quot;C:\Users\User\AppData\Local\Temp\CP6720226365000Session\CPTrustFolder6720226365015\PPTImport6720226469406\data\asimages\{71E8938B-BC37-4E0E-92B7-DA7E5187AFAF}_43.png&quot;/&gt;&lt;left val=&quot;42&quot;/&gt;&lt;top val=&quot;212&quot;/&gt;&lt;width val=&quot;870&quot;/&gt;&lt;height val=&quot;415&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2A42DD1-46A6-4B78-80DF-19610CD7F7EB}&quot;/&gt;&lt;isInvalidForFieldText val=&quot;0&quot;/&gt;&lt;Image&gt;&lt;filename val=&quot;C:\Users\User\AppData\Local\Temp\CP6720226365000Session\CPTrustFolder6720226365015\PPTImport6720226469406\data\asimages\{B2A42DD1-46A6-4B78-80DF-19610CD7F7EB}_43.png&quot;/&gt;&lt;left val=&quot;727&quot;/&gt;&lt;top val=&quot;687&quot;/&gt;&lt;width val=&quot;226&quot;/&gt;&lt;height val=&quot;45&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531C7890-2164-4916-A59F-7C8965DE7945}&quot;/&gt;&lt;isInvalidForFieldText val=&quot;0&quot;/&gt;&lt;Image&gt;&lt;filename val=&quot;C:\Users\User\AppData\Local\Temp\CP6720226365000Session\CPTrustFolder6720226365015\PPTImport6720226469406\data\asimages\{531C7890-2164-4916-A59F-7C8965DE7945}_44.png&quot;/&gt;&lt;left val=&quot;0&quot;/&gt;&lt;top val=&quot;76&quot;/&gt;&lt;width val=&quot;961&quot;/&gt;&lt;height val=&quot;122&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3&quot;/&gt;&lt;lineCharCount val=&quot;67&quot;/&gt;&lt;lineCharCount val=&quot;31&quot;/&gt;&lt;lineCharCount val=&quot;1&quot;/&gt;&lt;lineCharCount val=&quot;57&quot;/&gt;&lt;/TableIndex&gt;&lt;/ShapeTextInfo&gt;"/>
  <p:tag name="HTML_SHAPEINFO" val="&lt;ThreeDShapeInfo&gt;&lt;uuid val=&quot;{34DC7B9C-CBF5-404F-BF25-7CC66615DB61}&quot;/&gt;&lt;isInvalidForFieldText val=&quot;0&quot;/&gt;&lt;Image&gt;&lt;filename val=&quot;C:\Users\User\AppData\Local\Temp\CP6720226365000Session\CPTrustFolder6720226365015\PPTImport6720226469406\data\asimages\{34DC7B9C-CBF5-404F-BF25-7CC66615DB61}_44.png&quot;/&gt;&lt;left val=&quot;42&quot;/&gt;&lt;top val=&quot;212&quot;/&gt;&lt;width val=&quot;870&quot;/&gt;&lt;height val=&quot;415&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98BCCF3-2C6E-4E22-BCD3-D4D5C6937C1C}&quot;/&gt;&lt;isInvalidForFieldText val=&quot;0&quot;/&gt;&lt;Image&gt;&lt;filename val=&quot;C:\Users\User\AppData\Local\Temp\CP6720226365000Session\CPTrustFolder6720226365015\PPTImport6720226469406\data\asimages\{A98BCCF3-2C6E-4E22-BCD3-D4D5C6937C1C}_44.png&quot;/&gt;&lt;left val=&quot;727&quot;/&gt;&lt;top val=&quot;687&quot;/&gt;&lt;width val=&quot;226&quot;/&gt;&lt;height val=&quot;45&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03EFF7BA-FAD0-4901-89BC-2566E4B32F62}&quot;/&gt;&lt;isInvalidForFieldText val=&quot;0&quot;/&gt;&lt;Image&gt;&lt;filename val=&quot;C:\Users\User\AppData\Local\Temp\CP6720226365000Session\CPTrustFolder6720226365015\PPTImport6720226469406\data\asimages\{03EFF7BA-FAD0-4901-89BC-2566E4B32F62}_45.png&quot;/&gt;&lt;left val=&quot;0&quot;/&gt;&lt;top val=&quot;76&quot;/&gt;&lt;width val=&quot;961&quot;/&gt;&lt;height val=&quot;122&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5&quot;/&gt;&lt;lineCharCount val=&quot;70&quot;/&gt;&lt;lineCharCount val=&quot;65&quot;/&gt;&lt;lineCharCount val=&quot;59&quot;/&gt;&lt;lineCharCount val=&quot;27&quot;/&gt;&lt;/TableIndex&gt;&lt;/ShapeTextInfo&gt;"/>
  <p:tag name="HTML_SHAPEINFO" val="&lt;ThreeDShapeInfo&gt;&lt;uuid val=&quot;{5D1A184F-C5D4-4294-878F-641FB39C4BB2}&quot;/&gt;&lt;isInvalidForFieldText val=&quot;0&quot;/&gt;&lt;Image&gt;&lt;filename val=&quot;C:\Users\User\AppData\Local\Temp\CP6720226365000Session\CPTrustFolder6720226365015\PPTImport6720226469406\data\asimages\{5D1A184F-C5D4-4294-878F-641FB39C4BB2}_45.png&quot;/&gt;&lt;left val=&quot;42&quot;/&gt;&lt;top val=&quot;212&quot;/&gt;&lt;width val=&quot;870&quot;/&gt;&lt;height val=&quot;415&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3454EC8-B639-48DE-85E3-420110878D0A}&quot;/&gt;&lt;isInvalidForFieldText val=&quot;0&quot;/&gt;&lt;Image&gt;&lt;filename val=&quot;C:\Users\User\AppData\Local\Temp\CP6720226365000Session\CPTrustFolder6720226365015\PPTImport6720226469406\data\asimages\{73454EC8-B639-48DE-85E3-420110878D0A}_45.png&quot;/&gt;&lt;left val=&quot;727&quot;/&gt;&lt;top val=&quot;687&quot;/&gt;&lt;width val=&quot;226&quot;/&gt;&lt;height val=&quot;4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PRESENTER_DUMMYTAG" val="&lt;DummyForForceWrite&gt;&lt;/DummyForForceWrite&gt;"/>
  <p:tag name="HTML_SHAPEINFO" val="&lt;ThreeDShapeInfo&gt;&lt;uuid val=&quot;{7684D964-9441-4D33-A28D-5393256DAEAD}&quot;/&gt;&lt;isInvalidForFieldText val=&quot;0&quot;/&gt;&lt;Image&gt;&lt;filename val=&quot;C:\Users\User\AppData\Local\Temp\CP6720226365000Session\CPTrustFolder6720226365015\PPTImport6720226469406\data\asimages\{7684D964-9441-4D33-A28D-5393256DAEAD}_1.png&quot;/&gt;&lt;left val=&quot;71&quot;/&gt;&lt;top val=&quot;288&quot;/&gt;&lt;width val=&quot;817&quot;/&gt;&lt;height val=&quot;135&quot;/&gt;&lt;hasText val=&quot;1&quot;/&gt;&lt;/Image&gt;&lt;/ThreeDShape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74BDADEF-6E9C-4710-9533-303694699A5C}&quot;/&gt;&lt;isInvalidForFieldText val=&quot;0&quot;/&gt;&lt;Image&gt;&lt;filename val=&quot;C:\Users\User\AppData\Local\Temp\CP6720226365000Session\CPTrustFolder6720226365015\PPTImport6720226469406\data\asimages\{74BDADEF-6E9C-4710-9533-303694699A5C}_46.png&quot;/&gt;&lt;left val=&quot;0&quot;/&gt;&lt;top val=&quot;76&quot;/&gt;&lt;width val=&quot;961&quot;/&gt;&lt;height val=&quot;122&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5&quot;/&gt;&lt;lineCharCount val=&quot;66&quot;/&gt;&lt;lineCharCount val=&quot;63&quot;/&gt;&lt;lineCharCount val=&quot;63&quot;/&gt;&lt;lineCharCount val=&quot;67&quot;/&gt;&lt;lineCharCount val=&quot;68&quot;/&gt;&lt;lineCharCount val=&quot;68&quot;/&gt;&lt;lineCharCount val=&quot;50&quot;/&gt;&lt;/TableIndex&gt;&lt;/ShapeTextInfo&gt;"/>
  <p:tag name="HTML_SHAPEINFO" val="&lt;ThreeDShapeInfo&gt;&lt;uuid val=&quot;{06BDF930-49F6-4960-9D3C-95D6A2E29FEC}&quot;/&gt;&lt;isInvalidForFieldText val=&quot;0&quot;/&gt;&lt;Image&gt;&lt;filename val=&quot;C:\Users\User\AppData\Local\Temp\CP6720226365000Session\CPTrustFolder6720226365015\PPTImport6720226469406\data\asimages\{06BDF930-49F6-4960-9D3C-95D6A2E29FEC}_46.png&quot;/&gt;&lt;left val=&quot;42&quot;/&gt;&lt;top val=&quot;208&quot;/&gt;&lt;width val=&quot;876&quot;/&gt;&lt;height val=&quot;272&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9&quot;/&gt;&lt;/TableIndex&gt;&lt;/ShapeTextInfo&gt;"/>
  <p:tag name="HTML_SHAPEINFO" val="&lt;ThreeDShapeInfo&gt;&lt;uuid val=&quot;{9B6EA9D6-F48D-4F84-B326-9EB1104EDC2C}&quot;/&gt;&lt;isInvalidForFieldText val=&quot;0&quot;/&gt;&lt;Image&gt;&lt;filename val=&quot;C:\Users\User\AppData\Local\Temp\CP6720226365000Session\CPTrustFolder6720226365015\PPTImport6720226469406\data\asimages\{9B6EA9D6-F48D-4F84-B326-9EB1104EDC2C}_46.png&quot;/&gt;&lt;left val=&quot;40&quot;/&gt;&lt;top val=&quot;492&quot;/&gt;&lt;width val=&quot;871&quot;/&gt;&lt;height val=&quot;57&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AABD413-4DD9-47F6-9DB9-0294C2A7955B}&quot;/&gt;&lt;isInvalidForFieldText val=&quot;0&quot;/&gt;&lt;Image&gt;&lt;filename val=&quot;C:\Users\User\AppData\Local\Temp\CP6720226365000Session\CPTrustFolder6720226365015\PPTImport6720226469406\data\asimages\{7AABD413-4DD9-47F6-9DB9-0294C2A7955B}_46.png&quot;/&gt;&lt;left val=&quot;727&quot;/&gt;&lt;top val=&quot;687&quot;/&gt;&lt;width val=&quot;226&quot;/&gt;&lt;height val=&quot;45&quot;/&gt;&lt;hasText val=&quot;1&quot;/&gt;&lt;/Image&gt;&lt;/ThreeDShape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A10D2223-D3B4-4A5F-A334-7B4F9FADC26C}&quot;/&gt;&lt;isInvalidForFieldText val=&quot;0&quot;/&gt;&lt;Image&gt;&lt;filename val=&quot;C:\Users\User\AppData\Local\Temp\CP6720226365000Session\CPTrustFolder6720226365015\PPTImport6720226469406\data\asimages\{A10D2223-D3B4-4A5F-A334-7B4F9FADC26C}_47.png&quot;/&gt;&lt;left val=&quot;0&quot;/&gt;&lt;top val=&quot;76&quot;/&gt;&lt;width val=&quot;961&quot;/&gt;&lt;height val=&quot;122&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1&quot;/&gt;&lt;lineCharCount val=&quot;70&quot;/&gt;&lt;lineCharCount val=&quot;69&quot;/&gt;&lt;lineCharCount val=&quot;68&quot;/&gt;&lt;lineCharCount val=&quot;15&quot;/&gt;&lt;/TableIndex&gt;&lt;/ShapeTextInfo&gt;"/>
  <p:tag name="HTML_SHAPEINFO" val="&lt;ThreeDShapeInfo&gt;&lt;uuid val=&quot;{E6DC4031-0D3E-4F3D-A92D-76A4ED77D2B0}&quot;/&gt;&lt;isInvalidForFieldText val=&quot;0&quot;/&gt;&lt;Image&gt;&lt;filename val=&quot;C:\Users\User\AppData\Local\Temp\CP6720226365000Session\CPTrustFolder6720226365015\PPTImport6720226469406\data\asimages\{E6DC4031-0D3E-4F3D-A92D-76A4ED77D2B0}_47.png&quot;/&gt;&lt;left val=&quot;42&quot;/&gt;&lt;top val=&quot;212&quot;/&gt;&lt;width val=&quot;876&quot;/&gt;&lt;height val=&quot;415&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2229482-A368-4EDC-BEE2-F67711845411}&quot;/&gt;&lt;isInvalidForFieldText val=&quot;0&quot;/&gt;&lt;Image&gt;&lt;filename val=&quot;C:\Users\User\AppData\Local\Temp\CP6720226365000Session\CPTrustFolder6720226365015\PPTImport6720226469406\data\asimages\{42229482-A368-4EDC-BEE2-F67711845411}_47.png&quot;/&gt;&lt;left val=&quot;727&quot;/&gt;&lt;top val=&quot;687&quot;/&gt;&lt;width val=&quot;226&quot;/&gt;&lt;height val=&quot;45&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0EE8312F-A45D-428A-9285-EF3088FD5E79}&quot;/&gt;&lt;isInvalidForFieldText val=&quot;0&quot;/&gt;&lt;Image&gt;&lt;filename val=&quot;C:\Users\User\AppData\Local\Temp\CP6720226365000Session\CPTrustFolder6720226365015\PPTImport6720226469406\data\asimages\{0EE8312F-A45D-428A-9285-EF3088FD5E79}_48.png&quot;/&gt;&lt;left val=&quot;0&quot;/&gt;&lt;top val=&quot;76&quot;/&gt;&lt;width val=&quot;961&quot;/&gt;&lt;height val=&quot;122&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5&quot;/&gt;&lt;lineCharCount val=&quot;38&quot;/&gt;&lt;lineCharCount val=&quot;1&quot;/&gt;&lt;lineCharCount val=&quot;65&quot;/&gt;&lt;lineCharCount val=&quot;65&quot;/&gt;&lt;lineCharCount val=&quot;52&quot;/&gt;&lt;lineCharCount val=&quot;1&quot;/&gt;&lt;lineCharCount val=&quot;64&quot;/&gt;&lt;lineCharCount val=&quot;39&quot;/&gt;&lt;lineCharCount val=&quot;1&quot;/&gt;&lt;lineCharCount val=&quot;33&quot;/&gt;&lt;/TableIndex&gt;&lt;/ShapeTextInfo&gt;"/>
  <p:tag name="HTML_SHAPEINFO" val="&lt;ThreeDShapeInfo&gt;&lt;uuid val=&quot;{A322E3A5-354B-4032-8AAA-541F6CF1DBEB}&quot;/&gt;&lt;isInvalidForFieldText val=&quot;0&quot;/&gt;&lt;Image&gt;&lt;filename val=&quot;C:\Users\User\AppData\Local\Temp\CP6720226365000Session\CPTrustFolder6720226365015\PPTImport6720226469406\data\asimages\{A322E3A5-354B-4032-8AAA-541F6CF1DBEB}_48.png&quot;/&gt;&lt;left val=&quot;42&quot;/&gt;&lt;top val=&quot;212&quot;/&gt;&lt;width val=&quot;879&quot;/&gt;&lt;height val=&quot;425&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869890F-F9BF-43B2-B269-3E24DD570FC7}&quot;/&gt;&lt;isInvalidForFieldText val=&quot;0&quot;/&gt;&lt;Image&gt;&lt;filename val=&quot;C:\Users\User\AppData\Local\Temp\CP6720226365000Session\CPTrustFolder6720226365015\PPTImport6720226469406\data\asimages\{4869890F-F9BF-43B2-B269-3E24DD570FC7}_48.png&quot;/&gt;&lt;left val=&quot;727&quot;/&gt;&lt;top val=&quot;687&quot;/&gt;&lt;width val=&quot;226&quot;/&gt;&lt;height val=&quot;45&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1&quot;/&gt;&lt;lineCharCount val=&quot;19&quot;/&gt;&lt;lineCharCount val=&quot;18&quot;/&gt;&lt;/TableIndex&gt;&lt;/ShapeTextInfo&gt;"/>
  <p:tag name="PRESENTER_DUMMYTAG" val="&lt;DummyForForceWrite&gt;&lt;/DummyForForceWrite&gt;"/>
  <p:tag name="HTML_SHAPEINFO" val="&lt;ThreeDShapeInfo&gt;&lt;uuid val=&quot;{C05D76E7-93CB-422D-956B-C73A7E30494E}&quot;/&gt;&lt;isInvalidForFieldText val=&quot;0&quot;/&gt;&lt;Image&gt;&lt;filename val=&quot;C:\Users\User\AppData\Local\Temp\CP6720226365000Session\CPTrustFolder6720226365015\PPTImport6720226469406\data\asimages\{C05D76E7-93CB-422D-956B-C73A7E30494E}_1.png&quot;/&gt;&lt;left val=&quot;71&quot;/&gt;&lt;top val=&quot;491&quot;/&gt;&lt;width val=&quot;348&quot;/&gt;&lt;height val=&quot;115&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F375BC80-DE8A-47F0-B4EA-7C766CF380A0}&quot;/&gt;&lt;isInvalidForFieldText val=&quot;0&quot;/&gt;&lt;Image&gt;&lt;filename val=&quot;C:\Users\User\AppData\Local\Temp\CP6720226365000Session\CPTrustFolder6720226365015\PPTImport6720226469406\data\asimages\{F375BC80-DE8A-47F0-B4EA-7C766CF380A0}_49.png&quot;/&gt;&lt;left val=&quot;0&quot;/&gt;&lt;top val=&quot;271&quot;/&gt;&lt;width val=&quot;961&quot;/&gt;&lt;height val=&quot;203&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997D0CA-47B6-4971-94B6-C4415E5237B1}&quot;/&gt;&lt;isInvalidForFieldText val=&quot;0&quot;/&gt;&lt;Image&gt;&lt;filename val=&quot;C:\Users\User\AppData\Local\Temp\CP6720226365000Session\CPTrustFolder6720226365015\PPTImport6720226469406\data\asimages\{6997D0CA-47B6-4971-94B6-C4415E5237B1}_49.png&quot;/&gt;&lt;left val=&quot;727&quot;/&gt;&lt;top val=&quot;687&quot;/&gt;&lt;width val=&quot;226&quot;/&gt;&lt;height val=&quot;45&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8D3668C6-58B5-479A-AAF9-B781F7D1DBF8}&quot;/&gt;&lt;isInvalidForFieldText val=&quot;0&quot;/&gt;&lt;Image&gt;&lt;filename val=&quot;C:\Users\User\AppData\Local\Temp\CP6720226365000Session\CPTrustFolder6720226365015\PPTImport6720226469406\data\asimages\{8D3668C6-58B5-479A-AAF9-B781F7D1DBF8}_50.png&quot;/&gt;&lt;left val=&quot;0&quot;/&gt;&lt;top val=&quot;76&quot;/&gt;&lt;width val=&quot;961&quot;/&gt;&lt;height val=&quot;122&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4&quot;/&gt;&lt;lineCharCount val=&quot;1&quot;/&gt;&lt;lineCharCount val=&quot;17&quot;/&gt;&lt;lineCharCount val=&quot;42&quot;/&gt;&lt;lineCharCount val=&quot;1&quot;/&gt;&lt;lineCharCount val=&quot;57&quot;/&gt;&lt;lineCharCount val=&quot;26&quot;/&gt;&lt;/TableIndex&gt;&lt;/ShapeTextInfo&gt;"/>
  <p:tag name="HTML_SHAPEINFO" val="&lt;ThreeDShapeInfo&gt;&lt;uuid val=&quot;{D687E718-3DFF-44F5-AE7F-1813BF3C045D}&quot;/&gt;&lt;isInvalidForFieldText val=&quot;0&quot;/&gt;&lt;Image&gt;&lt;filename val=&quot;C:\Users\User\AppData\Local\Temp\CP6720226365000Session\CPTrustFolder6720226365015\PPTImport6720226469406\data\asimages\{D687E718-3DFF-44F5-AE7F-1813BF3C045D}_50.png&quot;/&gt;&lt;left val=&quot;42&quot;/&gt;&lt;top val=&quot;212&quot;/&gt;&lt;width val=&quot;870&quot;/&gt;&lt;height val=&quot;415&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0802C9B-8859-40F9-8E04-303291C07477}&quot;/&gt;&lt;isInvalidForFieldText val=&quot;0&quot;/&gt;&lt;Image&gt;&lt;filename val=&quot;C:\Users\User\AppData\Local\Temp\CP6720226365000Session\CPTrustFolder6720226365015\PPTImport6720226469406\data\asimages\{10802C9B-8859-40F9-8E04-303291C07477}_50.png&quot;/&gt;&lt;left val=&quot;727&quot;/&gt;&lt;top val=&quot;687&quot;/&gt;&lt;width val=&quot;226&quot;/&gt;&lt;height val=&quot;4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PRESENTER_DUMMYTAG" val="&lt;DummyForForceWrite&gt;&lt;/DummyForForceWrite&gt;"/>
  <p:tag name="HTML_SHAPEINFO" val="&lt;ThreeDShapeInfo&gt;&lt;uuid val=&quot;{297AF289-73A9-4410-ABAB-9F2B82509CBE}&quot;/&gt;&lt;isInvalidForFieldText val=&quot;0&quot;/&gt;&lt;Image&gt;&lt;filename val=&quot;C:\Users\User\AppData\Local\Temp\CP6720226365000Session\CPTrustFolder6720226365015\PPTImport6720226469406\data\asimages\{297AF289-73A9-4410-ABAB-9F2B82509CBE}_1.png&quot;/&gt;&lt;left val=&quot;639&quot;/&gt;&lt;top val=&quot;491&quot;/&gt;&lt;width val=&quot;249&quot;/&gt;&lt;height val=&quot;9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20C6D7EC-93E4-43B5-AC6B-B224E8E77C72}&quot;/&gt;&lt;isInvalidForFieldText val=&quot;0&quot;/&gt;&lt;Image&gt;&lt;filename val=&quot;C:\Users\User\AppData\Local\Temp\CP6720226365000Session\CPTrustFolder6720226365015\PPTImport6720226469406\data\asimages\{20C6D7EC-93E4-43B5-AC6B-B224E8E77C72}_2.png&quot;/&gt;&lt;left val=&quot;0&quot;/&gt;&lt;top val=&quot;76&quot;/&gt;&lt;width val=&quot;961&quot;/&gt;&lt;height val=&quot;12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9&quot;/&gt;&lt;lineCharCount val=&quot;16&quot;/&gt;&lt;lineCharCount val=&quot;25&quot;/&gt;&lt;lineCharCount val=&quot;67&quot;/&gt;&lt;lineCharCount val=&quot;25&quot;/&gt;&lt;/TableIndex&gt;&lt;/ShapeTextInfo&gt;"/>
  <p:tag name="HTML_SHAPEINFO" val="&lt;ThreeDShapeInfo&gt;&lt;uuid val=&quot;{D297C713-7A23-463C-AAEB-FFC4D62982B8}&quot;/&gt;&lt;isInvalidForFieldText val=&quot;0&quot;/&gt;&lt;Image&gt;&lt;filename val=&quot;C:\Users\User\AppData\Local\Temp\CP6720226365000Session\CPTrustFolder6720226365015\PPTImport6720226469406\data\asimages\{D297C713-7A23-463C-AAEB-FFC4D62982B8}_2.png&quot;/&gt;&lt;left val=&quot;42&quot;/&gt;&lt;top val=&quot;212&quot;/&gt;&lt;width val=&quot;870&quot;/&gt;&lt;height val=&quot;198&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5902927-6C22-401C-ACD6-4F4734557F4D}&quot;/&gt;&lt;isInvalidForFieldText val=&quot;0&quot;/&gt;&lt;Image&gt;&lt;filename val=&quot;C:\Users\User\AppData\Local\Temp\CP6720226365000Session\CPTrustFolder6720226365015\PPTImport6720226469406\data\asimages\{B5902927-6C22-401C-ACD6-4F4734557F4D}_2.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A2C3CC48-A301-480B-8B5A-DEDF577E3DA5}&quot;/&gt;&lt;isInvalidForFieldText val=&quot;0&quot;/&gt;&lt;Image&gt;&lt;filename val=&quot;C:\Users\User\AppData\Local\Temp\CP6720226365000Session\CPTrustFolder6720226365015\PPTImport6720226469406\data\asimages\{A2C3CC48-A301-480B-8B5A-DEDF577E3DA5}_3.png&quot;/&gt;&lt;left val=&quot;0&quot;/&gt;&lt;top val=&quot;76&quot;/&gt;&lt;width val=&quot;961&quot;/&gt;&lt;height val=&quot;122&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2&quot;/&gt;&lt;lineCharCount val=&quot;6&quot;/&gt;&lt;lineCharCount val=&quot;28&quot;/&gt;&lt;/TableIndex&gt;&lt;/ShapeTextInfo&gt;"/>
  <p:tag name="HTML_SHAPEINFO" val="&lt;ThreeDShapeInfo&gt;&lt;uuid val=&quot;{D1141432-4251-4DB9-933C-50A4509D4166}&quot;/&gt;&lt;isInvalidForFieldText val=&quot;0&quot;/&gt;&lt;Image&gt;&lt;filename val=&quot;C:\Users\User\AppData\Local\Temp\CP6720226365000Session\CPTrustFolder6720226365015\PPTImport6720226469406\data\asimages\{D1141432-4251-4DB9-933C-50A4509D4166}_3.png&quot;/&gt;&lt;left val=&quot;47&quot;/&gt;&lt;top val=&quot;272&quot;/&gt;&lt;width val=&quot;865&quot;/&gt;&lt;height val=&quot;18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8AE435B-EDE9-49FC-87D7-06C2302ECD48}&quot;/&gt;&lt;isInvalidForFieldText val=&quot;0&quot;/&gt;&lt;Image&gt;&lt;filename val=&quot;C:\Users\User\AppData\Local\Temp\CP6720226365000Session\CPTrustFolder6720226365015\PPTImport6720226469406\data\asimages\{A8AE435B-EDE9-49FC-87D7-06C2302ECD48}_3.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ED8E15A0-9E41-4258-8362-0432FCF754E4}&quot;/&gt;&lt;isInvalidForFieldText val=&quot;0&quot;/&gt;&lt;Image&gt;&lt;filename val=&quot;C:\Users\User\AppData\Local\Temp\CP6720226365000Session\CPTrustFolder6720226365015\PPTImport6720226469406\data\asimages\{ED8E15A0-9E41-4258-8362-0432FCF754E4}_4.png&quot;/&gt;&lt;left val=&quot;0&quot;/&gt;&lt;top val=&quot;76&quot;/&gt;&lt;width val=&quot;961&quot;/&gt;&lt;height val=&quot;12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8&quot;/&gt;&lt;lineCharCount val=&quot;51&quot;/&gt;&lt;lineCharCount val=&quot;1&quot;/&gt;&lt;lineCharCount val=&quot;1&quot;/&gt;&lt;lineCharCount val=&quot;49&quot;/&gt;&lt;lineCharCount val=&quot;34&quot;/&gt;&lt;/TableIndex&gt;&lt;/ShapeTextInfo&gt;"/>
  <p:tag name="HTML_SHAPEINFO" val="&lt;ThreeDShapeInfo&gt;&lt;uuid val=&quot;{7547E9BD-1743-4421-9AA0-8D93516F998B}&quot;/&gt;&lt;isInvalidForFieldText val=&quot;0&quot;/&gt;&lt;Image&gt;&lt;filename val=&quot;C:\Users\User\AppData\Local\Temp\CP6720226365000Session\CPTrustFolder6720226365015\PPTImport6720226469406\data\asimages\{7547E9BD-1743-4421-9AA0-8D93516F998B}_4.png&quot;/&gt;&lt;left val=&quot;42&quot;/&gt;&lt;top val=&quot;212&quot;/&gt;&lt;width val=&quot;870&quot;/&gt;&lt;height val=&quot;41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93A6984-06E3-4302-9FEC-B79DCCE5457C}&quot;/&gt;&lt;isInvalidForFieldText val=&quot;0&quot;/&gt;&lt;Image&gt;&lt;filename val=&quot;C:\Users\User\AppData\Local\Temp\CP6720226365000Session\CPTrustFolder6720226365015\PPTImport6720226469406\data\asimages\{493A6984-06E3-4302-9FEC-B79DCCE5457C}_4.png&quot;/&gt;&lt;left val=&quot;727&quot;/&gt;&lt;top val=&quot;687&quot;/&gt;&lt;width val=&quot;226&quot;/&gt;&lt;height val=&quot;4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1AC73670-98B6-4BA4-ADC2-1945080C3EFF}&quot;/&gt;&lt;isInvalidForFieldText val=&quot;0&quot;/&gt;&lt;Image&gt;&lt;filename val=&quot;C:\Users\User\AppData\Local\Temp\CP6720226365000Session\CPTrustFolder6720226365015\PPTImport6720226469406\data\asimages\{1AC73670-98B6-4BA4-ADC2-1945080C3EFF}_5.png&quot;/&gt;&lt;left val=&quot;0&quot;/&gt;&lt;top val=&quot;76&quot;/&gt;&lt;width val=&quot;961&quot;/&gt;&lt;height val=&quot;12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2&quot;/&gt;&lt;lineCharCount val=&quot;1&quot;/&gt;&lt;lineCharCount val=&quot;11&quot;/&gt;&lt;lineCharCount val=&quot;1&quot;/&gt;&lt;lineCharCount val=&quot;32&quot;/&gt;&lt;lineCharCount val=&quot;1&quot;/&gt;&lt;lineCharCount val=&quot;11&quot;/&gt;&lt;/TableIndex&gt;&lt;/ShapeTextInfo&gt;"/>
  <p:tag name="HTML_SHAPEINFO" val="&lt;ThreeDShapeInfo&gt;&lt;uuid val=&quot;{22BFFA3C-8DD0-4D5F-9B43-01D7DB35CAE2}&quot;/&gt;&lt;isInvalidForFieldText val=&quot;0&quot;/&gt;&lt;Image&gt;&lt;filename val=&quot;C:\Users\User\AppData\Local\Temp\CP6720226365000Session\CPTrustFolder6720226365015\PPTImport6720226469406\data\asimages\{22BFFA3C-8DD0-4D5F-9B43-01D7DB35CAE2}_5.png&quot;/&gt;&lt;left val=&quot;42&quot;/&gt;&lt;top val=&quot;212&quot;/&gt;&lt;width val=&quot;870&quot;/&gt;&lt;height val=&quot;41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CD1939B5-8BCE-4A6D-B7AC-D5FCDF152E32}&quot;/&gt;&lt;isInvalidForFieldText val=&quot;0&quot;/&gt;&lt;Image&gt;&lt;filename val=&quot;C:\Users\User\AppData\Local\Temp\CP6720226365000Session\CPTrustFolder6720226365015\PPTImport6720226469406\data\asimages\{CD1939B5-8BCE-4A6D-B7AC-D5FCDF152E32}_5.png&quot;/&gt;&lt;left val=&quot;727&quot;/&gt;&lt;top val=&quot;687&quot;/&gt;&lt;width val=&quot;226&quot;/&gt;&lt;height val=&quot;4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5FBDCB59-6EC6-4B8D-8C2E-EBA44276CCD1}&quot;/&gt;&lt;isInvalidForFieldText val=&quot;0&quot;/&gt;&lt;Image&gt;&lt;filename val=&quot;C:\Users\User\AppData\Local\Temp\CP6720226365000Session\CPTrustFolder6720226365015\PPTImport6720226469406\data\asimages\{5FBDCB59-6EC6-4B8D-8C2E-EBA44276CCD1}_6.png&quot;/&gt;&lt;left val=&quot;0&quot;/&gt;&lt;top val=&quot;76&quot;/&gt;&lt;width val=&quot;961&quot;/&gt;&lt;height val=&quot;122&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C67D8149-95C9-47CC-9C20-C683670613BB}&quot;/&gt;&lt;isInvalidForFieldText val=&quot;0&quot;/&gt;&lt;Image&gt;&lt;filename val=&quot;C:\Users\User\AppData\Local\Temp\CP6720226365000Session\CPTrustFolder6720226365015\PPTImport6720226469406\data\asimages\{C67D8149-95C9-47CC-9C20-C683670613BB}_6.png&quot;/&gt;&lt;left val=&quot;47&quot;/&gt;&lt;top val=&quot;215&quot;/&gt;&lt;width val=&quot;865&quot;/&gt;&lt;height val=&quot;423&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003CD2F-1C28-4391-AB55-2B0B22B95E34}&quot;/&gt;&lt;isInvalidForFieldText val=&quot;0&quot;/&gt;&lt;Image&gt;&lt;filename val=&quot;C:\Users\User\AppData\Local\Temp\CP6720226365000Session\CPTrustFolder6720226365015\PPTImport6720226469406\data\asimages\{1003CD2F-1C28-4391-AB55-2B0B22B95E34}_6.png&quot;/&gt;&lt;left val=&quot;727&quot;/&gt;&lt;top val=&quot;687&quot;/&gt;&lt;width val=&quot;226&quot;/&gt;&lt;height val=&quot;4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78ECA124-1FA1-4F34-96D9-56D676F4F1B2}&quot;/&gt;&lt;isInvalidForFieldText val=&quot;0&quot;/&gt;&lt;Image&gt;&lt;filename val=&quot;C:\Users\User\AppData\Local\Temp\CP6720226365000Session\CPTrustFolder6720226365015\PPTImport6720226469406\data\asimages\{78ECA124-1FA1-4F34-96D9-56D676F4F1B2}_7.png&quot;/&gt;&lt;left val=&quot;0&quot;/&gt;&lt;top val=&quot;76&quot;/&gt;&lt;width val=&quot;961&quot;/&gt;&lt;height val=&quot;122&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9&quot;/&gt;&lt;lineCharCount val=&quot;35&quot;/&gt;&lt;lineCharCount val=&quot;1&quot;/&gt;&lt;lineCharCount val=&quot;64&quot;/&gt;&lt;/TableIndex&gt;&lt;/ShapeTextInfo&gt;"/>
  <p:tag name="HTML_SHAPEINFO" val="&lt;ThreeDShapeInfo&gt;&lt;uuid val=&quot;{836925D6-E93B-4703-B5C5-08CF209FCCC2}&quot;/&gt;&lt;isInvalidForFieldText val=&quot;0&quot;/&gt;&lt;Image&gt;&lt;filename val=&quot;C:\Users\User\AppData\Local\Temp\CP6720226365000Session\CPTrustFolder6720226365015\PPTImport6720226469406\data\asimages\{836925D6-E93B-4703-B5C5-08CF209FCCC2}_7.png&quot;/&gt;&lt;left val=&quot;42&quot;/&gt;&lt;top val=&quot;212&quot;/&gt;&lt;width val=&quot;871&quot;/&gt;&lt;height val=&quot;41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537B8F7-6F85-401B-B980-8EB4DCB6A614}&quot;/&gt;&lt;isInvalidForFieldText val=&quot;0&quot;/&gt;&lt;Image&gt;&lt;filename val=&quot;C:\Users\User\AppData\Local\Temp\CP6720226365000Session\CPTrustFolder6720226365015\PPTImport6720226469406\data\asimages\{B537B8F7-6F85-401B-B980-8EB4DCB6A614}_7.png&quot;/&gt;&lt;left val=&quot;727&quot;/&gt;&lt;top val=&quot;687&quot;/&gt;&lt;width val=&quot;226&quot;/&gt;&lt;height val=&quot;4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9ABFBD30-9A33-4C9F-9A52-A1D6015AFC1D}&quot;/&gt;&lt;isInvalidForFieldText val=&quot;0&quot;/&gt;&lt;Image&gt;&lt;filename val=&quot;C:\Users\User\AppData\Local\Temp\CP6720226365000Session\CPTrustFolder6720226365015\PPTImport6720226469406\data\asimages\{9ABFBD30-9A33-4C9F-9A52-A1D6015AFC1D}_8.png&quot;/&gt;&lt;left val=&quot;0&quot;/&gt;&lt;top val=&quot;76&quot;/&gt;&lt;width val=&quot;961&quot;/&gt;&lt;height val=&quot;122&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4&quot;/&gt;&lt;lineCharCount val=&quot;1&quot;/&gt;&lt;lineCharCount val=&quot;35&quot;/&gt;&lt;lineCharCount val=&quot;1&quot;/&gt;&lt;lineCharCount val=&quot;15&quot;/&gt;&lt;lineCharCount val=&quot;2&quot;/&gt;&lt;lineCharCount val=&quot;27&quot;/&gt;&lt;/TableIndex&gt;&lt;/ShapeTextInfo&gt;"/>
  <p:tag name="HTML_SHAPEINFO" val="&lt;ThreeDShapeInfo&gt;&lt;uuid val=&quot;{B967D3DB-2B1C-4E1E-83A5-FBB7DCF084FF}&quot;/&gt;&lt;isInvalidForFieldText val=&quot;0&quot;/&gt;&lt;Image&gt;&lt;filename val=&quot;C:\Users\User\AppData\Local\Temp\CP6720226365000Session\CPTrustFolder6720226365015\PPTImport6720226469406\data\asimages\{B967D3DB-2B1C-4E1E-83A5-FBB7DCF084FF}_8.png&quot;/&gt;&lt;left val=&quot;42&quot;/&gt;&lt;top val=&quot;212&quot;/&gt;&lt;width val=&quot;870&quot;/&gt;&lt;height val=&quot;41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05B9C41-E64F-4056-8515-6277247A2B59}&quot;/&gt;&lt;isInvalidForFieldText val=&quot;0&quot;/&gt;&lt;Image&gt;&lt;filename val=&quot;C:\Users\User\AppData\Local\Temp\CP6720226365000Session\CPTrustFolder6720226365015\PPTImport6720226469406\data\asimages\{B05B9C41-E64F-4056-8515-6277247A2B59}_8.png&quot;/&gt;&lt;left val=&quot;727&quot;/&gt;&lt;top val=&quot;687&quot;/&gt;&lt;width val=&quot;226&quot;/&gt;&lt;height val=&quot;4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1F6AF256-1F1B-462F-8F94-EC047D0BBCAE}&quot;/&gt;&lt;isInvalidForFieldText val=&quot;0&quot;/&gt;&lt;Image&gt;&lt;filename val=&quot;C:\Users\User\AppData\Local\Temp\CP6720226365000Session\CPTrustFolder6720226365015\PPTImport6720226469406\data\asimages\{1F6AF256-1F1B-462F-8F94-EC047D0BBCAE}_9.png&quot;/&gt;&lt;left val=&quot;0&quot;/&gt;&lt;top val=&quot;76&quot;/&gt;&lt;width val=&quot;961&quot;/&gt;&lt;height val=&quot;122&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9&quot;/&gt;&lt;lineCharCount val=&quot;66&quot;/&gt;&lt;lineCharCount val=&quot;60&quot;/&gt;&lt;lineCharCount val=&quot;65&quot;/&gt;&lt;lineCharCount val=&quot;32&quot;/&gt;&lt;/TableIndex&gt;&lt;/ShapeTextInfo&gt;"/>
  <p:tag name="HTML_SHAPEINFO" val="&lt;ThreeDShapeInfo&gt;&lt;uuid val=&quot;{E36739A6-619B-4B68-BFFC-AC38CA67A6F3}&quot;/&gt;&lt;isInvalidForFieldText val=&quot;0&quot;/&gt;&lt;Image&gt;&lt;filename val=&quot;C:\Users\User\AppData\Local\Temp\CP6720226365000Session\CPTrustFolder6720226365015\PPTImport6720226469406\data\asimages\{E36739A6-619B-4B68-BFFC-AC38CA67A6F3}_9.png&quot;/&gt;&lt;left val=&quot;42&quot;/&gt;&lt;top val=&quot;212&quot;/&gt;&lt;width val=&quot;870&quot;/&gt;&lt;height val=&quot;415&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D646650-213E-4F5B-9B58-730879E26426}&quot;/&gt;&lt;isInvalidForFieldText val=&quot;0&quot;/&gt;&lt;Image&gt;&lt;filename val=&quot;C:\Users\User\AppData\Local\Temp\CP6720226365000Session\CPTrustFolder6720226365015\PPTImport6720226469406\data\asimages\{4D646650-213E-4F5B-9B58-730879E26426}_9.png&quot;/&gt;&lt;left val=&quot;727&quot;/&gt;&lt;top val=&quot;687&quot;/&gt;&lt;width val=&quot;226&quot;/&gt;&lt;height val=&quot;4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0B26CD52-14E7-43AC-924D-5EA99CA71E74}&quot;/&gt;&lt;isInvalidForFieldText val=&quot;0&quot;/&gt;&lt;Image&gt;&lt;filename val=&quot;C:\Users\User\AppData\Local\Temp\CP6720226365000Session\CPTrustFolder6720226365015\PPTImport6720226469406\data\asimages\{0B26CD52-14E7-43AC-924D-5EA99CA71E74}_10.png&quot;/&gt;&lt;left val=&quot;0&quot;/&gt;&lt;top val=&quot;76&quot;/&gt;&lt;width val=&quot;961&quot;/&gt;&lt;height val=&quot;122&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7&quot;/&gt;&lt;lineCharCount val=&quot;66&quot;/&gt;&lt;lineCharCount val=&quot;65&quot;/&gt;&lt;lineCharCount val=&quot;70&quot;/&gt;&lt;lineCharCount val=&quot;66&quot;/&gt;&lt;/TableIndex&gt;&lt;/ShapeTextInfo&gt;"/>
  <p:tag name="HTML_SHAPEINFO" val="&lt;ThreeDShapeInfo&gt;&lt;uuid val=&quot;{966E803F-D8A5-44C1-8ECA-C4D377E84E61}&quot;/&gt;&lt;isInvalidForFieldText val=&quot;0&quot;/&gt;&lt;Image&gt;&lt;filename val=&quot;C:\Users\User\AppData\Local\Temp\CP6720226365000Session\CPTrustFolder6720226365015\PPTImport6720226469406\data\asimages\{966E803F-D8A5-44C1-8ECA-C4D377E84E61}_10.png&quot;/&gt;&lt;left val=&quot;42&quot;/&gt;&lt;top val=&quot;212&quot;/&gt;&lt;width val=&quot;874&quot;/&gt;&lt;height val=&quot;41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F0A8BF1-6A43-41C8-A72B-FB6D2C822722}&quot;/&gt;&lt;isInvalidForFieldText val=&quot;0&quot;/&gt;&lt;Image&gt;&lt;filename val=&quot;C:\Users\User\AppData\Local\Temp\CP6720226365000Session\CPTrustFolder6720226365015\PPTImport6720226469406\data\asimages\{DF0A8BF1-6A43-41C8-A72B-FB6D2C822722}_10.png&quot;/&gt;&lt;left val=&quot;727&quot;/&gt;&lt;top val=&quot;687&quot;/&gt;&lt;width val=&quot;226&quot;/&gt;&lt;height val=&quot;4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D67A77E1-80F8-4EDF-971C-8850F917C0A0}&quot;/&gt;&lt;isInvalidForFieldText val=&quot;0&quot;/&gt;&lt;Image&gt;&lt;filename val=&quot;C:\Users\User\AppData\Local\Temp\CP6720226365000Session\CPTrustFolder6720226365015\PPTImport6720226469406\data\asimages\{D67A77E1-80F8-4EDF-971C-8850F917C0A0}_11.png&quot;/&gt;&lt;left val=&quot;0&quot;/&gt;&lt;top val=&quot;76&quot;/&gt;&lt;width val=&quot;961&quot;/&gt;&lt;height val=&quot;122&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1&quot;/&gt;&lt;lineCharCount val=&quot;66&quot;/&gt;&lt;lineCharCount val=&quot;63&quot;/&gt;&lt;lineCharCount val=&quot;69&quot;/&gt;&lt;lineCharCount val=&quot;69&quot;/&gt;&lt;lineCharCount val=&quot;70&quot;/&gt;&lt;lineCharCount val=&quot;60&quot;/&gt;&lt;/TableIndex&gt;&lt;/ShapeTextInfo&gt;"/>
  <p:tag name="HTML_SHAPEINFO" val="&lt;ThreeDShapeInfo&gt;&lt;uuid val=&quot;{1D4DBEC1-844E-41C6-A298-A5AA77DF74E9}&quot;/&gt;&lt;isInvalidForFieldText val=&quot;0&quot;/&gt;&lt;Image&gt;&lt;filename val=&quot;C:\Users\User\AppData\Local\Temp\CP6720226365000Session\CPTrustFolder6720226365015\PPTImport6720226469406\data\asimages\{1D4DBEC1-844E-41C6-A298-A5AA77DF74E9}_11.png&quot;/&gt;&lt;left val=&quot;42&quot;/&gt;&lt;top val=&quot;212&quot;/&gt;&lt;width val=&quot;872&quot;/&gt;&lt;height val=&quot;41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629CA24-46E6-492A-AF47-E944EA3FF533}&quot;/&gt;&lt;isInvalidForFieldText val=&quot;0&quot;/&gt;&lt;Image&gt;&lt;filename val=&quot;C:\Users\User\AppData\Local\Temp\CP6720226365000Session\CPTrustFolder6720226365015\PPTImport6720226469406\data\asimages\{0629CA24-46E6-492A-AF47-E944EA3FF533}_11.png&quot;/&gt;&lt;left val=&quot;727&quot;/&gt;&lt;top val=&quot;687&quot;/&gt;&lt;width val=&quot;226&quot;/&gt;&lt;height val=&quot;4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823A8FAB-26AE-41CC-8FA7-E50627B5B9EA}&quot;/&gt;&lt;isInvalidForFieldText val=&quot;0&quot;/&gt;&lt;Image&gt;&lt;filename val=&quot;C:\Users\User\AppData\Local\Temp\CP6720226365000Session\CPTrustFolder6720226365015\PPTImport6720226469406\data\asimages\{823A8FAB-26AE-41CC-8FA7-E50627B5B9EA}_12.png&quot;/&gt;&lt;left val=&quot;0&quot;/&gt;&lt;top val=&quot;76&quot;/&gt;&lt;width val=&quot;961&quot;/&gt;&lt;height val=&quot;12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5&quot;/&gt;&lt;lineCharCount val=&quot;62&quot;/&gt;&lt;lineCharCount val=&quot;1&quot;/&gt;&lt;lineCharCount val=&quot;64&quot;/&gt;&lt;lineCharCount val=&quot;65&quot;/&gt;&lt;lineCharCount val=&quot;41&quot;/&gt;&lt;/TableIndex&gt;&lt;/ShapeTextInfo&gt;"/>
  <p:tag name="HTML_SHAPEINFO" val="&lt;ThreeDShapeInfo&gt;&lt;uuid val=&quot;{DA03622F-EFAA-4191-A4D0-F974540A4F3E}&quot;/&gt;&lt;isInvalidForFieldText val=&quot;0&quot;/&gt;&lt;Image&gt;&lt;filename val=&quot;C:\Users\User\AppData\Local\Temp\CP6720226365000Session\CPTrustFolder6720226365015\PPTImport6720226469406\data\asimages\{DA03622F-EFAA-4191-A4D0-F974540A4F3E}_12.png&quot;/&gt;&lt;left val=&quot;42&quot;/&gt;&lt;top val=&quot;212&quot;/&gt;&lt;width val=&quot;870&quot;/&gt;&lt;height val=&quot;41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733B24D-98F3-436E-AF08-B2C33CBDFB1B}&quot;/&gt;&lt;isInvalidForFieldText val=&quot;0&quot;/&gt;&lt;Image&gt;&lt;filename val=&quot;C:\Users\User\AppData\Local\Temp\CP6720226365000Session\CPTrustFolder6720226365015\PPTImport6720226469406\data\asimages\{0733B24D-98F3-436E-AF08-B2C33CBDFB1B}_12.png&quot;/&gt;&lt;left val=&quot;727&quot;/&gt;&lt;top val=&quot;687&quot;/&gt;&lt;width val=&quot;226&quot;/&gt;&lt;height val=&quot;4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E8DB4B05-3AA7-4156-9E43-9A765E064F3D}&quot;/&gt;&lt;isInvalidForFieldText val=&quot;0&quot;/&gt;&lt;Image&gt;&lt;filename val=&quot;C:\Users\User\AppData\Local\Temp\CP6720226365000Session\CPTrustFolder6720226365015\PPTImport6720226469406\data\asimages\{E8DB4B05-3AA7-4156-9E43-9A765E064F3D}_13.png&quot;/&gt;&lt;left val=&quot;0&quot;/&gt;&lt;top val=&quot;76&quot;/&gt;&lt;width val=&quot;961&quot;/&gt;&lt;height val=&quot;122&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6&quot;/&gt;&lt;lineCharCount val=&quot;67&quot;/&gt;&lt;lineCharCount val=&quot;66&quot;/&gt;&lt;lineCharCount val=&quot;6&quot;/&gt;&lt;lineCharCount val=&quot;1&quot;/&gt;&lt;lineCharCount val=&quot;61&quot;/&gt;&lt;lineCharCount val=&quot;63&quot;/&gt;&lt;lineCharCount val=&quot;53&quot;/&gt;&lt;/TableIndex&gt;&lt;/ShapeTextInfo&gt;"/>
  <p:tag name="HTML_SHAPEINFO" val="&lt;ThreeDShapeInfo&gt;&lt;uuid val=&quot;{54C7F301-9766-4FCA-A88F-634343FE1B69}&quot;/&gt;&lt;isInvalidForFieldText val=&quot;0&quot;/&gt;&lt;Image&gt;&lt;filename val=&quot;C:\Users\User\AppData\Local\Temp\CP6720226365000Session\CPTrustFolder6720226365015\PPTImport6720226469406\data\asimages\{54C7F301-9766-4FCA-A88F-634343FE1B69}_13.png&quot;/&gt;&lt;left val=&quot;42&quot;/&gt;&lt;top val=&quot;212&quot;/&gt;&lt;width val=&quot;870&quot;/&gt;&lt;height val=&quot;41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9B2B3F2-1CCF-4B64-AF24-9579BC7D2FF1}&quot;/&gt;&lt;isInvalidForFieldText val=&quot;0&quot;/&gt;&lt;Image&gt;&lt;filename val=&quot;C:\Users\User\AppData\Local\Temp\CP6720226365000Session\CPTrustFolder6720226365015\PPTImport6720226469406\data\asimages\{C9B2B3F2-1CCF-4B64-AF24-9579BC7D2FF1}_13.png&quot;/&gt;&lt;left val=&quot;727&quot;/&gt;&lt;top val=&quot;687&quot;/&gt;&lt;width val=&quot;226&quot;/&gt;&lt;height val=&quot;4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3004ECC6-66D5-4E9E-8B87-788F7EBB54E3}&quot;/&gt;&lt;isInvalidForFieldText val=&quot;0&quot;/&gt;&lt;Image&gt;&lt;filename val=&quot;C:\Users\User\AppData\Local\Temp\CP6720226365000Session\CPTrustFolder6720226365015\PPTImport6720226469406\data\asimages\{3004ECC6-66D5-4E9E-8B87-788F7EBB54E3}_14.png&quot;/&gt;&lt;left val=&quot;0&quot;/&gt;&lt;top val=&quot;76&quot;/&gt;&lt;width val=&quot;961&quot;/&gt;&lt;height val=&quot;122&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0&quot;/&gt;&lt;lineCharCount val=&quot;72&quot;/&gt;&lt;lineCharCount val=&quot;1&quot;/&gt;&lt;lineCharCount val=&quot;70&quot;/&gt;&lt;lineCharCount val=&quot;64&quot;/&gt;&lt;lineCharCount val=&quot;68&quot;/&gt;&lt;lineCharCount val=&quot;69&quot;/&gt;&lt;lineCharCount val=&quot;54&quot;/&gt;&lt;lineCharCount val=&quot;1&quot;/&gt;&lt;lineCharCount val=&quot;61&quot;/&gt;&lt;lineCharCount val=&quot;72&quot;/&gt;&lt;lineCharCount val=&quot;41&quot;/&gt;&lt;/TableIndex&gt;&lt;/ShapeTextInfo&gt;"/>
  <p:tag name="HTML_SHAPEINFO" val="&lt;ThreeDShapeInfo&gt;&lt;uuid val=&quot;{951EB99A-8D9E-4C2A-B0F3-D4AB18DA03B7}&quot;/&gt;&lt;isInvalidForFieldText val=&quot;0&quot;/&gt;&lt;Image&gt;&lt;filename val=&quot;C:\Users\User\AppData\Local\Temp\CP6720226365000Session\CPTrustFolder6720226365015\PPTImport6720226469406\data\asimages\{951EB99A-8D9E-4C2A-B0F3-D4AB18DA03B7}_14.png&quot;/&gt;&lt;left val=&quot;42&quot;/&gt;&lt;top val=&quot;212&quot;/&gt;&lt;width val=&quot;875&quot;/&gt;&lt;height val=&quot;441&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55C446E-00D3-4281-B6AF-809F271903D9}&quot;/&gt;&lt;isInvalidForFieldText val=&quot;0&quot;/&gt;&lt;Image&gt;&lt;filename val=&quot;C:\Users\User\AppData\Local\Temp\CP6720226365000Session\CPTrustFolder6720226365015\PPTImport6720226469406\data\asimages\{055C446E-00D3-4281-B6AF-809F271903D9}_14.png&quot;/&gt;&lt;left val=&quot;727&quot;/&gt;&lt;top val=&quot;687&quot;/&gt;&lt;width val=&quot;226&quot;/&gt;&lt;height val=&quot;45&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1FBA5B66-7071-480D-9478-D67C683A7F31}&quot;/&gt;&lt;isInvalidForFieldText val=&quot;0&quot;/&gt;&lt;Image&gt;&lt;filename val=&quot;C:\Users\User\AppData\Local\Temp\CP6720226365000Session\CPTrustFolder6720226365015\PPTImport6720226469406\data\asimages\{1FBA5B66-7071-480D-9478-D67C683A7F31}_15.png&quot;/&gt;&lt;left val=&quot;0&quot;/&gt;&lt;top val=&quot;76&quot;/&gt;&lt;width val=&quot;961&quot;/&gt;&lt;height val=&quot;122&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1&quot;/&gt;&lt;lineCharCount val=&quot;14&quot;/&gt;&lt;lineCharCount val=&quot;1&quot;/&gt;&lt;lineCharCount val=&quot;67&quot;/&gt;&lt;lineCharCount val=&quot;35&quot;/&gt;&lt;lineCharCount val=&quot;1&quot;/&gt;&lt;lineCharCount val=&quot;64&quot;/&gt;&lt;lineCharCount val=&quot;44&quot;/&gt;&lt;/TableIndex&gt;&lt;/ShapeTextInfo&gt;"/>
  <p:tag name="HTML_SHAPEINFO" val="&lt;ThreeDShapeInfo&gt;&lt;uuid val=&quot;{154C952C-CFF6-4A72-AB19-13C22659BE75}&quot;/&gt;&lt;isInvalidForFieldText val=&quot;0&quot;/&gt;&lt;Image&gt;&lt;filename val=&quot;C:\Users\User\AppData\Local\Temp\CP6720226365000Session\CPTrustFolder6720226365015\PPTImport6720226469406\data\asimages\{154C952C-CFF6-4A72-AB19-13C22659BE75}_15.png&quot;/&gt;&lt;left val=&quot;42&quot;/&gt;&lt;top val=&quot;212&quot;/&gt;&lt;width val=&quot;870&quot;/&gt;&lt;height val=&quot;41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02690E6-9C7A-47FA-8360-CFDFE48058E7}&quot;/&gt;&lt;isInvalidForFieldText val=&quot;0&quot;/&gt;&lt;Image&gt;&lt;filename val=&quot;C:\Users\User\AppData\Local\Temp\CP6720226365000Session\CPTrustFolder6720226365015\PPTImport6720226469406\data\asimages\{302690E6-9C7A-47FA-8360-CFDFE48058E7}_15.png&quot;/&gt;&lt;left val=&quot;727&quot;/&gt;&lt;top val=&quot;687&quot;/&gt;&lt;width val=&quot;226&quot;/&gt;&lt;height val=&quot;4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7BA9E2C4-E200-43DE-8F68-DD70B619DF7E}&quot;/&gt;&lt;isInvalidForFieldText val=&quot;0&quot;/&gt;&lt;Image&gt;&lt;filename val=&quot;C:\Users\User\AppData\Local\Temp\CP6720226365000Session\CPTrustFolder6720226365015\PPTImport6720226469406\data\asimages\{7BA9E2C4-E200-43DE-8F68-DD70B619DF7E}_16.png&quot;/&gt;&lt;left val=&quot;0&quot;/&gt;&lt;top val=&quot;76&quot;/&gt;&lt;width val=&quot;961&quot;/&gt;&lt;height val=&quot;122&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8&quot;/&gt;&lt;lineCharCount val=&quot;60&quot;/&gt;&lt;lineCharCount val=&quot;70&quot;/&gt;&lt;lineCharCount val=&quot;44&quot;/&gt;&lt;lineCharCount val=&quot;10&quot;/&gt;&lt;lineCharCount val=&quot;40&quot;/&gt;&lt;lineCharCount val=&quot;72&quot;/&gt;&lt;/TableIndex&gt;&lt;/ShapeTextInfo&gt;"/>
  <p:tag name="HTML_SHAPEINFO" val="&lt;ThreeDShapeInfo&gt;&lt;uuid val=&quot;{EDD927E1-C4A9-4F77-92C5-74AB5B8FF854}&quot;/&gt;&lt;isInvalidForFieldText val=&quot;0&quot;/&gt;&lt;Image&gt;&lt;filename val=&quot;C:\Users\User\AppData\Local\Temp\CP6720226365000Session\CPTrustFolder6720226365015\PPTImport6720226469406\data\asimages\{EDD927E1-C4A9-4F77-92C5-74AB5B8FF854}_16.png&quot;/&gt;&lt;left val=&quot;42&quot;/&gt;&lt;top val=&quot;212&quot;/&gt;&lt;width val=&quot;870&quot;/&gt;&lt;height val=&quot;41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9A99198-0579-4CB7-8A17-27E0ABF3D820}&quot;/&gt;&lt;isInvalidForFieldText val=&quot;0&quot;/&gt;&lt;Image&gt;&lt;filename val=&quot;C:\Users\User\AppData\Local\Temp\CP6720226365000Session\CPTrustFolder6720226365015\PPTImport6720226469406\data\asimages\{19A99198-0579-4CB7-8A17-27E0ABF3D820}_16.png&quot;/&gt;&lt;left val=&quot;727&quot;/&gt;&lt;top val=&quot;687&quot;/&gt;&lt;width val=&quot;226&quot;/&gt;&lt;height val=&quot;45&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6A77AF84-A1AB-46E8-A3BB-2EDA2AC4A339}&quot;/&gt;&lt;isInvalidForFieldText val=&quot;0&quot;/&gt;&lt;Image&gt;&lt;filename val=&quot;C:\Users\User\AppData\Local\Temp\CP6720226365000Session\CPTrustFolder6720226365015\PPTImport6720226469406\data\asimages\{6A77AF84-A1AB-46E8-A3BB-2EDA2AC4A339}_17.png&quot;/&gt;&lt;left val=&quot;0&quot;/&gt;&lt;top val=&quot;76&quot;/&gt;&lt;width val=&quot;961&quot;/&gt;&lt;height val=&quot;122&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6&quot;/&gt;&lt;lineCharCount val=&quot;66&quot;/&gt;&lt;lineCharCount val=&quot;66&quot;/&gt;&lt;lineCharCount val=&quot;59&quot;/&gt;&lt;lineCharCount val=&quot;73&quot;/&gt;&lt;lineCharCount val=&quot;48&quot;/&gt;&lt;/TableIndex&gt;&lt;/ShapeTextInfo&gt;"/>
  <p:tag name="HTML_SHAPEINFO" val="&lt;ThreeDShapeInfo&gt;&lt;uuid val=&quot;{4F062A53-062B-49CD-BCA0-31ED45605E1D}&quot;/&gt;&lt;isInvalidForFieldText val=&quot;0&quot;/&gt;&lt;Image&gt;&lt;filename val=&quot;C:\Users\User\AppData\Local\Temp\CP6720226365000Session\CPTrustFolder6720226365015\PPTImport6720226469406\data\asimages\{4F062A53-062B-49CD-BCA0-31ED45605E1D}_17.png&quot;/&gt;&lt;left val=&quot;42&quot;/&gt;&lt;top val=&quot;212&quot;/&gt;&lt;width val=&quot;870&quot;/&gt;&lt;height val=&quot;415&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68BA4DA-2C3A-4FEC-8933-9C976EAC002C}&quot;/&gt;&lt;isInvalidForFieldText val=&quot;0&quot;/&gt;&lt;Image&gt;&lt;filename val=&quot;C:\Users\User\AppData\Local\Temp\CP6720226365000Session\CPTrustFolder6720226365015\PPTImport6720226469406\data\asimages\{468BA4DA-2C3A-4FEC-8933-9C976EAC002C}_17.png&quot;/&gt;&lt;left val=&quot;727&quot;/&gt;&lt;top val=&quot;687&quot;/&gt;&lt;width val=&quot;226&quot;/&gt;&lt;height val=&quot;45&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1E20DC4F-30FF-4451-AEA2-69BD8FF56B49}&quot;/&gt;&lt;isInvalidForFieldText val=&quot;0&quot;/&gt;&lt;Image&gt;&lt;filename val=&quot;C:\Users\User\AppData\Local\Temp\CP6720226365000Session\CPTrustFolder6720226365015\PPTImport6720226469406\data\asimages\{1E20DC4F-30FF-4451-AEA2-69BD8FF56B49}_18.png&quot;/&gt;&lt;left val=&quot;0&quot;/&gt;&lt;top val=&quot;76&quot;/&gt;&lt;width val=&quot;961&quot;/&gt;&lt;height val=&quot;122&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2&quot;/&gt;&lt;lineCharCount val=&quot;55&quot;/&gt;&lt;/TableIndex&gt;&lt;/ShapeTextInfo&gt;"/>
  <p:tag name="HTML_SHAPEINFO" val="&lt;ThreeDShapeInfo&gt;&lt;uuid val=&quot;{C890C77E-4AC4-4B64-9696-879E40E2924F}&quot;/&gt;&lt;isInvalidForFieldText val=&quot;0&quot;/&gt;&lt;Image&gt;&lt;filename val=&quot;C:\Users\User\AppData\Local\Temp\CP6720226365000Session\CPTrustFolder6720226365015\PPTImport6720226469406\data\asimages\{C890C77E-4AC4-4B64-9696-879E40E2924F}_18.png&quot;/&gt;&lt;left val=&quot;42&quot;/&gt;&lt;top val=&quot;212&quot;/&gt;&lt;width val=&quot;870&quot;/&gt;&lt;height val=&quot;41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8F8DAB1-16AD-4B9E-A84B-048BE8D6818F}&quot;/&gt;&lt;isInvalidForFieldText val=&quot;0&quot;/&gt;&lt;Image&gt;&lt;filename val=&quot;C:\Users\User\AppData\Local\Temp\CP6720226365000Session\CPTrustFolder6720226365015\PPTImport6720226469406\data\asimages\{38F8DAB1-16AD-4B9E-A84B-048BE8D6818F}_18.png&quot;/&gt;&lt;left val=&quot;727&quot;/&gt;&lt;top val=&quot;687&quot;/&gt;&lt;width val=&quot;226&quot;/&gt;&lt;height val=&quot;4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E41D29C6-351E-488A-AA9D-7603A61C6DA8}&quot;/&gt;&lt;isInvalidForFieldText val=&quot;0&quot;/&gt;&lt;Image&gt;&lt;filename val=&quot;C:\Users\User\AppData\Local\Temp\CP6720226365000Session\CPTrustFolder6720226365015\PPTImport6720226469406\data\asimages\{E41D29C6-351E-488A-AA9D-7603A61C6DA8}_19.png&quot;/&gt;&lt;left val=&quot;0&quot;/&gt;&lt;top val=&quot;76&quot;/&gt;&lt;width val=&quot;961&quot;/&gt;&lt;height val=&quot;122&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7&quot;/&gt;&lt;lineCharCount val=&quot;66&quot;/&gt;&lt;lineCharCount val=&quot;68&quot;/&gt;&lt;lineCharCount val=&quot;63&quot;/&gt;&lt;lineCharCount val=&quot;72&quot;/&gt;&lt;lineCharCount val=&quot;68&quot;/&gt;&lt;/TableIndex&gt;&lt;/ShapeTextInfo&gt;"/>
  <p:tag name="HTML_SHAPEINFO" val="&lt;ThreeDShapeInfo&gt;&lt;uuid val=&quot;{C0979475-427C-4031-8922-8844C8CAEDF1}&quot;/&gt;&lt;isInvalidForFieldText val=&quot;0&quot;/&gt;&lt;Image&gt;&lt;filename val=&quot;C:\Users\User\AppData\Local\Temp\CP6720226365000Session\CPTrustFolder6720226365015\PPTImport6720226469406\data\asimages\{C0979475-427C-4031-8922-8844C8CAEDF1}_19.png&quot;/&gt;&lt;left val=&quot;42&quot;/&gt;&lt;top val=&quot;212&quot;/&gt;&lt;width val=&quot;880&quot;/&gt;&lt;height val=&quot;41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677D61C-0C1F-478A-8BFF-19C6F7427382}&quot;/&gt;&lt;isInvalidForFieldText val=&quot;0&quot;/&gt;&lt;Image&gt;&lt;filename val=&quot;C:\Users\User\AppData\Local\Temp\CP6720226365000Session\CPTrustFolder6720226365015\PPTImport6720226469406\data\asimages\{1677D61C-0C1F-478A-8BFF-19C6F7427382}_19.png&quot;/&gt;&lt;left val=&quot;727&quot;/&gt;&lt;top val=&quot;687&quot;/&gt;&lt;width val=&quot;226&quot;/&gt;&lt;height val=&quot;45&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C5582104-3766-4537-AA2F-7C65B2BEFAB0}&quot;/&gt;&lt;isInvalidForFieldText val=&quot;0&quot;/&gt;&lt;Image&gt;&lt;filename val=&quot;C:\Users\User\AppData\Local\Temp\CP6720226365000Session\CPTrustFolder6720226365015\PPTImport6720226469406\data\asimages\{C5582104-3766-4537-AA2F-7C65B2BEFAB0}_20.png&quot;/&gt;&lt;left val=&quot;0&quot;/&gt;&lt;top val=&quot;76&quot;/&gt;&lt;width val=&quot;961&quot;/&gt;&lt;height val=&quot;122&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5&quot;/&gt;&lt;lineCharCount val=&quot;72&quot;/&gt;&lt;lineCharCount val=&quot;38&quot;/&gt;&lt;/TableIndex&gt;&lt;/ShapeTextInfo&gt;"/>
  <p:tag name="HTML_SHAPEINFO" val="&lt;ThreeDShapeInfo&gt;&lt;uuid val=&quot;{68D87B7C-A995-47F3-89A9-BF437AB202B3}&quot;/&gt;&lt;isInvalidForFieldText val=&quot;0&quot;/&gt;&lt;Image&gt;&lt;filename val=&quot;C:\Users\User\AppData\Local\Temp\CP6720226365000Session\CPTrustFolder6720226365015\PPTImport6720226469406\data\asimages\{68D87B7C-A995-47F3-89A9-BF437AB202B3}_20.png&quot;/&gt;&lt;left val=&quot;42&quot;/&gt;&lt;top val=&quot;212&quot;/&gt;&lt;width val=&quot;870&quot;/&gt;&lt;height val=&quot;415&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8EA6DF1-700F-4BF6-AC5B-D17211A72B93}&quot;/&gt;&lt;isInvalidForFieldText val=&quot;0&quot;/&gt;&lt;Image&gt;&lt;filename val=&quot;C:\Users\User\AppData\Local\Temp\CP6720226365000Session\CPTrustFolder6720226365015\PPTImport6720226469406\data\asimages\{C8EA6DF1-700F-4BF6-AC5B-D17211A72B93}_20.png&quot;/&gt;&lt;left val=&quot;727&quot;/&gt;&lt;top val=&quot;687&quot;/&gt;&lt;width val=&quot;226&quot;/&gt;&lt;height val=&quot;45&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AE2ECCE0-D5B4-451F-A02A-DE7E13783A8A}&quot;/&gt;&lt;isInvalidForFieldText val=&quot;0&quot;/&gt;&lt;Image&gt;&lt;filename val=&quot;C:\Users\User\AppData\Local\Temp\CP6720226365000Session\CPTrustFolder6720226365015\PPTImport6720226469406\data\asimages\{AE2ECCE0-D5B4-451F-A02A-DE7E13783A8A}_21.png&quot;/&gt;&lt;left val=&quot;0&quot;/&gt;&lt;top val=&quot;76&quot;/&gt;&lt;width val=&quot;961&quot;/&gt;&lt;height val=&quot;122&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7&quot;/&gt;&lt;lineCharCount val=&quot;67&quot;/&gt;&lt;lineCharCount val=&quot;70&quot;/&gt;&lt;lineCharCount val=&quot;66&quot;/&gt;&lt;lineCharCount val=&quot;71&quot;/&gt;&lt;lineCharCount val=&quot;66&quot;/&gt;&lt;lineCharCount val=&quot;67&quot;/&gt;&lt;lineCharCount val=&quot;32&quot;/&gt;&lt;/TableIndex&gt;&lt;/ShapeTextInfo&gt;"/>
  <p:tag name="HTML_SHAPEINFO" val="&lt;ThreeDShapeInfo&gt;&lt;uuid val=&quot;{3AEA269B-87CD-4AF9-93C2-E8688D1A7CF8}&quot;/&gt;&lt;isInvalidForFieldText val=&quot;0&quot;/&gt;&lt;Image&gt;&lt;filename val=&quot;C:\Users\User\AppData\Local\Temp\CP6720226365000Session\CPTrustFolder6720226365015\PPTImport6720226469406\data\asimages\{3AEA269B-87CD-4AF9-93C2-E8688D1A7CF8}_21.png&quot;/&gt;&lt;left val=&quot;42&quot;/&gt;&lt;top val=&quot;212&quot;/&gt;&lt;width val=&quot;873&quot;/&gt;&lt;height val=&quot;415&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38E4306-5958-45DC-8BB5-CC67B6D715CF}&quot;/&gt;&lt;isInvalidForFieldText val=&quot;0&quot;/&gt;&lt;Image&gt;&lt;filename val=&quot;C:\Users\User\AppData\Local\Temp\CP6720226365000Session\CPTrustFolder6720226365015\PPTImport6720226469406\data\asimages\{538E4306-5958-45DC-8BB5-CC67B6D715CF}_21.png&quot;/&gt;&lt;left val=&quot;727&quot;/&gt;&lt;top val=&quot;687&quot;/&gt;&lt;width val=&quot;226&quot;/&gt;&lt;height val=&quot;45&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45CAF0E9-C54E-4D82-9CB3-EBBB345A3235}&quot;/&gt;&lt;isInvalidForFieldText val=&quot;0&quot;/&gt;&lt;Image&gt;&lt;filename val=&quot;C:\Users\User\AppData\Local\Temp\CP6720226365000Session\CPTrustFolder6720226365015\PPTImport6720226469406\data\asimages\{45CAF0E9-C54E-4D82-9CB3-EBBB345A3235}_22.png&quot;/&gt;&lt;left val=&quot;0&quot;/&gt;&lt;top val=&quot;76&quot;/&gt;&lt;width val=&quot;961&quot;/&gt;&lt;height val=&quot;122&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73&quot;/&gt;&lt;lineCharCount val=&quot;1&quot;/&gt;&lt;lineCharCount val=&quot;63&quot;/&gt;&lt;lineCharCount val=&quot;64&quot;/&gt;&lt;lineCharCount val=&quot;70&quot;/&gt;&lt;lineCharCount val=&quot;50&quot;/&gt;&lt;/TableIndex&gt;&lt;/ShapeTextInfo&gt;"/>
  <p:tag name="HTML_SHAPEINFO" val="&lt;ThreeDShapeInfo&gt;&lt;uuid val=&quot;{BFD0B23D-171F-40C1-8E03-165F93F96153}&quot;/&gt;&lt;isInvalidForFieldText val=&quot;0&quot;/&gt;&lt;Image&gt;&lt;filename val=&quot;C:\Users\User\AppData\Local\Temp\CP6720226365000Session\CPTrustFolder6720226365015\PPTImport6720226469406\data\asimages\{BFD0B23D-171F-40C1-8E03-165F93F96153}_22.png&quot;/&gt;&lt;left val=&quot;42&quot;/&gt;&lt;top val=&quot;212&quot;/&gt;&lt;width val=&quot;871&quot;/&gt;&lt;height val=&quot;415&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C924C5F-301F-419B-9405-DDC036E441B7}&quot;/&gt;&lt;isInvalidForFieldText val=&quot;0&quot;/&gt;&lt;Image&gt;&lt;filename val=&quot;C:\Users\User\AppData\Local\Temp\CP6720226365000Session\CPTrustFolder6720226365015\PPTImport6720226469406\data\asimages\{EC924C5F-301F-419B-9405-DDC036E441B7}_22.png&quot;/&gt;&lt;left val=&quot;727&quot;/&gt;&lt;top val=&quot;687&quot;/&gt;&lt;width val=&quot;226&quot;/&gt;&lt;height val=&quot;45&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13BC386C-91F0-48B5-8350-9DC26B87FD28}&quot;/&gt;&lt;isInvalidForFieldText val=&quot;0&quot;/&gt;&lt;Image&gt;&lt;filename val=&quot;C:\Users\User\AppData\Local\Temp\CP6720226365000Session\CPTrustFolder6720226365015\PPTImport6720226469406\data\asimages\{13BC386C-91F0-48B5-8350-9DC26B87FD28}_23.png&quot;/&gt;&lt;left val=&quot;0&quot;/&gt;&lt;top val=&quot;76&quot;/&gt;&lt;width val=&quot;961&quot;/&gt;&lt;height val=&quot;122&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7&quot;/&gt;&lt;lineCharCount val=&quot;67&quot;/&gt;&lt;lineCharCount val=&quot;70&quot;/&gt;&lt;lineCharCount val=&quot;66&quot;/&gt;&lt;lineCharCount val=&quot;71&quot;/&gt;&lt;lineCharCount val=&quot;60&quot;/&gt;&lt;lineCharCount val=&quot;43&quot;/&gt;&lt;lineCharCount val=&quot;22&quot;/&gt;&lt;/TableIndex&gt;&lt;/ShapeTextInfo&gt;"/>
  <p:tag name="HTML_SHAPEINFO" val="&lt;ThreeDShapeInfo&gt;&lt;uuid val=&quot;{18B6520B-0A9B-4639-99FB-A32F0135B613}&quot;/&gt;&lt;isInvalidForFieldText val=&quot;0&quot;/&gt;&lt;Image&gt;&lt;filename val=&quot;C:\Users\User\AppData\Local\Temp\CP6720226365000Session\CPTrustFolder6720226365015\PPTImport6720226469406\data\asimages\{18B6520B-0A9B-4639-99FB-A32F0135B613}_23.png&quot;/&gt;&lt;left val=&quot;42&quot;/&gt;&lt;top val=&quot;212&quot;/&gt;&lt;width val=&quot;873&quot;/&gt;&lt;height val=&quot;415&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9162D23-FF0F-4031-B851-BB08275B95B1}&quot;/&gt;&lt;isInvalidForFieldText val=&quot;0&quot;/&gt;&lt;Image&gt;&lt;filename val=&quot;C:\Users\User\AppData\Local\Temp\CP6720226365000Session\CPTrustFolder6720226365015\PPTImport6720226469406\data\asimages\{C9162D23-FF0F-4031-B851-BB08275B95B1}_23.png&quot;/&gt;&lt;left val=&quot;727&quot;/&gt;&lt;top val=&quot;687&quot;/&gt;&lt;width val=&quot;226&quot;/&gt;&lt;height val=&quot;45&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ACA5B7F1-FD1E-44B2-9EB0-113B98160413}&quot;/&gt;&lt;isInvalidForFieldText val=&quot;0&quot;/&gt;&lt;Image&gt;&lt;filename val=&quot;C:\Users\User\AppData\Local\Temp\CP6720226365000Session\CPTrustFolder6720226365015\PPTImport6720226469406\data\asimages\{ACA5B7F1-FD1E-44B2-9EB0-113B98160413}_24.png&quot;/&gt;&lt;left val=&quot;0&quot;/&gt;&lt;top val=&quot;76&quot;/&gt;&lt;width val=&quot;961&quot;/&gt;&lt;height val=&quot;122&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73&quot;/&gt;&lt;lineCharCount val=&quot;1&quot;/&gt;&lt;lineCharCount val=&quot;64&quot;/&gt;&lt;lineCharCount val=&quot;62&quot;/&gt;&lt;lineCharCount val=&quot;61&quot;/&gt;&lt;lineCharCount val=&quot;68&quot;/&gt;&lt;lineCharCount val=&quot;19&quot;/&gt;&lt;/TableIndex&gt;&lt;/ShapeTextInfo&gt;"/>
  <p:tag name="HTML_SHAPEINFO" val="&lt;ThreeDShapeInfo&gt;&lt;uuid val=&quot;{FE379715-FC4A-4EFE-99FA-09E7B303CAB4}&quot;/&gt;&lt;isInvalidForFieldText val=&quot;0&quot;/&gt;&lt;Image&gt;&lt;filename val=&quot;C:\Users\User\AppData\Local\Temp\CP6720226365000Session\CPTrustFolder6720226365015\PPTImport6720226469406\data\asimages\{FE379715-FC4A-4EFE-99FA-09E7B303CAB4}_24.png&quot;/&gt;&lt;left val=&quot;42&quot;/&gt;&lt;top val=&quot;212&quot;/&gt;&lt;width val=&quot;871&quot;/&gt;&lt;height val=&quot;415&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251D42A-1D3D-47DE-9C57-3A7191528546}&quot;/&gt;&lt;isInvalidForFieldText val=&quot;0&quot;/&gt;&lt;Image&gt;&lt;filename val=&quot;C:\Users\User\AppData\Local\Temp\CP6720226365000Session\CPTrustFolder6720226365015\PPTImport6720226469406\data\asimages\{9251D42A-1D3D-47DE-9C57-3A7191528546}_24.png&quot;/&gt;&lt;left val=&quot;727&quot;/&gt;&lt;top val=&quot;687&quot;/&gt;&lt;width val=&quot;226&quot;/&gt;&lt;height val=&quot;45&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7F1BE931-9220-40CD-BE0F-D62047A51524}&quot;/&gt;&lt;isInvalidForFieldText val=&quot;0&quot;/&gt;&lt;Image&gt;&lt;filename val=&quot;C:\Users\User\AppData\Local\Temp\CP6720226365000Session\CPTrustFolder6720226365015\PPTImport6720226469406\data\asimages\{7F1BE931-9220-40CD-BE0F-D62047A51524}_25.png&quot;/&gt;&lt;left val=&quot;0&quot;/&gt;&lt;top val=&quot;76&quot;/&gt;&lt;width val=&quot;961&quot;/&gt;&lt;height val=&quot;122&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7&quot;/&gt;&lt;lineCharCount val=&quot;1&quot;/&gt;&lt;lineCharCount val=&quot;67&quot;/&gt;&lt;lineCharCount val=&quot;46&quot;/&gt;&lt;lineCharCount val=&quot;1&quot;/&gt;&lt;lineCharCount val=&quot;67&quot;/&gt;&lt;lineCharCount val=&quot;47&quot;/&gt;&lt;lineCharCount val=&quot;1&quot;/&gt;&lt;lineCharCount val=&quot;33&quot;/&gt;&lt;/TableIndex&gt;&lt;/ShapeTextInfo&gt;"/>
  <p:tag name="HTML_SHAPEINFO" val="&lt;ThreeDShapeInfo&gt;&lt;uuid val=&quot;{1F2AE139-DA8C-4157-9AE0-8AA5C07B3305}&quot;/&gt;&lt;isInvalidForFieldText val=&quot;0&quot;/&gt;&lt;Image&gt;&lt;filename val=&quot;C:\Users\User\AppData\Local\Temp\CP6720226365000Session\CPTrustFolder6720226365015\PPTImport6720226469406\data\asimages\{1F2AE139-DA8C-4157-9AE0-8AA5C07B3305}_25.png&quot;/&gt;&lt;left val=&quot;42&quot;/&gt;&lt;top val=&quot;212&quot;/&gt;&lt;width val=&quot;870&quot;/&gt;&lt;height val=&quot;415&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5FDE4C1-3E58-4AF0-8D23-F3E7163BA77F}&quot;/&gt;&lt;isInvalidForFieldText val=&quot;0&quot;/&gt;&lt;Image&gt;&lt;filename val=&quot;C:\Users\User\AppData\Local\Temp\CP6720226365000Session\CPTrustFolder6720226365015\PPTImport6720226469406\data\asimages\{65FDE4C1-3E58-4AF0-8D23-F3E7163BA77F}_25.png&quot;/&gt;&lt;left val=&quot;727&quot;/&gt;&lt;top val=&quot;687&quot;/&gt;&lt;width val=&quot;226&quot;/&gt;&lt;height val=&quot;45&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17234F65-4A52-4E50-9B2B-C371FED8EE5C}&quot;/&gt;&lt;isInvalidForFieldText val=&quot;0&quot;/&gt;&lt;Image&gt;&lt;filename val=&quot;C:\Users\User\AppData\Local\Temp\CP6720226365000Session\CPTrustFolder6720226365015\PPTImport6720226469406\data\asimages\{17234F65-4A52-4E50-9B2B-C371FED8EE5C}_26.png&quot;/&gt;&lt;left val=&quot;0&quot;/&gt;&lt;top val=&quot;278&quot;/&gt;&lt;width val=&quot;961&quot;/&gt;&lt;height val=&quot;202&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741C7D9-921E-4416-BB98-9304C2508BDD}&quot;/&gt;&lt;isInvalidForFieldText val=&quot;0&quot;/&gt;&lt;Image&gt;&lt;filename val=&quot;C:\Users\User\AppData\Local\Temp\CP6720226365000Session\CPTrustFolder6720226365015\PPTImport6720226469406\data\asimages\{1741C7D9-921E-4416-BB98-9304C2508BDD}_26.png&quot;/&gt;&lt;left val=&quot;727&quot;/&gt;&lt;top val=&quot;687&quot;/&gt;&lt;width val=&quot;226&quot;/&gt;&lt;height val=&quot;45&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0BC519EA-A4B0-4351-A40C-1BD0BBF4D0C0}&quot;/&gt;&lt;isInvalidForFieldText val=&quot;0&quot;/&gt;&lt;Image&gt;&lt;filename val=&quot;C:\Users\User\AppData\Local\Temp\CP6720226365000Session\CPTrustFolder6720226365015\PPTImport6720226469406\data\asimages\{0BC519EA-A4B0-4351-A40C-1BD0BBF4D0C0}_27.png&quot;/&gt;&lt;left val=&quot;0&quot;/&gt;&lt;top val=&quot;76&quot;/&gt;&lt;width val=&quot;961&quot;/&gt;&lt;height val=&quot;122&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quot;/&gt;&lt;lineCharCount val=&quot;1&quot;/&gt;&lt;lineCharCount val=&quot;1&quot;/&gt;&lt;lineCharCount val=&quot;1&quot;/&gt;&lt;lineCharCount val=&quot;1&quot;/&gt;&lt;lineCharCount val=&quot;1&quot;/&gt;&lt;lineCharCount val=&quot;1&quot;/&gt;&lt;lineCharCount val=&quot;1&quot;/&gt;&lt;lineCharCount val=&quot;28&quot;/&gt;&lt;/TableIndex&gt;&lt;/ShapeTextInfo&gt;"/>
  <p:tag name="HTML_SHAPEINFO" val="&lt;ThreeDShapeInfo&gt;&lt;uuid val=&quot;{19ED7A0B-9F33-4C4A-AE8E-1D32515AEC22}&quot;/&gt;&lt;isInvalidForFieldText val=&quot;0&quot;/&gt;&lt;Image&gt;&lt;filename val=&quot;C:\Users\User\AppData\Local\Temp\CP6720226365000Session\CPTrustFolder6720226365015\PPTImport6720226469406\data\asimages\{19ED7A0B-9F33-4C4A-AE8E-1D32515AEC22}_27.png&quot;/&gt;&lt;left val=&quot;47&quot;/&gt;&lt;top val=&quot;215&quot;/&gt;&lt;width val=&quot;865&quot;/&gt;&lt;height val=&quot;423&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C0BE407-49C9-453D-BD9D-A7401918E8FD}&quot;/&gt;&lt;isInvalidForFieldText val=&quot;0&quot;/&gt;&lt;Image&gt;&lt;filename val=&quot;C:\Users\User\AppData\Local\Temp\CP6720226365000Session\CPTrustFolder6720226365015\PPTImport6720226469406\data\asimages\{EC0BE407-49C9-453D-BD9D-A7401918E8FD}_27.png&quot;/&gt;&lt;left val=&quot;727&quot;/&gt;&lt;top val=&quot;687&quot;/&gt;&lt;width val=&quot;226&quot;/&gt;&lt;height val=&quot;45&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110D4589-3F64-41F3-9948-C63E23661E48}&quot;/&gt;&lt;isInvalidForFieldText val=&quot;0&quot;/&gt;&lt;Image&gt;&lt;filename val=&quot;C:\Users\User\AppData\Local\Temp\CP6720226365000Session\CPTrustFolder6720226365015\PPTImport6720226469406\data\asimages\{110D4589-3F64-41F3-9948-C63E23661E48}_28.png&quot;/&gt;&lt;left val=&quot;0&quot;/&gt;&lt;top val=&quot;76&quot;/&gt;&lt;width val=&quot;961&quot;/&gt;&lt;height val=&quot;122&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2&quot;/&gt;&lt;lineCharCount val=&quot;49&quot;/&gt;&lt;lineCharCount val=&quot;1&quot;/&gt;&lt;lineCharCount val=&quot;63&quot;/&gt;&lt;/TableIndex&gt;&lt;/ShapeTextInfo&gt;"/>
  <p:tag name="HTML_SHAPEINFO" val="&lt;ThreeDShapeInfo&gt;&lt;uuid val=&quot;{B078B990-8B88-4560-9C87-047EC99ED400}&quot;/&gt;&lt;isInvalidForFieldText val=&quot;0&quot;/&gt;&lt;Image&gt;&lt;filename val=&quot;C:\Users\User\AppData\Local\Temp\CP6720226365000Session\CPTrustFolder6720226365015\PPTImport6720226469406\data\asimages\{B078B990-8B88-4560-9C87-047EC99ED400}_28.png&quot;/&gt;&lt;left val=&quot;42&quot;/&gt;&lt;top val=&quot;212&quot;/&gt;&lt;width val=&quot;870&quot;/&gt;&lt;height val=&quot;415&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E6DAE96-075B-43E3-AEC7-4D96D3A9DBFE}&quot;/&gt;&lt;isInvalidForFieldText val=&quot;0&quot;/&gt;&lt;Image&gt;&lt;filename val=&quot;C:\Users\User\AppData\Local\Temp\CP6720226365000Session\CPTrustFolder6720226365015\PPTImport6720226469406\data\asimages\{FE6DAE96-075B-43E3-AEC7-4D96D3A9DBFE}_28.png&quot;/&gt;&lt;left val=&quot;727&quot;/&gt;&lt;top val=&quot;687&quot;/&gt;&lt;width val=&quot;226&quot;/&gt;&lt;height val=&quot;45&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04F7EBD4-6C1B-4673-BDED-4E1D39119766}&quot;/&gt;&lt;isInvalidForFieldText val=&quot;0&quot;/&gt;&lt;Image&gt;&lt;filename val=&quot;C:\Users\User\AppData\Local\Temp\CP6720226365000Session\CPTrustFolder6720226365015\PPTImport6720226469406\data\asimages\{04F7EBD4-6C1B-4673-BDED-4E1D39119766}_29.png&quot;/&gt;&lt;left val=&quot;0&quot;/&gt;&lt;top val=&quot;76&quot;/&gt;&lt;width val=&quot;961&quot;/&gt;&lt;height val=&quot;122&quot;/&gt;&lt;hasText val=&quot;1&quot;/&gt;&lt;/Image&gt;&lt;/ThreeDShapeInfo&gt;"/>
</p:tagLst>
</file>

<file path=ppt/theme/theme1.xml><?xml version="1.0" encoding="utf-8"?>
<a:theme xmlns:a="http://schemas.openxmlformats.org/drawingml/2006/main" name="Using as of April 26">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ing as of April 26" id="{E6D39CCA-D9F4-4E8D-97C4-CD58519AF570}" vid="{EFD47D49-66E6-482A-B6CC-3730D631345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Using as of April 26</Template>
  <TotalTime>1781</TotalTime>
  <Words>2640</Words>
  <Application>Microsoft Office PowerPoint</Application>
  <PresentationFormat>On-screen Show (4:3)</PresentationFormat>
  <Paragraphs>264</Paragraphs>
  <Slides>50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Tahoma</vt:lpstr>
      <vt:lpstr>Times New Roman</vt:lpstr>
      <vt:lpstr>Wingdings</vt:lpstr>
      <vt:lpstr>Using as of April 26</vt:lpstr>
      <vt:lpstr>Impact of Waters &amp; Walker Court Cases</vt:lpstr>
      <vt:lpstr>Lync Meeting Reminder</vt:lpstr>
      <vt:lpstr>Opening Remarks</vt:lpstr>
      <vt:lpstr>Presenters</vt:lpstr>
      <vt:lpstr>Agenda</vt:lpstr>
      <vt:lpstr>Waters v Shinseki</vt:lpstr>
      <vt:lpstr>Objective</vt:lpstr>
      <vt:lpstr>References</vt:lpstr>
      <vt:lpstr>Waters v. Shinseki</vt:lpstr>
      <vt:lpstr>Waters v. Shinseki (continued)</vt:lpstr>
      <vt:lpstr>Waters v. Shinseki (continued)</vt:lpstr>
      <vt:lpstr>38 § CFR 3.159 (a)(2)</vt:lpstr>
      <vt:lpstr>38 § CFR 3.159 (c)(4)(i)</vt:lpstr>
      <vt:lpstr>38 § CFR 3.159 (c)(4)(i) (continued)</vt:lpstr>
      <vt:lpstr>Threshold for Obtaining an Opinion</vt:lpstr>
      <vt:lpstr>McLendon v Nicholson, June 5, 2006</vt:lpstr>
      <vt:lpstr>Waters – Scenario 1 – Question</vt:lpstr>
      <vt:lpstr>Waters – Scenario 1 – Answer</vt:lpstr>
      <vt:lpstr>Waters – Scenario 2 – Question</vt:lpstr>
      <vt:lpstr>Waters – Scenario 2 – Answer</vt:lpstr>
      <vt:lpstr>Waters – Scenario 3 – Question</vt:lpstr>
      <vt:lpstr>Waters – Scenario 3 – Answer</vt:lpstr>
      <vt:lpstr>Waters – Scenario 4 – Question</vt:lpstr>
      <vt:lpstr>Waters – Scenario 4 – Answer</vt:lpstr>
      <vt:lpstr>Summary: Impact of Waters Court Case</vt:lpstr>
      <vt:lpstr>Questions</vt:lpstr>
      <vt:lpstr>Walker v Shinseki</vt:lpstr>
      <vt:lpstr>Objective</vt:lpstr>
      <vt:lpstr>References</vt:lpstr>
      <vt:lpstr>Walker v. Shinseki</vt:lpstr>
      <vt:lpstr>The Effect of This Decision</vt:lpstr>
      <vt:lpstr>Policy Guidance</vt:lpstr>
      <vt:lpstr>A “Nexus” for VA Rating Purposes</vt:lpstr>
      <vt:lpstr>Continuous Symptoms</vt:lpstr>
      <vt:lpstr>Policy Staff (211) Definition</vt:lpstr>
      <vt:lpstr>Policy Staff (211) Definition (continued)</vt:lpstr>
      <vt:lpstr>Policy Staff (211) Definition (continued)</vt:lpstr>
      <vt:lpstr>Walker - Scenario 1 - Question</vt:lpstr>
      <vt:lpstr>Walker – Scenario 1 – Answer </vt:lpstr>
      <vt:lpstr>Walker – Scenario 2 – Question</vt:lpstr>
      <vt:lpstr>Walker – Scenario 2 – Answer</vt:lpstr>
      <vt:lpstr>Walker – Scenario 2 – Answer (cont)</vt:lpstr>
      <vt:lpstr>Walker – Scenario 3 – Question</vt:lpstr>
      <vt:lpstr>Walker – Scenario 3 – Answer</vt:lpstr>
      <vt:lpstr>Walker – Scenario 3 – Answer (cont)</vt:lpstr>
      <vt:lpstr>Walker – Scenario 4 – Question</vt:lpstr>
      <vt:lpstr>Walker – Scenario 4 – Answer</vt:lpstr>
      <vt:lpstr>Summary: Impact of Walker Court Case</vt:lpstr>
      <vt:lpstr>Questions</vt:lpstr>
      <vt:lpstr>VA Talent Management System (TMS)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Waters and Walker Court Cases PowerPoint Presentation</dc:title>
  <dc:subject>RQRS</dc:subject>
  <dc:creator>Department of Veterans Affairs, Veterans Benefits Administration, Compensation Service, STAFF</dc:creator>
  <cp:keywords>Quality Training for the Waters and Walker Court Decisions; review; consistency; 214C; impact</cp:keywords>
  <dc:description>This lesson enables users to improve quality review and consistency skills within court cases.</dc:description>
  <cp:lastModifiedBy>Kathy Poole</cp:lastModifiedBy>
  <cp:revision>304</cp:revision>
  <cp:lastPrinted>2014-04-17T17:17:28Z</cp:lastPrinted>
  <dcterms:created xsi:type="dcterms:W3CDTF">2011-04-13T12:48:41Z</dcterms:created>
  <dcterms:modified xsi:type="dcterms:W3CDTF">2018-08-10T14:27:14Z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vt:lpwstr>
  </property>
  <property fmtid="{D5CDD505-2E9C-101B-9397-08002B2CF9AE}" pid="3" name="Type">
    <vt:lpwstr>Presentation</vt:lpwstr>
  </property>
</Properties>
</file>