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1" r:id="rId2"/>
  </p:sldMasterIdLst>
  <p:notesMasterIdLst>
    <p:notesMasterId r:id="rId23"/>
  </p:notesMasterIdLst>
  <p:sldIdLst>
    <p:sldId id="256" r:id="rId3"/>
    <p:sldId id="257" r:id="rId4"/>
    <p:sldId id="275" r:id="rId5"/>
    <p:sldId id="258" r:id="rId6"/>
    <p:sldId id="274" r:id="rId7"/>
    <p:sldId id="270" r:id="rId8"/>
    <p:sldId id="277" r:id="rId9"/>
    <p:sldId id="266" r:id="rId10"/>
    <p:sldId id="268" r:id="rId11"/>
    <p:sldId id="273" r:id="rId12"/>
    <p:sldId id="276" r:id="rId13"/>
    <p:sldId id="526" r:id="rId14"/>
    <p:sldId id="519" r:id="rId15"/>
    <p:sldId id="522" r:id="rId16"/>
    <p:sldId id="520" r:id="rId17"/>
    <p:sldId id="521" r:id="rId18"/>
    <p:sldId id="523" r:id="rId19"/>
    <p:sldId id="524" r:id="rId20"/>
    <p:sldId id="525" r:id="rId21"/>
    <p:sldId id="325"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4212" autoAdjust="0"/>
  </p:normalViewPr>
  <p:slideViewPr>
    <p:cSldViewPr snapToGrid="0">
      <p:cViewPr varScale="1">
        <p:scale>
          <a:sx n="81" d="100"/>
          <a:sy n="81" d="100"/>
        </p:scale>
        <p:origin x="210"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54B215-B0A1-4A11-BA89-D7A8347E0C51}" type="datetimeFigureOut">
              <a:rPr lang="en-US" smtClean="0"/>
              <a:t>4/28/2021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A15FAF-D30D-4062-B430-40CECDC86C93}" type="slidenum">
              <a:rPr lang="en-US" smtClean="0"/>
              <a:t>‹#›</a:t>
            </a:fld>
            <a:endParaRPr lang="en-US"/>
          </a:p>
        </p:txBody>
      </p:sp>
    </p:spTree>
    <p:extLst>
      <p:ext uri="{BB962C8B-B14F-4D97-AF65-F5344CB8AC3E}">
        <p14:creationId xmlns:p14="http://schemas.microsoft.com/office/powerpoint/2010/main" val="20313409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vaww.vrm.km.va.gov/system/templates/selfservice/va_kanew/help/agent/locale/en-US/portal/554400000001050/content/554400000143870/M28C.II.A.3%20%20Personnel%20Development%20and%20Management#c.%20%20Scope%20of%20Training%20A" TargetMode="External"/><Relationship Id="rId2" Type="http://schemas.openxmlformats.org/officeDocument/2006/relationships/slide" Target="../slides/slide3.xml"/><Relationship Id="rId1" Type="http://schemas.openxmlformats.org/officeDocument/2006/relationships/notesMaster" Target="../notesMasters/notesMaster1.xml"/><Relationship Id="rId5" Type="http://schemas.openxmlformats.org/officeDocument/2006/relationships/hyperlink" Target="https://www.opm.gov/WIKI/training/Individual-Development-Plans.ashx" TargetMode="External"/><Relationship Id="rId4" Type="http://schemas.openxmlformats.org/officeDocument/2006/relationships/hyperlink" Target="https://www.opm.gov/policy-data-oversight/human-capital-framework/talent-management/"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vaww.vrm.km.va.gov/system/templates/selfservice/va_kanew/help/agent/locale/en-US/portal/554400000001050/content/554400000143870/M28C.II.A.3%20%20Personnel%20Development%20and%20Management#i.%20%20VR&amp;E%20Training%20Plan%20A"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dvagov.sharepoint.com/sites/VBAVREService/SATI/train/Training%20Manager%20Reports/Forms/Training%20Managers.aspx?csf=1&amp;web=1&amp;e=hOSuLb&amp;cid=e7ca0e25%2Dc936%2D4692%2Da612%2D842f759153ee&amp;RootFolder=%2Fsites%2FVBAVREService%2FSATI%2Ftrain%2FTraining%20Manager%20Reports%2FLocal%20Training%20Plans&amp;FolderCTID=0x0120009BD0D602FFFEE14BA062C4DAE0E6B813"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vaww.vrm.km.va.gov/system/templates/selfservice/va_kanew/help/agent/locale/en-US/portal/554400000001050/content/554400000143870/M28C.II.A.3%20%20Personnel%20Development%20and%20Management#b.%20%20Areas%20for%20Training%20and%20Development%20A"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vretraining.vba.va.gov/CRC.htm" TargetMode="External"/><Relationship Id="rId7" Type="http://schemas.openxmlformats.org/officeDocument/2006/relationships/hyperlink" Target="https://crccertification.com/"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s://vba-tpi.vbatraining.org/lc/Default.aspx" TargetMode="External"/><Relationship Id="rId5" Type="http://schemas.openxmlformats.org/officeDocument/2006/relationships/hyperlink" Target="mailto:VRECEU.VBACO@va.gov" TargetMode="External"/><Relationship Id="rId4" Type="http://schemas.openxmlformats.org/officeDocument/2006/relationships/hyperlink" Target="https://vba-media1.vbatraining.org/VBA_Learning_Catalog/EDT/Job_Aids/TMS-Learning-History-Report-Job-Aid.pdf"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sng" kern="1200" dirty="0">
                <a:solidFill>
                  <a:schemeClr val="tx1"/>
                </a:solidFill>
                <a:effectLst/>
                <a:latin typeface="+mn-lt"/>
                <a:ea typeface="+mn-ea"/>
                <a:cs typeface="+mn-cs"/>
                <a:hlinkClick r:id="rId3"/>
              </a:rPr>
              <a:t>c.  Scope of Training</a:t>
            </a:r>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(Change Date October 23, 2012)</a:t>
            </a:r>
          </a:p>
          <a:p>
            <a:r>
              <a:rPr lang="en-US" sz="1200" b="0" i="0" kern="1200" dirty="0">
                <a:solidFill>
                  <a:schemeClr val="tx1"/>
                </a:solidFill>
                <a:effectLst/>
                <a:latin typeface="+mn-lt"/>
                <a:ea typeface="+mn-ea"/>
                <a:cs typeface="+mn-cs"/>
              </a:rPr>
              <a:t>In conjunction with the </a:t>
            </a:r>
            <a:r>
              <a:rPr lang="en-US" sz="1200" b="1" i="0" u="sng" kern="1200" dirty="0">
                <a:solidFill>
                  <a:schemeClr val="tx1"/>
                </a:solidFill>
                <a:effectLst/>
                <a:latin typeface="+mn-lt"/>
                <a:ea typeface="+mn-ea"/>
                <a:cs typeface="+mn-cs"/>
                <a:hlinkClick r:id="rId4"/>
              </a:rPr>
              <a:t>Office of Talent Management (OTM), </a:t>
            </a:r>
            <a:r>
              <a:rPr lang="en-US" sz="1200" b="0" i="0" kern="1200" dirty="0">
                <a:solidFill>
                  <a:schemeClr val="tx1"/>
                </a:solidFill>
                <a:effectLst/>
                <a:latin typeface="+mn-lt"/>
                <a:ea typeface="+mn-ea"/>
                <a:cs typeface="+mn-cs"/>
              </a:rPr>
              <a:t>VR&amp;E Service provides training delivery systems through the Electronic Performance Support System (EPSS), Training Performance Support System (TPSS), and Talent Management System (TMS). </a:t>
            </a:r>
          </a:p>
          <a:p>
            <a:r>
              <a:rPr lang="en-US" sz="1200" b="0" i="0" kern="1200" dirty="0">
                <a:solidFill>
                  <a:schemeClr val="tx1"/>
                </a:solidFill>
                <a:effectLst/>
                <a:latin typeface="+mn-lt"/>
                <a:ea typeface="+mn-ea"/>
                <a:cs typeface="+mn-cs"/>
              </a:rPr>
              <a:t>The scope of training at each VR&amp;E Office is to supplement training provided by VR&amp;E Service, and to adequately prepare local VR&amp;E staff to successfully carry out daily tasks.  VR&amp;E Offices must identify staff development needs, fulfill both VA and Veterans Benefits Administration (VBA) core annual technical training requirements, plan and implement an appropriate staff development program to meet those needs, and provide periodic in-service training.  Additionally, VR&amp;E Offices should guide the development of </a:t>
            </a:r>
            <a:r>
              <a:rPr lang="en-US" sz="1200" b="1" i="0" u="sng" kern="1200" dirty="0">
                <a:solidFill>
                  <a:schemeClr val="tx1"/>
                </a:solidFill>
                <a:effectLst/>
                <a:latin typeface="+mn-lt"/>
                <a:ea typeface="+mn-ea"/>
                <a:cs typeface="+mn-cs"/>
                <a:hlinkClick r:id="rId5"/>
              </a:rPr>
              <a:t>Individual Development Plans (IDP), </a:t>
            </a:r>
            <a:r>
              <a:rPr lang="en-US" sz="1200" b="0" i="0" kern="1200" dirty="0">
                <a:solidFill>
                  <a:schemeClr val="tx1"/>
                </a:solidFill>
                <a:effectLst/>
                <a:latin typeface="+mn-lt"/>
                <a:ea typeface="+mn-ea"/>
                <a:cs typeface="+mn-cs"/>
              </a:rPr>
              <a:t>when applicable.</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C8D9F0-A084-4779-943E-DD3D3E77799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24734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https://vba-tpi.vbatraining.org/lc/Default.aspx</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You can view list items, add to list then open the TMS direct links which will launch the course </a:t>
            </a:r>
            <a:endParaRPr lang="en-US" dirty="0"/>
          </a:p>
        </p:txBody>
      </p:sp>
      <p:sp>
        <p:nvSpPr>
          <p:cNvPr id="4" name="Slide Number Placeholder 3"/>
          <p:cNvSpPr>
            <a:spLocks noGrp="1"/>
          </p:cNvSpPr>
          <p:nvPr>
            <p:ph type="sldNum" sz="quarter" idx="5"/>
          </p:nvPr>
        </p:nvSpPr>
        <p:spPr/>
        <p:txBody>
          <a:bodyPr/>
          <a:lstStyle/>
          <a:p>
            <a:fld id="{B4A15FAF-D30D-4062-B430-40CECDC86C93}" type="slidenum">
              <a:rPr lang="en-US" smtClean="0"/>
              <a:t>14</a:t>
            </a:fld>
            <a:endParaRPr lang="en-US"/>
          </a:p>
        </p:txBody>
      </p:sp>
    </p:spTree>
    <p:extLst>
      <p:ext uri="{BB962C8B-B14F-4D97-AF65-F5344CB8AC3E}">
        <p14:creationId xmlns:p14="http://schemas.microsoft.com/office/powerpoint/2010/main" val="25733394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vretraining.vba.va.gov/CRC.htm </a:t>
            </a:r>
          </a:p>
          <a:p>
            <a:endParaRPr lang="en-US" dirty="0"/>
          </a:p>
          <a:p>
            <a:r>
              <a:rPr lang="en-US" dirty="0"/>
              <a:t>From the CRC webpage of the VR&amp;E Training Website, there are a number of menu options to select.  If you navigate to the item called “Process for Requesting CE Approval for Talent Management System Completed Training” it outlines the instructions to submit a request for CRC CEs to the VR&amp;E corporate mailbox for CRC, which is managed by myself and Mr. Lamoyd Figures.  Here you can find the link to the VA 28-0521 form and a job aid for running a TMS Learning History Report.  </a:t>
            </a:r>
          </a:p>
          <a:p>
            <a:endParaRPr lang="en-US" dirty="0"/>
          </a:p>
          <a:p>
            <a:r>
              <a:rPr lang="en-US" b="1" dirty="0"/>
              <a:t>28-0521 Form </a:t>
            </a:r>
            <a:r>
              <a:rPr lang="en-US" dirty="0"/>
              <a:t>- http://vretraining.vba.va.gov/Documents/VA-Form_28-0521_2013.doc</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TMS Learning History Report Job Aid</a:t>
            </a:r>
            <a:r>
              <a:rPr lang="en-US" sz="1200" b="0" i="0" kern="1200" dirty="0">
                <a:solidFill>
                  <a:schemeClr val="tx1"/>
                </a:solidFill>
                <a:effectLst/>
                <a:latin typeface="+mn-lt"/>
                <a:ea typeface="+mn-ea"/>
                <a:cs typeface="+mn-cs"/>
              </a:rPr>
              <a:t> - https://vba-media1.vbatraining.org/VBA_Learning_Catalog/EDT/Job_Aids/TMS-Learning-History-Report_Job-Aid.pdf</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B4A15FAF-D30D-4062-B430-40CECDC86C93}" type="slidenum">
              <a:rPr lang="en-US" smtClean="0"/>
              <a:t>15</a:t>
            </a:fld>
            <a:endParaRPr lang="en-US"/>
          </a:p>
        </p:txBody>
      </p:sp>
    </p:spTree>
    <p:extLst>
      <p:ext uri="{BB962C8B-B14F-4D97-AF65-F5344CB8AC3E}">
        <p14:creationId xmlns:p14="http://schemas.microsoft.com/office/powerpoint/2010/main" val="6103815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Steps from your TMS learning page. Go to Reports. </a:t>
            </a:r>
          </a:p>
          <a:p>
            <a:endParaRPr lang="en-US" dirty="0"/>
          </a:p>
          <a:p>
            <a:r>
              <a:rPr lang="en-US" dirty="0"/>
              <a:t>If you click on Accreditation Transcript, you can run a report for all the items that have the CRCC Accreditation. </a:t>
            </a:r>
          </a:p>
          <a:p>
            <a:endParaRPr lang="en-US" dirty="0"/>
          </a:p>
          <a:p>
            <a:endParaRPr lang="en-US" dirty="0"/>
          </a:p>
        </p:txBody>
      </p:sp>
      <p:sp>
        <p:nvSpPr>
          <p:cNvPr id="4" name="Slide Number Placeholder 3"/>
          <p:cNvSpPr>
            <a:spLocks noGrp="1"/>
          </p:cNvSpPr>
          <p:nvPr>
            <p:ph type="sldNum" sz="quarter" idx="5"/>
          </p:nvPr>
        </p:nvSpPr>
        <p:spPr/>
        <p:txBody>
          <a:bodyPr/>
          <a:lstStyle/>
          <a:p>
            <a:fld id="{B4A15FAF-D30D-4062-B430-40CECDC86C93}" type="slidenum">
              <a:rPr lang="en-US" smtClean="0"/>
              <a:t>16</a:t>
            </a:fld>
            <a:endParaRPr lang="en-US"/>
          </a:p>
        </p:txBody>
      </p:sp>
    </p:spTree>
    <p:extLst>
      <p:ext uri="{BB962C8B-B14F-4D97-AF65-F5344CB8AC3E}">
        <p14:creationId xmlns:p14="http://schemas.microsoft.com/office/powerpoint/2010/main" val="33079737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Log into CRCC Connect with your credentials</a:t>
            </a:r>
          </a:p>
          <a:p>
            <a:r>
              <a:rPr lang="en-US" dirty="0"/>
              <a:t>2. Click on My CE Report</a:t>
            </a:r>
          </a:p>
        </p:txBody>
      </p:sp>
      <p:sp>
        <p:nvSpPr>
          <p:cNvPr id="4" name="Slide Number Placeholder 3"/>
          <p:cNvSpPr>
            <a:spLocks noGrp="1"/>
          </p:cNvSpPr>
          <p:nvPr>
            <p:ph type="sldNum" sz="quarter" idx="5"/>
          </p:nvPr>
        </p:nvSpPr>
        <p:spPr/>
        <p:txBody>
          <a:bodyPr/>
          <a:lstStyle/>
          <a:p>
            <a:fld id="{B4A15FAF-D30D-4062-B430-40CECDC86C93}" type="slidenum">
              <a:rPr lang="en-US" smtClean="0"/>
              <a:t>17</a:t>
            </a:fld>
            <a:endParaRPr lang="en-US"/>
          </a:p>
        </p:txBody>
      </p:sp>
    </p:spTree>
    <p:extLst>
      <p:ext uri="{BB962C8B-B14F-4D97-AF65-F5344CB8AC3E}">
        <p14:creationId xmlns:p14="http://schemas.microsoft.com/office/powerpoint/2010/main" val="30703965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Choose Pre-Approved CE </a:t>
            </a:r>
          </a:p>
        </p:txBody>
      </p:sp>
      <p:sp>
        <p:nvSpPr>
          <p:cNvPr id="4" name="Slide Number Placeholder 3"/>
          <p:cNvSpPr>
            <a:spLocks noGrp="1"/>
          </p:cNvSpPr>
          <p:nvPr>
            <p:ph type="sldNum" sz="quarter" idx="5"/>
          </p:nvPr>
        </p:nvSpPr>
        <p:spPr/>
        <p:txBody>
          <a:bodyPr/>
          <a:lstStyle/>
          <a:p>
            <a:fld id="{B4A15FAF-D30D-4062-B430-40CECDC86C93}" type="slidenum">
              <a:rPr lang="en-US" smtClean="0"/>
              <a:t>18</a:t>
            </a:fld>
            <a:endParaRPr lang="en-US"/>
          </a:p>
        </p:txBody>
      </p:sp>
    </p:spTree>
    <p:extLst>
      <p:ext uri="{BB962C8B-B14F-4D97-AF65-F5344CB8AC3E}">
        <p14:creationId xmlns:p14="http://schemas.microsoft.com/office/powerpoint/2010/main" val="14053989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Enter the approval number from the certificate of completion you received.  This number is on the PDF that VR&amp;E Service sends you for that item.  It is also in the Accreditation Module of TMS for that CRC approved item.  </a:t>
            </a:r>
          </a:p>
        </p:txBody>
      </p:sp>
      <p:sp>
        <p:nvSpPr>
          <p:cNvPr id="4" name="Slide Number Placeholder 3"/>
          <p:cNvSpPr>
            <a:spLocks noGrp="1"/>
          </p:cNvSpPr>
          <p:nvPr>
            <p:ph type="sldNum" sz="quarter" idx="5"/>
          </p:nvPr>
        </p:nvSpPr>
        <p:spPr/>
        <p:txBody>
          <a:bodyPr/>
          <a:lstStyle/>
          <a:p>
            <a:fld id="{B4A15FAF-D30D-4062-B430-40CECDC86C93}" type="slidenum">
              <a:rPr lang="en-US" smtClean="0"/>
              <a:t>19</a:t>
            </a:fld>
            <a:endParaRPr lang="en-US"/>
          </a:p>
        </p:txBody>
      </p:sp>
    </p:spTree>
    <p:extLst>
      <p:ext uri="{BB962C8B-B14F-4D97-AF65-F5344CB8AC3E}">
        <p14:creationId xmlns:p14="http://schemas.microsoft.com/office/powerpoint/2010/main" val="22501520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VR&amp;E Officer is responsible for staff development and training to include, but not limited to the following:</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Monitoring and reporting training and staff development activities,</a:t>
            </a:r>
          </a:p>
          <a:p>
            <a:r>
              <a:rPr lang="en-US" sz="1200" b="0" i="0" kern="1200" dirty="0">
                <a:solidFill>
                  <a:schemeClr val="tx1"/>
                </a:solidFill>
                <a:effectLst/>
                <a:latin typeface="+mn-lt"/>
                <a:ea typeface="+mn-ea"/>
                <a:cs typeface="+mn-cs"/>
              </a:rPr>
              <a:t>Reviewing local performance data,</a:t>
            </a:r>
          </a:p>
          <a:p>
            <a:r>
              <a:rPr lang="en-US" sz="1200" b="0" i="0" kern="1200" dirty="0">
                <a:solidFill>
                  <a:schemeClr val="tx1"/>
                </a:solidFill>
                <a:effectLst/>
                <a:latin typeface="+mn-lt"/>
                <a:ea typeface="+mn-ea"/>
                <a:cs typeface="+mn-cs"/>
              </a:rPr>
              <a:t>Identifying performance gaps,</a:t>
            </a:r>
          </a:p>
          <a:p>
            <a:r>
              <a:rPr lang="en-US" sz="1200" b="0" i="0" kern="1200" dirty="0">
                <a:solidFill>
                  <a:schemeClr val="tx1"/>
                </a:solidFill>
                <a:effectLst/>
                <a:latin typeface="+mn-lt"/>
                <a:ea typeface="+mn-ea"/>
                <a:cs typeface="+mn-cs"/>
              </a:rPr>
              <a:t>Identifying local training needed to improve performance,</a:t>
            </a:r>
          </a:p>
          <a:p>
            <a:r>
              <a:rPr lang="en-US" sz="1200" b="0" i="0" kern="1200" dirty="0">
                <a:solidFill>
                  <a:schemeClr val="tx1"/>
                </a:solidFill>
                <a:effectLst/>
                <a:latin typeface="+mn-lt"/>
                <a:ea typeface="+mn-ea"/>
                <a:cs typeface="+mn-cs"/>
              </a:rPr>
              <a:t>Identifying available training resources,</a:t>
            </a:r>
          </a:p>
          <a:p>
            <a:r>
              <a:rPr lang="en-US" sz="1200" b="0" i="0" kern="1200" dirty="0">
                <a:solidFill>
                  <a:schemeClr val="tx1"/>
                </a:solidFill>
                <a:effectLst/>
                <a:latin typeface="+mn-lt"/>
                <a:ea typeface="+mn-ea"/>
                <a:cs typeface="+mn-cs"/>
              </a:rPr>
              <a:t>Developing training plans,</a:t>
            </a:r>
          </a:p>
          <a:p>
            <a:r>
              <a:rPr lang="en-US" sz="1200" b="0" i="0" kern="1200" dirty="0">
                <a:solidFill>
                  <a:schemeClr val="tx1"/>
                </a:solidFill>
                <a:effectLst/>
                <a:latin typeface="+mn-lt"/>
                <a:ea typeface="+mn-ea"/>
                <a:cs typeface="+mn-cs"/>
              </a:rPr>
              <a:t>Requesting assistance to obtain or develop training material,</a:t>
            </a:r>
          </a:p>
          <a:p>
            <a:r>
              <a:rPr lang="en-US" sz="1200" b="0" i="0" kern="1200" dirty="0">
                <a:solidFill>
                  <a:schemeClr val="tx1"/>
                </a:solidFill>
                <a:effectLst/>
                <a:latin typeface="+mn-lt"/>
                <a:ea typeface="+mn-ea"/>
                <a:cs typeface="+mn-cs"/>
              </a:rPr>
              <a:t>Requesting Certified Rehabilitation Counselor (CRC) credit from VR&amp;E Service on behalf of staff members,</a:t>
            </a:r>
          </a:p>
          <a:p>
            <a:r>
              <a:rPr lang="en-US" sz="1200" b="0" i="0" kern="1200" dirty="0">
                <a:solidFill>
                  <a:schemeClr val="tx1"/>
                </a:solidFill>
                <a:effectLst/>
                <a:latin typeface="+mn-lt"/>
                <a:ea typeface="+mn-ea"/>
                <a:cs typeface="+mn-cs"/>
              </a:rPr>
              <a:t>Promoting mentor relationships with less experienced VRCs, VSOC VRCs, and ECs,</a:t>
            </a:r>
          </a:p>
          <a:p>
            <a:r>
              <a:rPr lang="en-US" sz="1200" b="0" i="0" kern="1200" dirty="0">
                <a:solidFill>
                  <a:schemeClr val="tx1"/>
                </a:solidFill>
                <a:effectLst/>
                <a:latin typeface="+mn-lt"/>
                <a:ea typeface="+mn-ea"/>
                <a:cs typeface="+mn-cs"/>
              </a:rPr>
              <a:t>Providing new staff comprehensive training in a timely manner,</a:t>
            </a:r>
          </a:p>
          <a:p>
            <a:r>
              <a:rPr lang="en-US" sz="1200" b="0" i="0" kern="1200" dirty="0">
                <a:solidFill>
                  <a:schemeClr val="tx1"/>
                </a:solidFill>
                <a:effectLst/>
                <a:latin typeface="+mn-lt"/>
                <a:ea typeface="+mn-ea"/>
                <a:cs typeface="+mn-cs"/>
              </a:rPr>
              <a:t>Providing frequent refresher training to experienced staff,</a:t>
            </a:r>
          </a:p>
          <a:p>
            <a:r>
              <a:rPr lang="en-US" sz="1200" b="0" i="0" kern="1200" dirty="0">
                <a:solidFill>
                  <a:schemeClr val="tx1"/>
                </a:solidFill>
                <a:effectLst/>
                <a:latin typeface="+mn-lt"/>
                <a:ea typeface="+mn-ea"/>
                <a:cs typeface="+mn-cs"/>
              </a:rPr>
              <a:t>Allowing opportunities for staff members to attend professional training outside of the RO, and</a:t>
            </a:r>
          </a:p>
          <a:p>
            <a:r>
              <a:rPr lang="en-US" sz="1200" b="0" i="0" kern="1200" dirty="0">
                <a:solidFill>
                  <a:schemeClr val="tx1"/>
                </a:solidFill>
                <a:effectLst/>
                <a:latin typeface="+mn-lt"/>
                <a:ea typeface="+mn-ea"/>
                <a:cs typeface="+mn-cs"/>
              </a:rPr>
              <a:t>Notifying VR&amp;E Service of major training trends.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VR&amp;E Service provides oversight of RO training plans and develops relevant centralized training products.  VR&amp;E Service is responsible for the following training initiatives: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Reviewing national performance data,</a:t>
            </a:r>
          </a:p>
          <a:p>
            <a:r>
              <a:rPr lang="en-US" sz="1200" b="0" i="0" kern="1200" dirty="0">
                <a:solidFill>
                  <a:schemeClr val="tx1"/>
                </a:solidFill>
                <a:effectLst/>
                <a:latin typeface="+mn-lt"/>
                <a:ea typeface="+mn-ea"/>
                <a:cs typeface="+mn-cs"/>
              </a:rPr>
              <a:t>Identifying performance gaps,</a:t>
            </a:r>
          </a:p>
          <a:p>
            <a:r>
              <a:rPr lang="en-US" sz="1200" b="0" i="0" kern="1200" dirty="0">
                <a:solidFill>
                  <a:schemeClr val="tx1"/>
                </a:solidFill>
                <a:effectLst/>
                <a:latin typeface="+mn-lt"/>
                <a:ea typeface="+mn-ea"/>
                <a:cs typeface="+mn-cs"/>
              </a:rPr>
              <a:t>Identifying training needed to improve performance,</a:t>
            </a:r>
          </a:p>
          <a:p>
            <a:r>
              <a:rPr lang="en-US" sz="1200" b="0" i="0" kern="1200" dirty="0">
                <a:solidFill>
                  <a:schemeClr val="tx1"/>
                </a:solidFill>
                <a:effectLst/>
                <a:latin typeface="+mn-lt"/>
                <a:ea typeface="+mn-ea"/>
                <a:cs typeface="+mn-cs"/>
              </a:rPr>
              <a:t>Identifying available training courses/modules/materials,</a:t>
            </a:r>
          </a:p>
          <a:p>
            <a:r>
              <a:rPr lang="en-US" sz="1200" b="0" i="0" kern="1200" dirty="0">
                <a:solidFill>
                  <a:schemeClr val="tx1"/>
                </a:solidFill>
                <a:effectLst/>
                <a:latin typeface="+mn-lt"/>
                <a:ea typeface="+mn-ea"/>
                <a:cs typeface="+mn-cs"/>
              </a:rPr>
              <a:t>Developing new training,</a:t>
            </a:r>
          </a:p>
          <a:p>
            <a:r>
              <a:rPr lang="en-US" sz="1200" b="0" i="0" kern="1200" dirty="0">
                <a:solidFill>
                  <a:schemeClr val="tx1"/>
                </a:solidFill>
                <a:effectLst/>
                <a:latin typeface="+mn-lt"/>
                <a:ea typeface="+mn-ea"/>
                <a:cs typeface="+mn-cs"/>
              </a:rPr>
              <a:t>Providing training or training materials,</a:t>
            </a:r>
          </a:p>
          <a:p>
            <a:r>
              <a:rPr lang="en-US" sz="1200" b="0" i="0" kern="1200" dirty="0">
                <a:solidFill>
                  <a:schemeClr val="tx1"/>
                </a:solidFill>
                <a:effectLst/>
                <a:latin typeface="+mn-lt"/>
                <a:ea typeface="+mn-ea"/>
                <a:cs typeface="+mn-cs"/>
              </a:rPr>
              <a:t>Reviewing training results, and</a:t>
            </a:r>
          </a:p>
          <a:p>
            <a:r>
              <a:rPr lang="en-US" sz="1200" b="0" i="0" kern="1200" dirty="0">
                <a:solidFill>
                  <a:schemeClr val="tx1"/>
                </a:solidFill>
                <a:effectLst/>
                <a:latin typeface="+mn-lt"/>
                <a:ea typeface="+mn-ea"/>
                <a:cs typeface="+mn-cs"/>
              </a:rPr>
              <a:t>Developing core training requirements for all VR&amp;E positions.</a:t>
            </a:r>
          </a:p>
          <a:p>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C8D9F0-A084-4779-943E-DD3D3E77799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66799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example of the most common citation that is noted as an Action</a:t>
            </a:r>
            <a:r>
              <a:rPr lang="en-US" baseline="0" dirty="0"/>
              <a:t> Item during a STAR/QA local site visit review. As mentioned in this slide and the previous slides, it is the VR&amp;EOs responsibility to prepare a training plan for the development of staff as part of the stations training plan at the beginning of each fiscal year.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15C2BE-8203-442D-8D38-DCB21CE9048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52181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sng" kern="1200" dirty="0">
                <a:solidFill>
                  <a:schemeClr val="tx1"/>
                </a:solidFill>
                <a:effectLst/>
                <a:latin typeface="+mn-lt"/>
                <a:ea typeface="+mn-ea"/>
                <a:cs typeface="+mn-cs"/>
                <a:hlinkClick r:id="rId3"/>
              </a:rPr>
              <a:t>i.  Veteran Readiness and Employment Training Plan</a:t>
            </a:r>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(Change Date April 9, 2021)</a:t>
            </a:r>
          </a:p>
          <a:p>
            <a:r>
              <a:rPr lang="en-US" sz="1200" b="0" i="0" kern="1200" dirty="0">
                <a:solidFill>
                  <a:schemeClr val="tx1"/>
                </a:solidFill>
                <a:effectLst/>
                <a:latin typeface="+mn-lt"/>
                <a:ea typeface="+mn-ea"/>
                <a:cs typeface="+mn-cs"/>
              </a:rPr>
              <a:t>The VR&amp;E Officer prepares the local training plan at the beginning of each fiscal year for concurrence by the RO Director.  Local training plans identify a list of local training topics and items to supplement the annual National Training Curriculum developed by VR&amp;E Service.  The plan must include training for each of the core areas and core technical training requirements. VR&amp;E Officers must develop and implement local training that addresses performance gaps, changes in legislation, and other training needs. The local training plan must also include the means through which training and development activities will be accomplished, such as in-service training; training in conjunction with other VA, state and federal agencies; and other community resources.  It also must include:</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A review, at least yearly, of the training needs of each employee in the office,</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Development of the means through which such training will be provided,</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The frequency of in-service training meetings, and</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The estimated costs for travel related to training.</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Local training plans shall be uploaded to the VR&amp;E Service </a:t>
            </a:r>
            <a:r>
              <a:rPr lang="en-US" sz="1200" b="1" i="0" u="sng" kern="1200" dirty="0">
                <a:solidFill>
                  <a:schemeClr val="tx1"/>
                </a:solidFill>
                <a:effectLst/>
                <a:latin typeface="+mn-lt"/>
                <a:ea typeface="+mn-ea"/>
                <a:cs typeface="+mn-cs"/>
                <a:hlinkClick r:id="rId4"/>
              </a:rPr>
              <a:t>Training Manager SharePoint </a:t>
            </a:r>
            <a:r>
              <a:rPr lang="en-US" sz="1200" b="0" i="0" kern="1200" dirty="0">
                <a:solidFill>
                  <a:schemeClr val="tx1"/>
                </a:solidFill>
                <a:effectLst/>
                <a:latin typeface="+mn-lt"/>
                <a:ea typeface="+mn-ea"/>
                <a:cs typeface="+mn-cs"/>
              </a:rPr>
              <a:t>page, under </a:t>
            </a:r>
            <a:r>
              <a:rPr lang="en-US" sz="1200" b="1" i="0" u="none" strike="noStrike" kern="1200" dirty="0">
                <a:solidFill>
                  <a:schemeClr val="tx1"/>
                </a:solidFill>
                <a:effectLst/>
                <a:latin typeface="+mn-lt"/>
                <a:ea typeface="+mn-ea"/>
                <a:cs typeface="+mn-cs"/>
              </a:rPr>
              <a:t>Local Training Plans</a:t>
            </a:r>
            <a:r>
              <a:rPr lang="en-US" sz="1200" b="0" i="0" kern="1200" dirty="0">
                <a:solidFill>
                  <a:schemeClr val="tx1"/>
                </a:solidFill>
                <a:effectLst/>
                <a:latin typeface="+mn-lt"/>
                <a:ea typeface="+mn-ea"/>
                <a:cs typeface="+mn-cs"/>
              </a:rPr>
              <a:t> in the specific Regional Office folder. Local Training Plans are due no later than the end of the 1</a:t>
            </a:r>
            <a:r>
              <a:rPr lang="en-US" sz="1200" b="0" i="0" kern="1200" baseline="30000" dirty="0">
                <a:solidFill>
                  <a:schemeClr val="tx1"/>
                </a:solidFill>
                <a:effectLst/>
                <a:latin typeface="+mn-lt"/>
                <a:ea typeface="+mn-ea"/>
                <a:cs typeface="+mn-cs"/>
              </a:rPr>
              <a:t>st</a:t>
            </a:r>
            <a:r>
              <a:rPr lang="en-US" sz="1200" b="0" i="0" kern="1200" dirty="0">
                <a:solidFill>
                  <a:schemeClr val="tx1"/>
                </a:solidFill>
                <a:effectLst/>
                <a:latin typeface="+mn-lt"/>
                <a:ea typeface="+mn-ea"/>
                <a:cs typeface="+mn-cs"/>
              </a:rPr>
              <a:t> quarter of each fiscal year.</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15C2BE-8203-442D-8D38-DCB21CE9048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77757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sng" kern="1200" dirty="0">
                <a:solidFill>
                  <a:schemeClr val="tx1"/>
                </a:solidFill>
                <a:effectLst/>
                <a:latin typeface="+mn-lt"/>
                <a:ea typeface="+mn-ea"/>
                <a:cs typeface="+mn-cs"/>
                <a:hlinkClick r:id="rId3"/>
              </a:rPr>
              <a:t>b.  Areas for Training and Development</a:t>
            </a:r>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(Change Date October 23, 2012)</a:t>
            </a:r>
          </a:p>
          <a:p>
            <a:r>
              <a:rPr lang="en-US" sz="1200" b="0" i="0" kern="1200" dirty="0">
                <a:solidFill>
                  <a:schemeClr val="tx1"/>
                </a:solidFill>
                <a:effectLst/>
                <a:latin typeface="+mn-lt"/>
                <a:ea typeface="+mn-ea"/>
                <a:cs typeface="+mn-cs"/>
              </a:rPr>
              <a:t>The areas in which training and development activities may be provided to enhance staff skills include, but are not limited to the following:</a:t>
            </a:r>
          </a:p>
          <a:p>
            <a:r>
              <a:rPr lang="en-US" sz="1200" b="0" i="0" kern="1200" dirty="0">
                <a:solidFill>
                  <a:schemeClr val="tx1"/>
                </a:solidFill>
                <a:effectLst/>
                <a:latin typeface="+mn-lt"/>
                <a:ea typeface="+mn-ea"/>
                <a:cs typeface="+mn-cs"/>
              </a:rPr>
              <a:t>Evaluation and assessment,</a:t>
            </a:r>
          </a:p>
          <a:p>
            <a:r>
              <a:rPr lang="en-US" sz="1200" b="0" i="0" kern="1200" dirty="0">
                <a:solidFill>
                  <a:schemeClr val="tx1"/>
                </a:solidFill>
                <a:effectLst/>
                <a:latin typeface="+mn-lt"/>
                <a:ea typeface="+mn-ea"/>
                <a:cs typeface="+mn-cs"/>
              </a:rPr>
              <a:t>Psychological aspects of disabilities,</a:t>
            </a:r>
          </a:p>
          <a:p>
            <a:r>
              <a:rPr lang="en-US" sz="1200" b="0" i="0" kern="1200" dirty="0">
                <a:solidFill>
                  <a:schemeClr val="tx1"/>
                </a:solidFill>
                <a:effectLst/>
                <a:latin typeface="+mn-lt"/>
                <a:ea typeface="+mn-ea"/>
                <a:cs typeface="+mn-cs"/>
              </a:rPr>
              <a:t>Counseling theory and techniques,</a:t>
            </a:r>
          </a:p>
          <a:p>
            <a:r>
              <a:rPr lang="en-US" sz="1200" b="0" i="0" kern="1200" dirty="0">
                <a:solidFill>
                  <a:schemeClr val="tx1"/>
                </a:solidFill>
                <a:effectLst/>
                <a:latin typeface="+mn-lt"/>
                <a:ea typeface="+mn-ea"/>
                <a:cs typeface="+mn-cs"/>
              </a:rPr>
              <a:t>Medical aspects of disabilities,</a:t>
            </a:r>
          </a:p>
          <a:p>
            <a:r>
              <a:rPr lang="en-US" sz="1200" b="0" i="0" kern="1200" dirty="0">
                <a:solidFill>
                  <a:schemeClr val="tx1"/>
                </a:solidFill>
                <a:effectLst/>
                <a:latin typeface="+mn-lt"/>
                <a:ea typeface="+mn-ea"/>
                <a:cs typeface="+mn-cs"/>
              </a:rPr>
              <a:t>Personal and vocational adjustment,</a:t>
            </a:r>
          </a:p>
          <a:p>
            <a:r>
              <a:rPr lang="en-US" sz="1200" b="0" i="0" kern="1200" dirty="0">
                <a:solidFill>
                  <a:schemeClr val="tx1"/>
                </a:solidFill>
                <a:effectLst/>
                <a:latin typeface="+mn-lt"/>
                <a:ea typeface="+mn-ea"/>
                <a:cs typeface="+mn-cs"/>
              </a:rPr>
              <a:t>Occupational information,</a:t>
            </a:r>
          </a:p>
          <a:p>
            <a:r>
              <a:rPr lang="en-US" sz="1200" b="0" i="0" kern="1200" dirty="0">
                <a:solidFill>
                  <a:schemeClr val="tx1"/>
                </a:solidFill>
                <a:effectLst/>
                <a:latin typeface="+mn-lt"/>
                <a:ea typeface="+mn-ea"/>
                <a:cs typeface="+mn-cs"/>
              </a:rPr>
              <a:t>Placement processes and job development,</a:t>
            </a:r>
          </a:p>
          <a:p>
            <a:r>
              <a:rPr lang="en-US" sz="1200" b="0" i="0" kern="1200" dirty="0">
                <a:solidFill>
                  <a:schemeClr val="tx1"/>
                </a:solidFill>
                <a:effectLst/>
                <a:latin typeface="+mn-lt"/>
                <a:ea typeface="+mn-ea"/>
                <a:cs typeface="+mn-cs"/>
              </a:rPr>
              <a:t>Special considerations in rehabilitation for people with severe disabilities,</a:t>
            </a:r>
          </a:p>
          <a:p>
            <a:r>
              <a:rPr lang="en-US" sz="1200" b="0" i="0" kern="1200" dirty="0">
                <a:solidFill>
                  <a:schemeClr val="tx1"/>
                </a:solidFill>
                <a:effectLst/>
                <a:latin typeface="+mn-lt"/>
                <a:ea typeface="+mn-ea"/>
                <a:cs typeface="+mn-cs"/>
              </a:rPr>
              <a:t>Independent Living (IL) services,</a:t>
            </a:r>
          </a:p>
          <a:p>
            <a:r>
              <a:rPr lang="en-US" sz="1200" b="0" i="0" kern="1200" dirty="0">
                <a:solidFill>
                  <a:schemeClr val="tx1"/>
                </a:solidFill>
                <a:effectLst/>
                <a:latin typeface="+mn-lt"/>
                <a:ea typeface="+mn-ea"/>
                <a:cs typeface="+mn-cs"/>
              </a:rPr>
              <a:t>Resources for training and rehabilitation,</a:t>
            </a:r>
          </a:p>
          <a:p>
            <a:r>
              <a:rPr lang="en-US" sz="1200" b="0" i="0" kern="1200" dirty="0">
                <a:solidFill>
                  <a:schemeClr val="tx1"/>
                </a:solidFill>
                <a:effectLst/>
                <a:latin typeface="+mn-lt"/>
                <a:ea typeface="+mn-ea"/>
                <a:cs typeface="+mn-cs"/>
              </a:rPr>
              <a:t>Utilization of research findings and professional publications,</a:t>
            </a:r>
          </a:p>
          <a:p>
            <a:r>
              <a:rPr lang="en-US" sz="1200" b="0" i="0" kern="1200" dirty="0">
                <a:solidFill>
                  <a:schemeClr val="tx1"/>
                </a:solidFill>
                <a:effectLst/>
                <a:latin typeface="+mn-lt"/>
                <a:ea typeface="+mn-ea"/>
                <a:cs typeface="+mn-cs"/>
              </a:rPr>
              <a:t>Administration of rehabilitation and counseling services,</a:t>
            </a:r>
          </a:p>
          <a:p>
            <a:r>
              <a:rPr lang="en-US" sz="1200" b="0" i="0" kern="1200" dirty="0">
                <a:solidFill>
                  <a:schemeClr val="tx1"/>
                </a:solidFill>
                <a:effectLst/>
                <a:latin typeface="+mn-lt"/>
                <a:ea typeface="+mn-ea"/>
                <a:cs typeface="+mn-cs"/>
              </a:rPr>
              <a:t>Professional ethics, or</a:t>
            </a:r>
          </a:p>
          <a:p>
            <a:r>
              <a:rPr lang="en-US" sz="1200" b="0" i="0" kern="1200" dirty="0">
                <a:solidFill>
                  <a:schemeClr val="tx1"/>
                </a:solidFill>
                <a:effectLst/>
                <a:latin typeface="+mn-lt"/>
                <a:ea typeface="+mn-ea"/>
                <a:cs typeface="+mn-cs"/>
              </a:rPr>
              <a:t>Rehabilitation philosophy and history.</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C8D9F0-A084-4779-943E-DD3D3E77799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23812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a:t>
            </a:r>
            <a:r>
              <a:rPr lang="en-US" baseline="0" dirty="0"/>
              <a:t> the attached NTC Checklist. Most of these hourly requirements were mandated by VBA Letter 20-06-68 and these hourly requirements have been reported to be mutually agreed upon by VR&amp;E Service, OFO, and the various Union representatives. </a:t>
            </a:r>
          </a:p>
          <a:p>
            <a:endParaRPr lang="en-US" baseline="0" dirty="0"/>
          </a:p>
          <a:p>
            <a:r>
              <a:rPr lang="en-US" baseline="0" dirty="0"/>
              <a:t>Please note: ED&amp;T and VR&amp;E Service are collaborating to develop a new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15C2BE-8203-442D-8D38-DCB21CE9048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22275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9394" lvl="1" indent="-349394">
              <a:buFont typeface="Arial" pitchFamily="34" charset="0"/>
              <a:buChar char="•"/>
            </a:pPr>
            <a:r>
              <a:rPr lang="en-US" dirty="0"/>
              <a:t>Means through which training and development activities will be accomplished. This</a:t>
            </a:r>
            <a:r>
              <a:rPr lang="en-US" baseline="0" dirty="0"/>
              <a:t> basically means: Which method or how will the training be delivered. </a:t>
            </a:r>
          </a:p>
          <a:p>
            <a:pPr marL="349394" lvl="1" indent="-349394">
              <a:buFont typeface="Arial" pitchFamily="34" charset="0"/>
              <a:buChar char="•"/>
            </a:pPr>
            <a:endParaRPr lang="en-US" baseline="0" dirty="0"/>
          </a:p>
          <a:p>
            <a:pPr marL="349394" lvl="1" indent="-349394">
              <a:buFont typeface="Arial" pitchFamily="34" charset="0"/>
              <a:buChar char="•"/>
            </a:pPr>
            <a:r>
              <a:rPr lang="en-US" baseline="0" dirty="0"/>
              <a:t>Training can be delivered by the following: </a:t>
            </a:r>
            <a:endParaRPr lang="en-US" dirty="0">
              <a:ea typeface="+mn-ea"/>
              <a:cs typeface="+mn-cs"/>
            </a:endParaRPr>
          </a:p>
          <a:p>
            <a:pPr marL="815253" lvl="2" indent="-349394"/>
            <a:r>
              <a:rPr lang="en-US" dirty="0">
                <a:ea typeface="+mn-ea"/>
                <a:cs typeface="+mn-cs"/>
              </a:rPr>
              <a:t>Local in-service program or other on-site training</a:t>
            </a:r>
          </a:p>
          <a:p>
            <a:pPr marL="815253" lvl="2" indent="-349394"/>
            <a:r>
              <a:rPr lang="en-US" dirty="0">
                <a:ea typeface="+mn-ea"/>
                <a:cs typeface="+mn-cs"/>
              </a:rPr>
              <a:t>Employ the services of consultants</a:t>
            </a:r>
          </a:p>
          <a:p>
            <a:pPr marL="815253" lvl="2" indent="-349394"/>
            <a:r>
              <a:rPr lang="en-US" dirty="0">
                <a:ea typeface="+mn-ea"/>
                <a:cs typeface="+mn-cs"/>
              </a:rPr>
              <a:t>Write grants or make contracts with public and private agencies, including institutions of higher learning to conduct workshops and training activities</a:t>
            </a:r>
          </a:p>
          <a:p>
            <a:pPr marL="815253" lvl="2" indent="-349394"/>
            <a:r>
              <a:rPr lang="en-US" dirty="0">
                <a:ea typeface="+mn-ea"/>
                <a:cs typeface="+mn-cs"/>
              </a:rPr>
              <a:t>Authorize individual training at institutions of higher learning and appropriate facilities</a:t>
            </a:r>
          </a:p>
          <a:p>
            <a:pPr marL="349394" lvl="1" indent="-349394">
              <a:buFont typeface="Arial" pitchFamily="34" charset="0"/>
              <a:buChar char="•"/>
            </a:pPr>
            <a:endParaRPr lang="en-US" sz="1300" dirty="0"/>
          </a:p>
          <a:p>
            <a:pPr marL="349394" lvl="1" indent="-349394">
              <a:buFont typeface="Arial" pitchFamily="34" charset="0"/>
              <a:buChar char="•"/>
            </a:pPr>
            <a:r>
              <a:rPr lang="en-US" sz="1300" dirty="0"/>
              <a:t>For example, many stations do the following: </a:t>
            </a:r>
          </a:p>
          <a:p>
            <a:pPr marL="815253" lvl="2" indent="-349394">
              <a:buFont typeface="Arial" pitchFamily="34" charset="0"/>
              <a:buChar char="•"/>
            </a:pPr>
            <a:r>
              <a:rPr lang="en-US" sz="1300" dirty="0"/>
              <a:t>work with DOL to provide training on state employment trends</a:t>
            </a:r>
          </a:p>
          <a:p>
            <a:pPr marL="815253" lvl="2" indent="-349394">
              <a:buFont typeface="Arial" pitchFamily="34" charset="0"/>
              <a:buChar char="•"/>
            </a:pPr>
            <a:r>
              <a:rPr lang="en-US" sz="1300" dirty="0"/>
              <a:t>Work with local colleges and universities to hear graduate presentations on multicultural counseling</a:t>
            </a:r>
          </a:p>
          <a:p>
            <a:pPr marL="815253" lvl="2" indent="-349394">
              <a:buFont typeface="Arial" pitchFamily="34" charset="0"/>
              <a:buChar char="•"/>
            </a:pPr>
            <a:r>
              <a:rPr lang="en-US" sz="1300" dirty="0"/>
              <a:t>Work with local SBA affiliates to learn about local business resources that can assist Veterans/Servicemembers</a:t>
            </a:r>
          </a:p>
          <a:p>
            <a:pPr marL="0" lvl="1"/>
            <a:endParaRPr lang="en-US" sz="1300" dirty="0"/>
          </a:p>
          <a:p>
            <a:pPr marL="349394" lvl="1" indent="-349394">
              <a:buFont typeface="Arial" pitchFamily="34" charset="0"/>
              <a:buChar char="•"/>
            </a:pPr>
            <a:r>
              <a:rPr lang="en-US" sz="1300" dirty="0"/>
              <a:t>Please note: Most</a:t>
            </a:r>
            <a:r>
              <a:rPr lang="en-US" sz="1300" baseline="0" dirty="0"/>
              <a:t> of the </a:t>
            </a:r>
            <a:r>
              <a:rPr lang="en-US" sz="1300" dirty="0"/>
              <a:t>VR&amp;E Service training is</a:t>
            </a:r>
            <a:r>
              <a:rPr lang="en-US" sz="1300" baseline="0" dirty="0"/>
              <a:t> provided</a:t>
            </a:r>
            <a:r>
              <a:rPr lang="en-US" sz="1300" dirty="0"/>
              <a:t> via TMS, EPSS, TPSS.,</a:t>
            </a:r>
            <a:r>
              <a:rPr lang="en-US" sz="1300" baseline="0" dirty="0"/>
              <a:t> Lync Meeting and Conference Calls. </a:t>
            </a:r>
            <a:endParaRPr lang="en-US" sz="1300" dirty="0"/>
          </a:p>
          <a:p>
            <a:pPr marL="349394" lvl="1" indent="-349394">
              <a:buFont typeface="Arial" pitchFamily="34" charset="0"/>
              <a:buChar char="•"/>
            </a:pPr>
            <a:endParaRPr lang="en-US" sz="1300" dirty="0"/>
          </a:p>
          <a:p>
            <a:pPr marL="349394" lvl="1" indent="-349394">
              <a:buFont typeface="Arial" pitchFamily="34" charset="0"/>
              <a:buChar char="•"/>
            </a:pPr>
            <a:endParaRPr lang="en-US" sz="1300" dirty="0"/>
          </a:p>
          <a:p>
            <a:pPr marL="349394" lvl="1" indent="-349394">
              <a:buFont typeface="Arial" pitchFamily="34" charset="0"/>
              <a:buChar char="•"/>
            </a:pPr>
            <a:endParaRPr lang="en-US" sz="1300"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15C2BE-8203-442D-8D38-DCB21CE9048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03046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National</a:t>
            </a:r>
            <a:r>
              <a:rPr lang="en-US" baseline="0" dirty="0"/>
              <a:t> Training Curriculum Checklist and Announcement Letter are housed on the VR&amp;E Training Website (http://vretraining.vba.va.gov/Index.htm) and are also dispersed nationally via the VRE Corporate Mailbox. These items are usually posted within the first 15 days of the new FY. </a:t>
            </a:r>
          </a:p>
          <a:p>
            <a:endParaRPr lang="en-US" baseline="0" dirty="0"/>
          </a:p>
          <a:p>
            <a:r>
              <a:rPr lang="en-US" baseline="0" dirty="0"/>
              <a:t>These are tools to be used by VR&amp;E Officers/Assistant VR&amp;E Officers and Local Training Managers to aid in the development of local training plans.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15C2BE-8203-442D-8D38-DCB21CE9048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3790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the following:</a:t>
            </a:r>
          </a:p>
          <a:p>
            <a:r>
              <a:rPr lang="en-US" dirty="0"/>
              <a:t>1. Training website where instructions are located.  Go to vretraining.vba.va.gov/CRC.htm </a:t>
            </a:r>
            <a:r>
              <a:rPr lang="en-US" dirty="0">
                <a:solidFill>
                  <a:schemeClr val="tx1"/>
                </a:solidFill>
                <a:hlinkClick r:id="rId3">
                  <a:extLst>
                    <a:ext uri="{A12FA001-AC4F-418D-AE19-62706E023703}">
                      <ahyp:hlinkClr xmlns:ahyp="http://schemas.microsoft.com/office/drawing/2018/hyperlinkcolor" val="tx"/>
                    </a:ext>
                  </a:extLst>
                </a:hlinkClick>
              </a:rPr>
              <a:t>VR&amp;E Training Website CRC Information</a:t>
            </a:r>
            <a:endParaRPr lang="en-US" dirty="0">
              <a:solidFill>
                <a:schemeClr val="tx1"/>
              </a:solidFill>
            </a:endParaRPr>
          </a:p>
          <a:p>
            <a:r>
              <a:rPr lang="en-US" dirty="0"/>
              <a:t>2. Show the TMS history report function/</a:t>
            </a:r>
            <a:r>
              <a:rPr lang="en-US" sz="1200" b="0" i="0" kern="1200" dirty="0">
                <a:solidFill>
                  <a:schemeClr val="accent1"/>
                </a:solidFill>
                <a:effectLst/>
                <a:latin typeface="+mn-lt"/>
                <a:ea typeface="+mn-ea"/>
                <a:cs typeface="+mn-cs"/>
                <a:hlinkClick r:id="rId4">
                  <a:extLst>
                    <a:ext uri="{A12FA001-AC4F-418D-AE19-62706E023703}">
                      <ahyp:hlinkClr xmlns:ahyp="http://schemas.microsoft.com/office/drawing/2018/hyperlinkcolor" val="tx"/>
                    </a:ext>
                  </a:extLst>
                </a:hlinkClick>
              </a:rPr>
              <a:t>TMS Learning History Report Job Aid</a:t>
            </a:r>
            <a:r>
              <a:rPr lang="en-US" sz="1200" b="0" i="0" kern="1200" dirty="0">
                <a:solidFill>
                  <a:schemeClr val="accent1"/>
                </a:solidFill>
                <a:effectLst/>
                <a:latin typeface="+mn-lt"/>
                <a:ea typeface="+mn-ea"/>
                <a:cs typeface="+mn-cs"/>
              </a:rPr>
              <a:t>       </a:t>
            </a:r>
          </a:p>
          <a:p>
            <a:r>
              <a:rPr lang="en-US" sz="1200" b="0" i="0" kern="1200" dirty="0">
                <a:solidFill>
                  <a:schemeClr val="tx1"/>
                </a:solidFill>
                <a:effectLst/>
                <a:latin typeface="+mn-lt"/>
                <a:ea typeface="+mn-ea"/>
                <a:cs typeface="+mn-cs"/>
              </a:rPr>
              <a:t>    Go to https://vba-media1.vbatraining.org/VBA_Learning_Catalog/EDT/Job_Aids/TMS-Learning-History-Report_Job-Aid.pdf</a:t>
            </a:r>
          </a:p>
          <a:p>
            <a:r>
              <a:rPr lang="en-US" dirty="0"/>
              <a:t>3. Provide the corporate mailbox where they will submit </a:t>
            </a:r>
            <a:r>
              <a:rPr lang="en-US" sz="1200" b="0" i="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hlinkClick r:id="rId5">
                  <a:extLst>
                    <a:ext uri="{A12FA001-AC4F-418D-AE19-62706E023703}">
                      <ahyp:hlinkClr xmlns:ahyp="http://schemas.microsoft.com/office/drawing/2018/hyperlinkcolor" val="tx"/>
                    </a:ext>
                  </a:extLst>
                </a:hlinkClick>
              </a:rPr>
              <a:t>VAVBAWAS/CO/VRECEU</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4. Show the Learning Catalog, Go to https://vba-tpi.vbatraining.org/lc/Default.aspx </a:t>
            </a:r>
            <a:r>
              <a:rPr lang="en-US" dirty="0">
                <a:solidFill>
                  <a:schemeClr val="tx1"/>
                </a:solidFill>
                <a:hlinkClick r:id="rId6">
                  <a:extLst>
                    <a:ext uri="{A12FA001-AC4F-418D-AE19-62706E023703}">
                      <ahyp:hlinkClr xmlns:ahyp="http://schemas.microsoft.com/office/drawing/2018/hyperlinkcolor" val="tx"/>
                    </a:ext>
                  </a:extLst>
                </a:hlinkClick>
              </a:rPr>
              <a:t>VBA Learning Catalog</a:t>
            </a:r>
            <a:r>
              <a:rPr lang="en-US" dirty="0">
                <a:solidFill>
                  <a:schemeClr val="tx1"/>
                </a:solidFill>
              </a:rPr>
              <a:t> </a:t>
            </a:r>
            <a:r>
              <a:rPr lang="en-US" dirty="0"/>
              <a:t>go to Curriculum, CRC Approved Items for additional CEs needed</a:t>
            </a:r>
          </a:p>
          <a:p>
            <a:r>
              <a:rPr lang="en-US" dirty="0"/>
              <a:t>5. Once VR&amp;E Service provides certificates of completion, Go to https://crccertification.com  </a:t>
            </a:r>
            <a:r>
              <a:rPr lang="en-US" dirty="0">
                <a:solidFill>
                  <a:schemeClr val="tx1"/>
                </a:solidFill>
                <a:hlinkClick r:id="rId7">
                  <a:extLst>
                    <a:ext uri="{A12FA001-AC4F-418D-AE19-62706E023703}">
                      <ahyp:hlinkClr xmlns:ahyp="http://schemas.microsoft.com/office/drawing/2018/hyperlinkcolor" val="tx"/>
                    </a:ext>
                  </a:extLst>
                </a:hlinkClick>
              </a:rPr>
              <a:t>CRCC</a:t>
            </a:r>
            <a:r>
              <a:rPr lang="en-US" dirty="0"/>
              <a:t> and enter the approval numbers in the section for preapproved CEs.  </a:t>
            </a:r>
          </a:p>
          <a:p>
            <a:endParaRPr lang="en-US" dirty="0"/>
          </a:p>
          <a:p>
            <a:r>
              <a:rPr lang="en-US" dirty="0"/>
              <a:t>Additionally, many TMS courses that are CRC approved have the accreditation attached for the course, so you can print out the certificates of completion using the following method.  </a:t>
            </a:r>
          </a:p>
          <a:p>
            <a:endParaRPr lang="en-US" dirty="0"/>
          </a:p>
          <a:p>
            <a:r>
              <a:rPr lang="en-US" sz="1200" kern="1200" dirty="0">
                <a:solidFill>
                  <a:schemeClr val="tx1"/>
                </a:solidFill>
                <a:effectLst/>
                <a:latin typeface="+mn-lt"/>
                <a:ea typeface="+mn-ea"/>
                <a:cs typeface="+mn-cs"/>
              </a:rPr>
              <a:t>Certified Rehabilitation Counselor (CRC) Continuing Education credit for this Item is approved. To receive your CRC Verification Form, go to the TMS “My History” Pod, Click “View All,” locate the training, click on “View Details” and click “Print Accreditation Certificate.” Submit the information on the Accreditation Certificate to your CRCC My Profile CE Report Portal.</a:t>
            </a:r>
            <a:endParaRPr lang="en-US" dirty="0"/>
          </a:p>
        </p:txBody>
      </p:sp>
      <p:sp>
        <p:nvSpPr>
          <p:cNvPr id="4" name="Slide Number Placeholder 3"/>
          <p:cNvSpPr>
            <a:spLocks noGrp="1"/>
          </p:cNvSpPr>
          <p:nvPr>
            <p:ph type="sldNum" sz="quarter" idx="10"/>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A263C7BD-EE4B-42E2-A75C-958D06C60C46}"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105718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B994B38-FABC-FB41-AD08-3348CFB792CE}"/>
              </a:ext>
            </a:extLst>
          </p:cNvPr>
          <p:cNvSpPr/>
          <p:nvPr userDrawn="1"/>
        </p:nvSpPr>
        <p:spPr>
          <a:xfrm>
            <a:off x="0" y="0"/>
            <a:ext cx="12192000" cy="68669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8" name="Picture 7">
            <a:extLst>
              <a:ext uri="{FF2B5EF4-FFF2-40B4-BE49-F238E27FC236}">
                <a16:creationId xmlns:a16="http://schemas.microsoft.com/office/drawing/2014/main" id="{8C0582E7-8953-3F4C-8634-1C6FB4EFDA6A}"/>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9D9D88D-4A19-2744-BD82-0762372CF112}"/>
              </a:ext>
            </a:extLst>
          </p:cNvPr>
          <p:cNvSpPr>
            <a:spLocks noGrp="1"/>
          </p:cNvSpPr>
          <p:nvPr>
            <p:ph type="ctrTitle"/>
          </p:nvPr>
        </p:nvSpPr>
        <p:spPr>
          <a:xfrm>
            <a:off x="389683" y="1810853"/>
            <a:ext cx="7077919" cy="2387600"/>
          </a:xfrm>
        </p:spPr>
        <p:txBody>
          <a:bodyPr anchor="b"/>
          <a:lstStyle>
            <a:lvl1pPr algn="l">
              <a:defRPr sz="6000" b="1">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2508EFAD-519D-1A45-9661-63F66A218F78}"/>
              </a:ext>
            </a:extLst>
          </p:cNvPr>
          <p:cNvSpPr>
            <a:spLocks noGrp="1"/>
          </p:cNvSpPr>
          <p:nvPr>
            <p:ph type="subTitle" idx="1"/>
          </p:nvPr>
        </p:nvSpPr>
        <p:spPr>
          <a:xfrm>
            <a:off x="389683" y="4564067"/>
            <a:ext cx="7077919" cy="933095"/>
          </a:xfrm>
        </p:spPr>
        <p:txBody>
          <a:bodyPr/>
          <a:lstStyle>
            <a:lvl1pPr marL="0" indent="0" algn="l">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Tree>
    <p:extLst>
      <p:ext uri="{BB962C8B-B14F-4D97-AF65-F5344CB8AC3E}">
        <p14:creationId xmlns:p14="http://schemas.microsoft.com/office/powerpoint/2010/main" val="29346953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a:t>
            </a:fld>
            <a:endParaRPr lang="en-US">
              <a:solidFill>
                <a:prstClr val="white"/>
              </a:solidFill>
            </a:endParaRPr>
          </a:p>
        </p:txBody>
      </p:sp>
      <p:sp>
        <p:nvSpPr>
          <p:cNvPr id="4" name="Rectangle 3"/>
          <p:cNvSpPr/>
          <p:nvPr userDrawn="1"/>
        </p:nvSpPr>
        <p:spPr>
          <a:xfrm>
            <a:off x="0" y="-76200"/>
            <a:ext cx="12192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a:solidFill>
                <a:prstClr val="white"/>
              </a:solidFill>
            </a:endParaRPr>
          </a:p>
        </p:txBody>
      </p:sp>
      <p:sp>
        <p:nvSpPr>
          <p:cNvPr id="5" name="Title 1"/>
          <p:cNvSpPr>
            <a:spLocks noGrp="1"/>
          </p:cNvSpPr>
          <p:nvPr>
            <p:ph type="title" hasCustomPrompt="1"/>
          </p:nvPr>
        </p:nvSpPr>
        <p:spPr>
          <a:xfrm>
            <a:off x="0" y="-76200"/>
            <a:ext cx="12192000" cy="731520"/>
          </a:xfrm>
        </p:spPr>
        <p:txBody>
          <a:bodyPr>
            <a:normAutofit/>
          </a:bodyPr>
          <a:lstStyle>
            <a:lvl1pPr>
              <a:defRPr b="1" baseline="0">
                <a:solidFill>
                  <a:schemeClr val="bg1"/>
                </a:solidFill>
              </a:defRPr>
            </a:lvl1pPr>
          </a:lstStyle>
          <a:p>
            <a:r>
              <a:rPr lang="en-US" sz="3600"/>
              <a:t>Click to edit Slide Maser Style</a:t>
            </a:r>
            <a:endParaRPr lang="en-US" sz="3600" u="sng"/>
          </a:p>
        </p:txBody>
      </p:sp>
    </p:spTree>
    <p:extLst>
      <p:ext uri="{BB962C8B-B14F-4D97-AF65-F5344CB8AC3E}">
        <p14:creationId xmlns:p14="http://schemas.microsoft.com/office/powerpoint/2010/main" val="2864637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B994B38-FABC-FB41-AD08-3348CFB792CE}"/>
              </a:ext>
            </a:extLst>
          </p:cNvPr>
          <p:cNvSpPr/>
          <p:nvPr/>
        </p:nvSpPr>
        <p:spPr>
          <a:xfrm>
            <a:off x="0" y="0"/>
            <a:ext cx="12192000" cy="68669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8C0582E7-8953-3F4C-8634-1C6FB4EFDA6A}"/>
              </a:ext>
            </a:extLst>
          </p:cNvPr>
          <p:cNvPicPr>
            <a:picLocks noChangeAspect="1"/>
          </p:cNvPicPr>
          <p:nvPr/>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9D9D88D-4A19-2744-BD82-0762372CF112}"/>
              </a:ext>
            </a:extLst>
          </p:cNvPr>
          <p:cNvSpPr>
            <a:spLocks noGrp="1"/>
          </p:cNvSpPr>
          <p:nvPr>
            <p:ph type="ctrTitle"/>
          </p:nvPr>
        </p:nvSpPr>
        <p:spPr>
          <a:xfrm>
            <a:off x="389683" y="1810853"/>
            <a:ext cx="7077919" cy="2387600"/>
          </a:xfrm>
        </p:spPr>
        <p:txBody>
          <a:bodyPr anchor="b"/>
          <a:lstStyle>
            <a:lvl1pPr algn="l">
              <a:defRPr sz="3375" b="1">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508EFAD-519D-1A45-9661-63F66A218F78}"/>
              </a:ext>
            </a:extLst>
          </p:cNvPr>
          <p:cNvSpPr>
            <a:spLocks noGrp="1"/>
          </p:cNvSpPr>
          <p:nvPr>
            <p:ph type="subTitle" idx="1"/>
          </p:nvPr>
        </p:nvSpPr>
        <p:spPr>
          <a:xfrm>
            <a:off x="389683" y="4564067"/>
            <a:ext cx="7077919" cy="933095"/>
          </a:xfrm>
        </p:spPr>
        <p:txBody>
          <a:bodyPr/>
          <a:lstStyle>
            <a:lvl1pPr marL="0" indent="0" algn="l">
              <a:buNone/>
              <a:defRPr sz="1350">
                <a:solidFill>
                  <a:schemeClr val="bg1"/>
                </a:solidFill>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endParaRPr lang="en-US" dirty="0"/>
          </a:p>
        </p:txBody>
      </p:sp>
    </p:spTree>
    <p:extLst>
      <p:ext uri="{BB962C8B-B14F-4D97-AF65-F5344CB8AC3E}">
        <p14:creationId xmlns:p14="http://schemas.microsoft.com/office/powerpoint/2010/main" val="29067708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777FA-89BE-0D4D-A3E6-68587F9287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3572F3-8C13-214A-B376-C2C05B0F151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5985BF-735C-F942-A87A-899BB96F732F}"/>
              </a:ext>
            </a:extLst>
          </p:cNvPr>
          <p:cNvSpPr>
            <a:spLocks noGrp="1"/>
          </p:cNvSpPr>
          <p:nvPr>
            <p:ph type="dt" sz="half" idx="10"/>
          </p:nvPr>
        </p:nvSpPr>
        <p:spPr>
          <a:xfrm>
            <a:off x="3055920" y="6350975"/>
            <a:ext cx="881381"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03D1B2BD-DCF0-CA49-A4C2-5C702AD1BF44}"/>
              </a:ext>
            </a:extLst>
          </p:cNvPr>
          <p:cNvSpPr>
            <a:spLocks noGrp="1"/>
          </p:cNvSpPr>
          <p:nvPr>
            <p:ph type="ftr" sz="quarter" idx="11"/>
          </p:nvPr>
        </p:nvSpPr>
        <p:spPr>
          <a:xfrm>
            <a:off x="4098664" y="6356354"/>
            <a:ext cx="6992469"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70BA0F3-B54B-5648-B04B-57278B32F665}"/>
              </a:ext>
            </a:extLst>
          </p:cNvPr>
          <p:cNvSpPr>
            <a:spLocks noGrp="1"/>
          </p:cNvSpPr>
          <p:nvPr>
            <p:ph type="sldNum" sz="quarter" idx="12"/>
          </p:nvPr>
        </p:nvSpPr>
        <p:spPr/>
        <p:txBody>
          <a:bodyPr/>
          <a:lstStyle/>
          <a:p>
            <a:fld id="{35D676C2-412A-47EE-AD55-086EB95F6BC9}" type="slidenum">
              <a:rPr lang="en-US" smtClean="0"/>
              <a:t>‹#›</a:t>
            </a:fld>
            <a:endParaRPr lang="en-US"/>
          </a:p>
        </p:txBody>
      </p:sp>
    </p:spTree>
    <p:extLst>
      <p:ext uri="{BB962C8B-B14F-4D97-AF65-F5344CB8AC3E}">
        <p14:creationId xmlns:p14="http://schemas.microsoft.com/office/powerpoint/2010/main" val="28507721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777FA-89BE-0D4D-A3E6-68587F9287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3572F3-8C13-214A-B376-C2C05B0F151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5985BF-735C-F942-A87A-899BB96F732F}"/>
              </a:ext>
            </a:extLst>
          </p:cNvPr>
          <p:cNvSpPr>
            <a:spLocks noGrp="1"/>
          </p:cNvSpPr>
          <p:nvPr>
            <p:ph type="dt" sz="half" idx="10"/>
          </p:nvPr>
        </p:nvSpPr>
        <p:spPr>
          <a:xfrm>
            <a:off x="3055920" y="6350975"/>
            <a:ext cx="881381"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03D1B2BD-DCF0-CA49-A4C2-5C702AD1BF44}"/>
              </a:ext>
            </a:extLst>
          </p:cNvPr>
          <p:cNvSpPr>
            <a:spLocks noGrp="1"/>
          </p:cNvSpPr>
          <p:nvPr>
            <p:ph type="ftr" sz="quarter" idx="11"/>
          </p:nvPr>
        </p:nvSpPr>
        <p:spPr>
          <a:xfrm>
            <a:off x="4098664" y="6356354"/>
            <a:ext cx="6992469"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70BA0F3-B54B-5648-B04B-57278B32F665}"/>
              </a:ext>
            </a:extLst>
          </p:cNvPr>
          <p:cNvSpPr>
            <a:spLocks noGrp="1"/>
          </p:cNvSpPr>
          <p:nvPr>
            <p:ph type="sldNum" sz="quarter" idx="12"/>
          </p:nvPr>
        </p:nvSpPr>
        <p:spPr/>
        <p:txBody>
          <a:bodyPr/>
          <a:lstStyle/>
          <a:p>
            <a:fld id="{35D676C2-412A-47EE-AD55-086EB95F6BC9}" type="slidenum">
              <a:rPr lang="en-US" smtClean="0"/>
              <a:t>‹#›</a:t>
            </a:fld>
            <a:endParaRPr lang="en-US"/>
          </a:p>
        </p:txBody>
      </p:sp>
      <p:sp>
        <p:nvSpPr>
          <p:cNvPr id="8" name="Rectangle 7">
            <a:extLst>
              <a:ext uri="{FF2B5EF4-FFF2-40B4-BE49-F238E27FC236}">
                <a16:creationId xmlns:a16="http://schemas.microsoft.com/office/drawing/2014/main" id="{7EB7E956-7124-F941-B989-529BD87A7B29}"/>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71FE956A-43BB-7847-8D72-306D51FCB5B4}"/>
              </a:ext>
            </a:extLst>
          </p:cNvPr>
          <p:cNvPicPr>
            <a:picLocks noChangeAspect="1"/>
          </p:cNvPicPr>
          <p:nvPr/>
        </p:nvPicPr>
        <p:blipFill>
          <a:blip r:embed="rId2"/>
          <a:srcRect/>
          <a:stretch/>
        </p:blipFill>
        <p:spPr>
          <a:xfrm>
            <a:off x="0" y="0"/>
            <a:ext cx="12192000" cy="6858000"/>
          </a:xfrm>
          <a:prstGeom prst="rect">
            <a:avLst/>
          </a:prstGeom>
        </p:spPr>
      </p:pic>
    </p:spTree>
    <p:extLst>
      <p:ext uri="{BB962C8B-B14F-4D97-AF65-F5344CB8AC3E}">
        <p14:creationId xmlns:p14="http://schemas.microsoft.com/office/powerpoint/2010/main" val="7027447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4E4280C-0C66-B047-B9C7-373A1EDEFF0F}"/>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1" name="Picture 10" descr="A close up of a building&#10;&#10;Description automatically generated">
            <a:extLst>
              <a:ext uri="{FF2B5EF4-FFF2-40B4-BE49-F238E27FC236}">
                <a16:creationId xmlns:a16="http://schemas.microsoft.com/office/drawing/2014/main" id="{18F4825A-768D-E240-AE9A-E6929ED17323}"/>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7D08BB7-936D-874F-BF65-E6C1343E70BF}"/>
              </a:ext>
            </a:extLst>
          </p:cNvPr>
          <p:cNvSpPr>
            <a:spLocks noGrp="1"/>
          </p:cNvSpPr>
          <p:nvPr>
            <p:ph type="title" hasCustomPrompt="1"/>
          </p:nvPr>
        </p:nvSpPr>
        <p:spPr>
          <a:xfrm>
            <a:off x="4250526" y="1709742"/>
            <a:ext cx="7721841" cy="2852737"/>
          </a:xfrm>
        </p:spPr>
        <p:txBody>
          <a:bodyPr anchor="b"/>
          <a:lstStyle>
            <a:lvl1pPr algn="r">
              <a:defRPr sz="3375" b="1">
                <a:solidFill>
                  <a:schemeClr val="tx2"/>
                </a:solidFill>
              </a:defRPr>
            </a:lvl1pPr>
          </a:lstStyle>
          <a:p>
            <a:r>
              <a:rPr lang="en-US" dirty="0"/>
              <a:t>Click to edit</a:t>
            </a:r>
            <a:br>
              <a:rPr lang="en-US" dirty="0"/>
            </a:br>
            <a:r>
              <a:rPr lang="en-US" dirty="0"/>
              <a:t>Master title style</a:t>
            </a:r>
          </a:p>
        </p:txBody>
      </p:sp>
      <p:sp>
        <p:nvSpPr>
          <p:cNvPr id="3" name="Text Placeholder 2">
            <a:extLst>
              <a:ext uri="{FF2B5EF4-FFF2-40B4-BE49-F238E27FC236}">
                <a16:creationId xmlns:a16="http://schemas.microsoft.com/office/drawing/2014/main" id="{18F19FCC-16CE-F24A-B069-FF6B1C7FEB96}"/>
              </a:ext>
            </a:extLst>
          </p:cNvPr>
          <p:cNvSpPr>
            <a:spLocks noGrp="1"/>
          </p:cNvSpPr>
          <p:nvPr>
            <p:ph type="body" idx="1"/>
          </p:nvPr>
        </p:nvSpPr>
        <p:spPr>
          <a:xfrm>
            <a:off x="4250526" y="4589464"/>
            <a:ext cx="7721841" cy="735572"/>
          </a:xfrm>
        </p:spPr>
        <p:txBody>
          <a:bodyPr/>
          <a:lstStyle>
            <a:lvl1pPr marL="0" indent="0" algn="r">
              <a:buNone/>
              <a:defRPr sz="1350">
                <a:solidFill>
                  <a:schemeClr val="tx2"/>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B04C3BC6-6923-E649-AF41-A824E47D086E}"/>
              </a:ext>
            </a:extLst>
          </p:cNvPr>
          <p:cNvSpPr>
            <a:spLocks noGrp="1"/>
          </p:cNvSpPr>
          <p:nvPr>
            <p:ph type="sldNum" sz="quarter" idx="12"/>
          </p:nvPr>
        </p:nvSpPr>
        <p:spPr>
          <a:xfrm>
            <a:off x="4718051" y="6208176"/>
            <a:ext cx="2743200" cy="365125"/>
          </a:xfrm>
        </p:spPr>
        <p:txBody>
          <a:bodyPr/>
          <a:lstStyle>
            <a:lvl1pPr algn="ctr">
              <a:defRPr/>
            </a:lvl1pPr>
          </a:lstStyle>
          <a:p>
            <a:fld id="{35D676C2-412A-47EE-AD55-086EB95F6BC9}" type="slidenum">
              <a:rPr lang="en-US" smtClean="0"/>
              <a:t>‹#›</a:t>
            </a:fld>
            <a:endParaRPr lang="en-US"/>
          </a:p>
        </p:txBody>
      </p:sp>
    </p:spTree>
    <p:extLst>
      <p:ext uri="{BB962C8B-B14F-4D97-AF65-F5344CB8AC3E}">
        <p14:creationId xmlns:p14="http://schemas.microsoft.com/office/powerpoint/2010/main" val="31971821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5A6B0-5ACE-8D4E-8C61-B0A8014772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8E959F2-A51D-2B40-A03E-C4721B18EA50}"/>
              </a:ext>
            </a:extLst>
          </p:cNvPr>
          <p:cNvSpPr>
            <a:spLocks noGrp="1"/>
          </p:cNvSpPr>
          <p:nvPr>
            <p:ph sz="half" idx="1"/>
          </p:nvPr>
        </p:nvSpPr>
        <p:spPr>
          <a:xfrm>
            <a:off x="420624"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45758A00-57DD-1944-AE99-7E13F92CFABE}"/>
              </a:ext>
            </a:extLst>
          </p:cNvPr>
          <p:cNvSpPr>
            <a:spLocks noGrp="1"/>
          </p:cNvSpPr>
          <p:nvPr>
            <p:ph sz="half" idx="2"/>
          </p:nvPr>
        </p:nvSpPr>
        <p:spPr>
          <a:xfrm>
            <a:off x="5822449" y="1836964"/>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A79C73C1-75CC-C74E-9F27-2B4B01127AC3}"/>
              </a:ext>
            </a:extLst>
          </p:cNvPr>
          <p:cNvSpPr>
            <a:spLocks noGrp="1"/>
          </p:cNvSpPr>
          <p:nvPr>
            <p:ph type="dt" sz="half" idx="10"/>
          </p:nvPr>
        </p:nvSpPr>
        <p:spPr>
          <a:xfrm>
            <a:off x="3055920" y="6350975"/>
            <a:ext cx="881381"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11BFA9B3-ADEB-0648-A921-275E49B763A4}"/>
              </a:ext>
            </a:extLst>
          </p:cNvPr>
          <p:cNvSpPr>
            <a:spLocks noGrp="1"/>
          </p:cNvSpPr>
          <p:nvPr>
            <p:ph type="ftr" sz="quarter" idx="11"/>
          </p:nvPr>
        </p:nvSpPr>
        <p:spPr>
          <a:xfrm>
            <a:off x="4098664" y="6356354"/>
            <a:ext cx="6992469"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905EE3E-3409-834B-A175-A52573B009B2}"/>
              </a:ext>
            </a:extLst>
          </p:cNvPr>
          <p:cNvSpPr>
            <a:spLocks noGrp="1"/>
          </p:cNvSpPr>
          <p:nvPr>
            <p:ph type="sldNum" sz="quarter" idx="12"/>
          </p:nvPr>
        </p:nvSpPr>
        <p:spPr/>
        <p:txBody>
          <a:bodyPr/>
          <a:lstStyle/>
          <a:p>
            <a:fld id="{35D676C2-412A-47EE-AD55-086EB95F6BC9}" type="slidenum">
              <a:rPr lang="en-US" smtClean="0"/>
              <a:t>‹#›</a:t>
            </a:fld>
            <a:endParaRPr lang="en-US"/>
          </a:p>
        </p:txBody>
      </p:sp>
    </p:spTree>
    <p:extLst>
      <p:ext uri="{BB962C8B-B14F-4D97-AF65-F5344CB8AC3E}">
        <p14:creationId xmlns:p14="http://schemas.microsoft.com/office/powerpoint/2010/main" val="10639825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0D342-8FB4-D641-ADD6-F82A97725C84}"/>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05FA87B4-9641-B243-8366-4ABDBBD53A70}"/>
              </a:ext>
            </a:extLst>
          </p:cNvPr>
          <p:cNvSpPr>
            <a:spLocks noGrp="1"/>
          </p:cNvSpPr>
          <p:nvPr>
            <p:ph type="sldNum" sz="quarter" idx="12"/>
          </p:nvPr>
        </p:nvSpPr>
        <p:spPr/>
        <p:txBody>
          <a:bodyPr/>
          <a:lstStyle/>
          <a:p>
            <a:fld id="{35D676C2-412A-47EE-AD55-086EB95F6BC9}" type="slidenum">
              <a:rPr lang="en-US" smtClean="0"/>
              <a:t>‹#›</a:t>
            </a:fld>
            <a:endParaRPr lang="en-US"/>
          </a:p>
        </p:txBody>
      </p:sp>
    </p:spTree>
    <p:extLst>
      <p:ext uri="{BB962C8B-B14F-4D97-AF65-F5344CB8AC3E}">
        <p14:creationId xmlns:p14="http://schemas.microsoft.com/office/powerpoint/2010/main" val="33428204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C7D3A7-642A-0F46-8236-237CA67F393D}"/>
              </a:ext>
            </a:extLst>
          </p:cNvPr>
          <p:cNvSpPr>
            <a:spLocks noGrp="1"/>
          </p:cNvSpPr>
          <p:nvPr>
            <p:ph type="dt" sz="half" idx="10"/>
          </p:nvPr>
        </p:nvSpPr>
        <p:spPr>
          <a:xfrm>
            <a:off x="3055920" y="6350975"/>
            <a:ext cx="881381" cy="365125"/>
          </a:xfrm>
          <a:prstGeom prst="rect">
            <a:avLst/>
          </a:prstGeom>
        </p:spPr>
        <p:txBody>
          <a:bodyPr/>
          <a:lstStyle/>
          <a:p>
            <a:endParaRPr lang="en-US"/>
          </a:p>
        </p:txBody>
      </p:sp>
      <p:sp>
        <p:nvSpPr>
          <p:cNvPr id="3" name="Footer Placeholder 2">
            <a:extLst>
              <a:ext uri="{FF2B5EF4-FFF2-40B4-BE49-F238E27FC236}">
                <a16:creationId xmlns:a16="http://schemas.microsoft.com/office/drawing/2014/main" id="{68481F3A-1FDB-074B-9BA5-3D84769C9861}"/>
              </a:ext>
            </a:extLst>
          </p:cNvPr>
          <p:cNvSpPr>
            <a:spLocks noGrp="1"/>
          </p:cNvSpPr>
          <p:nvPr>
            <p:ph type="ftr" sz="quarter" idx="11"/>
          </p:nvPr>
        </p:nvSpPr>
        <p:spPr>
          <a:xfrm>
            <a:off x="4098664" y="6356354"/>
            <a:ext cx="6992469"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1DBAC2CE-61C8-EA46-BF6B-FA56DF66F84D}"/>
              </a:ext>
            </a:extLst>
          </p:cNvPr>
          <p:cNvSpPr>
            <a:spLocks noGrp="1"/>
          </p:cNvSpPr>
          <p:nvPr>
            <p:ph type="sldNum" sz="quarter" idx="12"/>
          </p:nvPr>
        </p:nvSpPr>
        <p:spPr/>
        <p:txBody>
          <a:bodyPr/>
          <a:lstStyle/>
          <a:p>
            <a:fld id="{35D676C2-412A-47EE-AD55-086EB95F6BC9}" type="slidenum">
              <a:rPr lang="en-US" smtClean="0"/>
              <a:t>‹#›</a:t>
            </a:fld>
            <a:endParaRPr lang="en-US"/>
          </a:p>
        </p:txBody>
      </p:sp>
      <p:sp>
        <p:nvSpPr>
          <p:cNvPr id="5" name="Rectangle 4">
            <a:extLst>
              <a:ext uri="{FF2B5EF4-FFF2-40B4-BE49-F238E27FC236}">
                <a16:creationId xmlns:a16="http://schemas.microsoft.com/office/drawing/2014/main" id="{6021F079-1338-5A4B-97B4-06BF11FD9212}"/>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3622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7831B-CB70-C84D-8145-3968943E3A47}"/>
              </a:ext>
            </a:extLst>
          </p:cNvPr>
          <p:cNvSpPr>
            <a:spLocks noGrp="1"/>
          </p:cNvSpPr>
          <p:nvPr>
            <p:ph type="title"/>
          </p:nvPr>
        </p:nvSpPr>
        <p:spPr>
          <a:xfrm>
            <a:off x="420624" y="1011630"/>
            <a:ext cx="3932237" cy="1600200"/>
          </a:xfrm>
        </p:spPr>
        <p:txBody>
          <a:bodyPr anchor="b"/>
          <a:lstStyle>
            <a:lvl1pPr>
              <a:defRPr sz="1800"/>
            </a:lvl1pPr>
          </a:lstStyle>
          <a:p>
            <a:r>
              <a:rPr lang="en-US"/>
              <a:t>Click to edit Master title style</a:t>
            </a:r>
          </a:p>
        </p:txBody>
      </p:sp>
      <p:sp>
        <p:nvSpPr>
          <p:cNvPr id="3" name="Content Placeholder 2">
            <a:extLst>
              <a:ext uri="{FF2B5EF4-FFF2-40B4-BE49-F238E27FC236}">
                <a16:creationId xmlns:a16="http://schemas.microsoft.com/office/drawing/2014/main" id="{4B110CE6-528D-314C-A679-134BE283F761}"/>
              </a:ext>
            </a:extLst>
          </p:cNvPr>
          <p:cNvSpPr>
            <a:spLocks noGrp="1"/>
          </p:cNvSpPr>
          <p:nvPr>
            <p:ph idx="1"/>
          </p:nvPr>
        </p:nvSpPr>
        <p:spPr>
          <a:xfrm>
            <a:off x="4753041" y="344249"/>
            <a:ext cx="6172200" cy="5516805"/>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33198EE-C23F-694A-96E4-99B23841D7A8}"/>
              </a:ext>
            </a:extLst>
          </p:cNvPr>
          <p:cNvSpPr>
            <a:spLocks noGrp="1"/>
          </p:cNvSpPr>
          <p:nvPr>
            <p:ph type="body" sz="half" idx="2"/>
          </p:nvPr>
        </p:nvSpPr>
        <p:spPr>
          <a:xfrm>
            <a:off x="420624" y="2710928"/>
            <a:ext cx="3932237" cy="3158060"/>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7" name="Slide Number Placeholder 6">
            <a:extLst>
              <a:ext uri="{FF2B5EF4-FFF2-40B4-BE49-F238E27FC236}">
                <a16:creationId xmlns:a16="http://schemas.microsoft.com/office/drawing/2014/main" id="{E2F92A62-751D-7648-8B00-3AD85445A22D}"/>
              </a:ext>
            </a:extLst>
          </p:cNvPr>
          <p:cNvSpPr>
            <a:spLocks noGrp="1"/>
          </p:cNvSpPr>
          <p:nvPr>
            <p:ph type="sldNum" sz="quarter" idx="12"/>
          </p:nvPr>
        </p:nvSpPr>
        <p:spPr/>
        <p:txBody>
          <a:bodyPr/>
          <a:lstStyle/>
          <a:p>
            <a:fld id="{35D676C2-412A-47EE-AD55-086EB95F6BC9}" type="slidenum">
              <a:rPr lang="en-US" smtClean="0"/>
              <a:t>‹#›</a:t>
            </a:fld>
            <a:endParaRPr lang="en-US"/>
          </a:p>
        </p:txBody>
      </p:sp>
    </p:spTree>
    <p:extLst>
      <p:ext uri="{BB962C8B-B14F-4D97-AF65-F5344CB8AC3E}">
        <p14:creationId xmlns:p14="http://schemas.microsoft.com/office/powerpoint/2010/main" val="794585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C3901F6-1923-0943-9E01-E4286D238956}"/>
              </a:ext>
            </a:extLst>
          </p:cNvPr>
          <p:cNvSpPr>
            <a:spLocks noGrp="1"/>
          </p:cNvSpPr>
          <p:nvPr>
            <p:ph type="pic" idx="1"/>
          </p:nvPr>
        </p:nvSpPr>
        <p:spPr>
          <a:xfrm>
            <a:off x="4753043" y="457201"/>
            <a:ext cx="6172200" cy="5403850"/>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en-US"/>
              <a:t>Click icon to add picture</a:t>
            </a:r>
          </a:p>
        </p:txBody>
      </p:sp>
      <p:sp>
        <p:nvSpPr>
          <p:cNvPr id="7" name="Slide Number Placeholder 6">
            <a:extLst>
              <a:ext uri="{FF2B5EF4-FFF2-40B4-BE49-F238E27FC236}">
                <a16:creationId xmlns:a16="http://schemas.microsoft.com/office/drawing/2014/main" id="{D6476633-FBEF-9041-AFB4-D3289965B082}"/>
              </a:ext>
            </a:extLst>
          </p:cNvPr>
          <p:cNvSpPr>
            <a:spLocks noGrp="1"/>
          </p:cNvSpPr>
          <p:nvPr>
            <p:ph type="sldNum" sz="quarter" idx="12"/>
          </p:nvPr>
        </p:nvSpPr>
        <p:spPr/>
        <p:txBody>
          <a:bodyPr/>
          <a:lstStyle/>
          <a:p>
            <a:fld id="{35D676C2-412A-47EE-AD55-086EB95F6BC9}" type="slidenum">
              <a:rPr lang="en-US" smtClean="0"/>
              <a:t>‹#›</a:t>
            </a:fld>
            <a:endParaRPr lang="en-US"/>
          </a:p>
        </p:txBody>
      </p:sp>
      <p:sp>
        <p:nvSpPr>
          <p:cNvPr id="8" name="Title 1">
            <a:extLst>
              <a:ext uri="{FF2B5EF4-FFF2-40B4-BE49-F238E27FC236}">
                <a16:creationId xmlns:a16="http://schemas.microsoft.com/office/drawing/2014/main" id="{0AFADA8D-6A86-8249-ADEA-796716BB7401}"/>
              </a:ext>
            </a:extLst>
          </p:cNvPr>
          <p:cNvSpPr>
            <a:spLocks noGrp="1"/>
          </p:cNvSpPr>
          <p:nvPr>
            <p:ph type="title"/>
          </p:nvPr>
        </p:nvSpPr>
        <p:spPr>
          <a:xfrm>
            <a:off x="420624" y="1011630"/>
            <a:ext cx="3932237" cy="1600200"/>
          </a:xfrm>
        </p:spPr>
        <p:txBody>
          <a:bodyPr anchor="b"/>
          <a:lstStyle>
            <a:lvl1pPr>
              <a:defRPr sz="1800"/>
            </a:lvl1pPr>
          </a:lstStyle>
          <a:p>
            <a:r>
              <a:rPr lang="en-US"/>
              <a:t>Click to edit Master title style</a:t>
            </a:r>
          </a:p>
        </p:txBody>
      </p:sp>
      <p:sp>
        <p:nvSpPr>
          <p:cNvPr id="10" name="Text Placeholder 3">
            <a:extLst>
              <a:ext uri="{FF2B5EF4-FFF2-40B4-BE49-F238E27FC236}">
                <a16:creationId xmlns:a16="http://schemas.microsoft.com/office/drawing/2014/main" id="{909A328A-5C98-EA44-8A4A-2D0BFCA4FE59}"/>
              </a:ext>
            </a:extLst>
          </p:cNvPr>
          <p:cNvSpPr>
            <a:spLocks noGrp="1"/>
          </p:cNvSpPr>
          <p:nvPr>
            <p:ph type="body" sz="half" idx="2"/>
          </p:nvPr>
        </p:nvSpPr>
        <p:spPr>
          <a:xfrm>
            <a:off x="420624" y="2710928"/>
            <a:ext cx="3932237" cy="3158060"/>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Tree>
    <p:extLst>
      <p:ext uri="{BB962C8B-B14F-4D97-AF65-F5344CB8AC3E}">
        <p14:creationId xmlns:p14="http://schemas.microsoft.com/office/powerpoint/2010/main" val="1203916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777FA-89BE-0D4D-A3E6-68587F9287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3572F3-8C13-214A-B376-C2C05B0F151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5985BF-735C-F942-A87A-899BB96F732F}"/>
              </a:ext>
            </a:extLst>
          </p:cNvPr>
          <p:cNvSpPr>
            <a:spLocks noGrp="1"/>
          </p:cNvSpPr>
          <p:nvPr>
            <p:ph type="dt" sz="half" idx="10"/>
          </p:nvPr>
        </p:nvSpPr>
        <p:spPr>
          <a:xfrm>
            <a:off x="3055920" y="6350975"/>
            <a:ext cx="881381" cy="365125"/>
          </a:xfrm>
          <a:prstGeom prst="rect">
            <a:avLst/>
          </a:prstGeom>
        </p:spPr>
        <p:txBody>
          <a:bodyPr/>
          <a:lstStyle/>
          <a:p>
            <a:fld id="{40A8AF43-B63D-4BFE-BA0E-491950051DB8}" type="datetime1">
              <a:rPr lang="en-US" smtClean="0"/>
              <a:t>4/28/2021</a:t>
            </a:fld>
            <a:endParaRPr lang="en-US"/>
          </a:p>
        </p:txBody>
      </p:sp>
      <p:sp>
        <p:nvSpPr>
          <p:cNvPr id="5" name="Footer Placeholder 4">
            <a:extLst>
              <a:ext uri="{FF2B5EF4-FFF2-40B4-BE49-F238E27FC236}">
                <a16:creationId xmlns:a16="http://schemas.microsoft.com/office/drawing/2014/main" id="{03D1B2BD-DCF0-CA49-A4C2-5C702AD1BF44}"/>
              </a:ext>
            </a:extLst>
          </p:cNvPr>
          <p:cNvSpPr>
            <a:spLocks noGrp="1"/>
          </p:cNvSpPr>
          <p:nvPr>
            <p:ph type="ftr" sz="quarter" idx="11"/>
          </p:nvPr>
        </p:nvSpPr>
        <p:spPr>
          <a:xfrm>
            <a:off x="4098664" y="6356354"/>
            <a:ext cx="6992469"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70BA0F3-B54B-5648-B04B-57278B32F665}"/>
              </a:ext>
            </a:extLst>
          </p:cNvPr>
          <p:cNvSpPr>
            <a:spLocks noGrp="1"/>
          </p:cNvSpPr>
          <p:nvPr>
            <p:ph type="sldNum" sz="quarter" idx="12"/>
          </p:nvPr>
        </p:nvSpPr>
        <p:spPr/>
        <p:txBody>
          <a:bodyPr/>
          <a:lstStyle/>
          <a:p>
            <a:fld id="{2346C6CC-1531-9D43-9929-56C34AA4FDB5}" type="slidenum">
              <a:rPr lang="en-US" smtClean="0"/>
              <a:t>‹#›</a:t>
            </a:fld>
            <a:endParaRPr lang="en-US"/>
          </a:p>
        </p:txBody>
      </p:sp>
    </p:spTree>
    <p:extLst>
      <p:ext uri="{BB962C8B-B14F-4D97-AF65-F5344CB8AC3E}">
        <p14:creationId xmlns:p14="http://schemas.microsoft.com/office/powerpoint/2010/main" val="12932649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777FA-89BE-0D4D-A3E6-68587F9287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3572F3-8C13-214A-B376-C2C05B0F151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5985BF-735C-F942-A87A-899BB96F732F}"/>
              </a:ext>
            </a:extLst>
          </p:cNvPr>
          <p:cNvSpPr>
            <a:spLocks noGrp="1"/>
          </p:cNvSpPr>
          <p:nvPr>
            <p:ph type="dt" sz="half" idx="10"/>
          </p:nvPr>
        </p:nvSpPr>
        <p:spPr>
          <a:xfrm>
            <a:off x="3055920" y="6350975"/>
            <a:ext cx="881381" cy="365125"/>
          </a:xfrm>
          <a:prstGeom prst="rect">
            <a:avLst/>
          </a:prstGeom>
        </p:spPr>
        <p:txBody>
          <a:bodyPr/>
          <a:lstStyle/>
          <a:p>
            <a:fld id="{32AED08C-515F-405D-AA76-29E4980D8907}" type="datetime1">
              <a:rPr lang="en-US" smtClean="0"/>
              <a:t>4/28/2021</a:t>
            </a:fld>
            <a:endParaRPr lang="en-US"/>
          </a:p>
        </p:txBody>
      </p:sp>
      <p:sp>
        <p:nvSpPr>
          <p:cNvPr id="5" name="Footer Placeholder 4">
            <a:extLst>
              <a:ext uri="{FF2B5EF4-FFF2-40B4-BE49-F238E27FC236}">
                <a16:creationId xmlns:a16="http://schemas.microsoft.com/office/drawing/2014/main" id="{03D1B2BD-DCF0-CA49-A4C2-5C702AD1BF44}"/>
              </a:ext>
            </a:extLst>
          </p:cNvPr>
          <p:cNvSpPr>
            <a:spLocks noGrp="1"/>
          </p:cNvSpPr>
          <p:nvPr>
            <p:ph type="ftr" sz="quarter" idx="11"/>
          </p:nvPr>
        </p:nvSpPr>
        <p:spPr>
          <a:xfrm>
            <a:off x="4098664" y="6356354"/>
            <a:ext cx="6992469"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70BA0F3-B54B-5648-B04B-57278B32F665}"/>
              </a:ext>
            </a:extLst>
          </p:cNvPr>
          <p:cNvSpPr>
            <a:spLocks noGrp="1"/>
          </p:cNvSpPr>
          <p:nvPr>
            <p:ph type="sldNum" sz="quarter" idx="12"/>
          </p:nvPr>
        </p:nvSpPr>
        <p:spPr/>
        <p:txBody>
          <a:bodyPr/>
          <a:lstStyle/>
          <a:p>
            <a:fld id="{2346C6CC-1531-9D43-9929-56C34AA4FDB5}" type="slidenum">
              <a:rPr lang="en-US" smtClean="0"/>
              <a:t>‹#›</a:t>
            </a:fld>
            <a:endParaRPr lang="en-US"/>
          </a:p>
        </p:txBody>
      </p:sp>
      <p:sp>
        <p:nvSpPr>
          <p:cNvPr id="8" name="Rectangle 7">
            <a:extLst>
              <a:ext uri="{FF2B5EF4-FFF2-40B4-BE49-F238E27FC236}">
                <a16:creationId xmlns:a16="http://schemas.microsoft.com/office/drawing/2014/main" id="{7EB7E956-7124-F941-B989-529BD87A7B29}"/>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9" name="Picture 8">
            <a:extLst>
              <a:ext uri="{FF2B5EF4-FFF2-40B4-BE49-F238E27FC236}">
                <a16:creationId xmlns:a16="http://schemas.microsoft.com/office/drawing/2014/main" id="{71FE956A-43BB-7847-8D72-306D51FCB5B4}"/>
              </a:ext>
            </a:extLst>
          </p:cNvPr>
          <p:cNvPicPr>
            <a:picLocks noChangeAspect="1"/>
          </p:cNvPicPr>
          <p:nvPr userDrawn="1"/>
        </p:nvPicPr>
        <p:blipFill>
          <a:blip r:embed="rId2"/>
          <a:srcRect/>
          <a:stretch/>
        </p:blipFill>
        <p:spPr>
          <a:xfrm>
            <a:off x="0" y="0"/>
            <a:ext cx="12192000" cy="6858000"/>
          </a:xfrm>
          <a:prstGeom prst="rect">
            <a:avLst/>
          </a:prstGeom>
        </p:spPr>
      </p:pic>
    </p:spTree>
    <p:extLst>
      <p:ext uri="{BB962C8B-B14F-4D97-AF65-F5344CB8AC3E}">
        <p14:creationId xmlns:p14="http://schemas.microsoft.com/office/powerpoint/2010/main" val="1768186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4E4280C-0C66-B047-B9C7-373A1EDEFF0F}"/>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1" name="Picture 10" descr="A close up of a building&#10;&#10;Description automatically generated">
            <a:extLst>
              <a:ext uri="{FF2B5EF4-FFF2-40B4-BE49-F238E27FC236}">
                <a16:creationId xmlns:a16="http://schemas.microsoft.com/office/drawing/2014/main" id="{18F4825A-768D-E240-AE9A-E6929ED1732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7D08BB7-936D-874F-BF65-E6C1343E70BF}"/>
              </a:ext>
            </a:extLst>
          </p:cNvPr>
          <p:cNvSpPr>
            <a:spLocks noGrp="1"/>
          </p:cNvSpPr>
          <p:nvPr>
            <p:ph type="title" hasCustomPrompt="1"/>
          </p:nvPr>
        </p:nvSpPr>
        <p:spPr>
          <a:xfrm>
            <a:off x="4250526" y="1709742"/>
            <a:ext cx="7721841" cy="2852737"/>
          </a:xfrm>
        </p:spPr>
        <p:txBody>
          <a:bodyPr anchor="b"/>
          <a:lstStyle>
            <a:lvl1pPr algn="r">
              <a:defRPr sz="6000" b="1">
                <a:solidFill>
                  <a:schemeClr val="tx2"/>
                </a:solidFill>
              </a:defRPr>
            </a:lvl1pPr>
          </a:lstStyle>
          <a:p>
            <a:r>
              <a:rPr lang="en-US"/>
              <a:t>Click to edit</a:t>
            </a:r>
            <a:br>
              <a:rPr lang="en-US"/>
            </a:br>
            <a:r>
              <a:rPr lang="en-US"/>
              <a:t>Master title style</a:t>
            </a:r>
          </a:p>
        </p:txBody>
      </p:sp>
      <p:sp>
        <p:nvSpPr>
          <p:cNvPr id="3" name="Text Placeholder 2">
            <a:extLst>
              <a:ext uri="{FF2B5EF4-FFF2-40B4-BE49-F238E27FC236}">
                <a16:creationId xmlns:a16="http://schemas.microsoft.com/office/drawing/2014/main" id="{18F19FCC-16CE-F24A-B069-FF6B1C7FEB96}"/>
              </a:ext>
            </a:extLst>
          </p:cNvPr>
          <p:cNvSpPr>
            <a:spLocks noGrp="1"/>
          </p:cNvSpPr>
          <p:nvPr>
            <p:ph type="body" idx="1"/>
          </p:nvPr>
        </p:nvSpPr>
        <p:spPr>
          <a:xfrm>
            <a:off x="4250526" y="4589464"/>
            <a:ext cx="7721841" cy="735572"/>
          </a:xfrm>
        </p:spPr>
        <p:txBody>
          <a:bodyPr/>
          <a:lstStyle>
            <a:lvl1pPr marL="0" indent="0" algn="r">
              <a:buNone/>
              <a:defRPr sz="2400">
                <a:solidFill>
                  <a:schemeClr val="tx2"/>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B04C3BC6-6923-E649-AF41-A824E47D086E}"/>
              </a:ext>
            </a:extLst>
          </p:cNvPr>
          <p:cNvSpPr>
            <a:spLocks noGrp="1"/>
          </p:cNvSpPr>
          <p:nvPr>
            <p:ph type="sldNum" sz="quarter" idx="12"/>
          </p:nvPr>
        </p:nvSpPr>
        <p:spPr>
          <a:xfrm>
            <a:off x="4718051" y="6208176"/>
            <a:ext cx="2743200" cy="365125"/>
          </a:xfrm>
        </p:spPr>
        <p:txBody>
          <a:bodyPr/>
          <a:lstStyle>
            <a:lvl1pPr algn="ctr">
              <a:defRPr/>
            </a:lvl1pPr>
          </a:lstStyle>
          <a:p>
            <a:fld id="{2346C6CC-1531-9D43-9929-56C34AA4FDB5}" type="slidenum">
              <a:rPr lang="en-US" smtClean="0"/>
              <a:pPr/>
              <a:t>‹#›</a:t>
            </a:fld>
            <a:endParaRPr lang="en-US"/>
          </a:p>
        </p:txBody>
      </p:sp>
    </p:spTree>
    <p:extLst>
      <p:ext uri="{BB962C8B-B14F-4D97-AF65-F5344CB8AC3E}">
        <p14:creationId xmlns:p14="http://schemas.microsoft.com/office/powerpoint/2010/main" val="21342976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5A6B0-5ACE-8D4E-8C61-B0A8014772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8E959F2-A51D-2B40-A03E-C4721B18EA50}"/>
              </a:ext>
            </a:extLst>
          </p:cNvPr>
          <p:cNvSpPr>
            <a:spLocks noGrp="1"/>
          </p:cNvSpPr>
          <p:nvPr>
            <p:ph sz="half" idx="1"/>
          </p:nvPr>
        </p:nvSpPr>
        <p:spPr>
          <a:xfrm>
            <a:off x="420624"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758A00-57DD-1944-AE99-7E13F92CFABE}"/>
              </a:ext>
            </a:extLst>
          </p:cNvPr>
          <p:cNvSpPr>
            <a:spLocks noGrp="1"/>
          </p:cNvSpPr>
          <p:nvPr>
            <p:ph sz="half" idx="2"/>
          </p:nvPr>
        </p:nvSpPr>
        <p:spPr>
          <a:xfrm>
            <a:off x="5822449" y="1836964"/>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79C73C1-75CC-C74E-9F27-2B4B01127AC3}"/>
              </a:ext>
            </a:extLst>
          </p:cNvPr>
          <p:cNvSpPr>
            <a:spLocks noGrp="1"/>
          </p:cNvSpPr>
          <p:nvPr>
            <p:ph type="dt" sz="half" idx="10"/>
          </p:nvPr>
        </p:nvSpPr>
        <p:spPr>
          <a:xfrm>
            <a:off x="3055920" y="6350975"/>
            <a:ext cx="881381" cy="365125"/>
          </a:xfrm>
          <a:prstGeom prst="rect">
            <a:avLst/>
          </a:prstGeom>
        </p:spPr>
        <p:txBody>
          <a:bodyPr/>
          <a:lstStyle/>
          <a:p>
            <a:fld id="{5D92EDA5-7EE1-4DD2-A91B-BECEEAFE5E8A}" type="datetime1">
              <a:rPr lang="en-US" smtClean="0"/>
              <a:t>4/28/2021</a:t>
            </a:fld>
            <a:endParaRPr lang="en-US"/>
          </a:p>
        </p:txBody>
      </p:sp>
      <p:sp>
        <p:nvSpPr>
          <p:cNvPr id="6" name="Footer Placeholder 5">
            <a:extLst>
              <a:ext uri="{FF2B5EF4-FFF2-40B4-BE49-F238E27FC236}">
                <a16:creationId xmlns:a16="http://schemas.microsoft.com/office/drawing/2014/main" id="{11BFA9B3-ADEB-0648-A921-275E49B763A4}"/>
              </a:ext>
            </a:extLst>
          </p:cNvPr>
          <p:cNvSpPr>
            <a:spLocks noGrp="1"/>
          </p:cNvSpPr>
          <p:nvPr>
            <p:ph type="ftr" sz="quarter" idx="11"/>
          </p:nvPr>
        </p:nvSpPr>
        <p:spPr>
          <a:xfrm>
            <a:off x="4098664" y="6356354"/>
            <a:ext cx="6992469"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905EE3E-3409-834B-A175-A52573B009B2}"/>
              </a:ext>
            </a:extLst>
          </p:cNvPr>
          <p:cNvSpPr>
            <a:spLocks noGrp="1"/>
          </p:cNvSpPr>
          <p:nvPr>
            <p:ph type="sldNum" sz="quarter" idx="12"/>
          </p:nvPr>
        </p:nvSpPr>
        <p:spPr/>
        <p:txBody>
          <a:bodyPr/>
          <a:lstStyle/>
          <a:p>
            <a:fld id="{2346C6CC-1531-9D43-9929-56C34AA4FDB5}" type="slidenum">
              <a:rPr lang="en-US" smtClean="0"/>
              <a:t>‹#›</a:t>
            </a:fld>
            <a:endParaRPr lang="en-US"/>
          </a:p>
        </p:txBody>
      </p:sp>
    </p:spTree>
    <p:extLst>
      <p:ext uri="{BB962C8B-B14F-4D97-AF65-F5344CB8AC3E}">
        <p14:creationId xmlns:p14="http://schemas.microsoft.com/office/powerpoint/2010/main" val="18143802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0D342-8FB4-D641-ADD6-F82A97725C84}"/>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05FA87B4-9641-B243-8366-4ABDBBD53A70}"/>
              </a:ext>
            </a:extLst>
          </p:cNvPr>
          <p:cNvSpPr>
            <a:spLocks noGrp="1"/>
          </p:cNvSpPr>
          <p:nvPr>
            <p:ph type="sldNum" sz="quarter" idx="12"/>
          </p:nvPr>
        </p:nvSpPr>
        <p:spPr/>
        <p:txBody>
          <a:bodyPr/>
          <a:lstStyle/>
          <a:p>
            <a:fld id="{2346C6CC-1531-9D43-9929-56C34AA4FDB5}" type="slidenum">
              <a:rPr lang="en-US" smtClean="0"/>
              <a:t>‹#›</a:t>
            </a:fld>
            <a:endParaRPr lang="en-US"/>
          </a:p>
        </p:txBody>
      </p:sp>
    </p:spTree>
    <p:extLst>
      <p:ext uri="{BB962C8B-B14F-4D97-AF65-F5344CB8AC3E}">
        <p14:creationId xmlns:p14="http://schemas.microsoft.com/office/powerpoint/2010/main" val="20118355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C7D3A7-642A-0F46-8236-237CA67F393D}"/>
              </a:ext>
            </a:extLst>
          </p:cNvPr>
          <p:cNvSpPr>
            <a:spLocks noGrp="1"/>
          </p:cNvSpPr>
          <p:nvPr>
            <p:ph type="dt" sz="half" idx="10"/>
          </p:nvPr>
        </p:nvSpPr>
        <p:spPr>
          <a:xfrm>
            <a:off x="3055920" y="6350975"/>
            <a:ext cx="881381" cy="365125"/>
          </a:xfrm>
          <a:prstGeom prst="rect">
            <a:avLst/>
          </a:prstGeom>
        </p:spPr>
        <p:txBody>
          <a:bodyPr/>
          <a:lstStyle/>
          <a:p>
            <a:fld id="{6FF0BD11-F3A8-4424-95E6-9EAC04B2CA03}" type="datetime1">
              <a:rPr lang="en-US" smtClean="0"/>
              <a:t>4/28/2021</a:t>
            </a:fld>
            <a:endParaRPr lang="en-US"/>
          </a:p>
        </p:txBody>
      </p:sp>
      <p:sp>
        <p:nvSpPr>
          <p:cNvPr id="3" name="Footer Placeholder 2">
            <a:extLst>
              <a:ext uri="{FF2B5EF4-FFF2-40B4-BE49-F238E27FC236}">
                <a16:creationId xmlns:a16="http://schemas.microsoft.com/office/drawing/2014/main" id="{68481F3A-1FDB-074B-9BA5-3D84769C9861}"/>
              </a:ext>
            </a:extLst>
          </p:cNvPr>
          <p:cNvSpPr>
            <a:spLocks noGrp="1"/>
          </p:cNvSpPr>
          <p:nvPr>
            <p:ph type="ftr" sz="quarter" idx="11"/>
          </p:nvPr>
        </p:nvSpPr>
        <p:spPr>
          <a:xfrm>
            <a:off x="4098664" y="6356354"/>
            <a:ext cx="6992469"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1DBAC2CE-61C8-EA46-BF6B-FA56DF66F84D}"/>
              </a:ext>
            </a:extLst>
          </p:cNvPr>
          <p:cNvSpPr>
            <a:spLocks noGrp="1"/>
          </p:cNvSpPr>
          <p:nvPr>
            <p:ph type="sldNum" sz="quarter" idx="12"/>
          </p:nvPr>
        </p:nvSpPr>
        <p:spPr/>
        <p:txBody>
          <a:bodyPr/>
          <a:lstStyle/>
          <a:p>
            <a:fld id="{2346C6CC-1531-9D43-9929-56C34AA4FDB5}" type="slidenum">
              <a:rPr lang="en-US" smtClean="0"/>
              <a:t>‹#›</a:t>
            </a:fld>
            <a:endParaRPr lang="en-US"/>
          </a:p>
        </p:txBody>
      </p:sp>
      <p:sp>
        <p:nvSpPr>
          <p:cNvPr id="5" name="Rectangle 4">
            <a:extLst>
              <a:ext uri="{FF2B5EF4-FFF2-40B4-BE49-F238E27FC236}">
                <a16:creationId xmlns:a16="http://schemas.microsoft.com/office/drawing/2014/main" id="{6021F079-1338-5A4B-97B4-06BF11FD921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8854925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7831B-CB70-C84D-8145-3968943E3A47}"/>
              </a:ext>
            </a:extLst>
          </p:cNvPr>
          <p:cNvSpPr>
            <a:spLocks noGrp="1"/>
          </p:cNvSpPr>
          <p:nvPr>
            <p:ph type="title"/>
          </p:nvPr>
        </p:nvSpPr>
        <p:spPr>
          <a:xfrm>
            <a:off x="420624" y="101163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B110CE6-528D-314C-A679-134BE283F761}"/>
              </a:ext>
            </a:extLst>
          </p:cNvPr>
          <p:cNvSpPr>
            <a:spLocks noGrp="1"/>
          </p:cNvSpPr>
          <p:nvPr>
            <p:ph idx="1"/>
          </p:nvPr>
        </p:nvSpPr>
        <p:spPr>
          <a:xfrm>
            <a:off x="4753041" y="344249"/>
            <a:ext cx="6172200" cy="551680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33198EE-C23F-694A-96E4-99B23841D7A8}"/>
              </a:ext>
            </a:extLst>
          </p:cNvPr>
          <p:cNvSpPr>
            <a:spLocks noGrp="1"/>
          </p:cNvSpPr>
          <p:nvPr>
            <p:ph type="body" sz="half" idx="2"/>
          </p:nvPr>
        </p:nvSpPr>
        <p:spPr>
          <a:xfrm>
            <a:off x="420624" y="2710928"/>
            <a:ext cx="3932237" cy="3158060"/>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E2F92A62-751D-7648-8B00-3AD85445A22D}"/>
              </a:ext>
            </a:extLst>
          </p:cNvPr>
          <p:cNvSpPr>
            <a:spLocks noGrp="1"/>
          </p:cNvSpPr>
          <p:nvPr>
            <p:ph type="sldNum" sz="quarter" idx="12"/>
          </p:nvPr>
        </p:nvSpPr>
        <p:spPr/>
        <p:txBody>
          <a:bodyPr/>
          <a:lstStyle/>
          <a:p>
            <a:fld id="{2346C6CC-1531-9D43-9929-56C34AA4FDB5}" type="slidenum">
              <a:rPr lang="en-US" smtClean="0"/>
              <a:t>‹#›</a:t>
            </a:fld>
            <a:endParaRPr lang="en-US"/>
          </a:p>
        </p:txBody>
      </p:sp>
    </p:spTree>
    <p:extLst>
      <p:ext uri="{BB962C8B-B14F-4D97-AF65-F5344CB8AC3E}">
        <p14:creationId xmlns:p14="http://schemas.microsoft.com/office/powerpoint/2010/main" val="1315177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C3901F6-1923-0943-9E01-E4286D238956}"/>
              </a:ext>
            </a:extLst>
          </p:cNvPr>
          <p:cNvSpPr>
            <a:spLocks noGrp="1"/>
          </p:cNvSpPr>
          <p:nvPr>
            <p:ph type="pic" idx="1"/>
          </p:nvPr>
        </p:nvSpPr>
        <p:spPr>
          <a:xfrm>
            <a:off x="4753043" y="457201"/>
            <a:ext cx="6172200" cy="540385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p>
        </p:txBody>
      </p:sp>
      <p:sp>
        <p:nvSpPr>
          <p:cNvPr id="7" name="Slide Number Placeholder 6">
            <a:extLst>
              <a:ext uri="{FF2B5EF4-FFF2-40B4-BE49-F238E27FC236}">
                <a16:creationId xmlns:a16="http://schemas.microsoft.com/office/drawing/2014/main" id="{D6476633-FBEF-9041-AFB4-D3289965B082}"/>
              </a:ext>
            </a:extLst>
          </p:cNvPr>
          <p:cNvSpPr>
            <a:spLocks noGrp="1"/>
          </p:cNvSpPr>
          <p:nvPr>
            <p:ph type="sldNum" sz="quarter" idx="12"/>
          </p:nvPr>
        </p:nvSpPr>
        <p:spPr/>
        <p:txBody>
          <a:bodyPr/>
          <a:lstStyle/>
          <a:p>
            <a:fld id="{2346C6CC-1531-9D43-9929-56C34AA4FDB5}" type="slidenum">
              <a:rPr lang="en-US" smtClean="0"/>
              <a:t>‹#›</a:t>
            </a:fld>
            <a:endParaRPr lang="en-US"/>
          </a:p>
        </p:txBody>
      </p:sp>
      <p:sp>
        <p:nvSpPr>
          <p:cNvPr id="8" name="Title 1">
            <a:extLst>
              <a:ext uri="{FF2B5EF4-FFF2-40B4-BE49-F238E27FC236}">
                <a16:creationId xmlns:a16="http://schemas.microsoft.com/office/drawing/2014/main" id="{0AFADA8D-6A86-8249-ADEA-796716BB7401}"/>
              </a:ext>
            </a:extLst>
          </p:cNvPr>
          <p:cNvSpPr>
            <a:spLocks noGrp="1"/>
          </p:cNvSpPr>
          <p:nvPr>
            <p:ph type="title"/>
          </p:nvPr>
        </p:nvSpPr>
        <p:spPr>
          <a:xfrm>
            <a:off x="420624" y="1011630"/>
            <a:ext cx="3932237" cy="1600200"/>
          </a:xfrm>
        </p:spPr>
        <p:txBody>
          <a:bodyPr anchor="b"/>
          <a:lstStyle>
            <a:lvl1pPr>
              <a:defRPr sz="3200"/>
            </a:lvl1pPr>
          </a:lstStyle>
          <a:p>
            <a:r>
              <a:rPr lang="en-US"/>
              <a:t>Click to edit Master title style</a:t>
            </a:r>
          </a:p>
        </p:txBody>
      </p:sp>
      <p:sp>
        <p:nvSpPr>
          <p:cNvPr id="10" name="Text Placeholder 3">
            <a:extLst>
              <a:ext uri="{FF2B5EF4-FFF2-40B4-BE49-F238E27FC236}">
                <a16:creationId xmlns:a16="http://schemas.microsoft.com/office/drawing/2014/main" id="{909A328A-5C98-EA44-8A4A-2D0BFCA4FE59}"/>
              </a:ext>
            </a:extLst>
          </p:cNvPr>
          <p:cNvSpPr>
            <a:spLocks noGrp="1"/>
          </p:cNvSpPr>
          <p:nvPr>
            <p:ph type="body" sz="half" idx="2"/>
          </p:nvPr>
        </p:nvSpPr>
        <p:spPr>
          <a:xfrm>
            <a:off x="420624" y="2710928"/>
            <a:ext cx="3932237" cy="3158060"/>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Tree>
    <p:extLst>
      <p:ext uri="{BB962C8B-B14F-4D97-AF65-F5344CB8AC3E}">
        <p14:creationId xmlns:p14="http://schemas.microsoft.com/office/powerpoint/2010/main" val="32669378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image" Target="../media/image1.png"/><Relationship Id="rId5" Type="http://schemas.openxmlformats.org/officeDocument/2006/relationships/slideLayout" Target="../slideLayouts/slideLayout15.xml"/><Relationship Id="rId10" Type="http://schemas.openxmlformats.org/officeDocument/2006/relationships/theme" Target="../theme/theme2.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98D826E-BF38-704C-BC1A-E057D4FC5B4A}"/>
              </a:ext>
            </a:extLst>
          </p:cNvPr>
          <p:cNvPicPr>
            <a:picLocks noChangeAspect="1"/>
          </p:cNvPicPr>
          <p:nvPr userDrawn="1"/>
        </p:nvPicPr>
        <p:blipFill>
          <a:blip r:embed="rId12"/>
          <a:src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6310F51E-F5B2-C94D-807C-A2289D861856}"/>
              </a:ext>
            </a:extLst>
          </p:cNvPr>
          <p:cNvSpPr>
            <a:spLocks noGrp="1"/>
          </p:cNvSpPr>
          <p:nvPr>
            <p:ph type="title"/>
          </p:nvPr>
        </p:nvSpPr>
        <p:spPr>
          <a:xfrm>
            <a:off x="420627" y="291309"/>
            <a:ext cx="9720431" cy="7794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13CD293-CF85-0C4F-890C-1D67788ABB62}"/>
              </a:ext>
            </a:extLst>
          </p:cNvPr>
          <p:cNvSpPr>
            <a:spLocks noGrp="1"/>
          </p:cNvSpPr>
          <p:nvPr>
            <p:ph type="body" idx="1"/>
          </p:nvPr>
        </p:nvSpPr>
        <p:spPr>
          <a:xfrm>
            <a:off x="420624" y="1409255"/>
            <a:ext cx="10515600" cy="476771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0135FEA8-9C6D-4C4D-864E-4E206D9F7587}"/>
              </a:ext>
            </a:extLst>
          </p:cNvPr>
          <p:cNvSpPr>
            <a:spLocks noGrp="1"/>
          </p:cNvSpPr>
          <p:nvPr>
            <p:ph type="sldNum" sz="quarter" idx="4"/>
          </p:nvPr>
        </p:nvSpPr>
        <p:spPr>
          <a:xfrm>
            <a:off x="5354583" y="6356354"/>
            <a:ext cx="68766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2346C6CC-1531-9D43-9929-56C34AA4FDB5}" type="slidenum">
              <a:rPr lang="en-US" smtClean="0"/>
              <a:pPr/>
              <a:t>‹#›</a:t>
            </a:fld>
            <a:endParaRPr lang="en-US"/>
          </a:p>
        </p:txBody>
      </p:sp>
    </p:spTree>
    <p:extLst>
      <p:ext uri="{BB962C8B-B14F-4D97-AF65-F5344CB8AC3E}">
        <p14:creationId xmlns:p14="http://schemas.microsoft.com/office/powerpoint/2010/main" val="37994062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hf hdr="0" ftr="0" dt="0"/>
  <p:txStyles>
    <p:titleStyle>
      <a:lvl1pPr marL="11113" indent="0" algn="l" defTabSz="914377" rtl="0" eaLnBrk="1" latinLnBrk="0" hangingPunct="1">
        <a:lnSpc>
          <a:spcPct val="90000"/>
        </a:lnSpc>
        <a:spcBef>
          <a:spcPct val="0"/>
        </a:spcBef>
        <a:buNone/>
        <a:tabLst/>
        <a:defRPr sz="4000" b="1" i="0" u="none" kern="1200">
          <a:solidFill>
            <a:srgbClr val="003F72"/>
          </a:solidFill>
          <a:latin typeface="+mn-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522275" indent="-234945" algn="l" defTabSz="914377" rtl="0" eaLnBrk="1" latinLnBrk="0" hangingPunct="1">
        <a:lnSpc>
          <a:spcPct val="90000"/>
        </a:lnSpc>
        <a:spcBef>
          <a:spcPts val="500"/>
        </a:spcBef>
        <a:buSzPct val="75000"/>
        <a:buFont typeface="Courier New" panose="02070309020205020404" pitchFamily="49" charset="0"/>
        <a:buChar char="o"/>
        <a:tabLst/>
        <a:defRPr sz="2400" kern="1200">
          <a:solidFill>
            <a:schemeClr val="tx1"/>
          </a:solidFill>
          <a:latin typeface="+mn-lt"/>
          <a:ea typeface="+mn-ea"/>
          <a:cs typeface="+mn-cs"/>
        </a:defRPr>
      </a:lvl2pPr>
      <a:lvl3pPr marL="800080" indent="-234945" algn="l" defTabSz="914377" rtl="0" eaLnBrk="1" latinLnBrk="0" hangingPunct="1">
        <a:lnSpc>
          <a:spcPct val="90000"/>
        </a:lnSpc>
        <a:spcBef>
          <a:spcPts val="500"/>
        </a:spcBef>
        <a:buFont typeface="Wingdings" pitchFamily="2" charset="2"/>
        <a:buChar char="§"/>
        <a:tabLst/>
        <a:defRPr sz="2000" kern="1200">
          <a:solidFill>
            <a:srgbClr val="003F72"/>
          </a:solidFill>
          <a:latin typeface="+mn-lt"/>
          <a:ea typeface="+mn-ea"/>
          <a:cs typeface="+mn-cs"/>
        </a:defRPr>
      </a:lvl3pPr>
      <a:lvl4pPr marL="1035025" indent="-214308" algn="l" defTabSz="914377" rtl="0" eaLnBrk="1" latinLnBrk="0" hangingPunct="1">
        <a:lnSpc>
          <a:spcPct val="90000"/>
        </a:lnSpc>
        <a:spcBef>
          <a:spcPts val="500"/>
        </a:spcBef>
        <a:buFont typeface="Arial" panose="020B0604020202020204" pitchFamily="34" charset="0"/>
        <a:buChar char="•"/>
        <a:tabLst/>
        <a:defRPr sz="1800" kern="1200">
          <a:solidFill>
            <a:schemeClr val="tx1">
              <a:lumMod val="50000"/>
              <a:lumOff val="50000"/>
            </a:schemeClr>
          </a:solidFill>
          <a:latin typeface="+mn-lt"/>
          <a:ea typeface="+mn-ea"/>
          <a:cs typeface="+mn-cs"/>
        </a:defRPr>
      </a:lvl4pPr>
      <a:lvl5pPr marL="1258857" indent="-214308" algn="l" defTabSz="914377" rtl="0" eaLnBrk="1" latinLnBrk="0" hangingPunct="1">
        <a:lnSpc>
          <a:spcPct val="90000"/>
        </a:lnSpc>
        <a:spcBef>
          <a:spcPts val="500"/>
        </a:spcBef>
        <a:buSzPct val="85000"/>
        <a:buFont typeface="Courier New" panose="02070309020205020404" pitchFamily="49" charset="0"/>
        <a:buChar char="o"/>
        <a:tabLst/>
        <a:defRPr sz="1800" kern="1200">
          <a:solidFill>
            <a:schemeClr val="bg1">
              <a:lumMod val="50000"/>
            </a:schemeClr>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98D826E-BF38-704C-BC1A-E057D4FC5B4A}"/>
              </a:ext>
            </a:extLst>
          </p:cNvPr>
          <p:cNvPicPr>
            <a:picLocks noChangeAspect="1"/>
          </p:cNvPicPr>
          <p:nvPr/>
        </p:nvPicPr>
        <p:blipFill>
          <a:blip r:embed="rId11"/>
          <a:src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6310F51E-F5B2-C94D-807C-A2289D861856}"/>
              </a:ext>
            </a:extLst>
          </p:cNvPr>
          <p:cNvSpPr>
            <a:spLocks noGrp="1"/>
          </p:cNvSpPr>
          <p:nvPr>
            <p:ph type="title"/>
          </p:nvPr>
        </p:nvSpPr>
        <p:spPr>
          <a:xfrm>
            <a:off x="420627" y="291309"/>
            <a:ext cx="9720431" cy="7794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A13CD293-CF85-0C4F-890C-1D67788ABB62}"/>
              </a:ext>
            </a:extLst>
          </p:cNvPr>
          <p:cNvSpPr>
            <a:spLocks noGrp="1"/>
          </p:cNvSpPr>
          <p:nvPr>
            <p:ph type="body" idx="1"/>
          </p:nvPr>
        </p:nvSpPr>
        <p:spPr>
          <a:xfrm>
            <a:off x="420624" y="1409255"/>
            <a:ext cx="10515600" cy="476771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0135FEA8-9C6D-4C4D-864E-4E206D9F7587}"/>
              </a:ext>
            </a:extLst>
          </p:cNvPr>
          <p:cNvSpPr>
            <a:spLocks noGrp="1"/>
          </p:cNvSpPr>
          <p:nvPr>
            <p:ph type="sldNum" sz="quarter" idx="4"/>
          </p:nvPr>
        </p:nvSpPr>
        <p:spPr>
          <a:xfrm>
            <a:off x="5354583" y="6356354"/>
            <a:ext cx="687668" cy="365125"/>
          </a:xfrm>
          <a:prstGeom prst="rect">
            <a:avLst/>
          </a:prstGeom>
        </p:spPr>
        <p:txBody>
          <a:bodyPr vert="horz" lIns="91440" tIns="45720" rIns="91440" bIns="45720" rtlCol="0" anchor="ctr"/>
          <a:lstStyle>
            <a:lvl1pPr algn="ctr">
              <a:defRPr sz="900">
                <a:solidFill>
                  <a:schemeClr val="tx1"/>
                </a:solidFill>
              </a:defRPr>
            </a:lvl1pPr>
          </a:lstStyle>
          <a:p>
            <a:fld id="{35D676C2-412A-47EE-AD55-086EB95F6BC9}" type="slidenum">
              <a:rPr lang="en-US" smtClean="0"/>
              <a:t>‹#›</a:t>
            </a:fld>
            <a:endParaRPr lang="en-US"/>
          </a:p>
        </p:txBody>
      </p:sp>
    </p:spTree>
    <p:extLst>
      <p:ext uri="{BB962C8B-B14F-4D97-AF65-F5344CB8AC3E}">
        <p14:creationId xmlns:p14="http://schemas.microsoft.com/office/powerpoint/2010/main" val="3883773090"/>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Lst>
  <p:hf hdr="0" ftr="0" dt="0"/>
  <p:txStyles>
    <p:titleStyle>
      <a:lvl1pPr marL="6251" indent="0" algn="l" defTabSz="514350" rtl="0" eaLnBrk="1" latinLnBrk="0" hangingPunct="1">
        <a:lnSpc>
          <a:spcPct val="90000"/>
        </a:lnSpc>
        <a:spcBef>
          <a:spcPct val="0"/>
        </a:spcBef>
        <a:buNone/>
        <a:tabLst/>
        <a:defRPr sz="4000" b="1" kern="1200">
          <a:solidFill>
            <a:srgbClr val="003F72"/>
          </a:solidFill>
          <a:latin typeface="+mn-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2400" kern="1200">
          <a:solidFill>
            <a:schemeClr val="tx1"/>
          </a:solidFill>
          <a:latin typeface="+mn-lt"/>
          <a:ea typeface="+mn-ea"/>
          <a:cs typeface="+mn-cs"/>
        </a:defRPr>
      </a:lvl1pPr>
      <a:lvl2pPr marL="293787" indent="-132160" algn="l" defTabSz="514350" rtl="0" eaLnBrk="1" latinLnBrk="0" hangingPunct="1">
        <a:lnSpc>
          <a:spcPct val="90000"/>
        </a:lnSpc>
        <a:spcBef>
          <a:spcPts val="281"/>
        </a:spcBef>
        <a:buSzPct val="75000"/>
        <a:buFont typeface="Courier New" panose="02070309020205020404" pitchFamily="49" charset="0"/>
        <a:buChar char="o"/>
        <a:tabLst/>
        <a:defRPr sz="2000" kern="1200">
          <a:solidFill>
            <a:schemeClr val="tx1"/>
          </a:solidFill>
          <a:latin typeface="+mn-lt"/>
          <a:ea typeface="+mn-ea"/>
          <a:cs typeface="+mn-cs"/>
        </a:defRPr>
      </a:lvl2pPr>
      <a:lvl3pPr marL="450056" indent="-132160" algn="l" defTabSz="514350" rtl="0" eaLnBrk="1" latinLnBrk="0" hangingPunct="1">
        <a:lnSpc>
          <a:spcPct val="90000"/>
        </a:lnSpc>
        <a:spcBef>
          <a:spcPts val="281"/>
        </a:spcBef>
        <a:buFont typeface="Wingdings" pitchFamily="2" charset="2"/>
        <a:buChar char="§"/>
        <a:tabLst/>
        <a:defRPr sz="1800" kern="1200">
          <a:solidFill>
            <a:srgbClr val="003F72"/>
          </a:solidFill>
          <a:latin typeface="+mn-lt"/>
          <a:ea typeface="+mn-ea"/>
          <a:cs typeface="+mn-cs"/>
        </a:defRPr>
      </a:lvl3pPr>
      <a:lvl4pPr marL="582216" indent="-120551" algn="l" defTabSz="514350" rtl="0" eaLnBrk="1" latinLnBrk="0" hangingPunct="1">
        <a:lnSpc>
          <a:spcPct val="90000"/>
        </a:lnSpc>
        <a:spcBef>
          <a:spcPts val="281"/>
        </a:spcBef>
        <a:buFont typeface="Arial" panose="020B0604020202020204" pitchFamily="34" charset="0"/>
        <a:buChar char="•"/>
        <a:tabLst/>
        <a:defRPr sz="1400" kern="1200">
          <a:solidFill>
            <a:schemeClr val="tx1">
              <a:lumMod val="50000"/>
              <a:lumOff val="50000"/>
            </a:schemeClr>
          </a:solidFill>
          <a:latin typeface="+mn-lt"/>
          <a:ea typeface="+mn-ea"/>
          <a:cs typeface="+mn-cs"/>
        </a:defRPr>
      </a:lvl4pPr>
      <a:lvl5pPr marL="708125" indent="-120551" algn="l" defTabSz="514350" rtl="0" eaLnBrk="1" latinLnBrk="0" hangingPunct="1">
        <a:lnSpc>
          <a:spcPct val="90000"/>
        </a:lnSpc>
        <a:spcBef>
          <a:spcPts val="281"/>
        </a:spcBef>
        <a:buSzPct val="85000"/>
        <a:buFont typeface="Courier New" panose="02070309020205020404" pitchFamily="49" charset="0"/>
        <a:buChar char="o"/>
        <a:tabLst/>
        <a:defRPr sz="1400" kern="1200">
          <a:solidFill>
            <a:schemeClr val="bg1">
              <a:lumMod val="50000"/>
            </a:schemeClr>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web.microsoftstream.com/video/f7a09803-19ba-4a25-80ab-d01e299fb8a4" TargetMode="Externa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image" Target="../media/image6.emf"/><Relationship Id="rId1" Type="http://schemas.openxmlformats.org/officeDocument/2006/relationships/slideLayout" Target="../slideLayouts/slideLayout12.xml"/><Relationship Id="rId4" Type="http://schemas.openxmlformats.org/officeDocument/2006/relationships/image" Target="../media/image7.emf"/></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s://vba-tpi.vbatraining.org/lc/Default.aspx"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hyperlink" Target="http://vretraining.vba.va.gov/CRC.htm"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vaww.vrm.km.va.gov/system/templates/selfservice/va_kanew/help/agent/locale/en-US/portal/554400000001050/content/554400000143870/M28C.II.A.3%20%20Personnel%20Development%20and%20Management#3.05%20%20Training%20and%20Staff%20Development%20B" TargetMode="Externa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hyperlink" Target="https://dvagov.sharepoint.com/sites/VBAVREService/SATI/train/Training%20Manager%20Reports/Forms/Training%20Managers.aspx?csf=1&amp;web=1&amp;e=hOSuLb&amp;cid=e7ca0e25%2Dc936%2D4692%2Da612%2D842f759153ee&amp;RootFolder=%2Fsites%2FVBAVREService%2FSATI%2Ftrain%2FTraining%20Manager%20Reports%2FLocal%20Training%20Plans&amp;FolderCTID=0x0120009BD0D602FFFEE14BA062C4DAE0E6B813"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58046-E890-42DF-B196-C0B5F58A400B}"/>
              </a:ext>
            </a:extLst>
          </p:cNvPr>
          <p:cNvSpPr>
            <a:spLocks noGrp="1"/>
          </p:cNvSpPr>
          <p:nvPr>
            <p:ph type="ctrTitle"/>
          </p:nvPr>
        </p:nvSpPr>
        <p:spPr>
          <a:xfrm>
            <a:off x="389683" y="1810853"/>
            <a:ext cx="11643821" cy="2387600"/>
          </a:xfrm>
        </p:spPr>
        <p:txBody>
          <a:bodyPr>
            <a:normAutofit fontScale="90000"/>
          </a:bodyPr>
          <a:lstStyle/>
          <a:p>
            <a:r>
              <a:rPr lang="en-US" sz="6000" dirty="0"/>
              <a:t>Effective Training Plans &amp; </a:t>
            </a:r>
            <a:br>
              <a:rPr lang="en-US" sz="6000" dirty="0"/>
            </a:br>
            <a:r>
              <a:rPr lang="en-US" sz="6000" dirty="0">
                <a:latin typeface="Arial" panose="020B0604020202020204" pitchFamily="34" charset="0"/>
                <a:cs typeface="Arial" panose="020B0604020202020204" pitchFamily="34" charset="0"/>
              </a:rPr>
              <a:t>Certified Rehabilitation Counselor Continuing Education Request – Demo Based</a:t>
            </a:r>
            <a:endParaRPr lang="en-US" sz="6000" dirty="0"/>
          </a:p>
        </p:txBody>
      </p:sp>
      <p:sp>
        <p:nvSpPr>
          <p:cNvPr id="3" name="Subtitle 2">
            <a:extLst>
              <a:ext uri="{FF2B5EF4-FFF2-40B4-BE49-F238E27FC236}">
                <a16:creationId xmlns:a16="http://schemas.microsoft.com/office/drawing/2014/main" id="{071DCD14-40A0-4821-A75B-6126C983142D}"/>
              </a:ext>
            </a:extLst>
          </p:cNvPr>
          <p:cNvSpPr>
            <a:spLocks noGrp="1"/>
          </p:cNvSpPr>
          <p:nvPr>
            <p:ph type="subTitle" idx="1"/>
          </p:nvPr>
        </p:nvSpPr>
        <p:spPr/>
        <p:txBody>
          <a:bodyPr>
            <a:normAutofit/>
          </a:bodyPr>
          <a:lstStyle/>
          <a:p>
            <a:r>
              <a:rPr lang="en-US" sz="2400" dirty="0"/>
              <a:t>New Manager Training</a:t>
            </a:r>
          </a:p>
        </p:txBody>
      </p:sp>
      <p:sp>
        <p:nvSpPr>
          <p:cNvPr id="4" name="Rectangle 3">
            <a:extLst>
              <a:ext uri="{FF2B5EF4-FFF2-40B4-BE49-F238E27FC236}">
                <a16:creationId xmlns:a16="http://schemas.microsoft.com/office/drawing/2014/main" id="{74B64022-19AD-4BA8-9B5F-CAB397337DE5}"/>
              </a:ext>
            </a:extLst>
          </p:cNvPr>
          <p:cNvSpPr/>
          <p:nvPr/>
        </p:nvSpPr>
        <p:spPr>
          <a:xfrm>
            <a:off x="4710023" y="293623"/>
            <a:ext cx="7323481" cy="369332"/>
          </a:xfrm>
          <a:prstGeom prst="rect">
            <a:avLst/>
          </a:prstGeom>
          <a:solidFill>
            <a:srgbClr val="FFFF00"/>
          </a:solidFill>
        </p:spPr>
        <p:txBody>
          <a:bodyPr wrap="square">
            <a:spAutoFit/>
          </a:bodyPr>
          <a:lstStyle/>
          <a:p>
            <a:r>
              <a:rPr lang="en-US" dirty="0">
                <a:hlinkClick r:id="rId2"/>
              </a:rPr>
              <a:t>Watch 'NMT: Effective Training Plans &amp; CRCC Request' | Microsoft Stream</a:t>
            </a:r>
            <a:endParaRPr lang="en-US" dirty="0"/>
          </a:p>
        </p:txBody>
      </p:sp>
    </p:spTree>
    <p:extLst>
      <p:ext uri="{BB962C8B-B14F-4D97-AF65-F5344CB8AC3E}">
        <p14:creationId xmlns:p14="http://schemas.microsoft.com/office/powerpoint/2010/main" val="33374432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National Training Curriculum Checklist &amp; VR&amp;E Training Website</a:t>
            </a:r>
          </a:p>
        </p:txBody>
      </p:sp>
      <p:pic>
        <p:nvPicPr>
          <p:cNvPr id="5" name="Picture 4">
            <a:extLst>
              <a:ext uri="{FF2B5EF4-FFF2-40B4-BE49-F238E27FC236}">
                <a16:creationId xmlns:a16="http://schemas.microsoft.com/office/drawing/2014/main" id="{677CE6BD-9BE5-475D-9FBA-F5818E879B6B}"/>
              </a:ext>
            </a:extLst>
          </p:cNvPr>
          <p:cNvPicPr>
            <a:picLocks noChangeAspect="1"/>
          </p:cNvPicPr>
          <p:nvPr/>
        </p:nvPicPr>
        <p:blipFill>
          <a:blip r:embed="rId3"/>
          <a:stretch>
            <a:fillRect/>
          </a:stretch>
        </p:blipFill>
        <p:spPr>
          <a:xfrm>
            <a:off x="1924050" y="1325562"/>
            <a:ext cx="8343900" cy="4724400"/>
          </a:xfrm>
          <a:prstGeom prst="rect">
            <a:avLst/>
          </a:prstGeom>
        </p:spPr>
      </p:pic>
      <p:sp>
        <p:nvSpPr>
          <p:cNvPr id="6" name="Slide Number Placeholder 3">
            <a:extLst>
              <a:ext uri="{FF2B5EF4-FFF2-40B4-BE49-F238E27FC236}">
                <a16:creationId xmlns:a16="http://schemas.microsoft.com/office/drawing/2014/main" id="{0BF162DC-3FB3-4FE5-BC5F-30BDA190679E}"/>
              </a:ext>
            </a:extLst>
          </p:cNvPr>
          <p:cNvSpPr>
            <a:spLocks noGrp="1"/>
          </p:cNvSpPr>
          <p:nvPr>
            <p:ph type="sldNum" sz="quarter" idx="12"/>
          </p:nvPr>
        </p:nvSpPr>
        <p:spPr>
          <a:xfrm>
            <a:off x="5354583" y="6356354"/>
            <a:ext cx="687668"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5D676C2-412A-47EE-AD55-086EB95F6BC9}" type="slidenum">
              <a:rPr kumimoji="0" lang="en-US" sz="900" b="0" i="0" u="none" strike="noStrike" kern="1200" cap="none" spc="0" normalizeH="0" baseline="0" noProof="0" smtClean="0">
                <a:ln>
                  <a:noFill/>
                </a:ln>
                <a:solidFill>
                  <a:srgbClr val="000000"/>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10</a:t>
            </a:fld>
            <a:endParaRPr kumimoji="0" lang="en-US" sz="9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92026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30F57-EEDF-4453-8C40-FA1B477D3748}"/>
              </a:ext>
            </a:extLst>
          </p:cNvPr>
          <p:cNvSpPr>
            <a:spLocks noGrp="1"/>
          </p:cNvSpPr>
          <p:nvPr>
            <p:ph type="title"/>
          </p:nvPr>
        </p:nvSpPr>
        <p:spPr/>
        <p:txBody>
          <a:bodyPr/>
          <a:lstStyle/>
          <a:p>
            <a:r>
              <a:rPr lang="en-US" dirty="0"/>
              <a:t>Local Training Plan Template</a:t>
            </a:r>
          </a:p>
        </p:txBody>
      </p:sp>
      <p:pic>
        <p:nvPicPr>
          <p:cNvPr id="4" name="Picture 3">
            <a:extLst>
              <a:ext uri="{FF2B5EF4-FFF2-40B4-BE49-F238E27FC236}">
                <a16:creationId xmlns:a16="http://schemas.microsoft.com/office/drawing/2014/main" id="{9FC648EB-5C35-422B-9CF5-9453F7084097}"/>
              </a:ext>
            </a:extLst>
          </p:cNvPr>
          <p:cNvPicPr>
            <a:picLocks noChangeAspect="1"/>
          </p:cNvPicPr>
          <p:nvPr/>
        </p:nvPicPr>
        <p:blipFill>
          <a:blip r:embed="rId2"/>
          <a:stretch>
            <a:fillRect/>
          </a:stretch>
        </p:blipFill>
        <p:spPr>
          <a:xfrm>
            <a:off x="320691" y="1953418"/>
            <a:ext cx="11550618" cy="3837782"/>
          </a:xfrm>
          <a:prstGeom prst="rect">
            <a:avLst/>
          </a:prstGeom>
        </p:spPr>
      </p:pic>
      <p:sp>
        <p:nvSpPr>
          <p:cNvPr id="5" name="Speech Bubble: Rectangle with Corners Rounded 4">
            <a:extLst>
              <a:ext uri="{FF2B5EF4-FFF2-40B4-BE49-F238E27FC236}">
                <a16:creationId xmlns:a16="http://schemas.microsoft.com/office/drawing/2014/main" id="{DD620938-35FB-4044-A73F-77D4F7F6D7D3}"/>
              </a:ext>
            </a:extLst>
          </p:cNvPr>
          <p:cNvSpPr/>
          <p:nvPr/>
        </p:nvSpPr>
        <p:spPr>
          <a:xfrm>
            <a:off x="320691" y="1199357"/>
            <a:ext cx="1965309" cy="779463"/>
          </a:xfrm>
          <a:prstGeom prst="wedgeRoundRectCallout">
            <a:avLst>
              <a:gd name="adj1" fmla="val 50338"/>
              <a:gd name="adj2" fmla="val 150484"/>
              <a:gd name="adj3" fmla="val 16667"/>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rPr>
              <a:t>Training in CTTR</a:t>
            </a:r>
          </a:p>
        </p:txBody>
      </p:sp>
      <p:sp>
        <p:nvSpPr>
          <p:cNvPr id="6" name="Speech Bubble: Rectangle with Corners Rounded 5">
            <a:extLst>
              <a:ext uri="{FF2B5EF4-FFF2-40B4-BE49-F238E27FC236}">
                <a16:creationId xmlns:a16="http://schemas.microsoft.com/office/drawing/2014/main" id="{2600E61B-F2EB-4892-95D4-D6F8870823A7}"/>
              </a:ext>
            </a:extLst>
          </p:cNvPr>
          <p:cNvSpPr/>
          <p:nvPr/>
        </p:nvSpPr>
        <p:spPr>
          <a:xfrm>
            <a:off x="3749691" y="1214440"/>
            <a:ext cx="1965309" cy="779463"/>
          </a:xfrm>
          <a:prstGeom prst="wedgeRoundRectCallout">
            <a:avLst>
              <a:gd name="adj1" fmla="val 50338"/>
              <a:gd name="adj2" fmla="val 150484"/>
              <a:gd name="adj3" fmla="val 16667"/>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rPr>
              <a:t>Frequency and Duration</a:t>
            </a:r>
          </a:p>
        </p:txBody>
      </p:sp>
      <p:sp>
        <p:nvSpPr>
          <p:cNvPr id="7" name="Rectangle 6">
            <a:extLst>
              <a:ext uri="{FF2B5EF4-FFF2-40B4-BE49-F238E27FC236}">
                <a16:creationId xmlns:a16="http://schemas.microsoft.com/office/drawing/2014/main" id="{5816C777-F10D-483F-A84E-5AF78AC9484A}"/>
              </a:ext>
            </a:extLst>
          </p:cNvPr>
          <p:cNvSpPr/>
          <p:nvPr/>
        </p:nvSpPr>
        <p:spPr>
          <a:xfrm>
            <a:off x="4495800" y="2667000"/>
            <a:ext cx="2933700" cy="1143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8" name="Speech Bubble: Rectangle with Corners Rounded 7">
            <a:extLst>
              <a:ext uri="{FF2B5EF4-FFF2-40B4-BE49-F238E27FC236}">
                <a16:creationId xmlns:a16="http://schemas.microsoft.com/office/drawing/2014/main" id="{7513702F-47F1-4B15-BED9-1ECF0335AF54}"/>
              </a:ext>
            </a:extLst>
          </p:cNvPr>
          <p:cNvSpPr/>
          <p:nvPr/>
        </p:nvSpPr>
        <p:spPr>
          <a:xfrm>
            <a:off x="10896600" y="1186656"/>
            <a:ext cx="1012949" cy="779463"/>
          </a:xfrm>
          <a:prstGeom prst="wedgeRoundRectCallout">
            <a:avLst>
              <a:gd name="adj1" fmla="val 50338"/>
              <a:gd name="adj2" fmla="val 150484"/>
              <a:gd name="adj3" fmla="val 16667"/>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rPr>
              <a:t>Cost</a:t>
            </a:r>
          </a:p>
        </p:txBody>
      </p:sp>
      <p:sp>
        <p:nvSpPr>
          <p:cNvPr id="9" name="Speech Bubble: Rectangle with Corners Rounded 8">
            <a:extLst>
              <a:ext uri="{FF2B5EF4-FFF2-40B4-BE49-F238E27FC236}">
                <a16:creationId xmlns:a16="http://schemas.microsoft.com/office/drawing/2014/main" id="{EC214959-A0AC-4DB9-9527-4CFEF88257D8}"/>
              </a:ext>
            </a:extLst>
          </p:cNvPr>
          <p:cNvSpPr/>
          <p:nvPr/>
        </p:nvSpPr>
        <p:spPr>
          <a:xfrm>
            <a:off x="7791450" y="1231105"/>
            <a:ext cx="1965309" cy="779463"/>
          </a:xfrm>
          <a:prstGeom prst="wedgeRoundRectCallout">
            <a:avLst>
              <a:gd name="adj1" fmla="val 50338"/>
              <a:gd name="adj2" fmla="val 150484"/>
              <a:gd name="adj3" fmla="val 16667"/>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rPr>
              <a:t>Delivery Method</a:t>
            </a:r>
          </a:p>
        </p:txBody>
      </p:sp>
      <p:graphicFrame>
        <p:nvGraphicFramePr>
          <p:cNvPr id="3" name="Object 2">
            <a:extLst>
              <a:ext uri="{FF2B5EF4-FFF2-40B4-BE49-F238E27FC236}">
                <a16:creationId xmlns:a16="http://schemas.microsoft.com/office/drawing/2014/main" id="{6427BB9F-591D-4C80-AF5D-5A889A5BC944}"/>
              </a:ext>
            </a:extLst>
          </p:cNvPr>
          <p:cNvGraphicFramePr>
            <a:graphicFrameLocks noChangeAspect="1"/>
          </p:cNvGraphicFramePr>
          <p:nvPr/>
        </p:nvGraphicFramePr>
        <p:xfrm>
          <a:off x="10553700" y="6013450"/>
          <a:ext cx="914400" cy="771525"/>
        </p:xfrm>
        <a:graphic>
          <a:graphicData uri="http://schemas.openxmlformats.org/presentationml/2006/ole">
            <mc:AlternateContent xmlns:mc="http://schemas.openxmlformats.org/markup-compatibility/2006">
              <mc:Choice xmlns:v="urn:schemas-microsoft-com:vml" Requires="v">
                <p:oleObj name="Worksheet" showAsIcon="1" r:id="rId3" imgW="914385" imgH="771519" progId="Excel.Sheet.12">
                  <p:embed/>
                </p:oleObj>
              </mc:Choice>
              <mc:Fallback>
                <p:oleObj name="Worksheet" showAsIcon="1" r:id="rId3" imgW="914385" imgH="771519" progId="Excel.Sheet.12">
                  <p:embed/>
                  <p:pic>
                    <p:nvPicPr>
                      <p:cNvPr id="3" name="Object 2">
                        <a:extLst>
                          <a:ext uri="{FF2B5EF4-FFF2-40B4-BE49-F238E27FC236}">
                            <a16:creationId xmlns:a16="http://schemas.microsoft.com/office/drawing/2014/main" id="{6427BB9F-591D-4C80-AF5D-5A889A5BC944}"/>
                          </a:ext>
                        </a:extLst>
                      </p:cNvPr>
                      <p:cNvPicPr/>
                      <p:nvPr/>
                    </p:nvPicPr>
                    <p:blipFill>
                      <a:blip r:embed="rId4"/>
                      <a:stretch>
                        <a:fillRect/>
                      </a:stretch>
                    </p:blipFill>
                    <p:spPr>
                      <a:xfrm>
                        <a:off x="10553700" y="6013450"/>
                        <a:ext cx="914400" cy="771525"/>
                      </a:xfrm>
                      <a:prstGeom prst="rect">
                        <a:avLst/>
                      </a:prstGeom>
                    </p:spPr>
                  </p:pic>
                </p:oleObj>
              </mc:Fallback>
            </mc:AlternateContent>
          </a:graphicData>
        </a:graphic>
      </p:graphicFrame>
      <p:sp>
        <p:nvSpPr>
          <p:cNvPr id="10" name="Slide Number Placeholder 9">
            <a:extLst>
              <a:ext uri="{FF2B5EF4-FFF2-40B4-BE49-F238E27FC236}">
                <a16:creationId xmlns:a16="http://schemas.microsoft.com/office/drawing/2014/main" id="{6C50A8B4-449F-48F9-A929-097D9A8433FB}"/>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5D676C2-412A-47EE-AD55-086EB95F6BC9}" type="slidenum">
              <a:rPr kumimoji="0" lang="en-US" sz="900" b="0" i="0" u="none" strike="noStrike" kern="1200" cap="none" spc="0" normalizeH="0" baseline="0" noProof="0" smtClean="0">
                <a:ln>
                  <a:noFill/>
                </a:ln>
                <a:solidFill>
                  <a:srgbClr val="000000"/>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11</a:t>
            </a:fld>
            <a:endParaRPr kumimoji="0" lang="en-US" sz="9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37600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Questions</a:t>
            </a:r>
          </a:p>
        </p:txBody>
      </p:sp>
      <p:pic>
        <p:nvPicPr>
          <p:cNvPr id="6" name="Picture 11" descr="An arc of silver question marks with a larger red question mark in the center.&#10;&#10;C:\Users\vacodecard\AppData\Local\Microsoft\Windows\Temporary Internet Files\Content.IE5\4YNN4M4V\19a959f358a71de739e4d418466f2e66[1].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438400" y="1447801"/>
            <a:ext cx="7543800" cy="40020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C38EC854-7B6C-438C-AE16-BB5FD76FB537}"/>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346C6CC-1531-9D43-9929-56C34AA4FDB5}" type="slidenum">
              <a:rPr kumimoji="0" lang="en-US"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68520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5333" y="1860021"/>
            <a:ext cx="11485600" cy="1470025"/>
          </a:xfrm>
        </p:spPr>
        <p:txBody>
          <a:bodyPr>
            <a:normAutofit/>
          </a:bodyPr>
          <a:lstStyle/>
          <a:p>
            <a:r>
              <a:rPr lang="en-US" sz="3600" dirty="0">
                <a:latin typeface="Arial" panose="020B0604020202020204" pitchFamily="34" charset="0"/>
                <a:cs typeface="Arial" panose="020B0604020202020204" pitchFamily="34" charset="0"/>
              </a:rPr>
              <a:t>Certified Rehabilitation Counselor Continuing Education Request – Demo Based</a:t>
            </a:r>
          </a:p>
        </p:txBody>
      </p:sp>
      <p:sp>
        <p:nvSpPr>
          <p:cNvPr id="3" name="Subtitle 2"/>
          <p:cNvSpPr>
            <a:spLocks noGrp="1"/>
          </p:cNvSpPr>
          <p:nvPr>
            <p:ph type="subTitle" idx="1"/>
          </p:nvPr>
        </p:nvSpPr>
        <p:spPr>
          <a:xfrm>
            <a:off x="328395" y="3623733"/>
            <a:ext cx="7696200" cy="533402"/>
          </a:xfrm>
        </p:spPr>
        <p:txBody>
          <a:bodyPr>
            <a:normAutofit/>
          </a:bodyPr>
          <a:lstStyle/>
          <a:p>
            <a:r>
              <a:rPr lang="en-US" sz="2000" b="1" dirty="0">
                <a:latin typeface="Arial" panose="020B0604020202020204" pitchFamily="34" charset="0"/>
                <a:cs typeface="Arial" panose="020B0604020202020204" pitchFamily="34" charset="0"/>
              </a:rPr>
              <a:t>New Manager Training</a:t>
            </a:r>
          </a:p>
        </p:txBody>
      </p:sp>
      <p:sp>
        <p:nvSpPr>
          <p:cNvPr id="4" name="Subtitle 2"/>
          <p:cNvSpPr txBox="1">
            <a:spLocks/>
          </p:cNvSpPr>
          <p:nvPr/>
        </p:nvSpPr>
        <p:spPr>
          <a:xfrm>
            <a:off x="161702" y="3608309"/>
            <a:ext cx="7467600" cy="1554144"/>
          </a:xfrm>
          <a:prstGeom prst="rect">
            <a:avLst/>
          </a:prstGeom>
        </p:spPr>
        <p:txBody>
          <a:bodyPr vert="horz" lIns="91440" tIns="45720" rIns="91440" bIns="45720" rtlCol="0" anchor="b">
            <a:noAutofit/>
          </a:bodyPr>
          <a:lstStyle>
            <a:lvl1pPr marL="0" indent="0" algn="l" defTabSz="914400" rtl="0" eaLnBrk="1" latinLnBrk="0" hangingPunct="1">
              <a:spcBef>
                <a:spcPct val="20000"/>
              </a:spcBef>
              <a:buFont typeface="Arial" pitchFamily="34" charset="0"/>
              <a:buNone/>
              <a:defRPr sz="2000" kern="1200">
                <a:solidFill>
                  <a:schemeClr val="tx1">
                    <a:tint val="75000"/>
                  </a:schemeClr>
                </a:solidFill>
                <a:latin typeface="Arial" pitchFamily="34" charset="0"/>
                <a:ea typeface="+mn-ea"/>
                <a:cs typeface="Arial" pitchFamily="34" charset="0"/>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Arial" pitchFamily="34" charset="0"/>
                <a:ea typeface="+mn-ea"/>
                <a:cs typeface="Arial" pitchFamily="34" charset="0"/>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Arial" pitchFamily="34" charset="0"/>
                <a:ea typeface="+mn-ea"/>
                <a:cs typeface="Arial" pitchFamily="34" charset="0"/>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Arial" pitchFamily="34" charset="0"/>
                <a:ea typeface="+mn-ea"/>
                <a:cs typeface="Arial" pitchFamily="34" charset="0"/>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Arial" pitchFamily="34" charset="0"/>
                <a:ea typeface="+mn-ea"/>
                <a:cs typeface="Arial" pitchFamily="34" charset="0"/>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400" b="0" i="0" u="none" strike="noStrike" kern="1200" cap="none" spc="0" normalizeH="0" baseline="0" noProof="0">
              <a:ln>
                <a:noFill/>
              </a:ln>
              <a:solidFill>
                <a:srgbClr val="FFFFFF"/>
              </a:solidFill>
              <a:effectLst/>
              <a:uLnTx/>
              <a:uFillTx/>
              <a:latin typeface="Arial" pitchFamily="34" charset="0"/>
              <a:ea typeface="+mn-ea"/>
              <a:cs typeface="Arial" pitchFamily="34" charset="0"/>
            </a:endParaRPr>
          </a:p>
        </p:txBody>
      </p:sp>
      <p:sp>
        <p:nvSpPr>
          <p:cNvPr id="5" name="Rectangle 4"/>
          <p:cNvSpPr/>
          <p:nvPr/>
        </p:nvSpPr>
        <p:spPr>
          <a:xfrm>
            <a:off x="0" y="15761"/>
            <a:ext cx="12192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8094782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9A914-E061-4064-BCD0-9CCE60084806}"/>
              </a:ext>
            </a:extLst>
          </p:cNvPr>
          <p:cNvSpPr>
            <a:spLocks noGrp="1"/>
          </p:cNvSpPr>
          <p:nvPr>
            <p:ph type="title"/>
          </p:nvPr>
        </p:nvSpPr>
        <p:spPr>
          <a:xfrm>
            <a:off x="420627" y="291309"/>
            <a:ext cx="11405613" cy="779463"/>
          </a:xfrm>
        </p:spPr>
        <p:txBody>
          <a:bodyPr>
            <a:normAutofit/>
          </a:bodyPr>
          <a:lstStyle/>
          <a:p>
            <a:r>
              <a:rPr lang="en-US" dirty="0"/>
              <a:t>VR&amp;E Training Website: VBA Learning Catalog</a:t>
            </a:r>
          </a:p>
        </p:txBody>
      </p:sp>
      <p:sp>
        <p:nvSpPr>
          <p:cNvPr id="3" name="Content Placeholder 2">
            <a:extLst>
              <a:ext uri="{FF2B5EF4-FFF2-40B4-BE49-F238E27FC236}">
                <a16:creationId xmlns:a16="http://schemas.microsoft.com/office/drawing/2014/main" id="{B8EFACE3-5E77-485E-B370-DAC1BED055FA}"/>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766429B2-6115-48B9-B755-D1C2BBD7F756}"/>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346C6CC-1531-9D43-9929-56C34AA4FDB5}" type="slidenum">
              <a:rPr kumimoji="0" lang="en-US"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711B45BD-F634-4454-9BDC-BCBCD6C043BF}"/>
              </a:ext>
            </a:extLst>
          </p:cNvPr>
          <p:cNvSpPr/>
          <p:nvPr/>
        </p:nvSpPr>
        <p:spPr>
          <a:xfrm>
            <a:off x="9366865" y="6261482"/>
            <a:ext cx="2187650"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hlinkClick r:id="rId3"/>
              </a:rPr>
              <a:t>VBA Learning Catalog</a:t>
            </a: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E6D92628-3535-475D-B491-6D9CB3C7878E}"/>
              </a:ext>
            </a:extLst>
          </p:cNvPr>
          <p:cNvPicPr>
            <a:picLocks noChangeAspect="1"/>
          </p:cNvPicPr>
          <p:nvPr/>
        </p:nvPicPr>
        <p:blipFill rotWithShape="1">
          <a:blip r:embed="rId4"/>
          <a:srcRect r="80322"/>
          <a:stretch/>
        </p:blipFill>
        <p:spPr>
          <a:xfrm>
            <a:off x="1369168" y="1150151"/>
            <a:ext cx="1638192" cy="5026815"/>
          </a:xfrm>
          <a:prstGeom prst="rect">
            <a:avLst/>
          </a:prstGeom>
        </p:spPr>
      </p:pic>
      <p:sp>
        <p:nvSpPr>
          <p:cNvPr id="7" name="Arrow: Right 6">
            <a:extLst>
              <a:ext uri="{FF2B5EF4-FFF2-40B4-BE49-F238E27FC236}">
                <a16:creationId xmlns:a16="http://schemas.microsoft.com/office/drawing/2014/main" id="{FDA3677A-4BEA-4EFE-AC0A-9709FFBA94DC}"/>
              </a:ext>
            </a:extLst>
          </p:cNvPr>
          <p:cNvSpPr/>
          <p:nvPr/>
        </p:nvSpPr>
        <p:spPr>
          <a:xfrm>
            <a:off x="206248" y="3373120"/>
            <a:ext cx="922128" cy="2844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F15689A1-98EF-48E9-951B-2D4BBEF0ABFD}"/>
              </a:ext>
            </a:extLst>
          </p:cNvPr>
          <p:cNvPicPr>
            <a:picLocks noChangeAspect="1"/>
          </p:cNvPicPr>
          <p:nvPr/>
        </p:nvPicPr>
        <p:blipFill>
          <a:blip r:embed="rId5"/>
          <a:stretch>
            <a:fillRect/>
          </a:stretch>
        </p:blipFill>
        <p:spPr>
          <a:xfrm>
            <a:off x="3432302" y="1145140"/>
            <a:ext cx="8553450" cy="4962525"/>
          </a:xfrm>
          <a:prstGeom prst="rect">
            <a:avLst/>
          </a:prstGeom>
          <a:ln>
            <a:noFill/>
          </a:ln>
          <a:effectLst>
            <a:outerShdw blurRad="292100" dist="139700" dir="2700000" algn="tl" rotWithShape="0">
              <a:srgbClr val="333333">
                <a:alpha val="65000"/>
              </a:srgbClr>
            </a:outerShdw>
          </a:effectLst>
        </p:spPr>
      </p:pic>
      <p:sp>
        <p:nvSpPr>
          <p:cNvPr id="9" name="Rectangle: Rounded Corners 8">
            <a:extLst>
              <a:ext uri="{FF2B5EF4-FFF2-40B4-BE49-F238E27FC236}">
                <a16:creationId xmlns:a16="http://schemas.microsoft.com/office/drawing/2014/main" id="{28BDC180-CD64-4B50-99B0-66C46846FFC5}"/>
              </a:ext>
            </a:extLst>
          </p:cNvPr>
          <p:cNvSpPr/>
          <p:nvPr/>
        </p:nvSpPr>
        <p:spPr>
          <a:xfrm>
            <a:off x="3432302" y="4531360"/>
            <a:ext cx="1638192" cy="284480"/>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54836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9A914-E061-4064-BCD0-9CCE60084806}"/>
              </a:ext>
            </a:extLst>
          </p:cNvPr>
          <p:cNvSpPr>
            <a:spLocks noGrp="1"/>
          </p:cNvSpPr>
          <p:nvPr>
            <p:ph type="title"/>
          </p:nvPr>
        </p:nvSpPr>
        <p:spPr/>
        <p:txBody>
          <a:bodyPr/>
          <a:lstStyle/>
          <a:p>
            <a:r>
              <a:rPr lang="en-US" dirty="0"/>
              <a:t>VR&amp;E Training Website: CRC Information</a:t>
            </a:r>
          </a:p>
        </p:txBody>
      </p:sp>
      <p:sp>
        <p:nvSpPr>
          <p:cNvPr id="3" name="Content Placeholder 2">
            <a:extLst>
              <a:ext uri="{FF2B5EF4-FFF2-40B4-BE49-F238E27FC236}">
                <a16:creationId xmlns:a16="http://schemas.microsoft.com/office/drawing/2014/main" id="{B8EFACE3-5E77-485E-B370-DAC1BED055FA}"/>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766429B2-6115-48B9-B755-D1C2BBD7F756}"/>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346C6CC-1531-9D43-9929-56C34AA4FDB5}" type="slidenum">
              <a:rPr kumimoji="0" lang="en-US"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711B45BD-F634-4454-9BDC-BCBCD6C043BF}"/>
              </a:ext>
            </a:extLst>
          </p:cNvPr>
          <p:cNvSpPr/>
          <p:nvPr/>
        </p:nvSpPr>
        <p:spPr>
          <a:xfrm>
            <a:off x="7375505" y="6197359"/>
            <a:ext cx="4593630"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hlinkClick r:id="rId3"/>
              </a:rPr>
              <a:t>VR&amp;E CRC Information - VR&amp;E Training (va.gov)</a:t>
            </a: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E6D92628-3535-475D-B491-6D9CB3C7878E}"/>
              </a:ext>
            </a:extLst>
          </p:cNvPr>
          <p:cNvPicPr>
            <a:picLocks noChangeAspect="1"/>
          </p:cNvPicPr>
          <p:nvPr/>
        </p:nvPicPr>
        <p:blipFill>
          <a:blip r:embed="rId4"/>
          <a:stretch>
            <a:fillRect/>
          </a:stretch>
        </p:blipFill>
        <p:spPr>
          <a:xfrm>
            <a:off x="1816208" y="1150151"/>
            <a:ext cx="8324850" cy="5026815"/>
          </a:xfrm>
          <a:prstGeom prst="rect">
            <a:avLst/>
          </a:prstGeom>
        </p:spPr>
      </p:pic>
      <p:sp>
        <p:nvSpPr>
          <p:cNvPr id="7" name="Arrow: Right 6">
            <a:extLst>
              <a:ext uri="{FF2B5EF4-FFF2-40B4-BE49-F238E27FC236}">
                <a16:creationId xmlns:a16="http://schemas.microsoft.com/office/drawing/2014/main" id="{FDA3677A-4BEA-4EFE-AC0A-9709FFBA94DC}"/>
              </a:ext>
            </a:extLst>
          </p:cNvPr>
          <p:cNvSpPr/>
          <p:nvPr/>
        </p:nvSpPr>
        <p:spPr>
          <a:xfrm>
            <a:off x="653288" y="3738880"/>
            <a:ext cx="922128" cy="2844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17626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79EBD-7314-456B-8E44-20173C7968FB}"/>
              </a:ext>
            </a:extLst>
          </p:cNvPr>
          <p:cNvSpPr>
            <a:spLocks noGrp="1"/>
          </p:cNvSpPr>
          <p:nvPr>
            <p:ph type="title"/>
          </p:nvPr>
        </p:nvSpPr>
        <p:spPr/>
        <p:txBody>
          <a:bodyPr/>
          <a:lstStyle/>
          <a:p>
            <a:r>
              <a:rPr lang="en-US" dirty="0"/>
              <a:t>Talent Management System Reports</a:t>
            </a:r>
          </a:p>
        </p:txBody>
      </p:sp>
      <p:sp>
        <p:nvSpPr>
          <p:cNvPr id="3" name="Content Placeholder 2">
            <a:extLst>
              <a:ext uri="{FF2B5EF4-FFF2-40B4-BE49-F238E27FC236}">
                <a16:creationId xmlns:a16="http://schemas.microsoft.com/office/drawing/2014/main" id="{17C81A04-97DB-4DC0-921A-9A148DF5FE3F}"/>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4554B3EF-BE76-4A33-9BB1-BFD691DFD8F5}"/>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346C6CC-1531-9D43-9929-56C34AA4FDB5}" type="slidenum">
              <a:rPr kumimoji="0" lang="en-US"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E443D503-BA6C-4E4A-8EE4-6C21F36B2D4A}"/>
              </a:ext>
            </a:extLst>
          </p:cNvPr>
          <p:cNvPicPr>
            <a:picLocks noChangeAspect="1"/>
          </p:cNvPicPr>
          <p:nvPr/>
        </p:nvPicPr>
        <p:blipFill rotWithShape="1">
          <a:blip r:embed="rId3"/>
          <a:srcRect l="54579"/>
          <a:stretch/>
        </p:blipFill>
        <p:spPr>
          <a:xfrm>
            <a:off x="386080" y="1528479"/>
            <a:ext cx="3426460" cy="3095625"/>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E524B312-AA2A-44C8-8D42-F541431F628D}"/>
              </a:ext>
            </a:extLst>
          </p:cNvPr>
          <p:cNvPicPr>
            <a:picLocks noChangeAspect="1"/>
          </p:cNvPicPr>
          <p:nvPr/>
        </p:nvPicPr>
        <p:blipFill>
          <a:blip r:embed="rId4"/>
          <a:stretch>
            <a:fillRect/>
          </a:stretch>
        </p:blipFill>
        <p:spPr>
          <a:xfrm>
            <a:off x="3921762" y="1510541"/>
            <a:ext cx="8067038" cy="4362450"/>
          </a:xfrm>
          <a:prstGeom prst="rect">
            <a:avLst/>
          </a:prstGeom>
        </p:spPr>
      </p:pic>
      <p:sp>
        <p:nvSpPr>
          <p:cNvPr id="9" name="Oval 8">
            <a:extLst>
              <a:ext uri="{FF2B5EF4-FFF2-40B4-BE49-F238E27FC236}">
                <a16:creationId xmlns:a16="http://schemas.microsoft.com/office/drawing/2014/main" id="{2F181EFA-E3A9-487B-BB0D-A4D343FEFDF6}"/>
              </a:ext>
            </a:extLst>
          </p:cNvPr>
          <p:cNvSpPr/>
          <p:nvPr/>
        </p:nvSpPr>
        <p:spPr>
          <a:xfrm>
            <a:off x="1910080" y="3677920"/>
            <a:ext cx="528320" cy="6908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Calibri" panose="020F0502020204030204"/>
                <a:ea typeface="+mn-ea"/>
                <a:cs typeface="+mn-cs"/>
              </a:rPr>
              <a:t>1</a:t>
            </a:r>
          </a:p>
        </p:txBody>
      </p:sp>
      <p:sp>
        <p:nvSpPr>
          <p:cNvPr id="10" name="Oval 9">
            <a:extLst>
              <a:ext uri="{FF2B5EF4-FFF2-40B4-BE49-F238E27FC236}">
                <a16:creationId xmlns:a16="http://schemas.microsoft.com/office/drawing/2014/main" id="{F23B90DB-32F9-47EF-9B29-3F724EEC13B2}"/>
              </a:ext>
            </a:extLst>
          </p:cNvPr>
          <p:cNvSpPr/>
          <p:nvPr/>
        </p:nvSpPr>
        <p:spPr>
          <a:xfrm>
            <a:off x="3971290" y="3006567"/>
            <a:ext cx="528320" cy="6908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Calibri" panose="020F0502020204030204"/>
                <a:ea typeface="+mn-ea"/>
                <a:cs typeface="+mn-cs"/>
              </a:rPr>
              <a:t>2</a:t>
            </a:r>
          </a:p>
        </p:txBody>
      </p:sp>
      <p:sp>
        <p:nvSpPr>
          <p:cNvPr id="12" name="Oval 11">
            <a:extLst>
              <a:ext uri="{FF2B5EF4-FFF2-40B4-BE49-F238E27FC236}">
                <a16:creationId xmlns:a16="http://schemas.microsoft.com/office/drawing/2014/main" id="{8C463A33-E524-404B-8486-9AE5A410E35E}"/>
              </a:ext>
            </a:extLst>
          </p:cNvPr>
          <p:cNvSpPr/>
          <p:nvPr/>
        </p:nvSpPr>
        <p:spPr>
          <a:xfrm>
            <a:off x="4011930" y="5182111"/>
            <a:ext cx="528320" cy="6908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Calibri" panose="020F0502020204030204"/>
                <a:ea typeface="+mn-ea"/>
                <a:cs typeface="+mn-cs"/>
              </a:rPr>
              <a:t>3</a:t>
            </a:r>
          </a:p>
        </p:txBody>
      </p:sp>
    </p:spTree>
    <p:extLst>
      <p:ext uri="{BB962C8B-B14F-4D97-AF65-F5344CB8AC3E}">
        <p14:creationId xmlns:p14="http://schemas.microsoft.com/office/powerpoint/2010/main" val="28983168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3809B-AC08-4181-B6B8-61ABF9EEBAF5}"/>
              </a:ext>
            </a:extLst>
          </p:cNvPr>
          <p:cNvSpPr>
            <a:spLocks noGrp="1"/>
          </p:cNvSpPr>
          <p:nvPr>
            <p:ph type="title"/>
          </p:nvPr>
        </p:nvSpPr>
        <p:spPr/>
        <p:txBody>
          <a:bodyPr/>
          <a:lstStyle/>
          <a:p>
            <a:r>
              <a:rPr lang="en-US" dirty="0"/>
              <a:t>CRCC Website</a:t>
            </a:r>
          </a:p>
        </p:txBody>
      </p:sp>
      <p:sp>
        <p:nvSpPr>
          <p:cNvPr id="3" name="Content Placeholder 2">
            <a:extLst>
              <a:ext uri="{FF2B5EF4-FFF2-40B4-BE49-F238E27FC236}">
                <a16:creationId xmlns:a16="http://schemas.microsoft.com/office/drawing/2014/main" id="{09E2EE23-A4EF-4121-9C91-3281248A0FC1}"/>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35D831B2-BEB3-4E4C-ACD9-DDC543B9DBD9}"/>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346C6CC-1531-9D43-9929-56C34AA4FDB5}" type="slidenum">
              <a:rPr kumimoji="0" lang="en-US"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E7998F22-623C-4A1C-AF9D-48831ADF454F}"/>
              </a:ext>
            </a:extLst>
          </p:cNvPr>
          <p:cNvPicPr>
            <a:picLocks noChangeAspect="1"/>
          </p:cNvPicPr>
          <p:nvPr/>
        </p:nvPicPr>
        <p:blipFill>
          <a:blip r:embed="rId3"/>
          <a:stretch>
            <a:fillRect/>
          </a:stretch>
        </p:blipFill>
        <p:spPr>
          <a:xfrm>
            <a:off x="420624" y="2749232"/>
            <a:ext cx="11382375" cy="3228975"/>
          </a:xfrm>
          <a:prstGeom prst="rect">
            <a:avLst/>
          </a:prstGeom>
        </p:spPr>
      </p:pic>
      <p:pic>
        <p:nvPicPr>
          <p:cNvPr id="6" name="Picture 5">
            <a:extLst>
              <a:ext uri="{FF2B5EF4-FFF2-40B4-BE49-F238E27FC236}">
                <a16:creationId xmlns:a16="http://schemas.microsoft.com/office/drawing/2014/main" id="{023BEC04-E20F-4963-A252-EB8CAF93E3BD}"/>
              </a:ext>
            </a:extLst>
          </p:cNvPr>
          <p:cNvPicPr>
            <a:picLocks noChangeAspect="1"/>
          </p:cNvPicPr>
          <p:nvPr/>
        </p:nvPicPr>
        <p:blipFill>
          <a:blip r:embed="rId4"/>
          <a:stretch>
            <a:fillRect/>
          </a:stretch>
        </p:blipFill>
        <p:spPr>
          <a:xfrm>
            <a:off x="420624" y="1229867"/>
            <a:ext cx="10734675" cy="733425"/>
          </a:xfrm>
          <a:prstGeom prst="rect">
            <a:avLst/>
          </a:prstGeom>
        </p:spPr>
      </p:pic>
      <p:sp>
        <p:nvSpPr>
          <p:cNvPr id="7" name="Oval 6">
            <a:extLst>
              <a:ext uri="{FF2B5EF4-FFF2-40B4-BE49-F238E27FC236}">
                <a16:creationId xmlns:a16="http://schemas.microsoft.com/office/drawing/2014/main" id="{3CB93A6B-E469-4BDA-BADD-D8A0EE8F01FA}"/>
              </a:ext>
            </a:extLst>
          </p:cNvPr>
          <p:cNvSpPr/>
          <p:nvPr/>
        </p:nvSpPr>
        <p:spPr>
          <a:xfrm>
            <a:off x="4826263" y="879793"/>
            <a:ext cx="528320" cy="6908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Calibri" panose="020F0502020204030204"/>
                <a:ea typeface="+mn-ea"/>
                <a:cs typeface="+mn-cs"/>
              </a:rPr>
              <a:t>1</a:t>
            </a:r>
          </a:p>
        </p:txBody>
      </p:sp>
      <p:sp>
        <p:nvSpPr>
          <p:cNvPr id="8" name="Oval 7">
            <a:extLst>
              <a:ext uri="{FF2B5EF4-FFF2-40B4-BE49-F238E27FC236}">
                <a16:creationId xmlns:a16="http://schemas.microsoft.com/office/drawing/2014/main" id="{AC11D3FE-8CE4-413C-8536-B7363D20D317}"/>
              </a:ext>
            </a:extLst>
          </p:cNvPr>
          <p:cNvSpPr/>
          <p:nvPr/>
        </p:nvSpPr>
        <p:spPr>
          <a:xfrm>
            <a:off x="8128000" y="4937253"/>
            <a:ext cx="528320" cy="6908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Calibri" panose="020F0502020204030204"/>
                <a:ea typeface="+mn-ea"/>
                <a:cs typeface="+mn-cs"/>
              </a:rPr>
              <a:t>2</a:t>
            </a:r>
          </a:p>
        </p:txBody>
      </p:sp>
    </p:spTree>
    <p:extLst>
      <p:ext uri="{BB962C8B-B14F-4D97-AF65-F5344CB8AC3E}">
        <p14:creationId xmlns:p14="http://schemas.microsoft.com/office/powerpoint/2010/main" val="3950235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3809B-AC08-4181-B6B8-61ABF9EEBAF5}"/>
              </a:ext>
            </a:extLst>
          </p:cNvPr>
          <p:cNvSpPr>
            <a:spLocks noGrp="1"/>
          </p:cNvSpPr>
          <p:nvPr>
            <p:ph type="title"/>
          </p:nvPr>
        </p:nvSpPr>
        <p:spPr/>
        <p:txBody>
          <a:bodyPr/>
          <a:lstStyle/>
          <a:p>
            <a:r>
              <a:rPr lang="en-US" dirty="0"/>
              <a:t>CRCC Website</a:t>
            </a:r>
          </a:p>
        </p:txBody>
      </p:sp>
      <p:sp>
        <p:nvSpPr>
          <p:cNvPr id="4" name="Slide Number Placeholder 3">
            <a:extLst>
              <a:ext uri="{FF2B5EF4-FFF2-40B4-BE49-F238E27FC236}">
                <a16:creationId xmlns:a16="http://schemas.microsoft.com/office/drawing/2014/main" id="{35D831B2-BEB3-4E4C-ACD9-DDC543B9DBD9}"/>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346C6CC-1531-9D43-9929-56C34AA4FDB5}" type="slidenum">
              <a:rPr kumimoji="0" lang="en-US"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sp>
        <p:nvSpPr>
          <p:cNvPr id="8" name="Oval 7">
            <a:extLst>
              <a:ext uri="{FF2B5EF4-FFF2-40B4-BE49-F238E27FC236}">
                <a16:creationId xmlns:a16="http://schemas.microsoft.com/office/drawing/2014/main" id="{AC11D3FE-8CE4-413C-8536-B7363D20D317}"/>
              </a:ext>
            </a:extLst>
          </p:cNvPr>
          <p:cNvSpPr/>
          <p:nvPr/>
        </p:nvSpPr>
        <p:spPr>
          <a:xfrm>
            <a:off x="8128000" y="4937253"/>
            <a:ext cx="528320" cy="6908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Calibri" panose="020F0502020204030204"/>
                <a:ea typeface="+mn-ea"/>
                <a:cs typeface="+mn-cs"/>
              </a:rPr>
              <a:t>2</a:t>
            </a:r>
          </a:p>
        </p:txBody>
      </p:sp>
      <p:pic>
        <p:nvPicPr>
          <p:cNvPr id="9" name="Picture 8">
            <a:extLst>
              <a:ext uri="{FF2B5EF4-FFF2-40B4-BE49-F238E27FC236}">
                <a16:creationId xmlns:a16="http://schemas.microsoft.com/office/drawing/2014/main" id="{6B37D10B-CFA4-4337-96A8-1ECEAE5EF532}"/>
              </a:ext>
            </a:extLst>
          </p:cNvPr>
          <p:cNvPicPr>
            <a:picLocks noChangeAspect="1"/>
          </p:cNvPicPr>
          <p:nvPr/>
        </p:nvPicPr>
        <p:blipFill>
          <a:blip r:embed="rId3"/>
          <a:stretch>
            <a:fillRect/>
          </a:stretch>
        </p:blipFill>
        <p:spPr>
          <a:xfrm>
            <a:off x="0" y="1070772"/>
            <a:ext cx="11962272" cy="6858000"/>
          </a:xfrm>
          <a:prstGeom prst="rect">
            <a:avLst/>
          </a:prstGeom>
        </p:spPr>
      </p:pic>
      <p:sp>
        <p:nvSpPr>
          <p:cNvPr id="11" name="Oval 10">
            <a:extLst>
              <a:ext uri="{FF2B5EF4-FFF2-40B4-BE49-F238E27FC236}">
                <a16:creationId xmlns:a16="http://schemas.microsoft.com/office/drawing/2014/main" id="{83BA1D5B-44AA-4D6F-A0A3-6C3BE081795A}"/>
              </a:ext>
            </a:extLst>
          </p:cNvPr>
          <p:cNvSpPr/>
          <p:nvPr/>
        </p:nvSpPr>
        <p:spPr>
          <a:xfrm>
            <a:off x="5280842" y="3083560"/>
            <a:ext cx="528320" cy="6908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Calibri" panose="020F0502020204030204"/>
                <a:ea typeface="+mn-ea"/>
                <a:cs typeface="+mn-cs"/>
              </a:rPr>
              <a:t>3</a:t>
            </a:r>
          </a:p>
        </p:txBody>
      </p:sp>
    </p:spTree>
    <p:extLst>
      <p:ext uri="{BB962C8B-B14F-4D97-AF65-F5344CB8AC3E}">
        <p14:creationId xmlns:p14="http://schemas.microsoft.com/office/powerpoint/2010/main" val="7445324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3809B-AC08-4181-B6B8-61ABF9EEBAF5}"/>
              </a:ext>
            </a:extLst>
          </p:cNvPr>
          <p:cNvSpPr>
            <a:spLocks noGrp="1"/>
          </p:cNvSpPr>
          <p:nvPr>
            <p:ph type="title"/>
          </p:nvPr>
        </p:nvSpPr>
        <p:spPr/>
        <p:txBody>
          <a:bodyPr/>
          <a:lstStyle/>
          <a:p>
            <a:r>
              <a:rPr lang="en-US" dirty="0"/>
              <a:t>CRCC Website </a:t>
            </a:r>
          </a:p>
        </p:txBody>
      </p:sp>
      <p:sp>
        <p:nvSpPr>
          <p:cNvPr id="4" name="Slide Number Placeholder 3">
            <a:extLst>
              <a:ext uri="{FF2B5EF4-FFF2-40B4-BE49-F238E27FC236}">
                <a16:creationId xmlns:a16="http://schemas.microsoft.com/office/drawing/2014/main" id="{35D831B2-BEB3-4E4C-ACD9-DDC543B9DBD9}"/>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346C6CC-1531-9D43-9929-56C34AA4FDB5}" type="slidenum">
              <a:rPr kumimoji="0" lang="en-US"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A90FD26F-F149-419A-8B64-AAC9B0E90201}"/>
              </a:ext>
            </a:extLst>
          </p:cNvPr>
          <p:cNvPicPr>
            <a:picLocks noChangeAspect="1"/>
          </p:cNvPicPr>
          <p:nvPr/>
        </p:nvPicPr>
        <p:blipFill>
          <a:blip r:embed="rId3"/>
          <a:stretch>
            <a:fillRect/>
          </a:stretch>
        </p:blipFill>
        <p:spPr>
          <a:xfrm>
            <a:off x="0" y="1070772"/>
            <a:ext cx="12192000" cy="6035551"/>
          </a:xfrm>
          <a:prstGeom prst="rect">
            <a:avLst/>
          </a:prstGeom>
        </p:spPr>
      </p:pic>
      <p:sp>
        <p:nvSpPr>
          <p:cNvPr id="10" name="Oval 9">
            <a:extLst>
              <a:ext uri="{FF2B5EF4-FFF2-40B4-BE49-F238E27FC236}">
                <a16:creationId xmlns:a16="http://schemas.microsoft.com/office/drawing/2014/main" id="{E37FE8D0-7DE7-48B8-BB62-5917DD3995CE}"/>
              </a:ext>
            </a:extLst>
          </p:cNvPr>
          <p:cNvSpPr/>
          <p:nvPr/>
        </p:nvSpPr>
        <p:spPr>
          <a:xfrm>
            <a:off x="4499792" y="5441788"/>
            <a:ext cx="528320" cy="6908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rgbClr val="FFFFFF"/>
                </a:solidFill>
                <a:latin typeface="Calibri" panose="020F0502020204030204"/>
              </a:rPr>
              <a:t>4</a:t>
            </a:r>
            <a:endParaRPr kumimoji="0" lang="en-US" sz="20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99478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3AAB5-6292-46C5-8448-1FFF1E4C31B7}"/>
              </a:ext>
            </a:extLst>
          </p:cNvPr>
          <p:cNvSpPr>
            <a:spLocks noGrp="1"/>
          </p:cNvSpPr>
          <p:nvPr>
            <p:ph type="title"/>
          </p:nvPr>
        </p:nvSpPr>
        <p:spPr/>
        <p:txBody>
          <a:bodyPr/>
          <a:lstStyle/>
          <a:p>
            <a:r>
              <a:rPr lang="en-US" dirty="0"/>
              <a:t>Objectives</a:t>
            </a:r>
          </a:p>
        </p:txBody>
      </p:sp>
      <p:sp>
        <p:nvSpPr>
          <p:cNvPr id="3" name="Content Placeholder 2">
            <a:extLst>
              <a:ext uri="{FF2B5EF4-FFF2-40B4-BE49-F238E27FC236}">
                <a16:creationId xmlns:a16="http://schemas.microsoft.com/office/drawing/2014/main" id="{ECE519EE-862A-4A52-BA21-B32282EF0279}"/>
              </a:ext>
            </a:extLst>
          </p:cNvPr>
          <p:cNvSpPr>
            <a:spLocks noGrp="1"/>
          </p:cNvSpPr>
          <p:nvPr>
            <p:ph idx="1"/>
          </p:nvPr>
        </p:nvSpPr>
        <p:spPr/>
        <p:txBody>
          <a:bodyPr/>
          <a:lstStyle/>
          <a:p>
            <a:r>
              <a:rPr lang="en-US" dirty="0"/>
              <a:t>Explain the purpose of effective training plans</a:t>
            </a:r>
          </a:p>
          <a:p>
            <a:r>
              <a:rPr lang="en-US" dirty="0"/>
              <a:t>Demonstrate how to develop a local training plan</a:t>
            </a:r>
          </a:p>
        </p:txBody>
      </p:sp>
      <p:sp>
        <p:nvSpPr>
          <p:cNvPr id="4" name="Slide Number Placeholder 3">
            <a:extLst>
              <a:ext uri="{FF2B5EF4-FFF2-40B4-BE49-F238E27FC236}">
                <a16:creationId xmlns:a16="http://schemas.microsoft.com/office/drawing/2014/main" id="{D55228C3-689C-4049-8C88-E87D6288046D}"/>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5D676C2-412A-47EE-AD55-086EB95F6BC9}" type="slidenum">
              <a:rPr kumimoji="0" lang="en-US" sz="900" b="0" i="0" u="none" strike="noStrike" kern="1200" cap="none" spc="0" normalizeH="0" baseline="0" noProof="0" smtClean="0">
                <a:ln>
                  <a:noFill/>
                </a:ln>
                <a:solidFill>
                  <a:srgbClr val="000000"/>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en-US" sz="9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BB54E3C8-27C1-4373-9B7F-05B1557EF9F3}"/>
              </a:ext>
            </a:extLst>
          </p:cNvPr>
          <p:cNvSpPr/>
          <p:nvPr/>
        </p:nvSpPr>
        <p:spPr>
          <a:xfrm>
            <a:off x="6612751" y="5987022"/>
            <a:ext cx="5327164"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srgbClr val="0000FF"/>
                </a:solidFill>
                <a:effectLst/>
                <a:uLnTx/>
                <a:uFillTx/>
                <a:latin typeface="arial" panose="020B0604020202020204" pitchFamily="34" charset="0"/>
                <a:ea typeface="+mn-ea"/>
                <a:cs typeface="+mn-cs"/>
                <a:hlinkClick r:id="rId2"/>
              </a:rPr>
              <a:t>M28C.II.A.3.05  Training and Staff Development</a:t>
            </a:r>
            <a:endParaRPr kumimoji="0" lang="en-US" sz="1800" b="1" i="0" u="none" strike="noStrike" kern="1200" cap="none" spc="0" normalizeH="0" baseline="0" noProof="0" dirty="0">
              <a:ln>
                <a:noFill/>
              </a:ln>
              <a:solidFill>
                <a:srgbClr val="000000"/>
              </a:solidFill>
              <a:effectLst/>
              <a:uLnTx/>
              <a:uFillTx/>
              <a:latin typeface="Helvetica Neue"/>
              <a:ea typeface="+mn-ea"/>
              <a:cs typeface="+mn-cs"/>
            </a:endParaRPr>
          </a:p>
        </p:txBody>
      </p:sp>
    </p:spTree>
    <p:extLst>
      <p:ext uri="{BB962C8B-B14F-4D97-AF65-F5344CB8AC3E}">
        <p14:creationId xmlns:p14="http://schemas.microsoft.com/office/powerpoint/2010/main" val="2015753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Questions</a:t>
            </a:r>
          </a:p>
        </p:txBody>
      </p:sp>
      <p:pic>
        <p:nvPicPr>
          <p:cNvPr id="6" name="Picture 11" descr="An arc of silver question marks with a larger red question mark in the center.&#10;&#10;C:\Users\vacodecard\AppData\Local\Microsoft\Windows\Temporary Internet Files\Content.IE5\4YNN4M4V\19a959f358a71de739e4d418466f2e66[1].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438400" y="1447801"/>
            <a:ext cx="7543800" cy="40020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C38EC854-7B6C-438C-AE16-BB5FD76FB537}"/>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346C6CC-1531-9D43-9929-56C34AA4FDB5}" type="slidenum">
              <a:rPr kumimoji="0" lang="en-US"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8109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B0EA1-D280-46CE-8FA4-51E242C478D6}"/>
              </a:ext>
            </a:extLst>
          </p:cNvPr>
          <p:cNvSpPr>
            <a:spLocks noGrp="1"/>
          </p:cNvSpPr>
          <p:nvPr>
            <p:ph type="title"/>
          </p:nvPr>
        </p:nvSpPr>
        <p:spPr/>
        <p:txBody>
          <a:bodyPr/>
          <a:lstStyle/>
          <a:p>
            <a:r>
              <a:rPr lang="en-US" dirty="0"/>
              <a:t>Scope of Training</a:t>
            </a:r>
          </a:p>
        </p:txBody>
      </p:sp>
      <p:sp>
        <p:nvSpPr>
          <p:cNvPr id="3" name="Content Placeholder 2">
            <a:extLst>
              <a:ext uri="{FF2B5EF4-FFF2-40B4-BE49-F238E27FC236}">
                <a16:creationId xmlns:a16="http://schemas.microsoft.com/office/drawing/2014/main" id="{3681BBE0-AA3E-4274-8F05-2231B0C46FAE}"/>
              </a:ext>
            </a:extLst>
          </p:cNvPr>
          <p:cNvSpPr>
            <a:spLocks noGrp="1"/>
          </p:cNvSpPr>
          <p:nvPr>
            <p:ph idx="1"/>
          </p:nvPr>
        </p:nvSpPr>
        <p:spPr/>
        <p:txBody>
          <a:bodyPr/>
          <a:lstStyle/>
          <a:p>
            <a:r>
              <a:rPr lang="en-US" dirty="0"/>
              <a:t>Supplement training </a:t>
            </a:r>
          </a:p>
          <a:p>
            <a:r>
              <a:rPr lang="en-US" dirty="0"/>
              <a:t>Prepare local VR&amp;E Staff</a:t>
            </a:r>
          </a:p>
          <a:p>
            <a:r>
              <a:rPr lang="en-US" dirty="0"/>
              <a:t>Identify staff development needs</a:t>
            </a:r>
          </a:p>
          <a:p>
            <a:r>
              <a:rPr lang="en-US" dirty="0"/>
              <a:t>Fulfill VBA core annual technical training requirements</a:t>
            </a:r>
          </a:p>
          <a:p>
            <a:r>
              <a:rPr lang="en-US" dirty="0"/>
              <a:t>Plan and implement an appropriate staff development program</a:t>
            </a:r>
          </a:p>
          <a:p>
            <a:r>
              <a:rPr lang="en-US" dirty="0"/>
              <a:t>Provide periodic in-service trainings. </a:t>
            </a:r>
          </a:p>
          <a:p>
            <a:r>
              <a:rPr lang="en-US" dirty="0"/>
              <a:t>Guide the development of IDPs, when applicable. </a:t>
            </a:r>
          </a:p>
        </p:txBody>
      </p:sp>
      <p:sp>
        <p:nvSpPr>
          <p:cNvPr id="4" name="Slide Number Placeholder 3">
            <a:extLst>
              <a:ext uri="{FF2B5EF4-FFF2-40B4-BE49-F238E27FC236}">
                <a16:creationId xmlns:a16="http://schemas.microsoft.com/office/drawing/2014/main" id="{1D794395-FB69-4197-A96B-54DF45A19694}"/>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5D676C2-412A-47EE-AD55-086EB95F6BC9}" type="slidenum">
              <a:rPr kumimoji="0" lang="en-US" sz="900" b="0" i="0" u="none" strike="noStrike" kern="1200" cap="none" spc="0" normalizeH="0" baseline="0" noProof="0" smtClean="0">
                <a:ln>
                  <a:noFill/>
                </a:ln>
                <a:solidFill>
                  <a:srgbClr val="000000"/>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en-US" sz="9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0319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90AA3-80C6-45DE-92D1-8717A5901274}"/>
              </a:ext>
            </a:extLst>
          </p:cNvPr>
          <p:cNvSpPr>
            <a:spLocks noGrp="1"/>
          </p:cNvSpPr>
          <p:nvPr>
            <p:ph type="title"/>
          </p:nvPr>
        </p:nvSpPr>
        <p:spPr/>
        <p:txBody>
          <a:bodyPr/>
          <a:lstStyle/>
          <a:p>
            <a:r>
              <a:rPr lang="en-US" dirty="0"/>
              <a:t>Local Training Plans – Staff Development</a:t>
            </a:r>
          </a:p>
        </p:txBody>
      </p:sp>
      <p:graphicFrame>
        <p:nvGraphicFramePr>
          <p:cNvPr id="4" name="Table 4">
            <a:extLst>
              <a:ext uri="{FF2B5EF4-FFF2-40B4-BE49-F238E27FC236}">
                <a16:creationId xmlns:a16="http://schemas.microsoft.com/office/drawing/2014/main" id="{DA726886-929F-4F70-B930-6590686D3A75}"/>
              </a:ext>
            </a:extLst>
          </p:cNvPr>
          <p:cNvGraphicFramePr>
            <a:graphicFrameLocks noGrp="1"/>
          </p:cNvGraphicFramePr>
          <p:nvPr>
            <p:ph idx="1"/>
          </p:nvPr>
        </p:nvGraphicFramePr>
        <p:xfrm>
          <a:off x="203200" y="1344692"/>
          <a:ext cx="11765280" cy="5396396"/>
        </p:xfrm>
        <a:graphic>
          <a:graphicData uri="http://schemas.openxmlformats.org/drawingml/2006/table">
            <a:tbl>
              <a:tblPr firstRow="1" bandRow="1">
                <a:tableStyleId>{5C22544A-7EE6-4342-B048-85BDC9FD1C3A}</a:tableStyleId>
              </a:tblPr>
              <a:tblGrid>
                <a:gridCol w="5882640">
                  <a:extLst>
                    <a:ext uri="{9D8B030D-6E8A-4147-A177-3AD203B41FA5}">
                      <a16:colId xmlns:a16="http://schemas.microsoft.com/office/drawing/2014/main" val="686041974"/>
                    </a:ext>
                  </a:extLst>
                </a:gridCol>
                <a:gridCol w="5882640">
                  <a:extLst>
                    <a:ext uri="{9D8B030D-6E8A-4147-A177-3AD203B41FA5}">
                      <a16:colId xmlns:a16="http://schemas.microsoft.com/office/drawing/2014/main" val="2471956515"/>
                    </a:ext>
                  </a:extLst>
                </a:gridCol>
              </a:tblGrid>
              <a:tr h="484773">
                <a:tc>
                  <a:txBody>
                    <a:bodyPr/>
                    <a:lstStyle/>
                    <a:p>
                      <a:r>
                        <a:rPr lang="en-US" sz="2400" dirty="0"/>
                        <a:t>VR&amp;E Officer</a:t>
                      </a:r>
                    </a:p>
                  </a:txBody>
                  <a:tcPr/>
                </a:tc>
                <a:tc>
                  <a:txBody>
                    <a:bodyPr/>
                    <a:lstStyle/>
                    <a:p>
                      <a:r>
                        <a:rPr lang="en-US" sz="2400" dirty="0"/>
                        <a:t>CO </a:t>
                      </a:r>
                    </a:p>
                  </a:txBody>
                  <a:tcPr/>
                </a:tc>
                <a:extLst>
                  <a:ext uri="{0D108BD9-81ED-4DB2-BD59-A6C34878D82A}">
                    <a16:rowId xmlns:a16="http://schemas.microsoft.com/office/drawing/2014/main" val="1367653433"/>
                  </a:ext>
                </a:extLst>
              </a:tr>
              <a:tr h="327144">
                <a:tc>
                  <a:txBody>
                    <a:bodyPr/>
                    <a:lstStyle/>
                    <a:p>
                      <a:r>
                        <a:rPr lang="en-US" sz="1400" b="0" i="0" kern="1200" dirty="0">
                          <a:solidFill>
                            <a:schemeClr val="dk1"/>
                          </a:solidFill>
                          <a:effectLst/>
                          <a:latin typeface="+mn-lt"/>
                          <a:ea typeface="+mn-ea"/>
                          <a:cs typeface="+mn-cs"/>
                        </a:rPr>
                        <a:t>Monitoring and reporting training and staff development activities</a:t>
                      </a:r>
                    </a:p>
                  </a:txBody>
                  <a:tcPr/>
                </a:tc>
                <a:tc>
                  <a:txBody>
                    <a:bodyPr/>
                    <a:lstStyle/>
                    <a:p>
                      <a:r>
                        <a:rPr lang="en-US" sz="1400" b="0" i="0" kern="1200" dirty="0">
                          <a:solidFill>
                            <a:schemeClr val="tx1"/>
                          </a:solidFill>
                          <a:effectLst/>
                          <a:latin typeface="+mn-lt"/>
                          <a:ea typeface="+mn-ea"/>
                          <a:cs typeface="+mn-cs"/>
                        </a:rPr>
                        <a:t>Reviewing national performance data</a:t>
                      </a:r>
                    </a:p>
                  </a:txBody>
                  <a:tcPr/>
                </a:tc>
                <a:extLst>
                  <a:ext uri="{0D108BD9-81ED-4DB2-BD59-A6C34878D82A}">
                    <a16:rowId xmlns:a16="http://schemas.microsoft.com/office/drawing/2014/main" val="2294766487"/>
                  </a:ext>
                </a:extLst>
              </a:tr>
              <a:tr h="298322">
                <a:tc>
                  <a:txBody>
                    <a:bodyPr/>
                    <a:lstStyle/>
                    <a:p>
                      <a:r>
                        <a:rPr lang="en-US" sz="1400" b="0" i="0" kern="1200" dirty="0">
                          <a:solidFill>
                            <a:schemeClr val="dk1"/>
                          </a:solidFill>
                          <a:effectLst/>
                          <a:latin typeface="+mn-lt"/>
                          <a:ea typeface="+mn-ea"/>
                          <a:cs typeface="+mn-cs"/>
                        </a:rPr>
                        <a:t>Reviewing local performance data</a:t>
                      </a:r>
                    </a:p>
                  </a:txBody>
                  <a:tcPr/>
                </a:tc>
                <a:tc>
                  <a:txBody>
                    <a:bodyPr/>
                    <a:lstStyle/>
                    <a:p>
                      <a:r>
                        <a:rPr lang="en-US" sz="1400" b="0" i="0" kern="1200" dirty="0">
                          <a:solidFill>
                            <a:schemeClr val="tx1"/>
                          </a:solidFill>
                          <a:effectLst/>
                          <a:latin typeface="+mn-lt"/>
                          <a:ea typeface="+mn-ea"/>
                          <a:cs typeface="+mn-cs"/>
                        </a:rPr>
                        <a:t>Identifying performance gaps</a:t>
                      </a:r>
                    </a:p>
                  </a:txBody>
                  <a:tcPr/>
                </a:tc>
                <a:extLst>
                  <a:ext uri="{0D108BD9-81ED-4DB2-BD59-A6C34878D82A}">
                    <a16:rowId xmlns:a16="http://schemas.microsoft.com/office/drawing/2014/main" val="2415973551"/>
                  </a:ext>
                </a:extLst>
              </a:tr>
              <a:tr h="318210">
                <a:tc>
                  <a:txBody>
                    <a:bodyPr/>
                    <a:lstStyle/>
                    <a:p>
                      <a:r>
                        <a:rPr lang="en-US" sz="1400" b="0" i="0" kern="1200" dirty="0">
                          <a:solidFill>
                            <a:schemeClr val="dk1"/>
                          </a:solidFill>
                          <a:effectLst/>
                          <a:latin typeface="+mn-lt"/>
                          <a:ea typeface="+mn-ea"/>
                          <a:cs typeface="+mn-cs"/>
                        </a:rPr>
                        <a:t>Identifying performance gaps</a:t>
                      </a:r>
                    </a:p>
                  </a:txBody>
                  <a:tcPr/>
                </a:tc>
                <a:tc>
                  <a:txBody>
                    <a:bodyPr/>
                    <a:lstStyle/>
                    <a:p>
                      <a:r>
                        <a:rPr lang="en-US" sz="1400" b="0" i="0" kern="1200" dirty="0">
                          <a:solidFill>
                            <a:schemeClr val="tx1"/>
                          </a:solidFill>
                          <a:effectLst/>
                          <a:latin typeface="+mn-lt"/>
                          <a:ea typeface="+mn-ea"/>
                          <a:cs typeface="+mn-cs"/>
                        </a:rPr>
                        <a:t>Identifying training needed to improve performance</a:t>
                      </a:r>
                    </a:p>
                  </a:txBody>
                  <a:tcPr/>
                </a:tc>
                <a:extLst>
                  <a:ext uri="{0D108BD9-81ED-4DB2-BD59-A6C34878D82A}">
                    <a16:rowId xmlns:a16="http://schemas.microsoft.com/office/drawing/2014/main" val="1085791469"/>
                  </a:ext>
                </a:extLst>
              </a:tr>
              <a:tr h="318210">
                <a:tc>
                  <a:txBody>
                    <a:bodyPr/>
                    <a:lstStyle/>
                    <a:p>
                      <a:r>
                        <a:rPr lang="en-US" sz="1400" b="0" i="0" kern="1200" dirty="0">
                          <a:solidFill>
                            <a:schemeClr val="dk1"/>
                          </a:solidFill>
                          <a:effectLst/>
                          <a:highlight>
                            <a:srgbClr val="00FFFF"/>
                          </a:highlight>
                          <a:latin typeface="+mn-lt"/>
                          <a:ea typeface="+mn-ea"/>
                          <a:cs typeface="+mn-cs"/>
                        </a:rPr>
                        <a:t>Identifying local training needed to improve performance</a:t>
                      </a:r>
                    </a:p>
                  </a:txBody>
                  <a:tcPr/>
                </a:tc>
                <a:tc>
                  <a:txBody>
                    <a:bodyPr/>
                    <a:lstStyle/>
                    <a:p>
                      <a:r>
                        <a:rPr lang="en-US" sz="1400" b="0" i="0" kern="1200" dirty="0">
                          <a:solidFill>
                            <a:schemeClr val="tx1"/>
                          </a:solidFill>
                          <a:effectLst/>
                          <a:latin typeface="+mn-lt"/>
                          <a:ea typeface="+mn-ea"/>
                          <a:cs typeface="+mn-cs"/>
                        </a:rPr>
                        <a:t>Identifying available training courses/modules/materials</a:t>
                      </a:r>
                    </a:p>
                  </a:txBody>
                  <a:tcPr/>
                </a:tc>
                <a:extLst>
                  <a:ext uri="{0D108BD9-81ED-4DB2-BD59-A6C34878D82A}">
                    <a16:rowId xmlns:a16="http://schemas.microsoft.com/office/drawing/2014/main" val="3674016290"/>
                  </a:ext>
                </a:extLst>
              </a:tr>
              <a:tr h="338098">
                <a:tc>
                  <a:txBody>
                    <a:bodyPr/>
                    <a:lstStyle/>
                    <a:p>
                      <a:r>
                        <a:rPr lang="en-US" sz="1400" b="0" i="0" kern="1200" dirty="0">
                          <a:solidFill>
                            <a:schemeClr val="dk1"/>
                          </a:solidFill>
                          <a:effectLst/>
                          <a:latin typeface="+mn-lt"/>
                          <a:ea typeface="+mn-ea"/>
                          <a:cs typeface="+mn-cs"/>
                        </a:rPr>
                        <a:t>Identifying available training resources</a:t>
                      </a:r>
                    </a:p>
                  </a:txBody>
                  <a:tcPr/>
                </a:tc>
                <a:tc>
                  <a:txBody>
                    <a:bodyPr/>
                    <a:lstStyle/>
                    <a:p>
                      <a:r>
                        <a:rPr lang="en-US" sz="1400" b="0" i="0" kern="1200" dirty="0">
                          <a:solidFill>
                            <a:schemeClr val="tx1"/>
                          </a:solidFill>
                          <a:effectLst/>
                          <a:latin typeface="+mn-lt"/>
                          <a:ea typeface="+mn-ea"/>
                          <a:cs typeface="+mn-cs"/>
                        </a:rPr>
                        <a:t>Developing new training</a:t>
                      </a:r>
                    </a:p>
                  </a:txBody>
                  <a:tcPr/>
                </a:tc>
                <a:extLst>
                  <a:ext uri="{0D108BD9-81ED-4DB2-BD59-A6C34878D82A}">
                    <a16:rowId xmlns:a16="http://schemas.microsoft.com/office/drawing/2014/main" val="1260969683"/>
                  </a:ext>
                </a:extLst>
              </a:tr>
              <a:tr h="298322">
                <a:tc>
                  <a:txBody>
                    <a:bodyPr/>
                    <a:lstStyle/>
                    <a:p>
                      <a:r>
                        <a:rPr lang="en-US" sz="1400" b="0" i="0" kern="1200" dirty="0">
                          <a:solidFill>
                            <a:schemeClr val="dk1"/>
                          </a:solidFill>
                          <a:effectLst/>
                          <a:highlight>
                            <a:srgbClr val="00FFFF"/>
                          </a:highlight>
                          <a:latin typeface="+mn-lt"/>
                          <a:ea typeface="+mn-ea"/>
                          <a:cs typeface="+mn-cs"/>
                        </a:rPr>
                        <a:t>Developing training plans</a:t>
                      </a:r>
                    </a:p>
                  </a:txBody>
                  <a:tcPr/>
                </a:tc>
                <a:tc>
                  <a:txBody>
                    <a:bodyPr/>
                    <a:lstStyle/>
                    <a:p>
                      <a:r>
                        <a:rPr lang="en-US" sz="1400" b="0" i="0" kern="1200" dirty="0">
                          <a:solidFill>
                            <a:schemeClr val="tx1"/>
                          </a:solidFill>
                          <a:effectLst/>
                          <a:latin typeface="+mn-lt"/>
                          <a:ea typeface="+mn-ea"/>
                          <a:cs typeface="+mn-cs"/>
                        </a:rPr>
                        <a:t>Providing training or training materials</a:t>
                      </a:r>
                    </a:p>
                  </a:txBody>
                  <a:tcPr/>
                </a:tc>
                <a:extLst>
                  <a:ext uri="{0D108BD9-81ED-4DB2-BD59-A6C34878D82A}">
                    <a16:rowId xmlns:a16="http://schemas.microsoft.com/office/drawing/2014/main" val="768563625"/>
                  </a:ext>
                </a:extLst>
              </a:tr>
              <a:tr h="338098">
                <a:tc>
                  <a:txBody>
                    <a:bodyPr/>
                    <a:lstStyle/>
                    <a:p>
                      <a:r>
                        <a:rPr lang="en-US" sz="1400" b="0" i="0" kern="1200" dirty="0">
                          <a:solidFill>
                            <a:schemeClr val="dk1"/>
                          </a:solidFill>
                          <a:effectLst/>
                          <a:latin typeface="+mn-lt"/>
                          <a:ea typeface="+mn-ea"/>
                          <a:cs typeface="+mn-cs"/>
                        </a:rPr>
                        <a:t>Requesting assistance to obtain or develop training material</a:t>
                      </a:r>
                    </a:p>
                  </a:txBody>
                  <a:tcPr/>
                </a:tc>
                <a:tc>
                  <a:txBody>
                    <a:bodyPr/>
                    <a:lstStyle/>
                    <a:p>
                      <a:r>
                        <a:rPr lang="en-US" sz="1400" b="0" i="0" kern="1200" dirty="0">
                          <a:solidFill>
                            <a:schemeClr val="tx1"/>
                          </a:solidFill>
                          <a:effectLst/>
                          <a:latin typeface="+mn-lt"/>
                          <a:ea typeface="+mn-ea"/>
                          <a:cs typeface="+mn-cs"/>
                        </a:rPr>
                        <a:t>Reviewing training results</a:t>
                      </a:r>
                    </a:p>
                  </a:txBody>
                  <a:tcPr/>
                </a:tc>
                <a:extLst>
                  <a:ext uri="{0D108BD9-81ED-4DB2-BD59-A6C34878D82A}">
                    <a16:rowId xmlns:a16="http://schemas.microsoft.com/office/drawing/2014/main" val="1993551133"/>
                  </a:ext>
                </a:extLst>
              </a:tr>
              <a:tr h="507147">
                <a:tc>
                  <a:txBody>
                    <a:bodyPr/>
                    <a:lstStyle/>
                    <a:p>
                      <a:r>
                        <a:rPr lang="en-US" sz="1400" b="0" i="0" kern="1200" dirty="0">
                          <a:solidFill>
                            <a:schemeClr val="dk1"/>
                          </a:solidFill>
                          <a:effectLst/>
                          <a:highlight>
                            <a:srgbClr val="00FFFF"/>
                          </a:highlight>
                          <a:latin typeface="+mn-lt"/>
                          <a:ea typeface="+mn-ea"/>
                          <a:cs typeface="+mn-cs"/>
                        </a:rPr>
                        <a:t>Requesting Certified Rehabilitation Counselor (CRC) credit from VR&amp;E Service on behalf of staff members</a:t>
                      </a:r>
                    </a:p>
                  </a:txBody>
                  <a:tcPr/>
                </a:tc>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en-US" sz="1400" b="0" i="0" kern="1200" dirty="0">
                          <a:solidFill>
                            <a:schemeClr val="tx1"/>
                          </a:solidFill>
                          <a:effectLst/>
                          <a:latin typeface="+mn-lt"/>
                          <a:ea typeface="+mn-ea"/>
                          <a:cs typeface="+mn-cs"/>
                        </a:rPr>
                        <a:t>Developing core training requirements for all VR&amp;E positions</a:t>
                      </a:r>
                    </a:p>
                  </a:txBody>
                  <a:tcPr/>
                </a:tc>
                <a:extLst>
                  <a:ext uri="{0D108BD9-81ED-4DB2-BD59-A6C34878D82A}">
                    <a16:rowId xmlns:a16="http://schemas.microsoft.com/office/drawing/2014/main" val="2403689953"/>
                  </a:ext>
                </a:extLst>
              </a:tr>
              <a:tr h="507147">
                <a:tc>
                  <a:txBody>
                    <a:bodyPr/>
                    <a:lstStyle/>
                    <a:p>
                      <a:r>
                        <a:rPr lang="en-US" sz="1400" b="0" i="0" kern="1200" dirty="0">
                          <a:solidFill>
                            <a:schemeClr val="dk1"/>
                          </a:solidFill>
                          <a:effectLst/>
                          <a:latin typeface="+mn-lt"/>
                          <a:ea typeface="+mn-ea"/>
                          <a:cs typeface="+mn-cs"/>
                        </a:rPr>
                        <a:t>Promoting mentor relationships with less experienced VRCs, VSOC VRCs, and ECs</a:t>
                      </a:r>
                    </a:p>
                  </a:txBody>
                  <a:tcPr/>
                </a:tc>
                <a:tc>
                  <a:txBody>
                    <a:bodyPr/>
                    <a:lstStyle/>
                    <a:p>
                      <a:endParaRPr lang="en-US" sz="1400" dirty="0"/>
                    </a:p>
                  </a:txBody>
                  <a:tcPr/>
                </a:tc>
                <a:extLst>
                  <a:ext uri="{0D108BD9-81ED-4DB2-BD59-A6C34878D82A}">
                    <a16:rowId xmlns:a16="http://schemas.microsoft.com/office/drawing/2014/main" val="3107225803"/>
                  </a:ext>
                </a:extLst>
              </a:tr>
              <a:tr h="298322">
                <a:tc>
                  <a:txBody>
                    <a:bodyPr/>
                    <a:lstStyle/>
                    <a:p>
                      <a:r>
                        <a:rPr lang="en-US" sz="1400" b="0" i="0" kern="1200" dirty="0">
                          <a:solidFill>
                            <a:schemeClr val="dk1"/>
                          </a:solidFill>
                          <a:effectLst/>
                          <a:latin typeface="+mn-lt"/>
                          <a:ea typeface="+mn-ea"/>
                          <a:cs typeface="+mn-cs"/>
                        </a:rPr>
                        <a:t>Providing new staff comprehensive training in a timely manner</a:t>
                      </a:r>
                    </a:p>
                  </a:txBody>
                  <a:tcPr/>
                </a:tc>
                <a:tc>
                  <a:txBody>
                    <a:bodyPr/>
                    <a:lstStyle/>
                    <a:p>
                      <a:endParaRPr lang="en-US" sz="1400" dirty="0"/>
                    </a:p>
                  </a:txBody>
                  <a:tcPr/>
                </a:tc>
                <a:extLst>
                  <a:ext uri="{0D108BD9-81ED-4DB2-BD59-A6C34878D82A}">
                    <a16:rowId xmlns:a16="http://schemas.microsoft.com/office/drawing/2014/main" val="1880186182"/>
                  </a:ext>
                </a:extLst>
              </a:tr>
              <a:tr h="318210">
                <a:tc>
                  <a:txBody>
                    <a:bodyPr/>
                    <a:lstStyle/>
                    <a:p>
                      <a:r>
                        <a:rPr lang="en-US" sz="1400" b="0" i="0" kern="1200" dirty="0">
                          <a:solidFill>
                            <a:schemeClr val="dk1"/>
                          </a:solidFill>
                          <a:effectLst/>
                          <a:latin typeface="+mn-lt"/>
                          <a:ea typeface="+mn-ea"/>
                          <a:cs typeface="+mn-cs"/>
                        </a:rPr>
                        <a:t>Providing frequent refresher training to experienced staff</a:t>
                      </a:r>
                    </a:p>
                  </a:txBody>
                  <a:tcPr/>
                </a:tc>
                <a:tc>
                  <a:txBody>
                    <a:bodyPr/>
                    <a:lstStyle/>
                    <a:p>
                      <a:endParaRPr lang="en-US" sz="1400" dirty="0"/>
                    </a:p>
                  </a:txBody>
                  <a:tcPr/>
                </a:tc>
                <a:extLst>
                  <a:ext uri="{0D108BD9-81ED-4DB2-BD59-A6C34878D82A}">
                    <a16:rowId xmlns:a16="http://schemas.microsoft.com/office/drawing/2014/main" val="1568808237"/>
                  </a:ext>
                </a:extLst>
              </a:tr>
              <a:tr h="507147">
                <a:tc>
                  <a:txBody>
                    <a:bodyPr/>
                    <a:lstStyle/>
                    <a:p>
                      <a:r>
                        <a:rPr lang="en-US" sz="1400" b="0" i="0" kern="1200" dirty="0">
                          <a:solidFill>
                            <a:schemeClr val="dk1"/>
                          </a:solidFill>
                          <a:effectLst/>
                          <a:latin typeface="+mn-lt"/>
                          <a:ea typeface="+mn-ea"/>
                          <a:cs typeface="+mn-cs"/>
                        </a:rPr>
                        <a:t>Allowing opportunities for staff members to attend professional training outside of the RO</a:t>
                      </a:r>
                      <a:endParaRPr lang="en-US" sz="1400" dirty="0"/>
                    </a:p>
                  </a:txBody>
                  <a:tcPr/>
                </a:tc>
                <a:tc>
                  <a:txBody>
                    <a:bodyPr/>
                    <a:lstStyle/>
                    <a:p>
                      <a:endParaRPr lang="en-US" sz="1400" dirty="0"/>
                    </a:p>
                  </a:txBody>
                  <a:tcPr/>
                </a:tc>
                <a:extLst>
                  <a:ext uri="{0D108BD9-81ED-4DB2-BD59-A6C34878D82A}">
                    <a16:rowId xmlns:a16="http://schemas.microsoft.com/office/drawing/2014/main" val="1433349166"/>
                  </a:ext>
                </a:extLst>
              </a:tr>
              <a:tr h="484773">
                <a:tc>
                  <a:txBody>
                    <a:bodyPr/>
                    <a:lstStyle/>
                    <a:p>
                      <a:r>
                        <a:rPr lang="en-US" sz="1400" b="0" i="0" kern="1200" dirty="0">
                          <a:solidFill>
                            <a:schemeClr val="dk1"/>
                          </a:solidFill>
                          <a:effectLst/>
                          <a:latin typeface="+mn-lt"/>
                          <a:ea typeface="+mn-ea"/>
                          <a:cs typeface="+mn-cs"/>
                        </a:rPr>
                        <a:t>Notifying VR&amp;E Service of major training trends</a:t>
                      </a:r>
                    </a:p>
                  </a:txBody>
                  <a:tcPr/>
                </a:tc>
                <a:tc>
                  <a:txBody>
                    <a:bodyPr/>
                    <a:lstStyle/>
                    <a:p>
                      <a:endParaRPr lang="en-US" sz="1400" dirty="0"/>
                    </a:p>
                  </a:txBody>
                  <a:tcPr/>
                </a:tc>
                <a:extLst>
                  <a:ext uri="{0D108BD9-81ED-4DB2-BD59-A6C34878D82A}">
                    <a16:rowId xmlns:a16="http://schemas.microsoft.com/office/drawing/2014/main" val="1188035463"/>
                  </a:ext>
                </a:extLst>
              </a:tr>
            </a:tbl>
          </a:graphicData>
        </a:graphic>
      </p:graphicFrame>
      <p:sp>
        <p:nvSpPr>
          <p:cNvPr id="5" name="TextBox 4">
            <a:extLst>
              <a:ext uri="{FF2B5EF4-FFF2-40B4-BE49-F238E27FC236}">
                <a16:creationId xmlns:a16="http://schemas.microsoft.com/office/drawing/2014/main" id="{38B2823C-8701-4396-9B21-DB40536A38FF}"/>
              </a:ext>
            </a:extLst>
          </p:cNvPr>
          <p:cNvSpPr txBox="1"/>
          <p:nvPr/>
        </p:nvSpPr>
        <p:spPr>
          <a:xfrm>
            <a:off x="1117600" y="853440"/>
            <a:ext cx="99568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Training and Staff Development: Responsibilities</a:t>
            </a:r>
          </a:p>
        </p:txBody>
      </p:sp>
      <p:sp>
        <p:nvSpPr>
          <p:cNvPr id="3" name="Slide Number Placeholder 2">
            <a:extLst>
              <a:ext uri="{FF2B5EF4-FFF2-40B4-BE49-F238E27FC236}">
                <a16:creationId xmlns:a16="http://schemas.microsoft.com/office/drawing/2014/main" id="{67B743AC-085A-4086-84A6-48300103D7F9}"/>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5D676C2-412A-47EE-AD55-086EB95F6BC9}" type="slidenum">
              <a:rPr kumimoji="0" lang="en-US" sz="900" b="0" i="0" u="none" strike="noStrike" kern="1200" cap="none" spc="0" normalizeH="0" baseline="0" noProof="0" smtClean="0">
                <a:ln>
                  <a:noFill/>
                </a:ln>
                <a:solidFill>
                  <a:srgbClr val="000000"/>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en-US" sz="9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22253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p:txBody>
          <a:bodyPr/>
          <a:lstStyle/>
          <a:p>
            <a:pPr marL="0" indent="0">
              <a:buNone/>
            </a:pPr>
            <a:r>
              <a:rPr lang="en-US" b="1" u="sng" dirty="0"/>
              <a:t>Action Item #?:</a:t>
            </a:r>
            <a:r>
              <a:rPr lang="en-US" b="1" dirty="0"/>
              <a:t>  Develop and implement a formal training plan for VR&amp;E staff.</a:t>
            </a:r>
            <a:endParaRPr lang="en-US" dirty="0"/>
          </a:p>
          <a:p>
            <a:pPr marL="0" indent="0">
              <a:buNone/>
            </a:pPr>
            <a:r>
              <a:rPr lang="en-US" dirty="0"/>
              <a:t>Although training sessions are currently being conducted and the division is working toward completion of the national core training curriculum, this office does not have a formal training plan for the VR&amp;E Division for </a:t>
            </a:r>
            <a:r>
              <a:rPr lang="en-US" dirty="0" err="1"/>
              <a:t>FYxx</a:t>
            </a:r>
            <a:r>
              <a:rPr lang="en-US" dirty="0"/>
              <a:t>.  Also, a formal training plan was not developed for </a:t>
            </a:r>
            <a:r>
              <a:rPr lang="en-US" dirty="0" err="1"/>
              <a:t>FYxx</a:t>
            </a:r>
            <a:r>
              <a:rPr lang="en-US" dirty="0"/>
              <a:t>.  Per 38 CFR 21.382 and M28C.II.A.3.06.i, the VR&amp;E Officer is responsible for preparing a training plan for the development of staff as part of the station’s training plan at the beginning of each fiscal year.</a:t>
            </a:r>
          </a:p>
          <a:p>
            <a:endParaRPr lang="en-US" dirty="0"/>
          </a:p>
        </p:txBody>
      </p:sp>
      <p:sp>
        <p:nvSpPr>
          <p:cNvPr id="9" name="Title 8"/>
          <p:cNvSpPr>
            <a:spLocks noGrp="1"/>
          </p:cNvSpPr>
          <p:nvPr>
            <p:ph type="title"/>
          </p:nvPr>
        </p:nvSpPr>
        <p:spPr>
          <a:xfrm>
            <a:off x="420627" y="291309"/>
            <a:ext cx="11405613" cy="779463"/>
          </a:xfrm>
        </p:spPr>
        <p:txBody>
          <a:bodyPr>
            <a:noAutofit/>
          </a:bodyPr>
          <a:lstStyle/>
          <a:p>
            <a:r>
              <a:rPr lang="en-US" dirty="0"/>
              <a:t>Systematic Technical Accuracy Review (STAR)/Quality Assurance (QA) Team Site Visit</a:t>
            </a:r>
          </a:p>
        </p:txBody>
      </p:sp>
      <p:sp>
        <p:nvSpPr>
          <p:cNvPr id="7" name="Slide Number Placeholder 2">
            <a:extLst>
              <a:ext uri="{FF2B5EF4-FFF2-40B4-BE49-F238E27FC236}">
                <a16:creationId xmlns:a16="http://schemas.microsoft.com/office/drawing/2014/main" id="{65F99278-14E3-4D1B-B85F-3E258669E549}"/>
              </a:ext>
            </a:extLst>
          </p:cNvPr>
          <p:cNvSpPr>
            <a:spLocks noGrp="1"/>
          </p:cNvSpPr>
          <p:nvPr>
            <p:ph type="sldNum" sz="quarter" idx="10"/>
          </p:nvPr>
        </p:nvSpPr>
        <p:spPr>
          <a:xfrm>
            <a:off x="10210801" y="6400801"/>
            <a:ext cx="384175"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69623FA-E6B2-421D-AA57-15128630E9FB}" type="slidenum">
              <a:rPr kumimoji="0" lang="en-US" sz="18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5" name="Slide Number Placeholder 3">
            <a:extLst>
              <a:ext uri="{FF2B5EF4-FFF2-40B4-BE49-F238E27FC236}">
                <a16:creationId xmlns:a16="http://schemas.microsoft.com/office/drawing/2014/main" id="{FA434077-2AE2-48D7-B56E-0114211D7B72}"/>
              </a:ext>
            </a:extLst>
          </p:cNvPr>
          <p:cNvSpPr>
            <a:spLocks noGrp="1"/>
          </p:cNvSpPr>
          <p:nvPr>
            <p:ph type="sldNum" sz="quarter" idx="12"/>
          </p:nvPr>
        </p:nvSpPr>
        <p:spPr>
          <a:xfrm>
            <a:off x="5354583" y="6356354"/>
            <a:ext cx="687668"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5D676C2-412A-47EE-AD55-086EB95F6BC9}" type="slidenum">
              <a:rPr kumimoji="0" lang="en-US" sz="900" b="0" i="0" u="none" strike="noStrike" kern="1200" cap="none" spc="0" normalizeH="0" baseline="0" noProof="0" smtClean="0">
                <a:ln>
                  <a:noFill/>
                </a:ln>
                <a:solidFill>
                  <a:srgbClr val="000000"/>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en-US" sz="9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353609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20624" y="1070773"/>
            <a:ext cx="5675376" cy="5106194"/>
          </a:xfrm>
        </p:spPr>
        <p:txBody>
          <a:bodyPr/>
          <a:lstStyle/>
          <a:p>
            <a:r>
              <a:rPr lang="en-US" dirty="0"/>
              <a:t>Must include: </a:t>
            </a:r>
          </a:p>
          <a:p>
            <a:pPr lvl="1"/>
            <a:r>
              <a:rPr lang="en-US" sz="2400" dirty="0"/>
              <a:t>Training for each of the core areas and core technical training requirements</a:t>
            </a:r>
          </a:p>
          <a:p>
            <a:pPr lvl="1"/>
            <a:r>
              <a:rPr lang="en-US" sz="2400" dirty="0"/>
              <a:t>Means through which training and development activities will be accomplished</a:t>
            </a:r>
          </a:p>
          <a:p>
            <a:pPr lvl="1"/>
            <a:r>
              <a:rPr lang="en-US" sz="2400" dirty="0"/>
              <a:t>A review, at least yearly, of the training needs of each employee in the Division</a:t>
            </a:r>
          </a:p>
          <a:p>
            <a:pPr lvl="1"/>
            <a:r>
              <a:rPr lang="en-US" sz="2400" dirty="0"/>
              <a:t>The frequency of in-service training meetings</a:t>
            </a:r>
          </a:p>
          <a:p>
            <a:pPr lvl="1"/>
            <a:r>
              <a:rPr lang="en-US" sz="2400" dirty="0"/>
              <a:t>The estimated costs for travel related to training</a:t>
            </a:r>
          </a:p>
          <a:p>
            <a:pPr lvl="1"/>
            <a:endParaRPr lang="en-US" dirty="0"/>
          </a:p>
        </p:txBody>
      </p:sp>
      <p:sp>
        <p:nvSpPr>
          <p:cNvPr id="2" name="Title 1"/>
          <p:cNvSpPr>
            <a:spLocks noGrp="1"/>
          </p:cNvSpPr>
          <p:nvPr>
            <p:ph type="title"/>
          </p:nvPr>
        </p:nvSpPr>
        <p:spPr/>
        <p:txBody>
          <a:bodyPr>
            <a:normAutofit/>
          </a:bodyPr>
          <a:lstStyle/>
          <a:p>
            <a:r>
              <a:rPr lang="en-US" dirty="0"/>
              <a:t>VR&amp;E Local Training Plan</a:t>
            </a:r>
          </a:p>
        </p:txBody>
      </p:sp>
      <p:pic>
        <p:nvPicPr>
          <p:cNvPr id="5" name="Picture 4">
            <a:extLst>
              <a:ext uri="{FF2B5EF4-FFF2-40B4-BE49-F238E27FC236}">
                <a16:creationId xmlns:a16="http://schemas.microsoft.com/office/drawing/2014/main" id="{DCEF3605-3628-4613-83E1-AC0C0ADF23C1}"/>
              </a:ext>
            </a:extLst>
          </p:cNvPr>
          <p:cNvPicPr>
            <a:picLocks noChangeAspect="1"/>
          </p:cNvPicPr>
          <p:nvPr/>
        </p:nvPicPr>
        <p:blipFill rotWithShape="1">
          <a:blip r:embed="rId3"/>
          <a:srcRect r="42299"/>
          <a:stretch/>
        </p:blipFill>
        <p:spPr>
          <a:xfrm>
            <a:off x="6605419" y="1579314"/>
            <a:ext cx="4996031" cy="4652408"/>
          </a:xfrm>
          <a:prstGeom prst="rect">
            <a:avLst/>
          </a:prstGeom>
        </p:spPr>
      </p:pic>
      <p:sp>
        <p:nvSpPr>
          <p:cNvPr id="6" name="Rectangle 5">
            <a:extLst>
              <a:ext uri="{FF2B5EF4-FFF2-40B4-BE49-F238E27FC236}">
                <a16:creationId xmlns:a16="http://schemas.microsoft.com/office/drawing/2014/main" id="{55495A85-FAEF-46D2-88CC-A8D1B1EF56EF}"/>
              </a:ext>
            </a:extLst>
          </p:cNvPr>
          <p:cNvSpPr/>
          <p:nvPr/>
        </p:nvSpPr>
        <p:spPr>
          <a:xfrm>
            <a:off x="7852465" y="1070772"/>
            <a:ext cx="3002169"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srgbClr val="000000"/>
                </a:solidFill>
                <a:effectLst/>
                <a:uLnTx/>
                <a:uFillTx/>
                <a:latin typeface="Calibri" panose="020F0502020204030204"/>
                <a:ea typeface="+mn-ea"/>
                <a:cs typeface="+mn-cs"/>
                <a:hlinkClick r:id="rId4"/>
              </a:rPr>
              <a:t>Training Manager SharePoint </a:t>
            </a: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7" name="Slide Number Placeholder 3">
            <a:extLst>
              <a:ext uri="{FF2B5EF4-FFF2-40B4-BE49-F238E27FC236}">
                <a16:creationId xmlns:a16="http://schemas.microsoft.com/office/drawing/2014/main" id="{4DCB9268-237F-4B05-81AB-41886DE191F7}"/>
              </a:ext>
            </a:extLst>
          </p:cNvPr>
          <p:cNvSpPr>
            <a:spLocks noGrp="1"/>
          </p:cNvSpPr>
          <p:nvPr>
            <p:ph type="sldNum" sz="quarter" idx="12"/>
          </p:nvPr>
        </p:nvSpPr>
        <p:spPr>
          <a:xfrm>
            <a:off x="5354583" y="6356354"/>
            <a:ext cx="687668"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5D676C2-412A-47EE-AD55-086EB95F6BC9}" type="slidenum">
              <a:rPr kumimoji="0" lang="en-US" sz="900" b="0" i="0" u="none" strike="noStrike" kern="1200" cap="none" spc="0" normalizeH="0" baseline="0" noProof="0" smtClean="0">
                <a:ln>
                  <a:noFill/>
                </a:ln>
                <a:solidFill>
                  <a:srgbClr val="000000"/>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en-US" sz="9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10022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2368A-DE50-4A3D-AC57-22DBFC0DE85A}"/>
              </a:ext>
            </a:extLst>
          </p:cNvPr>
          <p:cNvSpPr>
            <a:spLocks noGrp="1"/>
          </p:cNvSpPr>
          <p:nvPr>
            <p:ph type="title"/>
          </p:nvPr>
        </p:nvSpPr>
        <p:spPr/>
        <p:txBody>
          <a:bodyPr/>
          <a:lstStyle/>
          <a:p>
            <a:r>
              <a:rPr lang="en-US" dirty="0"/>
              <a:t>Core Areas</a:t>
            </a:r>
          </a:p>
        </p:txBody>
      </p:sp>
      <p:sp>
        <p:nvSpPr>
          <p:cNvPr id="3" name="Content Placeholder 2">
            <a:extLst>
              <a:ext uri="{FF2B5EF4-FFF2-40B4-BE49-F238E27FC236}">
                <a16:creationId xmlns:a16="http://schemas.microsoft.com/office/drawing/2014/main" id="{EE474323-B7B3-4D57-9CF9-803C5CDB1EAE}"/>
              </a:ext>
            </a:extLst>
          </p:cNvPr>
          <p:cNvSpPr>
            <a:spLocks noGrp="1"/>
          </p:cNvSpPr>
          <p:nvPr>
            <p:ph idx="1"/>
          </p:nvPr>
        </p:nvSpPr>
        <p:spPr/>
        <p:txBody>
          <a:bodyPr>
            <a:normAutofit fontScale="92500" lnSpcReduction="20000"/>
          </a:bodyPr>
          <a:lstStyle/>
          <a:p>
            <a:r>
              <a:rPr lang="en-US" sz="2600" dirty="0"/>
              <a:t>Evaluation and assessment</a:t>
            </a:r>
          </a:p>
          <a:p>
            <a:r>
              <a:rPr lang="en-US" sz="2600" dirty="0"/>
              <a:t>Psychological aspects of disabilities</a:t>
            </a:r>
          </a:p>
          <a:p>
            <a:r>
              <a:rPr lang="en-US" sz="2600" dirty="0"/>
              <a:t>Counseling theory and techniques</a:t>
            </a:r>
          </a:p>
          <a:p>
            <a:r>
              <a:rPr lang="en-US" sz="2600" dirty="0"/>
              <a:t>Medical aspects of disabilities</a:t>
            </a:r>
          </a:p>
          <a:p>
            <a:r>
              <a:rPr lang="en-US" sz="2600" dirty="0"/>
              <a:t>Personal and vocational adjustment</a:t>
            </a:r>
          </a:p>
          <a:p>
            <a:r>
              <a:rPr lang="en-US" sz="2600" dirty="0"/>
              <a:t>Occupational information</a:t>
            </a:r>
          </a:p>
          <a:p>
            <a:r>
              <a:rPr lang="en-US" sz="2600" dirty="0"/>
              <a:t>Placement processes and job development</a:t>
            </a:r>
          </a:p>
          <a:p>
            <a:r>
              <a:rPr lang="en-US" sz="2600" dirty="0"/>
              <a:t>Special considerations in rehabilitation for people with severe disabilities</a:t>
            </a:r>
          </a:p>
          <a:p>
            <a:r>
              <a:rPr lang="en-US" sz="2600" dirty="0"/>
              <a:t>Independent Living (IL) services</a:t>
            </a:r>
          </a:p>
          <a:p>
            <a:r>
              <a:rPr lang="en-US" sz="2600" dirty="0"/>
              <a:t>Resources for training and rehabilitation</a:t>
            </a:r>
          </a:p>
          <a:p>
            <a:r>
              <a:rPr lang="en-US" sz="2600" dirty="0"/>
              <a:t>Utilization of research findings and professional publications</a:t>
            </a:r>
          </a:p>
          <a:p>
            <a:r>
              <a:rPr lang="en-US" sz="2600" dirty="0"/>
              <a:t>Administration of rehabilitation and counseling services</a:t>
            </a:r>
          </a:p>
          <a:p>
            <a:r>
              <a:rPr lang="en-US" sz="2600" dirty="0"/>
              <a:t>Professional ethics</a:t>
            </a:r>
          </a:p>
          <a:p>
            <a:r>
              <a:rPr lang="en-US" sz="2600" dirty="0"/>
              <a:t>Rehabilitation philosophy and history</a:t>
            </a:r>
          </a:p>
          <a:p>
            <a:endParaRPr lang="en-US" dirty="0"/>
          </a:p>
        </p:txBody>
      </p:sp>
      <p:sp>
        <p:nvSpPr>
          <p:cNvPr id="4" name="Slide Number Placeholder 3">
            <a:extLst>
              <a:ext uri="{FF2B5EF4-FFF2-40B4-BE49-F238E27FC236}">
                <a16:creationId xmlns:a16="http://schemas.microsoft.com/office/drawing/2014/main" id="{6B073221-C127-4992-8822-8F3A724DB483}"/>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5D676C2-412A-47EE-AD55-086EB95F6BC9}" type="slidenum">
              <a:rPr kumimoji="0" lang="en-US" sz="900" b="0" i="0" u="none" strike="noStrike" kern="1200" cap="none" spc="0" normalizeH="0" baseline="0" noProof="0" smtClean="0">
                <a:ln>
                  <a:noFill/>
                </a:ln>
                <a:solidFill>
                  <a:srgbClr val="000000"/>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en-US" sz="9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47128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20624" y="1223173"/>
            <a:ext cx="11485626" cy="4949027"/>
          </a:xfrm>
        </p:spPr>
        <p:txBody>
          <a:bodyPr>
            <a:normAutofit fontScale="85000" lnSpcReduction="20000"/>
          </a:bodyPr>
          <a:lstStyle/>
          <a:p>
            <a:r>
              <a:rPr lang="en-US" dirty="0"/>
              <a:t>Experienced VR&amp;E Officer, Assistant VR&amp;E Officer and Supervisory VRC (GS 13/14):  maximum of 40 hours</a:t>
            </a:r>
          </a:p>
          <a:p>
            <a:r>
              <a:rPr lang="en-US" dirty="0"/>
              <a:t>New VR&amp;E Officer, Assistant VR&amp;E Officer and Supervisory VRC (GS 13/14):  maximum of 80 hours, which includes centralized VR&amp;E New Manager Training</a:t>
            </a:r>
          </a:p>
          <a:p>
            <a:r>
              <a:rPr lang="en-US" dirty="0"/>
              <a:t>Experienced VRC (GS 11/12): maximum of 40 hours for CBTS and non-CBTS participants</a:t>
            </a:r>
          </a:p>
          <a:p>
            <a:r>
              <a:rPr lang="en-US" dirty="0"/>
              <a:t>New VRC (GS 9/11/12):  maximum of 80 hours, which includes centralized VR&amp;E New Counselor Training</a:t>
            </a:r>
          </a:p>
          <a:p>
            <a:r>
              <a:rPr lang="en-US" dirty="0"/>
              <a:t>Experienced Integrated Disability Evaluation System (IDES) Counselor (GS 11/12):  maximum of 40 hours for CBTS and non-CBTS participants</a:t>
            </a:r>
          </a:p>
          <a:p>
            <a:r>
              <a:rPr lang="en-US" dirty="0"/>
              <a:t>New IDES Counselor (GS 9/11/12): maximum of 80 hours, which includes centralized VR&amp;E New Counselor Training</a:t>
            </a:r>
          </a:p>
          <a:p>
            <a:r>
              <a:rPr lang="en-US" dirty="0"/>
              <a:t>Experienced </a:t>
            </a:r>
            <a:r>
              <a:rPr lang="en-US" dirty="0" err="1"/>
              <a:t>VetSuccess</a:t>
            </a:r>
            <a:r>
              <a:rPr lang="en-US" dirty="0"/>
              <a:t> on Campus (VSOC) Counselor (GS 11/12):  maximum of 40 hours for CBTS and non-CBTS participants</a:t>
            </a:r>
          </a:p>
          <a:p>
            <a:r>
              <a:rPr lang="en-US" dirty="0"/>
              <a:t>New VSOC Counselor (GS 11/12):  maximum of 80 hours, which includes centralized VR&amp;E New Counselor Training</a:t>
            </a:r>
          </a:p>
          <a:p>
            <a:r>
              <a:rPr lang="en-US" dirty="0"/>
              <a:t>Experienced EC (GS 11/12):  maximum of 40 hours</a:t>
            </a:r>
          </a:p>
          <a:p>
            <a:r>
              <a:rPr lang="en-US" dirty="0"/>
              <a:t>New EC (GS 9/11/12):  maximum of 80 hours, which includes centralized VR&amp;E Employment Services Training</a:t>
            </a:r>
          </a:p>
          <a:p>
            <a:r>
              <a:rPr lang="en-US" dirty="0"/>
              <a:t>Experienced Program Support Specialist (PSS) (GS 7/9/11):  maximum of 18 hours</a:t>
            </a:r>
          </a:p>
          <a:p>
            <a:r>
              <a:rPr lang="en-US" dirty="0"/>
              <a:t>New PSS (GS 7/9/11):  maximum of 24 hours</a:t>
            </a:r>
          </a:p>
          <a:p>
            <a:pPr marL="0" indent="0">
              <a:buNone/>
            </a:pPr>
            <a:endParaRPr lang="en-US" dirty="0"/>
          </a:p>
        </p:txBody>
      </p:sp>
      <p:sp>
        <p:nvSpPr>
          <p:cNvPr id="2" name="Title 1"/>
          <p:cNvSpPr>
            <a:spLocks noGrp="1"/>
          </p:cNvSpPr>
          <p:nvPr>
            <p:ph type="title"/>
          </p:nvPr>
        </p:nvSpPr>
        <p:spPr/>
        <p:txBody>
          <a:bodyPr>
            <a:noAutofit/>
          </a:bodyPr>
          <a:lstStyle/>
          <a:p>
            <a:r>
              <a:rPr lang="en-US" dirty="0"/>
              <a:t>Core Technical Training Requirements</a:t>
            </a:r>
          </a:p>
        </p:txBody>
      </p:sp>
      <p:sp>
        <p:nvSpPr>
          <p:cNvPr id="5" name="Slide Number Placeholder 3">
            <a:extLst>
              <a:ext uri="{FF2B5EF4-FFF2-40B4-BE49-F238E27FC236}">
                <a16:creationId xmlns:a16="http://schemas.microsoft.com/office/drawing/2014/main" id="{A70143DA-9F8C-4A37-9D52-44BFF1EDDD2E}"/>
              </a:ext>
            </a:extLst>
          </p:cNvPr>
          <p:cNvSpPr>
            <a:spLocks noGrp="1"/>
          </p:cNvSpPr>
          <p:nvPr>
            <p:ph type="sldNum" sz="quarter" idx="12"/>
          </p:nvPr>
        </p:nvSpPr>
        <p:spPr>
          <a:xfrm>
            <a:off x="5354583" y="6356354"/>
            <a:ext cx="687668"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5D676C2-412A-47EE-AD55-086EB95F6BC9}" type="slidenum">
              <a:rPr kumimoji="0" lang="en-US" sz="900" b="0" i="0" u="none" strike="noStrike" kern="1200" cap="none" spc="0" normalizeH="0" baseline="0" noProof="0" smtClean="0">
                <a:ln>
                  <a:noFill/>
                </a:ln>
                <a:solidFill>
                  <a:srgbClr val="000000"/>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en-US" sz="9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62603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pPr marL="0" lvl="1" indent="0">
              <a:buNone/>
            </a:pPr>
            <a:r>
              <a:rPr lang="en-US" sz="2400" dirty="0"/>
              <a:t>Means through which training and development activities will be accomplished</a:t>
            </a:r>
          </a:p>
          <a:p>
            <a:pPr marL="342900" lvl="1" indent="-342900">
              <a:buFont typeface="Arial" pitchFamily="34" charset="0"/>
              <a:buChar char="•"/>
            </a:pPr>
            <a:endParaRPr lang="en-US" dirty="0"/>
          </a:p>
          <a:p>
            <a:pPr marL="800100" lvl="2" indent="-342900"/>
            <a:r>
              <a:rPr lang="en-US" sz="2000" dirty="0"/>
              <a:t>Local in-service program or other on-site training</a:t>
            </a:r>
          </a:p>
          <a:p>
            <a:pPr marL="800100" lvl="2" indent="-342900"/>
            <a:r>
              <a:rPr lang="en-US" sz="2000" dirty="0"/>
              <a:t>Employ the services of consultants</a:t>
            </a:r>
          </a:p>
          <a:p>
            <a:pPr marL="800100" lvl="2" indent="-342900"/>
            <a:r>
              <a:rPr lang="en-US" sz="2000" dirty="0"/>
              <a:t>Write grants or make contracts with public and private agencies, including institutions of higher learning to conduct workshops and training activities</a:t>
            </a:r>
          </a:p>
          <a:p>
            <a:pPr marL="800100" lvl="2" indent="-342900"/>
            <a:r>
              <a:rPr lang="en-US" sz="2000" dirty="0"/>
              <a:t>Authorize individual training at institutions of higher learning and appropriate facilities</a:t>
            </a:r>
          </a:p>
          <a:p>
            <a:pPr marL="742950" lvl="2" indent="-342900"/>
            <a:endParaRPr lang="en-US" dirty="0"/>
          </a:p>
        </p:txBody>
      </p:sp>
      <p:sp>
        <p:nvSpPr>
          <p:cNvPr id="2" name="Title 1"/>
          <p:cNvSpPr>
            <a:spLocks noGrp="1"/>
          </p:cNvSpPr>
          <p:nvPr>
            <p:ph type="title"/>
          </p:nvPr>
        </p:nvSpPr>
        <p:spPr/>
        <p:txBody>
          <a:bodyPr>
            <a:normAutofit/>
          </a:bodyPr>
          <a:lstStyle/>
          <a:p>
            <a:r>
              <a:rPr lang="en-US" dirty="0"/>
              <a:t>VR&amp;E Training Plan – Means</a:t>
            </a:r>
          </a:p>
        </p:txBody>
      </p:sp>
      <p:sp>
        <p:nvSpPr>
          <p:cNvPr id="3" name="Slide Number Placeholder 2"/>
          <p:cNvSpPr>
            <a:spLocks noGrp="1"/>
          </p:cNvSpPr>
          <p:nvPr>
            <p:ph type="sldNum" sz="quarter" idx="10"/>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5F77CC25-3932-4E13-90A0-76F050AD34B7}" type="slidenum">
              <a:rPr kumimoji="0" lang="en-US" sz="1800" b="0" i="0" u="none" strike="noStrike" kern="1200" cap="none" spc="0" normalizeH="0" baseline="0" noProof="0" smtClean="0">
                <a:ln>
                  <a:noFill/>
                </a:ln>
                <a:solidFill>
                  <a:srgbClr val="000000"/>
                </a:solidFill>
                <a:effectLst/>
                <a:uLnTx/>
                <a:uFillTx/>
                <a:latin typeface="Calibri" panose="020F0502020204030204"/>
                <a:ea typeface="ＭＳ Ｐゴシック" pitchFamily="34"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9</a:t>
            </a:fld>
            <a:endParaRPr kumimoji="0" lang="en-US" sz="1800" b="0" i="0" u="none" strike="noStrike" kern="1200" cap="none" spc="0" normalizeH="0" baseline="0" noProof="0" dirty="0">
              <a:ln>
                <a:noFill/>
              </a:ln>
              <a:solidFill>
                <a:srgbClr val="000000"/>
              </a:solidFill>
              <a:effectLst/>
              <a:uLnTx/>
              <a:uFillTx/>
              <a:latin typeface="Calibri" panose="020F0502020204030204"/>
              <a:ea typeface="ＭＳ Ｐゴシック" pitchFamily="34" charset="-128"/>
              <a:cs typeface="+mn-cs"/>
            </a:endParaRPr>
          </a:p>
        </p:txBody>
      </p:sp>
    </p:spTree>
    <p:extLst>
      <p:ext uri="{BB962C8B-B14F-4D97-AF65-F5344CB8AC3E}">
        <p14:creationId xmlns:p14="http://schemas.microsoft.com/office/powerpoint/2010/main" val="1508137527"/>
      </p:ext>
    </p:extLst>
  </p:cSld>
  <p:clrMapOvr>
    <a:masterClrMapping/>
  </p:clrMapOvr>
</p:sld>
</file>

<file path=ppt/theme/theme1.xml><?xml version="1.0" encoding="utf-8"?>
<a:theme xmlns:a="http://schemas.openxmlformats.org/drawingml/2006/main" name="2_Office Theme">
  <a:themeElements>
    <a:clrScheme name="VA Brand Colors">
      <a:dk1>
        <a:srgbClr val="000000"/>
      </a:dk1>
      <a:lt1>
        <a:srgbClr val="FFFFFF"/>
      </a:lt1>
      <a:dk2>
        <a:srgbClr val="003F71"/>
      </a:dk2>
      <a:lt2>
        <a:srgbClr val="DCDDDE"/>
      </a:lt2>
      <a:accent1>
        <a:srgbClr val="0083BE"/>
      </a:accent1>
      <a:accent2>
        <a:srgbClr val="C3262E"/>
      </a:accent2>
      <a:accent3>
        <a:srgbClr val="772432"/>
      </a:accent3>
      <a:accent4>
        <a:srgbClr val="F3CF45"/>
      </a:accent4>
      <a:accent5>
        <a:srgbClr val="598527"/>
      </a:accent5>
      <a:accent6>
        <a:srgbClr val="F7955B"/>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licyProgram Overview-OST  -  Read-Only" id="{096D6523-7C63-4E73-9BC1-EA8AABF9C2CB}" vid="{400C3A96-A432-46DB-8018-C7C71CF86054}"/>
    </a:ext>
  </a:extLst>
</a:theme>
</file>

<file path=ppt/theme/theme2.xml><?xml version="1.0" encoding="utf-8"?>
<a:theme xmlns:a="http://schemas.openxmlformats.org/drawingml/2006/main" name="VA VRE Theme">
  <a:themeElements>
    <a:clrScheme name="VA Brand Colors">
      <a:dk1>
        <a:srgbClr val="000000"/>
      </a:dk1>
      <a:lt1>
        <a:srgbClr val="FFFFFF"/>
      </a:lt1>
      <a:dk2>
        <a:srgbClr val="003F71"/>
      </a:dk2>
      <a:lt2>
        <a:srgbClr val="DCDDDE"/>
      </a:lt2>
      <a:accent1>
        <a:srgbClr val="0083BE"/>
      </a:accent1>
      <a:accent2>
        <a:srgbClr val="C3262E"/>
      </a:accent2>
      <a:accent3>
        <a:srgbClr val="772432"/>
      </a:accent3>
      <a:accent4>
        <a:srgbClr val="F3CF45"/>
      </a:accent4>
      <a:accent5>
        <a:srgbClr val="598527"/>
      </a:accent5>
      <a:accent6>
        <a:srgbClr val="F7955B"/>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 VRE Theme" id="{08C9EB21-B8ED-4C3E-845D-0C1DEAEB9664}" vid="{80206DC5-E629-473C-B65E-7689B6675D6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TotalTime>
  <Words>2616</Words>
  <Application>Microsoft Office PowerPoint</Application>
  <PresentationFormat>Widescreen</PresentationFormat>
  <Paragraphs>253</Paragraphs>
  <Slides>20</Slides>
  <Notes>15</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20</vt:i4>
      </vt:variant>
    </vt:vector>
  </HeadingPairs>
  <TitlesOfParts>
    <vt:vector size="29" baseType="lpstr">
      <vt:lpstr>Arial</vt:lpstr>
      <vt:lpstr>Arial</vt:lpstr>
      <vt:lpstr>Calibri</vt:lpstr>
      <vt:lpstr>Courier New</vt:lpstr>
      <vt:lpstr>Helvetica Neue</vt:lpstr>
      <vt:lpstr>Wingdings</vt:lpstr>
      <vt:lpstr>2_Office Theme</vt:lpstr>
      <vt:lpstr>VA VRE Theme</vt:lpstr>
      <vt:lpstr>Worksheet</vt:lpstr>
      <vt:lpstr>Effective Training Plans &amp;  Certified Rehabilitation Counselor Continuing Education Request – Demo Based</vt:lpstr>
      <vt:lpstr>Objectives</vt:lpstr>
      <vt:lpstr>Scope of Training</vt:lpstr>
      <vt:lpstr>Local Training Plans – Staff Development</vt:lpstr>
      <vt:lpstr>Systematic Technical Accuracy Review (STAR)/Quality Assurance (QA) Team Site Visit</vt:lpstr>
      <vt:lpstr>VR&amp;E Local Training Plan</vt:lpstr>
      <vt:lpstr>Core Areas</vt:lpstr>
      <vt:lpstr>Core Technical Training Requirements</vt:lpstr>
      <vt:lpstr>VR&amp;E Training Plan – Means</vt:lpstr>
      <vt:lpstr>National Training Curriculum Checklist &amp; VR&amp;E Training Website</vt:lpstr>
      <vt:lpstr>Local Training Plan Template</vt:lpstr>
      <vt:lpstr>Questions</vt:lpstr>
      <vt:lpstr>Certified Rehabilitation Counselor Continuing Education Request – Demo Based</vt:lpstr>
      <vt:lpstr>VR&amp;E Training Website: VBA Learning Catalog</vt:lpstr>
      <vt:lpstr>VR&amp;E Training Website: CRC Information</vt:lpstr>
      <vt:lpstr>Talent Management System Reports</vt:lpstr>
      <vt:lpstr>CRCC Website</vt:lpstr>
      <vt:lpstr>CRCC Website</vt:lpstr>
      <vt:lpstr>CRCC Website </vt:lpstr>
      <vt:lpstr>Questions</vt:lpstr>
    </vt:vector>
  </TitlesOfParts>
  <Company>Veterans Benefits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Effective Training Plans &amp; CRCC PowerPoint Presentation</dc:title>
  <dc:creator>Department of Veterans Affairs, Veterans Benefits Administration, Veteran Readiness &amp; Employment Service, STAFF</dc:creator>
  <cp:lastModifiedBy>Kathy Poole</cp:lastModifiedBy>
  <cp:revision>9</cp:revision>
  <dcterms:created xsi:type="dcterms:W3CDTF">2021-04-14T14:21:06Z</dcterms:created>
  <dcterms:modified xsi:type="dcterms:W3CDTF">2021-04-28T20:25:19Z</dcterms:modified>
  <cp:category>NTC Curriculum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vt:lpwstr>
  </property>
  <property fmtid="{D5CDD505-2E9C-101B-9397-08002B2CF9AE}" pid="3" name="Type">
    <vt:lpwstr>Presentation</vt:lpwstr>
  </property>
</Properties>
</file>