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1" r:id="rId1"/>
  </p:sldMasterIdLst>
  <p:notesMasterIdLst>
    <p:notesMasterId r:id="rId34"/>
  </p:notesMasterIdLst>
  <p:handoutMasterIdLst>
    <p:handoutMasterId r:id="rId35"/>
  </p:handoutMasterIdLst>
  <p:sldIdLst>
    <p:sldId id="256" r:id="rId2"/>
    <p:sldId id="263" r:id="rId3"/>
    <p:sldId id="359" r:id="rId4"/>
    <p:sldId id="388" r:id="rId5"/>
    <p:sldId id="389" r:id="rId6"/>
    <p:sldId id="390" r:id="rId7"/>
    <p:sldId id="392" r:id="rId8"/>
    <p:sldId id="391" r:id="rId9"/>
    <p:sldId id="393" r:id="rId10"/>
    <p:sldId id="394" r:id="rId11"/>
    <p:sldId id="395" r:id="rId12"/>
    <p:sldId id="396" r:id="rId13"/>
    <p:sldId id="423" r:id="rId14"/>
    <p:sldId id="398" r:id="rId15"/>
    <p:sldId id="425" r:id="rId16"/>
    <p:sldId id="409" r:id="rId17"/>
    <p:sldId id="419" r:id="rId18"/>
    <p:sldId id="399" r:id="rId19"/>
    <p:sldId id="413" r:id="rId20"/>
    <p:sldId id="421" r:id="rId21"/>
    <p:sldId id="401" r:id="rId22"/>
    <p:sldId id="415" r:id="rId23"/>
    <p:sldId id="403" r:id="rId24"/>
    <p:sldId id="404" r:id="rId25"/>
    <p:sldId id="416" r:id="rId26"/>
    <p:sldId id="405" r:id="rId27"/>
    <p:sldId id="406" r:id="rId28"/>
    <p:sldId id="410" r:id="rId29"/>
    <p:sldId id="408" r:id="rId30"/>
    <p:sldId id="407" r:id="rId31"/>
    <p:sldId id="426" r:id="rId32"/>
    <p:sldId id="357" r:id="rId33"/>
  </p:sldIdLst>
  <p:sldSz cx="9144000" cy="6858000" type="screen4x3"/>
  <p:notesSz cx="7026275" cy="93122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000066"/>
    <a:srgbClr val="CC0000"/>
    <a:srgbClr val="BBBBFF"/>
    <a:srgbClr val="ABABFF"/>
    <a:srgbClr val="1D3275"/>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3907" autoAdjust="0"/>
  </p:normalViewPr>
  <p:slideViewPr>
    <p:cSldViewPr showGuides="1">
      <p:cViewPr varScale="1">
        <p:scale>
          <a:sx n="106" d="100"/>
          <a:sy n="106" d="100"/>
        </p:scale>
        <p:origin x="900" y="78"/>
      </p:cViewPr>
      <p:guideLst>
        <p:guide orient="horz" pos="2160"/>
        <p:guide pos="307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830" y="-29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2EE8892-79AC-414E-92FD-2A45DF76537E}"/>
              </a:ext>
            </a:extLst>
          </p:cNvPr>
          <p:cNvSpPr>
            <a:spLocks noGrp="1" noChangeArrowheads="1"/>
          </p:cNvSpPr>
          <p:nvPr>
            <p:ph type="hdr" sz="quarter"/>
          </p:nvPr>
        </p:nvSpPr>
        <p:spPr bwMode="auto">
          <a:xfrm>
            <a:off x="0" y="0"/>
            <a:ext cx="3049588" cy="473075"/>
          </a:xfrm>
          <a:prstGeom prst="rect">
            <a:avLst/>
          </a:prstGeom>
          <a:noFill/>
          <a:ln w="9525">
            <a:noFill/>
            <a:miter lim="800000"/>
            <a:headEnd/>
            <a:tailEnd/>
          </a:ln>
        </p:spPr>
        <p:txBody>
          <a:bodyPr vert="horz" wrap="square" lIns="92696" tIns="46349" rIns="92696" bIns="46349" numCol="1" anchor="t" anchorCtr="0" compatLnSpc="1">
            <a:prstTxWarp prst="textNoShape">
              <a:avLst/>
            </a:prstTxWarp>
          </a:bodyPr>
          <a:lstStyle>
            <a:lvl1pPr defTabSz="932043"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F4D431F3-D926-48A6-BCD6-2F511174D4CA}"/>
              </a:ext>
            </a:extLst>
          </p:cNvPr>
          <p:cNvSpPr>
            <a:spLocks noGrp="1" noChangeArrowheads="1"/>
          </p:cNvSpPr>
          <p:nvPr>
            <p:ph type="dt" sz="quarter" idx="1"/>
          </p:nvPr>
        </p:nvSpPr>
        <p:spPr bwMode="auto">
          <a:xfrm>
            <a:off x="3990975" y="0"/>
            <a:ext cx="3048000" cy="473075"/>
          </a:xfrm>
          <a:prstGeom prst="rect">
            <a:avLst/>
          </a:prstGeom>
          <a:noFill/>
          <a:ln w="9525">
            <a:noFill/>
            <a:miter lim="800000"/>
            <a:headEnd/>
            <a:tailEnd/>
          </a:ln>
        </p:spPr>
        <p:txBody>
          <a:bodyPr vert="horz" wrap="square" lIns="92696" tIns="46349" rIns="92696" bIns="46349" numCol="1" anchor="t" anchorCtr="0" compatLnSpc="1">
            <a:prstTxWarp prst="textNoShape">
              <a:avLst/>
            </a:prstTxWarp>
          </a:bodyPr>
          <a:lstStyle>
            <a:lvl1pPr algn="r" defTabSz="932043" eaLnBrk="0" hangingPunct="0">
              <a:defRPr sz="1200"/>
            </a:lvl1pPr>
          </a:lstStyle>
          <a:p>
            <a:pPr>
              <a:defRPr/>
            </a:pPr>
            <a:endParaRPr lang="en-US"/>
          </a:p>
        </p:txBody>
      </p:sp>
      <p:sp>
        <p:nvSpPr>
          <p:cNvPr id="4100" name="Rectangle 4">
            <a:extLst>
              <a:ext uri="{FF2B5EF4-FFF2-40B4-BE49-F238E27FC236}">
                <a16:creationId xmlns:a16="http://schemas.microsoft.com/office/drawing/2014/main" id="{8B906679-CF1B-45DD-9DF5-600FBDB85F2A}"/>
              </a:ext>
            </a:extLst>
          </p:cNvPr>
          <p:cNvSpPr>
            <a:spLocks noGrp="1" noChangeArrowheads="1"/>
          </p:cNvSpPr>
          <p:nvPr>
            <p:ph type="ftr" sz="quarter" idx="2"/>
          </p:nvPr>
        </p:nvSpPr>
        <p:spPr bwMode="auto">
          <a:xfrm>
            <a:off x="0" y="8815388"/>
            <a:ext cx="3049588" cy="473075"/>
          </a:xfrm>
          <a:prstGeom prst="rect">
            <a:avLst/>
          </a:prstGeom>
          <a:noFill/>
          <a:ln w="9525">
            <a:noFill/>
            <a:miter lim="800000"/>
            <a:headEnd/>
            <a:tailEnd/>
          </a:ln>
        </p:spPr>
        <p:txBody>
          <a:bodyPr vert="horz" wrap="square" lIns="92696" tIns="46349" rIns="92696" bIns="46349" numCol="1" anchor="b" anchorCtr="0" compatLnSpc="1">
            <a:prstTxWarp prst="textNoShape">
              <a:avLst/>
            </a:prstTxWarp>
          </a:bodyPr>
          <a:lstStyle>
            <a:lvl1pPr defTabSz="932043"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579ED7C3-14A5-4C78-BCBF-F80E151E975A}"/>
              </a:ext>
            </a:extLst>
          </p:cNvPr>
          <p:cNvSpPr>
            <a:spLocks noGrp="1" noChangeArrowheads="1"/>
          </p:cNvSpPr>
          <p:nvPr>
            <p:ph type="sldNum" sz="quarter" idx="3"/>
          </p:nvPr>
        </p:nvSpPr>
        <p:spPr bwMode="auto">
          <a:xfrm>
            <a:off x="3990975" y="8815388"/>
            <a:ext cx="3048000" cy="473075"/>
          </a:xfrm>
          <a:prstGeom prst="rect">
            <a:avLst/>
          </a:prstGeom>
          <a:noFill/>
          <a:ln w="9525">
            <a:noFill/>
            <a:miter lim="800000"/>
            <a:headEnd/>
            <a:tailEnd/>
          </a:ln>
        </p:spPr>
        <p:txBody>
          <a:bodyPr vert="horz" wrap="square" lIns="92696" tIns="46349" rIns="92696" bIns="46349" numCol="1" anchor="b" anchorCtr="0" compatLnSpc="1">
            <a:prstTxWarp prst="textNoShape">
              <a:avLst/>
            </a:prstTxWarp>
          </a:bodyPr>
          <a:lstStyle>
            <a:lvl1pPr algn="r" defTabSz="931863" eaLnBrk="0" hangingPunct="0">
              <a:defRPr sz="1200">
                <a:latin typeface="Times New Roman" panose="02020603050405020304" pitchFamily="18" charset="0"/>
              </a:defRPr>
            </a:lvl1pPr>
          </a:lstStyle>
          <a:p>
            <a:fld id="{1156370A-4D1A-49F5-895F-ABE5C9648D7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208C01-AD11-4C75-80C7-103228372482}"/>
              </a:ext>
            </a:extLst>
          </p:cNvPr>
          <p:cNvSpPr>
            <a:spLocks noGrp="1" noChangeArrowheads="1"/>
          </p:cNvSpPr>
          <p:nvPr>
            <p:ph type="hdr" sz="quarter"/>
          </p:nvPr>
        </p:nvSpPr>
        <p:spPr bwMode="auto">
          <a:xfrm>
            <a:off x="0" y="0"/>
            <a:ext cx="3044825" cy="471488"/>
          </a:xfrm>
          <a:prstGeom prst="rect">
            <a:avLst/>
          </a:prstGeom>
          <a:noFill/>
          <a:ln w="9525">
            <a:noFill/>
            <a:miter lim="800000"/>
            <a:headEnd/>
            <a:tailEnd/>
          </a:ln>
        </p:spPr>
        <p:txBody>
          <a:bodyPr vert="horz" wrap="square" lIns="92696" tIns="46349" rIns="92696" bIns="46349" numCol="1" anchor="t" anchorCtr="0" compatLnSpc="1">
            <a:prstTxWarp prst="textNoShape">
              <a:avLst/>
            </a:prstTxWarp>
          </a:bodyPr>
          <a:lstStyle>
            <a:lvl1pPr defTabSz="930453" eaLnBrk="0" hangingPunct="0">
              <a:defRPr sz="1200"/>
            </a:lvl1pPr>
          </a:lstStyle>
          <a:p>
            <a:pPr>
              <a:defRPr/>
            </a:pPr>
            <a:r>
              <a:rPr lang="en-US"/>
              <a:t>VBA Overview</a:t>
            </a:r>
          </a:p>
        </p:txBody>
      </p:sp>
      <p:sp>
        <p:nvSpPr>
          <p:cNvPr id="2051" name="Rectangle 3">
            <a:extLst>
              <a:ext uri="{FF2B5EF4-FFF2-40B4-BE49-F238E27FC236}">
                <a16:creationId xmlns:a16="http://schemas.microsoft.com/office/drawing/2014/main" id="{8DEF20BB-7FDE-4A9B-BBD4-961B6618F106}"/>
              </a:ext>
            </a:extLst>
          </p:cNvPr>
          <p:cNvSpPr>
            <a:spLocks noGrp="1" noChangeArrowheads="1"/>
          </p:cNvSpPr>
          <p:nvPr>
            <p:ph type="dt" idx="1"/>
          </p:nvPr>
        </p:nvSpPr>
        <p:spPr bwMode="auto">
          <a:xfrm>
            <a:off x="3981450" y="0"/>
            <a:ext cx="3044825" cy="471488"/>
          </a:xfrm>
          <a:prstGeom prst="rect">
            <a:avLst/>
          </a:prstGeom>
          <a:noFill/>
          <a:ln w="9525">
            <a:noFill/>
            <a:miter lim="800000"/>
            <a:headEnd/>
            <a:tailEnd/>
          </a:ln>
        </p:spPr>
        <p:txBody>
          <a:bodyPr vert="horz" wrap="square" lIns="92696" tIns="46349" rIns="92696" bIns="46349" numCol="1" anchor="t" anchorCtr="0" compatLnSpc="1">
            <a:prstTxWarp prst="textNoShape">
              <a:avLst/>
            </a:prstTxWarp>
          </a:bodyPr>
          <a:lstStyle>
            <a:lvl1pPr algn="r" defTabSz="930453" eaLnBrk="0" hangingPunct="0">
              <a:defRPr sz="1200"/>
            </a:lvl1pPr>
          </a:lstStyle>
          <a:p>
            <a:pPr>
              <a:defRPr/>
            </a:pPr>
            <a:endParaRPr lang="en-US"/>
          </a:p>
        </p:txBody>
      </p:sp>
      <p:sp>
        <p:nvSpPr>
          <p:cNvPr id="34820" name="Rectangle 4">
            <a:extLst>
              <a:ext uri="{FF2B5EF4-FFF2-40B4-BE49-F238E27FC236}">
                <a16:creationId xmlns:a16="http://schemas.microsoft.com/office/drawing/2014/main" id="{D40F7240-7C23-4206-B097-52A7FCC33B74}"/>
              </a:ext>
            </a:extLst>
          </p:cNvPr>
          <p:cNvSpPr>
            <a:spLocks noGrp="1" noRot="1" noChangeAspect="1" noChangeArrowheads="1" noTextEdit="1"/>
          </p:cNvSpPr>
          <p:nvPr>
            <p:ph type="sldImg" idx="2"/>
          </p:nvPr>
        </p:nvSpPr>
        <p:spPr bwMode="auto">
          <a:xfrm>
            <a:off x="1216025" y="709613"/>
            <a:ext cx="4600575" cy="34496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D673FF72-CCB0-47FC-AC73-597B0D9EBF91}"/>
              </a:ext>
            </a:extLst>
          </p:cNvPr>
          <p:cNvSpPr>
            <a:spLocks noGrp="1" noChangeArrowheads="1"/>
          </p:cNvSpPr>
          <p:nvPr>
            <p:ph type="body" sz="quarter" idx="3"/>
          </p:nvPr>
        </p:nvSpPr>
        <p:spPr bwMode="auto">
          <a:xfrm>
            <a:off x="936625" y="4397375"/>
            <a:ext cx="5153025" cy="4240213"/>
          </a:xfrm>
          <a:prstGeom prst="rect">
            <a:avLst/>
          </a:prstGeom>
          <a:noFill/>
          <a:ln w="9525">
            <a:noFill/>
            <a:miter lim="800000"/>
            <a:headEnd/>
            <a:tailEnd/>
          </a:ln>
        </p:spPr>
        <p:txBody>
          <a:bodyPr vert="horz" wrap="square" lIns="92696" tIns="46349" rIns="92696" bIns="463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0C131FAD-AA3C-40B0-A64B-BA7D1EF2FAC1}"/>
              </a:ext>
            </a:extLst>
          </p:cNvPr>
          <p:cNvSpPr>
            <a:spLocks noGrp="1" noChangeArrowheads="1"/>
          </p:cNvSpPr>
          <p:nvPr>
            <p:ph type="ftr" sz="quarter" idx="4"/>
          </p:nvPr>
        </p:nvSpPr>
        <p:spPr bwMode="auto">
          <a:xfrm>
            <a:off x="0" y="8872538"/>
            <a:ext cx="3044825" cy="469900"/>
          </a:xfrm>
          <a:prstGeom prst="rect">
            <a:avLst/>
          </a:prstGeom>
          <a:noFill/>
          <a:ln w="9525">
            <a:noFill/>
            <a:miter lim="800000"/>
            <a:headEnd/>
            <a:tailEnd/>
          </a:ln>
        </p:spPr>
        <p:txBody>
          <a:bodyPr vert="horz" wrap="square" lIns="92696" tIns="46349" rIns="92696" bIns="46349" numCol="1" anchor="b" anchorCtr="0" compatLnSpc="1">
            <a:prstTxWarp prst="textNoShape">
              <a:avLst/>
            </a:prstTxWarp>
          </a:bodyPr>
          <a:lstStyle>
            <a:lvl1pPr defTabSz="930453" eaLnBrk="0" hangingPunct="0">
              <a:defRPr sz="1200"/>
            </a:lvl1pPr>
          </a:lstStyle>
          <a:p>
            <a:pPr>
              <a:defRPr/>
            </a:pPr>
            <a:endParaRPr lang="en-US"/>
          </a:p>
        </p:txBody>
      </p:sp>
      <p:sp>
        <p:nvSpPr>
          <p:cNvPr id="2055" name="Rectangle 7">
            <a:extLst>
              <a:ext uri="{FF2B5EF4-FFF2-40B4-BE49-F238E27FC236}">
                <a16:creationId xmlns:a16="http://schemas.microsoft.com/office/drawing/2014/main" id="{57E816CB-54D5-400F-8B71-8C5D5DA7EB4D}"/>
              </a:ext>
            </a:extLst>
          </p:cNvPr>
          <p:cNvSpPr>
            <a:spLocks noGrp="1" noChangeArrowheads="1"/>
          </p:cNvSpPr>
          <p:nvPr>
            <p:ph type="sldNum" sz="quarter" idx="5"/>
          </p:nvPr>
        </p:nvSpPr>
        <p:spPr bwMode="auto">
          <a:xfrm>
            <a:off x="3981450" y="8872538"/>
            <a:ext cx="3044825" cy="469900"/>
          </a:xfrm>
          <a:prstGeom prst="rect">
            <a:avLst/>
          </a:prstGeom>
          <a:noFill/>
          <a:ln w="9525">
            <a:noFill/>
            <a:miter lim="800000"/>
            <a:headEnd/>
            <a:tailEnd/>
          </a:ln>
        </p:spPr>
        <p:txBody>
          <a:bodyPr vert="horz" wrap="square" lIns="92696" tIns="46349" rIns="92696" bIns="46349" numCol="1" anchor="b" anchorCtr="0" compatLnSpc="1">
            <a:prstTxWarp prst="textNoShape">
              <a:avLst/>
            </a:prstTxWarp>
          </a:bodyPr>
          <a:lstStyle>
            <a:lvl1pPr algn="r" defTabSz="930275" eaLnBrk="0" hangingPunct="0">
              <a:defRPr sz="1200"/>
            </a:lvl1pPr>
          </a:lstStyle>
          <a:p>
            <a:fld id="{7BBE559B-FC5E-4CDF-A07C-42B5C6973906}"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14AF4-6B9E-4799-8B8F-371B614CA3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35843" name="Rectangle 7">
            <a:extLst>
              <a:ext uri="{FF2B5EF4-FFF2-40B4-BE49-F238E27FC236}">
                <a16:creationId xmlns:a16="http://schemas.microsoft.com/office/drawing/2014/main" id="{7171762B-8959-478D-9A07-7E0AFD3F88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fld id="{39A4000B-07D6-4D0A-A959-C99806FB9FA1}" type="slidenum">
              <a:rPr lang="en-US" altLang="en-US" sz="1200"/>
              <a:pPr/>
              <a:t>1</a:t>
            </a:fld>
            <a:endParaRPr lang="en-US" altLang="en-US" sz="1200"/>
          </a:p>
        </p:txBody>
      </p:sp>
      <p:sp>
        <p:nvSpPr>
          <p:cNvPr id="35844" name="Rectangle 2">
            <a:extLst>
              <a:ext uri="{FF2B5EF4-FFF2-40B4-BE49-F238E27FC236}">
                <a16:creationId xmlns:a16="http://schemas.microsoft.com/office/drawing/2014/main" id="{A6FE77A0-175E-422D-AD0E-4AA0250149F1}"/>
              </a:ext>
            </a:extLst>
          </p:cNvPr>
          <p:cNvSpPr>
            <a:spLocks noGrp="1" noRot="1" noChangeAspect="1" noChangeArrowheads="1" noTextEdit="1"/>
          </p:cNvSpPr>
          <p:nvPr>
            <p:ph type="sldImg"/>
          </p:nvPr>
        </p:nvSpPr>
        <p:spPr>
          <a:xfrm>
            <a:off x="1185863" y="700088"/>
            <a:ext cx="4656137" cy="3490912"/>
          </a:xfrm>
          <a:ln/>
        </p:spPr>
      </p:sp>
      <p:sp>
        <p:nvSpPr>
          <p:cNvPr id="35845" name="Rectangle 3">
            <a:extLst>
              <a:ext uri="{FF2B5EF4-FFF2-40B4-BE49-F238E27FC236}">
                <a16:creationId xmlns:a16="http://schemas.microsoft.com/office/drawing/2014/main" id="{C45D96B6-5EAF-453E-A9D6-C189C22AF596}"/>
              </a:ext>
            </a:extLst>
          </p:cNvPr>
          <p:cNvSpPr>
            <a:spLocks noGrp="1" noChangeArrowheads="1"/>
          </p:cNvSpPr>
          <p:nvPr>
            <p:ph type="body" idx="1"/>
          </p:nvPr>
        </p:nvSpPr>
        <p:spPr>
          <a:xfrm>
            <a:off x="546100" y="4425950"/>
            <a:ext cx="5934075"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dirty="0"/>
          </a:p>
        </p:txBody>
      </p:sp>
      <p:sp>
        <p:nvSpPr>
          <p:cNvPr id="35846" name="Footer Placeholder 5">
            <a:extLst>
              <a:ext uri="{FF2B5EF4-FFF2-40B4-BE49-F238E27FC236}">
                <a16:creationId xmlns:a16="http://schemas.microsoft.com/office/drawing/2014/main" id="{EE86268E-A21E-441E-B73A-F541E1AF811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90B9397-D091-44E7-8BAB-FABD99F38BD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A52696E-4EA9-4F49-8B96-7F7BB00A3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Footer Placeholder 3">
            <a:extLst>
              <a:ext uri="{FF2B5EF4-FFF2-40B4-BE49-F238E27FC236}">
                <a16:creationId xmlns:a16="http://schemas.microsoft.com/office/drawing/2014/main" id="{C1BB17B5-34FD-45BA-A0B2-14A5F30E2B5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4D7D9D0-2A25-458D-9E79-43D7075A1AD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CCE3BC7-DB24-4C98-B167-B2E46F335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a:extLst>
              <a:ext uri="{FF2B5EF4-FFF2-40B4-BE49-F238E27FC236}">
                <a16:creationId xmlns:a16="http://schemas.microsoft.com/office/drawing/2014/main" id="{DEC26523-4697-409D-A5F7-1F67E332336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4B9085-F1B4-44B7-B338-FDC637A8D51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B868C72-F9D8-4015-972C-55ADD236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Responses</a:t>
            </a:r>
          </a:p>
          <a:p>
            <a:pPr marL="228600" indent="-228600">
              <a:buFontTx/>
              <a:buAutoNum type="arabicPeriod"/>
            </a:pPr>
            <a:r>
              <a:rPr lang="en-US" altLang="en-US"/>
              <a:t>Recurring Income</a:t>
            </a:r>
          </a:p>
          <a:p>
            <a:pPr marL="228600" indent="-228600">
              <a:buFontTx/>
              <a:buAutoNum type="arabicPeriod"/>
            </a:pPr>
            <a:r>
              <a:rPr lang="en-US" altLang="en-US"/>
              <a:t>Countable effective 12-01-11</a:t>
            </a:r>
          </a:p>
          <a:p>
            <a:pPr marL="228600" indent="-228600">
              <a:buFontTx/>
              <a:buAutoNum type="arabicPeriod"/>
            </a:pPr>
            <a:r>
              <a:rPr lang="en-US" altLang="en-US"/>
              <a:t>It is not removed.  It is counted on an open-end basis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2030EB4-859E-4C91-9C0F-F52C3C0B9FB8}"/>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D2643820-BE98-4155-9CD0-1EB34A33D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t>Nonrecurring income</a:t>
            </a:r>
          </a:p>
          <a:p>
            <a:pPr marL="228600" indent="-228600">
              <a:buFontTx/>
              <a:buAutoNum type="arabicPeriod"/>
            </a:pPr>
            <a:r>
              <a:rPr lang="en-US" altLang="en-US"/>
              <a:t>10-01-12</a:t>
            </a:r>
          </a:p>
          <a:p>
            <a:pPr marL="228600" indent="-228600">
              <a:buFontTx/>
              <a:buAutoNum type="arabicPeriod"/>
            </a:pPr>
            <a:r>
              <a:rPr lang="en-US" altLang="en-US"/>
              <a:t>10-01-13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40D28A7-D00A-4060-B9D9-A87799F13B05}"/>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E147271-AA4B-4E72-A1F6-3DA1CB23B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t>Recurring income</a:t>
            </a:r>
          </a:p>
          <a:p>
            <a:pPr marL="228600" indent="-228600">
              <a:buFontTx/>
              <a:buAutoNum type="arabicPeriod"/>
            </a:pPr>
            <a:r>
              <a:rPr lang="en-US" altLang="en-US"/>
              <a:t>07-01-13</a:t>
            </a:r>
          </a:p>
          <a:p>
            <a:pPr marL="228600" indent="-228600">
              <a:buFontTx/>
              <a:buAutoNum type="arabicPeriod"/>
            </a:pPr>
            <a:r>
              <a:rPr lang="en-US" altLang="en-US"/>
              <a:t>$4,800</a:t>
            </a:r>
          </a:p>
          <a:p>
            <a:pPr marL="228600" indent="-228600">
              <a:buFontTx/>
              <a:buAutoNum type="arabicPeriod"/>
            </a:pPr>
            <a:r>
              <a:rPr lang="en-US" altLang="en-US"/>
              <a:t>Counted on an open-ended basis.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D608357-F5A6-4C61-8BE6-30524EBAEBD6}"/>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57415876-7441-426D-B3D9-B703C28AE4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Header Placeholder 3">
            <a:extLst>
              <a:ext uri="{FF2B5EF4-FFF2-40B4-BE49-F238E27FC236}">
                <a16:creationId xmlns:a16="http://schemas.microsoft.com/office/drawing/2014/main" id="{5113C7FD-4018-4EB6-9BA5-455C3960BED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41989" name="Footer Placeholder 4">
            <a:extLst>
              <a:ext uri="{FF2B5EF4-FFF2-40B4-BE49-F238E27FC236}">
                <a16:creationId xmlns:a16="http://schemas.microsoft.com/office/drawing/2014/main" id="{908136FE-6844-4F80-826D-39CBB5D610E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41990" name="Slide Number Placeholder 5">
            <a:extLst>
              <a:ext uri="{FF2B5EF4-FFF2-40B4-BE49-F238E27FC236}">
                <a16:creationId xmlns:a16="http://schemas.microsoft.com/office/drawing/2014/main" id="{574715AE-B3AE-4C74-802B-5C4E7B781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a:solidFill>
                  <a:schemeClr val="tx1"/>
                </a:solidFill>
                <a:latin typeface="Tahoma" panose="020B0604030504040204" pitchFamily="34" charset="0"/>
              </a:defRPr>
            </a:lvl1pPr>
            <a:lvl2pPr marL="742950" indent="-285750" defTabSz="930275" eaLnBrk="0" hangingPunct="0">
              <a:defRPr sz="3200">
                <a:solidFill>
                  <a:schemeClr val="tx1"/>
                </a:solidFill>
                <a:latin typeface="Tahoma" panose="020B0604030504040204" pitchFamily="34" charset="0"/>
              </a:defRPr>
            </a:lvl2pPr>
            <a:lvl3pPr marL="1143000" indent="-228600" defTabSz="930275" eaLnBrk="0" hangingPunct="0">
              <a:defRPr sz="3200">
                <a:solidFill>
                  <a:schemeClr val="tx1"/>
                </a:solidFill>
                <a:latin typeface="Tahoma" panose="020B0604030504040204" pitchFamily="34" charset="0"/>
              </a:defRPr>
            </a:lvl3pPr>
            <a:lvl4pPr marL="1600200" indent="-228600" defTabSz="930275" eaLnBrk="0" hangingPunct="0">
              <a:defRPr sz="3200">
                <a:solidFill>
                  <a:schemeClr val="tx1"/>
                </a:solidFill>
                <a:latin typeface="Tahoma" panose="020B0604030504040204" pitchFamily="34" charset="0"/>
              </a:defRPr>
            </a:lvl4pPr>
            <a:lvl5pPr marL="2057400" indent="-228600" defTabSz="930275" eaLnBrk="0" hangingPunct="0">
              <a:defRPr sz="32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3200">
                <a:solidFill>
                  <a:schemeClr val="tx1"/>
                </a:solidFill>
                <a:latin typeface="Tahoma" panose="020B0604030504040204" pitchFamily="34" charset="0"/>
              </a:defRPr>
            </a:lvl9pPr>
          </a:lstStyle>
          <a:p>
            <a:fld id="{B26C51B7-1EEF-4E86-834F-3F0C47DD692E}" type="slidenum">
              <a:rPr lang="en-US" altLang="en-US" sz="1200"/>
              <a:pPr/>
              <a:t>32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3855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1FBF0B04-506F-4CCA-BF79-57F1C0FB6BFD}" type="slidenum">
              <a:rPr lang="en-US" altLang="en-US" smtClean="0"/>
              <a:pPr/>
              <a:t>‹#›</a:t>
            </a:fld>
            <a:endParaRPr lang="en-US" altLang="en-US"/>
          </a:p>
        </p:txBody>
      </p:sp>
    </p:spTree>
    <p:extLst>
      <p:ext uri="{BB962C8B-B14F-4D97-AF65-F5344CB8AC3E}">
        <p14:creationId xmlns:p14="http://schemas.microsoft.com/office/powerpoint/2010/main" val="12309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43D867D0-F5DF-4639-B081-EB8FE5F6B197}" type="slidenum">
              <a:rPr lang="en-US" altLang="en-US" smtClean="0"/>
              <a:pPr/>
              <a:t>‹#›</a:t>
            </a:fld>
            <a:endParaRPr lang="en-US" altLang="en-US"/>
          </a:p>
        </p:txBody>
      </p:sp>
    </p:spTree>
    <p:extLst>
      <p:ext uri="{BB962C8B-B14F-4D97-AF65-F5344CB8AC3E}">
        <p14:creationId xmlns:p14="http://schemas.microsoft.com/office/powerpoint/2010/main" val="33057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43D867D0-F5DF-4639-B081-EB8FE5F6B197}" type="slidenum">
              <a:rPr lang="en-US" altLang="en-US" smtClean="0"/>
              <a:pPr/>
              <a:t>‹#›</a:t>
            </a:fld>
            <a:endParaRPr lang="en-US" altLang="en-US"/>
          </a:p>
        </p:txBody>
      </p:sp>
    </p:spTree>
    <p:extLst>
      <p:ext uri="{BB962C8B-B14F-4D97-AF65-F5344CB8AC3E}">
        <p14:creationId xmlns:p14="http://schemas.microsoft.com/office/powerpoint/2010/main" val="75247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AE95AE0A-85C6-4653-BE57-5EFB04969991}" type="slidenum">
              <a:rPr lang="en-US" altLang="en-US" smtClean="0"/>
              <a:pPr/>
              <a:t>‹#›</a:t>
            </a:fld>
            <a:endParaRPr lang="en-US" altLang="en-US"/>
          </a:p>
        </p:txBody>
      </p:sp>
    </p:spTree>
    <p:extLst>
      <p:ext uri="{BB962C8B-B14F-4D97-AF65-F5344CB8AC3E}">
        <p14:creationId xmlns:p14="http://schemas.microsoft.com/office/powerpoint/2010/main" val="145281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2017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43D867D0-F5DF-4639-B081-EB8FE5F6B197}" type="slidenum">
              <a:rPr lang="en-US" altLang="en-US" smtClean="0"/>
              <a:pPr/>
              <a:t>‹#›</a:t>
            </a:fld>
            <a:endParaRPr lang="en-US" altLang="en-US"/>
          </a:p>
        </p:txBody>
      </p:sp>
    </p:spTree>
    <p:extLst>
      <p:ext uri="{BB962C8B-B14F-4D97-AF65-F5344CB8AC3E}">
        <p14:creationId xmlns:p14="http://schemas.microsoft.com/office/powerpoint/2010/main" val="37397932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3.xml"/><Relationship Id="rId7" Type="http://schemas.openxmlformats.org/officeDocument/2006/relationships/oleObject" Target="../embeddings/oleObject1.bin"/><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25.xml"/><Relationship Id="rId4"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Layout" Target="../slideLayouts/slideLayout2.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089B2EC6-CE51-4B00-817E-A70E3A1E569A}"/>
              </a:ext>
            </a:extLst>
          </p:cNvPr>
          <p:cNvSpPr>
            <a:spLocks noGrp="1" noChangeArrowheads="1"/>
          </p:cNvSpPr>
          <p:nvPr>
            <p:ph type="ctrTitle"/>
            <p:custDataLst>
              <p:tags r:id="rId1"/>
            </p:custDataLst>
          </p:nvPr>
        </p:nvSpPr>
        <p:spPr>
          <a:xfrm>
            <a:off x="685800" y="2819400"/>
            <a:ext cx="7772400" cy="1219200"/>
          </a:xfrm>
        </p:spPr>
        <p:txBody>
          <a:bodyPr>
            <a:normAutofit/>
          </a:bodyPr>
          <a:lstStyle/>
          <a:p>
            <a:pPr>
              <a:defRPr/>
            </a:pPr>
            <a:r>
              <a:rPr lang="en-US" b="1" dirty="0">
                <a:latin typeface="+mj-lt"/>
              </a:rPr>
              <a:t>Income Classification and Counting Procedures</a:t>
            </a:r>
            <a:endParaRPr lang="en-US" i="1" dirty="0">
              <a:latin typeface="+mj-lt"/>
            </a:endParaRPr>
          </a:p>
        </p:txBody>
      </p:sp>
      <p:sp>
        <p:nvSpPr>
          <p:cNvPr id="3075" name="Rectangle 3">
            <a:extLst>
              <a:ext uri="{FF2B5EF4-FFF2-40B4-BE49-F238E27FC236}">
                <a16:creationId xmlns:a16="http://schemas.microsoft.com/office/drawing/2014/main" id="{D5580746-F293-4020-B9D1-A58E2B762D0B}"/>
              </a:ext>
            </a:extLst>
          </p:cNvPr>
          <p:cNvSpPr>
            <a:spLocks noGrp="1" noChangeArrowheads="1"/>
          </p:cNvSpPr>
          <p:nvPr>
            <p:ph type="body" sz="quarter" idx="10"/>
            <p:custDataLst>
              <p:tags r:id="rId2"/>
            </p:custDataLst>
          </p:nvPr>
        </p:nvSpPr>
        <p:spPr>
          <a:xfrm>
            <a:off x="685800" y="4724400"/>
            <a:ext cx="4114800" cy="838200"/>
          </a:xfrm>
          <a:prstGeom prst="rect">
            <a:avLst/>
          </a:prstGeom>
        </p:spPr>
        <p:txBody>
          <a:bodyPr/>
          <a:lstStyle/>
          <a:p>
            <a:pPr marL="0" indent="0" algn="ctr">
              <a:buFont typeface="Wingdings" panose="05000000000000000000" pitchFamily="2" charset="2"/>
              <a:buNone/>
            </a:pPr>
            <a:r>
              <a:rPr lang="en-US" altLang="en-US" b="1" dirty="0">
                <a:latin typeface="+mj-lt"/>
              </a:rPr>
              <a:t>Pension and Fiduciary Service Quality and Training Staff</a:t>
            </a:r>
          </a:p>
        </p:txBody>
      </p:sp>
      <p:sp>
        <p:nvSpPr>
          <p:cNvPr id="2" name="Text Placeholder 1">
            <a:extLst>
              <a:ext uri="{FF2B5EF4-FFF2-40B4-BE49-F238E27FC236}">
                <a16:creationId xmlns:a16="http://schemas.microsoft.com/office/drawing/2014/main" id="{23DB9F90-BAAA-460E-8FA4-2F3940D1D5E5}"/>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a:extLst>
              <a:ext uri="{FF2B5EF4-FFF2-40B4-BE49-F238E27FC236}">
                <a16:creationId xmlns:a16="http://schemas.microsoft.com/office/drawing/2014/main" id="{671A335A-557A-42A8-B780-8BAD3D30D9CF}"/>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Short Term Income</a:t>
            </a:r>
          </a:p>
        </p:txBody>
      </p:sp>
      <p:sp>
        <p:nvSpPr>
          <p:cNvPr id="12292" name="Rectangle 1027">
            <a:extLst>
              <a:ext uri="{FF2B5EF4-FFF2-40B4-BE49-F238E27FC236}">
                <a16:creationId xmlns:a16="http://schemas.microsoft.com/office/drawing/2014/main" id="{E666EEFD-B51D-47A9-8FCA-4BDE875A1822}"/>
              </a:ext>
            </a:extLst>
          </p:cNvPr>
          <p:cNvSpPr>
            <a:spLocks noGrp="1" noChangeArrowheads="1"/>
          </p:cNvSpPr>
          <p:nvPr>
            <p:ph idx="1"/>
            <p:custDataLst>
              <p:tags r:id="rId2"/>
            </p:custDataLst>
          </p:nvPr>
        </p:nvSpPr>
        <p:spPr>
          <a:xfrm>
            <a:off x="457200" y="2057400"/>
            <a:ext cx="8229600" cy="3916363"/>
          </a:xfrm>
        </p:spPr>
        <p:txBody>
          <a:bodyPr>
            <a:normAutofit/>
          </a:bodyPr>
          <a:lstStyle/>
          <a:p>
            <a:pPr marL="0" indent="0">
              <a:spcBef>
                <a:spcPts val="0"/>
              </a:spcBef>
              <a:buClr>
                <a:srgbClr val="1D3275"/>
              </a:buClr>
              <a:buFont typeface="Wingdings" panose="05000000000000000000" pitchFamily="2" charset="2"/>
              <a:buNone/>
              <a:defRPr/>
            </a:pPr>
            <a:r>
              <a:rPr lang="en-US" dirty="0">
                <a:latin typeface="Arial" pitchFamily="34" charset="0"/>
                <a:cs typeface="Arial" pitchFamily="34" charset="0"/>
              </a:rPr>
              <a:t>Short-term income is a type of income that is not counted on the VA award for at least 12 months. </a:t>
            </a:r>
          </a:p>
          <a:p>
            <a:pPr lvl="1">
              <a:spcAft>
                <a:spcPts val="600"/>
              </a:spcAft>
              <a:buClr>
                <a:srgbClr val="1D3275"/>
              </a:buClr>
              <a:buFontTx/>
              <a:buNone/>
              <a:defRPr/>
            </a:pPr>
            <a:endParaRPr lang="en-US" sz="2000" dirty="0">
              <a:latin typeface="Arial" pitchFamily="34" charset="0"/>
              <a:cs typeface="Arial" pitchFamily="34" charset="0"/>
            </a:endParaRPr>
          </a:p>
          <a:p>
            <a:pPr marL="144463" lvl="2" indent="-144463">
              <a:spcAft>
                <a:spcPts val="600"/>
              </a:spcAft>
              <a:buClr>
                <a:srgbClr val="1D3275"/>
              </a:buClr>
              <a:buNone/>
              <a:defRPr/>
            </a:pPr>
            <a:r>
              <a:rPr lang="en-US" sz="2000" dirty="0">
                <a:latin typeface="Arial" pitchFamily="34" charset="0"/>
                <a:ea typeface="+mn-ea"/>
                <a:cs typeface="Arial" pitchFamily="34" charset="0"/>
              </a:rPr>
              <a:t>Example: </a:t>
            </a:r>
            <a:br>
              <a:rPr lang="en-US" sz="2000" dirty="0">
                <a:latin typeface="Arial" pitchFamily="34" charset="0"/>
                <a:ea typeface="+mn-ea"/>
                <a:cs typeface="Arial" pitchFamily="34" charset="0"/>
              </a:rPr>
            </a:br>
            <a:r>
              <a:rPr lang="en-US" sz="2000" dirty="0">
                <a:latin typeface="Arial" pitchFamily="34" charset="0"/>
                <a:ea typeface="+mn-ea"/>
                <a:cs typeface="Arial" pitchFamily="34" charset="0"/>
              </a:rPr>
              <a:t>The Veteran has wages and is laid off after working only 6 months.</a:t>
            </a:r>
          </a:p>
        </p:txBody>
      </p:sp>
      <p:sp>
        <p:nvSpPr>
          <p:cNvPr id="2" name="Slide Number Placeholder 1">
            <a:extLst>
              <a:ext uri="{FF2B5EF4-FFF2-40B4-BE49-F238E27FC236}">
                <a16:creationId xmlns:a16="http://schemas.microsoft.com/office/drawing/2014/main" id="{8DBE8A56-72D1-402C-9493-09345A588544}"/>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E5263882-5BD4-4A79-B526-10850A6DD8DF}"/>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Income Counting Procedures</a:t>
            </a:r>
          </a:p>
        </p:txBody>
      </p:sp>
      <p:sp>
        <p:nvSpPr>
          <p:cNvPr id="13316" name="Rectangle 3">
            <a:extLst>
              <a:ext uri="{FF2B5EF4-FFF2-40B4-BE49-F238E27FC236}">
                <a16:creationId xmlns:a16="http://schemas.microsoft.com/office/drawing/2014/main" id="{3E0275F7-AB81-47E6-81A1-5CD60F1F060D}"/>
              </a:ext>
            </a:extLst>
          </p:cNvPr>
          <p:cNvSpPr>
            <a:spLocks noGrp="1" noChangeArrowheads="1"/>
          </p:cNvSpPr>
          <p:nvPr>
            <p:ph idx="1"/>
            <p:custDataLst>
              <p:tags r:id="rId2"/>
            </p:custDataLst>
          </p:nvPr>
        </p:nvSpPr>
        <p:spPr>
          <a:xfrm>
            <a:off x="457200" y="2057401"/>
            <a:ext cx="8229600" cy="1295400"/>
          </a:xfrm>
        </p:spPr>
        <p:txBody>
          <a:bodyPr>
            <a:normAutofit lnSpcReduction="10000"/>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Income is annualized for the purpose of determining entitlement to pension benefits. </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Generally, income must be counted for at least 12 months.</a:t>
            </a:r>
          </a:p>
        </p:txBody>
      </p:sp>
      <p:sp>
        <p:nvSpPr>
          <p:cNvPr id="2" name="TextBox 1">
            <a:extLst>
              <a:ext uri="{FF2B5EF4-FFF2-40B4-BE49-F238E27FC236}">
                <a16:creationId xmlns:a16="http://schemas.microsoft.com/office/drawing/2014/main" id="{D093071D-1F40-403A-9086-6D6B6C3CC90B}"/>
              </a:ext>
            </a:extLst>
          </p:cNvPr>
          <p:cNvSpPr txBox="1"/>
          <p:nvPr>
            <p:custDataLst>
              <p:tags r:id="rId3"/>
            </p:custDataLst>
          </p:nvPr>
        </p:nvSpPr>
        <p:spPr>
          <a:xfrm>
            <a:off x="457200" y="3352801"/>
            <a:ext cx="8229600" cy="784830"/>
          </a:xfrm>
          <a:prstGeom prst="rect">
            <a:avLst/>
          </a:prstGeom>
          <a:noFill/>
        </p:spPr>
        <p:txBody>
          <a:bodyPr wrap="square" rtlCol="0">
            <a:spAutoFit/>
          </a:bodyPr>
          <a:lstStyle/>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First, classify the income. </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Second, determine how to count it based on the classification. </a:t>
            </a:r>
          </a:p>
        </p:txBody>
      </p:sp>
      <p:sp>
        <p:nvSpPr>
          <p:cNvPr id="3" name="Slide Number Placeholder 2">
            <a:extLst>
              <a:ext uri="{FF2B5EF4-FFF2-40B4-BE49-F238E27FC236}">
                <a16:creationId xmlns:a16="http://schemas.microsoft.com/office/drawing/2014/main" id="{9B039A8F-2D50-4A37-B518-937E57035F9A}"/>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6366CA95-6FED-466C-9B91-1CFFEE9BC7A4}"/>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Nonrecurring Income</a:t>
            </a:r>
          </a:p>
        </p:txBody>
      </p:sp>
      <p:sp>
        <p:nvSpPr>
          <p:cNvPr id="15364" name="Rectangle 3">
            <a:extLst>
              <a:ext uri="{FF2B5EF4-FFF2-40B4-BE49-F238E27FC236}">
                <a16:creationId xmlns:a16="http://schemas.microsoft.com/office/drawing/2014/main" id="{81E435C9-F443-4FA2-9492-0C51DC4C698D}"/>
              </a:ext>
            </a:extLst>
          </p:cNvPr>
          <p:cNvSpPr>
            <a:spLocks noGrp="1" noChangeArrowheads="1"/>
          </p:cNvSpPr>
          <p:nvPr>
            <p:ph idx="1"/>
            <p:custDataLst>
              <p:tags r:id="rId2"/>
            </p:custDataLst>
          </p:nvPr>
        </p:nvSpPr>
        <p:spPr>
          <a:xfrm>
            <a:off x="457200" y="2057400"/>
            <a:ext cx="8229600" cy="3916363"/>
          </a:xfrm>
        </p:spPr>
        <p:txBody>
          <a:bodyPr/>
          <a:lstStyle/>
          <a:p>
            <a:pPr marL="0" lvl="1" indent="0">
              <a:spcBef>
                <a:spcPts val="0"/>
              </a:spcBef>
              <a:spcAft>
                <a:spcPts val="600"/>
              </a:spcAft>
              <a:buClr>
                <a:srgbClr val="1D3275"/>
              </a:buClr>
              <a:buFontTx/>
              <a:buNone/>
              <a:defRPr/>
            </a:pPr>
            <a:r>
              <a:rPr lang="en-US" sz="2000" dirty="0">
                <a:latin typeface="Arial" pitchFamily="34" charset="0"/>
                <a:ea typeface="+mn-ea"/>
                <a:cs typeface="Arial" pitchFamily="34" charset="0"/>
              </a:rPr>
              <a:t>Count nonrecurring income for 12 months from the 1st of the month after receipt</a:t>
            </a:r>
            <a:r>
              <a:rPr lang="en-US" sz="2000" dirty="0">
                <a:latin typeface="Arial" pitchFamily="34" charset="0"/>
                <a:cs typeface="Arial" pitchFamily="34" charset="0"/>
              </a:rPr>
              <a:t>.</a:t>
            </a:r>
          </a:p>
          <a:p>
            <a:pPr marL="0" lvl="1" indent="0">
              <a:spcBef>
                <a:spcPts val="0"/>
              </a:spcBef>
              <a:spcAft>
                <a:spcPts val="600"/>
              </a:spcAft>
              <a:buClr>
                <a:srgbClr val="1D3275"/>
              </a:buClr>
              <a:buFontTx/>
              <a:buNone/>
              <a:defRPr/>
            </a:pPr>
            <a:endParaRPr lang="en-US" sz="2000" dirty="0">
              <a:latin typeface="Arial" pitchFamily="34" charset="0"/>
              <a:cs typeface="Arial" pitchFamily="34" charset="0"/>
            </a:endParaRPr>
          </a:p>
          <a:p>
            <a:pPr marL="0" lvl="1" indent="0">
              <a:spcBef>
                <a:spcPts val="0"/>
              </a:spcBef>
              <a:spcAft>
                <a:spcPts val="600"/>
              </a:spcAft>
              <a:buClr>
                <a:srgbClr val="1D3275"/>
              </a:buClr>
              <a:buFontTx/>
              <a:buNone/>
              <a:defRPr/>
            </a:pPr>
            <a:r>
              <a:rPr lang="en-US" sz="2000" b="1" dirty="0">
                <a:latin typeface="Arial" pitchFamily="34" charset="0"/>
                <a:ea typeface="+mn-ea"/>
                <a:cs typeface="Arial" pitchFamily="34" charset="0"/>
              </a:rPr>
              <a:t>Example: </a:t>
            </a:r>
            <a:r>
              <a:rPr lang="en-US" sz="2000" dirty="0">
                <a:latin typeface="Arial" pitchFamily="34" charset="0"/>
                <a:ea typeface="+mn-ea"/>
                <a:cs typeface="Arial" pitchFamily="34" charset="0"/>
              </a:rPr>
              <a:t>A surviving spouse received a Social Security Lump Sum retroactive payment on 10-15-11. </a:t>
            </a:r>
          </a:p>
        </p:txBody>
      </p:sp>
      <p:sp>
        <p:nvSpPr>
          <p:cNvPr id="2" name="Slide Number Placeholder 1">
            <a:extLst>
              <a:ext uri="{FF2B5EF4-FFF2-40B4-BE49-F238E27FC236}">
                <a16:creationId xmlns:a16="http://schemas.microsoft.com/office/drawing/2014/main" id="{586FDBF2-C0AD-409A-AA3F-7F6B8C4C158E}"/>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12</a:t>
            </a:fld>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C0F3BF3C-1A18-4069-8CE2-66AC8A1B9844}"/>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Nonrecurring Income</a:t>
            </a:r>
            <a:br>
              <a:rPr lang="en-US" altLang="en-US" dirty="0">
                <a:effectLst/>
              </a:rPr>
            </a:br>
            <a:r>
              <a:rPr lang="en-US" altLang="en-US" dirty="0">
                <a:effectLst/>
              </a:rPr>
              <a:t>(Continued)</a:t>
            </a:r>
          </a:p>
        </p:txBody>
      </p:sp>
      <p:sp>
        <p:nvSpPr>
          <p:cNvPr id="15364" name="Rectangle 3">
            <a:extLst>
              <a:ext uri="{FF2B5EF4-FFF2-40B4-BE49-F238E27FC236}">
                <a16:creationId xmlns:a16="http://schemas.microsoft.com/office/drawing/2014/main" id="{768D5C27-B3C9-4929-A9B8-E47E4E34FDC5}"/>
              </a:ext>
            </a:extLst>
          </p:cNvPr>
          <p:cNvSpPr>
            <a:spLocks noGrp="1" noChangeArrowheads="1"/>
          </p:cNvSpPr>
          <p:nvPr>
            <p:ph idx="1"/>
            <p:custDataLst>
              <p:tags r:id="rId2"/>
            </p:custDataLst>
          </p:nvPr>
        </p:nvSpPr>
        <p:spPr>
          <a:xfrm>
            <a:off x="457200" y="2057400"/>
            <a:ext cx="8229600" cy="3916363"/>
          </a:xfrm>
        </p:spPr>
        <p:txBody>
          <a:bodyPr>
            <a:normAutofit/>
          </a:bodyPr>
          <a:lstStyle/>
          <a:p>
            <a:pPr marL="0" lvl="1" indent="0">
              <a:spcBef>
                <a:spcPct val="0"/>
              </a:spcBef>
              <a:spcAft>
                <a:spcPts val="600"/>
              </a:spcAft>
              <a:buClr>
                <a:srgbClr val="1D3275"/>
              </a:buClr>
              <a:buFontTx/>
              <a:buNone/>
            </a:pPr>
            <a:r>
              <a:rPr lang="en-US" altLang="en-US" sz="2000" b="1" dirty="0">
                <a:latin typeface="Arial" panose="020B0604020202020204" pitchFamily="34" charset="0"/>
                <a:cs typeface="Arial" panose="020B0604020202020204" pitchFamily="34" charset="0"/>
              </a:rPr>
              <a:t>Explanation: </a:t>
            </a:r>
            <a:r>
              <a:rPr lang="en-US" altLang="en-US" sz="2000" dirty="0">
                <a:latin typeface="Arial" panose="020B0604020202020204" pitchFamily="34" charset="0"/>
                <a:cs typeface="Arial" panose="020B0604020202020204" pitchFamily="34" charset="0"/>
              </a:rPr>
              <a:t>This income is countable effective 11-01-11. Remove this income effective 11-01-12.</a:t>
            </a:r>
          </a:p>
        </p:txBody>
      </p:sp>
      <p:sp>
        <p:nvSpPr>
          <p:cNvPr id="2" name="Slide Number Placeholder 1">
            <a:extLst>
              <a:ext uri="{FF2B5EF4-FFF2-40B4-BE49-F238E27FC236}">
                <a16:creationId xmlns:a16="http://schemas.microsoft.com/office/drawing/2014/main" id="{D917F9DA-FBF6-4CBF-B315-5D4A9003F6A9}"/>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6DE2B50-2C44-4896-AAD1-ED4F37B1E6DF}"/>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Recurring Income</a:t>
            </a:r>
          </a:p>
        </p:txBody>
      </p:sp>
      <p:sp>
        <p:nvSpPr>
          <p:cNvPr id="16388" name="Rectangle 3">
            <a:extLst>
              <a:ext uri="{FF2B5EF4-FFF2-40B4-BE49-F238E27FC236}">
                <a16:creationId xmlns:a16="http://schemas.microsoft.com/office/drawing/2014/main" id="{10CC67A9-414C-4F7F-BD98-49234EF66955}"/>
              </a:ext>
            </a:extLst>
          </p:cNvPr>
          <p:cNvSpPr>
            <a:spLocks noGrp="1" noChangeArrowheads="1"/>
          </p:cNvSpPr>
          <p:nvPr>
            <p:ph idx="1"/>
            <p:custDataLst>
              <p:tags r:id="rId2"/>
            </p:custDataLst>
          </p:nvPr>
        </p:nvSpPr>
        <p:spPr>
          <a:xfrm>
            <a:off x="457200" y="2057400"/>
            <a:ext cx="8229600" cy="3916363"/>
          </a:xfrm>
        </p:spPr>
        <p:txBody>
          <a:bodyPr/>
          <a:lstStyle/>
          <a:p>
            <a:pPr marL="0" lvl="1" indent="0">
              <a:spcBef>
                <a:spcPts val="0"/>
              </a:spcBef>
              <a:spcAft>
                <a:spcPts val="600"/>
              </a:spcAft>
              <a:buClr>
                <a:srgbClr val="1D3275"/>
              </a:buClr>
              <a:buFontTx/>
              <a:buNone/>
              <a:defRPr/>
            </a:pPr>
            <a:r>
              <a:rPr lang="en-US" sz="2000" dirty="0">
                <a:latin typeface="Arial" pitchFamily="34" charset="0"/>
                <a:ea typeface="+mn-ea"/>
                <a:cs typeface="Arial" pitchFamily="34" charset="0"/>
              </a:rPr>
              <a:t>Count recurring income on an open-ended basis from the first day of the month after the month which the recurring income was first received.</a:t>
            </a:r>
            <a:br>
              <a:rPr lang="en-US" sz="2000" dirty="0">
                <a:latin typeface="Arial" pitchFamily="34" charset="0"/>
                <a:ea typeface="+mn-ea"/>
                <a:cs typeface="Arial" pitchFamily="34" charset="0"/>
              </a:rPr>
            </a:br>
            <a:endParaRPr lang="en-US" sz="2000" dirty="0">
              <a:latin typeface="Arial" pitchFamily="34" charset="0"/>
              <a:ea typeface="+mn-ea"/>
              <a:cs typeface="Arial" pitchFamily="34" charset="0"/>
            </a:endParaRPr>
          </a:p>
          <a:p>
            <a:pPr marL="0" lvl="1" indent="0">
              <a:spcBef>
                <a:spcPts val="0"/>
              </a:spcBef>
              <a:spcAft>
                <a:spcPts val="600"/>
              </a:spcAft>
              <a:buClr>
                <a:srgbClr val="1D3275"/>
              </a:buClr>
              <a:buFontTx/>
              <a:buNone/>
              <a:defRPr/>
            </a:pPr>
            <a:r>
              <a:rPr lang="en-US" sz="2000" b="1" dirty="0">
                <a:latin typeface="Arial" pitchFamily="34" charset="0"/>
                <a:cs typeface="Arial" pitchFamily="34" charset="0"/>
              </a:rPr>
              <a:t>Example 1: </a:t>
            </a:r>
            <a:r>
              <a:rPr lang="en-US" sz="2000" dirty="0">
                <a:latin typeface="Arial" pitchFamily="34" charset="0"/>
                <a:cs typeface="Arial" pitchFamily="34" charset="0"/>
              </a:rPr>
              <a:t>The Veteran began receiving monthly retirement income of $550 effective 06-03-12. </a:t>
            </a:r>
            <a:br>
              <a:rPr lang="en-US" sz="2000" dirty="0">
                <a:latin typeface="Arial" pitchFamily="34" charset="0"/>
                <a:cs typeface="Arial" pitchFamily="34" charset="0"/>
              </a:rPr>
            </a:br>
            <a:endParaRPr lang="en-US" sz="2000" dirty="0">
              <a:latin typeface="Arial" pitchFamily="34" charset="0"/>
              <a:cs typeface="Arial" pitchFamily="34" charset="0"/>
            </a:endParaRPr>
          </a:p>
          <a:p>
            <a:pPr marL="0" lvl="1" indent="0">
              <a:spcBef>
                <a:spcPts val="0"/>
              </a:spcBef>
              <a:spcAft>
                <a:spcPts val="600"/>
              </a:spcAft>
              <a:buClr>
                <a:srgbClr val="1D3275"/>
              </a:buClr>
              <a:buFontTx/>
              <a:buNone/>
              <a:defRPr/>
            </a:pPr>
            <a:r>
              <a:rPr lang="en-US" sz="2000" b="1" dirty="0">
                <a:latin typeface="Arial" pitchFamily="34" charset="0"/>
                <a:cs typeface="Arial" pitchFamily="34" charset="0"/>
              </a:rPr>
              <a:t>Example 2:</a:t>
            </a:r>
            <a:r>
              <a:rPr lang="en-US" sz="2000" b="1" dirty="0">
                <a:latin typeface="Arial" charset="0"/>
                <a:cs typeface="Arial" charset="0"/>
              </a:rPr>
              <a:t> </a:t>
            </a:r>
            <a:r>
              <a:rPr lang="en-US" sz="2000" dirty="0">
                <a:latin typeface="Arial" pitchFamily="34" charset="0"/>
                <a:cs typeface="Arial" pitchFamily="34" charset="0"/>
              </a:rPr>
              <a:t>A surviving spouse reports that she began working a part-time job on 3-5-12 and works 10 hours per week @ 7.50 per hour. She received her first check on 3-19-12. </a:t>
            </a:r>
          </a:p>
        </p:txBody>
      </p:sp>
      <p:sp>
        <p:nvSpPr>
          <p:cNvPr id="2" name="Slide Number Placeholder 1">
            <a:extLst>
              <a:ext uri="{FF2B5EF4-FFF2-40B4-BE49-F238E27FC236}">
                <a16:creationId xmlns:a16="http://schemas.microsoft.com/office/drawing/2014/main" id="{ADDB7C36-63EC-4327-9B54-B1513ACFAFD3}"/>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C0AF4732-D817-4A00-A7B4-0C3E8A5D6CC1}"/>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Recurring Income</a:t>
            </a:r>
            <a:br>
              <a:rPr lang="en-US" altLang="en-US" dirty="0">
                <a:effectLst/>
              </a:rPr>
            </a:br>
            <a:r>
              <a:rPr lang="en-US" altLang="en-US" dirty="0">
                <a:effectLst/>
              </a:rPr>
              <a:t>(Continued)</a:t>
            </a:r>
          </a:p>
        </p:txBody>
      </p:sp>
      <p:sp>
        <p:nvSpPr>
          <p:cNvPr id="16388" name="Rectangle 3">
            <a:extLst>
              <a:ext uri="{FF2B5EF4-FFF2-40B4-BE49-F238E27FC236}">
                <a16:creationId xmlns:a16="http://schemas.microsoft.com/office/drawing/2014/main" id="{41EEC2E8-0851-4927-94C5-64D15ECFDF02}"/>
              </a:ext>
            </a:extLst>
          </p:cNvPr>
          <p:cNvSpPr>
            <a:spLocks noGrp="1" noChangeArrowheads="1"/>
          </p:cNvSpPr>
          <p:nvPr>
            <p:ph idx="1"/>
            <p:custDataLst>
              <p:tags r:id="rId2"/>
            </p:custDataLst>
          </p:nvPr>
        </p:nvSpPr>
        <p:spPr>
          <a:xfrm>
            <a:off x="457200" y="2057400"/>
            <a:ext cx="8458200" cy="3916363"/>
          </a:xfrm>
        </p:spPr>
        <p:txBody>
          <a:bodyPr>
            <a:normAutofit/>
          </a:bodyPr>
          <a:lstStyle/>
          <a:p>
            <a:pPr marL="0" lvl="1" indent="0">
              <a:spcBef>
                <a:spcPts val="0"/>
              </a:spcBef>
              <a:spcAft>
                <a:spcPts val="600"/>
              </a:spcAft>
              <a:buClr>
                <a:srgbClr val="1D3275"/>
              </a:buClr>
              <a:buFontTx/>
              <a:buNone/>
              <a:defRPr/>
            </a:pPr>
            <a:r>
              <a:rPr lang="en-US" sz="2000" b="1" dirty="0">
                <a:latin typeface="Arial" pitchFamily="34" charset="0"/>
                <a:ea typeface="+mn-ea"/>
                <a:cs typeface="Arial" pitchFamily="34" charset="0"/>
              </a:rPr>
              <a:t>Explanation 1: </a:t>
            </a:r>
            <a:r>
              <a:rPr lang="en-US" sz="2000" dirty="0">
                <a:latin typeface="Arial" pitchFamily="34" charset="0"/>
                <a:cs typeface="Arial" pitchFamily="34" charset="0"/>
              </a:rPr>
              <a:t>Recurring income is countable effective 07-01-12.</a:t>
            </a:r>
            <a:br>
              <a:rPr lang="en-US" sz="2000" dirty="0">
                <a:latin typeface="Arial" pitchFamily="34" charset="0"/>
                <a:cs typeface="Arial" pitchFamily="34" charset="0"/>
              </a:rPr>
            </a:br>
            <a:endParaRPr lang="en-US" sz="2000" dirty="0">
              <a:latin typeface="Arial" pitchFamily="34" charset="0"/>
              <a:cs typeface="Arial" pitchFamily="34" charset="0"/>
            </a:endParaRPr>
          </a:p>
          <a:p>
            <a:pPr marL="0" lvl="1" indent="0">
              <a:spcBef>
                <a:spcPts val="0"/>
              </a:spcBef>
              <a:spcAft>
                <a:spcPts val="600"/>
              </a:spcAft>
              <a:buClr>
                <a:srgbClr val="1D3275"/>
              </a:buClr>
              <a:buFontTx/>
              <a:buNone/>
              <a:defRPr/>
            </a:pPr>
            <a:r>
              <a:rPr lang="en-US" sz="2000" b="1" dirty="0">
                <a:latin typeface="Arial" pitchFamily="34" charset="0"/>
                <a:cs typeface="Arial" pitchFamily="34" charset="0"/>
              </a:rPr>
              <a:t>Explanation 2: </a:t>
            </a:r>
            <a:r>
              <a:rPr lang="en-US" sz="2000" dirty="0">
                <a:latin typeface="Arial" pitchFamily="34" charset="0"/>
                <a:cs typeface="Arial" pitchFamily="34" charset="0"/>
              </a:rPr>
              <a:t>Recurring income of $3,900 is countable effective 4-1-12. </a:t>
            </a:r>
            <a:br>
              <a:rPr lang="en-US" sz="2000" dirty="0">
                <a:latin typeface="Arial" pitchFamily="34" charset="0"/>
                <a:cs typeface="Arial" pitchFamily="34" charset="0"/>
              </a:rPr>
            </a:br>
            <a:endParaRPr lang="en-US" sz="2000" dirty="0">
              <a:latin typeface="Arial" pitchFamily="34" charset="0"/>
              <a:cs typeface="Arial" pitchFamily="34" charset="0"/>
            </a:endParaRPr>
          </a:p>
          <a:p>
            <a:pPr marL="0" lvl="1" indent="0">
              <a:spcBef>
                <a:spcPts val="0"/>
              </a:spcBef>
              <a:spcAft>
                <a:spcPts val="600"/>
              </a:spcAft>
              <a:buClr>
                <a:srgbClr val="1D3275"/>
              </a:buClr>
              <a:buFontTx/>
              <a:buNone/>
              <a:defRPr/>
            </a:pPr>
            <a:r>
              <a:rPr lang="en-US" sz="2000" dirty="0">
                <a:latin typeface="Arial" pitchFamily="34" charset="0"/>
                <a:cs typeface="Arial" pitchFamily="34" charset="0"/>
              </a:rPr>
              <a:t>$7.50/hr x 10 hrs/wk x 52 wks/yr = $3,900</a:t>
            </a:r>
          </a:p>
        </p:txBody>
      </p:sp>
      <p:sp>
        <p:nvSpPr>
          <p:cNvPr id="2" name="Slide Number Placeholder 1">
            <a:extLst>
              <a:ext uri="{FF2B5EF4-FFF2-40B4-BE49-F238E27FC236}">
                <a16:creationId xmlns:a16="http://schemas.microsoft.com/office/drawing/2014/main" id="{CBC85D31-EF8F-4B3F-9AE7-F8BECA9A2501}"/>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B6BB5298-49DA-432F-ACE6-307FF73188CA}"/>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Stop Receiving</a:t>
            </a:r>
          </a:p>
        </p:txBody>
      </p:sp>
      <p:sp>
        <p:nvSpPr>
          <p:cNvPr id="18436" name="Rectangle 3">
            <a:extLst>
              <a:ext uri="{FF2B5EF4-FFF2-40B4-BE49-F238E27FC236}">
                <a16:creationId xmlns:a16="http://schemas.microsoft.com/office/drawing/2014/main" id="{87075E55-206F-469A-8FE4-40191F17FF0D}"/>
              </a:ext>
            </a:extLst>
          </p:cNvPr>
          <p:cNvSpPr>
            <a:spLocks noGrp="1" noChangeArrowheads="1"/>
          </p:cNvSpPr>
          <p:nvPr>
            <p:ph idx="1"/>
            <p:custDataLst>
              <p:tags r:id="rId2"/>
            </p:custDataLst>
          </p:nvPr>
        </p:nvSpPr>
        <p:spPr>
          <a:xfrm>
            <a:off x="457200" y="2057400"/>
            <a:ext cx="8229600" cy="3916363"/>
          </a:xfrm>
        </p:spPr>
        <p:txBody>
          <a:bodyPr/>
          <a:lstStyle/>
          <a:p>
            <a:pPr marL="0" indent="0">
              <a:spcBef>
                <a:spcPct val="0"/>
              </a:spcBef>
              <a:buFont typeface="Wingdings" panose="05000000000000000000" pitchFamily="2" charset="2"/>
              <a:buNone/>
            </a:pPr>
            <a:r>
              <a:rPr lang="en-US" altLang="en-US" dirty="0">
                <a:latin typeface="Arial" panose="020B0604020202020204" pitchFamily="34" charset="0"/>
                <a:cs typeface="Arial" panose="020B0604020202020204" pitchFamily="34" charset="0"/>
              </a:rPr>
              <a:t>If the beneficiary has been in receipt of recurring income for more than 12 months and that income is stopped, we remove the income the first of the month after the income stopped.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altLang="en-US" b="1" dirty="0">
                <a:latin typeface="Arial" panose="020B0604020202020204" pitchFamily="34" charset="0"/>
                <a:cs typeface="Arial" panose="020B0604020202020204" pitchFamily="34" charset="0"/>
              </a:rPr>
              <a:t>Example 1: </a:t>
            </a:r>
            <a:r>
              <a:rPr lang="en-US" altLang="en-US" dirty="0"/>
              <a:t>The Veteran has been working for two years and earns $7,000 annually. He reports on10/15/12 that he quit his job. </a:t>
            </a:r>
          </a:p>
        </p:txBody>
      </p:sp>
      <p:sp>
        <p:nvSpPr>
          <p:cNvPr id="2" name="Slide Number Placeholder 1">
            <a:extLst>
              <a:ext uri="{FF2B5EF4-FFF2-40B4-BE49-F238E27FC236}">
                <a16:creationId xmlns:a16="http://schemas.microsoft.com/office/drawing/2014/main" id="{1055782D-F2AE-4054-8E48-08550FFEE54D}"/>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9BB83FF-CB6F-48D2-B7C1-07CE3D157DBD}"/>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Stop Receiving (Continued)</a:t>
            </a:r>
          </a:p>
        </p:txBody>
      </p:sp>
      <p:sp>
        <p:nvSpPr>
          <p:cNvPr id="19460" name="Rectangle 3">
            <a:extLst>
              <a:ext uri="{FF2B5EF4-FFF2-40B4-BE49-F238E27FC236}">
                <a16:creationId xmlns:a16="http://schemas.microsoft.com/office/drawing/2014/main" id="{B68D0F6D-F34E-40A2-A7C2-F563DDAD7806}"/>
              </a:ext>
            </a:extLst>
          </p:cNvPr>
          <p:cNvSpPr>
            <a:spLocks noGrp="1" noChangeArrowheads="1"/>
          </p:cNvSpPr>
          <p:nvPr>
            <p:ph idx="1"/>
            <p:custDataLst>
              <p:tags r:id="rId2"/>
            </p:custDataLst>
          </p:nvPr>
        </p:nvSpPr>
        <p:spPr>
          <a:xfrm>
            <a:off x="457200" y="2057400"/>
            <a:ext cx="8229600" cy="3916363"/>
          </a:xfrm>
        </p:spPr>
        <p:txBody>
          <a:bodyPr/>
          <a:lstStyle/>
          <a:p>
            <a:pPr marL="0" indent="0">
              <a:spcBef>
                <a:spcPct val="0"/>
              </a:spcBef>
              <a:buFont typeface="Wingdings" panose="05000000000000000000" pitchFamily="2" charset="2"/>
              <a:buNone/>
            </a:pPr>
            <a:r>
              <a:rPr lang="en-US" altLang="en-US" b="1" dirty="0">
                <a:latin typeface="Arial" panose="020B0604020202020204" pitchFamily="34" charset="0"/>
                <a:cs typeface="Arial" panose="020B0604020202020204" pitchFamily="34" charset="0"/>
              </a:rPr>
              <a:t>Explanation: </a:t>
            </a:r>
            <a:r>
              <a:rPr lang="en-US" altLang="en-US" dirty="0">
                <a:latin typeface="Arial" panose="020B0604020202020204" pitchFamily="34" charset="0"/>
                <a:cs typeface="Arial" panose="020B0604020202020204" pitchFamily="34" charset="0"/>
              </a:rPr>
              <a:t>Remove the recurring income of $7,000 effective 11/1/12</a:t>
            </a:r>
          </a:p>
        </p:txBody>
      </p:sp>
      <p:sp>
        <p:nvSpPr>
          <p:cNvPr id="2" name="Slide Number Placeholder 1">
            <a:extLst>
              <a:ext uri="{FF2B5EF4-FFF2-40B4-BE49-F238E27FC236}">
                <a16:creationId xmlns:a16="http://schemas.microsoft.com/office/drawing/2014/main" id="{D9728974-FD96-44DD-83C7-966503549608}"/>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425316F8-A69F-4F73-85F6-39F0C0B3F00B}"/>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Irregular Income</a:t>
            </a:r>
          </a:p>
        </p:txBody>
      </p:sp>
      <p:sp>
        <p:nvSpPr>
          <p:cNvPr id="20484" name="Rectangle 3">
            <a:extLst>
              <a:ext uri="{FF2B5EF4-FFF2-40B4-BE49-F238E27FC236}">
                <a16:creationId xmlns:a16="http://schemas.microsoft.com/office/drawing/2014/main" id="{B154DB9A-90B3-425D-990A-6A5EE2F6A29D}"/>
              </a:ext>
            </a:extLst>
          </p:cNvPr>
          <p:cNvSpPr>
            <a:spLocks noGrp="1" noChangeArrowheads="1"/>
          </p:cNvSpPr>
          <p:nvPr>
            <p:ph idx="1"/>
            <p:custDataLst>
              <p:tags r:id="rId2"/>
            </p:custDataLst>
          </p:nvPr>
        </p:nvSpPr>
        <p:spPr>
          <a:xfrm>
            <a:off x="457200" y="2057401"/>
            <a:ext cx="8229600" cy="1086868"/>
          </a:xfrm>
        </p:spPr>
        <p:txBody>
          <a:bodyPr>
            <a:normAutofit/>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Irregular income is count over the duration of the EVR reporting period. </a:t>
            </a:r>
          </a:p>
          <a:p>
            <a:pPr marL="0" indent="0">
              <a:spcBef>
                <a:spcPct val="0"/>
              </a:spcBef>
              <a:buClr>
                <a:srgbClr val="1D3275"/>
              </a:buClr>
              <a:buFont typeface="Wingdings" panose="05000000000000000000" pitchFamily="2" charset="2"/>
              <a:buNone/>
            </a:pP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However, there are additional rules to consider: </a:t>
            </a:r>
          </a:p>
        </p:txBody>
      </p:sp>
      <p:sp>
        <p:nvSpPr>
          <p:cNvPr id="2" name="TextBox 1">
            <a:extLst>
              <a:ext uri="{FF2B5EF4-FFF2-40B4-BE49-F238E27FC236}">
                <a16:creationId xmlns:a16="http://schemas.microsoft.com/office/drawing/2014/main" id="{7F7BC4FB-1D53-479C-B3E6-730EEADD30D9}"/>
              </a:ext>
            </a:extLst>
          </p:cNvPr>
          <p:cNvSpPr txBox="1"/>
          <p:nvPr>
            <p:custDataLst>
              <p:tags r:id="rId3"/>
            </p:custDataLst>
          </p:nvPr>
        </p:nvSpPr>
        <p:spPr>
          <a:xfrm>
            <a:off x="457200" y="3413134"/>
            <a:ext cx="8229600" cy="1400383"/>
          </a:xfrm>
          <a:prstGeom prst="rect">
            <a:avLst/>
          </a:prstGeom>
          <a:noFill/>
        </p:spPr>
        <p:txBody>
          <a:bodyPr wrap="square" rtlCol="0">
            <a:spAutoFit/>
          </a:bodyPr>
          <a:lstStyle/>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When irregular income is initially received, count it for 12 months from the first of the month after the month it was initially received.</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Count the lesser amount during any overlapping periods. </a:t>
            </a:r>
          </a:p>
        </p:txBody>
      </p:sp>
      <p:sp>
        <p:nvSpPr>
          <p:cNvPr id="3" name="Slide Number Placeholder 2">
            <a:extLst>
              <a:ext uri="{FF2B5EF4-FFF2-40B4-BE49-F238E27FC236}">
                <a16:creationId xmlns:a16="http://schemas.microsoft.com/office/drawing/2014/main" id="{F3ACF002-1574-4C7F-AE51-9ECF5497CB88}"/>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30CECDB-D106-4CB7-94AE-0D4343F1F075}"/>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Short Term Income</a:t>
            </a:r>
          </a:p>
        </p:txBody>
      </p:sp>
      <p:sp>
        <p:nvSpPr>
          <p:cNvPr id="21508" name="Rectangle 3">
            <a:extLst>
              <a:ext uri="{FF2B5EF4-FFF2-40B4-BE49-F238E27FC236}">
                <a16:creationId xmlns:a16="http://schemas.microsoft.com/office/drawing/2014/main" id="{1AE3B488-C690-48F9-8A54-DA01361AF381}"/>
              </a:ext>
            </a:extLst>
          </p:cNvPr>
          <p:cNvSpPr>
            <a:spLocks noGrp="1" noChangeArrowheads="1"/>
          </p:cNvSpPr>
          <p:nvPr>
            <p:ph idx="1"/>
            <p:custDataLst>
              <p:tags r:id="rId2"/>
            </p:custDataLst>
          </p:nvPr>
        </p:nvSpPr>
        <p:spPr>
          <a:xfrm>
            <a:off x="457200" y="2057400"/>
            <a:ext cx="8229600" cy="3916363"/>
          </a:xfrm>
        </p:spPr>
        <p:txBody>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Short Term Income is counted for 12 months from the 1st of the month after the month in which it was received.</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indent="0">
              <a:spcBef>
                <a:spcPct val="0"/>
              </a:spcBef>
              <a:buClr>
                <a:srgbClr val="1D3275"/>
              </a:buClr>
              <a:buFont typeface="Wingdings" panose="05000000000000000000" pitchFamily="2" charset="2"/>
              <a:buNone/>
            </a:pPr>
            <a:r>
              <a:rPr lang="en-US" altLang="en-US" b="1" dirty="0">
                <a:latin typeface="Arial" panose="020B0604020202020204" pitchFamily="34" charset="0"/>
                <a:cs typeface="Arial" panose="020B0604020202020204" pitchFamily="34" charset="0"/>
              </a:rPr>
              <a:t>Example: </a:t>
            </a:r>
            <a:r>
              <a:rPr lang="en-US" altLang="en-US" dirty="0">
                <a:latin typeface="Arial" panose="020B0604020202020204" pitchFamily="34" charset="0"/>
                <a:cs typeface="Arial" panose="020B0604020202020204" pitchFamily="34" charset="0"/>
              </a:rPr>
              <a:t>A Veteran with a running award started receiving wages of $400 per month effective 09-03-11. The Veteran has no other income. The Veteran’s award was adjusted effective 10-01-11 to count $4,800 on an open-ended basis. The Veteran later loses his job. He states that he was terminated and his last check was received on 06-03-12. He earned a total of $2,800.</a:t>
            </a:r>
          </a:p>
        </p:txBody>
      </p:sp>
      <p:sp>
        <p:nvSpPr>
          <p:cNvPr id="2" name="Slide Number Placeholder 1">
            <a:extLst>
              <a:ext uri="{FF2B5EF4-FFF2-40B4-BE49-F238E27FC236}">
                <a16:creationId xmlns:a16="http://schemas.microsoft.com/office/drawing/2014/main" id="{C1B5E389-990E-4B8C-8E5F-C6FFA5EED461}"/>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2EC82926-307B-46A7-80C5-6DF574864EDC}"/>
              </a:ext>
            </a:extLst>
          </p:cNvPr>
          <p:cNvSpPr>
            <a:spLocks noGrp="1" noChangeArrowheads="1"/>
          </p:cNvSpPr>
          <p:nvPr>
            <p:ph type="title"/>
            <p:custDataLst>
              <p:tags r:id="rId1"/>
            </p:custDataLst>
          </p:nvPr>
        </p:nvSpPr>
        <p:spPr>
          <a:xfrm>
            <a:off x="0" y="793629"/>
            <a:ext cx="9144000" cy="1086867"/>
          </a:xfrm>
        </p:spPr>
        <p:txBody>
          <a:bodyPr>
            <a:normAutofit/>
          </a:bodyPr>
          <a:lstStyle/>
          <a:p>
            <a:pPr>
              <a:defRPr/>
            </a:pPr>
            <a:r>
              <a:rPr lang="en-US" dirty="0"/>
              <a:t>Lesson Objectives</a:t>
            </a:r>
          </a:p>
        </p:txBody>
      </p:sp>
      <p:sp>
        <p:nvSpPr>
          <p:cNvPr id="4101" name="Rectangle 6">
            <a:extLst>
              <a:ext uri="{FF2B5EF4-FFF2-40B4-BE49-F238E27FC236}">
                <a16:creationId xmlns:a16="http://schemas.microsoft.com/office/drawing/2014/main" id="{74C0E8B2-157E-4AB1-9A06-A2F59AED6B17}"/>
              </a:ext>
            </a:extLst>
          </p:cNvPr>
          <p:cNvSpPr>
            <a:spLocks noGrp="1" noChangeArrowheads="1"/>
          </p:cNvSpPr>
          <p:nvPr>
            <p:ph idx="1"/>
            <p:custDataLst>
              <p:tags r:id="rId2"/>
            </p:custDataLst>
          </p:nvPr>
        </p:nvSpPr>
        <p:spPr>
          <a:xfrm>
            <a:off x="457200" y="2057400"/>
            <a:ext cx="8229600" cy="3916363"/>
          </a:xfrm>
        </p:spPr>
        <p:txBody>
          <a:bodyPr>
            <a:normAutofit/>
          </a:bodyPr>
          <a:lstStyle/>
          <a:p>
            <a:pPr eaLnBrk="1" hangingPunct="1">
              <a:defRPr/>
            </a:pPr>
            <a:r>
              <a:rPr lang="en-US" kern="1200" dirty="0">
                <a:latin typeface="Arial" pitchFamily="34" charset="0"/>
                <a:cs typeface="Arial" pitchFamily="34" charset="0"/>
              </a:rPr>
              <a:t>Identify the four income classifications</a:t>
            </a:r>
            <a:br>
              <a:rPr lang="en-US" kern="1200" dirty="0">
                <a:latin typeface="Arial" pitchFamily="34" charset="0"/>
                <a:cs typeface="Arial" pitchFamily="34" charset="0"/>
              </a:rPr>
            </a:br>
            <a:endParaRPr lang="en-US" kern="1200" dirty="0">
              <a:latin typeface="Arial" pitchFamily="34" charset="0"/>
              <a:cs typeface="Arial" pitchFamily="34" charset="0"/>
            </a:endParaRPr>
          </a:p>
          <a:p>
            <a:pPr eaLnBrk="1" hangingPunct="1">
              <a:defRPr/>
            </a:pPr>
            <a:r>
              <a:rPr lang="en-US" kern="1200" dirty="0">
                <a:latin typeface="Arial" pitchFamily="34" charset="0"/>
                <a:cs typeface="Arial" pitchFamily="34" charset="0"/>
              </a:rPr>
              <a:t>Correctly count income based on its classification</a:t>
            </a:r>
          </a:p>
        </p:txBody>
      </p:sp>
      <p:sp>
        <p:nvSpPr>
          <p:cNvPr id="2" name="Slide Number Placeholder 1">
            <a:extLst>
              <a:ext uri="{FF2B5EF4-FFF2-40B4-BE49-F238E27FC236}">
                <a16:creationId xmlns:a16="http://schemas.microsoft.com/office/drawing/2014/main" id="{984CA68B-F7E8-4684-9735-4AEE077A4779}"/>
              </a:ext>
            </a:extLst>
          </p:cNvPr>
          <p:cNvSpPr>
            <a:spLocks noGrp="1"/>
          </p:cNvSpPr>
          <p:nvPr>
            <p:ph type="sldNum" sz="quarter" idx="12"/>
            <p:custDataLst>
              <p:tags r:id="rId3"/>
            </p:custDataLst>
          </p:nvPr>
        </p:nvSpPr>
        <p:spPr>
          <a:xfrm>
            <a:off x="6931152" y="6601976"/>
            <a:ext cx="2133600" cy="365125"/>
          </a:xfrm>
        </p:spPr>
        <p:txBody>
          <a:bodyPr/>
          <a:lstStyle/>
          <a:p>
            <a:fld id="{43D867D0-F5DF-4639-B081-EB8FE5F6B197}" type="slidenum">
              <a:rPr lang="en-US" altLang="en-US" smtClean="0"/>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7C3AE024-F1B0-4FE1-88D6-B63188234004}"/>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Short Term Income</a:t>
            </a:r>
            <a:br>
              <a:rPr lang="en-US" altLang="en-US" dirty="0">
                <a:effectLst/>
              </a:rPr>
            </a:br>
            <a:r>
              <a:rPr lang="en-US" altLang="en-US" dirty="0">
                <a:effectLst/>
              </a:rPr>
              <a:t>(Continued)</a:t>
            </a:r>
          </a:p>
        </p:txBody>
      </p:sp>
      <p:sp>
        <p:nvSpPr>
          <p:cNvPr id="22532" name="Rectangle 3">
            <a:extLst>
              <a:ext uri="{FF2B5EF4-FFF2-40B4-BE49-F238E27FC236}">
                <a16:creationId xmlns:a16="http://schemas.microsoft.com/office/drawing/2014/main" id="{5E8A2A46-CF83-4B20-A782-44E6ED1D220E}"/>
              </a:ext>
            </a:extLst>
          </p:cNvPr>
          <p:cNvSpPr>
            <a:spLocks noGrp="1" noChangeArrowheads="1"/>
          </p:cNvSpPr>
          <p:nvPr>
            <p:ph idx="1"/>
            <p:custDataLst>
              <p:tags r:id="rId2"/>
            </p:custDataLst>
          </p:nvPr>
        </p:nvSpPr>
        <p:spPr>
          <a:xfrm>
            <a:off x="457200" y="2057400"/>
            <a:ext cx="8229600" cy="3916363"/>
          </a:xfrm>
        </p:spPr>
        <p:txBody>
          <a:bodyPr>
            <a:normAutofit/>
          </a:bodyPr>
          <a:lstStyle/>
          <a:p>
            <a:pPr marL="0" indent="0">
              <a:spcBef>
                <a:spcPct val="0"/>
              </a:spcBef>
              <a:buClr>
                <a:srgbClr val="1D3275"/>
              </a:buClr>
              <a:buFont typeface="Wingdings" panose="05000000000000000000" pitchFamily="2" charset="2"/>
              <a:buNone/>
            </a:pPr>
            <a:r>
              <a:rPr lang="en-US" altLang="en-US" b="1" dirty="0">
                <a:latin typeface="Arial" panose="020B0604020202020204" pitchFamily="34" charset="0"/>
                <a:cs typeface="Arial" panose="020B0604020202020204" pitchFamily="34" charset="0"/>
              </a:rPr>
              <a:t>Explanation: </a:t>
            </a:r>
            <a:r>
              <a:rPr lang="en-US" altLang="en-US" dirty="0">
                <a:latin typeface="Arial" panose="020B0604020202020204" pitchFamily="34" charset="0"/>
                <a:cs typeface="Arial" panose="020B0604020202020204" pitchFamily="34" charset="0"/>
              </a:rPr>
              <a:t>Count $2,800 effective 10-01-11 and remove this income effective 10-01-12.</a:t>
            </a:r>
          </a:p>
        </p:txBody>
      </p:sp>
      <p:sp>
        <p:nvSpPr>
          <p:cNvPr id="2" name="Slide Number Placeholder 1">
            <a:extLst>
              <a:ext uri="{FF2B5EF4-FFF2-40B4-BE49-F238E27FC236}">
                <a16:creationId xmlns:a16="http://schemas.microsoft.com/office/drawing/2014/main" id="{14C5A5DC-3124-467C-A575-317DEE5F03E8}"/>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91371FEC-60BB-4E8A-9BEC-FC6164B30E5B}"/>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“Hard to Classify” Income</a:t>
            </a:r>
          </a:p>
        </p:txBody>
      </p:sp>
      <p:sp>
        <p:nvSpPr>
          <p:cNvPr id="34820" name="Rectangle 3">
            <a:extLst>
              <a:ext uri="{FF2B5EF4-FFF2-40B4-BE49-F238E27FC236}">
                <a16:creationId xmlns:a16="http://schemas.microsoft.com/office/drawing/2014/main" id="{5FB0C1D3-2FA6-46C4-869D-06E3E6646181}"/>
              </a:ext>
            </a:extLst>
          </p:cNvPr>
          <p:cNvSpPr>
            <a:spLocks noGrp="1" noChangeArrowheads="1"/>
          </p:cNvSpPr>
          <p:nvPr>
            <p:ph idx="1"/>
            <p:custDataLst>
              <p:tags r:id="rId2"/>
            </p:custDataLst>
          </p:nvPr>
        </p:nvSpPr>
        <p:spPr>
          <a:xfrm>
            <a:off x="457200" y="2057401"/>
            <a:ext cx="8229600" cy="1752600"/>
          </a:xfrm>
        </p:spPr>
        <p:txBody>
          <a:bodyPr>
            <a:normAutofit lnSpcReduction="10000"/>
          </a:bodyPr>
          <a:lstStyle/>
          <a:p>
            <a:pPr marL="0" indent="0">
              <a:buClr>
                <a:srgbClr val="1D3275"/>
              </a:buClr>
              <a:buFont typeface="Wingdings" panose="05000000000000000000" pitchFamily="2" charset="2"/>
              <a:buNone/>
              <a:defRPr/>
            </a:pPr>
            <a:r>
              <a:rPr lang="en-US" dirty="0">
                <a:latin typeface="Arial" charset="0"/>
                <a:cs typeface="Arial" charset="0"/>
              </a:rPr>
              <a:t>Not all income will fit neatly into one of the four income classifications. </a:t>
            </a:r>
          </a:p>
          <a:p>
            <a:pPr marL="0" indent="0">
              <a:buClr>
                <a:srgbClr val="1D3275"/>
              </a:buClr>
              <a:buFont typeface="Wingdings" panose="05000000000000000000" pitchFamily="2" charset="2"/>
              <a:buNone/>
              <a:defRPr/>
            </a:pPr>
            <a:r>
              <a:rPr lang="en-US" b="1" dirty="0">
                <a:latin typeface="Arial" pitchFamily="34" charset="0"/>
                <a:cs typeface="Arial" pitchFamily="34" charset="0"/>
              </a:rPr>
              <a:t>Example: </a:t>
            </a:r>
            <a:r>
              <a:rPr lang="en-US" dirty="0">
                <a:latin typeface="Arial" pitchFamily="34" charset="0"/>
                <a:cs typeface="Arial" pitchFamily="34" charset="0"/>
              </a:rPr>
              <a:t>A surviving spouse does occasional seasonal labor and receives four $800 checks during the 12-month reporting period. </a:t>
            </a:r>
            <a:br>
              <a:rPr lang="en-US" dirty="0">
                <a:latin typeface="Arial" pitchFamily="34" charset="0"/>
                <a:cs typeface="Arial" pitchFamily="34" charset="0"/>
              </a:rPr>
            </a:br>
            <a:endParaRPr lang="en-US" dirty="0">
              <a:latin typeface="Arial" pitchFamily="34" charset="0"/>
              <a:cs typeface="Arial" pitchFamily="34" charset="0"/>
            </a:endParaRPr>
          </a:p>
          <a:p>
            <a:pPr marL="0" indent="0">
              <a:buClr>
                <a:srgbClr val="1D3275"/>
              </a:buClr>
              <a:buFont typeface="Wingdings" panose="05000000000000000000" pitchFamily="2" charset="2"/>
              <a:buNone/>
              <a:defRPr/>
            </a:pPr>
            <a:r>
              <a:rPr lang="en-US" dirty="0">
                <a:latin typeface="Arial" pitchFamily="34" charset="0"/>
                <a:cs typeface="Arial" pitchFamily="34" charset="0"/>
              </a:rPr>
              <a:t>How is this income classified? </a:t>
            </a:r>
          </a:p>
        </p:txBody>
      </p:sp>
      <p:sp>
        <p:nvSpPr>
          <p:cNvPr id="2" name="TextBox 1">
            <a:extLst>
              <a:ext uri="{FF2B5EF4-FFF2-40B4-BE49-F238E27FC236}">
                <a16:creationId xmlns:a16="http://schemas.microsoft.com/office/drawing/2014/main" id="{D6CF09B0-FFE3-4F66-B343-A735802F3401}"/>
              </a:ext>
            </a:extLst>
          </p:cNvPr>
          <p:cNvSpPr txBox="1"/>
          <p:nvPr>
            <p:custDataLst>
              <p:tags r:id="rId3"/>
            </p:custDataLst>
          </p:nvPr>
        </p:nvSpPr>
        <p:spPr>
          <a:xfrm>
            <a:off x="457200" y="3828692"/>
            <a:ext cx="8229600" cy="1400383"/>
          </a:xfrm>
          <a:prstGeom prst="rect">
            <a:avLst/>
          </a:prstGeom>
          <a:noFill/>
        </p:spPr>
        <p:txBody>
          <a:bodyPr wrap="square" rtlCol="0">
            <a:spAutoFit/>
          </a:bodyPr>
          <a:lstStyle/>
          <a:p>
            <a:pPr marL="569913" lvl="1" indent="-344488">
              <a:spcBef>
                <a:spcPts val="0"/>
              </a:spcBef>
              <a:spcAft>
                <a:spcPts val="600"/>
              </a:spcAft>
              <a:buClr>
                <a:schemeClr val="tx1"/>
              </a:buClr>
              <a:buFont typeface="+mj-lt"/>
              <a:buAutoNum type="arabicPeriod"/>
              <a:defRPr/>
            </a:pPr>
            <a:r>
              <a:rPr lang="en-US" sz="2000" dirty="0">
                <a:latin typeface="Arial" pitchFamily="34" charset="0"/>
                <a:cs typeface="Arial" pitchFamily="34" charset="0"/>
              </a:rPr>
              <a:t>Is it counted as 4 instances of nonrecurring income with 4 separate income adjustments or</a:t>
            </a:r>
          </a:p>
          <a:p>
            <a:pPr marL="569913" lvl="1" indent="-344488">
              <a:spcBef>
                <a:spcPts val="0"/>
              </a:spcBef>
              <a:spcAft>
                <a:spcPts val="600"/>
              </a:spcAft>
              <a:buClr>
                <a:schemeClr val="tx1"/>
              </a:buClr>
              <a:buFont typeface="+mj-lt"/>
              <a:buAutoNum type="arabicPeriod"/>
              <a:defRPr/>
            </a:pPr>
            <a:r>
              <a:rPr lang="en-US" sz="2000" dirty="0">
                <a:latin typeface="Arial" pitchFamily="34" charset="0"/>
                <a:cs typeface="Arial" pitchFamily="34" charset="0"/>
              </a:rPr>
              <a:t>Is it lumped together and counted as irregular income for the EVR period?</a:t>
            </a:r>
          </a:p>
        </p:txBody>
      </p:sp>
      <p:sp>
        <p:nvSpPr>
          <p:cNvPr id="3" name="Slide Number Placeholder 2">
            <a:extLst>
              <a:ext uri="{FF2B5EF4-FFF2-40B4-BE49-F238E27FC236}">
                <a16:creationId xmlns:a16="http://schemas.microsoft.com/office/drawing/2014/main" id="{DDDC1655-A46E-4E80-9F01-490FDBF7382C}"/>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1559B1C3-A59D-413B-854E-25E89EEAEEFB}"/>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“Hard to Classify” Income</a:t>
            </a:r>
            <a:br>
              <a:rPr lang="en-US" altLang="en-US" dirty="0">
                <a:effectLst/>
              </a:rPr>
            </a:br>
            <a:r>
              <a:rPr lang="en-US" altLang="en-US" dirty="0">
                <a:effectLst/>
              </a:rPr>
              <a:t>(Continued)</a:t>
            </a:r>
          </a:p>
        </p:txBody>
      </p:sp>
      <p:sp>
        <p:nvSpPr>
          <p:cNvPr id="24580" name="Rectangle 3">
            <a:extLst>
              <a:ext uri="{FF2B5EF4-FFF2-40B4-BE49-F238E27FC236}">
                <a16:creationId xmlns:a16="http://schemas.microsoft.com/office/drawing/2014/main" id="{46822BA7-86A6-40EC-B755-E68557A34C98}"/>
              </a:ext>
            </a:extLst>
          </p:cNvPr>
          <p:cNvSpPr>
            <a:spLocks noGrp="1" noChangeArrowheads="1"/>
          </p:cNvSpPr>
          <p:nvPr>
            <p:ph idx="1"/>
            <p:custDataLst>
              <p:tags r:id="rId2"/>
            </p:custDataLst>
          </p:nvPr>
        </p:nvSpPr>
        <p:spPr>
          <a:xfrm>
            <a:off x="457200" y="2057400"/>
            <a:ext cx="8229600" cy="3916363"/>
          </a:xfrm>
        </p:spPr>
        <p:txBody>
          <a:bodyPr>
            <a:normAutofit/>
          </a:bodyPr>
          <a:lstStyle/>
          <a:p>
            <a:pPr marL="0" indent="0" hangingPunct="1">
              <a:spcBef>
                <a:spcPct val="0"/>
              </a:spcBef>
              <a:buFont typeface="Wingdings" panose="05000000000000000000" pitchFamily="2" charset="2"/>
              <a:buNone/>
            </a:pPr>
            <a:r>
              <a:rPr lang="en-US" altLang="en-US" b="1" dirty="0">
                <a:latin typeface="Arial" panose="020B0604020202020204" pitchFamily="34" charset="0"/>
                <a:cs typeface="Arial" panose="020B0604020202020204" pitchFamily="34" charset="0"/>
              </a:rPr>
              <a:t>Explanation: </a:t>
            </a:r>
            <a:r>
              <a:rPr lang="en-US" altLang="en-US" dirty="0">
                <a:latin typeface="Arial" panose="020B0604020202020204" pitchFamily="34" charset="0"/>
                <a:cs typeface="Arial" panose="020B0604020202020204" pitchFamily="34" charset="0"/>
              </a:rPr>
              <a:t>It is your judgment call. The important principle to remember is that all income must be counted for at least 12 months. </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There is an </a:t>
            </a:r>
            <a:r>
              <a:rPr lang="en-US" altLang="en-US" b="1" dirty="0">
                <a:latin typeface="Arial" panose="020B0604020202020204" pitchFamily="34" charset="0"/>
                <a:cs typeface="Arial" panose="020B0604020202020204" pitchFamily="34" charset="0"/>
              </a:rPr>
              <a:t>exception</a:t>
            </a:r>
            <a:r>
              <a:rPr lang="en-US" altLang="en-US" dirty="0">
                <a:latin typeface="Arial" panose="020B0604020202020204" pitchFamily="34" charset="0"/>
                <a:cs typeface="Arial" panose="020B0604020202020204" pitchFamily="34" charset="0"/>
              </a:rPr>
              <a:t> to the general rule that income must be counted for at last 12 months. </a:t>
            </a:r>
          </a:p>
          <a:p>
            <a:pPr marL="400050" lvl="1" indent="0" hangingPunct="1">
              <a:spcBef>
                <a:spcPct val="0"/>
              </a:spcBef>
              <a:spcAft>
                <a:spcPts val="600"/>
              </a:spcAft>
              <a:buFontTx/>
              <a:buNone/>
            </a:pPr>
            <a:endParaRPr lang="en-US" altLang="en-US" sz="2000" dirty="0">
              <a:latin typeface="Arial" panose="020B0604020202020204" pitchFamily="34" charset="0"/>
              <a:cs typeface="Arial" panose="020B0604020202020204" pitchFamily="34" charset="0"/>
            </a:endParaRPr>
          </a:p>
          <a:p>
            <a:pPr marL="400050" lvl="1" indent="0" hangingPunct="1">
              <a:spcBef>
                <a:spcPct val="0"/>
              </a:spcBef>
              <a:spcAft>
                <a:spcPts val="600"/>
              </a:spcAft>
              <a:buFontTx/>
              <a:buNone/>
            </a:pPr>
            <a:r>
              <a:rPr lang="en-US" altLang="en-US" sz="2000" dirty="0">
                <a:latin typeface="Arial" panose="020B0604020202020204" pitchFamily="34" charset="0"/>
                <a:cs typeface="Arial" panose="020B0604020202020204" pitchFamily="34" charset="0"/>
              </a:rPr>
              <a:t>When a dependent with income is removed from the award, the dependent’s income is removed with the dependent even if this means that the income is counted for fewer than 12 months.</a:t>
            </a:r>
          </a:p>
        </p:txBody>
      </p:sp>
      <p:sp>
        <p:nvSpPr>
          <p:cNvPr id="2" name="Slide Number Placeholder 1">
            <a:extLst>
              <a:ext uri="{FF2B5EF4-FFF2-40B4-BE49-F238E27FC236}">
                <a16:creationId xmlns:a16="http://schemas.microsoft.com/office/drawing/2014/main" id="{79FED551-8D70-469A-875E-B4C46EF87FE9}"/>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4DF4AC9-C783-4BB5-A3F5-9E5C6CDFDBD2}"/>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Comprehension Checkpoint </a:t>
            </a:r>
          </a:p>
        </p:txBody>
      </p:sp>
      <p:sp>
        <p:nvSpPr>
          <p:cNvPr id="25604" name="Rectangle 3">
            <a:extLst>
              <a:ext uri="{FF2B5EF4-FFF2-40B4-BE49-F238E27FC236}">
                <a16:creationId xmlns:a16="http://schemas.microsoft.com/office/drawing/2014/main" id="{4937958E-D6F4-4C3E-86B0-5B5014C7A6CB}"/>
              </a:ext>
            </a:extLst>
          </p:cNvPr>
          <p:cNvSpPr>
            <a:spLocks noGrp="1" noChangeArrowheads="1"/>
          </p:cNvSpPr>
          <p:nvPr>
            <p:ph idx="1"/>
            <p:custDataLst>
              <p:tags r:id="rId2"/>
            </p:custDataLst>
          </p:nvPr>
        </p:nvSpPr>
        <p:spPr>
          <a:xfrm>
            <a:off x="457200" y="2057401"/>
            <a:ext cx="8229600" cy="1295400"/>
          </a:xfrm>
        </p:spPr>
        <p:txBody>
          <a:bodyPr>
            <a:normAutofit lnSpcReduction="10000"/>
          </a:bodyPr>
          <a:lstStyle/>
          <a:p>
            <a:pPr marL="0" indent="0">
              <a:spcBef>
                <a:spcPct val="0"/>
              </a:spcBef>
              <a:buClr>
                <a:srgbClr val="1D3275"/>
              </a:buClr>
              <a:buFont typeface="Wingdings" panose="05000000000000000000" pitchFamily="2" charset="2"/>
              <a:buNone/>
            </a:pPr>
            <a:r>
              <a:rPr lang="en-US" altLang="en-US" b="1" dirty="0">
                <a:latin typeface="Arial" panose="020B0604020202020204" pitchFamily="34" charset="0"/>
                <a:cs typeface="Arial" panose="020B0604020202020204" pitchFamily="34" charset="0"/>
              </a:rPr>
              <a:t>Scenario 1: </a:t>
            </a:r>
            <a:r>
              <a:rPr lang="en-US" altLang="en-US" dirty="0">
                <a:latin typeface="Arial" panose="020B0604020202020204" pitchFamily="34" charset="0"/>
                <a:cs typeface="Arial" panose="020B0604020202020204" pitchFamily="34" charset="0"/>
              </a:rPr>
              <a:t>A Veteran with a running award, reports that his monthly Social Security benefits are starting effective 11-27-11.</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Questions: </a:t>
            </a:r>
          </a:p>
        </p:txBody>
      </p:sp>
      <p:sp>
        <p:nvSpPr>
          <p:cNvPr id="2" name="TextBox 1">
            <a:extLst>
              <a:ext uri="{FF2B5EF4-FFF2-40B4-BE49-F238E27FC236}">
                <a16:creationId xmlns:a16="http://schemas.microsoft.com/office/drawing/2014/main" id="{242A0E7F-1E51-43C8-A5E3-4DDB3062A63B}"/>
              </a:ext>
            </a:extLst>
          </p:cNvPr>
          <p:cNvSpPr txBox="1"/>
          <p:nvPr>
            <p:custDataLst>
              <p:tags r:id="rId3"/>
            </p:custDataLst>
          </p:nvPr>
        </p:nvSpPr>
        <p:spPr>
          <a:xfrm>
            <a:off x="457200" y="3429000"/>
            <a:ext cx="8229600" cy="1169551"/>
          </a:xfrm>
          <a:prstGeom prst="rect">
            <a:avLst/>
          </a:prstGeom>
          <a:noFill/>
        </p:spPr>
        <p:txBody>
          <a:bodyPr wrap="square" rtlCol="0">
            <a:spAutoFit/>
          </a:bodyPr>
          <a:lstStyle/>
          <a:p>
            <a:pPr marL="569913" lvl="1" indent="-344488">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What type of income is this?</a:t>
            </a:r>
          </a:p>
          <a:p>
            <a:pPr marL="569913" lvl="1" indent="-344488">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When do you start counting this income?</a:t>
            </a:r>
          </a:p>
          <a:p>
            <a:pPr marL="569913" lvl="1" indent="-344488">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When is this income removed?</a:t>
            </a:r>
          </a:p>
        </p:txBody>
      </p:sp>
      <p:sp>
        <p:nvSpPr>
          <p:cNvPr id="3" name="Slide Number Placeholder 2">
            <a:extLst>
              <a:ext uri="{FF2B5EF4-FFF2-40B4-BE49-F238E27FC236}">
                <a16:creationId xmlns:a16="http://schemas.microsoft.com/office/drawing/2014/main" id="{23473D13-F6FC-4E95-BEC4-FEA696BAD32F}"/>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23</a:t>
            </a:fld>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D8DC17EF-3D90-4436-9900-0D5D75726D50}"/>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Comprehension Checkpoint </a:t>
            </a:r>
          </a:p>
        </p:txBody>
      </p:sp>
      <p:sp>
        <p:nvSpPr>
          <p:cNvPr id="26628" name="Rectangle 3">
            <a:extLst>
              <a:ext uri="{FF2B5EF4-FFF2-40B4-BE49-F238E27FC236}">
                <a16:creationId xmlns:a16="http://schemas.microsoft.com/office/drawing/2014/main" id="{E969BD4B-D51D-44B5-8A2E-D3117436E15C}"/>
              </a:ext>
            </a:extLst>
          </p:cNvPr>
          <p:cNvSpPr>
            <a:spLocks noGrp="1" noChangeArrowheads="1"/>
          </p:cNvSpPr>
          <p:nvPr>
            <p:ph idx="1"/>
            <p:custDataLst>
              <p:tags r:id="rId2"/>
            </p:custDataLst>
          </p:nvPr>
        </p:nvSpPr>
        <p:spPr>
          <a:xfrm>
            <a:off x="457200" y="2057401"/>
            <a:ext cx="8229600" cy="1371600"/>
          </a:xfrm>
        </p:spPr>
        <p:txBody>
          <a:bodyPr>
            <a:normAutofit lnSpcReduction="10000"/>
          </a:bodyPr>
          <a:lstStyle/>
          <a:p>
            <a:pPr marL="0" indent="0">
              <a:spcBef>
                <a:spcPct val="0"/>
              </a:spcBef>
              <a:buClr>
                <a:srgbClr val="1D3275"/>
              </a:buClr>
              <a:buFont typeface="Wingdings" panose="05000000000000000000" pitchFamily="2" charset="2"/>
              <a:buNone/>
            </a:pPr>
            <a:r>
              <a:rPr lang="en-US" altLang="en-US" b="1" dirty="0">
                <a:latin typeface="Arial" panose="020B0604020202020204" pitchFamily="34" charset="0"/>
                <a:cs typeface="Arial" panose="020B0604020202020204" pitchFamily="34" charset="0"/>
              </a:rPr>
              <a:t>Scenario 2:  </a:t>
            </a:r>
            <a:r>
              <a:rPr lang="en-US" altLang="en-US" dirty="0">
                <a:latin typeface="Arial" panose="020B0604020202020204" pitchFamily="34" charset="0"/>
                <a:cs typeface="Arial" panose="020B0604020202020204" pitchFamily="34" charset="0"/>
              </a:rPr>
              <a:t>A surviving spouse with a running award, reports that she received an inheritance of $2,000 on 09-03-12.</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Questions: </a:t>
            </a:r>
          </a:p>
        </p:txBody>
      </p:sp>
      <p:sp>
        <p:nvSpPr>
          <p:cNvPr id="2" name="TextBox 1">
            <a:extLst>
              <a:ext uri="{FF2B5EF4-FFF2-40B4-BE49-F238E27FC236}">
                <a16:creationId xmlns:a16="http://schemas.microsoft.com/office/drawing/2014/main" id="{52426B56-0027-4403-B7C5-23EBE4471DC0}"/>
              </a:ext>
            </a:extLst>
          </p:cNvPr>
          <p:cNvSpPr txBox="1"/>
          <p:nvPr>
            <p:custDataLst>
              <p:tags r:id="rId3"/>
            </p:custDataLst>
          </p:nvPr>
        </p:nvSpPr>
        <p:spPr>
          <a:xfrm>
            <a:off x="457200" y="3502921"/>
            <a:ext cx="8229600" cy="1169551"/>
          </a:xfrm>
          <a:prstGeom prst="rect">
            <a:avLst/>
          </a:prstGeom>
          <a:noFill/>
        </p:spPr>
        <p:txBody>
          <a:bodyPr wrap="square" rtlCol="0">
            <a:spAutoFit/>
          </a:bodyPr>
          <a:lstStyle/>
          <a:p>
            <a:pPr marL="914400" lvl="1" indent="-457200">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What type of income is this?</a:t>
            </a:r>
          </a:p>
          <a:p>
            <a:pPr marL="914400" lvl="1" indent="-457200">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When do you start counting this income?</a:t>
            </a:r>
          </a:p>
          <a:p>
            <a:pPr marL="914400" lvl="1" indent="-457200">
              <a:spcAft>
                <a:spcPts val="600"/>
              </a:spcAft>
              <a:buClr>
                <a:schemeClr val="tx1"/>
              </a:buClr>
              <a:buFont typeface="Wingdings" panose="05000000000000000000" pitchFamily="2" charset="2"/>
              <a:buAutoNum type="arabicPeriod"/>
            </a:pPr>
            <a:r>
              <a:rPr lang="en-US" altLang="en-US" sz="2000" dirty="0">
                <a:latin typeface="Arial" panose="020B0604020202020204" pitchFamily="34" charset="0"/>
                <a:cs typeface="Arial" panose="020B0604020202020204" pitchFamily="34" charset="0"/>
              </a:rPr>
              <a:t>When is this income removed?</a:t>
            </a:r>
          </a:p>
        </p:txBody>
      </p:sp>
      <p:sp>
        <p:nvSpPr>
          <p:cNvPr id="3" name="Slide Number Placeholder 2">
            <a:extLst>
              <a:ext uri="{FF2B5EF4-FFF2-40B4-BE49-F238E27FC236}">
                <a16:creationId xmlns:a16="http://schemas.microsoft.com/office/drawing/2014/main" id="{6C8C1266-AC61-42F2-97FA-A90CF1661537}"/>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E8C51277-8F1F-46CB-9D0A-5BB667839446}"/>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Comprehension Checkpoint </a:t>
            </a:r>
          </a:p>
        </p:txBody>
      </p:sp>
      <p:sp>
        <p:nvSpPr>
          <p:cNvPr id="27652" name="Rectangle 3">
            <a:extLst>
              <a:ext uri="{FF2B5EF4-FFF2-40B4-BE49-F238E27FC236}">
                <a16:creationId xmlns:a16="http://schemas.microsoft.com/office/drawing/2014/main" id="{99A04BD0-5760-42AC-8896-D2EEF4A88BDE}"/>
              </a:ext>
            </a:extLst>
          </p:cNvPr>
          <p:cNvSpPr>
            <a:spLocks noGrp="1" noChangeArrowheads="1"/>
          </p:cNvSpPr>
          <p:nvPr>
            <p:ph idx="1"/>
            <p:custDataLst>
              <p:tags r:id="rId2"/>
            </p:custDataLst>
          </p:nvPr>
        </p:nvSpPr>
        <p:spPr>
          <a:xfrm>
            <a:off x="457200" y="2057401"/>
            <a:ext cx="8229600" cy="1676400"/>
          </a:xfrm>
        </p:spPr>
        <p:txBody>
          <a:bodyPr>
            <a:normAutofit lnSpcReduction="10000"/>
          </a:bodyPr>
          <a:lstStyle/>
          <a:p>
            <a:pPr marL="0" indent="0">
              <a:spcBef>
                <a:spcPct val="0"/>
              </a:spcBef>
              <a:buClr>
                <a:srgbClr val="1D3275"/>
              </a:buClr>
              <a:buFont typeface="Wingdings" panose="05000000000000000000" pitchFamily="2" charset="2"/>
              <a:buNone/>
            </a:pPr>
            <a:r>
              <a:rPr lang="en-US" altLang="en-US" b="1" dirty="0">
                <a:latin typeface="Arial" panose="020B0604020202020204" pitchFamily="34" charset="0"/>
                <a:cs typeface="Arial" panose="020B0604020202020204" pitchFamily="34" charset="0"/>
              </a:rPr>
              <a:t>Scenario 3:  </a:t>
            </a:r>
            <a:r>
              <a:rPr lang="en-US" altLang="en-US" dirty="0">
                <a:latin typeface="Arial" panose="020B0604020202020204" pitchFamily="34" charset="0"/>
                <a:cs typeface="Arial" panose="020B0604020202020204" pitchFamily="34" charset="0"/>
              </a:rPr>
              <a:t>A </a:t>
            </a:r>
            <a:r>
              <a:rPr lang="en-US" altLang="en-US" dirty="0"/>
              <a:t>Surviving spouse reports that she began working on 6/03/13 and she earns $400 per month. She also reports that she received her first check on 6/17/13.</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indent="0">
              <a:spcBef>
                <a:spcPct val="0"/>
              </a:spcBef>
              <a:buClr>
                <a:srgbClr val="1D3275"/>
              </a:buClr>
              <a:buFont typeface="Wingdings" panose="05000000000000000000" pitchFamily="2" charset="2"/>
              <a:buNone/>
            </a:pPr>
            <a:r>
              <a:rPr lang="en-US" altLang="en-US" dirty="0"/>
              <a:t>Questions: </a:t>
            </a:r>
          </a:p>
        </p:txBody>
      </p:sp>
      <p:sp>
        <p:nvSpPr>
          <p:cNvPr id="2" name="TextBox 1">
            <a:extLst>
              <a:ext uri="{FF2B5EF4-FFF2-40B4-BE49-F238E27FC236}">
                <a16:creationId xmlns:a16="http://schemas.microsoft.com/office/drawing/2014/main" id="{BED0394C-387C-45BD-A4B4-67DB3E27A40E}"/>
              </a:ext>
            </a:extLst>
          </p:cNvPr>
          <p:cNvSpPr txBox="1"/>
          <p:nvPr>
            <p:custDataLst>
              <p:tags r:id="rId3"/>
            </p:custDataLst>
          </p:nvPr>
        </p:nvSpPr>
        <p:spPr>
          <a:xfrm>
            <a:off x="457200" y="3733801"/>
            <a:ext cx="8229600" cy="1554272"/>
          </a:xfrm>
          <a:prstGeom prst="rect">
            <a:avLst/>
          </a:prstGeom>
          <a:noFill/>
        </p:spPr>
        <p:txBody>
          <a:bodyPr wrap="square" rtlCol="0">
            <a:spAutoFit/>
          </a:bodyPr>
          <a:lstStyle/>
          <a:p>
            <a:pPr marL="569913" lvl="1" indent="-344488">
              <a:spcAft>
                <a:spcPts val="600"/>
              </a:spcAft>
              <a:buClr>
                <a:schemeClr val="tx1"/>
              </a:buClr>
              <a:buFont typeface="+mj-lt"/>
              <a:buAutoNum type="arabicPeriod"/>
            </a:pPr>
            <a:r>
              <a:rPr lang="en-US" altLang="en-US" sz="2000" dirty="0">
                <a:latin typeface="Arial" panose="020B0604020202020204" pitchFamily="34" charset="0"/>
                <a:cs typeface="Arial" panose="020B0604020202020204" pitchFamily="34" charset="0"/>
              </a:rPr>
              <a:t>What type of income is this?</a:t>
            </a:r>
          </a:p>
          <a:p>
            <a:pPr marL="569913" lvl="1" indent="-344488">
              <a:spcAft>
                <a:spcPts val="600"/>
              </a:spcAft>
              <a:buClr>
                <a:schemeClr val="tx1"/>
              </a:buClr>
              <a:buFont typeface="+mj-lt"/>
              <a:buAutoNum type="arabicPeriod"/>
            </a:pPr>
            <a:r>
              <a:rPr lang="en-US" altLang="en-US" sz="2000" dirty="0">
                <a:latin typeface="Arial" panose="020B0604020202020204" pitchFamily="34" charset="0"/>
                <a:cs typeface="Arial" panose="020B0604020202020204" pitchFamily="34" charset="0"/>
              </a:rPr>
              <a:t>When do you start counting this income?</a:t>
            </a:r>
          </a:p>
          <a:p>
            <a:pPr marL="569913" lvl="1" indent="-344488">
              <a:spcAft>
                <a:spcPts val="600"/>
              </a:spcAft>
              <a:buClr>
                <a:schemeClr val="tx1"/>
              </a:buClr>
              <a:buFont typeface="+mj-lt"/>
              <a:buAutoNum type="arabicPeriod"/>
            </a:pPr>
            <a:r>
              <a:rPr lang="en-US" altLang="en-US" sz="2000" dirty="0">
                <a:latin typeface="Arial" panose="020B0604020202020204" pitchFamily="34" charset="0"/>
                <a:cs typeface="Arial" panose="020B0604020202020204" pitchFamily="34" charset="0"/>
              </a:rPr>
              <a:t>What amount do you count? </a:t>
            </a:r>
          </a:p>
          <a:p>
            <a:pPr marL="569913" lvl="1" indent="-344488">
              <a:spcAft>
                <a:spcPts val="600"/>
              </a:spcAft>
              <a:buClr>
                <a:schemeClr val="tx1"/>
              </a:buClr>
              <a:buFont typeface="+mj-lt"/>
              <a:buAutoNum type="arabicPeriod"/>
            </a:pPr>
            <a:r>
              <a:rPr lang="en-US" altLang="en-US" sz="2000" dirty="0">
                <a:latin typeface="Arial" panose="020B0604020202020204" pitchFamily="34" charset="0"/>
                <a:cs typeface="Arial" panose="020B0604020202020204" pitchFamily="34" charset="0"/>
              </a:rPr>
              <a:t>When is this income removed? </a:t>
            </a:r>
          </a:p>
        </p:txBody>
      </p:sp>
      <p:sp>
        <p:nvSpPr>
          <p:cNvPr id="3" name="Slide Number Placeholder 2">
            <a:extLst>
              <a:ext uri="{FF2B5EF4-FFF2-40B4-BE49-F238E27FC236}">
                <a16:creationId xmlns:a16="http://schemas.microsoft.com/office/drawing/2014/main" id="{FB58BF17-E635-4E85-8AA9-AC8938EB982D}"/>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E80B1AA5-AEE8-486B-ADEF-DF58567B325E}"/>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Income May Be Reclassified</a:t>
            </a:r>
          </a:p>
        </p:txBody>
      </p:sp>
      <p:sp>
        <p:nvSpPr>
          <p:cNvPr id="23556" name="Rectangle 3">
            <a:extLst>
              <a:ext uri="{FF2B5EF4-FFF2-40B4-BE49-F238E27FC236}">
                <a16:creationId xmlns:a16="http://schemas.microsoft.com/office/drawing/2014/main" id="{7F98272A-13C3-491D-9D16-FC86837D4F50}"/>
              </a:ext>
            </a:extLst>
          </p:cNvPr>
          <p:cNvSpPr>
            <a:spLocks noGrp="1" noChangeArrowheads="1"/>
          </p:cNvSpPr>
          <p:nvPr>
            <p:ph idx="1"/>
            <p:custDataLst>
              <p:tags r:id="rId2"/>
            </p:custDataLst>
          </p:nvPr>
        </p:nvSpPr>
        <p:spPr>
          <a:xfrm>
            <a:off x="457200" y="2057400"/>
            <a:ext cx="8229600" cy="3916363"/>
          </a:xfrm>
        </p:spPr>
        <p:txBody>
          <a:bodyPr/>
          <a:lstStyle/>
          <a:p>
            <a:pPr marL="0" indent="0">
              <a:spcBef>
                <a:spcPts val="0"/>
              </a:spcBef>
              <a:buClr>
                <a:srgbClr val="1D3275"/>
              </a:buClr>
              <a:buFont typeface="Wingdings" panose="05000000000000000000" pitchFamily="2" charset="2"/>
              <a:buNone/>
              <a:defRPr/>
            </a:pPr>
            <a:r>
              <a:rPr lang="en-US" dirty="0">
                <a:latin typeface="Arial" pitchFamily="34" charset="0"/>
                <a:cs typeface="Arial" pitchFamily="34" charset="0"/>
              </a:rPr>
              <a:t>The most common instance when income may be reclassified is: </a:t>
            </a:r>
          </a:p>
          <a:p>
            <a:pPr marL="0" indent="0">
              <a:spcBef>
                <a:spcPts val="0"/>
              </a:spcBef>
              <a:buClr>
                <a:srgbClr val="1D3275"/>
              </a:buClr>
              <a:buFont typeface="Wingdings" panose="05000000000000000000" pitchFamily="2" charset="2"/>
              <a:buNone/>
              <a:defRPr/>
            </a:pPr>
            <a:endParaRPr lang="en-US" dirty="0">
              <a:latin typeface="Arial" pitchFamily="34" charset="0"/>
              <a:cs typeface="Arial" pitchFamily="34" charset="0"/>
            </a:endParaRPr>
          </a:p>
          <a:p>
            <a:pPr marL="400050" lvl="1" indent="0">
              <a:spcBef>
                <a:spcPts val="0"/>
              </a:spcBef>
              <a:spcAft>
                <a:spcPts val="600"/>
              </a:spcAft>
              <a:buClr>
                <a:srgbClr val="1D3275"/>
              </a:buClr>
              <a:buFontTx/>
              <a:buNone/>
              <a:defRPr/>
            </a:pPr>
            <a:r>
              <a:rPr lang="en-US" sz="2000" dirty="0">
                <a:latin typeface="Arial" pitchFamily="34" charset="0"/>
                <a:cs typeface="Arial" pitchFamily="34" charset="0"/>
              </a:rPr>
              <a:t>Income that is initially classified as recurring income may be reclassified as irregular income after the fact.</a:t>
            </a:r>
          </a:p>
        </p:txBody>
      </p:sp>
      <p:sp>
        <p:nvSpPr>
          <p:cNvPr id="2" name="Slide Number Placeholder 1">
            <a:extLst>
              <a:ext uri="{FF2B5EF4-FFF2-40B4-BE49-F238E27FC236}">
                <a16:creationId xmlns:a16="http://schemas.microsoft.com/office/drawing/2014/main" id="{3313331A-7D16-450D-B0A3-9F4039E84FDE}"/>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B61D2B82-B9C8-41EC-B8F6-B38432FB053E}"/>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Reclassify Income</a:t>
            </a:r>
          </a:p>
        </p:txBody>
      </p:sp>
      <p:sp>
        <p:nvSpPr>
          <p:cNvPr id="24580" name="Rectangle 3">
            <a:extLst>
              <a:ext uri="{FF2B5EF4-FFF2-40B4-BE49-F238E27FC236}">
                <a16:creationId xmlns:a16="http://schemas.microsoft.com/office/drawing/2014/main" id="{DEF78534-9B23-4929-BC6F-67C7FD284627}"/>
              </a:ext>
            </a:extLst>
          </p:cNvPr>
          <p:cNvSpPr>
            <a:spLocks noGrp="1" noChangeArrowheads="1"/>
          </p:cNvSpPr>
          <p:nvPr>
            <p:ph idx="1"/>
            <p:custDataLst>
              <p:tags r:id="rId2"/>
            </p:custDataLst>
          </p:nvPr>
        </p:nvSpPr>
        <p:spPr>
          <a:xfrm>
            <a:off x="457200" y="1994090"/>
            <a:ext cx="8229600" cy="1295400"/>
          </a:xfrm>
        </p:spPr>
        <p:txBody>
          <a:bodyPr>
            <a:normAutofit/>
          </a:bodyPr>
          <a:lstStyle/>
          <a:p>
            <a:pPr marL="0" indent="0">
              <a:spcBef>
                <a:spcPts val="0"/>
              </a:spcBef>
              <a:buClr>
                <a:srgbClr val="1D3275"/>
              </a:buClr>
              <a:buFont typeface="Wingdings" panose="05000000000000000000" pitchFamily="2" charset="2"/>
              <a:buNone/>
              <a:defRPr/>
            </a:pPr>
            <a:r>
              <a:rPr lang="en-US" sz="1900" b="1" dirty="0">
                <a:latin typeface="Arial" pitchFamily="34" charset="0"/>
                <a:cs typeface="Arial" pitchFamily="34" charset="0"/>
              </a:rPr>
              <a:t>Example: </a:t>
            </a:r>
            <a:r>
              <a:rPr lang="en-US" sz="1900" dirty="0">
                <a:latin typeface="Arial" pitchFamily="34" charset="0"/>
                <a:cs typeface="Arial" pitchFamily="34" charset="0"/>
              </a:rPr>
              <a:t>A surviving spouse's original award is payable from 11-27-11. The surviving spouse reports anticipated earnings of $500 per month. The award is made based on IVAP of $6,000 (recurring income). On 05-10-12, the surviving spouse calls in to report that she:</a:t>
            </a:r>
          </a:p>
        </p:txBody>
      </p:sp>
      <p:sp>
        <p:nvSpPr>
          <p:cNvPr id="2" name="TextBox 1">
            <a:extLst>
              <a:ext uri="{FF2B5EF4-FFF2-40B4-BE49-F238E27FC236}">
                <a16:creationId xmlns:a16="http://schemas.microsoft.com/office/drawing/2014/main" id="{37CE3064-739C-4056-B88A-08B0B5EC278B}"/>
              </a:ext>
            </a:extLst>
          </p:cNvPr>
          <p:cNvSpPr txBox="1"/>
          <p:nvPr>
            <p:custDataLst>
              <p:tags r:id="rId3"/>
            </p:custDataLst>
          </p:nvPr>
        </p:nvSpPr>
        <p:spPr>
          <a:xfrm>
            <a:off x="457200" y="3270716"/>
            <a:ext cx="8229600" cy="3108543"/>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defRPr/>
            </a:pPr>
            <a:r>
              <a:rPr lang="en-US" sz="1900" dirty="0">
                <a:latin typeface="Arial" charset="0"/>
                <a:cs typeface="Arial" charset="0"/>
              </a:rPr>
              <a:t>Was terminated on 01-11-12 and she earned a total of $1,000 from her job. </a:t>
            </a:r>
          </a:p>
          <a:p>
            <a:pPr marL="461963" lvl="1" indent="-236538">
              <a:spcAft>
                <a:spcPts val="600"/>
              </a:spcAft>
              <a:buClr>
                <a:schemeClr val="tx1"/>
              </a:buClr>
              <a:buFont typeface="Arial" panose="020B0604020202020204" pitchFamily="34" charset="0"/>
              <a:buChar char="•"/>
              <a:defRPr/>
            </a:pPr>
            <a:r>
              <a:rPr lang="en-US" sz="1900" dirty="0">
                <a:latin typeface="Arial" charset="0"/>
                <a:cs typeface="Arial" charset="0"/>
              </a:rPr>
              <a:t>Started another job on 02-06-12 making $500 per month.</a:t>
            </a:r>
          </a:p>
          <a:p>
            <a:pPr marL="461963" lvl="1" indent="-236538">
              <a:spcAft>
                <a:spcPts val="600"/>
              </a:spcAft>
              <a:buClr>
                <a:schemeClr val="tx1"/>
              </a:buClr>
              <a:buFont typeface="Arial" panose="020B0604020202020204" pitchFamily="34" charset="0"/>
              <a:buChar char="•"/>
              <a:defRPr/>
            </a:pPr>
            <a:r>
              <a:rPr lang="en-US" sz="1900" dirty="0">
                <a:latin typeface="Arial" charset="0"/>
                <a:cs typeface="Arial" charset="0"/>
              </a:rPr>
              <a:t>Quit that job on 04-01-12 and she earned a total of $1,000 in wages. </a:t>
            </a:r>
          </a:p>
          <a:p>
            <a:pPr marL="461963" lvl="1" indent="-236538">
              <a:spcAft>
                <a:spcPts val="600"/>
              </a:spcAft>
              <a:buClr>
                <a:schemeClr val="tx1"/>
              </a:buClr>
              <a:buFont typeface="Arial" panose="020B0604020202020204" pitchFamily="34" charset="0"/>
              <a:buChar char="•"/>
              <a:defRPr/>
            </a:pPr>
            <a:r>
              <a:rPr lang="en-US" sz="1900" dirty="0">
                <a:latin typeface="Arial" charset="0"/>
                <a:cs typeface="Arial" charset="0"/>
              </a:rPr>
              <a:t>Earned a total of $400 for a babysitting job she worked from 04-13-12 through 05-06-12 and,</a:t>
            </a:r>
          </a:p>
          <a:p>
            <a:pPr marL="461963" lvl="1" indent="-236538">
              <a:spcAft>
                <a:spcPts val="600"/>
              </a:spcAft>
              <a:buClr>
                <a:schemeClr val="tx1"/>
              </a:buClr>
              <a:buFont typeface="Arial" panose="020B0604020202020204" pitchFamily="34" charset="0"/>
              <a:buChar char="•"/>
              <a:defRPr/>
            </a:pPr>
            <a:r>
              <a:rPr lang="en-US" sz="1900" dirty="0">
                <a:latin typeface="Arial" charset="0"/>
                <a:cs typeface="Arial" charset="0"/>
              </a:rPr>
              <a:t>Is presently unemployed, effective 05-07-12.</a:t>
            </a:r>
          </a:p>
          <a:p>
            <a:pPr marL="461963" lvl="1" indent="-236538">
              <a:spcAft>
                <a:spcPts val="600"/>
              </a:spcAft>
              <a:buClr>
                <a:schemeClr val="tx1"/>
              </a:buClr>
              <a:buFont typeface="Arial" panose="020B0604020202020204" pitchFamily="34" charset="0"/>
              <a:buChar char="•"/>
              <a:defRPr/>
            </a:pPr>
            <a:r>
              <a:rPr lang="en-US" sz="1900" dirty="0">
                <a:latin typeface="Arial" pitchFamily="34" charset="0"/>
                <a:cs typeface="Arial" pitchFamily="34" charset="0"/>
              </a:rPr>
              <a:t>Received total earnings from11-27-11 through 05-06-12 totaling $2,400. </a:t>
            </a:r>
          </a:p>
        </p:txBody>
      </p:sp>
      <p:sp>
        <p:nvSpPr>
          <p:cNvPr id="3" name="Slide Number Placeholder 2">
            <a:extLst>
              <a:ext uri="{FF2B5EF4-FFF2-40B4-BE49-F238E27FC236}">
                <a16:creationId xmlns:a16="http://schemas.microsoft.com/office/drawing/2014/main" id="{98757019-285B-458A-96BA-61E0955AC3B9}"/>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27</a:t>
            </a:fld>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A09AF9A0-9508-4F5F-ADE0-569790869188}"/>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Discussion – Reclassify Income</a:t>
            </a:r>
            <a:br>
              <a:rPr lang="en-US" altLang="en-US" dirty="0">
                <a:effectLst/>
              </a:rPr>
            </a:br>
            <a:r>
              <a:rPr lang="en-US" altLang="en-US" dirty="0">
                <a:effectLst/>
              </a:rPr>
              <a:t>(Continued)</a:t>
            </a:r>
          </a:p>
        </p:txBody>
      </p:sp>
      <p:sp>
        <p:nvSpPr>
          <p:cNvPr id="24580" name="Rectangle 3">
            <a:extLst>
              <a:ext uri="{FF2B5EF4-FFF2-40B4-BE49-F238E27FC236}">
                <a16:creationId xmlns:a16="http://schemas.microsoft.com/office/drawing/2014/main" id="{93753588-ECDA-49C5-BC74-01E122FD3B01}"/>
              </a:ext>
            </a:extLst>
          </p:cNvPr>
          <p:cNvSpPr>
            <a:spLocks noGrp="1" noChangeArrowheads="1"/>
          </p:cNvSpPr>
          <p:nvPr>
            <p:ph idx="1"/>
            <p:custDataLst>
              <p:tags r:id="rId2"/>
            </p:custDataLst>
          </p:nvPr>
        </p:nvSpPr>
        <p:spPr>
          <a:xfrm>
            <a:off x="457200" y="2057401"/>
            <a:ext cx="8229600" cy="685800"/>
          </a:xfrm>
        </p:spPr>
        <p:txBody>
          <a:bodyPr>
            <a:normAutofit lnSpcReduction="10000"/>
          </a:bodyPr>
          <a:lstStyle/>
          <a:p>
            <a:pPr marL="0" indent="0" fontAlgn="t">
              <a:spcBef>
                <a:spcPts val="0"/>
              </a:spcBef>
              <a:buClr>
                <a:srgbClr val="1D3275"/>
              </a:buClr>
              <a:buFont typeface="Wingdings" panose="05000000000000000000" pitchFamily="2" charset="2"/>
              <a:buNone/>
              <a:defRPr/>
            </a:pPr>
            <a:r>
              <a:rPr lang="en-US" b="1" dirty="0">
                <a:latin typeface="Arial" pitchFamily="34" charset="0"/>
                <a:cs typeface="Arial" pitchFamily="34" charset="0"/>
              </a:rPr>
              <a:t>Explanation: </a:t>
            </a:r>
            <a:r>
              <a:rPr lang="en-US" dirty="0">
                <a:latin typeface="Arial" pitchFamily="34" charset="0"/>
                <a:cs typeface="Arial" pitchFamily="34" charset="0"/>
              </a:rPr>
              <a:t>Reclassify the recurring income to irregular income and do the following: </a:t>
            </a:r>
            <a:endParaRPr lang="en-US" sz="1400" dirty="0">
              <a:latin typeface="Arial" pitchFamily="34" charset="0"/>
              <a:cs typeface="Arial" pitchFamily="34" charset="0"/>
            </a:endParaRPr>
          </a:p>
        </p:txBody>
      </p:sp>
      <p:sp>
        <p:nvSpPr>
          <p:cNvPr id="2" name="TextBox 1">
            <a:extLst>
              <a:ext uri="{FF2B5EF4-FFF2-40B4-BE49-F238E27FC236}">
                <a16:creationId xmlns:a16="http://schemas.microsoft.com/office/drawing/2014/main" id="{03AC35D4-F5F8-43F8-A817-E5748B161487}"/>
              </a:ext>
            </a:extLst>
          </p:cNvPr>
          <p:cNvSpPr txBox="1"/>
          <p:nvPr>
            <p:custDataLst>
              <p:tags r:id="rId3"/>
            </p:custDataLst>
          </p:nvPr>
        </p:nvSpPr>
        <p:spPr>
          <a:xfrm>
            <a:off x="457200" y="2920106"/>
            <a:ext cx="8229600" cy="784830"/>
          </a:xfrm>
          <a:prstGeom prst="rect">
            <a:avLst/>
          </a:prstGeom>
          <a:noFill/>
        </p:spPr>
        <p:txBody>
          <a:bodyPr wrap="square" rtlCol="0">
            <a:spAutoFit/>
          </a:bodyPr>
          <a:lstStyle/>
          <a:p>
            <a:pPr marL="800100" lvl="1" indent="-342900">
              <a:spcAft>
                <a:spcPts val="600"/>
              </a:spcAft>
              <a:buClr>
                <a:schemeClr val="tx1"/>
              </a:buClr>
              <a:buFont typeface="+mj-lt"/>
              <a:buAutoNum type="arabicPeriod"/>
              <a:defRPr/>
            </a:pPr>
            <a:r>
              <a:rPr lang="en-US" sz="2000" dirty="0">
                <a:latin typeface="Arial" charset="0"/>
                <a:cs typeface="Arial" charset="0"/>
              </a:rPr>
              <a:t>Change the IVAP to $2,400.00 effective 12-01-11 and </a:t>
            </a:r>
          </a:p>
          <a:p>
            <a:pPr marL="800100" lvl="1" indent="-342900">
              <a:spcAft>
                <a:spcPts val="600"/>
              </a:spcAft>
              <a:buClr>
                <a:schemeClr val="tx1"/>
              </a:buClr>
              <a:buFont typeface="+mj-lt"/>
              <a:buAutoNum type="arabicPeriod"/>
              <a:defRPr/>
            </a:pPr>
            <a:r>
              <a:rPr lang="en-US" sz="2000" dirty="0">
                <a:latin typeface="Arial" charset="0"/>
                <a:cs typeface="Arial" charset="0"/>
              </a:rPr>
              <a:t>Remove this income effective 12-01-12.  </a:t>
            </a:r>
          </a:p>
        </p:txBody>
      </p:sp>
      <p:sp>
        <p:nvSpPr>
          <p:cNvPr id="3" name="Slide Number Placeholder 2">
            <a:extLst>
              <a:ext uri="{FF2B5EF4-FFF2-40B4-BE49-F238E27FC236}">
                <a16:creationId xmlns:a16="http://schemas.microsoft.com/office/drawing/2014/main" id="{84F743BB-2FCE-4FA4-BB20-F0E991E4985A}"/>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36143F2C-0229-41A6-B484-5AD4656D3F80}"/>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Date of Receipt Not Known</a:t>
            </a:r>
          </a:p>
        </p:txBody>
      </p:sp>
      <p:sp>
        <p:nvSpPr>
          <p:cNvPr id="31748" name="Rectangle 3">
            <a:extLst>
              <a:ext uri="{FF2B5EF4-FFF2-40B4-BE49-F238E27FC236}">
                <a16:creationId xmlns:a16="http://schemas.microsoft.com/office/drawing/2014/main" id="{85803E07-CB40-4B6F-BA2A-DE45D01D7A9B}"/>
              </a:ext>
            </a:extLst>
          </p:cNvPr>
          <p:cNvSpPr>
            <a:spLocks noGrp="1" noChangeArrowheads="1"/>
          </p:cNvSpPr>
          <p:nvPr>
            <p:ph idx="1"/>
            <p:custDataLst>
              <p:tags r:id="rId2"/>
            </p:custDataLst>
          </p:nvPr>
        </p:nvSpPr>
        <p:spPr>
          <a:xfrm>
            <a:off x="457200" y="2057400"/>
            <a:ext cx="8229600" cy="3916363"/>
          </a:xfrm>
        </p:spPr>
        <p:txBody>
          <a:bodyPr>
            <a:normAutofit/>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For original and reopened awards, if the date of receipt of income is not known, count the income from the effective date of the award.</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For running awards, we need to know at least the month during which the income started, stopped or changed.</a:t>
            </a:r>
          </a:p>
        </p:txBody>
      </p:sp>
      <p:sp>
        <p:nvSpPr>
          <p:cNvPr id="2" name="Slide Number Placeholder 1">
            <a:extLst>
              <a:ext uri="{FF2B5EF4-FFF2-40B4-BE49-F238E27FC236}">
                <a16:creationId xmlns:a16="http://schemas.microsoft.com/office/drawing/2014/main" id="{B5A2F8BC-6ABD-4C03-A83E-38D7217ADF11}"/>
              </a:ext>
            </a:extLst>
          </p:cNvPr>
          <p:cNvSpPr>
            <a:spLocks noGrp="1"/>
          </p:cNvSpPr>
          <p:nvPr>
            <p:ph type="sldNum" sz="quarter" idx="12"/>
            <p:custDataLst>
              <p:tags r:id="rId3"/>
            </p:custDataLst>
          </p:nvPr>
        </p:nvSpPr>
        <p:spPr>
          <a:xfrm>
            <a:off x="6931152" y="6601976"/>
            <a:ext cx="2133600" cy="365125"/>
          </a:xfrm>
        </p:spPr>
        <p:txBody>
          <a:bodyPr/>
          <a:lstStyle/>
          <a:p>
            <a:fld id="{1FBF0B04-506F-4CCA-BF79-57F1C0FB6BFD}" type="slidenum">
              <a:rPr lang="en-US" altLang="en-US" smtClean="0"/>
              <a:pPr/>
              <a:t>29</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EB0BF386-05DD-4CAE-9439-5AE74C495D13}"/>
              </a:ext>
            </a:extLst>
          </p:cNvPr>
          <p:cNvSpPr>
            <a:spLocks noGrp="1" noChangeArrowheads="1"/>
          </p:cNvSpPr>
          <p:nvPr>
            <p:ph type="title"/>
            <p:custDataLst>
              <p:tags r:id="rId2"/>
            </p:custDataLst>
          </p:nvPr>
        </p:nvSpPr>
        <p:spPr>
          <a:xfrm>
            <a:off x="0" y="793629"/>
            <a:ext cx="9144000" cy="1086867"/>
          </a:xfrm>
        </p:spPr>
        <p:txBody>
          <a:bodyPr/>
          <a:lstStyle/>
          <a:p>
            <a:pPr>
              <a:defRPr/>
            </a:pPr>
            <a:r>
              <a:rPr lang="en-US" dirty="0"/>
              <a:t>References</a:t>
            </a:r>
          </a:p>
        </p:txBody>
      </p:sp>
      <p:graphicFrame>
        <p:nvGraphicFramePr>
          <p:cNvPr id="5125" name="Rectangle 6">
            <a:extLst>
              <a:ext uri="{FF2B5EF4-FFF2-40B4-BE49-F238E27FC236}">
                <a16:creationId xmlns:a16="http://schemas.microsoft.com/office/drawing/2014/main" id="{36C3E336-DE2C-4A47-A12C-69C7CD73C3F9}"/>
              </a:ext>
            </a:extLst>
          </p:cNvPr>
          <p:cNvGraphicFramePr>
            <a:graphicFrameLocks noGrp="1"/>
          </p:cNvGraphicFramePr>
          <p:nvPr>
            <p:ph idx="1"/>
            <p:custDataLst>
              <p:tags r:id="rId3"/>
            </p:custDataLst>
            <p:extLst>
              <p:ext uri="{D42A27DB-BD31-4B8C-83A1-F6EECF244321}">
                <p14:modId xmlns:p14="http://schemas.microsoft.com/office/powerpoint/2010/main" val="570554348"/>
              </p:ext>
            </p:extLst>
          </p:nvPr>
        </p:nvGraphicFramePr>
        <p:xfrm>
          <a:off x="5715000" y="2131429"/>
          <a:ext cx="1781175" cy="2896220"/>
        </p:xfrm>
        <a:graphic>
          <a:graphicData uri="http://schemas.openxmlformats.org/presentationml/2006/ole">
            <mc:AlternateContent xmlns:mc="http://schemas.openxmlformats.org/markup-compatibility/2006">
              <mc:Choice xmlns:v="urn:schemas-microsoft-com:vml" Requires="v">
                <p:oleObj spid="_x0000_s5147" name="Photo Editor Photo" r:id="rId7" imgW="1171429" imgH="1905266" progId="MSPhotoEd.3">
                  <p:embed/>
                </p:oleObj>
              </mc:Choice>
              <mc:Fallback>
                <p:oleObj name="Photo Editor Photo" r:id="rId7" imgW="1171429" imgH="1905266" progId="MSPhotoEd.3">
                  <p:embed/>
                  <p:pic>
                    <p:nvPicPr>
                      <p:cNvPr id="0" name="Rectangle 6"/>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131429"/>
                        <a:ext cx="1781175" cy="2896220"/>
                      </a:xfrm>
                      <a:prstGeom prst="rect">
                        <a:avLst/>
                      </a:prstGeom>
                      <a:noFill/>
                      <a:ln>
                        <a:noFill/>
                      </a:ln>
                    </p:spPr>
                  </p:pic>
                </p:oleObj>
              </mc:Fallback>
            </mc:AlternateContent>
          </a:graphicData>
        </a:graphic>
      </p:graphicFrame>
      <p:sp>
        <p:nvSpPr>
          <p:cNvPr id="5127" name="Rectangle 6">
            <a:extLst>
              <a:ext uri="{FF2B5EF4-FFF2-40B4-BE49-F238E27FC236}">
                <a16:creationId xmlns:a16="http://schemas.microsoft.com/office/drawing/2014/main" id="{62DE123A-20C1-4485-A3FB-D1F556E34959}"/>
              </a:ext>
            </a:extLst>
          </p:cNvPr>
          <p:cNvSpPr txBox="1">
            <a:spLocks noChangeArrowheads="1"/>
          </p:cNvSpPr>
          <p:nvPr>
            <p:custDataLst>
              <p:tags r:id="rId4"/>
            </p:custDataLst>
          </p:nvPr>
        </p:nvSpPr>
        <p:spPr bwMode="auto">
          <a:xfrm>
            <a:off x="457200" y="2056273"/>
            <a:ext cx="5029200" cy="35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225425" indent="-225425">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38 CFR 3.271</a:t>
            </a:r>
          </a:p>
          <a:p>
            <a:pPr marL="225425" indent="-225425">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38 CFR 3.272</a:t>
            </a:r>
          </a:p>
          <a:p>
            <a:pPr marL="225425" indent="-225425">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M21-1MR.V.iii.1.E.32-34</a:t>
            </a:r>
          </a:p>
          <a:p>
            <a:pPr marL="225425" indent="-225425">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Rate Chart Table</a:t>
            </a:r>
          </a:p>
          <a:p>
            <a:pPr marL="225425" indent="-225425">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Types of Income training materials</a:t>
            </a:r>
          </a:p>
          <a:p>
            <a:pPr>
              <a:lnSpc>
                <a:spcPct val="150000"/>
              </a:lnSpc>
              <a:spcBef>
                <a:spcPct val="20000"/>
              </a:spcBef>
              <a:buClr>
                <a:srgbClr val="1D3275"/>
              </a:buClr>
              <a:buFont typeface="Wingdings" panose="05000000000000000000" pitchFamily="2" charset="2"/>
              <a:buNone/>
            </a:pPr>
            <a:endParaRPr lang="en-US" altLang="en-US" sz="2800" dirty="0">
              <a:solidFill>
                <a:srgbClr val="1D3275"/>
              </a:solidFill>
              <a:latin typeface="Arial" panose="020B0604020202020204" pitchFamily="34" charset="0"/>
              <a:cs typeface="Arial" panose="020B0604020202020204" pitchFamily="34" charset="0"/>
            </a:endParaRPr>
          </a:p>
          <a:p>
            <a:pPr lvl="1">
              <a:lnSpc>
                <a:spcPct val="150000"/>
              </a:lnSpc>
              <a:spcBef>
                <a:spcPct val="20000"/>
              </a:spcBef>
              <a:buClr>
                <a:srgbClr val="1D3275"/>
              </a:buClr>
              <a:buFont typeface="Wingdings" panose="05000000000000000000" pitchFamily="2" charset="2"/>
              <a:buNone/>
            </a:pPr>
            <a:endParaRPr lang="en-US" altLang="en-US" sz="2400" dirty="0">
              <a:solidFill>
                <a:srgbClr val="1D3275"/>
              </a:solidFill>
              <a:latin typeface="Arial" panose="020B0604020202020204" pitchFamily="34" charset="0"/>
              <a:cs typeface="Arial" panose="020B0604020202020204" pitchFamily="34" charset="0"/>
            </a:endParaRPr>
          </a:p>
          <a:p>
            <a:pPr>
              <a:lnSpc>
                <a:spcPct val="150000"/>
              </a:lnSpc>
              <a:spcBef>
                <a:spcPct val="20000"/>
              </a:spcBef>
              <a:buClr>
                <a:srgbClr val="1D3275"/>
              </a:buClr>
              <a:buFont typeface="Wingdings" panose="05000000000000000000" pitchFamily="2" charset="2"/>
              <a:buNone/>
            </a:pPr>
            <a:endParaRPr lang="en-US" altLang="en-US" sz="2400" dirty="0">
              <a:solidFill>
                <a:srgbClr val="1D3275"/>
              </a:solidFill>
              <a:latin typeface="Arial" panose="020B0604020202020204" pitchFamily="34" charset="0"/>
              <a:cs typeface="Arial" panose="020B0604020202020204" pitchFamily="34" charset="0"/>
            </a:endParaRPr>
          </a:p>
          <a:p>
            <a:pPr>
              <a:lnSpc>
                <a:spcPct val="150000"/>
              </a:lnSpc>
              <a:spcBef>
                <a:spcPct val="20000"/>
              </a:spcBef>
              <a:buClr>
                <a:srgbClr val="1D3275"/>
              </a:buClr>
              <a:buFont typeface="Wingdings" panose="05000000000000000000" pitchFamily="2" charset="2"/>
              <a:buNone/>
            </a:pPr>
            <a:endParaRPr lang="en-US" altLang="en-US"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5917D94-4FF3-4AB1-A015-56B57A40F1D5}"/>
              </a:ext>
            </a:extLst>
          </p:cNvPr>
          <p:cNvSpPr>
            <a:spLocks noGrp="1"/>
          </p:cNvSpPr>
          <p:nvPr>
            <p:ph type="sldNum" sz="quarter" idx="12"/>
            <p:custDataLst>
              <p:tags r:id="rId5"/>
            </p:custDataLst>
          </p:nvPr>
        </p:nvSpPr>
        <p:spPr>
          <a:xfrm>
            <a:off x="6931152" y="6601976"/>
            <a:ext cx="2133600" cy="365125"/>
          </a:xfrm>
        </p:spPr>
        <p:txBody>
          <a:bodyPr/>
          <a:lstStyle/>
          <a:p>
            <a:fld id="{43D867D0-F5DF-4639-B081-EB8FE5F6B197}" type="slidenum">
              <a:rPr lang="en-US" altLang="en-US" smtClean="0"/>
              <a:pPr/>
              <a:t>3</a:t>
            </a:fld>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36C2B15A-E715-416D-B739-7A57720922EA}"/>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Additional Information</a:t>
            </a:r>
          </a:p>
        </p:txBody>
      </p:sp>
      <p:sp>
        <p:nvSpPr>
          <p:cNvPr id="32772" name="Rectangle 3">
            <a:extLst>
              <a:ext uri="{FF2B5EF4-FFF2-40B4-BE49-F238E27FC236}">
                <a16:creationId xmlns:a16="http://schemas.microsoft.com/office/drawing/2014/main" id="{C5E103A3-9A8C-481B-9434-B724B5A8B414}"/>
              </a:ext>
            </a:extLst>
          </p:cNvPr>
          <p:cNvSpPr>
            <a:spLocks noGrp="1" noChangeArrowheads="1"/>
          </p:cNvSpPr>
          <p:nvPr>
            <p:ph idx="1"/>
            <p:custDataLst>
              <p:tags r:id="rId2"/>
            </p:custDataLst>
          </p:nvPr>
        </p:nvSpPr>
        <p:spPr>
          <a:xfrm>
            <a:off x="457200" y="2057401"/>
            <a:ext cx="8229600" cy="365126"/>
          </a:xfrm>
        </p:spPr>
        <p:txBody>
          <a:bodyPr>
            <a:normAutofit fontScale="92500" lnSpcReduction="10000"/>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When counting income remember: </a:t>
            </a:r>
            <a:endParaRPr lang="en-US" altLang="en-US" sz="7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9A83C3B-9BDB-457A-9E8A-731B5315F625}"/>
              </a:ext>
            </a:extLst>
          </p:cNvPr>
          <p:cNvSpPr txBox="1"/>
          <p:nvPr>
            <p:custDataLst>
              <p:tags r:id="rId3"/>
            </p:custDataLst>
          </p:nvPr>
        </p:nvSpPr>
        <p:spPr>
          <a:xfrm>
            <a:off x="457200" y="2631822"/>
            <a:ext cx="8229600" cy="1092607"/>
          </a:xfrm>
          <a:prstGeom prst="rect">
            <a:avLst/>
          </a:prstGeom>
          <a:noFill/>
        </p:spPr>
        <p:txBody>
          <a:bodyPr wrap="square" rtlCol="0">
            <a:spAutoFit/>
          </a:bodyPr>
          <a:lstStyle/>
          <a:p>
            <a:pPr marL="569913" lvl="1" indent="-344488">
              <a:spcAft>
                <a:spcPts val="600"/>
              </a:spcAft>
              <a:buClr>
                <a:schemeClr val="tx1"/>
              </a:buClr>
              <a:buFont typeface="Tahoma" panose="020B0604030504040204" pitchFamily="34" charset="0"/>
              <a:buAutoNum type="arabicPeriod"/>
            </a:pPr>
            <a:r>
              <a:rPr lang="en-US" altLang="en-US" sz="2000" dirty="0">
                <a:latin typeface="Arial" panose="020B0604020202020204" pitchFamily="34" charset="0"/>
                <a:cs typeface="Arial" panose="020B0604020202020204" pitchFamily="34" charset="0"/>
              </a:rPr>
              <a:t>Income received before the date of entitlement is not countable.</a:t>
            </a:r>
          </a:p>
          <a:p>
            <a:pPr marL="569913" lvl="1" indent="-344488">
              <a:spcAft>
                <a:spcPts val="600"/>
              </a:spcAft>
              <a:buClr>
                <a:schemeClr val="tx1"/>
              </a:buClr>
              <a:buFont typeface="Tahoma" panose="020B0604030504040204" pitchFamily="34" charset="0"/>
              <a:buAutoNum type="arabicPeriod"/>
            </a:pPr>
            <a:r>
              <a:rPr lang="en-US" altLang="en-US" sz="2000" dirty="0">
                <a:latin typeface="Arial" panose="020B0604020202020204" pitchFamily="34" charset="0"/>
                <a:cs typeface="Arial" panose="020B0604020202020204" pitchFamily="34" charset="0"/>
              </a:rPr>
              <a:t>In death cases, income received before the date of the Veteran’s death is not countable. </a:t>
            </a:r>
          </a:p>
        </p:txBody>
      </p:sp>
      <p:sp>
        <p:nvSpPr>
          <p:cNvPr id="3" name="Slide Number Placeholder 2">
            <a:extLst>
              <a:ext uri="{FF2B5EF4-FFF2-40B4-BE49-F238E27FC236}">
                <a16:creationId xmlns:a16="http://schemas.microsoft.com/office/drawing/2014/main" id="{7F7420B9-1B96-43F4-B0C4-8C4EF64E8F45}"/>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30</a:t>
            </a:fld>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2C5A-5435-40FF-BD35-B5CBF8ADC383}"/>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778FD4DB-EC17-468B-A5FC-E0506370D801}"/>
              </a:ext>
            </a:extLst>
          </p:cNvPr>
          <p:cNvSpPr>
            <a:spLocks noGrp="1"/>
          </p:cNvSpPr>
          <p:nvPr>
            <p:ph type="sldNum" sz="quarter" idx="12"/>
            <p:custDataLst>
              <p:tags r:id="rId2"/>
            </p:custDataLst>
          </p:nvPr>
        </p:nvSpPr>
        <p:spPr>
          <a:xfrm>
            <a:off x="6931152" y="6601976"/>
            <a:ext cx="2133600" cy="365125"/>
          </a:xfrm>
        </p:spPr>
        <p:txBody>
          <a:bodyPr/>
          <a:lstStyle/>
          <a:p>
            <a:fld id="{43D867D0-F5DF-4639-B081-EB8FE5F6B197}" type="slidenum">
              <a:rPr lang="en-US" altLang="en-US" smtClean="0"/>
              <a:pPr/>
              <a:t>31</a:t>
            </a:fld>
            <a:endParaRPr lang="en-US" altLang="en-US"/>
          </a:p>
        </p:txBody>
      </p:sp>
    </p:spTree>
    <p:extLst>
      <p:ext uri="{BB962C8B-B14F-4D97-AF65-F5344CB8AC3E}">
        <p14:creationId xmlns:p14="http://schemas.microsoft.com/office/powerpoint/2010/main" val="277884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C900-8D95-4BE0-A3AD-444D77FF3C31}"/>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D32DC429-B1DF-496D-B424-416345FE8627}"/>
              </a:ext>
            </a:extLst>
          </p:cNvPr>
          <p:cNvSpPr>
            <a:spLocks noGrp="1"/>
          </p:cNvSpPr>
          <p:nvPr>
            <p:ph type="sldNum" sz="quarter" idx="12"/>
            <p:custDataLst>
              <p:tags r:id="rId2"/>
            </p:custDataLst>
          </p:nvPr>
        </p:nvSpPr>
        <p:spPr>
          <a:xfrm>
            <a:off x="6931152" y="6601976"/>
            <a:ext cx="2133600" cy="365125"/>
          </a:xfrm>
        </p:spPr>
        <p:txBody>
          <a:bodyPr/>
          <a:lstStyle/>
          <a:p>
            <a:fld id="{43D867D0-F5DF-4639-B081-EB8FE5F6B197}" type="slidenum">
              <a:rPr lang="en-US" altLang="en-US" smtClean="0"/>
              <a:pPr/>
              <a:t>32</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D22BB19-E161-43B3-B14B-CB3C44F02775}"/>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Countable Income Refresher</a:t>
            </a:r>
          </a:p>
        </p:txBody>
      </p:sp>
      <p:sp>
        <p:nvSpPr>
          <p:cNvPr id="6149" name="Rectangle 3">
            <a:extLst>
              <a:ext uri="{FF2B5EF4-FFF2-40B4-BE49-F238E27FC236}">
                <a16:creationId xmlns:a16="http://schemas.microsoft.com/office/drawing/2014/main" id="{6CF28B7D-5068-4686-8DD9-162C14C4D5AE}"/>
              </a:ext>
            </a:extLst>
          </p:cNvPr>
          <p:cNvSpPr>
            <a:spLocks noGrp="1" noChangeArrowheads="1"/>
          </p:cNvSpPr>
          <p:nvPr>
            <p:ph idx="1"/>
            <p:custDataLst>
              <p:tags r:id="rId2"/>
            </p:custDataLst>
          </p:nvPr>
        </p:nvSpPr>
        <p:spPr>
          <a:xfrm>
            <a:off x="457200" y="2057401"/>
            <a:ext cx="8229600" cy="457200"/>
          </a:xfrm>
          <a:prstGeom prst="rect">
            <a:avLst/>
          </a:prstGeom>
        </p:spPr>
        <p:txBody>
          <a:bodyPr/>
          <a:lstStyle/>
          <a:p>
            <a:pPr marL="225425" indent="-225425">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38 CFR 3.271(a) states: </a:t>
            </a:r>
          </a:p>
        </p:txBody>
      </p:sp>
      <p:sp>
        <p:nvSpPr>
          <p:cNvPr id="2" name="TextBox 1">
            <a:extLst>
              <a:ext uri="{FF2B5EF4-FFF2-40B4-BE49-F238E27FC236}">
                <a16:creationId xmlns:a16="http://schemas.microsoft.com/office/drawing/2014/main" id="{CAD93E1F-F811-4862-BDC4-C7614D041D31}"/>
              </a:ext>
            </a:extLst>
          </p:cNvPr>
          <p:cNvSpPr txBox="1"/>
          <p:nvPr>
            <p:custDataLst>
              <p:tags r:id="rId3"/>
            </p:custDataLst>
          </p:nvPr>
        </p:nvSpPr>
        <p:spPr>
          <a:xfrm>
            <a:off x="452284" y="2664467"/>
            <a:ext cx="8229600" cy="707886"/>
          </a:xfrm>
          <a:prstGeom prst="rect">
            <a:avLst/>
          </a:prstGeom>
          <a:noFill/>
        </p:spPr>
        <p:txBody>
          <a:bodyPr wrap="square" rtlCol="0">
            <a:spAutoFit/>
          </a:bodyPr>
          <a:lstStyle/>
          <a:p>
            <a:pPr marL="225425">
              <a:spcAft>
                <a:spcPts val="600"/>
              </a:spcAft>
            </a:pPr>
            <a:r>
              <a:rPr lang="en-US" altLang="en-US" sz="2000" dirty="0">
                <a:latin typeface="Arial" panose="020B0604020202020204" pitchFamily="34" charset="0"/>
                <a:cs typeface="Arial" panose="020B0604020202020204" pitchFamily="34" charset="0"/>
              </a:rPr>
              <a:t>Payments of any kind from any source shall be counted as income…unless specifically excluded under 38 CFR 3.272. </a:t>
            </a:r>
          </a:p>
        </p:txBody>
      </p:sp>
      <p:sp>
        <p:nvSpPr>
          <p:cNvPr id="3" name="Slide Number Placeholder 2">
            <a:extLst>
              <a:ext uri="{FF2B5EF4-FFF2-40B4-BE49-F238E27FC236}">
                <a16:creationId xmlns:a16="http://schemas.microsoft.com/office/drawing/2014/main" id="{CD730ED2-3287-449F-B465-01908E037E41}"/>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4</a:t>
            </a:fld>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1CFBA31B-7A17-4CEF-BD2A-8037FACCDCD6}"/>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rPr>
              <a:t>Comprehension Checkpoint</a:t>
            </a:r>
          </a:p>
        </p:txBody>
      </p:sp>
      <p:sp>
        <p:nvSpPr>
          <p:cNvPr id="7172" name="Rectangle 3">
            <a:extLst>
              <a:ext uri="{FF2B5EF4-FFF2-40B4-BE49-F238E27FC236}">
                <a16:creationId xmlns:a16="http://schemas.microsoft.com/office/drawing/2014/main" id="{F0F55A1D-A954-45AB-8954-6DF524B2F57D}"/>
              </a:ext>
            </a:extLst>
          </p:cNvPr>
          <p:cNvSpPr>
            <a:spLocks noGrp="1" noChangeArrowheads="1"/>
          </p:cNvSpPr>
          <p:nvPr>
            <p:ph idx="1"/>
            <p:custDataLst>
              <p:tags r:id="rId2"/>
            </p:custDataLst>
          </p:nvPr>
        </p:nvSpPr>
        <p:spPr>
          <a:xfrm>
            <a:off x="457200" y="2057400"/>
            <a:ext cx="8229600" cy="3916363"/>
          </a:xfrm>
        </p:spPr>
        <p:txBody>
          <a:bodyPr>
            <a:normAutofit/>
          </a:bodyPr>
          <a:lstStyle/>
          <a:p>
            <a:r>
              <a:rPr lang="en-US" altLang="en-US" dirty="0">
                <a:latin typeface="Arial" panose="020B0604020202020204" pitchFamily="34" charset="0"/>
                <a:cs typeface="Arial" panose="020B0604020202020204" pitchFamily="34" charset="0"/>
              </a:rPr>
              <a:t>Name two types of income that is countable.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Name two types of income that is not countable.</a:t>
            </a:r>
          </a:p>
        </p:txBody>
      </p:sp>
      <p:sp>
        <p:nvSpPr>
          <p:cNvPr id="2" name="Slide Number Placeholder 1">
            <a:extLst>
              <a:ext uri="{FF2B5EF4-FFF2-40B4-BE49-F238E27FC236}">
                <a16:creationId xmlns:a16="http://schemas.microsoft.com/office/drawing/2014/main" id="{E8ABEF7E-7722-45B7-B722-19EB1D7D5025}"/>
              </a:ext>
            </a:extLst>
          </p:cNvPr>
          <p:cNvSpPr>
            <a:spLocks noGrp="1"/>
          </p:cNvSpPr>
          <p:nvPr>
            <p:ph type="sldNum" sz="quarter" idx="12"/>
            <p:custDataLst>
              <p:tags r:id="rId3"/>
            </p:custDataLst>
          </p:nvPr>
        </p:nvSpPr>
        <p:spPr>
          <a:xfrm>
            <a:off x="6931152" y="6601976"/>
            <a:ext cx="2133600" cy="365125"/>
          </a:xfrm>
        </p:spPr>
        <p:txBody>
          <a:bodyPr/>
          <a:lstStyle/>
          <a:p>
            <a:fld id="{43D867D0-F5DF-4639-B081-EB8FE5F6B197}" type="slidenum">
              <a:rPr lang="en-US" altLang="en-US" smtClean="0"/>
              <a:pPr/>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12DCB317-3BB7-4949-8E20-2428376D2F55}"/>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Income Classifications</a:t>
            </a:r>
          </a:p>
        </p:txBody>
      </p:sp>
      <p:sp>
        <p:nvSpPr>
          <p:cNvPr id="8196" name="Rectangle 3">
            <a:extLst>
              <a:ext uri="{FF2B5EF4-FFF2-40B4-BE49-F238E27FC236}">
                <a16:creationId xmlns:a16="http://schemas.microsoft.com/office/drawing/2014/main" id="{55B457B5-E0BD-4776-A1CF-89A3547A0293}"/>
              </a:ext>
            </a:extLst>
          </p:cNvPr>
          <p:cNvSpPr>
            <a:spLocks noGrp="1" noChangeArrowheads="1"/>
          </p:cNvSpPr>
          <p:nvPr>
            <p:ph idx="1"/>
            <p:custDataLst>
              <p:tags r:id="rId2"/>
            </p:custDataLst>
          </p:nvPr>
        </p:nvSpPr>
        <p:spPr>
          <a:xfrm>
            <a:off x="457200" y="2057401"/>
            <a:ext cx="8229600" cy="365126"/>
          </a:xfrm>
        </p:spPr>
        <p:txBody>
          <a:bodyPr>
            <a:normAutofit fontScale="92500" lnSpcReduction="10000"/>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The four classifications of income are: </a:t>
            </a:r>
          </a:p>
        </p:txBody>
      </p:sp>
      <p:sp>
        <p:nvSpPr>
          <p:cNvPr id="2" name="TextBox 1">
            <a:extLst>
              <a:ext uri="{FF2B5EF4-FFF2-40B4-BE49-F238E27FC236}">
                <a16:creationId xmlns:a16="http://schemas.microsoft.com/office/drawing/2014/main" id="{690FE354-17B4-402F-9D18-93F73E33A236}"/>
              </a:ext>
            </a:extLst>
          </p:cNvPr>
          <p:cNvSpPr txBox="1"/>
          <p:nvPr>
            <p:custDataLst>
              <p:tags r:id="rId3"/>
            </p:custDataLst>
          </p:nvPr>
        </p:nvSpPr>
        <p:spPr>
          <a:xfrm>
            <a:off x="457200" y="2422527"/>
            <a:ext cx="8229600" cy="2689904"/>
          </a:xfrm>
          <a:prstGeom prst="rect">
            <a:avLst/>
          </a:prstGeom>
          <a:noFill/>
        </p:spPr>
        <p:txBody>
          <a:bodyPr wrap="square" rtlCol="0">
            <a:spAutoFit/>
          </a:bodyPr>
          <a:lstStyle/>
          <a:p>
            <a:pPr marL="461963" lvl="1" indent="-236538">
              <a:lnSpc>
                <a:spcPct val="200000"/>
              </a:lnSpc>
              <a:spcAft>
                <a:spcPts val="600"/>
              </a:spcAft>
              <a:buClr>
                <a:schemeClr val="tx1"/>
              </a:buClr>
              <a:buFont typeface="Arial" panose="020B0604020202020204" pitchFamily="34" charset="0"/>
              <a:buChar char="•"/>
            </a:pPr>
            <a:r>
              <a:rPr lang="en-US" altLang="en-US" sz="2000" dirty="0"/>
              <a:t>Nonrecurring Income</a:t>
            </a:r>
          </a:p>
          <a:p>
            <a:pPr marL="461963" lvl="1" indent="-236538">
              <a:lnSpc>
                <a:spcPct val="200000"/>
              </a:lnSpc>
              <a:spcAft>
                <a:spcPts val="600"/>
              </a:spcAft>
              <a:buClr>
                <a:schemeClr val="tx1"/>
              </a:buClr>
              <a:buFont typeface="Arial" panose="020B0604020202020204" pitchFamily="34" charset="0"/>
              <a:buChar char="•"/>
            </a:pPr>
            <a:r>
              <a:rPr lang="en-US" altLang="en-US" sz="2000" dirty="0"/>
              <a:t>Recurring Income</a:t>
            </a:r>
          </a:p>
          <a:p>
            <a:pPr marL="461963" lvl="1" indent="-236538">
              <a:lnSpc>
                <a:spcPct val="200000"/>
              </a:lnSpc>
              <a:spcAft>
                <a:spcPts val="600"/>
              </a:spcAft>
              <a:buClr>
                <a:schemeClr val="tx1"/>
              </a:buClr>
              <a:buFont typeface="Arial" panose="020B0604020202020204" pitchFamily="34" charset="0"/>
              <a:buChar char="•"/>
            </a:pPr>
            <a:r>
              <a:rPr lang="en-US" altLang="en-US" sz="2000" dirty="0"/>
              <a:t>Irregular Income </a:t>
            </a:r>
          </a:p>
          <a:p>
            <a:pPr marL="461963" lvl="1" indent="-236538">
              <a:lnSpc>
                <a:spcPct val="200000"/>
              </a:lnSpc>
              <a:spcAft>
                <a:spcPts val="600"/>
              </a:spcAft>
              <a:buClr>
                <a:schemeClr val="tx1"/>
              </a:buClr>
              <a:buFont typeface="Arial" panose="020B0604020202020204" pitchFamily="34" charset="0"/>
              <a:buChar char="•"/>
            </a:pPr>
            <a:r>
              <a:rPr lang="en-US" altLang="en-US" sz="2000" dirty="0"/>
              <a:t>Short Term Income </a:t>
            </a:r>
          </a:p>
        </p:txBody>
      </p:sp>
      <p:sp>
        <p:nvSpPr>
          <p:cNvPr id="3" name="Slide Number Placeholder 2">
            <a:extLst>
              <a:ext uri="{FF2B5EF4-FFF2-40B4-BE49-F238E27FC236}">
                <a16:creationId xmlns:a16="http://schemas.microsoft.com/office/drawing/2014/main" id="{7AD36DCA-8734-4CD2-BB6C-CADA4B0A281C}"/>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6</a:t>
            </a:fld>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1F6D923B-BCA6-43C3-A28C-C486575DB816}"/>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Nonrecurring Income</a:t>
            </a:r>
          </a:p>
        </p:txBody>
      </p:sp>
      <p:sp>
        <p:nvSpPr>
          <p:cNvPr id="9220" name="Rectangle 3">
            <a:extLst>
              <a:ext uri="{FF2B5EF4-FFF2-40B4-BE49-F238E27FC236}">
                <a16:creationId xmlns:a16="http://schemas.microsoft.com/office/drawing/2014/main" id="{EAF97064-741B-4F90-9687-89D6F04C049B}"/>
              </a:ext>
            </a:extLst>
          </p:cNvPr>
          <p:cNvSpPr>
            <a:spLocks noGrp="1" noChangeArrowheads="1"/>
          </p:cNvSpPr>
          <p:nvPr>
            <p:ph idx="1"/>
            <p:custDataLst>
              <p:tags r:id="rId2"/>
            </p:custDataLst>
          </p:nvPr>
        </p:nvSpPr>
        <p:spPr>
          <a:xfrm>
            <a:off x="457200" y="2057401"/>
            <a:ext cx="8229600" cy="1219200"/>
          </a:xfrm>
        </p:spPr>
        <p:txBody>
          <a:bodyPr>
            <a:normAutofit/>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Nonrecurring income is a one-time receipt of income. </a:t>
            </a:r>
          </a:p>
          <a:p>
            <a:pPr marL="0" indent="0">
              <a:spcBef>
                <a:spcPct val="0"/>
              </a:spcBef>
              <a:buClr>
                <a:srgbClr val="1D3275"/>
              </a:buClr>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Examples include: </a:t>
            </a:r>
          </a:p>
        </p:txBody>
      </p:sp>
      <p:sp>
        <p:nvSpPr>
          <p:cNvPr id="2" name="TextBox 1">
            <a:extLst>
              <a:ext uri="{FF2B5EF4-FFF2-40B4-BE49-F238E27FC236}">
                <a16:creationId xmlns:a16="http://schemas.microsoft.com/office/drawing/2014/main" id="{CB59BDA2-04FD-49D2-803A-E619496A96E8}"/>
              </a:ext>
            </a:extLst>
          </p:cNvPr>
          <p:cNvSpPr txBox="1"/>
          <p:nvPr>
            <p:custDataLst>
              <p:tags r:id="rId3"/>
            </p:custDataLst>
          </p:nvPr>
        </p:nvSpPr>
        <p:spPr>
          <a:xfrm>
            <a:off x="457200" y="3276601"/>
            <a:ext cx="8229600" cy="1169551"/>
          </a:xfrm>
          <a:prstGeom prst="rect">
            <a:avLst/>
          </a:prstGeom>
          <a:noFill/>
        </p:spPr>
        <p:txBody>
          <a:bodyPr wrap="square" rtlCol="0">
            <a:spAutoFit/>
          </a:bodyPr>
          <a:lstStyle/>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Lump Sum Social Security Retroactive Payment</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Inheritance</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Gambling Winnings</a:t>
            </a:r>
          </a:p>
        </p:txBody>
      </p:sp>
      <p:sp>
        <p:nvSpPr>
          <p:cNvPr id="3" name="Slide Number Placeholder 2">
            <a:extLst>
              <a:ext uri="{FF2B5EF4-FFF2-40B4-BE49-F238E27FC236}">
                <a16:creationId xmlns:a16="http://schemas.microsoft.com/office/drawing/2014/main" id="{03DC23ED-5849-4FB7-BBBE-6358562CA9C4}"/>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7</a:t>
            </a:fld>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07877B87-1056-4E1A-B55A-8CCE63703D13}"/>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Recurring Income</a:t>
            </a:r>
          </a:p>
        </p:txBody>
      </p:sp>
      <p:sp>
        <p:nvSpPr>
          <p:cNvPr id="10244" name="Rectangle 3">
            <a:extLst>
              <a:ext uri="{FF2B5EF4-FFF2-40B4-BE49-F238E27FC236}">
                <a16:creationId xmlns:a16="http://schemas.microsoft.com/office/drawing/2014/main" id="{931ADC32-EB2F-48B7-9690-D80D90061CDF}"/>
              </a:ext>
            </a:extLst>
          </p:cNvPr>
          <p:cNvSpPr>
            <a:spLocks noGrp="1" noChangeArrowheads="1"/>
          </p:cNvSpPr>
          <p:nvPr>
            <p:ph idx="1"/>
            <p:custDataLst>
              <p:tags r:id="rId2"/>
            </p:custDataLst>
          </p:nvPr>
        </p:nvSpPr>
        <p:spPr>
          <a:xfrm>
            <a:off x="457200" y="2057401"/>
            <a:ext cx="8229600" cy="1904999"/>
          </a:xfrm>
        </p:spPr>
        <p:txBody>
          <a:bodyPr>
            <a:normAutofit lnSpcReduction="10000"/>
          </a:bodyPr>
          <a:lstStyle/>
          <a:p>
            <a:pPr marL="0" indent="0">
              <a:spcBef>
                <a:spcPct val="0"/>
              </a:spcBef>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Recurring income is received on a regular basis, in regular amounts. </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This income must be counted for at least 12 months on the award to be classified as recurring income.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Examples include: </a:t>
            </a:r>
          </a:p>
        </p:txBody>
      </p:sp>
      <p:sp>
        <p:nvSpPr>
          <p:cNvPr id="2" name="TextBox 1">
            <a:extLst>
              <a:ext uri="{FF2B5EF4-FFF2-40B4-BE49-F238E27FC236}">
                <a16:creationId xmlns:a16="http://schemas.microsoft.com/office/drawing/2014/main" id="{765059BD-B88D-4363-AFBA-74F0F9B70469}"/>
              </a:ext>
            </a:extLst>
          </p:cNvPr>
          <p:cNvSpPr txBox="1"/>
          <p:nvPr>
            <p:custDataLst>
              <p:tags r:id="rId3"/>
            </p:custDataLst>
          </p:nvPr>
        </p:nvSpPr>
        <p:spPr>
          <a:xfrm>
            <a:off x="457200" y="3742936"/>
            <a:ext cx="8229600" cy="1554272"/>
          </a:xfrm>
          <a:prstGeom prst="rect">
            <a:avLst/>
          </a:prstGeom>
          <a:noFill/>
        </p:spPr>
        <p:txBody>
          <a:bodyPr wrap="square" rtlCol="0">
            <a:spAutoFit/>
          </a:bodyPr>
          <a:lstStyle/>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Social Security benefits</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Civil Service benefits</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Wages</a:t>
            </a:r>
          </a:p>
          <a:p>
            <a:pPr marL="461963" lvl="2" indent="-23653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Military Retired Pay benefits</a:t>
            </a:r>
          </a:p>
        </p:txBody>
      </p:sp>
      <p:sp>
        <p:nvSpPr>
          <p:cNvPr id="3" name="Slide Number Placeholder 2">
            <a:extLst>
              <a:ext uri="{FF2B5EF4-FFF2-40B4-BE49-F238E27FC236}">
                <a16:creationId xmlns:a16="http://schemas.microsoft.com/office/drawing/2014/main" id="{6381288E-B767-441B-AB2D-5C207B29BCB8}"/>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8</a:t>
            </a:fld>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E7FC0267-7802-464C-8F8D-051A6ED400BF}"/>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dirty="0">
                <a:effectLst/>
              </a:rPr>
              <a:t>Irregular Income</a:t>
            </a:r>
          </a:p>
        </p:txBody>
      </p:sp>
      <p:sp>
        <p:nvSpPr>
          <p:cNvPr id="11268" name="Rectangle 3">
            <a:extLst>
              <a:ext uri="{FF2B5EF4-FFF2-40B4-BE49-F238E27FC236}">
                <a16:creationId xmlns:a16="http://schemas.microsoft.com/office/drawing/2014/main" id="{DFFFB290-5DEB-4B31-95E5-B0341A798CBF}"/>
              </a:ext>
            </a:extLst>
          </p:cNvPr>
          <p:cNvSpPr>
            <a:spLocks noGrp="1" noChangeArrowheads="1"/>
          </p:cNvSpPr>
          <p:nvPr>
            <p:ph idx="1"/>
            <p:custDataLst>
              <p:tags r:id="rId2"/>
            </p:custDataLst>
          </p:nvPr>
        </p:nvSpPr>
        <p:spPr>
          <a:xfrm>
            <a:off x="457200" y="2057401"/>
            <a:ext cx="8229600" cy="1676400"/>
          </a:xfrm>
        </p:spPr>
        <p:txBody>
          <a:bodyPr>
            <a:normAutofit lnSpcReduction="10000"/>
          </a:bodyPr>
          <a:lstStyle/>
          <a:p>
            <a:pPr marL="0" indent="0">
              <a:spcBef>
                <a:spcPts val="0"/>
              </a:spcBef>
              <a:buClr>
                <a:srgbClr val="1D3275"/>
              </a:buClr>
              <a:buFont typeface="Wingdings" panose="05000000000000000000" pitchFamily="2" charset="2"/>
              <a:buNone/>
              <a:defRPr/>
            </a:pPr>
            <a:r>
              <a:rPr lang="en-US" dirty="0">
                <a:latin typeface="Arial" pitchFamily="34" charset="0"/>
                <a:cs typeface="Arial" pitchFamily="34" charset="0"/>
              </a:rPr>
              <a:t>Irregular income is income that is received several times during an income reporting period – usually in irregular amounts and at irregular intervals.</a:t>
            </a:r>
            <a:br>
              <a:rPr lang="en-US" dirty="0">
                <a:latin typeface="Arial" pitchFamily="34" charset="0"/>
                <a:cs typeface="Arial" pitchFamily="34" charset="0"/>
              </a:rPr>
            </a:br>
            <a:endParaRPr lang="en-US" dirty="0">
              <a:latin typeface="Arial" pitchFamily="34" charset="0"/>
              <a:cs typeface="Arial" pitchFamily="34" charset="0"/>
            </a:endParaRPr>
          </a:p>
          <a:p>
            <a:pPr marL="342900" lvl="1" indent="-342900">
              <a:buClr>
                <a:srgbClr val="1D3275"/>
              </a:buClr>
              <a:buFontTx/>
              <a:buNone/>
              <a:defRPr/>
            </a:pPr>
            <a:r>
              <a:rPr lang="en-US" sz="2000" dirty="0">
                <a:latin typeface="Arial" pitchFamily="34" charset="0"/>
                <a:ea typeface="+mn-ea"/>
                <a:cs typeface="Arial" pitchFamily="34" charset="0"/>
              </a:rPr>
              <a:t>Examples: </a:t>
            </a:r>
          </a:p>
        </p:txBody>
      </p:sp>
      <p:sp>
        <p:nvSpPr>
          <p:cNvPr id="2" name="TextBox 1">
            <a:extLst>
              <a:ext uri="{FF2B5EF4-FFF2-40B4-BE49-F238E27FC236}">
                <a16:creationId xmlns:a16="http://schemas.microsoft.com/office/drawing/2014/main" id="{ABB8F1FF-150F-4BD7-9DBF-3F20A861BABF}"/>
              </a:ext>
            </a:extLst>
          </p:cNvPr>
          <p:cNvSpPr txBox="1"/>
          <p:nvPr>
            <p:custDataLst>
              <p:tags r:id="rId3"/>
            </p:custDataLst>
          </p:nvPr>
        </p:nvSpPr>
        <p:spPr>
          <a:xfrm>
            <a:off x="457200" y="3657600"/>
            <a:ext cx="8229600" cy="784830"/>
          </a:xfrm>
          <a:prstGeom prst="rect">
            <a:avLst/>
          </a:prstGeom>
          <a:noFill/>
        </p:spPr>
        <p:txBody>
          <a:bodyPr wrap="square" rtlCol="0">
            <a:spAutoFit/>
          </a:bodyPr>
          <a:lstStyle/>
          <a:p>
            <a:pPr marL="461963" lvl="2"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Interest income</a:t>
            </a:r>
          </a:p>
          <a:p>
            <a:pPr marL="461963" lvl="2"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Wages from odd jobs (e.g. babysitting, grass-cutting) </a:t>
            </a:r>
          </a:p>
        </p:txBody>
      </p:sp>
      <p:sp>
        <p:nvSpPr>
          <p:cNvPr id="3" name="Slide Number Placeholder 2">
            <a:extLst>
              <a:ext uri="{FF2B5EF4-FFF2-40B4-BE49-F238E27FC236}">
                <a16:creationId xmlns:a16="http://schemas.microsoft.com/office/drawing/2014/main" id="{804C59C9-869E-42B3-8F1F-F9FC30722830}"/>
              </a:ext>
            </a:extLst>
          </p:cNvPr>
          <p:cNvSpPr>
            <a:spLocks noGrp="1"/>
          </p:cNvSpPr>
          <p:nvPr>
            <p:ph type="sldNum" sz="quarter" idx="12"/>
            <p:custDataLst>
              <p:tags r:id="rId4"/>
            </p:custDataLst>
          </p:nvPr>
        </p:nvSpPr>
        <p:spPr>
          <a:xfrm>
            <a:off x="6931152" y="6601976"/>
            <a:ext cx="2133600" cy="365125"/>
          </a:xfrm>
        </p:spPr>
        <p:txBody>
          <a:bodyPr/>
          <a:lstStyle/>
          <a:p>
            <a:fld id="{1FBF0B04-506F-4CCA-BF79-57F1C0FB6BFD}" type="slidenum">
              <a:rPr lang="en-US" altLang="en-US" smtClean="0"/>
              <a:pPr/>
              <a:t>9</a:t>
            </a:fld>
            <a:endParaRPr lang="en-US"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come Classification and Counting Procedures&amp;quot;&quot;/&gt;&lt;property id=&quot;20307&quot; value=&quot;256&quot;/&gt;&lt;/object&gt;&lt;object type=&quot;3&quot; unique_id=&quot;10005&quot;&gt;&lt;property id=&quot;20148&quot; value=&quot;5&quot;/&gt;&lt;property id=&quot;20300&quot; value=&quot;Slide 2 - &amp;quot;Lesson Objectives&amp;quot;&quot;/&gt;&lt;property id=&quot;20307&quot; value=&quot;263&quot;/&gt;&lt;/object&gt;&lt;object type=&quot;3&quot; unique_id=&quot;10006&quot;&gt;&lt;property id=&quot;20148&quot; value=&quot;5&quot;/&gt;&lt;property id=&quot;20300&quot; value=&quot;Slide 3 - &amp;quot;References&amp;quot;&quot;/&gt;&lt;property id=&quot;20307&quot; value=&quot;359&quot;/&gt;&lt;/object&gt;&lt;object type=&quot;3&quot; unique_id=&quot;10007&quot;&gt;&lt;property id=&quot;20148&quot; value=&quot;5&quot;/&gt;&lt;property id=&quot;20300&quot; value=&quot;Slide 4 - &amp;quot;Countable Income Refresher&amp;quot;&quot;/&gt;&lt;property id=&quot;20307&quot; value=&quot;388&quot;/&gt;&lt;/object&gt;&lt;object type=&quot;3&quot; unique_id=&quot;10008&quot;&gt;&lt;property id=&quot;20148&quot; value=&quot;5&quot;/&gt;&lt;property id=&quot;20300&quot; value=&quot;Slide 5 - &amp;quot;Comprehension Checkpoint&amp;quot;&quot;/&gt;&lt;property id=&quot;20307&quot; value=&quot;389&quot;/&gt;&lt;/object&gt;&lt;object type=&quot;3&quot; unique_id=&quot;10009&quot;&gt;&lt;property id=&quot;20148&quot; value=&quot;5&quot;/&gt;&lt;property id=&quot;20300&quot; value=&quot;Slide 6 - &amp;quot;Income Classifications&amp;quot;&quot;/&gt;&lt;property id=&quot;20307&quot; value=&quot;390&quot;/&gt;&lt;/object&gt;&lt;object type=&quot;3&quot; unique_id=&quot;10010&quot;&gt;&lt;property id=&quot;20148&quot; value=&quot;5&quot;/&gt;&lt;property id=&quot;20300&quot; value=&quot;Slide 7 - &amp;quot;Nonrecurring Income&amp;quot;&quot;/&gt;&lt;property id=&quot;20307&quot; value=&quot;392&quot;/&gt;&lt;/object&gt;&lt;object type=&quot;3&quot; unique_id=&quot;10011&quot;&gt;&lt;property id=&quot;20148&quot; value=&quot;5&quot;/&gt;&lt;property id=&quot;20300&quot; value=&quot;Slide 8 - &amp;quot;Recurring Income&amp;quot;&quot;/&gt;&lt;property id=&quot;20307&quot; value=&quot;391&quot;/&gt;&lt;/object&gt;&lt;object type=&quot;3&quot; unique_id=&quot;10012&quot;&gt;&lt;property id=&quot;20148&quot; value=&quot;5&quot;/&gt;&lt;property id=&quot;20300&quot; value=&quot;Slide 9 - &amp;quot;Irregular Income&amp;quot;&quot;/&gt;&lt;property id=&quot;20307&quot; value=&quot;393&quot;/&gt;&lt;/object&gt;&lt;object type=&quot;3&quot; unique_id=&quot;10013&quot;&gt;&lt;property id=&quot;20148&quot; value=&quot;5&quot;/&gt;&lt;property id=&quot;20300&quot; value=&quot;Slide 10 - &amp;quot;Short Term Income&amp;quot;&quot;/&gt;&lt;property id=&quot;20307&quot; value=&quot;394&quot;/&gt;&lt;/object&gt;&lt;object type=&quot;3&quot; unique_id=&quot;10015&quot;&gt;&lt;property id=&quot;20148&quot; value=&quot;5&quot;/&gt;&lt;property id=&quot;20300&quot; value=&quot;Slide 11 - &amp;quot;Income Counting Procedures&amp;quot;&quot;/&gt;&lt;property id=&quot;20307&quot; value=&quot;395&quot;/&gt;&lt;/object&gt;&lt;object type=&quot;3&quot; unique_id=&quot;10016&quot;&gt;&lt;property id=&quot;20148&quot; value=&quot;5&quot;/&gt;&lt;property id=&quot;20300&quot; value=&quot;Slide 12 - &amp;quot;Nonrecurring Income&amp;quot;&quot;/&gt;&lt;property id=&quot;20307&quot; value=&quot;396&quot;/&gt;&lt;/object&gt;&lt;object type=&quot;3&quot; unique_id=&quot;10017&quot;&gt;&lt;property id=&quot;20148&quot; value=&quot;5&quot;/&gt;&lt;property id=&quot;20300&quot; value=&quot;Slide 14 - &amp;quot;Recurring Income&amp;quot;&quot;/&gt;&lt;property id=&quot;20307&quot; value=&quot;398&quot;/&gt;&lt;/object&gt;&lt;object type=&quot;3&quot; unique_id=&quot;10018&quot;&gt;&lt;property id=&quot;20148&quot; value=&quot;5&quot;/&gt;&lt;property id=&quot;20300&quot; value=&quot;Slide 18 - &amp;quot;Irregular Income&amp;quot;&quot;/&gt;&lt;property id=&quot;20307&quot; value=&quot;399&quot;/&gt;&lt;/object&gt;&lt;object type=&quot;3&quot; unique_id=&quot;10020&quot;&gt;&lt;property id=&quot;20148&quot; value=&quot;5&quot;/&gt;&lt;property id=&quot;20300&quot; value=&quot;Slide 21 - &amp;quot;“Hard to Classify” Income&amp;quot;&quot;/&gt;&lt;property id=&quot;20307&quot; value=&quot;401&quot;/&gt;&lt;/object&gt;&lt;object type=&quot;3&quot; unique_id=&quot;10022&quot;&gt;&lt;property id=&quot;20148&quot; value=&quot;5&quot;/&gt;&lt;property id=&quot;20300&quot; value=&quot;Slide 23 - &amp;quot;  Comprehension Checkpoint &amp;quot;&quot;/&gt;&lt;property id=&quot;20307&quot; value=&quot;403&quot;/&gt;&lt;/object&gt;&lt;object type=&quot;3&quot; unique_id=&quot;10023&quot;&gt;&lt;property id=&quot;20148&quot; value=&quot;5&quot;/&gt;&lt;property id=&quot;20300&quot; value=&quot;Slide 24 - &amp;quot;Comprehension Checkpoint &amp;quot;&quot;/&gt;&lt;property id=&quot;20307&quot; value=&quot;404&quot;/&gt;&lt;/object&gt;&lt;object type=&quot;3&quot; unique_id=&quot;10024&quot;&gt;&lt;property id=&quot;20148&quot; value=&quot;5&quot;/&gt;&lt;property id=&quot;20300&quot; value=&quot;Slide 26 - &amp;quot;Income May Be Reclassified&amp;quot;&quot;/&gt;&lt;property id=&quot;20307&quot; value=&quot;405&quot;/&gt;&lt;/object&gt;&lt;object type=&quot;3&quot; unique_id=&quot;10025&quot;&gt;&lt;property id=&quot;20148&quot; value=&quot;5&quot;/&gt;&lt;property id=&quot;20300&quot; value=&quot;Slide 27 - &amp;quot;Discussion – Reclassify Income&amp;quot;&quot;/&gt;&lt;property id=&quot;20307&quot; value=&quot;406&quot;/&gt;&lt;/object&gt;&lt;object type=&quot;3&quot; unique_id=&quot;10026&quot;&gt;&lt;property id=&quot;20148&quot; value=&quot;5&quot;/&gt;&lt;property id=&quot;20300&quot; value=&quot;Slide 29 - &amp;quot;Date of Receipt Not Known&amp;quot;&quot;/&gt;&lt;property id=&quot;20307&quot; value=&quot;408&quot;/&gt;&lt;/object&gt;&lt;object type=&quot;3&quot; unique_id=&quot;10027&quot;&gt;&lt;property id=&quot;20148&quot; value=&quot;5&quot;/&gt;&lt;property id=&quot;20300&quot; value=&quot;Slide 30 - &amp;quot;Additional Information&amp;quot;&quot;/&gt;&lt;property id=&quot;20307&quot; value=&quot;407&quot;/&gt;&lt;/object&gt;&lt;object type=&quot;3&quot; unique_id=&quot;10028&quot;&gt;&lt;property id=&quot;20148&quot; value=&quot;5&quot;/&gt;&lt;property id=&quot;20300&quot; value=&quot;Slide 31&quot;/&gt;&lt;property id=&quot;20307&quot; value=&quot;357&quot;/&gt;&lt;/object&gt;&lt;object type=&quot;3&quot; unique_id=&quot;10245&quot;&gt;&lt;property id=&quot;20148&quot; value=&quot;5&quot;/&gt;&lt;property id=&quot;20300&quot; value=&quot;Slide 16 - &amp;quot;Stop Receiving&amp;quot;&quot;/&gt;&lt;property id=&quot;20307&quot; value=&quot;409&quot;/&gt;&lt;/object&gt;&lt;object type=&quot;3&quot; unique_id=&quot;10246&quot;&gt;&lt;property id=&quot;20148&quot; value=&quot;5&quot;/&gt;&lt;property id=&quot;20300&quot; value=&quot;Slide 28 - &amp;quot;Discussion – Reclassify Income (Continued)&amp;quot;&quot;/&gt;&lt;property id=&quot;20307&quot; value=&quot;410&quot;/&gt;&lt;/object&gt;&lt;object type=&quot;3&quot; unique_id=&quot;10510&quot;&gt;&lt;property id=&quot;20148&quot; value=&quot;5&quot;/&gt;&lt;property id=&quot;20300&quot; value=&quot;Slide 19 - &amp;quot;Short Term Income&amp;quot;&quot;/&gt;&lt;property id=&quot;20307&quot; value=&quot;413&quot;/&gt;&lt;/object&gt;&lt;object type=&quot;3&quot; unique_id=&quot;10512&quot;&gt;&lt;property id=&quot;20148&quot; value=&quot;5&quot;/&gt;&lt;property id=&quot;20300&quot; value=&quot;Slide 22 - &amp;quot;Discussion - “Hard to Classify” Income (Continued)&amp;quot;&quot;/&gt;&lt;property id=&quot;20307&quot; value=&quot;415&quot;/&gt;&lt;/object&gt;&lt;object type=&quot;3&quot; unique_id=&quot;10513&quot;&gt;&lt;property id=&quot;20148&quot; value=&quot;5&quot;/&gt;&lt;property id=&quot;20300&quot; value=&quot;Slide 25 - &amp;quot;Comprehension Checkpoint &amp;quot;&quot;/&gt;&lt;property id=&quot;20307&quot; value=&quot;416&quot;/&gt;&lt;/object&gt;&lt;object type=&quot;3&quot; unique_id=&quot;10781&quot;&gt;&lt;property id=&quot;20148&quot; value=&quot;5&quot;/&gt;&lt;property id=&quot;20300&quot; value=&quot;Slide 17 - &amp;quot;Discussion -Stop Receiving (Continued)&amp;quot;&quot;/&gt;&lt;property id=&quot;20307&quot; value=&quot;419&quot;/&gt;&lt;/object&gt;&lt;object type=&quot;3&quot; unique_id=&quot;10895&quot;&gt;&lt;property id=&quot;20148&quot; value=&quot;5&quot;/&gt;&lt;property id=&quot;20300&quot; value=&quot;Slide 20 - &amp;quot;Discussion - Short Term Income (Continued)&amp;quot;&quot;/&gt;&lt;property id=&quot;20307&quot; value=&quot;421&quot;/&gt;&lt;/object&gt;&lt;object type=&quot;3&quot; unique_id=&quot;11049&quot;&gt;&lt;property id=&quot;20148&quot; value=&quot;5&quot;/&gt;&lt;property id=&quot;20300&quot; value=&quot;Slide 13 - &amp;quot;Discussion - Nonrecurring Income (Continued)&amp;quot;&quot;/&gt;&lt;property id=&quot;20307&quot; value=&quot;423&quot;/&gt;&lt;/object&gt;&lt;object type=&quot;3&quot; unique_id=&quot;11051&quot;&gt;&lt;property id=&quot;20148&quot; value=&quot;5&quot;/&gt;&lt;property id=&quot;20300&quot; value=&quot;Slide 15 - &amp;quot;Discussion - Recurring Income (Continued)&amp;quot;&quot;/&gt;&lt;property id=&quot;20307&quot; value=&quot;42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4&quot;/&gt;&lt;lineCharCount val=&quot;37&quot;/&gt;&lt;lineCharCount val=&quot;1&quot;/&gt;&lt;lineCharCount val=&quot;11&quot;/&gt;&lt;/TableIndex&gt;&lt;/ShapeTextInfo&gt;"/>
  <p:tag name="HTML_SHAPEINFO" val="&lt;ThreeDShapeInfo&gt;&lt;uuid val=&quot;{F20E1A96-EB82-42EB-BABB-4282F58BD069}&quot;/&gt;&lt;isInvalidForFieldText val=&quot;0&quot;/&gt;&lt;Image&gt;&lt;filename val=&quot;C:\Users\User\AppData\Local\Temp\CP785254984171Session\CPTrustFolder785254984171\PPTImport785270573328\data\asimages\{F20E1A96-EB82-42EB-BABB-4282F58BD069}_25.png&quot;/&gt;&lt;left val=&quot;40&quot;/&gt;&lt;top val=&quot;208&quot;/&gt;&lt;width val=&quot;871&quot;/&gt;&lt;height val=&quot;184&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40&quot;/&gt;&lt;lineCharCount val=&quot;27&quot;/&gt;&lt;lineCharCount val=&quot;29&quot;/&gt;&lt;/TableIndex&gt;&lt;/ShapeTextInfo&gt;"/>
  <p:tag name="HTML_SHAPEINFO" val="&lt;ThreeDShapeInfo&gt;&lt;uuid val=&quot;{D2EC8D9B-9CF7-439B-B6E5-A92B2677BE3F}&quot;/&gt;&lt;isInvalidForFieldText val=&quot;0&quot;/&gt;&lt;Image&gt;&lt;filename val=&quot;C:\Users\User\AppData\Local\Temp\CP785254984171Session\CPTrustFolder785254984171\PPTImport785270573328\data\asimages\{D2EC8D9B-9CF7-439B-B6E5-A92B2677BE3F}_25.png&quot;/&gt;&lt;left val=&quot;47&quot;/&gt;&lt;top val=&quot;388&quot;/&gt;&lt;width val=&quot;865&quot;/&gt;&lt;height val=&quot;177&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4A5583-190B-4245-8B21-6EBE0D9720B8}&quot;/&gt;&lt;isInvalidForFieldText val=&quot;0&quot;/&gt;&lt;Image&gt;&lt;filename val=&quot;C:\Users\User\AppData\Local\Temp\CP785254984171Session\CPTrustFolder785254984171\PPTImport785270573328\data\asimages\{774A5583-190B-4245-8B21-6EBE0D9720B8}_25.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205E1D7C-6036-43A9-9CF5-AC0C981C7300}&quot;/&gt;&lt;isInvalidForFieldText val=&quot;0&quot;/&gt;&lt;Image&gt;&lt;filename val=&quot;C:\Users\User\AppData\Local\Temp\CP785254984171Session\CPTrustFolder785254984171\PPTImport785270573328\data\asimages\{205E1D7C-6036-43A9-9CF5-AC0C981C7300}_26.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1&quot;/&gt;&lt;lineCharCount val=&quot;63&quot;/&gt;&lt;lineCharCount val=&quot;48&quot;/&gt;&lt;/TableIndex&gt;&lt;/ShapeTextInfo&gt;"/>
  <p:tag name="HTML_SHAPEINFO" val="&lt;ThreeDShapeInfo&gt;&lt;uuid val=&quot;{49D74A31-9DAF-4508-BAD5-8C5853BA29AB}&quot;/&gt;&lt;isInvalidForFieldText val=&quot;0&quot;/&gt;&lt;Image&gt;&lt;filename val=&quot;C:\Users\User\AppData\Local\Temp\CP785254984171Session\CPTrustFolder785254984171\PPTImport785270573328\data\asimages\{49D74A31-9DAF-4508-BAD5-8C5853BA29AB}_26.png&quot;/&gt;&lt;left val=&quot;40&quot;/&gt;&lt;top val=&quot;212&quot;/&gt;&lt;width val=&quot;871&quot;/&gt;&lt;height val=&quot;4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DC9991-B818-4337-8D3A-21733070A7BD}&quot;/&gt;&lt;isInvalidForFieldText val=&quot;0&quot;/&gt;&lt;Image&gt;&lt;filename val=&quot;C:\Users\User\AppData\Local\Temp\CP785254984171Session\CPTrustFolder785254984171\PPTImport785270573328\data\asimages\{A6DC9991-B818-4337-8D3A-21733070A7BD}_26.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CF786D8-3FD3-47CA-96F8-0520BDCD775F}&quot;/&gt;&lt;isInvalidForFieldText val=&quot;0&quot;/&gt;&lt;Image&gt;&lt;filename val=&quot;C:\Users\User\AppData\Local\Temp\CP785254984171Session\CPTrustFolder785254984171\PPTImport785270573328\data\asimages\{5CF786D8-3FD3-47CA-96F8-0520BDCD775F}_27.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73&quot;/&gt;&lt;lineCharCount val=&quot;71&quot;/&gt;&lt;lineCharCount val=&quot;49&quot;/&gt;&lt;/TableIndex&gt;&lt;/ShapeTextInfo&gt;"/>
  <p:tag name="HTML_SHAPEINFO" val="&lt;ThreeDShapeInfo&gt;&lt;uuid val=&quot;{3A593112-7835-4B04-8C40-C3C3B501BA33}&quot;/&gt;&lt;isInvalidForFieldText val=&quot;0&quot;/&gt;&lt;Image&gt;&lt;filename val=&quot;C:\Users\User\AppData\Local\Temp\CP785254984171Session\CPTrustFolder785254984171\PPTImport785270573328\data\asimages\{3A593112-7835-4B04-8C40-C3C3B501BA33}_27.png&quot;/&gt;&lt;left val=&quot;41&quot;/&gt;&lt;top val=&quot;205&quot;/&gt;&lt;width val=&quot;871&quot;/&gt;&lt;height val=&quot;1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quot;/&gt;&lt;lineCharCount val=&quot;55&quot;/&gt;&lt;lineCharCount val=&quot;70&quot;/&gt;&lt;lineCharCount val=&quot;70&quot;/&gt;&lt;lineCharCount val=&quot;22&quot;/&gt;&lt;lineCharCount val=&quot;45&quot;/&gt;&lt;lineCharCount val=&quot;63&quot;/&gt;&lt;lineCharCount val=&quot;8&quot;/&gt;&lt;/TableIndex&gt;&lt;/ShapeTextInfo&gt;"/>
  <p:tag name="HTML_SHAPEINFO" val="&lt;ThreeDShapeInfo&gt;&lt;uuid val=&quot;{C4188A7A-8A94-41EC-868B-4ED278E13AD1}&quot;/&gt;&lt;isInvalidForFieldText val=&quot;0&quot;/&gt;&lt;Image&gt;&lt;filename val=&quot;C:\Users\User\AppData\Local\Temp\CP785254984171Session\CPTrustFolder785254984171\PPTImport785270573328\data\asimages\{C4188A7A-8A94-41EC-868B-4ED278E13AD1}_27.png&quot;/&gt;&lt;left val=&quot;47&quot;/&gt;&lt;top val=&quot;339&quot;/&gt;&lt;width val=&quot;875&quot;/&gt;&lt;height val=&quot;337&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E4DA0D-1D6F-4EA0-B136-E865A8C1813C}&quot;/&gt;&lt;isInvalidForFieldText val=&quot;0&quot;/&gt;&lt;Image&gt;&lt;filename val=&quot;C:\Users\User\AppData\Local\Temp\CP785254984171Session\CPTrustFolder785254984171\PPTImport785270573328\data\asimages\{B2E4DA0D-1D6F-4EA0-B136-E865A8C1813C}_2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1&quot;/&gt;&lt;/TableIndex&gt;&lt;/ShapeTextInfo&gt;"/>
  <p:tag name="HTML_SHAPEINFO" val="&lt;ThreeDShapeInfo&gt;&lt;uuid val=&quot;{68509A0C-6E74-41C2-829B-D6B48525A440}&quot;/&gt;&lt;isInvalidForFieldText val=&quot;0&quot;/&gt;&lt;Image&gt;&lt;filename val=&quot;C:\Users\User\AppData\Local\Temp\CP785254984171Session\CPTrustFolder785254984171\PPTImport785270573328\data\asimages\{68509A0C-6E74-41C2-829B-D6B48525A440}_28.png&quot;/&gt;&lt;left val=&quot;0&quot;/&gt;&lt;top val=&quot;76&quot;/&gt;&lt;width val=&quot;961&quot;/&gt;&lt;height val=&quot;12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18&quot;/&gt;&lt;/TableIndex&gt;&lt;/ShapeTextInfo&gt;"/>
  <p:tag name="HTML_SHAPEINFO" val="&lt;ThreeDShapeInfo&gt;&lt;uuid val=&quot;{0AE68E87-6952-4FCA-9BFE-469E849990A2}&quot;/&gt;&lt;isInvalidForFieldText val=&quot;0&quot;/&gt;&lt;Image&gt;&lt;filename val=&quot;C:\Users\User\AppData\Local\Temp\CP785254984171Session\CPTrustFolder785254984171\PPTImport785270573328\data\asimages\{0AE68E87-6952-4FCA-9BFE-469E849990A2}_28.png&quot;/&gt;&lt;left val=&quot;40&quot;/&gt;&lt;top val=&quot;209&quot;/&gt;&lt;width val=&quot;871&quot;/&gt;&lt;height val=&quot;8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0&quot;/&gt;&lt;/TableIndex&gt;&lt;/ShapeTextInfo&gt;"/>
  <p:tag name="HTML_SHAPEINFO" val="&lt;ThreeDShapeInfo&gt;&lt;uuid val=&quot;{3A989C74-99A5-4125-AA90-31184289BDEE}&quot;/&gt;&lt;isInvalidForFieldText val=&quot;0&quot;/&gt;&lt;Image&gt;&lt;filename val=&quot;C:\Users\User\AppData\Local\Temp\CP785254984171Session\CPTrustFolder785254984171\PPTImport785270573328\data\asimages\{3A989C74-99A5-4125-AA90-31184289BDEE}_28.png&quot;/&gt;&lt;left val=&quot;47&quot;/&gt;&lt;top val=&quot;302&quot;/&gt;&lt;width val=&quot;865&quot;/&gt;&lt;height val=&quot;9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B65750-48C5-4954-B607-B7DE2FF6E030}&quot;/&gt;&lt;isInvalidForFieldText val=&quot;0&quot;/&gt;&lt;Image&gt;&lt;filename val=&quot;C:\Users\User\AppData\Local\Temp\CP785254984171Session\CPTrustFolder785254984171\PPTImport785270573328\data\asimages\{15B65750-48C5-4954-B607-B7DE2FF6E030}_28.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97EE74F9-70A6-4ACF-A679-DE4679744FBB}&quot;/&gt;&lt;isInvalidForFieldText val=&quot;0&quot;/&gt;&lt;Image&gt;&lt;filename val=&quot;C:\Users\User\AppData\Local\Temp\CP785254984171Session\CPTrustFolder785254984171\PPTImport785270573328\data\asimages\{97EE74F9-70A6-4ACF-A679-DE4679744FBB}_29.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4&quot;/&gt;&lt;lineCharCount val=&quot;62&quot;/&gt;&lt;lineCharCount val=&quot;1&quot;/&gt;&lt;lineCharCount val=&quot;68&quot;/&gt;&lt;lineCharCount val=&quot;39&quot;/&gt;&lt;/TableIndex&gt;&lt;/ShapeTextInfo&gt;"/>
  <p:tag name="HTML_SHAPEINFO" val="&lt;ThreeDShapeInfo&gt;&lt;uuid val=&quot;{E44E3582-C71B-4C4B-8AB9-A611313D8634}&quot;/&gt;&lt;isInvalidForFieldText val=&quot;0&quot;/&gt;&lt;Image&gt;&lt;filename val=&quot;C:\Users\User\AppData\Local\Temp\CP785254984171Session\CPTrustFolder785254984171\PPTImport785270573328\data\asimages\{E44E3582-C71B-4C4B-8AB9-A611313D8634}_29.png&quot;/&gt;&lt;left val=&quot;40&quot;/&gt;&lt;top val=&quot;212&quot;/&gt;&lt;width val=&quot;881&quot;/&gt;&lt;height val=&quot;41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3774935-55B5-41C9-B182-2E175E3BE956}&quot;/&gt;&lt;isInvalidForFieldText val=&quot;0&quot;/&gt;&lt;Image&gt;&lt;filename val=&quot;C:\Users\User\AppData\Local\Temp\CP785254984171Session\CPTrustFolder785254984171\PPTImport785270573328\data\asimages\{B3774935-55B5-41C9-B182-2E175E3BE956}_29.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C1BA1C8F-B37F-4BB3-9F5D-36FCC42E15F3}&quot;/&gt;&lt;isInvalidForFieldText val=&quot;0&quot;/&gt;&lt;Image&gt;&lt;filename val=&quot;C:\Users\User\AppData\Local\Temp\CP785254984171Session\CPTrustFolder785254984171\PPTImport785270573328\data\asimages\{C1BA1C8F-B37F-4BB3-9F5D-36FCC42E15F3}_30.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24A68D5E-11D5-4629-9441-C976D427025E}&quot;/&gt;&lt;isInvalidForFieldText val=&quot;0&quot;/&gt;&lt;Image&gt;&lt;filename val=&quot;C:\Users\User\AppData\Local\Temp\CP785254984171Session\CPTrustFolder785254984171\PPTImport785270573328\data\asimages\{24A68D5E-11D5-4629-9441-C976D427025E}_30.png&quot;/&gt;&lt;left val=&quot;41&quot;/&gt;&lt;top val=&quot;209&quot;/&gt;&lt;width val=&quot;871&quot;/&gt;&lt;height val=&quot;5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5&quot;/&gt;&lt;lineCharCount val=&quot;24&quot;/&gt;&lt;/TableIndex&gt;&lt;/ShapeTextInfo&gt;"/>
  <p:tag name="HTML_SHAPEINFO" val="&lt;ThreeDShapeInfo&gt;&lt;uuid val=&quot;{845E4D79-8C1F-49B9-A043-66CD2FC201B7}&quot;/&gt;&lt;isInvalidForFieldText val=&quot;0&quot;/&gt;&lt;Image&gt;&lt;filename val=&quot;C:\Users\User\AppData\Local\Temp\CP785254984171Session\CPTrustFolder785254984171\PPTImport785270573328\data\asimages\{845E4D79-8C1F-49B9-A043-66CD2FC201B7}_30.png&quot;/&gt;&lt;left val=&quot;47&quot;/&gt;&lt;top val=&quot;272&quot;/&gt;&lt;width val=&quot;865&quot;/&gt;&lt;height val=&quot;12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3726FD-3EC9-4E20-A42B-4750AF3CB8EA}&quot;/&gt;&lt;isInvalidForFieldText val=&quot;0&quot;/&gt;&lt;Image&gt;&lt;filename val=&quot;C:\Users\User\AppData\Local\Temp\CP785254984171Session\CPTrustFolder785254984171\PPTImport785270573328\data\asimages\{0F3726FD-3EC9-4E20-A42B-4750AF3CB8EA}_30.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31BAC7FC-9B91-41E3-8118-B8C1E258138C}&quot;/&gt;&lt;isInvalidForFieldText val=&quot;0&quot;/&gt;&lt;Image&gt;&lt;filename val=&quot;C:\Users\User\AppData\Local\Temp\CP785254984171Session\CPTrustFolder785254984171\PPTImport785270573328\data\asimages\{31BAC7FC-9B91-41E3-8118-B8C1E258138C}_31.png&quot;/&gt;&lt;left val=&quot;0&quot;/&gt;&lt;top val=&quot;278&quot;/&gt;&lt;width val=&quot;961&quot;/&gt;&lt;height val=&quot;20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0439A3-BA76-43D5-B54E-C1297BF84F30}&quot;/&gt;&lt;isInvalidForFieldText val=&quot;0&quot;/&gt;&lt;Image&gt;&lt;filename val=&quot;C:\Users\User\AppData\Local\Temp\CP785254984171Session\CPTrustFolder785254984171\PPTImport785270573328\data\asimages\{7B0439A3-BA76-43D5-B54E-C1297BF84F30}_31.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2B96FDC-18DB-4229-85B7-60C2FC699F07}&quot;/&gt;&lt;isInvalidForFieldText val=&quot;0&quot;/&gt;&lt;Image&gt;&lt;filename val=&quot;C:\Users\User\AppData\Local\Temp\CP785254984171Session\CPTrustFolder785254984171\PPTImport785270573328\data\asimages\{A2B96FDC-18DB-4229-85B7-60C2FC699F07}_32.png&quot;/&gt;&lt;left val=&quot;0&quot;/&gt;&lt;top val=&quot;278&quot;/&gt;&lt;width val=&quot;961&quot;/&gt;&lt;height val=&quot;20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F77A91-D1D0-4D91-A5E1-A5ACE29F8171}&quot;/&gt;&lt;isInvalidForFieldText val=&quot;0&quot;/&gt;&lt;Image&gt;&lt;filename val=&quot;C:\Users\User\AppData\Local\Temp\CP785254984171Session\CPTrustFolder785254984171\PPTImport785270573328\data\asimages\{E5F77A91-D1D0-4D91-A5E1-A5ACE29F8171}_32.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10&quot;/&gt;&lt;/TableIndex&gt;&lt;/ShapeTextInfo&gt;"/>
  <p:tag name="PRESENTER_DUMMYTAG" val="&lt;DummyForForceWrite&gt;&lt;/DummyForForceWrite&gt;"/>
  <p:tag name="HTML_SHAPEINFO" val="&lt;ThreeDShapeInfo&gt;&lt;uuid val=&quot;{23BB75DA-155B-4933-9C95-11EC83CB2B97}&quot;/&gt;&lt;isInvalidForFieldText val=&quot;0&quot;/&gt;&lt;Image&gt;&lt;filename val=&quot;C:\Users\User\AppData\Local\Temp\CP785254984171Session\CPTrustFolder785254984171\PPTImport785270573328\data\asimages\{23BB75DA-155B-4933-9C95-11EC83CB2B97}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6&quot;/&gt;&lt;/TableIndex&gt;&lt;/ShapeTextInfo&gt;"/>
  <p:tag name="PRESENTER_DUMMYTAG" val="&lt;DummyForForceWrite&gt;&lt;/DummyForForceWrite&gt;"/>
  <p:tag name="HTML_SHAPEINFO" val="&lt;ThreeDShapeInfo&gt;&lt;uuid val=&quot;{87215437-633A-44CB-92DA-5D4EAD6E4906}&quot;/&gt;&lt;isInvalidForFieldText val=&quot;0&quot;/&gt;&lt;Image&gt;&lt;filename val=&quot;C:\Users\User\AppData\Local\Temp\CP785254984171Session\CPTrustFolder785254984171\PPTImport785270573328\data\asimages\{87215437-633A-44CB-92DA-5D4EAD6E4906}_1.png&quot;/&gt;&lt;left val=&quot;67&quot;/&gt;&lt;top val=&quot;491&quot;/&gt;&lt;width val=&quot;4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7283B5ED-56EA-401E-B902-16C92A409BBA}&quot;/&gt;&lt;isInvalidForFieldText val=&quot;0&quot;/&gt;&lt;Image&gt;&lt;filename val=&quot;C:\Users\User\AppData\Local\Temp\CP785254984171Session\CPTrustFolder785254984171\PPTImport785270573328\data\asimages\{7283B5ED-56EA-401E-B902-16C92A409BBA}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EF2EA67-1787-4B77-98FE-2C3898EBE83B}&quot;/&gt;&lt;isInvalidForFieldText val=&quot;0&quot;/&gt;&lt;Image&gt;&lt;filename val=&quot;C:\Users\User\AppData\Local\Temp\CP785254984171Session\CPTrustFolder785254984171\PPTImport785270573328\data\asimages\{8EF2EA67-1787-4B77-98FE-2C3898EBE83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1&quot;/&gt;&lt;lineCharCount val=&quot;50&quot;/&gt;&lt;/TableIndex&gt;&lt;/ShapeTextInfo&gt;"/>
  <p:tag name="HTML_SHAPEINFO" val="&lt;ThreeDShapeInfo&gt;&lt;uuid val=&quot;{4FEB256A-504A-410A-929F-84F98BF86028}&quot;/&gt;&lt;isInvalidForFieldText val=&quot;0&quot;/&gt;&lt;Image&gt;&lt;filename val=&quot;C:\Users\User\AppData\Local\Temp\CP785254984171Session\CPTrustFolder785254984171\PPTImport785270573328\data\asimages\{4FEB256A-504A-410A-929F-84F98BF86028}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C684788-05CE-41C6-8450-EA3C035838F1}&quot;/&gt;&lt;isInvalidForFieldText val=&quot;0&quot;/&gt;&lt;Image&gt;&lt;filename val=&quot;C:\Users\User\AppData\Local\Temp\CP785254984171Session\CPTrustFolder785254984171\PPTImport785270573328\data\asimages\{AC684788-05CE-41C6-8450-EA3C035838F1}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B9E177D-3D5D-4D00-8C0D-9A8F835D9292}&quot;/&gt;&lt;isInvalidForFieldText val=&quot;0&quot;/&gt;&lt;Image&gt;&lt;filename val=&quot;C:\Users\User\AppData\Local\Temp\CP785254984171Session\CPTrustFolder785254984171\PPTImport785270573328\data\asimages\{0B9E177D-3D5D-4D00-8C0D-9A8F835D9292}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810DB-A797-4CB1-AFA2-C5451C2D9BED}&quot;/&gt;&lt;isInvalidForFieldText val=&quot;0&quot;/&gt;&lt;Image&gt;&lt;filename val=&quot;C:\Users\User\AppData\Local\Temp\CP785254984171Session\CPTrustFolder785254984171\PPTImport785270573328\data\asimages\{2A3810DB-A797-4CB1-AFA2-C5451C2D9BED}_3.png&quot;/&gt;&lt;left val=&quot;599&quot;/&gt;&lt;top val=&quot;223&quot;/&gt;&lt;width val=&quot;188&quot;/&gt;&lt;height val=&quot;30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13&quot;/&gt;&lt;lineCharCount val=&quot;24&quot;/&gt;&lt;lineCharCount val=&quot;17&quot;/&gt;&lt;lineCharCount val=&quot;35&quot;/&gt;&lt;lineCharCount val=&quot;1&quot;/&gt;&lt;lineCharCount val=&quot;1&quot;/&gt;&lt;lineCharCount val=&quot;1&quot;/&gt;&lt;/TableIndex&gt;&lt;/ShapeTextInfo&gt;"/>
  <p:tag name="HTML_SHAPEINFO" val="&lt;ThreeDShapeInfo&gt;&lt;uuid val=&quot;{80A4A0BA-65FC-4700-A4F1-A8E150C70D48}&quot;/&gt;&lt;isInvalidForFieldText val=&quot;0&quot;/&gt;&lt;Image&gt;&lt;filename val=&quot;C:\Users\User\AppData\Local\Temp\CP785254984171Session\CPTrustFolder785254984171\PPTImport785270573328\data\asimages\{80A4A0BA-65FC-4700-A4F1-A8E150C70D48}_3.png&quot;/&gt;&lt;left val=&quot;42&quot;/&gt;&lt;top val=&quot;212&quot;/&gt;&lt;width val=&quot;534&quot;/&gt;&lt;height val=&quot;37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9EB0D8-68A7-4FB8-82A9-A14C2595A052}&quot;/&gt;&lt;isInvalidForFieldText val=&quot;0&quot;/&gt;&lt;Image&gt;&lt;filename val=&quot;C:\Users\User\AppData\Local\Temp\CP785254984171Session\CPTrustFolder785254984171\PPTImport785270573328\data\asimages\{8A9EB0D8-68A7-4FB8-82A9-A14C2595A052}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6F97E47-491C-4C57-8CB1-102FF86A60CB}&quot;/&gt;&lt;isInvalidForFieldText val=&quot;0&quot;/&gt;&lt;Image&gt;&lt;filename val=&quot;C:\Users\User\AppData\Local\Temp\CP785254984171Session\CPTrustFolder785254984171\PPTImport785270573328\data\asimages\{66F97E47-491C-4C57-8CB1-102FF86A60CB}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1D80A27-8BC3-48AD-89C7-754F55EF2AC9}&quot;/&gt;&lt;isInvalidForFieldText val=&quot;0&quot;/&gt;&lt;Image&gt;&lt;filename val=&quot;C:\Users\User\AppData\Local\Temp\CP785254984171Session\CPTrustFolder785254984171\PPTImport785270573328\data\asimages\{41D80A27-8BC3-48AD-89C7-754F55EF2AC9}_4.png&quot;/&gt;&lt;left val=&quot;42&quot;/&gt;&lt;top val=&quot;212&quot;/&gt;&lt;width val=&quot;870&quot;/&gt;&lt;height val=&quot;5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56&quot;/&gt;&lt;/TableIndex&gt;&lt;/ShapeTextInfo&gt;"/>
  <p:tag name="HTML_SHAPEINFO" val="&lt;ThreeDShapeInfo&gt;&lt;uuid val=&quot;{0A774698-0E31-42D4-995A-A48CC31FD2EB}&quot;/&gt;&lt;isInvalidForFieldText val=&quot;0&quot;/&gt;&lt;Image&gt;&lt;filename val=&quot;C:\Users\User\AppData\Local\Temp\CP785254984171Session\CPTrustFolder785254984171\PPTImport785270573328\data\asimages\{0A774698-0E31-42D4-995A-A48CC31FD2EB}_4.png&quot;/&gt;&lt;left val=&quot;46&quot;/&gt;&lt;top val=&quot;275&quot;/&gt;&lt;width val=&quot;865&quot;/&gt;&lt;height val=&quot;8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FDE641A-113B-4206-B8B8-71EF9B51D309}&quot;/&gt;&lt;isInvalidForFieldText val=&quot;0&quot;/&gt;&lt;Image&gt;&lt;filename val=&quot;C:\Users\User\AppData\Local\Temp\CP785254984171Session\CPTrustFolder785254984171\PPTImport785270573328\data\asimages\{AFDE641A-113B-4206-B8B8-71EF9B51D309}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8399DB97-C98C-4AD6-BAA3-01B4B15DCB71}&quot;/&gt;&lt;isInvalidForFieldText val=&quot;0&quot;/&gt;&lt;Image&gt;&lt;filename val=&quot;C:\Users\User\AppData\Local\Temp\CP785254984171Session\CPTrustFolder785254984171\PPTImport785270573328\data\asimages\{8399DB97-C98C-4AD6-BAA3-01B4B15DCB71}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1&quot;/&gt;&lt;lineCharCount val=&quot;47&quot;/&gt;&lt;/TableIndex&gt;&lt;/ShapeTextInfo&gt;"/>
  <p:tag name="HTML_SHAPEINFO" val="&lt;ThreeDShapeInfo&gt;&lt;uuid val=&quot;{D2D65090-640D-4169-BD9D-85C893D2F802}&quot;/&gt;&lt;isInvalidForFieldText val=&quot;0&quot;/&gt;&lt;Image&gt;&lt;filename val=&quot;C:\Users\User\AppData\Local\Temp\CP785254984171Session\CPTrustFolder785254984171\PPTImport785270573328\data\asimages\{D2D65090-640D-4169-BD9D-85C893D2F802}_5.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1144C67-502E-4DA7-9D07-22D6DD135380}&quot;/&gt;&lt;isInvalidForFieldText val=&quot;0&quot;/&gt;&lt;Image&gt;&lt;filename val=&quot;C:\Users\User\AppData\Local\Temp\CP785254984171Session\CPTrustFolder785254984171\PPTImport785270573328\data\asimages\{81144C67-502E-4DA7-9D07-22D6DD135380}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F8FE89E7-0EE1-4B26-861B-CE599EDFC11E}&quot;/&gt;&lt;isInvalidForFieldText val=&quot;0&quot;/&gt;&lt;Image&gt;&lt;filename val=&quot;C:\Users\User\AppData\Local\Temp\CP785254984171Session\CPTrustFolder785254984171\PPTImport785270573328\data\asimages\{F8FE89E7-0EE1-4B26-861B-CE599EDFC11E}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545063E3-2B27-4AC7-929C-5644CF01F19A}&quot;/&gt;&lt;isInvalidForFieldText val=&quot;0&quot;/&gt;&lt;Image&gt;&lt;filename val=&quot;C:\Users\User\AppData\Local\Temp\CP785254984171Session\CPTrustFolder785254984171\PPTImport785270573328\data\asimages\{545063E3-2B27-4AC7-929C-5644CF01F19A}_6.png&quot;/&gt;&lt;left val=&quot;41&quot;/&gt;&lt;top val=&quot;209&quot;/&gt;&lt;width val=&quot;871&quot;/&gt;&lt;height val=&quot;5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7&quot;/&gt;&lt;lineCharCount val=&quot;18&quot;/&gt;&lt;lineCharCount val=&quot;18&quot;/&gt;&lt;/TableIndex&gt;&lt;/ShapeTextInfo&gt;"/>
  <p:tag name="HTML_SHAPEINFO" val="&lt;ThreeDShapeInfo&gt;&lt;uuid val=&quot;{780F360C-F5C0-400D-BDED-1EBBBE90FD0A}&quot;/&gt;&lt;isInvalidForFieldText val=&quot;0&quot;/&gt;&lt;Image&gt;&lt;filename val=&quot;C:\Users\User\AppData\Local\Temp\CP785254984171Session\CPTrustFolder785254984171\PPTImport785270573328\data\asimages\{780F360C-F5C0-400D-BDED-1EBBBE90FD0A}_6.png&quot;/&gt;&lt;left val=&quot;47&quot;/&gt;&lt;top val=&quot;253&quot;/&gt;&lt;width val=&quot;865&quot;/&gt;&lt;height val=&quot;29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223DDE2-6CB4-4F1D-8D1E-68BE01D99EB7}&quot;/&gt;&lt;isInvalidForFieldText val=&quot;0&quot;/&gt;&lt;Image&gt;&lt;filename val=&quot;C:\Users\User\AppData\Local\Temp\CP785254984171Session\CPTrustFolder785254984171\PPTImport785270573328\data\asimages\{1223DDE2-6CB4-4F1D-8D1E-68BE01D99EB7}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194CD86-6714-4262-8B8F-8B654ECD4A6A}&quot;/&gt;&lt;isInvalidForFieldText val=&quot;0&quot;/&gt;&lt;Image&gt;&lt;filename val=&quot;C:\Users\User\AppData\Local\Temp\CP785254984171Session\CPTrustFolder785254984171\PPTImport785270573328\data\asimages\{1194CD86-6714-4262-8B8F-8B654ECD4A6A}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1&quot;/&gt;&lt;lineCharCount val=&quot;18&quot;/&gt;&lt;/TableIndex&gt;&lt;/ShapeTextInfo&gt;"/>
  <p:tag name="HTML_SHAPEINFO" val="&lt;ThreeDShapeInfo&gt;&lt;uuid val=&quot;{8B4DF316-AE49-4506-8D8E-0A6855899D50}&quot;/&gt;&lt;isInvalidForFieldText val=&quot;0&quot;/&gt;&lt;Image&gt;&lt;filename val=&quot;C:\Users\User\AppData\Local\Temp\CP785254984171Session\CPTrustFolder785254984171\PPTImport785270573328\data\asimages\{8B4DF316-AE49-4506-8D8E-0A6855899D50}_7.png&quot;/&gt;&lt;left val=&quot;40&quot;/&gt;&lt;top val=&quot;212&quot;/&gt;&lt;width val=&quot;871&quot;/&gt;&lt;height val=&quot;13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12&quot;/&gt;&lt;lineCharCount val=&quot;17&quot;/&gt;&lt;/TableIndex&gt;&lt;/ShapeTextInfo&gt;"/>
  <p:tag name="HTML_SHAPEINFO" val="&lt;ThreeDShapeInfo&gt;&lt;uuid val=&quot;{38E68BCD-096B-42AE-8832-6296358C3AC8}&quot;/&gt;&lt;isInvalidForFieldText val=&quot;0&quot;/&gt;&lt;Image&gt;&lt;filename val=&quot;C:\Users\User\AppData\Local\Temp\CP785254984171Session\CPTrustFolder785254984171\PPTImport785270573328\data\asimages\{38E68BCD-096B-42AE-8832-6296358C3AC8}_7.png&quot;/&gt;&lt;left val=&quot;47&quot;/&gt;&lt;top val=&quot;340&quot;/&gt;&lt;width val=&quot;865&quot;/&gt;&lt;height val=&quot;13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9EF0BB-D525-4281-A0C4-EECB2A797813}&quot;/&gt;&lt;isInvalidForFieldText val=&quot;0&quot;/&gt;&lt;Image&gt;&lt;filename val=&quot;C:\Users\User\AppData\Local\Temp\CP785254984171Session\CPTrustFolder785254984171\PPTImport785270573328\data\asimages\{3F9EF0BB-D525-4281-A0C4-EECB2A797813}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9E11A1EE-1488-4753-917F-1A0B2F4EDDDB}&quot;/&gt;&lt;isInvalidForFieldText val=&quot;0&quot;/&gt;&lt;Image&gt;&lt;filename val=&quot;C:\Users\User\AppData\Local\Temp\CP785254984171Session\CPTrustFolder785254984171\PPTImport785270573328\data\asimages\{9E11A1EE-1488-4753-917F-1A0B2F4EDDDB}_8.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1&quot;/&gt;&lt;lineCharCount val=&quot;70&quot;/&gt;&lt;lineCharCount val=&quot;32&quot;/&gt;&lt;lineCharCount val=&quot;1&quot;/&gt;&lt;lineCharCount val=&quot;18&quot;/&gt;&lt;/TableIndex&gt;&lt;/ShapeTextInfo&gt;"/>
  <p:tag name="HTML_SHAPEINFO" val="&lt;ThreeDShapeInfo&gt;&lt;uuid val=&quot;{9147F8D1-1847-463B-99B6-E823FF7A623C}&quot;/&gt;&lt;isInvalidForFieldText val=&quot;0&quot;/&gt;&lt;Image&gt;&lt;filename val=&quot;C:\Users\User\AppData\Local\Temp\CP785254984171Session\CPTrustFolder785254984171\PPTImport785270573328\data\asimages\{9147F8D1-1847-463B-99B6-E823FF7A623C}_8.png&quot;/&gt;&lt;left val=&quot;40&quot;/&gt;&lt;top val=&quot;208&quot;/&gt;&lt;width val=&quot;879&quot;/&gt;&lt;height val=&quot;20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3&quot;/&gt;&lt;lineCharCount val=&quot;6&quot;/&gt;&lt;lineCharCount val=&quot;29&quot;/&gt;&lt;/TableIndex&gt;&lt;/ShapeTextInfo&gt;"/>
  <p:tag name="HTML_SHAPEINFO" val="&lt;ThreeDShapeInfo&gt;&lt;uuid val=&quot;{7E6227A5-0E52-4911-B2C2-1E87A4CF258A}&quot;/&gt;&lt;isInvalidForFieldText val=&quot;0&quot;/&gt;&lt;Image&gt;&lt;filename val=&quot;C:\Users\User\AppData\Local\Temp\CP785254984171Session\CPTrustFolder785254984171\PPTImport785270573328\data\asimages\{7E6227A5-0E52-4911-B2C2-1E87A4CF258A}_8.png&quot;/&gt;&lt;left val=&quot;47&quot;/&gt;&lt;top val=&quot;388&quot;/&gt;&lt;width val=&quot;865&quot;/&gt;&lt;height val=&quot;17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B071A65-3AB7-4930-8B8D-2BB0941D72F1}&quot;/&gt;&lt;isInvalidForFieldText val=&quot;0&quot;/&gt;&lt;Image&gt;&lt;filename val=&quot;C:\Users\User\AppData\Local\Temp\CP785254984171Session\CPTrustFolder785254984171\PPTImport785270573328\data\asimages\{BB071A65-3AB7-4930-8B8D-2BB0941D72F1}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CBB126FE-DFA9-4C1E-A6C3-BE505552B5BE}&quot;/&gt;&lt;isInvalidForFieldText val=&quot;0&quot;/&gt;&lt;Image&gt;&lt;filename val=&quot;C:\Users\User\AppData\Local\Temp\CP785254984171Session\CPTrustFolder785254984171\PPTImport785270573328\data\asimages\{CBB126FE-DFA9-4C1E-A6C3-BE505552B5BE}_9.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72&quot;/&gt;&lt;lineCharCount val=&quot;11&quot;/&gt;&lt;lineCharCount val=&quot;1&quot;/&gt;&lt;lineCharCount val=&quot;10&quot;/&gt;&lt;/TableIndex&gt;&lt;/ShapeTextInfo&gt;"/>
  <p:tag name="HTML_SHAPEINFO" val="&lt;ThreeDShapeInfo&gt;&lt;uuid val=&quot;{B8DE4C47-88BD-46CE-A721-88D9713D3FAE}&quot;/&gt;&lt;isInvalidForFieldText val=&quot;0&quot;/&gt;&lt;Image&gt;&lt;filename val=&quot;C:\Users\User\AppData\Local\Temp\CP785254984171Session\CPTrustFolder785254984171\PPTImport785270573328\data\asimages\{B8DE4C47-88BD-46CE-A721-88D9713D3FAE}_9.png&quot;/&gt;&lt;left val=&quot;40&quot;/&gt;&lt;top val=&quot;208&quot;/&gt;&lt;width val=&quot;871&quot;/&gt;&lt;height val=&quot;18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54&quot;/&gt;&lt;/TableIndex&gt;&lt;/ShapeTextInfo&gt;"/>
  <p:tag name="HTML_SHAPEINFO" val="&lt;ThreeDShapeInfo&gt;&lt;uuid val=&quot;{6580288C-EF58-452F-9290-EF13938C542B}&quot;/&gt;&lt;isInvalidForFieldText val=&quot;0&quot;/&gt;&lt;Image&gt;&lt;filename val=&quot;C:\Users\User\AppData\Local\Temp\CP785254984171Session\CPTrustFolder785254984171\PPTImport785270573328\data\asimages\{6580288C-EF58-452F-9290-EF13938C542B}_9.png&quot;/&gt;&lt;left val=&quot;47&quot;/&gt;&lt;top val=&quot;380&quot;/&gt;&lt;width val=&quot;865&quot;/&gt;&lt;height val=&quot;9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834A32-1E46-401E-95D2-6861928EACF3}&quot;/&gt;&lt;isInvalidForFieldText val=&quot;0&quot;/&gt;&lt;Image&gt;&lt;filename val=&quot;C:\Users\User\AppData\Local\Temp\CP785254984171Session\CPTrustFolder785254984171\PPTImport785270573328\data\asimages\{8A834A32-1E46-401E-95D2-6861928EACF3}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32A7070-16EE-4728-A661-83937F36B2A4}&quot;/&gt;&lt;isInvalidForFieldText val=&quot;0&quot;/&gt;&lt;Image&gt;&lt;filename val=&quot;C:\Users\User\AppData\Local\Temp\CP785254984171Session\CPTrustFolder785254984171\PPTImport785270573328\data\asimages\{232A7070-16EE-4728-A661-83937F36B2A4}_10.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31&quot;/&gt;&lt;lineCharCount val=&quot;1&quot;/&gt;&lt;lineCharCount val=&quot;10&quot;/&gt;&lt;lineCharCount val=&quot;66&quot;/&gt;&lt;/TableIndex&gt;&lt;/ShapeTextInfo&gt;"/>
  <p:tag name="HTML_SHAPEINFO" val="&lt;ThreeDShapeInfo&gt;&lt;uuid val=&quot;{DCCF589A-D4C1-419C-9823-FF9C9E24AC3E}&quot;/&gt;&lt;isInvalidForFieldText val=&quot;0&quot;/&gt;&lt;Image&gt;&lt;filename val=&quot;C:\Users\User\AppData\Local\Temp\CP785254984171Session\CPTrustFolder785254984171\PPTImport785270573328\data\asimages\{DCCF589A-D4C1-419C-9823-FF9C9E24AC3E}_10.png&quot;/&gt;&lt;left val=&quot;40&quot;/&gt;&lt;top val=&quot;212&quot;/&gt;&lt;width val=&quot;871&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3FAF59-2FEB-4E6F-8C6D-34704EDDB790}&quot;/&gt;&lt;isInvalidForFieldText val=&quot;0&quot;/&gt;&lt;Image&gt;&lt;filename val=&quot;C:\Users\User\AppData\Local\Temp\CP785254984171Session\CPTrustFolder785254984171\PPTImport785270573328\data\asimages\{053FAF59-2FEB-4E6F-8C6D-34704EDDB790}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9540E2F-0607-4C51-9008-6FD465598305}&quot;/&gt;&lt;isInvalidForFieldText val=&quot;0&quot;/&gt;&lt;Image&gt;&lt;filename val=&quot;C:\Users\User\AppData\Local\Temp\CP785254984171Session\CPTrustFolder785254984171\PPTImport785270573328\data\asimages\{59540E2F-0607-4C51-9008-6FD465598305}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19&quot;/&gt;&lt;lineCharCount val=&quot;1&quot;/&gt;&lt;lineCharCount val=&quot;57&quot;/&gt;&lt;/TableIndex&gt;&lt;/ShapeTextInfo&gt;"/>
  <p:tag name="HTML_SHAPEINFO" val="&lt;ThreeDShapeInfo&gt;&lt;uuid val=&quot;{5E14C3ED-A993-4B2B-991A-6A048D78D3DA}&quot;/&gt;&lt;isInvalidForFieldText val=&quot;0&quot;/&gt;&lt;Image&gt;&lt;filename val=&quot;C:\Users\User\AppData\Local\Temp\CP785254984171Session\CPTrustFolder785254984171\PPTImport785270573328\data\asimages\{5E14C3ED-A993-4B2B-991A-6A048D78D3DA}_11.png&quot;/&gt;&lt;left val=&quot;40&quot;/&gt;&lt;top val=&quot;208&quot;/&gt;&lt;width val=&quot;871&quot;/&gt;&lt;height val=&quot;144&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63&quot;/&gt;&lt;/TableIndex&gt;&lt;/ShapeTextInfo&gt;"/>
  <p:tag name="HTML_SHAPEINFO" val="&lt;ThreeDShapeInfo&gt;&lt;uuid val=&quot;{7F355117-4AAA-47CC-934A-ED4CDA57F7E5}&quot;/&gt;&lt;isInvalidForFieldText val=&quot;0&quot;/&gt;&lt;Image&gt;&lt;filename val=&quot;C:\Users\User\AppData\Local\Temp\CP785254984171Session\CPTrustFolder785254984171\PPTImport785270573328\data\asimages\{7F355117-4AAA-47CC-934A-ED4CDA57F7E5}_11.png&quot;/&gt;&lt;left val=&quot;47&quot;/&gt;&lt;top val=&quot;348&quot;/&gt;&lt;width val=&quot;865&quot;/&gt;&lt;height val=&quot;9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593DEF-8367-4B24-ACF4-399E55E9D6CF}&quot;/&gt;&lt;isInvalidForFieldText val=&quot;0&quot;/&gt;&lt;Image&gt;&lt;filename val=&quot;C:\Users\User\AppData\Local\Temp\CP785254984171Session\CPTrustFolder785254984171\PPTImport785270573328\data\asimages\{93593DEF-8367-4B24-ACF4-399E55E9D6CF}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D807C42-B975-4610-8E18-DB9FB14982AA}&quot;/&gt;&lt;isInvalidForFieldText val=&quot;0&quot;/&gt;&lt;Image&gt;&lt;filename val=&quot;C:\Users\User\AppData\Local\Temp\CP785254984171Session\CPTrustFolder785254984171\PPTImport785270573328\data\asimages\{3D807C42-B975-4610-8E18-DB9FB14982AA}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15&quot;/&gt;&lt;lineCharCount val=&quot;1&quot;/&gt;&lt;lineCharCount val=&quot;64&quot;/&gt;&lt;lineCharCount val=&quot;33&quot;/&gt;&lt;/TableIndex&gt;&lt;/ShapeTextInfo&gt;"/>
  <p:tag name="HTML_SHAPEINFO" val="&lt;ThreeDShapeInfo&gt;&lt;uuid val=&quot;{C94C4F14-A2B6-42F7-8EFE-D0B81345BEBB}&quot;/&gt;&lt;isInvalidForFieldText val=&quot;0&quot;/&gt;&lt;Image&gt;&lt;filename val=&quot;C:\Users\User\AppData\Local\Temp\CP785254984171Session\CPTrustFolder785254984171\PPTImport785270573328\data\asimages\{C94C4F14-A2B6-42F7-8EFE-D0B81345BEBB}_12.png&quot;/&gt;&lt;left val=&quot;40&quot;/&gt;&lt;top val=&quot;212&quot;/&gt;&lt;width val=&quot;871&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9429C4-EB5F-4E72-A124-EB30656E4E44}&quot;/&gt;&lt;isInvalidForFieldText val=&quot;0&quot;/&gt;&lt;Image&gt;&lt;filename val=&quot;C:\Users\User\AppData\Local\Temp\CP785254984171Session\CPTrustFolder785254984171\PPTImport785270573328\data\asimages\{9B9429C4-EB5F-4E72-A124-EB30656E4E44}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1&quot;/&gt;&lt;/TableIndex&gt;&lt;/ShapeTextInfo&gt;"/>
  <p:tag name="HTML_SHAPEINFO" val="&lt;ThreeDShapeInfo&gt;&lt;uuid val=&quot;{69324A0C-0BEE-4712-B0B5-EA7E664F26E8}&quot;/&gt;&lt;isInvalidForFieldText val=&quot;0&quot;/&gt;&lt;Image&gt;&lt;filename val=&quot;C:\Users\User\AppData\Local\Temp\CP785254984171Session\CPTrustFolder785254984171\PPTImport785270573328\data\asimages\{69324A0C-0BEE-4712-B0B5-EA7E664F26E8}_13.png&quot;/&gt;&lt;left val=&quot;0&quot;/&gt;&lt;top val=&quot;76&quot;/&gt;&lt;width val=&quot;961&quot;/&gt;&lt;height val=&quot;12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6&quot;/&gt;&lt;/TableIndex&gt;&lt;/ShapeTextInfo&gt;"/>
  <p:tag name="HTML_SHAPEINFO" val="&lt;ThreeDShapeInfo&gt;&lt;uuid val=&quot;{0D537752-E7B8-4C4D-BB21-1C1C610D4CDB}&quot;/&gt;&lt;isInvalidForFieldText val=&quot;0&quot;/&gt;&lt;Image&gt;&lt;filename val=&quot;C:\Users\User\AppData\Local\Temp\CP785254984171Session\CPTrustFolder785254984171\PPTImport785270573328\data\asimages\{0D537752-E7B8-4C4D-BB21-1C1C610D4CDB}_13.png&quot;/&gt;&lt;left val=&quot;40&quot;/&gt;&lt;top val=&quot;212&quot;/&gt;&lt;width val=&quot;88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A64618-EB85-4B44-A4E2-74D393E01ED0}&quot;/&gt;&lt;isInvalidForFieldText val=&quot;0&quot;/&gt;&lt;Image&gt;&lt;filename val=&quot;C:\Users\User\AppData\Local\Temp\CP785254984171Session\CPTrustFolder785254984171\PPTImport785270573328\data\asimages\{1AA64618-EB85-4B44-A4E2-74D393E01ED0}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B616D22F-FD4F-4201-AB7B-FD772463DC57}&quot;/&gt;&lt;isInvalidForFieldText val=&quot;0&quot;/&gt;&lt;Image&gt;&lt;filename val=&quot;C:\Users\User\AppData\Local\Temp\CP785254984171Session\CPTrustFolder785254984171\PPTImport785270573328\data\asimages\{B616D22F-FD4F-4201-AB7B-FD772463DC57}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8&quot;/&gt;&lt;lineCharCount val=&quot;63&quot;/&gt;&lt;lineCharCount val=&quot;10&quot;/&gt;&lt;lineCharCount val=&quot;1&quot;/&gt;&lt;lineCharCount val=&quot;68&quot;/&gt;&lt;lineCharCount val=&quot;26&quot;/&gt;&lt;lineCharCount val=&quot;1&quot;/&gt;&lt;lineCharCount val=&quot;68&quot;/&gt;&lt;lineCharCount val=&quot;68&quot;/&gt;&lt;lineCharCount val=&quot;37&quot;/&gt;&lt;/TableIndex&gt;&lt;/ShapeTextInfo&gt;"/>
  <p:tag name="HTML_SHAPEINFO" val="&lt;ThreeDShapeInfo&gt;&lt;uuid val=&quot;{774F8F19-FBFE-4524-A8FC-50E3DD6FAD7B}&quot;/&gt;&lt;isInvalidForFieldText val=&quot;0&quot;/&gt;&lt;Image&gt;&lt;filename val=&quot;C:\Users\User\AppData\Local\Temp\CP785254984171Session\CPTrustFolder785254984171\PPTImport785270573328\data\asimages\{774F8F19-FBFE-4524-A8FC-50E3DD6FAD7B}_14.png&quot;/&gt;&lt;left val=&quot;40&quot;/&gt;&lt;top val=&quot;212&quot;/&gt;&lt;width val=&quot;88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7F9A0F-334C-4753-BB3A-079BD16EBE7A}&quot;/&gt;&lt;isInvalidForFieldText val=&quot;0&quot;/&gt;&lt;Image&gt;&lt;filename val=&quot;C:\Users\User\AppData\Local\Temp\CP785254984171Session\CPTrustFolder785254984171\PPTImport785270573328\data\asimages\{487F9A0F-334C-4753-BB3A-079BD16EBE7A}_1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1&quot;/&gt;&lt;/TableIndex&gt;&lt;/ShapeTextInfo&gt;"/>
  <p:tag name="HTML_SHAPEINFO" val="&lt;ThreeDShapeInfo&gt;&lt;uuid val=&quot;{41936C38-89E6-4A02-95E3-4172F1C639AA}&quot;/&gt;&lt;isInvalidForFieldText val=&quot;0&quot;/&gt;&lt;Image&gt;&lt;filename val=&quot;C:\Users\User\AppData\Local\Temp\CP785254984171Session\CPTrustFolder785254984171\PPTImport785270573328\data\asimages\{41936C38-89E6-4A02-95E3-4172F1C639AA}_15.png&quot;/&gt;&lt;left val=&quot;0&quot;/&gt;&lt;top val=&quot;76&quot;/&gt;&lt;width val=&quot;961&quot;/&gt;&lt;height val=&quot;12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1&quot;/&gt;&lt;lineCharCount val=&quot;74&quot;/&gt;&lt;lineCharCount val=&quot;1&quot;/&gt;&lt;lineCharCount val=&quot;41&quot;/&gt;&lt;/TableIndex&gt;&lt;/ShapeTextInfo&gt;"/>
  <p:tag name="HTML_SHAPEINFO" val="&lt;ThreeDShapeInfo&gt;&lt;uuid val=&quot;{648AF71F-F9C8-481A-A123-EA6F22D67B91}&quot;/&gt;&lt;isInvalidForFieldText val=&quot;0&quot;/&gt;&lt;Image&gt;&lt;filename val=&quot;C:\Users\User\AppData\Local\Temp\CP785254984171Session\CPTrustFolder785254984171\PPTImport785270573328\data\asimages\{648AF71F-F9C8-481A-A123-EA6F22D67B91}_15.png&quot;/&gt;&lt;left val=&quot;40&quot;/&gt;&lt;top val=&quot;212&quot;/&gt;&lt;width val=&quot;904&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4C3F4C-260D-4582-828F-4F40C323A372}&quot;/&gt;&lt;isInvalidForFieldText val=&quot;0&quot;/&gt;&lt;Image&gt;&lt;filename val=&quot;C:\Users\User\AppData\Local\Temp\CP785254984171Session\CPTrustFolder785254984171\PPTImport785270573328\data\asimages\{054C3F4C-260D-4582-828F-4F40C323A372}_15.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AABBF63B-FEC2-471C-AEDD-73F18418E763}&quot;/&gt;&lt;isInvalidForFieldText val=&quot;0&quot;/&gt;&lt;Image&gt;&lt;filename val=&quot;C:\Users\User\AppData\Local\Temp\CP785254984171Session\CPTrustFolder785254984171\PPTImport785270573328\data\asimages\{AABBF63B-FEC2-471C-AEDD-73F18418E763}_16.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3&quot;/&gt;&lt;lineCharCount val=&quot;69&quot;/&gt;&lt;lineCharCount val=&quot;40&quot;/&gt;&lt;lineCharCount val=&quot;1&quot;/&gt;&lt;lineCharCount val=&quot;64&quot;/&gt;&lt;lineCharCount val=&quot;61&quot;/&gt;&lt;/TableIndex&gt;&lt;/ShapeTextInfo&gt;"/>
  <p:tag name="HTML_SHAPEINFO" val="&lt;ThreeDShapeInfo&gt;&lt;uuid val=&quot;{C008BF45-A1D1-402D-B4D9-CB8BBAC16763}&quot;/&gt;&lt;isInvalidForFieldText val=&quot;0&quot;/&gt;&lt;Image&gt;&lt;filename val=&quot;C:\Users\User\AppData\Local\Temp\CP785254984171Session\CPTrustFolder785254984171\PPTImport785270573328\data\asimages\{C008BF45-A1D1-402D-B4D9-CB8BBAC16763}_16.png&quot;/&gt;&lt;left val=&quot;40&quot;/&gt;&lt;top val=&quot;212&quot;/&gt;&lt;width val=&quot;871&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BF40D5-274C-41FA-8F6D-1A02E5788D17}&quot;/&gt;&lt;isInvalidForFieldText val=&quot;0&quot;/&gt;&lt;Image&gt;&lt;filename val=&quot;C:\Users\User\AppData\Local\Temp\CP785254984171Session\CPTrustFolder785254984171\PPTImport785270573328\data\asimages\{81BF40D5-274C-41FA-8F6D-1A02E5788D17}_16.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5406404-A7DC-4265-B5DC-63AB340A02EF}&quot;/&gt;&lt;isInvalidForFieldText val=&quot;0&quot;/&gt;&lt;Image&gt;&lt;filename val=&quot;C:\Users\User\AppData\Local\Temp\CP785254984171Session\CPTrustFolder785254984171\PPTImport785270573328\data\asimages\{F5406404-A7DC-4265-B5DC-63AB340A02EF}_17.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970769A1-B311-41FB-B734-7E339A0B2658}&quot;/&gt;&lt;isInvalidForFieldText val=&quot;0&quot;/&gt;&lt;Image&gt;&lt;filename val=&quot;C:\Users\User\AppData\Local\Temp\CP785254984171Session\CPTrustFolder785254984171\PPTImport785270573328\data\asimages\{970769A1-B311-41FB-B734-7E339A0B2658}_17.png&quot;/&gt;&lt;left val=&quot;40&quot;/&gt;&lt;top val=&quot;212&quot;/&gt;&lt;width val=&quot;871&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B4E12F-45DA-4510-8B48-2305CE4080F0}&quot;/&gt;&lt;isInvalidForFieldText val=&quot;0&quot;/&gt;&lt;Image&gt;&lt;filename val=&quot;C:\Users\User\AppData\Local\Temp\CP785254984171Session\CPTrustFolder785254984171\PPTImport785270573328\data\asimages\{A1B4E12F-45DA-4510-8B48-2305CE4080F0}_17.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BBC4FAE1-6006-4A52-BA9C-6011C88B1C63}&quot;/&gt;&lt;isInvalidForFieldText val=&quot;0&quot;/&gt;&lt;Image&gt;&lt;filename val=&quot;C:\Users\User\AppData\Local\Temp\CP785254984171Session\CPTrustFolder785254984171\PPTImport785270573328\data\asimages\{BBC4FAE1-6006-4A52-BA9C-6011C88B1C63}_18.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1&quot;/&gt;&lt;lineCharCount val=&quot;49&quot;/&gt;&lt;/TableIndex&gt;&lt;/ShapeTextInfo&gt;"/>
  <p:tag name="HTML_SHAPEINFO" val="&lt;ThreeDShapeInfo&gt;&lt;uuid val=&quot;{2DF9B24C-5566-42E8-A5BE-DA04A9ED2D14}&quot;/&gt;&lt;isInvalidForFieldText val=&quot;0&quot;/&gt;&lt;Image&gt;&lt;filename val=&quot;C:\Users\User\AppData\Local\Temp\CP785254984171Session\CPTrustFolder785254984171\PPTImport785270573328\data\asimages\{2DF9B24C-5566-42E8-A5BE-DA04A9ED2D14}_18.png&quot;/&gt;&lt;left val=&quot;40&quot;/&gt;&lt;top val=&quot;212&quot;/&gt;&lt;width val=&quot;877&quot;/&gt;&lt;height val=&quot;12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71&quot;/&gt;&lt;lineCharCount val=&quot;1&quot;/&gt;&lt;lineCharCount val=&quot;56&quot;/&gt;&lt;/TableIndex&gt;&lt;/ShapeTextInfo&gt;"/>
  <p:tag name="HTML_SHAPEINFO" val="&lt;ThreeDShapeInfo&gt;&lt;uuid val=&quot;{AF8FBBB3-E472-4696-BE76-B47A534F49C6}&quot;/&gt;&lt;isInvalidForFieldText val=&quot;0&quot;/&gt;&lt;Image&gt;&lt;filename val=&quot;C:\Users\User\AppData\Local\Temp\CP785254984171Session\CPTrustFolder785254984171\PPTImport785270573328\data\asimages\{AF8FBBB3-E472-4696-BE76-B47A534F49C6}_18.png&quot;/&gt;&lt;left val=&quot;47&quot;/&gt;&lt;top val=&quot;354&quot;/&gt;&lt;width val=&quot;865&quot;/&gt;&lt;height val=&quot;161&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64DF4D-D9C8-4902-B0FC-2F60728F4BD9}&quot;/&gt;&lt;isInvalidForFieldText val=&quot;0&quot;/&gt;&lt;Image&gt;&lt;filename val=&quot;C:\Users\User\AppData\Local\Temp\CP785254984171Session\CPTrustFolder785254984171\PPTImport785270573328\data\asimages\{9764DF4D-D9C8-4902-B0FC-2F60728F4BD9}_18.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2D16D88-F742-4078-B76B-7B9C8D096E8E}&quot;/&gt;&lt;isInvalidForFieldText val=&quot;0&quot;/&gt;&lt;Image&gt;&lt;filename val=&quot;C:\Users\User\AppData\Local\Temp\CP785254984171Session\CPTrustFolder785254984171\PPTImport785270573328\data\asimages\{B2D16D88-F742-4078-B76B-7B9C8D096E8E}_19.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42&quot;/&gt;&lt;lineCharCount val=&quot;1&quot;/&gt;&lt;lineCharCount val=&quot;67&quot;/&gt;&lt;lineCharCount val=&quot;68&quot;/&gt;&lt;lineCharCount val=&quot;68&quot;/&gt;&lt;lineCharCount val=&quot;69&quot;/&gt;&lt;lineCharCount val=&quot;69&quot;/&gt;&lt;lineCharCount val=&quot;28&quot;/&gt;&lt;/TableIndex&gt;&lt;/ShapeTextInfo&gt;"/>
  <p:tag name="HTML_SHAPEINFO" val="&lt;ThreeDShapeInfo&gt;&lt;uuid val=&quot;{D298092E-BB87-4BF9-9889-7FB7CCBCD614}&quot;/&gt;&lt;isInvalidForFieldText val=&quot;0&quot;/&gt;&lt;Image&gt;&lt;filename val=&quot;C:\Users\User\AppData\Local\Temp\CP785254984171Session\CPTrustFolder785254984171\PPTImport785270573328\data\asimages\{D298092E-BB87-4BF9-9889-7FB7CCBCD614}_19.png&quot;/&gt;&lt;left val=&quot;40&quot;/&gt;&lt;top val=&quot;212&quot;/&gt;&lt;width val=&quot;871&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F9B457-3817-4483-AC3B-7174C54FD0BE}&quot;/&gt;&lt;isInvalidForFieldText val=&quot;0&quot;/&gt;&lt;Image&gt;&lt;filename val=&quot;C:\Users\User\AppData\Local\Temp\CP785254984171Session\CPTrustFolder785254984171\PPTImport785270573328\data\asimages\{69F9B457-3817-4483-AC3B-7174C54FD0BE}_19.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1&quot;/&gt;&lt;/TableIndex&gt;&lt;/ShapeTextInfo&gt;"/>
  <p:tag name="HTML_SHAPEINFO" val="&lt;ThreeDShapeInfo&gt;&lt;uuid val=&quot;{91916FE1-B693-4367-82E4-9E1F737E9B8E}&quot;/&gt;&lt;isInvalidForFieldText val=&quot;0&quot;/&gt;&lt;Image&gt;&lt;filename val=&quot;C:\Users\User\AppData\Local\Temp\CP785254984171Session\CPTrustFolder785254984171\PPTImport785270573328\data\asimages\{91916FE1-B693-4367-82E4-9E1F737E9B8E}_20.png&quot;/&gt;&lt;left val=&quot;0&quot;/&gt;&lt;top val=&quot;76&quot;/&gt;&lt;width val=&quot;961&quot;/&gt;&lt;height val=&quot;12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19&quot;/&gt;&lt;/TableIndex&gt;&lt;/ShapeTextInfo&gt;"/>
  <p:tag name="HTML_SHAPEINFO" val="&lt;ThreeDShapeInfo&gt;&lt;uuid val=&quot;{69B083BD-C818-4DA5-8A5C-30EB0127A148}&quot;/&gt;&lt;isInvalidForFieldText val=&quot;0&quot;/&gt;&lt;Image&gt;&lt;filename val=&quot;C:\Users\User\AppData\Local\Temp\CP785254984171Session\CPTrustFolder785254984171\PPTImport785270573328\data\asimages\{69B083BD-C818-4DA5-8A5C-30EB0127A148}_20.png&quot;/&gt;&lt;left val=&quot;40&quot;/&gt;&lt;top val=&quot;212&quot;/&gt;&lt;width val=&quot;876&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78B556-FE00-43DF-91FE-D93A27ACAA49}&quot;/&gt;&lt;isInvalidForFieldText val=&quot;0&quot;/&gt;&lt;Image&gt;&lt;filename val=&quot;C:\Users\User\AppData\Local\Temp\CP785254984171Session\CPTrustFolder785254984171\PPTImport785270573328\data\asimages\{2B78B556-FE00-43DF-91FE-D93A27ACAA49}_20.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E6AF1684-EB29-4C1B-B56C-B0AFFA90CD99}&quot;/&gt;&lt;isInvalidForFieldText val=&quot;0&quot;/&gt;&lt;Image&gt;&lt;filename val=&quot;C:\Users\User\AppData\Local\Temp\CP785254984171Session\CPTrustFolder785254984171\PPTImport785270573328\data\asimages\{E6AF1684-EB29-4C1B-B56C-B0AFFA90CD99}_21.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7&quot;/&gt;&lt;lineCharCount val=&quot;63&quot;/&gt;&lt;lineCharCount val=&quot;65&quot;/&gt;&lt;lineCharCount val=&quot;1&quot;/&gt;&lt;lineCharCount val=&quot;31&quot;/&gt;&lt;/TableIndex&gt;&lt;/ShapeTextInfo&gt;"/>
  <p:tag name="HTML_SHAPEINFO" val="&lt;ThreeDShapeInfo&gt;&lt;uuid val=&quot;{A1B5E06D-BCCA-47BA-B223-FCA93DAA3868}&quot;/&gt;&lt;isInvalidForFieldText val=&quot;0&quot;/&gt;&lt;Image&gt;&lt;filename val=&quot;C:\Users\User\AppData\Local\Temp\CP785254984171Session\CPTrustFolder785254984171\PPTImport785270573328\data\asimages\{A1B5E06D-BCCA-47BA-B223-FCA93DAA3868}_21.png&quot;/&gt;&lt;left val=&quot;40&quot;/&gt;&lt;top val=&quot;208&quot;/&gt;&lt;width val=&quot;871&quot;/&gt;&lt;height val=&quot;19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31&quot;/&gt;&lt;lineCharCount val=&quot;66&quot;/&gt;&lt;lineCharCount val=&quot;7&quot;/&gt;&lt;/TableIndex&gt;&lt;/ShapeTextInfo&gt;"/>
  <p:tag name="HTML_SHAPEINFO" val="&lt;ThreeDShapeInfo&gt;&lt;uuid val=&quot;{D4129659-3A76-4450-9DEF-30D4D8AB11E4}&quot;/&gt;&lt;isInvalidForFieldText val=&quot;0&quot;/&gt;&lt;Image&gt;&lt;filename val=&quot;C:\Users\User\AppData\Local\Temp\CP785254984171Session\CPTrustFolder785254984171\PPTImport785270573328\data\asimages\{D4129659-3A76-4450-9DEF-30D4D8AB11E4}_21.png&quot;/&gt;&lt;left val=&quot;47&quot;/&gt;&lt;top val=&quot;398&quot;/&gt;&lt;width val=&quot;868&quot;/&gt;&lt;height val=&quot;16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62DDC5-5BA9-4ECC-9712-304EC48D3B37}&quot;/&gt;&lt;isInvalidForFieldText val=&quot;0&quot;/&gt;&lt;Image&gt;&lt;filename val=&quot;C:\Users\User\AppData\Local\Temp\CP785254984171Session\CPTrustFolder785254984171\PPTImport785270573328\data\asimages\{5D62DDC5-5BA9-4ECC-9712-304EC48D3B37}_21.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1&quot;/&gt;&lt;/TableIndex&gt;&lt;/ShapeTextInfo&gt;"/>
  <p:tag name="HTML_SHAPEINFO" val="&lt;ThreeDShapeInfo&gt;&lt;uuid val=&quot;{DD6CCE8D-9B8F-4A67-BA16-4A6A6408AFDD}&quot;/&gt;&lt;isInvalidForFieldText val=&quot;0&quot;/&gt;&lt;Image&gt;&lt;filename val=&quot;C:\Users\User\AppData\Local\Temp\CP785254984171Session\CPTrustFolder785254984171\PPTImport785270573328\data\asimages\{DD6CCE8D-9B8F-4A67-BA16-4A6A6408AFDD}_22.png&quot;/&gt;&lt;left val=&quot;0&quot;/&gt;&lt;top val=&quot;76&quot;/&gt;&lt;width val=&quot;961&quot;/&gt;&lt;height val=&quot;124&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9&quot;/&gt;&lt;lineCharCount val=&quot;1&quot;/&gt;&lt;lineCharCount val=&quot;70&quot;/&gt;&lt;lineCharCount val=&quot;24&quot;/&gt;&lt;lineCharCount val=&quot;1&quot;/&gt;&lt;lineCharCount val=&quot;60&quot;/&gt;&lt;lineCharCount val=&quot;62&quot;/&gt;&lt;lineCharCount val=&quot;58&quot;/&gt;&lt;/TableIndex&gt;&lt;/ShapeTextInfo&gt;"/>
  <p:tag name="HTML_SHAPEINFO" val="&lt;ThreeDShapeInfo&gt;&lt;uuid val=&quot;{FCEDACF3-04D3-461F-91D1-8AFB460A6925}&quot;/&gt;&lt;isInvalidForFieldText val=&quot;0&quot;/&gt;&lt;Image&gt;&lt;filename val=&quot;C:\Users\User\AppData\Local\Temp\CP785254984171Session\CPTrustFolder785254984171\PPTImport785270573328\data\asimages\{FCEDACF3-04D3-461F-91D1-8AFB460A6925}_22.png&quot;/&gt;&lt;left val=&quot;40&quot;/&gt;&lt;top val=&quot;212&quot;/&gt;&lt;width val=&quot;877&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4B96108-8369-4F43-9268-EA8BB16CAEE9}&quot;/&gt;&lt;isInvalidForFieldText val=&quot;0&quot;/&gt;&lt;Image&gt;&lt;filename val=&quot;C:\Users\User\AppData\Local\Temp\CP785254984171Session\CPTrustFolder785254984171\PPTImport785270573328\data\asimages\{F4B96108-8369-4F43-9268-EA8BB16CAEE9}_22.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ED63EC92-9E5A-4813-AB90-D3C3D450DB76}&quot;/&gt;&lt;isInvalidForFieldText val=&quot;0&quot;/&gt;&lt;Image&gt;&lt;filename val=&quot;C:\Users\User\AppData\Local\Temp\CP785254984171Session\CPTrustFolder785254984171\PPTImport785270573328\data\asimages\{ED63EC92-9E5A-4813-AB90-D3C3D450DB76}_23.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58&quot;/&gt;&lt;lineCharCount val=&quot;1&quot;/&gt;&lt;lineCharCount val=&quot;11&quot;/&gt;&lt;/TableIndex&gt;&lt;/ShapeTextInfo&gt;"/>
  <p:tag name="HTML_SHAPEINFO" val="&lt;ThreeDShapeInfo&gt;&lt;uuid val=&quot;{CA3006A3-D290-4D76-AAF3-8E5524F9E4E7}&quot;/&gt;&lt;isInvalidForFieldText val=&quot;0&quot;/&gt;&lt;Image&gt;&lt;filename val=&quot;C:\Users\User\AppData\Local\Temp\CP785254984171Session\CPTrustFolder785254984171\PPTImport785270573328\data\asimages\{CA3006A3-D290-4D76-AAF3-8E5524F9E4E7}_23.png&quot;/&gt;&lt;left val=&quot;40&quot;/&gt;&lt;top val=&quot;208&quot;/&gt;&lt;width val=&quot;871&quot;/&gt;&lt;height val=&quot;14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40&quot;/&gt;&lt;lineCharCount val=&quot;28&quot;/&gt;&lt;/TableIndex&gt;&lt;/ShapeTextInfo&gt;"/>
  <p:tag name="HTML_SHAPEINFO" val="&lt;ThreeDShapeInfo&gt;&lt;uuid val=&quot;{88D77816-2FA9-4ACC-A966-A2AED9FBFB67}&quot;/&gt;&lt;isInvalidForFieldText val=&quot;0&quot;/&gt;&lt;Image&gt;&lt;filename val=&quot;C:\Users\User\AppData\Local\Temp\CP785254984171Session\CPTrustFolder785254984171\PPTImport785270573328\data\asimages\{88D77816-2FA9-4ACC-A966-A2AED9FBFB67}_23.png&quot;/&gt;&lt;left val=&quot;47&quot;/&gt;&lt;top val=&quot;356&quot;/&gt;&lt;width val=&quot;865&quot;/&gt;&lt;height val=&quot;13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26399D-E6C3-47C7-A14B-9EB16F6978DE}&quot;/&gt;&lt;isInvalidForFieldText val=&quot;0&quot;/&gt;&lt;Image&gt;&lt;filename val=&quot;C:\Users\User\AppData\Local\Temp\CP785254984171Session\CPTrustFolder785254984171\PPTImport785270573328\data\asimages\{8426399D-E6C3-47C7-A14B-9EB16F6978DE}_23.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5D17DA81-681F-43CA-96B4-860A74178532}&quot;/&gt;&lt;isInvalidForFieldText val=&quot;0&quot;/&gt;&lt;Image&gt;&lt;filename val=&quot;C:\Users\User\AppData\Local\Temp\CP785254984171Session\CPTrustFolder785254984171\PPTImport785270573328\data\asimages\{5D17DA81-681F-43CA-96B4-860A74178532}_2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47&quot;/&gt;&lt;lineCharCount val=&quot;1&quot;/&gt;&lt;lineCharCount val=&quot;11&quot;/&gt;&lt;/TableIndex&gt;&lt;/ShapeTextInfo&gt;"/>
  <p:tag name="HTML_SHAPEINFO" val="&lt;ThreeDShapeInfo&gt;&lt;uuid val=&quot;{7A87D371-7091-44F2-B8E9-A8CAE7B956C7}&quot;/&gt;&lt;isInvalidForFieldText val=&quot;0&quot;/&gt;&lt;Image&gt;&lt;filename val=&quot;C:\Users\User\AppData\Local\Temp\CP785254984171Session\CPTrustFolder785254984171\PPTImport785270573328\data\asimages\{7A87D371-7091-44F2-B8E9-A8CAE7B956C7}_24.png&quot;/&gt;&lt;left val=&quot;40&quot;/&gt;&lt;top val=&quot;208&quot;/&gt;&lt;width val=&quot;874&quot;/&gt;&lt;height val=&quot;15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40&quot;/&gt;&lt;lineCharCount val=&quot;28&quot;/&gt;&lt;/TableIndex&gt;&lt;/ShapeTextInfo&gt;"/>
  <p:tag name="HTML_SHAPEINFO" val="&lt;ThreeDShapeInfo&gt;&lt;uuid val=&quot;{4BA88811-F956-489D-9DA6-FA5BA2486443}&quot;/&gt;&lt;isInvalidForFieldText val=&quot;0&quot;/&gt;&lt;Image&gt;&lt;filename val=&quot;C:\Users\User\AppData\Local\Temp\CP785254984171Session\CPTrustFolder785254984171\PPTImport785270573328\data\asimages\{4BA88811-F956-489D-9DA6-FA5BA2486443}_24.png&quot;/&gt;&lt;left val=&quot;47&quot;/&gt;&lt;top val=&quot;363&quot;/&gt;&lt;width val=&quot;865&quot;/&gt;&lt;height val=&quot;137&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A39AC57-F679-4DAB-A748-5674F397E8BA}&quot;/&gt;&lt;isInvalidForFieldText val=&quot;0&quot;/&gt;&lt;Image&gt;&lt;filename val=&quot;C:\Users\User\AppData\Local\Temp\CP785254984171Session\CPTrustFolder785254984171\PPTImport785270573328\data\asimages\{DA39AC57-F679-4DAB-A748-5674F397E8BA}_24.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37FB87D-DD73-4C30-B31B-DAAAC0E3F21E}&quot;/&gt;&lt;isInvalidForFieldText val=&quot;0&quot;/&gt;&lt;Image&gt;&lt;filename val=&quot;C:\Users\User\AppData\Local\Temp\CP785254984171Session\CPTrustFolder785254984171\PPTImport785270573328\data\asimages\{C37FB87D-DD73-4C30-B31B-DAAAC0E3F21E}_25.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Using as of April 26</Template>
  <TotalTime>4647</TotalTime>
  <Words>1089</Words>
  <Application>Microsoft Office PowerPoint</Application>
  <PresentationFormat>On-screen Show (4:3)</PresentationFormat>
  <Paragraphs>180</Paragraphs>
  <Slides>32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Tahoma</vt:lpstr>
      <vt:lpstr>Times New Roman</vt:lpstr>
      <vt:lpstr>Wingdings</vt:lpstr>
      <vt:lpstr>Using as of April 26</vt:lpstr>
      <vt:lpstr>Photo Editor Photo</vt:lpstr>
      <vt:lpstr>Income Classification and Counting Procedures</vt:lpstr>
      <vt:lpstr>Lesson Objectives</vt:lpstr>
      <vt:lpstr>References</vt:lpstr>
      <vt:lpstr>Countable Income Refresher</vt:lpstr>
      <vt:lpstr>Comprehension Checkpoint</vt:lpstr>
      <vt:lpstr>Income Classifications</vt:lpstr>
      <vt:lpstr>Nonrecurring Income</vt:lpstr>
      <vt:lpstr>Recurring Income</vt:lpstr>
      <vt:lpstr>Irregular Income</vt:lpstr>
      <vt:lpstr>Short Term Income</vt:lpstr>
      <vt:lpstr>Income Counting Procedures</vt:lpstr>
      <vt:lpstr>Nonrecurring Income</vt:lpstr>
      <vt:lpstr>Discussion - Nonrecurring Income (Continued)</vt:lpstr>
      <vt:lpstr>Recurring Income</vt:lpstr>
      <vt:lpstr>Discussion - Recurring Income (Continued)</vt:lpstr>
      <vt:lpstr>Stop Receiving</vt:lpstr>
      <vt:lpstr>Discussion - Stop Receiving (Continued)</vt:lpstr>
      <vt:lpstr>Irregular Income</vt:lpstr>
      <vt:lpstr>Short Term Income</vt:lpstr>
      <vt:lpstr>Discussion - Short Term Income (Continued)</vt:lpstr>
      <vt:lpstr>“Hard to Classify” Income</vt:lpstr>
      <vt:lpstr>Discussion - “Hard to Classify” Income (Continued)</vt:lpstr>
      <vt:lpstr>Comprehension Checkpoint </vt:lpstr>
      <vt:lpstr>Comprehension Checkpoint </vt:lpstr>
      <vt:lpstr>Comprehension Checkpoint </vt:lpstr>
      <vt:lpstr>Income May Be Reclassified</vt:lpstr>
      <vt:lpstr>Discussion – Reclassify Income</vt:lpstr>
      <vt:lpstr>Discussion – Reclassify Income (Continued)</vt:lpstr>
      <vt:lpstr>Date of Receipt Not Known</vt:lpstr>
      <vt:lpstr>Additional Information</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Classification and Counting Procedures PowerPoint Presentation</dc:title>
  <dc:subject>PMC VSR</dc:subject>
  <dc:creator>Department of Veteran Affairs, Veterans Benefits Administration, Compensation Service, STAFF</dc:creator>
  <cp:keywords>income, classification, counting, procedures, rules</cp:keywords>
  <dc:description>This lesson instructs trainees on how to properly classify and count income for VA purposes.</dc:description>
  <cp:lastModifiedBy>Kathy Poole</cp:lastModifiedBy>
  <cp:revision>106</cp:revision>
  <cp:lastPrinted>2000-11-13T16:27:02Z</cp:lastPrinted>
  <dcterms:created xsi:type="dcterms:W3CDTF">2011-12-27T14:41:20Z</dcterms:created>
  <dcterms:modified xsi:type="dcterms:W3CDTF">2018-08-10T14:05:17Z</dcterms:modified>
  <cp:category>NTC Curriculum</cp:category>
  <cp:contentStatus>February 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