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3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3" r:id="rId3"/>
    <p:sldId id="359" r:id="rId4"/>
    <p:sldId id="388" r:id="rId5"/>
    <p:sldId id="389" r:id="rId6"/>
    <p:sldId id="402" r:id="rId7"/>
    <p:sldId id="390" r:id="rId8"/>
    <p:sldId id="393" r:id="rId9"/>
    <p:sldId id="391" r:id="rId10"/>
    <p:sldId id="394" r:id="rId11"/>
    <p:sldId id="401" r:id="rId12"/>
    <p:sldId id="403" r:id="rId13"/>
    <p:sldId id="404" r:id="rId14"/>
    <p:sldId id="405" r:id="rId15"/>
    <p:sldId id="406" r:id="rId16"/>
    <p:sldId id="407" r:id="rId17"/>
    <p:sldId id="392" r:id="rId18"/>
    <p:sldId id="395" r:id="rId19"/>
    <p:sldId id="396" r:id="rId20"/>
    <p:sldId id="398" r:id="rId21"/>
    <p:sldId id="399" r:id="rId22"/>
    <p:sldId id="400" r:id="rId23"/>
    <p:sldId id="357" r:id="rId24"/>
  </p:sldIdLst>
  <p:sldSz cx="9144000" cy="6858000" type="screen4x3"/>
  <p:notesSz cx="70104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97D"/>
    <a:srgbClr val="000066"/>
    <a:srgbClr val="CC0000"/>
    <a:srgbClr val="BBBBFF"/>
    <a:srgbClr val="ABABFF"/>
    <a:srgbClr val="1D3275"/>
    <a:srgbClr val="0033CC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15" autoAdjust="0"/>
    <p:restoredTop sz="94295" autoAdjust="0"/>
  </p:normalViewPr>
  <p:slideViewPr>
    <p:cSldViewPr showGuides="1">
      <p:cViewPr varScale="1">
        <p:scale>
          <a:sx n="106" d="100"/>
          <a:sy n="106" d="100"/>
        </p:scale>
        <p:origin x="900" y="78"/>
      </p:cViewPr>
      <p:guideLst>
        <p:guide orient="horz" pos="216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1164" y="-6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35339AA-6CD7-4757-A1A5-AB5BBA41FC6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4FF27E8-8E48-4AB8-9776-F0AD01CA7DC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7794CB4-D58F-464E-A414-1A9AF5E6496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110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38C2C0F-CEFA-4188-80E8-940E21ED8C0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0110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24C53A69-7437-448C-B987-546692D53C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D088673-B661-4FDE-89AF-2366D15499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7C3D63E-0491-47D0-AEF0-3423D9972AD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1D2EA0E8-6A17-4594-BCF0-9729D3547D5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8025"/>
            <a:ext cx="4594225" cy="344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E724E0B-0484-47BE-80AC-88FC0BD785E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9438"/>
            <a:ext cx="5140325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B8D57906-64E5-451C-A9C5-569124B59F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4FE0E043-2B39-4371-A9DB-F778D2DBE7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fld id="{0884B3F8-A0DA-48EA-877D-DE31FF6A3A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FA4EE26-0768-4AE7-9595-695F228B7B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/>
              <a:t>VBA Overview</a:t>
            </a:r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id="{602FC591-65E7-4D9C-A030-1E6231B76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47D2B9A-530B-45F4-9A4F-F5CE2B836608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4AC5882B-AB4D-4538-A2B3-36C6BB7B6B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BDB80C6A-C3A7-41F3-9682-ADD97E37F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513" y="4418013"/>
            <a:ext cx="5921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 sz="1600" b="1"/>
          </a:p>
        </p:txBody>
      </p:sp>
      <p:sp>
        <p:nvSpPr>
          <p:cNvPr id="27654" name="Footer Placeholder 5">
            <a:extLst>
              <a:ext uri="{FF2B5EF4-FFF2-40B4-BE49-F238E27FC236}">
                <a16:creationId xmlns:a16="http://schemas.microsoft.com/office/drawing/2014/main" id="{C3044A42-4531-4B94-9108-BE3762A289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1C5E20E-9722-44A3-8801-CBFDB444F7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CB48DE8-3E74-44D8-9B2D-3BC647FDC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6" name="Footer Placeholder 3">
            <a:extLst>
              <a:ext uri="{FF2B5EF4-FFF2-40B4-BE49-F238E27FC236}">
                <a16:creationId xmlns:a16="http://schemas.microsoft.com/office/drawing/2014/main" id="{009BBA67-8C58-4264-8F58-7C5B6DCF98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15EBF09-7AC0-4E6D-80E1-67DE71E301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859AA87-EDEC-4BDC-834E-FCCDA5405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Footer Placeholder 3">
            <a:extLst>
              <a:ext uri="{FF2B5EF4-FFF2-40B4-BE49-F238E27FC236}">
                <a16:creationId xmlns:a16="http://schemas.microsoft.com/office/drawing/2014/main" id="{B0B77542-4EE9-4613-8F22-89715C9418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32B693A-6383-494F-8A11-5D2D140377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71C0131-6AAA-46FC-90E7-534F873C0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Header Placeholder 3">
            <a:extLst>
              <a:ext uri="{FF2B5EF4-FFF2-40B4-BE49-F238E27FC236}">
                <a16:creationId xmlns:a16="http://schemas.microsoft.com/office/drawing/2014/main" id="{51067669-3FC0-4AE4-B8D2-63813C8B6D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/>
              <a:t>VBA Overview</a:t>
            </a:r>
          </a:p>
        </p:txBody>
      </p:sp>
      <p:sp>
        <p:nvSpPr>
          <p:cNvPr id="30725" name="Footer Placeholder 4">
            <a:extLst>
              <a:ext uri="{FF2B5EF4-FFF2-40B4-BE49-F238E27FC236}">
                <a16:creationId xmlns:a16="http://schemas.microsoft.com/office/drawing/2014/main" id="{C2E0BE00-2BE2-45D3-856D-9627D10DDC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30726" name="Slide Number Placeholder 5">
            <a:extLst>
              <a:ext uri="{FF2B5EF4-FFF2-40B4-BE49-F238E27FC236}">
                <a16:creationId xmlns:a16="http://schemas.microsoft.com/office/drawing/2014/main" id="{6C0DA251-90E5-4B50-80FB-AB96E73167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6315939-6762-4201-A215-DB9E09DA3015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05279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14DEDF-6AE8-40B9-8602-CED4B5350C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76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30900D3-5A7E-462C-BA3D-BDFC185B2C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01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22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30900D3-5A7E-462C-BA3D-BDFC185B2C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25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FF5A2-FF13-47E5-A57E-4A1DD4E1E8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70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45542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463" y="1789113"/>
            <a:ext cx="3743325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88" y="1789113"/>
            <a:ext cx="3744912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B95A65D-BE65-43BA-8662-711A500864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2AACF-D1A8-40E4-86D0-50A5898B36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36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30900D3-5A7E-462C-BA3D-BDFC185B2C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52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28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9.xml"/><Relationship Id="rId9" Type="http://schemas.openxmlformats.org/officeDocument/2006/relationships/tags" Target="../tags/tag9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>
            <a:extLst>
              <a:ext uri="{FF2B5EF4-FFF2-40B4-BE49-F238E27FC236}">
                <a16:creationId xmlns:a16="http://schemas.microsoft.com/office/drawing/2014/main" id="{C1BE1BA4-A04E-4CEB-979B-770F06064D80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+mj-lt"/>
              </a:rPr>
              <a:t>Reopened Live and Death Pension</a:t>
            </a:r>
            <a:endParaRPr lang="en-US" sz="2800" i="1" dirty="0">
              <a:latin typeface="+mj-lt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A116A75-8FDA-4ABB-B88A-581025493BCC}"/>
              </a:ext>
            </a:extLst>
          </p:cNvPr>
          <p:cNvSpPr>
            <a:spLocks noGrp="1" noChangeArrowheads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3810000" cy="83820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b="1" dirty="0">
                <a:latin typeface="+mj-lt"/>
              </a:rPr>
              <a:t>Pension &amp; Fiduciary Service Quality and Training Staff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024B5D-72DC-46B7-9E6F-3D6700EE1C69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February 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6">
            <a:extLst>
              <a:ext uri="{FF2B5EF4-FFF2-40B4-BE49-F238E27FC236}">
                <a16:creationId xmlns:a16="http://schemas.microsoft.com/office/drawing/2014/main" id="{4CAA5CC4-4A6D-46DE-8C5A-331892687FE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Income Time Limits </a:t>
            </a:r>
          </a:p>
        </p:txBody>
      </p:sp>
      <p:sp>
        <p:nvSpPr>
          <p:cNvPr id="12292" name="Rectangle 1027">
            <a:extLst>
              <a:ext uri="{FF2B5EF4-FFF2-40B4-BE49-F238E27FC236}">
                <a16:creationId xmlns:a16="http://schemas.microsoft.com/office/drawing/2014/main" id="{F533D307-DB5C-47C9-B006-EE760F5F084E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0" indent="0">
              <a:spcBef>
                <a:spcPct val="0"/>
              </a:spcBef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Time limits are applicable when the Veteran or beneficiary is denied or terminated due to solely income issues.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8D1B2E-C3EB-453A-8849-50BD01391D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8A14DEDF-6AE8-40B9-8602-CED4B5350C0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6">
            <a:extLst>
              <a:ext uri="{FF2B5EF4-FFF2-40B4-BE49-F238E27FC236}">
                <a16:creationId xmlns:a16="http://schemas.microsoft.com/office/drawing/2014/main" id="{D420FC6F-B067-4580-8529-09EA28BED25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Initial Year Time Limits</a:t>
            </a:r>
          </a:p>
        </p:txBody>
      </p:sp>
      <p:sp>
        <p:nvSpPr>
          <p:cNvPr id="13316" name="Rectangle 1027">
            <a:extLst>
              <a:ext uri="{FF2B5EF4-FFF2-40B4-BE49-F238E27FC236}">
                <a16:creationId xmlns:a16="http://schemas.microsoft.com/office/drawing/2014/main" id="{A57591C7-C7C3-42D8-95FB-133F45D5EACD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9906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Veteran applies for NSC pension on 5-5-10, but is denied based on excess income. He/she has until 12-31-12 to submit income and medical expenses to establish entitlement back to 5-5-10.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968AB7-8467-49FE-A5BA-09A5A3ACF70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3124200"/>
            <a:ext cx="8229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A: 5-5-10 to 12-31-10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B: 1-1-11 to 5-31-11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C: 6-1-11 to 12-31-11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Claimant has until 12-31-12 to submit information to go back to their initial DOC.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9C6E10-80D7-4FEF-8232-08EE5DB27D3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8A14DEDF-6AE8-40B9-8602-CED4B5350C0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26">
            <a:extLst>
              <a:ext uri="{FF2B5EF4-FFF2-40B4-BE49-F238E27FC236}">
                <a16:creationId xmlns:a16="http://schemas.microsoft.com/office/drawing/2014/main" id="{DBB15A81-37A2-4D52-B9B4-27C29EBD289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Continuous Entitlement</a:t>
            </a:r>
          </a:p>
        </p:txBody>
      </p:sp>
      <p:sp>
        <p:nvSpPr>
          <p:cNvPr id="14340" name="Rectangle 1027">
            <a:extLst>
              <a:ext uri="{FF2B5EF4-FFF2-40B4-BE49-F238E27FC236}">
                <a16:creationId xmlns:a16="http://schemas.microsoft.com/office/drawing/2014/main" id="{2F987E27-B518-4FF5-8B5E-B9AE577C0DA7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/>
              <a:t>Veteran’s pension is terminated effective 6-1-12 – he/she has until 12-31-13 to submit information to reduce their income and establish continuous</a:t>
            </a: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4D195C-7845-4749-8759-45798806543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8A14DEDF-6AE8-40B9-8602-CED4B5350C0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026">
            <a:extLst>
              <a:ext uri="{FF2B5EF4-FFF2-40B4-BE49-F238E27FC236}">
                <a16:creationId xmlns:a16="http://schemas.microsoft.com/office/drawing/2014/main" id="{455C508A-C702-4984-B17F-26926929148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Net Worth Time Limits</a:t>
            </a:r>
          </a:p>
        </p:txBody>
      </p:sp>
      <p:sp>
        <p:nvSpPr>
          <p:cNvPr id="15364" name="Rectangle 1027">
            <a:extLst>
              <a:ext uri="{FF2B5EF4-FFF2-40B4-BE49-F238E27FC236}">
                <a16:creationId xmlns:a16="http://schemas.microsoft.com/office/drawing/2014/main" id="{BFF75B61-E98B-4B37-B197-7C776A9B1262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Veteran’s DOC is 2-15-12, VA notifies the Veteran in a letter dated 6-15-12 that he is not entitled to pension benefits due to his NW being a bar to Pension benefits. 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58A5D0-2303-4C0F-830F-A346A87F56A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8A14DEDF-6AE8-40B9-8602-CED4B5350C0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26">
            <a:extLst>
              <a:ext uri="{FF2B5EF4-FFF2-40B4-BE49-F238E27FC236}">
                <a16:creationId xmlns:a16="http://schemas.microsoft.com/office/drawing/2014/main" id="{5C9AAD2F-8E28-4F9A-9AEC-E783FF7B970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Failure to Prosecute</a:t>
            </a:r>
          </a:p>
        </p:txBody>
      </p:sp>
      <p:sp>
        <p:nvSpPr>
          <p:cNvPr id="16388" name="Rectangle 1027">
            <a:extLst>
              <a:ext uri="{FF2B5EF4-FFF2-40B4-BE49-F238E27FC236}">
                <a16:creationId xmlns:a16="http://schemas.microsoft.com/office/drawing/2014/main" id="{0A206E29-92B5-4273-81B8-158F920EEBEF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Veteran receives a VCAA notification letter from VA date stamped 3-15-2012, giving the Veteran 30 days to submit the requested information. On 4-23-2012, VA notifies the Veteran of disallowing the claim based on failure to submit the requested evidence. The Veteran has until 3-15-2013 to submit the requested evidence to go back to their initial DOC. 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4250B7-88EE-491C-8637-B4536887072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8A14DEDF-6AE8-40B9-8602-CED4B5350C0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26">
            <a:extLst>
              <a:ext uri="{FF2B5EF4-FFF2-40B4-BE49-F238E27FC236}">
                <a16:creationId xmlns:a16="http://schemas.microsoft.com/office/drawing/2014/main" id="{55C8C072-C7B7-47EC-AB8C-D189E866B52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Denial by Rating Time Limits</a:t>
            </a:r>
          </a:p>
        </p:txBody>
      </p:sp>
      <p:sp>
        <p:nvSpPr>
          <p:cNvPr id="17412" name="Rectangle 1027">
            <a:extLst>
              <a:ext uri="{FF2B5EF4-FFF2-40B4-BE49-F238E27FC236}">
                <a16:creationId xmlns:a16="http://schemas.microsoft.com/office/drawing/2014/main" id="{829E25D1-6C7C-47ED-8A5D-A0BE8479C185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Veteran received a VCAA notification letter from VA, date stamped 7-19-2012; he/she was subsequently denied P/T by rating and notified of the decision on 11-15-12. 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claimant has until 7-19-2013 to submit evidence that he/she is P/T to go back to the original DOC.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EF7ABE-C83D-4D32-8FC5-90D21CE4B34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8A14DEDF-6AE8-40B9-8602-CED4B5350C0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26">
            <a:extLst>
              <a:ext uri="{FF2B5EF4-FFF2-40B4-BE49-F238E27FC236}">
                <a16:creationId xmlns:a16="http://schemas.microsoft.com/office/drawing/2014/main" id="{9F7F73F7-BBFA-425E-A4EE-4AF0F8998DE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en-US" dirty="0">
                <a:effectLst/>
              </a:rPr>
              <a:t>Reopen after Disallowance of Initial Claim</a:t>
            </a:r>
          </a:p>
        </p:txBody>
      </p:sp>
      <p:sp>
        <p:nvSpPr>
          <p:cNvPr id="18436" name="Rectangle 1027">
            <a:extLst>
              <a:ext uri="{FF2B5EF4-FFF2-40B4-BE49-F238E27FC236}">
                <a16:creationId xmlns:a16="http://schemas.microsoft.com/office/drawing/2014/main" id="{922748DB-D16F-484A-BD08-E9118B4D4F92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1086868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Veteran applies for NSC pension on 5-5-10, but is denied based on excess income. He/she has until 12-31-12 to submit income and medical expenses to establish entitlement back to 5-5-10.  </a:t>
            </a:r>
            <a:endParaRPr lang="en-US" alt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3ABF8B-85B7-4229-8C6E-51CCB0B37DC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3163934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A: 5-5-10 to 12-31-10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B: 1-1-11 to 5-31-11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C: 6-1-11 to 12-31-11</a:t>
            </a:r>
            <a:endParaRPr lang="en-US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B4C9C7-2644-4100-AB40-B2523F75154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2284" y="451918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claimant has until 12-31-12 to submit information to go back to their initial DOC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8D9F4-4452-43E1-B820-062D335E22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8A14DEDF-6AE8-40B9-8602-CED4B5350C0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609CBEDA-7C45-4F3D-A962-7EA13044FF9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Effective Dates – Live Pension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CAC0D50-68D0-4A91-BAD6-93710579281A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0" lvl="1" indent="0">
              <a:spcBef>
                <a:spcPct val="0"/>
              </a:spcBef>
              <a:spcAft>
                <a:spcPts val="600"/>
              </a:spcAft>
              <a:buClr>
                <a:srgbClr val="1D3275"/>
              </a:buClr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effective date of an original award is the date VA received the claim.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ct val="0"/>
              </a:spcBef>
              <a:spcAft>
                <a:spcPts val="600"/>
              </a:spcAft>
              <a:buClr>
                <a:srgbClr val="1D3275"/>
              </a:buClr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all evidence to complete the claim is received with in the correct time period for a reopened claim, we can go back to the date of the original claim.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ct val="0"/>
              </a:spcBef>
              <a:spcAft>
                <a:spcPts val="600"/>
              </a:spcAft>
              <a:buClr>
                <a:srgbClr val="1D3275"/>
              </a:buClr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Informal DOC may effect the effective date.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C823CD-DD64-41C1-8044-D64BA5C17AB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8A14DEDF-6AE8-40B9-8602-CED4B5350C0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DC6DCFF0-7E97-4C4B-A2D0-1530127874E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Effective Dates – Death Pension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569F283D-5AFA-4EB1-81B8-666B982292BD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1D3275"/>
              </a:buClr>
              <a:buFontTx/>
              <a:buNone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same as live pension except: 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167184-0A3B-442D-9CB5-9960A85CF98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667000"/>
            <a:ext cx="8229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If the claim is received within one year of the date of the Veteran’s death, then the effective date is the first of the month of the Veteran’s death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marL="688975" lvl="2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Initial year would begin on the date of the Veteran’s death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Anything received more than one year after the date of the Veteran’s death is effective from the date of receipt by VA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0503F5-2D36-47C4-BAA1-7116B156AD0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8A14DEDF-6AE8-40B9-8602-CED4B5350C0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3DD170E6-524B-4127-9707-A1B3F4702DC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Development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B1E1FE4-E021-4020-9517-92EC6236C806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13716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If you cannot disallow the claim and do not have enough information to complete the claim, you must develop for the missing information.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VCAA rules apply for reopened claims.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0AC385-5CF6-4A1A-8641-99152228AFC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37338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Do not reissue VCAA if the claimant is still within the initial VCAA time limits.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E54990-F67E-44C9-8A9F-E5FECD7477F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8A14DEDF-6AE8-40B9-8602-CED4B5350C0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B49151D4-DA81-4FD5-BF63-04F811B7432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Lesson Objectives</a:t>
            </a:r>
          </a:p>
        </p:txBody>
      </p:sp>
      <p:sp>
        <p:nvSpPr>
          <p:cNvPr id="4101" name="Rectangle 6">
            <a:extLst>
              <a:ext uri="{FF2B5EF4-FFF2-40B4-BE49-F238E27FC236}">
                <a16:creationId xmlns:a16="http://schemas.microsoft.com/office/drawing/2014/main" id="{27276385-8754-4AB1-BF8A-7EF73E61F17E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Differentiate between reopen end products 120 and 150 and 130 including disallowance, denial, or termination reasons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Identify the requirements for time limits and effective dates associated with reopen live or death pension claims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Identify proper processing procedures for reopen claims for pension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C517AC-57E6-4176-9416-613C12E5339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30900D3-5A7E-462C-BA3D-BDFC185B2CE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86A47CF8-98AC-4BD7-97C2-7E37789689E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Income Verification Match (IVM)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CF06677-87B7-4F5C-A30D-2387A1082449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6858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benefits were terminated due to an IVM issue,  review the IVM file to determine if:</a:t>
            </a:r>
            <a:r>
              <a:rPr lang="en-US" altLang="en-US" dirty="0"/>
              <a:t> </a:t>
            </a:r>
            <a:endParaRPr lang="en-US" altLang="en-US" sz="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47771E-AABF-48D8-A94A-ABDC29D505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3048000"/>
            <a:ext cx="82296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Veteran was rated permanent and total and was terminated based on wages reported through IVM, a new rating decision for permanent and total disability will need to be completed.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no proof that income was a one-time payment – proof will need to be gained from the source of payment that the income is no longer being received.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8769B4-4E6D-4FB0-94D7-F173388610A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8A14DEDF-6AE8-40B9-8602-CED4B5350C0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07A61A03-B931-4EB8-B891-9030D0FCEAE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en-US" dirty="0">
                <a:effectLst/>
              </a:rPr>
              <a:t>Live and Death Pension Eligibility Criteria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B393B730-C4FE-4860-BB0D-4D3EA4BC0C40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14400" y="2542548"/>
            <a:ext cx="3352800" cy="366712"/>
          </a:xfrm>
        </p:spPr>
        <p:txBody>
          <a:bodyPr>
            <a:normAutofit lnSpcReduction="10000"/>
          </a:bodyPr>
          <a:lstStyle/>
          <a:p>
            <a:pPr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u="sng" dirty="0"/>
              <a:t>Live Pension </a:t>
            </a:r>
            <a:endParaRPr lang="en-US" altLang="en-US" sz="2000" dirty="0"/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id="{3E956D17-E175-45FA-85A6-14B2C67ACF1A}"/>
              </a:ext>
            </a:extLst>
          </p:cNvPr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4876800" y="2595563"/>
            <a:ext cx="3898900" cy="3651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sz="2000" u="sng" dirty="0"/>
              <a:t>Death Pension</a:t>
            </a:r>
          </a:p>
        </p:txBody>
      </p:sp>
      <p:sp>
        <p:nvSpPr>
          <p:cNvPr id="23558" name="Text Box 5">
            <a:extLst>
              <a:ext uri="{FF2B5EF4-FFF2-40B4-BE49-F238E27FC236}">
                <a16:creationId xmlns:a16="http://schemas.microsoft.com/office/drawing/2014/main" id="{783DCCBD-2A31-4C21-8C77-FB1A555A8402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1600" y="1295400"/>
            <a:ext cx="701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3559" name="Text Box 6">
            <a:extLst>
              <a:ext uri="{FF2B5EF4-FFF2-40B4-BE49-F238E27FC236}">
                <a16:creationId xmlns:a16="http://schemas.microsoft.com/office/drawing/2014/main" id="{8A877943-26D7-454B-AB9C-5E489FB43655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0200" y="1371600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3560" name="Text Box 7">
            <a:extLst>
              <a:ext uri="{FF2B5EF4-FFF2-40B4-BE49-F238E27FC236}">
                <a16:creationId xmlns:a16="http://schemas.microsoft.com/office/drawing/2014/main" id="{9A6E101A-79D1-41B6-8684-4D12E6D62810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2099" y="1960127"/>
            <a:ext cx="81747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sz="2000" dirty="0">
                <a:latin typeface="+mj-lt"/>
              </a:rPr>
              <a:t>Make sure all information to grant benefits is available: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50B25-BFBE-455E-9B6A-B21E85BF1F6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14400" y="2945299"/>
            <a:ext cx="41148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Verified Service </a:t>
            </a:r>
          </a:p>
          <a:p>
            <a:pPr marL="461963" lvl="2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03225" algn="l"/>
              </a:tabLst>
            </a:pPr>
            <a:r>
              <a:rPr lang="en-US" altLang="en-US" dirty="0"/>
              <a:t>Active Duty</a:t>
            </a:r>
          </a:p>
          <a:p>
            <a:pPr marL="461963" lvl="2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03225" algn="l"/>
              </a:tabLst>
            </a:pPr>
            <a:r>
              <a:rPr lang="en-US" altLang="en-US" dirty="0"/>
              <a:t>Wartime Service</a:t>
            </a:r>
          </a:p>
          <a:p>
            <a:pPr marL="225425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P/T Disability</a:t>
            </a:r>
          </a:p>
          <a:p>
            <a:pPr marL="461963" lvl="2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Rating</a:t>
            </a:r>
          </a:p>
          <a:p>
            <a:pPr marL="461963" lvl="2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Administrative Grant</a:t>
            </a:r>
          </a:p>
          <a:p>
            <a:pPr marL="225425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Current Income</a:t>
            </a:r>
          </a:p>
          <a:p>
            <a:pPr marL="225425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Current Net Worth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FD1C00-EDB6-44AB-9470-3BADE87D0B1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876800" y="2960688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Veteran’s Verified Service</a:t>
            </a:r>
          </a:p>
          <a:p>
            <a:pPr marL="461963" lvl="2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Active Duty</a:t>
            </a:r>
          </a:p>
          <a:p>
            <a:pPr marL="461963" lvl="2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Wartime Service</a:t>
            </a:r>
          </a:p>
          <a:p>
            <a:pPr marL="225425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Proof of the Veteran’s Death</a:t>
            </a:r>
          </a:p>
          <a:p>
            <a:pPr marL="225425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Dependency Established </a:t>
            </a:r>
          </a:p>
          <a:p>
            <a:pPr marL="225425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Current Income</a:t>
            </a:r>
          </a:p>
          <a:p>
            <a:pPr marL="225425" lvl="1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Current Net Worth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F4809-7342-4B1B-8060-9FCB442A126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8A14DEDF-6AE8-40B9-8602-CED4B5350C0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B31AEFFB-A61A-4761-8A7A-7BA490265BF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Denying a Claim for Reopen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00E1C01-E5C3-4E40-B01E-5A3EA2ABA8A3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23622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all information needed to determine that benefits cannot be awarded, the VSR can disallow the claim.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the claim cannot be disallowed proper development and suspense dates must be followed.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All Veterans and beneficiaries must be properly notified: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C317F9-D434-49F5-AB7E-2804FBA42C0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4596506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Appeal Rights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Limits to reapply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4AACA8-0483-4ED3-B7E9-F9F054EDC4E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8A14DEDF-6AE8-40B9-8602-CED4B5350C0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7D896-1551-45B9-B7D1-8139F5125FC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9DA76-F013-4490-B147-5E927D9350A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30900D3-5A7E-462C-BA3D-BDFC185B2CE4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EFF5E179-9181-4A62-8A3D-756109F8300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References</a:t>
            </a:r>
          </a:p>
        </p:txBody>
      </p:sp>
      <p:sp>
        <p:nvSpPr>
          <p:cNvPr id="5125" name="Rectangle 6">
            <a:extLst>
              <a:ext uri="{FF2B5EF4-FFF2-40B4-BE49-F238E27FC236}">
                <a16:creationId xmlns:a16="http://schemas.microsoft.com/office/drawing/2014/main" id="{BED76C8E-27E9-474D-8C8F-29FFABFAFCF7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sz="1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anose="05000000000000000000" pitchFamily="2" charset="2"/>
              <a:buChar char="Ø"/>
            </a:pPr>
            <a:endParaRPr lang="en-US" altLang="en-US" sz="1400">
              <a:latin typeface="Arial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sz="12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7" name="Rectangle 6">
            <a:extLst>
              <a:ext uri="{FF2B5EF4-FFF2-40B4-BE49-F238E27FC236}">
                <a16:creationId xmlns:a16="http://schemas.microsoft.com/office/drawing/2014/main" id="{4EB9FEEB-F837-4E1E-94A1-C33D02BE0C3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1613" y="2077065"/>
            <a:ext cx="8195187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38 CFR 3.400 – Effective dates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38 CFR 3.31 – Commencement of the period of payment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38 CFR 3.3 – Improved pension eligibility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M21-4 – Appendix C – End Product Classification Codes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M21-1MR III.ii.6 – Determining Veterans status and eligibility for benefits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M21-1MR III.v.2 – Award and denial authorization and notification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M21-1MR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V.i.A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Eligibility and development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M21-1MR V.iii.1.A – Reopening after denial for excess income, effective dates, etc.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54F0E-F863-4DC9-8E8B-0FD1A8542F6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30900D3-5A7E-462C-BA3D-BDFC185B2CE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AA6D5B5D-9CCB-4B87-8CDF-B4E6795D336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Original Claim</a:t>
            </a: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A502817F-5A69-4528-9A2F-A0B89B820F50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There is only one original claim, whether for SC or NSC claims. Any claim after the final disallowance or termination of pension benefits is considered a reopened claim.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87A1DD-B773-46CD-B872-AD523D21201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8A14DEDF-6AE8-40B9-8602-CED4B5350C0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id="{5687B372-9146-42B4-9BAC-942F04F0169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Reopened Claim</a:t>
            </a:r>
          </a:p>
        </p:txBody>
      </p:sp>
      <p:sp>
        <p:nvSpPr>
          <p:cNvPr id="7172" name="Rectangle 1027">
            <a:extLst>
              <a:ext uri="{FF2B5EF4-FFF2-40B4-BE49-F238E27FC236}">
                <a16:creationId xmlns:a16="http://schemas.microsoft.com/office/drawing/2014/main" id="{96B45ECF-82B1-4C24-AA1D-093FA5082A9A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A reopened claim for pension purposes is any claim received by VA after the final disallowance or termination of pension benefits. </a:t>
            </a:r>
          </a:p>
          <a:p>
            <a:pPr marL="0" indent="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The determining factor for what end product (EP) will control the reopened claim is dependent on the reason for disallowance or termination.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4A35FA-1C26-4F6B-B9A5-0404A90026C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8A14DEDF-6AE8-40B9-8602-CED4B5350C0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id="{A0CE6CE3-8165-4DE4-B138-18466FC18B9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Reopened Claim</a:t>
            </a:r>
          </a:p>
        </p:txBody>
      </p:sp>
      <p:sp>
        <p:nvSpPr>
          <p:cNvPr id="7172" name="Rectangle 1027">
            <a:extLst>
              <a:ext uri="{FF2B5EF4-FFF2-40B4-BE49-F238E27FC236}">
                <a16:creationId xmlns:a16="http://schemas.microsoft.com/office/drawing/2014/main" id="{D1F00147-C133-418C-87EC-E38C9FB970F1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For pension purposes, the following are types of reopened EPs: 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967E75-7D7E-4423-9FA5-3353F7448EE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727147"/>
            <a:ext cx="822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EP 120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EP 150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EP 130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3036BD-D9DC-47CB-89C5-9AE5147238D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8A14DEDF-6AE8-40B9-8602-CED4B5350C0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C6136975-F6E5-4398-8BA7-FA0CE47A499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Reopened Claim Examples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12173AC0-2405-43D7-A761-6D5DF563BF19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68579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correct EP for a reopened claims is dependent on the reason for disallowance, denial or termination: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C1CA43-1D7D-400E-8633-D48678A5223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74074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service is not verified or benefits were previously denied due to a service-related issue – EP 120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Pension was previously denied by rating – EP 120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a rating is needed – EP 120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benefits were previously denied due to income or net worth – EP 150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benefits were previously disallowed/terminated for a dependency issue (death claims) – EP 130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43C563-B422-4DC1-A750-D7EF8C2F432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8A14DEDF-6AE8-40B9-8602-CED4B5350C0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33925E4B-E921-4115-950A-643F74A7ADE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Evidentiary Requirements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029D519-3A76-4861-B991-A2D69806A5BB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/>
              <a:t>A VSR will need: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77DAA-9F23-4F80-821A-846CFE22392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486468"/>
            <a:ext cx="82296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The reason for the termination or disallowance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If any evidence was requested which was needed to complete the claim at the time of disallowance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If the Veteran has qualifying service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If the Veteran is PT (administratively or by rating)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If any time limits still apply to the effective date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If there is complete, current, and accurate income information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897CF-8C11-46F4-A241-5B76ABA58C3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8A14DEDF-6AE8-40B9-8602-CED4B5350C0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26">
            <a:extLst>
              <a:ext uri="{FF2B5EF4-FFF2-40B4-BE49-F238E27FC236}">
                <a16:creationId xmlns:a16="http://schemas.microsoft.com/office/drawing/2014/main" id="{97FCB2F7-E7EE-4E43-9550-2DE86D64226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Evidence Locations</a:t>
            </a:r>
          </a:p>
        </p:txBody>
      </p:sp>
      <p:sp>
        <p:nvSpPr>
          <p:cNvPr id="11268" name="Rectangle 1027">
            <a:extLst>
              <a:ext uri="{FF2B5EF4-FFF2-40B4-BE49-F238E27FC236}">
                <a16:creationId xmlns:a16="http://schemas.microsoft.com/office/drawing/2014/main" id="{D20AF757-C622-4E44-8F17-85503C088F17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pPr marL="225425" lvl="1" indent="-225425"/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SHARE – Corporate Awards tab or Master Record</a:t>
            </a:r>
            <a:b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lvl="1" indent="-225425"/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Virtual VA e-file – previous letters and evidence</a:t>
            </a:r>
            <a:b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lvl="1" indent="-225425"/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BIRLS Inquiry – VID screen – is service verified?</a:t>
            </a:r>
            <a:b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lvl="1" indent="-225425"/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BIRLS Inquiry – ICP screen – why disallowed or terminated? (this is only applicable for claims denied in BDN)</a:t>
            </a:r>
            <a:b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lvl="1" indent="-225425"/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MAP-D – date of initial entitlement, letters, notes</a:t>
            </a:r>
            <a:b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lvl="1" indent="-225425"/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VETSNET Awards – disallowance reasons</a:t>
            </a:r>
            <a:b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lvl="1" indent="-225425"/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Payment History – has the beneficiary received prior payments</a:t>
            </a:r>
            <a:b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lvl="1" indent="-225425"/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COVERS – may have to request the file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ABC34-1C9A-42CD-9B16-81B72D48341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D30900D3-5A7E-462C-BA3D-BDFC185B2CE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eopened Live and Death Pension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Lesson Objectives&amp;quot;&quot;/&gt;&lt;property id=&quot;20307&quot; value=&quot;263&quot;/&gt;&lt;/object&gt;&lt;object type=&quot;3&quot; unique_id=&quot;10006&quot;&gt;&lt;property id=&quot;20148&quot; value=&quot;5&quot;/&gt;&lt;property id=&quot;20300&quot; value=&quot;Slide 3 - &amp;quot;References&amp;quot;&quot;/&gt;&lt;property id=&quot;20307&quot; value=&quot;359&quot;/&gt;&lt;/object&gt;&lt;object type=&quot;3&quot; unique_id=&quot;10007&quot;&gt;&lt;property id=&quot;20148&quot; value=&quot;5&quot;/&gt;&lt;property id=&quot;20300&quot; value=&quot;Slide 4 - &amp;quot;Original Claim&amp;quot;&quot;/&gt;&lt;property id=&quot;20307&quot; value=&quot;388&quot;/&gt;&lt;/object&gt;&lt;object type=&quot;3&quot; unique_id=&quot;10008&quot;&gt;&lt;property id=&quot;20148&quot; value=&quot;5&quot;/&gt;&lt;property id=&quot;20300&quot; value=&quot;Slide 5 - &amp;quot;Reopened Claim&amp;quot;&quot;/&gt;&lt;property id=&quot;20307&quot; value=&quot;389&quot;/&gt;&lt;/object&gt;&lt;object type=&quot;3&quot; unique_id=&quot;10009&quot;&gt;&lt;property id=&quot;20148&quot; value=&quot;5&quot;/&gt;&lt;property id=&quot;20300&quot; value=&quot;Slide 7 - &amp;quot;Reopened Claim Examples&amp;quot;&quot;/&gt;&lt;property id=&quot;20307&quot; value=&quot;390&quot;/&gt;&lt;/object&gt;&lt;object type=&quot;3&quot; unique_id=&quot;10010&quot;&gt;&lt;property id=&quot;20148&quot; value=&quot;5&quot;/&gt;&lt;property id=&quot;20300&quot; value=&quot;Slide 8 - &amp;quot;Evidentiary Requirements&amp;quot;&quot;/&gt;&lt;property id=&quot;20307&quot; value=&quot;393&quot;/&gt;&lt;/object&gt;&lt;object type=&quot;3&quot; unique_id=&quot;10011&quot;&gt;&lt;property id=&quot;20148&quot; value=&quot;5&quot;/&gt;&lt;property id=&quot;20300&quot; value=&quot;Slide 9 - &amp;quot;Evidence Locations&amp;quot;&quot;/&gt;&lt;property id=&quot;20307&quot; value=&quot;391&quot;/&gt;&lt;/object&gt;&lt;object type=&quot;3&quot; unique_id=&quot;10012&quot;&gt;&lt;property id=&quot;20148&quot; value=&quot;5&quot;/&gt;&lt;property id=&quot;20300&quot; value=&quot;Slide 10 - &amp;quot;Income Time Limits &amp;quot;&quot;/&gt;&lt;property id=&quot;20307&quot; value=&quot;394&quot;/&gt;&lt;/object&gt;&lt;object type=&quot;3&quot; unique_id=&quot;10013&quot;&gt;&lt;property id=&quot;20148&quot; value=&quot;5&quot;/&gt;&lt;property id=&quot;20300&quot; value=&quot;Slide 11 - &amp;quot;Initial Year Time Limits&amp;quot;&quot;/&gt;&lt;property id=&quot;20307&quot; value=&quot;401&quot;/&gt;&lt;/object&gt;&lt;object type=&quot;3&quot; unique_id=&quot;10014&quot;&gt;&lt;property id=&quot;20148&quot; value=&quot;5&quot;/&gt;&lt;property id=&quot;20300&quot; value=&quot;Slide 17 - &amp;quot;Effective Dates – Live Pension&amp;quot;&quot;/&gt;&lt;property id=&quot;20307&quot; value=&quot;392&quot;/&gt;&lt;/object&gt;&lt;object type=&quot;3&quot; unique_id=&quot;10015&quot;&gt;&lt;property id=&quot;20148&quot; value=&quot;5&quot;/&gt;&lt;property id=&quot;20300&quot; value=&quot;Slide 18 - &amp;quot;Effective Dates – Death Pension&amp;quot;&quot;/&gt;&lt;property id=&quot;20307&quot; value=&quot;395&quot;/&gt;&lt;/object&gt;&lt;object type=&quot;3&quot; unique_id=&quot;10016&quot;&gt;&lt;property id=&quot;20148&quot; value=&quot;5&quot;/&gt;&lt;property id=&quot;20300&quot; value=&quot;Slide 19 - &amp;quot;Development&amp;quot;&quot;/&gt;&lt;property id=&quot;20307&quot; value=&quot;396&quot;/&gt;&lt;/object&gt;&lt;object type=&quot;3&quot; unique_id=&quot;10018&quot;&gt;&lt;property id=&quot;20148&quot; value=&quot;5&quot;/&gt;&lt;property id=&quot;20300&quot; value=&quot;Slide 20 - &amp;quot;Income Verification Match (IVM)&amp;quot;&quot;/&gt;&lt;property id=&quot;20307&quot; value=&quot;398&quot;/&gt;&lt;/object&gt;&lt;object type=&quot;3&quot; unique_id=&quot;10019&quot;&gt;&lt;property id=&quot;20148&quot; value=&quot;5&quot;/&gt;&lt;property id=&quot;20300&quot; value=&quot;Slide 21 - &amp;quot;Live and Death Pension Eligibility Criteria&amp;quot;&quot;/&gt;&lt;property id=&quot;20307&quot; value=&quot;399&quot;/&gt;&lt;/object&gt;&lt;object type=&quot;3&quot; unique_id=&quot;10020&quot;&gt;&lt;property id=&quot;20148&quot; value=&quot;5&quot;/&gt;&lt;property id=&quot;20300&quot; value=&quot;Slide 22 - &amp;quot;Denying a Claim for Reopen&amp;quot;&quot;/&gt;&lt;property id=&quot;20307&quot; value=&quot;400&quot;/&gt;&lt;/object&gt;&lt;object type=&quot;3&quot; unique_id=&quot;10021&quot;&gt;&lt;property id=&quot;20148&quot; value=&quot;5&quot;/&gt;&lt;property id=&quot;20300&quot; value=&quot;Slide 23&quot;/&gt;&lt;property id=&quot;20307&quot; value=&quot;357&quot;/&gt;&lt;/object&gt;&lt;object type=&quot;3&quot; unique_id=&quot;10282&quot;&gt;&lt;property id=&quot;20148&quot; value=&quot;5&quot;/&gt;&lt;property id=&quot;20300&quot; value=&quot;Slide 6 - &amp;quot;Reopened Claim&amp;quot;&quot;/&gt;&lt;property id=&quot;20307&quot; value=&quot;402&quot;/&gt;&lt;/object&gt;&lt;object type=&quot;3&quot; unique_id=&quot;10283&quot;&gt;&lt;property id=&quot;20148&quot; value=&quot;5&quot;/&gt;&lt;property id=&quot;20300&quot; value=&quot;Slide 12 - &amp;quot;Continuous Entitlement&amp;quot;&quot;/&gt;&lt;property id=&quot;20307&quot; value=&quot;403&quot;/&gt;&lt;/object&gt;&lt;object type=&quot;3&quot; unique_id=&quot;10284&quot;&gt;&lt;property id=&quot;20148&quot; value=&quot;5&quot;/&gt;&lt;property id=&quot;20300&quot; value=&quot;Slide 13 - &amp;quot;Net Worth Time Limits&amp;quot;&quot;/&gt;&lt;property id=&quot;20307&quot; value=&quot;404&quot;/&gt;&lt;/object&gt;&lt;object type=&quot;3&quot; unique_id=&quot;10285&quot;&gt;&lt;property id=&quot;20148&quot; value=&quot;5&quot;/&gt;&lt;property id=&quot;20300&quot; value=&quot;Slide 14 - &amp;quot;Failure to Prosecute&amp;quot;&quot;/&gt;&lt;property id=&quot;20307&quot; value=&quot;405&quot;/&gt;&lt;/object&gt;&lt;object type=&quot;3&quot; unique_id=&quot;10286&quot;&gt;&lt;property id=&quot;20148&quot; value=&quot;5&quot;/&gt;&lt;property id=&quot;20300&quot; value=&quot;Slide 15 - &amp;quot;Denial by Rating Time Limits&amp;quot;&quot;/&gt;&lt;property id=&quot;20307&quot; value=&quot;406&quot;/&gt;&lt;/object&gt;&lt;object type=&quot;3&quot; unique_id=&quot;10287&quot;&gt;&lt;property id=&quot;20148&quot; value=&quot;5&quot;/&gt;&lt;property id=&quot;20300&quot; value=&quot;Slide 16 - &amp;quot;Reopen after Disallowance of Initial Claim&amp;quot;&quot;/&gt;&lt;property id=&quot;20307&quot; value=&quot;407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0BFF9D7-3545-437C-9C59-537B8F8EEEB7}&quot;/&gt;&lt;isInvalidForFieldText val=&quot;0&quot;/&gt;&lt;Image&gt;&lt;filename val=&quot;C:\Users\User\AppData\Local\Temp\CP1080471385921Session\CPTrustFolder1080471385937\PPTImport1080471741625\data\asimages\{60BFF9D7-3545-437C-9C59-537B8F8EEEB7}_23.png&quot;/&gt;&lt;left val=&quot;727&quot;/&gt;&lt;top val=&quot;687&quot;/&gt;&lt;width val=&quot;226&quot;/&gt;&lt;height val=&quot;4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DUMMYTAG" val="&lt;DummyForForceWrite&gt;&lt;/DummyForForceWrite&gt;"/>
  <p:tag name="HTML_SHAPEINFO" val="&lt;ThreeDShapeInfo&gt;&lt;uuid val=&quot;{92B13198-CEAC-44F0-865A-795A39E42D85}&quot;/&gt;&lt;isInvalidForFieldText val=&quot;0&quot;/&gt;&lt;Image&gt;&lt;filename val=&quot;C:\Users\User\AppData\Local\Temp\CP1080471385921Session\CPTrustFolder1080471385937\PPTImport1080471741625\data\asimages\{92B13198-CEAC-44F0-865A-795A39E42D85}_1.png&quot;/&gt;&lt;left val=&quot;71&quot;/&gt;&lt;top val=&quot;288&quot;/&gt;&lt;width val=&quot;817&quot;/&gt;&lt;height val=&quot;13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8&quot;/&gt;&lt;lineCharCount val=&quot;26&quot;/&gt;&lt;/TableIndex&gt;&lt;/ShapeTextInfo&gt;"/>
  <p:tag name="PRESENTER_DUMMYTAG" val="&lt;DummyForForceWrite&gt;&lt;/DummyForForceWrite&gt;"/>
  <p:tag name="HTML_SHAPEINFO" val="&lt;ThreeDShapeInfo&gt;&lt;uuid val=&quot;{ED0711D2-2978-440E-B0EC-F50A3510CF28}&quot;/&gt;&lt;isInvalidForFieldText val=&quot;0&quot;/&gt;&lt;Image&gt;&lt;filename val=&quot;C:\Users\User\AppData\Local\Temp\CP1080471385921Session\CPTrustFolder1080471385937\PPTImport1080471741625\data\asimages\{ED0711D2-2978-440E-B0EC-F50A3510CF28}_1.png&quot;/&gt;&lt;left val=&quot;66&quot;/&gt;&lt;top val=&quot;491&quot;/&gt;&lt;width val=&quot;419&quot;/&gt;&lt;height val=&quot;93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PRESENTER_DUMMYTAG" val="&lt;DummyForForceWrite&gt;&lt;/DummyForForceWrite&gt;"/>
  <p:tag name="HTML_SHAPEINFO" val="&lt;ThreeDShapeInfo&gt;&lt;uuid val=&quot;{F3C55929-1F65-4833-AC0E-D29899861599}&quot;/&gt;&lt;isInvalidForFieldText val=&quot;0&quot;/&gt;&lt;Image&gt;&lt;filename val=&quot;C:\Users\User\AppData\Local\Temp\CP1080471385921Session\CPTrustFolder1080471385937\PPTImport1080471741625\data\asimages\{F3C55929-1F65-4833-AC0E-D29899861599}_1.png&quot;/&gt;&lt;left val=&quot;639&quot;/&gt;&lt;top val=&quot;491&quot;/&gt;&lt;width val=&quot;249&quot;/&gt;&lt;height val=&quot;9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4040F9DC-C4B3-4C87-82F0-672F411005AA}&quot;/&gt;&lt;isInvalidForFieldText val=&quot;0&quot;/&gt;&lt;Image&gt;&lt;filename val=&quot;C:\Users\User\AppData\Local\Temp\CP1080471385921Session\CPTrustFolder1080471385937\PPTImport1080471741625\data\asimages\{4040F9DC-C4B3-4C87-82F0-672F411005AA}_2.png&quot;/&gt;&lt;left val=&quot;0&quot;/&gt;&lt;top val=&quot;76&quot;/&gt;&lt;width val=&quot;961&quot;/&gt;&lt;height val=&quot;12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2&quot;/&gt;&lt;lineCharCount val=&quot;55&quot;/&gt;&lt;lineCharCount val=&quot;1&quot;/&gt;&lt;lineCharCount val=&quot;62&quot;/&gt;&lt;lineCharCount val=&quot;52&quot;/&gt;&lt;lineCharCount val=&quot;1&quot;/&gt;&lt;lineCharCount val=&quot;67&quot;/&gt;&lt;/TableIndex&gt;&lt;/ShapeTextInfo&gt;"/>
  <p:tag name="HTML_SHAPEINFO" val="&lt;ThreeDShapeInfo&gt;&lt;uuid val=&quot;{D9479D13-B161-462B-9488-2BBA2D84EBBE}&quot;/&gt;&lt;isInvalidForFieldText val=&quot;0&quot;/&gt;&lt;Image&gt;&lt;filename val=&quot;C:\Users\User\AppData\Local\Temp\CP1080471385921Session\CPTrustFolder1080471385937\PPTImport1080471741625\data\asimages\{D9479D13-B161-462B-9488-2BBA2D84EBBE}_2.png&quot;/&gt;&lt;left val=&quot;42&quot;/&gt;&lt;top val=&quot;212&quot;/&gt;&lt;width val=&quot;870&quot;/&gt;&lt;height val=&quot;41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FBCF346-3DB4-4FB0-814D-0680B813FDCB}&quot;/&gt;&lt;isInvalidForFieldText val=&quot;0&quot;/&gt;&lt;Image&gt;&lt;filename val=&quot;C:\Users\User\AppData\Local\Temp\CP1080471385921Session\CPTrustFolder1080471385937\PPTImport1080471741625\data\asimages\{DFBCF346-3DB4-4FB0-814D-0680B813FDCB}_2.png&quot;/&gt;&lt;left val=&quot;727&quot;/&gt;&lt;top val=&quot;687&quot;/&gt;&lt;width val=&quot;226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7BEA1A21-BB94-4253-A2CB-3CD32545EB85}&quot;/&gt;&lt;isInvalidForFieldText val=&quot;0&quot;/&gt;&lt;Image&gt;&lt;filename val=&quot;C:\Users\User\AppData\Local\Temp\CP1080471385921Session\CPTrustFolder1080471385937\PPTImport1080471741625\data\asimages\{7BEA1A21-BB94-4253-A2CB-3CD32545EB85}_3.png&quot;/&gt;&lt;left val=&quot;0&quot;/&gt;&lt;top val=&quot;76&quot;/&gt;&lt;width val=&quot;961&quot;/&gt;&lt;height val=&quot;12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63882F78-C635-47A1-9A45-D8E83FE84078}&quot;/&gt;&lt;isInvalidForFieldText val=&quot;0&quot;/&gt;&lt;Image&gt;&lt;filename val=&quot;C:\Users\User\AppData\Local\Temp\CP1080471385921Session\CPTrustFolder1080471385937\PPTImport1080471741625\data\asimages\{63882F78-C635-47A1-9A45-D8E83FE84078}_3.png&quot;/&gt;&lt;left val=&quot;47&quot;/&gt;&lt;top val=&quot;215&quot;/&gt;&lt;width val=&quot;865&quot;/&gt;&lt;height val=&quot;41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31&quot;/&gt;&lt;lineCharCount val=&quot;52&quot;/&gt;&lt;lineCharCount val=&quot;42&quot;/&gt;&lt;lineCharCount val=&quot;54&quot;/&gt;&lt;lineCharCount val=&quot;67&quot;/&gt;&lt;lineCharCount val=&quot;9&quot;/&gt;&lt;lineCharCount val=&quot;66&quot;/&gt;&lt;lineCharCount val=&quot;44&quot;/&gt;&lt;lineCharCount val=&quot;62&quot;/&gt;&lt;lineCharCount val=&quot;21&quot;/&gt;&lt;/TableIndex&gt;&lt;/ShapeTextInfo&gt;"/>
  <p:tag name="HTML_SHAPEINFO" val="&lt;ThreeDShapeInfo&gt;&lt;uuid val=&quot;{81AE0983-EAFE-4644-A01E-C4DF51AA5FF5}&quot;/&gt;&lt;isInvalidForFieldText val=&quot;0&quot;/&gt;&lt;Image&gt;&lt;filename val=&quot;C:\Users\User\AppData\Local\Temp\CP1080471385921Session\CPTrustFolder1080471385937\PPTImport1080471741625\data\asimages\{81AE0983-EAFE-4644-A01E-C4DF51AA5FF5}_3.png&quot;/&gt;&lt;left val=&quot;45&quot;/&gt;&lt;top val=&quot;214&quot;/&gt;&lt;width val=&quot;867&quot;/&gt;&lt;height val=&quot;41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300C35F-7371-4445-ACB5-D9BE4BF57166}&quot;/&gt;&lt;isInvalidForFieldText val=&quot;0&quot;/&gt;&lt;Image&gt;&lt;filename val=&quot;C:\Users\User\AppData\Local\Temp\CP1080471385921Session\CPTrustFolder1080471385937\PPTImport1080471741625\data\asimages\{4300C35F-7371-4445-ACB5-D9BE4BF57166}_3.png&quot;/&gt;&lt;left val=&quot;727&quot;/&gt;&lt;top val=&quot;687&quot;/&gt;&lt;width val=&quot;226&quot;/&gt;&lt;height val=&quot;4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44195179-88E0-4513-8E98-9D57019584EF}&quot;/&gt;&lt;isInvalidForFieldText val=&quot;0&quot;/&gt;&lt;Image&gt;&lt;filename val=&quot;C:\Users\User\AppData\Local\Temp\CP1080471385921Session\CPTrustFolder1080471385937\PPTImport1080471741625\data\asimages\{44195179-88E0-4513-8E98-9D57019584EF}_4.png&quot;/&gt;&lt;left val=&quot;0&quot;/&gt;&lt;top val=&quot;76&quot;/&gt;&lt;width val=&quot;961&quot;/&gt;&lt;height val=&quot;12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8&quot;/&gt;&lt;lineCharCount val=&quot;73&quot;/&gt;&lt;lineCharCount val=&quot;30&quot;/&gt;&lt;/TableIndex&gt;&lt;/ShapeTextInfo&gt;"/>
  <p:tag name="HTML_SHAPEINFO" val="&lt;ThreeDShapeInfo&gt;&lt;uuid val=&quot;{06A0B10A-671A-4CA8-B0C1-5E5395CEB046}&quot;/&gt;&lt;isInvalidForFieldText val=&quot;0&quot;/&gt;&lt;Image&gt;&lt;filename val=&quot;C:\Users\User\AppData\Local\Temp\CP1080471385921Session\CPTrustFolder1080471385937\PPTImport1080471741625\data\asimages\{06A0B10A-671A-4CA8-B0C1-5E5395CEB046}_4.png&quot;/&gt;&lt;left val=&quot;40&quot;/&gt;&lt;top val=&quot;212&quot;/&gt;&lt;width val=&quot;871&quot;/&gt;&lt;height val=&quot;41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234303B-3D21-46E6-AA04-D7BFF9F96A81}&quot;/&gt;&lt;isInvalidForFieldText val=&quot;0&quot;/&gt;&lt;Image&gt;&lt;filename val=&quot;C:\Users\User\AppData\Local\Temp\CP1080471385921Session\CPTrustFolder1080471385937\PPTImport1080471741625\data\asimages\{9234303B-3D21-46E6-AA04-D7BFF9F96A81}_4.png&quot;/&gt;&lt;left val=&quot;727&quot;/&gt;&lt;top val=&quot;687&quot;/&gt;&lt;width val=&quot;226&quot;/&gt;&lt;height val=&quot;4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36739F84-1236-48CF-98F1-21C8C0154D72}&quot;/&gt;&lt;isInvalidForFieldText val=&quot;0&quot;/&gt;&lt;Image&gt;&lt;filename val=&quot;C:\Users\User\AppData\Local\Temp\CP1080471385921Session\CPTrustFolder1080471385937\PPTImport1080471741625\data\asimages\{36739F84-1236-48CF-98F1-21C8C0154D72}_5.png&quot;/&gt;&lt;left val=&quot;0&quot;/&gt;&lt;top val=&quot;76&quot;/&gt;&lt;width val=&quot;961&quot;/&gt;&lt;height val=&quot;12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6&quot;/&gt;&lt;lineCharCount val=&quot;66&quot;/&gt;&lt;lineCharCount val=&quot;1&quot;/&gt;&lt;lineCharCount val=&quot;66&quot;/&gt;&lt;lineCharCount val=&quot;62&quot;/&gt;&lt;lineCharCount val=&quot;13&quot;/&gt;&lt;/TableIndex&gt;&lt;/ShapeTextInfo&gt;"/>
  <p:tag name="HTML_SHAPEINFO" val="&lt;ThreeDShapeInfo&gt;&lt;uuid val=&quot;{DE3294FB-2D17-44A6-8CA3-FADA751E5C8F}&quot;/&gt;&lt;isInvalidForFieldText val=&quot;0&quot;/&gt;&lt;Image&gt;&lt;filename val=&quot;C:\Users\User\AppData\Local\Temp\CP1080471385921Session\CPTrustFolder1080471385937\PPTImport1080471741625\data\asimages\{DE3294FB-2D17-44A6-8CA3-FADA751E5C8F}_5.png&quot;/&gt;&lt;left val=&quot;40&quot;/&gt;&lt;top val=&quot;212&quot;/&gt;&lt;width val=&quot;871&quot;/&gt;&lt;height val=&quot;41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AE03D1B-55A5-4385-9235-BA5ADAB89DED}&quot;/&gt;&lt;isInvalidForFieldText val=&quot;0&quot;/&gt;&lt;Image&gt;&lt;filename val=&quot;C:\Users\User\AppData\Local\Temp\CP1080471385921Session\CPTrustFolder1080471385937\PPTImport1080471741625\data\asimages\{7AE03D1B-55A5-4385-9235-BA5ADAB89DED}_5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C92D37B8-A18F-48E9-AA8F-645D6DEF7EFF}&quot;/&gt;&lt;isInvalidForFieldText val=&quot;0&quot;/&gt;&lt;Image&gt;&lt;filename val=&quot;C:\Users\User\AppData\Local\Temp\CP1080471385921Session\CPTrustFolder1080471385937\PPTImport1080471741625\data\asimages\{C92D37B8-A18F-48E9-AA8F-645D6DEF7EFF}_6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4&quot;/&gt;&lt;/TableIndex&gt;&lt;/ShapeTextInfo&gt;"/>
  <p:tag name="HTML_SHAPEINFO" val="&lt;ThreeDShapeInfo&gt;&lt;uuid val=&quot;{C799C2B9-2891-4E98-944D-3B224E29CCA4}&quot;/&gt;&lt;isInvalidForFieldText val=&quot;0&quot;/&gt;&lt;Image&gt;&lt;filename val=&quot;C:\Users\User\AppData\Local\Temp\CP1080471385921Session\CPTrustFolder1080471385937\PPTImport1080471741625\data\asimages\{C799C2B9-2891-4E98-944D-3B224E29CCA4}_6.png&quot;/&gt;&lt;left val=&quot;41&quot;/&gt;&lt;top val=&quot;209&quot;/&gt;&lt;width val=&quot;871&quot;/&gt;&lt;height val=&quot;54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7&quot;/&gt;&lt;lineCharCount val=&quot;1&quot;/&gt;&lt;lineCharCount val=&quot;7&quot;/&gt;&lt;lineCharCount val=&quot;1&quot;/&gt;&lt;lineCharCount val=&quot;7&quot;/&gt;&lt;/TableIndex&gt;&lt;/ShapeTextInfo&gt;"/>
  <p:tag name="HTML_SHAPEINFO" val="&lt;ThreeDShapeInfo&gt;&lt;uuid val=&quot;{C3853AAC-FF46-4847-B245-832B2CDADFBE}&quot;/&gt;&lt;isInvalidForFieldText val=&quot;0&quot;/&gt;&lt;Image&gt;&lt;filename val=&quot;C:\Users\User\AppData\Local\Temp\CP1080471385921Session\CPTrustFolder1080471385937\PPTImport1080471741625\data\asimages\{C3853AAC-FF46-4847-B245-832B2CDADFBE}_6.png&quot;/&gt;&lt;left val=&quot;47&quot;/&gt;&lt;top val=&quot;282&quot;/&gt;&lt;width val=&quot;865&quot;/&gt;&lt;height val=&quot;201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ADBBF1C-1DD3-4234-8598-C98F5F2F864D}&quot;/&gt;&lt;isInvalidForFieldText val=&quot;0&quot;/&gt;&lt;Image&gt;&lt;filename val=&quot;C:\Users\User\AppData\Local\Temp\CP1080471385921Session\CPTrustFolder1080471385937\PPTImport1080471741625\data\asimages\{AADBBF1C-1DD3-4234-8598-C98F5F2F864D}_6.png&quot;/&gt;&lt;left val=&quot;727&quot;/&gt;&lt;top val=&quot;687&quot;/&gt;&lt;width val=&quot;226&quot;/&gt;&lt;height val=&quot;4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84352F59-ABA7-4D2C-A852-186FC47BB11D}&quot;/&gt;&lt;isInvalidForFieldText val=&quot;0&quot;/&gt;&lt;Image&gt;&lt;filename val=&quot;C:\Users\User\AppData\Local\Temp\CP1080471385921Session\CPTrustFolder1080471385937\PPTImport1080471741625\data\asimages\{84352F59-ABA7-4D2C-A852-186FC47BB11D}_7.png&quot;/&gt;&lt;left val=&quot;0&quot;/&gt;&lt;top val=&quot;76&quot;/&gt;&lt;width val=&quot;961&quot;/&gt;&lt;height val=&quot;122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8&quot;/&gt;&lt;lineCharCount val=&quot;37&quot;/&gt;&lt;/TableIndex&gt;&lt;/ShapeTextInfo&gt;"/>
  <p:tag name="HTML_SHAPEINFO" val="&lt;ThreeDShapeInfo&gt;&lt;uuid val=&quot;{7E330582-4653-4087-A6A4-96D85E62D9A6}&quot;/&gt;&lt;isInvalidForFieldText val=&quot;0&quot;/&gt;&lt;Image&gt;&lt;filename val=&quot;C:\Users\User\AppData\Local\Temp\CP1080471385921Session\CPTrustFolder1080471385937\PPTImport1080471741625\data\asimages\{7E330582-4653-4087-A6A4-96D85E62D9A6}_7.png&quot;/&gt;&lt;left val=&quot;40&quot;/&gt;&lt;top val=&quot;208&quot;/&gt;&lt;width val=&quot;871&quot;/&gt;&lt;height val=&quot;86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71&quot;/&gt;&lt;lineCharCount val=&quot;31&quot;/&gt;&lt;lineCharCount val=&quot;52&quot;/&gt;&lt;lineCharCount val=&quot;31&quot;/&gt;&lt;lineCharCount val=&quot;67&quot;/&gt;&lt;lineCharCount val=&quot;4&quot;/&gt;&lt;lineCharCount val=&quot;67&quot;/&gt;&lt;lineCharCount val=&quot;30&quot;/&gt;&lt;/TableIndex&gt;&lt;/ShapeTextInfo&gt;"/>
  <p:tag name="HTML_SHAPEINFO" val="&lt;ThreeDShapeInfo&gt;&lt;uuid val=&quot;{57A589E9-9C73-42FE-B546-456F3F404866}&quot;/&gt;&lt;isInvalidForFieldText val=&quot;0&quot;/&gt;&lt;Image&gt;&lt;filename val=&quot;C:\Users\User\AppData\Local\Temp\CP1080471385921Session\CPTrustFolder1080471385937\PPTImport1080471741625\data\asimages\{57A589E9-9C73-42FE-B546-456F3F404866}_7.png&quot;/&gt;&lt;left val=&quot;47&quot;/&gt;&lt;top val=&quot;283&quot;/&gt;&lt;width val=&quot;869&quot;/&gt;&lt;height val=&quot;313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E3EA91D-0F86-40C9-B389-16EB469ADB6C}&quot;/&gt;&lt;isInvalidForFieldText val=&quot;0&quot;/&gt;&lt;Image&gt;&lt;filename val=&quot;C:\Users\User\AppData\Local\Temp\CP1080471385921Session\CPTrustFolder1080471385937\PPTImport1080471741625\data\asimages\{1E3EA91D-0F86-40C9-B389-16EB469ADB6C}_7.png&quot;/&gt;&lt;left val=&quot;727&quot;/&gt;&lt;top val=&quot;687&quot;/&gt;&lt;width val=&quot;226&quot;/&gt;&lt;height val=&quot;4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7E2AD6FC-7795-4EF3-BB23-D64095BFBE9A}&quot;/&gt;&lt;isInvalidForFieldText val=&quot;0&quot;/&gt;&lt;Image&gt;&lt;filename val=&quot;C:\Users\User\AppData\Local\Temp\CP1080471385921Session\CPTrustFolder1080471385937\PPTImport1080471741625\data\asimages\{7E2AD6FC-7795-4EF3-BB23-D64095BFBE9A}_8.png&quot;/&gt;&lt;left val=&quot;0&quot;/&gt;&lt;top val=&quot;76&quot;/&gt;&lt;width val=&quot;961&quot;/&gt;&lt;height val=&quot;12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05B92472-DD50-43C5-9E13-6A6CC7690AD6}&quot;/&gt;&lt;isInvalidForFieldText val=&quot;0&quot;/&gt;&lt;Image&gt;&lt;filename val=&quot;C:\Users\User\AppData\Local\Temp\CP1080471385921Session\CPTrustFolder1080471385937\PPTImport1080471741625\data\asimages\{05B92472-DD50-43C5-9E13-6A6CC7690AD6}_8.png&quot;/&gt;&lt;left val=&quot;41&quot;/&gt;&lt;top val=&quot;209&quot;/&gt;&lt;width val=&quot;871&quot;/&gt;&lt;height val=&quot;54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7&quot;/&gt;&lt;lineCharCount val=&quot;63&quot;/&gt;&lt;lineCharCount val=&quot;34&quot;/&gt;&lt;lineCharCount val=&quot;38&quot;/&gt;&lt;lineCharCount val=&quot;53&quot;/&gt;&lt;lineCharCount val=&quot;53&quot;/&gt;&lt;lineCharCount val=&quot;63&quot;/&gt;&lt;/TableIndex&gt;&lt;/ShapeTextInfo&gt;"/>
  <p:tag name="HTML_SHAPEINFO" val="&lt;ThreeDShapeInfo&gt;&lt;uuid val=&quot;{C51441CC-B322-48A9-8DE9-C6AD8CF696E5}&quot;/&gt;&lt;isInvalidForFieldText val=&quot;0&quot;/&gt;&lt;Image&gt;&lt;filename val=&quot;C:\Users\User\AppData\Local\Temp\CP1080471385921Session\CPTrustFolder1080471385937\PPTImport1080471741625\data\asimages\{C51441CC-B322-48A9-8DE9-C6AD8CF696E5}_8.png&quot;/&gt;&lt;left val=&quot;47&quot;/&gt;&lt;top val=&quot;257&quot;/&gt;&lt;width val=&quot;865&quot;/&gt;&lt;height val=&quot;289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317D9D4-8806-45C6-BC51-01A710FBDD26}&quot;/&gt;&lt;isInvalidForFieldText val=&quot;0&quot;/&gt;&lt;Image&gt;&lt;filename val=&quot;C:\Users\User\AppData\Local\Temp\CP1080471385921Session\CPTrustFolder1080471385937\PPTImport1080471741625\data\asimages\{8317D9D4-8806-45C6-BC51-01A710FBDD26}_8.png&quot;/&gt;&lt;left val=&quot;727&quot;/&gt;&lt;top val=&quot;687&quot;/&gt;&lt;width val=&quot;226&quot;/&gt;&lt;height val=&quot;4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E681C1AB-AF0B-4E95-9607-2CECB8A64A48}&quot;/&gt;&lt;isInvalidForFieldText val=&quot;0&quot;/&gt;&lt;Image&gt;&lt;filename val=&quot;C:\Users\User\AppData\Local\Temp\CP1080471385921Session\CPTrustFolder1080471385937\PPTImport1080471741625\data\asimages\{E681C1AB-AF0B-4E95-9607-2CECB8A64A48}_9.png&quot;/&gt;&lt;left val=&quot;0&quot;/&gt;&lt;top val=&quot;76&quot;/&gt;&lt;width val=&quot;961&quot;/&gt;&lt;height val=&quot;122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6&quot;/&gt;&lt;lineCharCount val=&quot;46&quot;/&gt;&lt;lineCharCount val=&quot;1&quot;/&gt;&lt;lineCharCount val=&quot;50&quot;/&gt;&lt;lineCharCount val=&quot;1&quot;/&gt;&lt;lineCharCount val=&quot;50&quot;/&gt;&lt;lineCharCount val=&quot;1&quot;/&gt;&lt;lineCharCount val=&quot;73&quot;/&gt;&lt;lineCharCount val=&quot;37&quot;/&gt;&lt;lineCharCount val=&quot;1&quot;/&gt;&lt;lineCharCount val=&quot;52&quot;/&gt;&lt;lineCharCount val=&quot;1&quot;/&gt;&lt;lineCharCount val=&quot;38&quot;/&gt;&lt;lineCharCount val=&quot;1&quot;/&gt;&lt;lineCharCount val=&quot;62&quot;/&gt;&lt;lineCharCount val=&quot;1&quot;/&gt;&lt;lineCharCount val=&quot;37&quot;/&gt;&lt;/TableIndex&gt;&lt;/ShapeTextInfo&gt;"/>
  <p:tag name="HTML_SHAPEINFO" val="&lt;ThreeDShapeInfo&gt;&lt;uuid val=&quot;{8D73498B-0D2B-4F21-B5A4-2625D06BD824}&quot;/&gt;&lt;isInvalidForFieldText val=&quot;0&quot;/&gt;&lt;Image&gt;&lt;filename val=&quot;C:\Users\User\AppData\Local\Temp\CP1080471385921Session\CPTrustFolder1080471385937\PPTImport1080471741625\data\asimages\{8D73498B-0D2B-4F21-B5A4-2625D06BD824}_9.png&quot;/&gt;&lt;left val=&quot;44&quot;/&gt;&lt;top val=&quot;165&quot;/&gt;&lt;width val=&quot;868&quot;/&gt;&lt;height val=&quot;513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27E19A1E-8C6E-4B62-A64D-AFDA17F0E51A}&quot;/&gt;&lt;isInvalidForFieldText val=&quot;0&quot;/&gt;&lt;Image&gt;&lt;filename val=&quot;C:\Users\User\AppData\Local\Temp\CP1080471385921Session\CPTrustFolder1080471385937\PPTImport1080471741625\data\asimages\{27E19A1E-8C6E-4B62-A64D-AFDA17F0E51A}_9.png&quot;/&gt;&lt;left val=&quot;727&quot;/&gt;&lt;top val=&quot;687&quot;/&gt;&lt;width val=&quot;226&quot;/&gt;&lt;height val=&quot;4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9CCCF8DD-23F2-4E8E-A456-95F2593CF10F}&quot;/&gt;&lt;isInvalidForFieldText val=&quot;0&quot;/&gt;&lt;Image&gt;&lt;filename val=&quot;C:\Users\User\AppData\Local\Temp\CP1080471385921Session\CPTrustFolder1080471385937\PPTImport1080471741625\data\asimages\{9CCCF8DD-23F2-4E8E-A456-95F2593CF10F}_10.png&quot;/&gt;&lt;left val=&quot;0&quot;/&gt;&lt;top val=&quot;76&quot;/&gt;&lt;width val=&quot;961&quot;/&gt;&lt;height val=&quot;12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2&quot;/&gt;&lt;lineCharCount val=&quot;39&quot;/&gt;&lt;/TableIndex&gt;&lt;/ShapeTextInfo&gt;"/>
  <p:tag name="HTML_SHAPEINFO" val="&lt;ThreeDShapeInfo&gt;&lt;uuid val=&quot;{19B0293B-8BB8-4F57-90B9-7405E9666B2A}&quot;/&gt;&lt;isInvalidForFieldText val=&quot;0&quot;/&gt;&lt;Image&gt;&lt;filename val=&quot;C:\Users\User\AppData\Local\Temp\CP1080471385921Session\CPTrustFolder1080471385937\PPTImport1080471741625\data\asimages\{19B0293B-8BB8-4F57-90B9-7405E9666B2A}_10.png&quot;/&gt;&lt;left val=&quot;40&quot;/&gt;&lt;top val=&quot;212&quot;/&gt;&lt;width val=&quot;871&quot;/&gt;&lt;height val=&quot;41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24C9940-65B8-4CC7-8BBB-4FA721423A62}&quot;/&gt;&lt;isInvalidForFieldText val=&quot;0&quot;/&gt;&lt;Image&gt;&lt;filename val=&quot;C:\Users\User\AppData\Local\Temp\CP1080471385921Session\CPTrustFolder1080471385937\PPTImport1080471741625\data\asimages\{824C9940-65B8-4CC7-8BBB-4FA721423A62}_10.png&quot;/&gt;&lt;left val=&quot;727&quot;/&gt;&lt;top val=&quot;687&quot;/&gt;&lt;width val=&quot;226&quot;/&gt;&lt;height val=&quot;4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7653C097-5A1E-4109-8F37-F91C745A7F85}&quot;/&gt;&lt;isInvalidForFieldText val=&quot;0&quot;/&gt;&lt;Image&gt;&lt;filename val=&quot;C:\Users\User\AppData\Local\Temp\CP1080471385921Session\CPTrustFolder1080471385937\PPTImport1080471741625\data\asimages\{7653C097-5A1E-4109-8F37-F91C745A7F85}_11.png&quot;/&gt;&lt;left val=&quot;0&quot;/&gt;&lt;top val=&quot;76&quot;/&gt;&lt;width val=&quot;961&quot;/&gt;&lt;height val=&quot;122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6&quot;/&gt;&lt;lineCharCount val=&quot;67&quot;/&gt;&lt;lineCharCount val=&quot;62&quot;/&gt;&lt;/TableIndex&gt;&lt;/ShapeTextInfo&gt;"/>
  <p:tag name="HTML_SHAPEINFO" val="&lt;ThreeDShapeInfo&gt;&lt;uuid val=&quot;{1BC8960C-DAE4-41A7-8E58-48975A41AB9B}&quot;/&gt;&lt;isInvalidForFieldText val=&quot;0&quot;/&gt;&lt;Image&gt;&lt;filename val=&quot;C:\Users\User\AppData\Local\Temp\CP1080471385921Session\CPTrustFolder1080471385937\PPTImport1080471741625\data\asimages\{1BC8960C-DAE4-41A7-8E58-48975A41AB9B}_11.png&quot;/&gt;&lt;left val=&quot;40&quot;/&gt;&lt;top val=&quot;208&quot;/&gt;&lt;width val=&quot;871&quot;/&gt;&lt;height val=&quot;11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2&quot;/&gt;&lt;lineCharCount val=&quot;21&quot;/&gt;&lt;lineCharCount val=&quot;22&quot;/&gt;&lt;lineCharCount val=&quot;64&quot;/&gt;&lt;lineCharCount val=&quot;19&quot;/&gt;&lt;/TableIndex&gt;&lt;/ShapeTextInfo&gt;"/>
  <p:tag name="HTML_SHAPEINFO" val="&lt;ThreeDShapeInfo&gt;&lt;uuid val=&quot;{ABA13879-F8E7-4068-B086-0CDE23C004BD}&quot;/&gt;&lt;isInvalidForFieldText val=&quot;0&quot;/&gt;&lt;Image&gt;&lt;filename val=&quot;C:\Users\User\AppData\Local\Temp\CP1080471385921Session\CPTrustFolder1080471385937\PPTImport1080471741625\data\asimages\{ABA13879-F8E7-4068-B086-0CDE23C004BD}_11.png&quot;/&gt;&lt;left val=&quot;47&quot;/&gt;&lt;top val=&quot;324&quot;/&gt;&lt;width val=&quot;865&quot;/&gt;&lt;height val=&quot;209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8767A96-9D76-4216-95EF-8AC3ED5781A4}&quot;/&gt;&lt;isInvalidForFieldText val=&quot;0&quot;/&gt;&lt;Image&gt;&lt;filename val=&quot;C:\Users\User\AppData\Local\Temp\CP1080471385921Session\CPTrustFolder1080471385937\PPTImport1080471741625\data\asimages\{08767A96-9D76-4216-95EF-8AC3ED5781A4}_11.png&quot;/&gt;&lt;left val=&quot;727&quot;/&gt;&lt;top val=&quot;687&quot;/&gt;&lt;width val=&quot;226&quot;/&gt;&lt;height val=&quot;4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AAE1AE9E-BE86-4653-AD69-BDA1A93FCFC9}&quot;/&gt;&lt;isInvalidForFieldText val=&quot;0&quot;/&gt;&lt;Image&gt;&lt;filename val=&quot;C:\Users\User\AppData\Local\Temp\CP1080471385921Session\CPTrustFolder1080471385937\PPTImport1080471741625\data\asimages\{AAE1AE9E-BE86-4653-AD69-BDA1A93FCFC9}_12.png&quot;/&gt;&lt;left val=&quot;0&quot;/&gt;&lt;top val=&quot;76&quot;/&gt;&lt;width val=&quot;961&quot;/&gt;&lt;height val=&quot;12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7&quot;/&gt;&lt;lineCharCount val=&quot;69&quot;/&gt;&lt;lineCharCount val=&quot;20&quot;/&gt;&lt;/TableIndex&gt;&lt;/ShapeTextInfo&gt;"/>
  <p:tag name="HTML_SHAPEINFO" val="&lt;ThreeDShapeInfo&gt;&lt;uuid val=&quot;{63501725-E72D-411C-9788-037E4D7ECC08}&quot;/&gt;&lt;isInvalidForFieldText val=&quot;0&quot;/&gt;&lt;Image&gt;&lt;filename val=&quot;C:\Users\User\AppData\Local\Temp\CP1080471385921Session\CPTrustFolder1080471385937\PPTImport1080471741625\data\asimages\{63501725-E72D-411C-9788-037E4D7ECC08}_12.png&quot;/&gt;&lt;left val=&quot;40&quot;/&gt;&lt;top val=&quot;212&quot;/&gt;&lt;width val=&quot;871&quot;/&gt;&lt;height val=&quot;41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460950B-30B5-4E56-BDF7-B2395DBC1C91}&quot;/&gt;&lt;isInvalidForFieldText val=&quot;0&quot;/&gt;&lt;Image&gt;&lt;filename val=&quot;C:\Users\User\AppData\Local\Temp\CP1080471385921Session\CPTrustFolder1080471385937\PPTImport1080471741625\data\asimages\{5460950B-30B5-4E56-BDF7-B2395DBC1C91}_12.png&quot;/&gt;&lt;left val=&quot;727&quot;/&gt;&lt;top val=&quot;687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F9CE7130-431A-42BE-BEFE-356457A716A0}&quot;/&gt;&lt;isInvalidForFieldText val=&quot;0&quot;/&gt;&lt;Image&gt;&lt;filename val=&quot;C:\Users\User\AppData\Local\Temp\CP1080471385921Session\CPTrustFolder1080471385937\PPTImport1080471741625\data\asimages\{F9CE7130-431A-42BE-BEFE-356457A716A0}_13.png&quot;/&gt;&lt;left val=&quot;0&quot;/&gt;&lt;top val=&quot;76&quot;/&gt;&lt;width val=&quot;961&quot;/&gt;&lt;height val=&quot;12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1&quot;/&gt;&lt;lineCharCount val=&quot;72&quot;/&gt;&lt;lineCharCount val=&quot;33&quot;/&gt;&lt;/TableIndex&gt;&lt;/ShapeTextInfo&gt;"/>
  <p:tag name="HTML_SHAPEINFO" val="&lt;ThreeDShapeInfo&gt;&lt;uuid val=&quot;{2351620B-504F-4160-894A-0B9CC293EA97}&quot;/&gt;&lt;isInvalidForFieldText val=&quot;0&quot;/&gt;&lt;Image&gt;&lt;filename val=&quot;C:\Users\User\AppData\Local\Temp\CP1080471385921Session\CPTrustFolder1080471385937\PPTImport1080471741625\data\asimages\{2351620B-504F-4160-894A-0B9CC293EA97}_13.png&quot;/&gt;&lt;left val=&quot;40&quot;/&gt;&lt;top val=&quot;212&quot;/&gt;&lt;width val=&quot;871&quot;/&gt;&lt;height val=&quot;41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9EDE506-A16E-4834-BA45-6C5E40875B9C}&quot;/&gt;&lt;isInvalidForFieldText val=&quot;0&quot;/&gt;&lt;Image&gt;&lt;filename val=&quot;C:\Users\User\AppData\Local\Temp\CP1080471385921Session\CPTrustFolder1080471385937\PPTImport1080471741625\data\asimages\{59EDE506-A16E-4834-BA45-6C5E40875B9C}_13.png&quot;/&gt;&lt;left val=&quot;727&quot;/&gt;&lt;top val=&quot;687&quot;/&gt;&lt;width val=&quot;226&quot;/&gt;&lt;height val=&quot;4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136F314D-8CFB-4948-A726-F8BB95EB13A2}&quot;/&gt;&lt;isInvalidForFieldText val=&quot;0&quot;/&gt;&lt;Image&gt;&lt;filename val=&quot;C:\Users\User\AppData\Local\Temp\CP1080471385921Session\CPTrustFolder1080471385937\PPTImport1080471741625\data\asimages\{136F314D-8CFB-4948-A726-F8BB95EB13A2}_14.png&quot;/&gt;&lt;left val=&quot;0&quot;/&gt;&lt;top val=&quot;76&quot;/&gt;&lt;width val=&quot;961&quot;/&gt;&lt;height val=&quot;12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6&quot;/&gt;&lt;lineCharCount val=&quot;60&quot;/&gt;&lt;lineCharCount val=&quot;64&quot;/&gt;&lt;lineCharCount val=&quot;63&quot;/&gt;&lt;lineCharCount val=&quot;66&quot;/&gt;&lt;lineCharCount val=&quot;42&quot;/&gt;&lt;/TableIndex&gt;&lt;/ShapeTextInfo&gt;"/>
  <p:tag name="HTML_SHAPEINFO" val="&lt;ThreeDShapeInfo&gt;&lt;uuid val=&quot;{52818061-4868-46CB-B2BE-98989A52E385}&quot;/&gt;&lt;isInvalidForFieldText val=&quot;0&quot;/&gt;&lt;Image&gt;&lt;filename val=&quot;C:\Users\User\AppData\Local\Temp\CP1080471385921Session\CPTrustFolder1080471385937\PPTImport1080471741625\data\asimages\{52818061-4868-46CB-B2BE-98989A52E385}_14.png&quot;/&gt;&lt;left val=&quot;40&quot;/&gt;&lt;top val=&quot;212&quot;/&gt;&lt;width val=&quot;871&quot;/&gt;&lt;height val=&quot;415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8796885-F082-4109-8142-7DDFB9A1722F}&quot;/&gt;&lt;isInvalidForFieldText val=&quot;0&quot;/&gt;&lt;Image&gt;&lt;filename val=&quot;C:\Users\User\AppData\Local\Temp\CP1080471385921Session\CPTrustFolder1080471385937\PPTImport1080471741625\data\asimages\{98796885-F082-4109-8142-7DDFB9A1722F}_14.png&quot;/&gt;&lt;left val=&quot;727&quot;/&gt;&lt;top val=&quot;687&quot;/&gt;&lt;width val=&quot;226&quot;/&gt;&lt;height val=&quot;4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CC1070B4-DD0F-4A92-9AB2-1D6E1082CF5F}&quot;/&gt;&lt;isInvalidForFieldText val=&quot;0&quot;/&gt;&lt;Image&gt;&lt;filename val=&quot;C:\Users\User\AppData\Local\Temp\CP1080471385921Session\CPTrustFolder1080471385937\PPTImport1080471741625\data\asimages\{CC1070B4-DD0F-4A92-9AB2-1D6E1082CF5F}_15.png&quot;/&gt;&lt;left val=&quot;0&quot;/&gt;&lt;top val=&quot;76&quot;/&gt;&lt;width val=&quot;961&quot;/&gt;&lt;height val=&quot;122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7&quot;/&gt;&lt;lineCharCount val=&quot;68&quot;/&gt;&lt;lineCharCount val=&quot;39&quot;/&gt;&lt;lineCharCount val=&quot;1&quot;/&gt;&lt;lineCharCount val=&quot;71&quot;/&gt;&lt;lineCharCount val=&quot;31&quot;/&gt;&lt;/TableIndex&gt;&lt;/ShapeTextInfo&gt;"/>
  <p:tag name="HTML_SHAPEINFO" val="&lt;ThreeDShapeInfo&gt;&lt;uuid val=&quot;{F4581107-B008-4190-9CE4-3D594FBC05F4}&quot;/&gt;&lt;isInvalidForFieldText val=&quot;0&quot;/&gt;&lt;Image&gt;&lt;filename val=&quot;C:\Users\User\AppData\Local\Temp\CP1080471385921Session\CPTrustFolder1080471385937\PPTImport1080471741625\data\asimages\{F4581107-B008-4190-9CE4-3D594FBC05F4}_15.png&quot;/&gt;&lt;left val=&quot;40&quot;/&gt;&lt;top val=&quot;212&quot;/&gt;&lt;width val=&quot;883&quot;/&gt;&lt;height val=&quot;415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3D2D58F-8D4C-465C-A9DB-CDE68A86B482}&quot;/&gt;&lt;isInvalidForFieldText val=&quot;0&quot;/&gt;&lt;Image&gt;&lt;filename val=&quot;C:\Users\User\AppData\Local\Temp\CP1080471385921Session\CPTrustFolder1080471385937\PPTImport1080471741625\data\asimages\{23D2D58F-8D4C-465C-A9DB-CDE68A86B482}_15.png&quot;/&gt;&lt;left val=&quot;727&quot;/&gt;&lt;top val=&quot;687&quot;/&gt;&lt;width val=&quot;226&quot;/&gt;&lt;height val=&quot;4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30B9A182-0BDF-48EF-80EA-654D2E2C6C8A}&quot;/&gt;&lt;isInvalidForFieldText val=&quot;0&quot;/&gt;&lt;Image&gt;&lt;filename val=&quot;C:\Users\User\AppData\Local\Temp\CP1080471385921Session\CPTrustFolder1080471385937\PPTImport1080471741625\data\asimages\{30B9A182-0BDF-48EF-80EA-654D2E2C6C8A}_16.png&quot;/&gt;&lt;left val=&quot;0&quot;/&gt;&lt;top val=&quot;76&quot;/&gt;&lt;width val=&quot;961&quot;/&gt;&lt;height val=&quot;122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6&quot;/&gt;&lt;lineCharCount val=&quot;67&quot;/&gt;&lt;lineCharCount val=&quot;63&quot;/&gt;&lt;/TableIndex&gt;&lt;/ShapeTextInfo&gt;"/>
  <p:tag name="HTML_SHAPEINFO" val="&lt;ThreeDShapeInfo&gt;&lt;uuid val=&quot;{EBE88328-EE63-49FA-9FE6-4AB421D2ADA4}&quot;/&gt;&lt;isInvalidForFieldText val=&quot;0&quot;/&gt;&lt;Image&gt;&lt;filename val=&quot;C:\Users\User\AppData\Local\Temp\CP1080471385921Session\CPTrustFolder1080471385937\PPTImport1080471741625\data\asimages\{EBE88328-EE63-49FA-9FE6-4AB421D2ADA4}_16.png&quot;/&gt;&lt;left val=&quot;40&quot;/&gt;&lt;top val=&quot;212&quot;/&gt;&lt;width val=&quot;871&quot;/&gt;&lt;height val=&quot;121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2&quot;/&gt;&lt;lineCharCount val=&quot;21&quot;/&gt;&lt;lineCharCount val=&quot;21&quot;/&gt;&lt;/TableIndex&gt;&lt;/ShapeTextInfo&gt;"/>
  <p:tag name="HTML_SHAPEINFO" val="&lt;ThreeDShapeInfo&gt;&lt;uuid val=&quot;{13D1569C-3488-40E7-9AF0-1C1D5C73C50E}&quot;/&gt;&lt;isInvalidForFieldText val=&quot;0&quot;/&gt;&lt;Image&gt;&lt;filename val=&quot;C:\Users\User\AppData\Local\Temp\CP1080471385921Session\CPTrustFolder1080471385937\PPTImport1080471741625\data\asimages\{13D1569C-3488-40E7-9AF0-1C1D5C73C50E}_16.png&quot;/&gt;&lt;left val=&quot;47&quot;/&gt;&lt;top val=&quot;328&quot;/&gt;&lt;width val=&quot;865&quot;/&gt;&lt;height val=&quot;137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8&quot;/&gt;&lt;lineCharCount val=&quot;18&quot;/&gt;&lt;/TableIndex&gt;&lt;/ShapeTextInfo&gt;"/>
  <p:tag name="HTML_SHAPEINFO" val="&lt;ThreeDShapeInfo&gt;&lt;uuid val=&quot;{78FCC705-4DCB-40B8-BBFF-B8D76CF4D53F}&quot;/&gt;&lt;isInvalidForFieldText val=&quot;0&quot;/&gt;&lt;Image&gt;&lt;filename val=&quot;C:\Users\User\AppData\Local\Temp\CP1080471385921Session\CPTrustFolder1080471385937\PPTImport1080471741625\data\asimages\{78FCC705-4DCB-40B8-BBFF-B8D76CF4D53F}_16.png&quot;/&gt;&lt;left val=&quot;40&quot;/&gt;&lt;top val=&quot;470&quot;/&gt;&lt;width val=&quot;871&quot;/&gt;&lt;height val=&quot;89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7B05039-C3F6-4FE5-942B-444118AFB64C}&quot;/&gt;&lt;isInvalidForFieldText val=&quot;0&quot;/&gt;&lt;Image&gt;&lt;filename val=&quot;C:\Users\User\AppData\Local\Temp\CP1080471385921Session\CPTrustFolder1080471385937\PPTImport1080471741625\data\asimages\{17B05039-C3F6-4FE5-942B-444118AFB64C}_16.png&quot;/&gt;&lt;left val=&quot;727&quot;/&gt;&lt;top val=&quot;687&quot;/&gt;&lt;width val=&quot;226&quot;/&gt;&lt;height val=&quot;4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519A4A8B-F9A9-45F2-B17C-F4C94B7218F0}&quot;/&gt;&lt;isInvalidForFieldText val=&quot;0&quot;/&gt;&lt;Image&gt;&lt;filename val=&quot;C:\Users\User\AppData\Local\Temp\CP1080471385921Session\CPTrustFolder1080471385937\PPTImport1080471741625\data\asimages\{519A4A8B-F9A9-45F2-B17C-F4C94B7218F0}_17.png&quot;/&gt;&lt;left val=&quot;0&quot;/&gt;&lt;top val=&quot;76&quot;/&gt;&lt;width val=&quot;961&quot;/&gt;&lt;height val=&quot;122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8&quot;/&gt;&lt;lineCharCount val=&quot;7&quot;/&gt;&lt;lineCharCount val=&quot;1&quot;/&gt;&lt;lineCharCount val=&quot;75&quot;/&gt;&lt;lineCharCount val=&quot;72&quot;/&gt;&lt;lineCharCount val=&quot;7&quot;/&gt;&lt;lineCharCount val=&quot;1&quot;/&gt;&lt;lineCharCount val=&quot;43&quot;/&gt;&lt;/TableIndex&gt;&lt;/ShapeTextInfo&gt;"/>
  <p:tag name="HTML_SHAPEINFO" val="&lt;ThreeDShapeInfo&gt;&lt;uuid val=&quot;{6B8621D2-614C-459F-8F6A-A694C74ED77E}&quot;/&gt;&lt;isInvalidForFieldText val=&quot;0&quot;/&gt;&lt;Image&gt;&lt;filename val=&quot;C:\Users\User\AppData\Local\Temp\CP1080471385921Session\CPTrustFolder1080471385937\PPTImport1080471741625\data\asimages\{6B8621D2-614C-459F-8F6A-A694C74ED77E}_17.png&quot;/&gt;&lt;left val=&quot;40&quot;/&gt;&lt;top val=&quot;212&quot;/&gt;&lt;width val=&quot;871&quot;/&gt;&lt;height val=&quot;41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B384202-AA6F-48B1-873E-F969CF4B41AD}&quot;/&gt;&lt;isInvalidForFieldText val=&quot;0&quot;/&gt;&lt;Image&gt;&lt;filename val=&quot;C:\Users\User\AppData\Local\Temp\CP1080471385921Session\CPTrustFolder1080471385937\PPTImport1080471741625\data\asimages\{9B384202-AA6F-48B1-873E-F969CF4B41AD}_17.png&quot;/&gt;&lt;left val=&quot;727&quot;/&gt;&lt;top val=&quot;687&quot;/&gt;&lt;width val=&quot;226&quot;/&gt;&lt;height val=&quot;4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BC03BE81-1294-465E-A635-06695758F796}&quot;/&gt;&lt;isInvalidForFieldText val=&quot;0&quot;/&gt;&lt;Image&gt;&lt;filename val=&quot;C:\Users\User\AppData\Local\Temp\CP1080471385921Session\CPTrustFolder1080471385937\PPTImport1080471741625\data\asimages\{BC03BE81-1294-465E-A635-06695758F796}_18.png&quot;/&gt;&lt;left val=&quot;0&quot;/&gt;&lt;top val=&quot;76&quot;/&gt;&lt;width val=&quot;961&quot;/&gt;&lt;height val=&quot;122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{4798EDAD-3546-4191-9BAB-2320B3A63357}&quot;/&gt;&lt;isInvalidForFieldText val=&quot;0&quot;/&gt;&lt;Image&gt;&lt;filename val=&quot;C:\Users\User\AppData\Local\Temp\CP1080471385921Session\CPTrustFolder1080471385937\PPTImport1080471741625\data\asimages\{4798EDAD-3546-4191-9BAB-2320B3A63357}_18.png&quot;/&gt;&lt;left val=&quot;41&quot;/&gt;&lt;top val=&quot;209&quot;/&gt;&lt;width val=&quot;871&quot;/&gt;&lt;height val=&quot;54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70&quot;/&gt;&lt;lineCharCount val=&quot;64&quot;/&gt;&lt;lineCharCount val=&quot;16&quot;/&gt;&lt;lineCharCount val=&quot;1&quot;/&gt;&lt;lineCharCount val=&quot;60&quot;/&gt;&lt;lineCharCount val=&quot;1&quot;/&gt;&lt;lineCharCount val=&quot;59&quot;/&gt;&lt;lineCharCount val=&quot;60&quot;/&gt;&lt;/TableIndex&gt;&lt;/ShapeTextInfo&gt;"/>
  <p:tag name="HTML_SHAPEINFO" val="&lt;ThreeDShapeInfo&gt;&lt;uuid val=&quot;{1FC31C15-357C-4C2A-B93D-AEDD7898958D}&quot;/&gt;&lt;isInvalidForFieldText val=&quot;0&quot;/&gt;&lt;Image&gt;&lt;filename val=&quot;C:\Users\User\AppData\Local\Temp\CP1080471385921Session\CPTrustFolder1080471385937\PPTImport1080471741625\data\asimages\{1FC31C15-357C-4C2A-B93D-AEDD7898958D}_18.png&quot;/&gt;&lt;left val=&quot;47&quot;/&gt;&lt;top val=&quot;276&quot;/&gt;&lt;width val=&quot;865&quot;/&gt;&lt;height val=&quot;287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5A1A72B-2118-40EB-83B8-DFBB15EDD30E}&quot;/&gt;&lt;isInvalidForFieldText val=&quot;0&quot;/&gt;&lt;Image&gt;&lt;filename val=&quot;C:\Users\User\AppData\Local\Temp\CP1080471385921Session\CPTrustFolder1080471385937\PPTImport1080471741625\data\asimages\{B5A1A72B-2118-40EB-83B8-DFBB15EDD30E}_18.png&quot;/&gt;&lt;left val=&quot;727&quot;/&gt;&lt;top val=&quot;687&quot;/&gt;&lt;width val=&quot;226&quot;/&gt;&lt;height val=&quot;45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45A20A95-8AB9-467C-835B-B39FF27490CF}&quot;/&gt;&lt;isInvalidForFieldText val=&quot;0&quot;/&gt;&lt;Image&gt;&lt;filename val=&quot;C:\Users\User\AppData\Local\Temp\CP1080471385921Session\CPTrustFolder1080471385937\PPTImport1080471741625\data\asimages\{45A20A95-8AB9-467C-835B-B39FF27490CF}_19.png&quot;/&gt;&lt;left val=&quot;0&quot;/&gt;&lt;top val=&quot;76&quot;/&gt;&lt;width val=&quot;961&quot;/&gt;&lt;height val=&quot;122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71&quot;/&gt;&lt;lineCharCount val=&quot;66&quot;/&gt;&lt;lineCharCount val=&quot;1&quot;/&gt;&lt;lineCharCount val=&quot;38&quot;/&gt;&lt;/TableIndex&gt;&lt;/ShapeTextInfo&gt;"/>
  <p:tag name="HTML_SHAPEINFO" val="&lt;ThreeDShapeInfo&gt;&lt;uuid val=&quot;{19D56DB5-D91D-4022-8C24-8E2F508DA1F2}&quot;/&gt;&lt;isInvalidForFieldText val=&quot;0&quot;/&gt;&lt;Image&gt;&lt;filename val=&quot;C:\Users\User\AppData\Local\Temp\CP1080471385921Session\CPTrustFolder1080471385937\PPTImport1080471741625\data\asimages\{19D56DB5-D91D-4022-8C24-8E2F508DA1F2}_19.png&quot;/&gt;&lt;left val=&quot;40&quot;/&gt;&lt;top val=&quot;208&quot;/&gt;&lt;width val=&quot;872&quot;/&gt;&lt;height val=&quot;152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9&quot;/&gt;&lt;lineCharCount val=&quot;13&quot;/&gt;&lt;/TableIndex&gt;&lt;/ShapeTextInfo&gt;"/>
  <p:tag name="HTML_SHAPEINFO" val="&lt;ThreeDShapeInfo&gt;&lt;uuid val=&quot;{10AA6601-1E8C-44DB-B632-4789EBC835BA}&quot;/&gt;&lt;isInvalidForFieldText val=&quot;0&quot;/&gt;&lt;Image&gt;&lt;filename val=&quot;C:\Users\User\AppData\Local\Temp\CP1080471385921Session\CPTrustFolder1080471385937\PPTImport1080471741625\data\asimages\{10AA6601-1E8C-44DB-B632-4789EBC835BA}_19.png&quot;/&gt;&lt;left val=&quot;47&quot;/&gt;&lt;top val=&quot;388&quot;/&gt;&lt;width val=&quot;865&quot;/&gt;&lt;height val=&quot;89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B26AA04-8020-4217-AD3E-14E493147B4B}&quot;/&gt;&lt;isInvalidForFieldText val=&quot;0&quot;/&gt;&lt;Image&gt;&lt;filename val=&quot;C:\Users\User\AppData\Local\Temp\CP1080471385921Session\CPTrustFolder1080471385937\PPTImport1080471741625\data\asimages\{DB26AA04-8020-4217-AD3E-14E493147B4B}_19.png&quot;/&gt;&lt;left val=&quot;727&quot;/&gt;&lt;top val=&quot;687&quot;/&gt;&lt;width val=&quot;226&quot;/&gt;&lt;height val=&quot;45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E8DF8538-F8ED-40F7-87CE-FC87DA8742BD}&quot;/&gt;&lt;isInvalidForFieldText val=&quot;0&quot;/&gt;&lt;Image&gt;&lt;filename val=&quot;C:\Users\User\AppData\Local\Temp\CP1080471385921Session\CPTrustFolder1080471385937\PPTImport1080471741625\data\asimages\{E8DF8538-F8ED-40F7-87CE-FC87DA8742BD}_20.png&quot;/&gt;&lt;left val=&quot;0&quot;/&gt;&lt;top val=&quot;76&quot;/&gt;&lt;width val=&quot;961&quot;/&gt;&lt;height val=&quot;122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3&quot;/&gt;&lt;lineCharCount val=&quot;14&quot;/&gt;&lt;/TableIndex&gt;&lt;/ShapeTextInfo&gt;"/>
  <p:tag name="HTML_SHAPEINFO" val="&lt;ThreeDShapeInfo&gt;&lt;uuid val=&quot;{184E71FB-F334-4A7D-B482-A52CA3184DDA}&quot;/&gt;&lt;isInvalidForFieldText val=&quot;0&quot;/&gt;&lt;Image&gt;&lt;filename val=&quot;C:\Users\User\AppData\Local\Temp\CP1080471385921Session\CPTrustFolder1080471385937\PPTImport1080471741625\data\asimages\{184E71FB-F334-4A7D-B482-A52CA3184DDA}_20.png&quot;/&gt;&lt;left val=&quot;40&quot;/&gt;&lt;top val=&quot;208&quot;/&gt;&lt;width val=&quot;871&quot;/&gt;&lt;height val=&quot;86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1&quot;/&gt;&lt;lineCharCount val=&quot;63&quot;/&gt;&lt;lineCharCount val=&quot;58&quot;/&gt;&lt;lineCharCount val=&quot;1&quot;/&gt;&lt;lineCharCount val=&quot;66&quot;/&gt;&lt;lineCharCount val=&quot;64&quot;/&gt;&lt;lineCharCount val=&quot;27&quot;/&gt;&lt;/TableIndex&gt;&lt;/ShapeTextInfo&gt;"/>
  <p:tag name="HTML_SHAPEINFO" val="&lt;ThreeDShapeInfo&gt;&lt;uuid val=&quot;{D5C894F1-DD4E-40A2-BCAA-CB7EE12746CE}&quot;/&gt;&lt;isInvalidForFieldText val=&quot;0&quot;/&gt;&lt;Image&gt;&lt;filename val=&quot;C:\Users\User\AppData\Local\Temp\CP1080471385921Session\CPTrustFolder1080471385937\PPTImport1080471741625\data\asimages\{D5C894F1-DD4E-40A2-BCAA-CB7EE12746CE}_20.png&quot;/&gt;&lt;left val=&quot;47&quot;/&gt;&lt;top val=&quot;316&quot;/&gt;&lt;width val=&quot;865&quot;/&gt;&lt;height val=&quot;257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B0990AD-FBB6-4555-A993-34ED61148EB2}&quot;/&gt;&lt;isInvalidForFieldText val=&quot;0&quot;/&gt;&lt;Image&gt;&lt;filename val=&quot;C:\Users\User\AppData\Local\Temp\CP1080471385921Session\CPTrustFolder1080471385937\PPTImport1080471741625\data\asimages\{CB0990AD-FBB6-4555-A993-34ED61148EB2}_20.png&quot;/&gt;&lt;left val=&quot;727&quot;/&gt;&lt;top val=&quot;687&quot;/&gt;&lt;width val=&quot;226&quot;/&gt;&lt;height val=&quot;45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{9F2715F0-513F-4B9C-AE91-1D2677FD6C02}&quot;/&gt;&lt;isInvalidForFieldText val=&quot;0&quot;/&gt;&lt;Image&gt;&lt;filename val=&quot;C:\Users\User\AppData\Local\Temp\CP1080471385921Session\CPTrustFolder1080471385937\PPTImport1080471741625\data\asimages\{9F2715F0-513F-4B9C-AE91-1D2677FD6C02}_21.png&quot;/&gt;&lt;left val=&quot;0&quot;/&gt;&lt;top val=&quot;76&quot;/&gt;&lt;width val=&quot;961&quot;/&gt;&lt;height val=&quot;122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D28CF872-F26F-46E9-A08A-AD4615F33C00}&quot;/&gt;&lt;isInvalidForFieldText val=&quot;0&quot;/&gt;&lt;Image&gt;&lt;filename val=&quot;C:\Users\User\AppData\Local\Temp\CP1080471385921Session\CPTrustFolder1080471385937\PPTImport1080471741625\data\asimages\{D28CF872-F26F-46E9-A08A-AD4615F33C00}_21.png&quot;/&gt;&lt;left val=&quot;88&quot;/&gt;&lt;top val=&quot;259&quot;/&gt;&lt;width val=&quot;359&quot;/&gt;&lt;height val=&quot;57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38337A6F-4E08-45A4-839A-8CEC3F563D50}&quot;/&gt;&lt;isInvalidForFieldText val=&quot;0&quot;/&gt;&lt;Image&gt;&lt;filename val=&quot;C:\Users\User\AppData\Local\Temp\CP1080471385921Session\CPTrustFolder1080471385937\PPTImport1080471741625\data\asimages\{38337A6F-4E08-45A4-839A-8CEC3F563D50}_21.png&quot;/&gt;&lt;left val=&quot;504&quot;/&gt;&lt;top val=&quot;268&quot;/&gt;&lt;width val=&quot;208&quot;/&gt;&lt;height val=&quot;57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7&quot;/&gt;&lt;/TableIndex&gt;&lt;/ShapeTextInfo&gt;"/>
  <p:tag name="HTML_SHAPEINFO" val="&lt;ThreeDShapeInfo&gt;&lt;uuid val=&quot;{E7705364-9949-4130-B557-64072CF77382}&quot;/&gt;&lt;isInvalidForFieldText val=&quot;0&quot;/&gt;&lt;Image&gt;&lt;filename val=&quot;C:\Users\User\AppData\Local\Temp\CP1080471385921Session\CPTrustFolder1080471385937\PPTImport1080471741625\data\asimages\{E7705364-9949-4130-B557-64072CF77382}_21.png&quot;/&gt;&lt;left val=&quot;53&quot;/&gt;&lt;top val=&quot;201&quot;/&gt;&lt;width val=&quot;859&quot;/&gt;&lt;height val=&quot;57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8&quot;/&gt;&lt;lineCharCount val=&quot;12&quot;/&gt;&lt;lineCharCount val=&quot;16&quot;/&gt;&lt;lineCharCount val=&quot;15&quot;/&gt;&lt;lineCharCount val=&quot;7&quot;/&gt;&lt;lineCharCount val=&quot;21&quot;/&gt;&lt;lineCharCount val=&quot;15&quot;/&gt;&lt;lineCharCount val=&quot;18&quot;/&gt;&lt;/TableIndex&gt;&lt;/ShapeTextInfo&gt;"/>
  <p:tag name="HTML_SHAPEINFO" val="&lt;ThreeDShapeInfo&gt;&lt;uuid val=&quot;{F238CBFB-E5C6-403B-92FD-DA5963484DC9}&quot;/&gt;&lt;isInvalidForFieldText val=&quot;0&quot;/&gt;&lt;Image&gt;&lt;filename val=&quot;C:\Users\User\AppData\Local\Temp\CP1080471385921Session\CPTrustFolder1080471385937\PPTImport1080471741625\data\asimages\{F238CBFB-E5C6-403B-92FD-DA5963484DC9}_21.png&quot;/&gt;&lt;left val=&quot;90&quot;/&gt;&lt;top val=&quot;305&quot;/&gt;&lt;width val=&quot;438&quot;/&gt;&lt;height val=&quot;324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7&quot;/&gt;&lt;lineCharCount val=&quot;12&quot;/&gt;&lt;lineCharCount val=&quot;16&quot;/&gt;&lt;lineCharCount val=&quot;29&quot;/&gt;&lt;lineCharCount val=&quot;24&quot;/&gt;&lt;lineCharCount val=&quot;15&quot;/&gt;&lt;lineCharCount val=&quot;17&quot;/&gt;&lt;/TableIndex&gt;&lt;/ShapeTextInfo&gt;"/>
  <p:tag name="HTML_SHAPEINFO" val="&lt;ThreeDShapeInfo&gt;&lt;uuid val=&quot;{50CB26B1-40E2-41C0-B99B-6349D0B3375A}&quot;/&gt;&lt;isInvalidForFieldText val=&quot;0&quot;/&gt;&lt;Image&gt;&lt;filename val=&quot;C:\Users\User\AppData\Local\Temp\CP1080471385921Session\CPTrustFolder1080471385937\PPTImport1080471741625\data\asimages\{50CB26B1-40E2-41C0-B99B-6349D0B3375A}_21.png&quot;/&gt;&lt;left val=&quot;506&quot;/&gt;&lt;top val=&quot;306&quot;/&gt;&lt;width val=&quot;406&quot;/&gt;&lt;height val=&quot;290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44A6E09-8CF3-4853-815E-2A51EE0A54FC}&quot;/&gt;&lt;isInvalidForFieldText val=&quot;0&quot;/&gt;&lt;Image&gt;&lt;filename val=&quot;C:\Users\User\AppData\Local\Temp\CP1080471385921Session\CPTrustFolder1080471385937\PPTImport1080471741625\data\asimages\{E44A6E09-8CF3-4853-815E-2A51EE0A54FC}_21.png&quot;/&gt;&lt;left val=&quot;727&quot;/&gt;&lt;top val=&quot;687&quot;/&gt;&lt;width val=&quot;226&quot;/&gt;&lt;height val=&quot;45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EB4C04A7-0D7D-4B11-9675-33E2F1BA6C61}&quot;/&gt;&lt;isInvalidForFieldText val=&quot;0&quot;/&gt;&lt;Image&gt;&lt;filename val=&quot;C:\Users\User\AppData\Local\Temp\CP1080471385921Session\CPTrustFolder1080471385937\PPTImport1080471741625\data\asimages\{EB4C04A7-0D7D-4B11-9675-33E2F1BA6C61}_22.png&quot;/&gt;&lt;left val=&quot;0&quot;/&gt;&lt;top val=&quot;76&quot;/&gt;&lt;width val=&quot;961&quot;/&gt;&lt;height val=&quot;122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72&quot;/&gt;&lt;lineCharCount val=&quot;32&quot;/&gt;&lt;lineCharCount val=&quot;1&quot;/&gt;&lt;lineCharCount val=&quot;66&quot;/&gt;&lt;lineCharCount val=&quot;24&quot;/&gt;&lt;lineCharCount val=&quot;1&quot;/&gt;&lt;lineCharCount val=&quot;59&quot;/&gt;&lt;/TableIndex&gt;&lt;/ShapeTextInfo&gt;"/>
  <p:tag name="HTML_SHAPEINFO" val="&lt;ThreeDShapeInfo&gt;&lt;uuid val=&quot;{DE1D3D61-4602-465F-AF90-5D3BF710616A}&quot;/&gt;&lt;isInvalidForFieldText val=&quot;0&quot;/&gt;&lt;Image&gt;&lt;filename val=&quot;C:\Users\User\AppData\Local\Temp\CP1080471385921Session\CPTrustFolder1080471385937\PPTImport1080471741625\data\asimages\{DE1D3D61-4602-465F-AF90-5D3BF710616A}_22.png&quot;/&gt;&lt;left val=&quot;40&quot;/&gt;&lt;top val=&quot;208&quot;/&gt;&lt;width val=&quot;874&quot;/&gt;&lt;height val=&quot;256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4&quot;/&gt;&lt;lineCharCount val=&quot;1&quot;/&gt;&lt;lineCharCount val=&quot;23&quot;/&gt;&lt;/TableIndex&gt;&lt;/ShapeTextInfo&gt;"/>
  <p:tag name="HTML_SHAPEINFO" val="&lt;ThreeDShapeInfo&gt;&lt;uuid val=&quot;{C0A3F5AF-60A0-443B-A8C0-07557B080930}&quot;/&gt;&lt;isInvalidForFieldText val=&quot;0&quot;/&gt;&lt;Image&gt;&lt;filename val=&quot;C:\Users\User\AppData\Local\Temp\CP1080471385921Session\CPTrustFolder1080471385937\PPTImport1080471741625\data\asimages\{C0A3F5AF-60A0-443B-A8C0-07557B080930}_22.png&quot;/&gt;&lt;left val=&quot;47&quot;/&gt;&lt;top val=&quot;475&quot;/&gt;&lt;width val=&quot;865&quot;/&gt;&lt;height val=&quot;115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49B14C8-398B-4735-A8E7-D6082A13F5FD}&quot;/&gt;&lt;isInvalidForFieldText val=&quot;0&quot;/&gt;&lt;Image&gt;&lt;filename val=&quot;C:\Users\User\AppData\Local\Temp\CP1080471385921Session\CPTrustFolder1080471385937\PPTImport1080471741625\data\asimages\{D49B14C8-398B-4735-A8E7-D6082A13F5FD}_22.png&quot;/&gt;&lt;left val=&quot;727&quot;/&gt;&lt;top val=&quot;687&quot;/&gt;&lt;width val=&quot;226&quot;/&gt;&lt;height val=&quot;45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EB186A8B-202B-4123-871C-D56F3EBAE1A9}&quot;/&gt;&lt;isInvalidForFieldText val=&quot;0&quot;/&gt;&lt;Image&gt;&lt;filename val=&quot;C:\Users\User\AppData\Local\Temp\CP1080471385921Session\CPTrustFolder1080471385937\PPTImport1080471741625\data\asimages\{EB186A8B-202B-4123-871C-D56F3EBAE1A9}_23.png&quot;/&gt;&lt;left val=&quot;0&quot;/&gt;&lt;top val=&quot;278&quot;/&gt;&lt;width val=&quot;961&quot;/&gt;&lt;height val=&quot;202&quot;/&gt;&lt;hasText val=&quot;1&quot;/&gt;&lt;/Image&gt;&lt;/ThreeDShapeInfo&gt;"/>
</p:tagLst>
</file>

<file path=ppt/theme/theme1.xml><?xml version="1.0" encoding="utf-8"?>
<a:theme xmlns:a="http://schemas.openxmlformats.org/drawingml/2006/main" name="Using as of April 26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ing as of April 26" id="{E6D39CCA-D9F4-4E8D-97C4-CD58519AF570}" vid="{EFD47D49-66E6-482A-B6CC-3730D631345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Using as of April 26</Template>
  <TotalTime>3943</TotalTime>
  <Words>1002</Words>
  <Application>Microsoft Office PowerPoint</Application>
  <PresentationFormat>On-screen Show (4:3)</PresentationFormat>
  <Paragraphs>144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Microsoft Sans Serif</vt:lpstr>
      <vt:lpstr>Tahoma</vt:lpstr>
      <vt:lpstr>Times New Roman</vt:lpstr>
      <vt:lpstr>Wingdings</vt:lpstr>
      <vt:lpstr>Using as of April 26</vt:lpstr>
      <vt:lpstr>Reopened Live and Death Pension</vt:lpstr>
      <vt:lpstr>Lesson Objectives</vt:lpstr>
      <vt:lpstr>References</vt:lpstr>
      <vt:lpstr>Original Claim</vt:lpstr>
      <vt:lpstr>Reopened Claim</vt:lpstr>
      <vt:lpstr>Reopened Claim</vt:lpstr>
      <vt:lpstr>Reopened Claim Examples</vt:lpstr>
      <vt:lpstr>Evidentiary Requirements</vt:lpstr>
      <vt:lpstr>Evidence Locations</vt:lpstr>
      <vt:lpstr>Income Time Limits </vt:lpstr>
      <vt:lpstr>Initial Year Time Limits</vt:lpstr>
      <vt:lpstr>Continuous Entitlement</vt:lpstr>
      <vt:lpstr>Net Worth Time Limits</vt:lpstr>
      <vt:lpstr>Failure to Prosecute</vt:lpstr>
      <vt:lpstr>Denial by Rating Time Limits</vt:lpstr>
      <vt:lpstr>Reopen after Disallowance of Initial Claim</vt:lpstr>
      <vt:lpstr>Effective Dates – Live Pension</vt:lpstr>
      <vt:lpstr>Effective Dates – Death Pension</vt:lpstr>
      <vt:lpstr>Development</vt:lpstr>
      <vt:lpstr>Income Verification Match (IVM)</vt:lpstr>
      <vt:lpstr>Live and Death Pension Eligibility Criteria</vt:lpstr>
      <vt:lpstr>Denying a Claim for Reopen</vt:lpstr>
      <vt:lpstr>Questions</vt:lpstr>
    </vt:vector>
  </TitlesOfParts>
  <Company>VBA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Reopened Live and Death Pension PowerPoint Presentation</dc:title>
  <dc:subject>PMC VSR</dc:subject>
  <dc:creator>Department of Veteran Affairs, Veterans Benefits Administration, Compensation Service, STAFF</dc:creator>
  <cp:keywords>reopened, live, death, pension, EP 120, EP 150, EP 130</cp:keywords>
  <dc:description>This lesson is intended to enable the trainee to properly recognize the characteristics of EP 120, EP 150 and EP 130 and the associated time-limits and effective dates to process the claim. This lesson will contain discussions and exercises that will allow you to gain a better understanding of: 
• Definitions of End Products 120 and 150 and 130.
• Determine the evidence needed to reopen a claim.
• Apply the correct time-limits and effective dates for reopen claims.
• Determine proper development and processing procedures.</dc:description>
  <cp:lastModifiedBy>Kathy Poole</cp:lastModifiedBy>
  <cp:revision>59</cp:revision>
  <cp:lastPrinted>2000-11-13T16:27:02Z</cp:lastPrinted>
  <dcterms:created xsi:type="dcterms:W3CDTF">2011-12-27T14:41:20Z</dcterms:created>
  <dcterms:modified xsi:type="dcterms:W3CDTF">2018-08-10T13:48:14Z</dcterms:modified>
  <cp:category>NTC Curriculum</cp:category>
  <cp:contentStatus>February 2013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</vt:lpwstr>
  </property>
  <property fmtid="{D5CDD505-2E9C-101B-9397-08002B2CF9AE}" pid="3" name="Type">
    <vt:lpwstr>Presentation</vt:lpwstr>
  </property>
</Properties>
</file>