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9.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36"/>
  </p:notesMasterIdLst>
  <p:handoutMasterIdLst>
    <p:handoutMasterId r:id="rId37"/>
  </p:handoutMasterIdLst>
  <p:sldIdLst>
    <p:sldId id="261" r:id="rId5"/>
    <p:sldId id="262" r:id="rId6"/>
    <p:sldId id="263" r:id="rId7"/>
    <p:sldId id="264" r:id="rId8"/>
    <p:sldId id="281" r:id="rId9"/>
    <p:sldId id="282" r:id="rId10"/>
    <p:sldId id="283" r:id="rId11"/>
    <p:sldId id="286" r:id="rId12"/>
    <p:sldId id="285" r:id="rId13"/>
    <p:sldId id="288" r:id="rId14"/>
    <p:sldId id="289" r:id="rId15"/>
    <p:sldId id="290" r:id="rId16"/>
    <p:sldId id="291" r:id="rId17"/>
    <p:sldId id="292" r:id="rId18"/>
    <p:sldId id="293" r:id="rId19"/>
    <p:sldId id="312" r:id="rId20"/>
    <p:sldId id="294" r:id="rId21"/>
    <p:sldId id="295" r:id="rId22"/>
    <p:sldId id="296" r:id="rId23"/>
    <p:sldId id="297" r:id="rId24"/>
    <p:sldId id="299" r:id="rId25"/>
    <p:sldId id="300" r:id="rId26"/>
    <p:sldId id="301" r:id="rId27"/>
    <p:sldId id="305" r:id="rId28"/>
    <p:sldId id="306" r:id="rId29"/>
    <p:sldId id="307" r:id="rId30"/>
    <p:sldId id="308" r:id="rId31"/>
    <p:sldId id="309" r:id="rId32"/>
    <p:sldId id="310" r:id="rId33"/>
    <p:sldId id="311" r:id="rId34"/>
    <p:sldId id="280"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Holcomb, Jeffrey, VBADENV Trng Facility" initials="HJVTF" lastIdx="13" clrIdx="1">
    <p:extLst>
      <p:ext uri="{19B8F6BF-5375-455C-9EA6-DF929625EA0E}">
        <p15:presenceInfo xmlns:p15="http://schemas.microsoft.com/office/powerpoint/2012/main" userId="S-1-5-21-1409082233-764733703-682003330-301731" providerId="AD"/>
      </p:ext>
    </p:extLst>
  </p:cmAuthor>
  <p:cmAuthor id="2" name="GRAVES, CARL, VBADENV Trng Facility" initials="GCVTF" lastIdx="1" clrIdx="2">
    <p:extLst>
      <p:ext uri="{19B8F6BF-5375-455C-9EA6-DF929625EA0E}">
        <p15:presenceInfo xmlns:p15="http://schemas.microsoft.com/office/powerpoint/2012/main" userId="S::CARL.GRAVES@va.gov::3277ec94-7868-4601-9380-9fc0db9029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0CA512-A5D1-4586-988C-650D2FE39D3F}" v="7" dt="2020-10-21T19:29:02.989"/>
    <p1510:client id="{E490FCD8-7E66-4F62-A2D5-616E279A60BA}" v="16" dt="2020-10-21T13:34:44.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3767" autoAdjust="0"/>
  </p:normalViewPr>
  <p:slideViewPr>
    <p:cSldViewPr snapToGrid="0">
      <p:cViewPr varScale="1">
        <p:scale>
          <a:sx n="103" d="100"/>
          <a:sy n="103" d="100"/>
        </p:scale>
        <p:origin x="13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Paul, VBABALT\ACAD" userId="51d68bab-254c-48af-9179-ee4da02f2d08" providerId="ADAL" clId="{810CA512-A5D1-4586-988C-650D2FE39D3F}"/>
    <pc:docChg chg="custSel modSld">
      <pc:chgData name="Peterson, Paul, VBABALT\ACAD" userId="51d68bab-254c-48af-9179-ee4da02f2d08" providerId="ADAL" clId="{810CA512-A5D1-4586-988C-650D2FE39D3F}" dt="2020-10-21T20:13:02.918" v="114" actId="20577"/>
      <pc:docMkLst>
        <pc:docMk/>
      </pc:docMkLst>
      <pc:sldChg chg="modSp">
        <pc:chgData name="Peterson, Paul, VBABALT\ACAD" userId="51d68bab-254c-48af-9179-ee4da02f2d08" providerId="ADAL" clId="{810CA512-A5D1-4586-988C-650D2FE39D3F}" dt="2020-10-21T20:13:02.918" v="114" actId="20577"/>
        <pc:sldMkLst>
          <pc:docMk/>
          <pc:sldMk cId="1449243696" sldId="261"/>
        </pc:sldMkLst>
        <pc:spChg chg="mod">
          <ac:chgData name="Peterson, Paul, VBABALT\ACAD" userId="51d68bab-254c-48af-9179-ee4da02f2d08" providerId="ADAL" clId="{810CA512-A5D1-4586-988C-650D2FE39D3F}" dt="2020-10-21T20:13:02.918" v="114" actId="20577"/>
          <ac:spMkLst>
            <pc:docMk/>
            <pc:sldMk cId="1449243696" sldId="261"/>
            <ac:spMk id="379906" creationId="{00000000-0000-0000-0000-000000000000}"/>
          </ac:spMkLst>
        </pc:spChg>
      </pc:sldChg>
      <pc:sldChg chg="modSp">
        <pc:chgData name="Peterson, Paul, VBABALT\ACAD" userId="51d68bab-254c-48af-9179-ee4da02f2d08" providerId="ADAL" clId="{810CA512-A5D1-4586-988C-650D2FE39D3F}" dt="2020-10-21T19:29:18.747" v="51" actId="20577"/>
        <pc:sldMkLst>
          <pc:docMk/>
          <pc:sldMk cId="1607946319" sldId="262"/>
        </pc:sldMkLst>
        <pc:spChg chg="mod">
          <ac:chgData name="Peterson, Paul, VBABALT\ACAD" userId="51d68bab-254c-48af-9179-ee4da02f2d08" providerId="ADAL" clId="{810CA512-A5D1-4586-988C-650D2FE39D3F}" dt="2020-10-21T19:29:18.747" v="51" actId="20577"/>
          <ac:spMkLst>
            <pc:docMk/>
            <pc:sldMk cId="1607946319" sldId="262"/>
            <ac:spMk id="3" creationId="{00000000-0000-0000-0000-000000000000}"/>
          </ac:spMkLst>
        </pc:spChg>
      </pc:sldChg>
      <pc:sldChg chg="modSp">
        <pc:chgData name="Peterson, Paul, VBABALT\ACAD" userId="51d68bab-254c-48af-9179-ee4da02f2d08" providerId="ADAL" clId="{810CA512-A5D1-4586-988C-650D2FE39D3F}" dt="2020-10-21T18:36:08.214" v="0"/>
        <pc:sldMkLst>
          <pc:docMk/>
          <pc:sldMk cId="3862057879" sldId="263"/>
        </pc:sldMkLst>
        <pc:spChg chg="mod">
          <ac:chgData name="Peterson, Paul, VBABALT\ACAD" userId="51d68bab-254c-48af-9179-ee4da02f2d08" providerId="ADAL" clId="{810CA512-A5D1-4586-988C-650D2FE39D3F}" dt="2020-10-21T18:36:08.214" v="0"/>
          <ac:spMkLst>
            <pc:docMk/>
            <pc:sldMk cId="3862057879" sldId="263"/>
            <ac:spMk id="56323" creationId="{00000000-0000-0000-0000-000000000000}"/>
          </ac:spMkLst>
        </pc:spChg>
      </pc:sldChg>
      <pc:sldChg chg="modSp">
        <pc:chgData name="Peterson, Paul, VBABALT\ACAD" userId="51d68bab-254c-48af-9179-ee4da02f2d08" providerId="ADAL" clId="{810CA512-A5D1-4586-988C-650D2FE39D3F}" dt="2020-10-21T19:48:59.085" v="56" actId="20577"/>
        <pc:sldMkLst>
          <pc:docMk/>
          <pc:sldMk cId="665139715" sldId="280"/>
        </pc:sldMkLst>
        <pc:spChg chg="mod">
          <ac:chgData name="Peterson, Paul, VBABALT\ACAD" userId="51d68bab-254c-48af-9179-ee4da02f2d08" providerId="ADAL" clId="{810CA512-A5D1-4586-988C-650D2FE39D3F}" dt="2020-10-21T19:48:59.085" v="56" actId="20577"/>
          <ac:spMkLst>
            <pc:docMk/>
            <pc:sldMk cId="665139715" sldId="280"/>
            <ac:spMk id="2" creationId="{0A9A815A-17B5-4D82-9595-620791261D40}"/>
          </ac:spMkLst>
        </pc:spChg>
      </pc:sldChg>
      <pc:sldChg chg="modSp">
        <pc:chgData name="Peterson, Paul, VBABALT\ACAD" userId="51d68bab-254c-48af-9179-ee4da02f2d08" providerId="ADAL" clId="{810CA512-A5D1-4586-988C-650D2FE39D3F}" dt="2020-10-21T19:35:15.362" v="54" actId="1076"/>
        <pc:sldMkLst>
          <pc:docMk/>
          <pc:sldMk cId="3422705792" sldId="289"/>
        </pc:sldMkLst>
        <pc:picChg chg="mod">
          <ac:chgData name="Peterson, Paul, VBABALT\ACAD" userId="51d68bab-254c-48af-9179-ee4da02f2d08" providerId="ADAL" clId="{810CA512-A5D1-4586-988C-650D2FE39D3F}" dt="2020-10-21T19:35:15.362" v="54" actId="1076"/>
          <ac:picMkLst>
            <pc:docMk/>
            <pc:sldMk cId="3422705792" sldId="289"/>
            <ac:picMk id="4" creationId="{29DDE941-5D85-4847-9512-C92150A6130A}"/>
          </ac:picMkLst>
        </pc:picChg>
      </pc:sldChg>
      <pc:sldChg chg="modSp">
        <pc:chgData name="Peterson, Paul, VBABALT\ACAD" userId="51d68bab-254c-48af-9179-ee4da02f2d08" providerId="ADAL" clId="{810CA512-A5D1-4586-988C-650D2FE39D3F}" dt="2020-10-21T18:36:57.991" v="3" actId="1076"/>
        <pc:sldMkLst>
          <pc:docMk/>
          <pc:sldMk cId="2706313275" sldId="290"/>
        </pc:sldMkLst>
        <pc:picChg chg="mod">
          <ac:chgData name="Peterson, Paul, VBABALT\ACAD" userId="51d68bab-254c-48af-9179-ee4da02f2d08" providerId="ADAL" clId="{810CA512-A5D1-4586-988C-650D2FE39D3F}" dt="2020-10-21T18:36:57.991" v="3" actId="1076"/>
          <ac:picMkLst>
            <pc:docMk/>
            <pc:sldMk cId="2706313275" sldId="290"/>
            <ac:picMk id="6" creationId="{4A7E2DC1-8656-477D-8BBD-E97AEF66FA7F}"/>
          </ac:picMkLst>
        </pc:picChg>
      </pc:sldChg>
      <pc:sldChg chg="modSp">
        <pc:chgData name="Peterson, Paul, VBABALT\ACAD" userId="51d68bab-254c-48af-9179-ee4da02f2d08" providerId="ADAL" clId="{810CA512-A5D1-4586-988C-650D2FE39D3F}" dt="2020-10-21T19:49:18.540" v="58" actId="1076"/>
        <pc:sldMkLst>
          <pc:docMk/>
          <pc:sldMk cId="3693471774" sldId="295"/>
        </pc:sldMkLst>
        <pc:spChg chg="mod">
          <ac:chgData name="Peterson, Paul, VBABALT\ACAD" userId="51d68bab-254c-48af-9179-ee4da02f2d08" providerId="ADAL" clId="{810CA512-A5D1-4586-988C-650D2FE39D3F}" dt="2020-10-21T19:49:15.583" v="57" actId="14100"/>
          <ac:spMkLst>
            <pc:docMk/>
            <pc:sldMk cId="3693471774" sldId="295"/>
            <ac:spMk id="57347" creationId="{00000000-0000-0000-0000-000000000000}"/>
          </ac:spMkLst>
        </pc:spChg>
        <pc:picChg chg="mod">
          <ac:chgData name="Peterson, Paul, VBABALT\ACAD" userId="51d68bab-254c-48af-9179-ee4da02f2d08" providerId="ADAL" clId="{810CA512-A5D1-4586-988C-650D2FE39D3F}" dt="2020-10-21T19:49:18.540" v="58" actId="1076"/>
          <ac:picMkLst>
            <pc:docMk/>
            <pc:sldMk cId="3693471774" sldId="295"/>
            <ac:picMk id="3" creationId="{D745EC96-C59E-4E1D-BB22-22E397CC07F8}"/>
          </ac:picMkLst>
        </pc:picChg>
      </pc:sldChg>
      <pc:sldChg chg="modSp">
        <pc:chgData name="Peterson, Paul, VBABALT\ACAD" userId="51d68bab-254c-48af-9179-ee4da02f2d08" providerId="ADAL" clId="{810CA512-A5D1-4586-988C-650D2FE39D3F}" dt="2020-10-21T19:39:48.409" v="55" actId="313"/>
        <pc:sldMkLst>
          <pc:docMk/>
          <pc:sldMk cId="3561365486" sldId="312"/>
        </pc:sldMkLst>
        <pc:spChg chg="mod">
          <ac:chgData name="Peterson, Paul, VBABALT\ACAD" userId="51d68bab-254c-48af-9179-ee4da02f2d08" providerId="ADAL" clId="{810CA512-A5D1-4586-988C-650D2FE39D3F}" dt="2020-10-21T19:39:48.409" v="55" actId="313"/>
          <ac:spMkLst>
            <pc:docMk/>
            <pc:sldMk cId="3561365486" sldId="312"/>
            <ac:spMk id="2" creationId="{2712AEB3-1F15-49B8-A03C-2EAC2828B4D6}"/>
          </ac:spMkLst>
        </pc:spChg>
      </pc:sldChg>
    </pc:docChg>
  </pc:docChgLst>
  <pc:docChgLst>
    <pc:chgData name="Givans, James, VBABALT\ACAD" userId="d804af50-c2c6-4b66-abe0-70fda5f99ab7" providerId="ADAL" clId="{0E6CF872-BCC9-446C-82D3-B49B9CFD8105}"/>
    <pc:docChg chg="custSel modSld">
      <pc:chgData name="Givans, James, VBABALT\ACAD" userId="d804af50-c2c6-4b66-abe0-70fda5f99ab7" providerId="ADAL" clId="{0E6CF872-BCC9-446C-82D3-B49B9CFD8105}" dt="2020-07-22T13:04:30.481" v="10" actId="313"/>
      <pc:docMkLst>
        <pc:docMk/>
      </pc:docMkLst>
      <pc:sldChg chg="modSp">
        <pc:chgData name="Givans, James, VBABALT\ACAD" userId="d804af50-c2c6-4b66-abe0-70fda5f99ab7" providerId="ADAL" clId="{0E6CF872-BCC9-446C-82D3-B49B9CFD8105}" dt="2020-07-21T20:12:30.069" v="3" actId="20577"/>
        <pc:sldMkLst>
          <pc:docMk/>
          <pc:sldMk cId="1449243696" sldId="261"/>
        </pc:sldMkLst>
        <pc:spChg chg="mod">
          <ac:chgData name="Givans, James, VBABALT\ACAD" userId="d804af50-c2c6-4b66-abe0-70fda5f99ab7" providerId="ADAL" clId="{0E6CF872-BCC9-446C-82D3-B49B9CFD8105}" dt="2020-07-21T20:12:30.069" v="3" actId="20577"/>
          <ac:spMkLst>
            <pc:docMk/>
            <pc:sldMk cId="1449243696" sldId="261"/>
            <ac:spMk id="2" creationId="{FE33A18D-C35C-40D7-B9E7-B2E0EEFFAA87}"/>
          </ac:spMkLst>
        </pc:spChg>
      </pc:sldChg>
      <pc:sldChg chg="modSp">
        <pc:chgData name="Givans, James, VBABALT\ACAD" userId="d804af50-c2c6-4b66-abe0-70fda5f99ab7" providerId="ADAL" clId="{0E6CF872-BCC9-446C-82D3-B49B9CFD8105}" dt="2020-07-21T20:25:23.281" v="9" actId="20577"/>
        <pc:sldMkLst>
          <pc:docMk/>
          <pc:sldMk cId="1607946319" sldId="262"/>
        </pc:sldMkLst>
        <pc:spChg chg="mod">
          <ac:chgData name="Givans, James, VBABALT\ACAD" userId="d804af50-c2c6-4b66-abe0-70fda5f99ab7" providerId="ADAL" clId="{0E6CF872-BCC9-446C-82D3-B49B9CFD8105}" dt="2020-07-21T20:25:23.281" v="9" actId="20577"/>
          <ac:spMkLst>
            <pc:docMk/>
            <pc:sldMk cId="1607946319" sldId="262"/>
            <ac:spMk id="3" creationId="{00000000-0000-0000-0000-000000000000}"/>
          </ac:spMkLst>
        </pc:spChg>
      </pc:sldChg>
      <pc:sldChg chg="modSp">
        <pc:chgData name="Givans, James, VBABALT\ACAD" userId="d804af50-c2c6-4b66-abe0-70fda5f99ab7" providerId="ADAL" clId="{0E6CF872-BCC9-446C-82D3-B49B9CFD8105}" dt="2020-07-22T13:04:30.481" v="10" actId="313"/>
        <pc:sldMkLst>
          <pc:docMk/>
          <pc:sldMk cId="3659316527" sldId="302"/>
        </pc:sldMkLst>
        <pc:spChg chg="mod">
          <ac:chgData name="Givans, James, VBABALT\ACAD" userId="d804af50-c2c6-4b66-abe0-70fda5f99ab7" providerId="ADAL" clId="{0E6CF872-BCC9-446C-82D3-B49B9CFD8105}" dt="2020-07-22T13:04:30.481" v="10" actId="313"/>
          <ac:spMkLst>
            <pc:docMk/>
            <pc:sldMk cId="3659316527" sldId="302"/>
            <ac:spMk id="57347" creationId="{00000000-0000-0000-0000-000000000000}"/>
          </ac:spMkLst>
        </pc:spChg>
      </pc:sldChg>
    </pc:docChg>
  </pc:docChgLst>
  <pc:docChgLst>
    <pc:chgData name="Lampitok, Zachary, VBABALT\ACAD" userId="c55fac9c-3f54-462c-98ce-55186d9e21b3" providerId="ADAL" clId="{E490FCD8-7E66-4F62-A2D5-616E279A60BA}"/>
    <pc:docChg chg="custSel addSld delSld modSld modMainMaster">
      <pc:chgData name="Lampitok, Zachary, VBABALT\ACAD" userId="c55fac9c-3f54-462c-98ce-55186d9e21b3" providerId="ADAL" clId="{E490FCD8-7E66-4F62-A2D5-616E279A60BA}" dt="2020-10-21T13:34:42.689" v="629" actId="947"/>
      <pc:docMkLst>
        <pc:docMk/>
      </pc:docMkLst>
      <pc:sldChg chg="modSp">
        <pc:chgData name="Lampitok, Zachary, VBABALT\ACAD" userId="c55fac9c-3f54-462c-98ce-55186d9e21b3" providerId="ADAL" clId="{E490FCD8-7E66-4F62-A2D5-616E279A60BA}" dt="2020-10-20T19:29:45.746" v="43" actId="20577"/>
        <pc:sldMkLst>
          <pc:docMk/>
          <pc:sldMk cId="1449243696" sldId="261"/>
        </pc:sldMkLst>
        <pc:spChg chg="mod">
          <ac:chgData name="Lampitok, Zachary, VBABALT\ACAD" userId="c55fac9c-3f54-462c-98ce-55186d9e21b3" providerId="ADAL" clId="{E490FCD8-7E66-4F62-A2D5-616E279A60BA}" dt="2020-10-20T19:29:45.746" v="43" actId="20577"/>
          <ac:spMkLst>
            <pc:docMk/>
            <pc:sldMk cId="1449243696" sldId="261"/>
            <ac:spMk id="2" creationId="{FE33A18D-C35C-40D7-B9E7-B2E0EEFFAA87}"/>
          </ac:spMkLst>
        </pc:spChg>
        <pc:spChg chg="mod">
          <ac:chgData name="Lampitok, Zachary, VBABALT\ACAD" userId="c55fac9c-3f54-462c-98ce-55186d9e21b3" providerId="ADAL" clId="{E490FCD8-7E66-4F62-A2D5-616E279A60BA}" dt="2020-10-20T19:29:33.751" v="26" actId="27636"/>
          <ac:spMkLst>
            <pc:docMk/>
            <pc:sldMk cId="1449243696" sldId="261"/>
            <ac:spMk id="379906" creationId="{00000000-0000-0000-0000-000000000000}"/>
          </ac:spMkLst>
        </pc:spChg>
      </pc:sldChg>
      <pc:sldChg chg="modSp">
        <pc:chgData name="Lampitok, Zachary, VBABALT\ACAD" userId="c55fac9c-3f54-462c-98ce-55186d9e21b3" providerId="ADAL" clId="{E490FCD8-7E66-4F62-A2D5-616E279A60BA}" dt="2020-10-20T19:36:34.403" v="126" actId="20577"/>
        <pc:sldMkLst>
          <pc:docMk/>
          <pc:sldMk cId="3862057879" sldId="263"/>
        </pc:sldMkLst>
        <pc:spChg chg="mod">
          <ac:chgData name="Lampitok, Zachary, VBABALT\ACAD" userId="c55fac9c-3f54-462c-98ce-55186d9e21b3" providerId="ADAL" clId="{E490FCD8-7E66-4F62-A2D5-616E279A60BA}" dt="2020-10-20T19:36:34.403" v="126" actId="20577"/>
          <ac:spMkLst>
            <pc:docMk/>
            <pc:sldMk cId="3862057879" sldId="263"/>
            <ac:spMk id="56323" creationId="{00000000-0000-0000-0000-000000000000}"/>
          </ac:spMkLst>
        </pc:spChg>
      </pc:sldChg>
      <pc:sldChg chg="modSp">
        <pc:chgData name="Lampitok, Zachary, VBABALT\ACAD" userId="c55fac9c-3f54-462c-98ce-55186d9e21b3" providerId="ADAL" clId="{E490FCD8-7E66-4F62-A2D5-616E279A60BA}" dt="2020-10-20T19:38:22.588" v="136" actId="6549"/>
        <pc:sldMkLst>
          <pc:docMk/>
          <pc:sldMk cId="2579484754" sldId="283"/>
        </pc:sldMkLst>
        <pc:spChg chg="mod">
          <ac:chgData name="Lampitok, Zachary, VBABALT\ACAD" userId="c55fac9c-3f54-462c-98ce-55186d9e21b3" providerId="ADAL" clId="{E490FCD8-7E66-4F62-A2D5-616E279A60BA}" dt="2020-10-20T19:38:22.588" v="136" actId="6549"/>
          <ac:spMkLst>
            <pc:docMk/>
            <pc:sldMk cId="2579484754" sldId="283"/>
            <ac:spMk id="57347" creationId="{00000000-0000-0000-0000-000000000000}"/>
          </ac:spMkLst>
        </pc:spChg>
      </pc:sldChg>
      <pc:sldChg chg="del">
        <pc:chgData name="Lampitok, Zachary, VBABALT\ACAD" userId="c55fac9c-3f54-462c-98ce-55186d9e21b3" providerId="ADAL" clId="{E490FCD8-7E66-4F62-A2D5-616E279A60BA}" dt="2020-10-20T19:39:40.782" v="137" actId="2696"/>
        <pc:sldMkLst>
          <pc:docMk/>
          <pc:sldMk cId="3221689119" sldId="284"/>
        </pc:sldMkLst>
      </pc:sldChg>
      <pc:sldChg chg="del">
        <pc:chgData name="Lampitok, Zachary, VBABALT\ACAD" userId="c55fac9c-3f54-462c-98ce-55186d9e21b3" providerId="ADAL" clId="{E490FCD8-7E66-4F62-A2D5-616E279A60BA}" dt="2020-10-20T19:39:48.618" v="138" actId="2696"/>
        <pc:sldMkLst>
          <pc:docMk/>
          <pc:sldMk cId="265201677" sldId="287"/>
        </pc:sldMkLst>
      </pc:sldChg>
      <pc:sldChg chg="modSp">
        <pc:chgData name="Lampitok, Zachary, VBABALT\ACAD" userId="c55fac9c-3f54-462c-98ce-55186d9e21b3" providerId="ADAL" clId="{E490FCD8-7E66-4F62-A2D5-616E279A60BA}" dt="2020-10-20T19:58:47.350" v="365" actId="20577"/>
        <pc:sldMkLst>
          <pc:docMk/>
          <pc:sldMk cId="164382259" sldId="292"/>
        </pc:sldMkLst>
        <pc:spChg chg="mod">
          <ac:chgData name="Lampitok, Zachary, VBABALT\ACAD" userId="c55fac9c-3f54-462c-98ce-55186d9e21b3" providerId="ADAL" clId="{E490FCD8-7E66-4F62-A2D5-616E279A60BA}" dt="2020-10-20T19:58:47.350" v="365" actId="20577"/>
          <ac:spMkLst>
            <pc:docMk/>
            <pc:sldMk cId="164382259" sldId="292"/>
            <ac:spMk id="57347" creationId="{00000000-0000-0000-0000-000000000000}"/>
          </ac:spMkLst>
        </pc:spChg>
      </pc:sldChg>
      <pc:sldChg chg="modSp">
        <pc:chgData name="Lampitok, Zachary, VBABALT\ACAD" userId="c55fac9c-3f54-462c-98ce-55186d9e21b3" providerId="ADAL" clId="{E490FCD8-7E66-4F62-A2D5-616E279A60BA}" dt="2020-10-20T20:02:30.054" v="461" actId="2711"/>
        <pc:sldMkLst>
          <pc:docMk/>
          <pc:sldMk cId="515155426" sldId="293"/>
        </pc:sldMkLst>
        <pc:spChg chg="mod">
          <ac:chgData name="Lampitok, Zachary, VBABALT\ACAD" userId="c55fac9c-3f54-462c-98ce-55186d9e21b3" providerId="ADAL" clId="{E490FCD8-7E66-4F62-A2D5-616E279A60BA}" dt="2020-10-20T20:02:30.054" v="461" actId="2711"/>
          <ac:spMkLst>
            <pc:docMk/>
            <pc:sldMk cId="515155426" sldId="293"/>
            <ac:spMk id="57347" creationId="{00000000-0000-0000-0000-000000000000}"/>
          </ac:spMkLst>
        </pc:spChg>
      </pc:sldChg>
      <pc:sldChg chg="modSp">
        <pc:chgData name="Lampitok, Zachary, VBABALT\ACAD" userId="c55fac9c-3f54-462c-98ce-55186d9e21b3" providerId="ADAL" clId="{E490FCD8-7E66-4F62-A2D5-616E279A60BA}" dt="2020-10-20T20:06:28.846" v="523" actId="207"/>
        <pc:sldMkLst>
          <pc:docMk/>
          <pc:sldMk cId="3057115563" sldId="294"/>
        </pc:sldMkLst>
        <pc:spChg chg="mod">
          <ac:chgData name="Lampitok, Zachary, VBABALT\ACAD" userId="c55fac9c-3f54-462c-98ce-55186d9e21b3" providerId="ADAL" clId="{E490FCD8-7E66-4F62-A2D5-616E279A60BA}" dt="2020-10-20T20:04:22.605" v="486" actId="27636"/>
          <ac:spMkLst>
            <pc:docMk/>
            <pc:sldMk cId="3057115563" sldId="294"/>
            <ac:spMk id="57346" creationId="{00000000-0000-0000-0000-000000000000}"/>
          </ac:spMkLst>
        </pc:spChg>
        <pc:graphicFrameChg chg="mod modGraphic">
          <ac:chgData name="Lampitok, Zachary, VBABALT\ACAD" userId="c55fac9c-3f54-462c-98ce-55186d9e21b3" providerId="ADAL" clId="{E490FCD8-7E66-4F62-A2D5-616E279A60BA}" dt="2020-10-20T20:06:28.846" v="523" actId="207"/>
          <ac:graphicFrameMkLst>
            <pc:docMk/>
            <pc:sldMk cId="3057115563" sldId="294"/>
            <ac:graphicFrameMk id="5" creationId="{8B26A845-7C0A-4331-9977-51CD01C7DF25}"/>
          </ac:graphicFrameMkLst>
        </pc:graphicFrameChg>
        <pc:graphicFrameChg chg="modGraphic">
          <ac:chgData name="Lampitok, Zachary, VBABALT\ACAD" userId="c55fac9c-3f54-462c-98ce-55186d9e21b3" providerId="ADAL" clId="{E490FCD8-7E66-4F62-A2D5-616E279A60BA}" dt="2020-10-20T20:05:29.793" v="508" actId="14100"/>
          <ac:graphicFrameMkLst>
            <pc:docMk/>
            <pc:sldMk cId="3057115563" sldId="294"/>
            <ac:graphicFrameMk id="6" creationId="{39CCF5C7-D144-4742-B347-8BA0FEA88865}"/>
          </ac:graphicFrameMkLst>
        </pc:graphicFrameChg>
      </pc:sldChg>
      <pc:sldChg chg="del">
        <pc:chgData name="Lampitok, Zachary, VBABALT\ACAD" userId="c55fac9c-3f54-462c-98ce-55186d9e21b3" providerId="ADAL" clId="{E490FCD8-7E66-4F62-A2D5-616E279A60BA}" dt="2020-10-20T20:15:53.556" v="530" actId="2696"/>
        <pc:sldMkLst>
          <pc:docMk/>
          <pc:sldMk cId="2435510859" sldId="298"/>
        </pc:sldMkLst>
      </pc:sldChg>
      <pc:sldChg chg="del">
        <pc:chgData name="Lampitok, Zachary, VBABALT\ACAD" userId="c55fac9c-3f54-462c-98ce-55186d9e21b3" providerId="ADAL" clId="{E490FCD8-7E66-4F62-A2D5-616E279A60BA}" dt="2020-10-21T13:34:16.304" v="615" actId="2696"/>
        <pc:sldMkLst>
          <pc:docMk/>
          <pc:sldMk cId="3659316527" sldId="302"/>
        </pc:sldMkLst>
      </pc:sldChg>
      <pc:sldChg chg="del">
        <pc:chgData name="Lampitok, Zachary, VBABALT\ACAD" userId="c55fac9c-3f54-462c-98ce-55186d9e21b3" providerId="ADAL" clId="{E490FCD8-7E66-4F62-A2D5-616E279A60BA}" dt="2020-10-21T13:34:31.387" v="622" actId="2696"/>
        <pc:sldMkLst>
          <pc:docMk/>
          <pc:sldMk cId="4085587039" sldId="303"/>
        </pc:sldMkLst>
      </pc:sldChg>
      <pc:sldChg chg="del">
        <pc:chgData name="Lampitok, Zachary, VBABALT\ACAD" userId="c55fac9c-3f54-462c-98ce-55186d9e21b3" providerId="ADAL" clId="{E490FCD8-7E66-4F62-A2D5-616E279A60BA}" dt="2020-10-21T13:34:36.955" v="623" actId="2696"/>
        <pc:sldMkLst>
          <pc:docMk/>
          <pc:sldMk cId="1722895540" sldId="304"/>
        </pc:sldMkLst>
      </pc:sldChg>
      <pc:sldChg chg="modSp">
        <pc:chgData name="Lampitok, Zachary, VBABALT\ACAD" userId="c55fac9c-3f54-462c-98ce-55186d9e21b3" providerId="ADAL" clId="{E490FCD8-7E66-4F62-A2D5-616E279A60BA}" dt="2020-10-20T20:20:12.958" v="544" actId="6549"/>
        <pc:sldMkLst>
          <pc:docMk/>
          <pc:sldMk cId="3945206751" sldId="305"/>
        </pc:sldMkLst>
        <pc:spChg chg="mod">
          <ac:chgData name="Lampitok, Zachary, VBABALT\ACAD" userId="c55fac9c-3f54-462c-98ce-55186d9e21b3" providerId="ADAL" clId="{E490FCD8-7E66-4F62-A2D5-616E279A60BA}" dt="2020-10-20T20:20:12.958" v="544" actId="6549"/>
          <ac:spMkLst>
            <pc:docMk/>
            <pc:sldMk cId="3945206751" sldId="305"/>
            <ac:spMk id="57347" creationId="{00000000-0000-0000-0000-000000000000}"/>
          </ac:spMkLst>
        </pc:spChg>
      </pc:sldChg>
      <pc:sldChg chg="modSp">
        <pc:chgData name="Lampitok, Zachary, VBABALT\ACAD" userId="c55fac9c-3f54-462c-98ce-55186d9e21b3" providerId="ADAL" clId="{E490FCD8-7E66-4F62-A2D5-616E279A60BA}" dt="2020-10-20T20:21:54.798" v="614" actId="20577"/>
        <pc:sldMkLst>
          <pc:docMk/>
          <pc:sldMk cId="1948935687" sldId="307"/>
        </pc:sldMkLst>
        <pc:spChg chg="mod">
          <ac:chgData name="Lampitok, Zachary, VBABALT\ACAD" userId="c55fac9c-3f54-462c-98ce-55186d9e21b3" providerId="ADAL" clId="{E490FCD8-7E66-4F62-A2D5-616E279A60BA}" dt="2020-10-20T20:21:54.798" v="614" actId="20577"/>
          <ac:spMkLst>
            <pc:docMk/>
            <pc:sldMk cId="1948935687" sldId="307"/>
            <ac:spMk id="57347" creationId="{00000000-0000-0000-0000-000000000000}"/>
          </ac:spMkLst>
        </pc:spChg>
      </pc:sldChg>
      <pc:sldChg chg="modSp add">
        <pc:chgData name="Lampitok, Zachary, VBABALT\ACAD" userId="c55fac9c-3f54-462c-98ce-55186d9e21b3" providerId="ADAL" clId="{E490FCD8-7E66-4F62-A2D5-616E279A60BA}" dt="2020-10-20T20:03:01.486" v="469" actId="5793"/>
        <pc:sldMkLst>
          <pc:docMk/>
          <pc:sldMk cId="3561365486" sldId="312"/>
        </pc:sldMkLst>
        <pc:spChg chg="mod">
          <ac:chgData name="Lampitok, Zachary, VBABALT\ACAD" userId="c55fac9c-3f54-462c-98ce-55186d9e21b3" providerId="ADAL" clId="{E490FCD8-7E66-4F62-A2D5-616E279A60BA}" dt="2020-10-20T20:01:22.795" v="437" actId="20577"/>
          <ac:spMkLst>
            <pc:docMk/>
            <pc:sldMk cId="3561365486" sldId="312"/>
            <ac:spMk id="2" creationId="{2712AEB3-1F15-49B8-A03C-2EAC2828B4D6}"/>
          </ac:spMkLst>
        </pc:spChg>
        <pc:spChg chg="mod">
          <ac:chgData name="Lampitok, Zachary, VBABALT\ACAD" userId="c55fac9c-3f54-462c-98ce-55186d9e21b3" providerId="ADAL" clId="{E490FCD8-7E66-4F62-A2D5-616E279A60BA}" dt="2020-10-20T20:03:01.486" v="469" actId="5793"/>
          <ac:spMkLst>
            <pc:docMk/>
            <pc:sldMk cId="3561365486" sldId="312"/>
            <ac:spMk id="3" creationId="{991D53BB-64FA-4DD5-8CF0-63E768B926E4}"/>
          </ac:spMkLst>
        </pc:spChg>
      </pc:sldChg>
      <pc:sldMasterChg chg="modSp">
        <pc:chgData name="Lampitok, Zachary, VBABALT\ACAD" userId="c55fac9c-3f54-462c-98ce-55186d9e21b3" providerId="ADAL" clId="{E490FCD8-7E66-4F62-A2D5-616E279A60BA}" dt="2020-10-21T13:34:42.689" v="629" actId="947"/>
        <pc:sldMasterMkLst>
          <pc:docMk/>
          <pc:sldMasterMk cId="1911202280" sldId="2147483697"/>
        </pc:sldMasterMkLst>
        <pc:spChg chg="mod">
          <ac:chgData name="Lampitok, Zachary, VBABALT\ACAD" userId="c55fac9c-3f54-462c-98ce-55186d9e21b3" providerId="ADAL" clId="{E490FCD8-7E66-4F62-A2D5-616E279A60BA}" dt="2020-10-21T13:34:42.681" v="626"/>
          <ac:spMkLst>
            <pc:docMk/>
            <pc:sldMasterMk cId="1911202280" sldId="2147483697"/>
            <ac:spMk id="2" creationId="{00000000-0000-0000-0000-000000000000}"/>
          </ac:spMkLst>
        </pc:spChg>
        <pc:spChg chg="mod">
          <ac:chgData name="Lampitok, Zachary, VBABALT\ACAD" userId="c55fac9c-3f54-462c-98ce-55186d9e21b3" providerId="ADAL" clId="{E490FCD8-7E66-4F62-A2D5-616E279A60BA}" dt="2020-10-21T13:34:42.689" v="629" actId="947"/>
          <ac:spMkLst>
            <pc:docMk/>
            <pc:sldMasterMk cId="1911202280" sldId="2147483697"/>
            <ac:spMk id="4" creationId="{99255132-F725-42BA-BD6A-346EAF30B44D}"/>
          </ac:spMkLst>
        </pc:spChg>
      </pc:sldMasterChg>
    </pc:docChg>
  </pc:docChgLst>
  <pc:docChgLst>
    <pc:chgData clId="Web-{D52DCD3A-0AD7-04DB-18C9-D053C01199DB}"/>
    <pc:docChg chg="modSld">
      <pc:chgData name="" userId="" providerId="" clId="Web-{D52DCD3A-0AD7-04DB-18C9-D053C01199DB}" dt="2020-07-21T18:55:48.687" v="1" actId="20577"/>
      <pc:docMkLst>
        <pc:docMk/>
      </pc:docMkLst>
      <pc:sldChg chg="modSp">
        <pc:chgData name="" userId="" providerId="" clId="Web-{D52DCD3A-0AD7-04DB-18C9-D053C01199DB}" dt="2020-07-21T18:55:48.687" v="1" actId="20577"/>
        <pc:sldMkLst>
          <pc:docMk/>
          <pc:sldMk cId="1607946319" sldId="262"/>
        </pc:sldMkLst>
        <pc:spChg chg="mod">
          <ac:chgData name="" userId="" providerId="" clId="Web-{D52DCD3A-0AD7-04DB-18C9-D053C01199DB}" dt="2020-07-21T18:55:48.687" v="1" actId="20577"/>
          <ac:spMkLst>
            <pc:docMk/>
            <pc:sldMk cId="1607946319" sldId="26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10/23/2020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10/23/2020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solidFill>
                  <a:prstClr val="black"/>
                </a:solidFill>
              </a:rPr>
              <a:t>VBA Overview</a:t>
            </a:r>
          </a:p>
        </p:txBody>
      </p:sp>
      <p:sp>
        <p:nvSpPr>
          <p:cNvPr id="921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D27D6963-04BD-4B61-B378-66A6C4476EE9}" type="slidenum">
              <a:rPr lang="en-US" sz="1200" smtClean="0">
                <a:solidFill>
                  <a:prstClr val="black"/>
                </a:solidFill>
              </a:rPr>
              <a:pPr>
                <a:defRPr/>
              </a:pPr>
              <a:t>1</a:t>
            </a:fld>
            <a:endParaRPr lang="en-US" sz="1200" dirty="0">
              <a:solidFill>
                <a:prstClr val="black"/>
              </a:solidFill>
            </a:endParaRPr>
          </a:p>
        </p:txBody>
      </p:sp>
      <p:sp>
        <p:nvSpPr>
          <p:cNvPr id="7680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3"/>
          <p:cNvSpPr>
            <a:spLocks noGrp="1" noChangeArrowheads="1"/>
          </p:cNvSpPr>
          <p:nvPr>
            <p:ph type="body" idx="1"/>
          </p:nvPr>
        </p:nvSpPr>
        <p:spPr bwMode="auto">
          <a:xfrm>
            <a:off x="533400" y="4345587"/>
            <a:ext cx="5791200"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922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3897465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317732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390252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382995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2339318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349040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169274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3812197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4226203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213905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2</a:t>
            </a:fld>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3587170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2551565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418357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336338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2849091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2159333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2808999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1617328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dirty="0"/>
          </a:p>
        </p:txBody>
      </p:sp>
    </p:spTree>
    <p:extLst>
      <p:ext uri="{BB962C8B-B14F-4D97-AF65-F5344CB8AC3E}">
        <p14:creationId xmlns:p14="http://schemas.microsoft.com/office/powerpoint/2010/main" val="1156639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30</a:t>
            </a:fld>
            <a:endParaRPr lang="en-US" dirty="0"/>
          </a:p>
        </p:txBody>
      </p:sp>
    </p:spTree>
    <p:extLst>
      <p:ext uri="{BB962C8B-B14F-4D97-AF65-F5344CB8AC3E}">
        <p14:creationId xmlns:p14="http://schemas.microsoft.com/office/powerpoint/2010/main" val="105436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3</a:t>
            </a:fld>
            <a:endParaRPr lang="en-US"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b="0" dirty="0">
                <a:solidFill>
                  <a:schemeClr val="tx1"/>
                </a:solidFill>
                <a:latin typeface="Arial" panose="020B0604020202020204" pitchFamily="34" charset="0"/>
                <a:cs typeface="Arial" panose="020B0604020202020204" pitchFamily="34" charset="0"/>
              </a:rPr>
              <a:t>Questions?</a:t>
            </a:r>
          </a:p>
        </p:txBody>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31</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417359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75212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183307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214272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2406598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481900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972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4442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3200">
                <a:solidFill>
                  <a:srgbClr val="1F497D"/>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2000">
                <a:latin typeface="Times New Roman" panose="02020603050405020304" pitchFamily="18" charset="0"/>
                <a:cs typeface="Times New Roman" panose="02020603050405020304" pitchFamily="18"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09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911202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pn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hyperlink" Target="https://vaww.vrm.km.va.gov/system/templates/selfservice/va_kanew/help/agent/locale/en-US/portal/554400000001034/content/554400000014129/M21-1-Part-III-Subpart-ii-Chapter-4-Section-D-Lost-Paper-Claims-Folders-Reconciliation-of-Duplicate-Records-in-the-Beneficiary-Identification-and-Records-Locator-Subsystem-BIRLS-and-Misplaced-Claims-Documents#6" TargetMode="Externa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7.pn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8.png"/><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hyperlink" Target="https://vaww.vrm.km.va.gov/system/templates/selfservice/va_kanew/help/agent/locale/en-US/portal/554400000001034/content/554400000031795/M21-1-Part-III-Subpart-i-Chapter-4-Section-D-Dependency-Claims-Processed-by-the-Rules-Based-Processing-System-RBPS" TargetMode="Externa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spcAft>
                <a:spcPts val="600"/>
              </a:spcAft>
              <a:defRPr/>
            </a:pPr>
            <a:r>
              <a:rPr lang="en-US" altLang="en-US" dirty="0"/>
              <a:t>Dependency Claims Processed by the </a:t>
            </a:r>
            <a:r>
              <a:rPr lang="en-US" altLang="en-US"/>
              <a:t>Rules-Based Processing System </a:t>
            </a:r>
            <a:r>
              <a:rPr lang="en-US" altLang="en-US" dirty="0"/>
              <a:t>(RBPS)</a:t>
            </a:r>
            <a:endParaRPr lang="en-US" sz="4800" i="1" dirty="0">
              <a:solidFill>
                <a:srgbClr val="003366"/>
              </a:solidFill>
              <a:latin typeface="Verdana" pitchFamily="34" charset="0"/>
            </a:endParaRPr>
          </a:p>
        </p:txBody>
      </p:sp>
      <p:sp>
        <p:nvSpPr>
          <p:cNvPr id="54275" name="Rectangle 3"/>
          <p:cNvSpPr>
            <a:spLocks noGrp="1" noChangeArrowheads="1"/>
          </p:cNvSpPr>
          <p:nvPr>
            <p:ph type="body" sz="quarter" idx="10"/>
            <p:custDataLst>
              <p:tags r:id="rId2"/>
            </p:custDataLst>
          </p:nvPr>
        </p:nvSpPr>
        <p:spPr>
          <a:xfrm>
            <a:off x="685801" y="4729316"/>
            <a:ext cx="2362200" cy="838200"/>
          </a:xfrm>
          <a:prstGeom prst="rect">
            <a:avLst/>
          </a:prstGeom>
        </p:spPr>
        <p:txBody>
          <a:bodyPr/>
          <a:lstStyle/>
          <a:p>
            <a:pPr algn="ctr">
              <a:spcAft>
                <a:spcPts val="600"/>
              </a:spcAft>
            </a:pPr>
            <a:r>
              <a:rPr lang="en-US" altLang="en-US" sz="2100" b="1" dirty="0"/>
              <a:t>Compensation Service</a:t>
            </a:r>
          </a:p>
        </p:txBody>
      </p:sp>
      <p:sp>
        <p:nvSpPr>
          <p:cNvPr id="2" name="Text Placeholder 1">
            <a:extLst>
              <a:ext uri="{FF2B5EF4-FFF2-40B4-BE49-F238E27FC236}">
                <a16:creationId xmlns:a16="http://schemas.microsoft.com/office/drawing/2014/main" id="{FE33A18D-C35C-40D7-B9E7-B2E0EEFFAA87}"/>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October 2020</a:t>
            </a:r>
          </a:p>
        </p:txBody>
      </p:sp>
    </p:spTree>
    <p:extLst>
      <p:ext uri="{BB962C8B-B14F-4D97-AF65-F5344CB8AC3E}">
        <p14:creationId xmlns:p14="http://schemas.microsoft.com/office/powerpoint/2010/main" val="144924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Customer Relationship Management (CRM)</a:t>
            </a:r>
            <a:r>
              <a:rPr lang="en-US" sz="3200" dirty="0"/>
              <a:t>	</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lvl="0" defTabSz="914400" eaLnBrk="0" fontAlgn="base" hangingPunct="0">
              <a:spcBef>
                <a:spcPct val="20000"/>
              </a:spcBef>
              <a:spcAft>
                <a:spcPct val="0"/>
              </a:spcAft>
              <a:buClr>
                <a:srgbClr val="CC0000"/>
              </a:buClr>
            </a:pPr>
            <a:r>
              <a:rPr lang="en-US" sz="2400" kern="0" dirty="0">
                <a:solidFill>
                  <a:srgbClr val="000066"/>
                </a:solidFill>
                <a:latin typeface="Times New Roman" panose="02020603050405020304" pitchFamily="18" charset="0"/>
                <a:cs typeface="Times New Roman" panose="02020603050405020304" pitchFamily="18" charset="0"/>
              </a:rPr>
              <a:t>Used in National Call Centers (NCC)</a:t>
            </a:r>
          </a:p>
          <a:p>
            <a:pPr lvl="0" defTabSz="914400" eaLnBrk="0" fontAlgn="base" hangingPunct="0">
              <a:spcBef>
                <a:spcPct val="20000"/>
              </a:spcBef>
              <a:spcAft>
                <a:spcPct val="0"/>
              </a:spcAft>
              <a:buClr>
                <a:srgbClr val="CC0000"/>
              </a:buClr>
            </a:pPr>
            <a:r>
              <a:rPr lang="en-US" sz="2400" kern="0" dirty="0">
                <a:solidFill>
                  <a:srgbClr val="000066"/>
                </a:solidFill>
                <a:latin typeface="Times New Roman" panose="02020603050405020304" pitchFamily="18" charset="0"/>
                <a:cs typeface="Times New Roman" panose="02020603050405020304" pitchFamily="18" charset="0"/>
              </a:rPr>
              <a:t>Claim information is accepted over phone and entered into system</a:t>
            </a:r>
          </a:p>
          <a:p>
            <a:pPr lvl="0" defTabSz="914400" eaLnBrk="0" fontAlgn="base" hangingPunct="0">
              <a:spcBef>
                <a:spcPct val="20000"/>
              </a:spcBef>
              <a:spcAft>
                <a:spcPct val="0"/>
              </a:spcAft>
              <a:buClr>
                <a:srgbClr val="CC0000"/>
              </a:buClr>
            </a:pPr>
            <a:r>
              <a:rPr lang="en-US" sz="2400" kern="0" dirty="0">
                <a:solidFill>
                  <a:srgbClr val="000066"/>
                </a:solidFill>
                <a:latin typeface="Times New Roman" panose="02020603050405020304" pitchFamily="18" charset="0"/>
                <a:cs typeface="Times New Roman" panose="02020603050405020304" pitchFamily="18" charset="0"/>
              </a:rPr>
              <a:t>Information is fed into an electronic VA Form 21-686c or VA Form 21-674, which call center employee signs</a:t>
            </a:r>
          </a:p>
          <a:p>
            <a:pPr lvl="0" defTabSz="914400" eaLnBrk="0" fontAlgn="base" hangingPunct="0">
              <a:spcBef>
                <a:spcPct val="20000"/>
              </a:spcBef>
              <a:spcAft>
                <a:spcPct val="0"/>
              </a:spcAft>
              <a:buClr>
                <a:srgbClr val="CC0000"/>
              </a:buClr>
            </a:pPr>
            <a:r>
              <a:rPr lang="en-US" sz="2400" kern="0" dirty="0">
                <a:solidFill>
                  <a:srgbClr val="000066"/>
                </a:solidFill>
                <a:latin typeface="Times New Roman" panose="02020603050405020304" pitchFamily="18" charset="0"/>
                <a:cs typeface="Times New Roman" panose="02020603050405020304" pitchFamily="18" charset="0"/>
              </a:rPr>
              <a:t>Forms are uploaded to the electronic record</a:t>
            </a:r>
          </a:p>
          <a:p>
            <a:pPr lvl="0" defTabSz="914400" eaLnBrk="0" fontAlgn="base" hangingPunct="0">
              <a:spcBef>
                <a:spcPct val="20000"/>
              </a:spcBef>
              <a:spcAft>
                <a:spcPct val="0"/>
              </a:spcAft>
              <a:buClr>
                <a:srgbClr val="CC0000"/>
              </a:buClr>
            </a:pPr>
            <a:r>
              <a:rPr lang="en-US" sz="2400" kern="0" dirty="0">
                <a:solidFill>
                  <a:srgbClr val="000066"/>
                </a:solidFill>
                <a:latin typeface="Times New Roman" panose="02020603050405020304" pitchFamily="18" charset="0"/>
                <a:cs typeface="Times New Roman" panose="02020603050405020304" pitchFamily="18" charset="0"/>
              </a:rPr>
              <a:t>Claim is established and either processed or rejected</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10</a:t>
            </a:fld>
            <a:endParaRPr lang="en-US" dirty="0"/>
          </a:p>
        </p:txBody>
      </p:sp>
    </p:spTree>
    <p:extLst>
      <p:ext uri="{BB962C8B-B14F-4D97-AF65-F5344CB8AC3E}">
        <p14:creationId xmlns:p14="http://schemas.microsoft.com/office/powerpoint/2010/main" val="37518389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Process Overview of CRM Interface</a:t>
            </a:r>
            <a:endParaRPr lang="en-US" altLang="en-US" dirty="0">
              <a:effectLst/>
            </a:endParaRPr>
          </a:p>
        </p:txBody>
      </p:sp>
      <p:pic>
        <p:nvPicPr>
          <p:cNvPr id="4" name="Content Placeholder 3">
            <a:extLst>
              <a:ext uri="{FF2B5EF4-FFF2-40B4-BE49-F238E27FC236}">
                <a16:creationId xmlns:a16="http://schemas.microsoft.com/office/drawing/2014/main" id="{29DDE941-5D85-4847-9512-C92150A6130A}"/>
              </a:ext>
            </a:extLst>
          </p:cNvPr>
          <p:cNvPicPr>
            <a:picLocks noGrp="1" noChangeAspect="1"/>
          </p:cNvPicPr>
          <p:nvPr>
            <p:ph idx="1"/>
          </p:nvPr>
        </p:nvPicPr>
        <p:blipFill>
          <a:blip r:embed="rId5"/>
          <a:stretch>
            <a:fillRect/>
          </a:stretch>
        </p:blipFill>
        <p:spPr>
          <a:xfrm>
            <a:off x="500176" y="1681990"/>
            <a:ext cx="8643824" cy="3494020"/>
          </a:xfrm>
          <a:prstGeom prst="rect">
            <a:avLst/>
          </a:prstGeom>
        </p:spPr>
      </p:pic>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34227057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Rules Engine (RBPS) Process Flow</a:t>
            </a:r>
            <a:endParaRPr lang="en-US" altLang="en-US" dirty="0">
              <a:effectLst/>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12</a:t>
            </a:fld>
            <a:endParaRPr lang="en-US" dirty="0"/>
          </a:p>
        </p:txBody>
      </p:sp>
      <p:sp>
        <p:nvSpPr>
          <p:cNvPr id="5" name="Content Placeholder 2">
            <a:extLst>
              <a:ext uri="{FF2B5EF4-FFF2-40B4-BE49-F238E27FC236}">
                <a16:creationId xmlns:a16="http://schemas.microsoft.com/office/drawing/2014/main" id="{77830974-C5EF-4B01-AFB1-5423426CF582}"/>
              </a:ext>
            </a:extLst>
          </p:cNvPr>
          <p:cNvSpPr txBox="1">
            <a:spLocks/>
          </p:cNvSpPr>
          <p:nvPr/>
        </p:nvSpPr>
        <p:spPr>
          <a:xfrm>
            <a:off x="339891" y="2044151"/>
            <a:ext cx="4364600" cy="4402366"/>
          </a:xfrm>
          <a:prstGeom prst="rect">
            <a:avLst/>
          </a:prstGeom>
        </p:spPr>
        <p:txBody>
          <a:bodyPr>
            <a:normAutofit/>
          </a:bodyPr>
          <a:lstStyle>
            <a:lvl1pPr marL="285750" indent="-285750" algn="l" defTabSz="385763" rtl="0" eaLnBrk="1" latinLnBrk="0" hangingPunct="1">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78632" indent="-285750" algn="l" defTabSz="385763" rtl="0" eaLnBrk="1" latinLnBrk="0" hangingPunct="1">
              <a:spcBef>
                <a:spcPts val="0"/>
              </a:spcBef>
              <a:spcAft>
                <a:spcPts val="600"/>
              </a:spcAft>
              <a:buFont typeface="Arial" panose="020B0604020202020204" pitchFamily="34" charset="0"/>
              <a:buChar char="•"/>
              <a:defRPr sz="1600" b="0" i="0" u="none" kern="1200">
                <a:solidFill>
                  <a:schemeClr val="tx1"/>
                </a:solidFill>
                <a:latin typeface="Arial" panose="020B0604020202020204" pitchFamily="34" charset="0"/>
                <a:ea typeface="+mn-ea"/>
                <a:cs typeface="Arial" panose="020B0604020202020204" pitchFamily="34" charset="0"/>
              </a:defRPr>
            </a:lvl2pPr>
            <a:lvl3pPr marL="671513" indent="-285750" algn="l" defTabSz="385763"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864394" indent="-285750" algn="l" defTabSz="385763"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64406" indent="-192881" algn="l" defTabSz="385763" rtl="0" eaLnBrk="1" latinLnBrk="0" hangingPunct="1">
              <a:spcBef>
                <a:spcPts val="0"/>
              </a:spcBef>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a:lstStyle>
          <a:p>
            <a:pPr>
              <a:buClr>
                <a:srgbClr val="FF0000"/>
              </a:buClr>
            </a:pPr>
            <a:r>
              <a:rPr lang="en-US" sz="2400" dirty="0">
                <a:solidFill>
                  <a:srgbClr val="000066"/>
                </a:solidFill>
                <a:latin typeface="Times New Roman" panose="02020603050405020304" pitchFamily="18" charset="0"/>
                <a:cs typeface="Times New Roman" panose="02020603050405020304" pitchFamily="18" charset="0"/>
              </a:rPr>
              <a:t>A claim completed by RBPS follows a basic decision flow chart</a:t>
            </a:r>
          </a:p>
          <a:p>
            <a:pPr>
              <a:buClr>
                <a:srgbClr val="FF0000"/>
              </a:buClr>
            </a:pPr>
            <a:endParaRPr lang="en-US" sz="2400" dirty="0">
              <a:solidFill>
                <a:srgbClr val="000066"/>
              </a:solidFill>
              <a:latin typeface="Times New Roman" panose="02020603050405020304" pitchFamily="18" charset="0"/>
              <a:cs typeface="Times New Roman" panose="02020603050405020304" pitchFamily="18" charset="0"/>
            </a:endParaRPr>
          </a:p>
          <a:p>
            <a:pPr>
              <a:buClr>
                <a:srgbClr val="FF0000"/>
              </a:buClr>
            </a:pPr>
            <a:r>
              <a:rPr lang="en-US" sz="2400" dirty="0">
                <a:solidFill>
                  <a:srgbClr val="000066"/>
                </a:solidFill>
                <a:latin typeface="Times New Roman" panose="02020603050405020304" pitchFamily="18" charset="0"/>
                <a:cs typeface="Times New Roman" panose="02020603050405020304" pitchFamily="18" charset="0"/>
              </a:rPr>
              <a:t>The actual rules are very complicated</a:t>
            </a:r>
          </a:p>
        </p:txBody>
      </p:sp>
      <p:pic>
        <p:nvPicPr>
          <p:cNvPr id="6" name="Picture 2">
            <a:extLst>
              <a:ext uri="{FF2B5EF4-FFF2-40B4-BE49-F238E27FC236}">
                <a16:creationId xmlns:a16="http://schemas.microsoft.com/office/drawing/2014/main" id="{4A7E2DC1-8656-477D-8BBD-E97AEF66F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852" y="1556084"/>
            <a:ext cx="4197028" cy="504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63132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Processing Claims	</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Autofit/>
          </a:bodyPr>
          <a:lstStyle/>
          <a:p>
            <a:pPr marL="0" lvl="0" indent="0" eaLnBrk="0" hangingPunct="0">
              <a:buClr>
                <a:srgbClr val="CC0000"/>
              </a:buClr>
              <a:buNone/>
            </a:pPr>
            <a:r>
              <a:rPr lang="en-US" dirty="0">
                <a:solidFill>
                  <a:srgbClr val="000066"/>
                </a:solidFill>
              </a:rPr>
              <a:t>If a claim is eligible for automated processing then:</a:t>
            </a:r>
          </a:p>
          <a:p>
            <a:pPr marL="908050" indent="-457200" eaLnBrk="0" hangingPunct="0">
              <a:buClr>
                <a:srgbClr val="FF0000"/>
              </a:buClr>
            </a:pPr>
            <a:r>
              <a:rPr lang="en-US" dirty="0">
                <a:solidFill>
                  <a:srgbClr val="000066"/>
                </a:solidFill>
              </a:rPr>
              <a:t>RBPS establishes EP 130</a:t>
            </a:r>
          </a:p>
          <a:p>
            <a:pPr marL="908050" indent="-457200" eaLnBrk="0" hangingPunct="0">
              <a:buClr>
                <a:srgbClr val="FF0000"/>
              </a:buClr>
            </a:pPr>
            <a:r>
              <a:rPr lang="en-US" dirty="0">
                <a:solidFill>
                  <a:srgbClr val="000066"/>
                </a:solidFill>
              </a:rPr>
              <a:t>Decides the claim</a:t>
            </a:r>
          </a:p>
          <a:p>
            <a:pPr marL="908050" indent="-457200" eaLnBrk="0" hangingPunct="0">
              <a:buClr>
                <a:srgbClr val="FF0000"/>
              </a:buClr>
            </a:pPr>
            <a:r>
              <a:rPr lang="en-US" dirty="0">
                <a:solidFill>
                  <a:srgbClr val="000066"/>
                </a:solidFill>
              </a:rPr>
              <a:t>Processes the decision </a:t>
            </a:r>
          </a:p>
          <a:p>
            <a:pPr marL="908050" indent="-457200" eaLnBrk="0" hangingPunct="0">
              <a:buClr>
                <a:srgbClr val="FF0000"/>
              </a:buClr>
            </a:pPr>
            <a:r>
              <a:rPr lang="en-US" dirty="0">
                <a:solidFill>
                  <a:srgbClr val="000066"/>
                </a:solidFill>
              </a:rPr>
              <a:t>Clears the EP 130</a:t>
            </a:r>
          </a:p>
          <a:p>
            <a:pPr marL="908050" indent="-457200" eaLnBrk="0" hangingPunct="0">
              <a:buClr>
                <a:srgbClr val="FF0000"/>
              </a:buClr>
            </a:pPr>
            <a:r>
              <a:rPr lang="en-US" dirty="0">
                <a:solidFill>
                  <a:srgbClr val="000066"/>
                </a:solidFill>
              </a:rPr>
              <a:t>Generates decision notice and sends notification to veteran</a:t>
            </a:r>
          </a:p>
          <a:p>
            <a:pPr marL="908050" indent="-457200" eaLnBrk="0" hangingPunct="0">
              <a:buClr>
                <a:srgbClr val="FF0000"/>
              </a:buClr>
            </a:pPr>
            <a:r>
              <a:rPr lang="en-US" dirty="0">
                <a:solidFill>
                  <a:srgbClr val="000066"/>
                </a:solidFill>
              </a:rPr>
              <a:t>Award print and notification letter are uploaded to VBMS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2279432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Processing Claims (cont.)	</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280974"/>
          </a:xfrm>
        </p:spPr>
        <p:txBody>
          <a:bodyPr>
            <a:noAutofit/>
          </a:bodyPr>
          <a:lstStyle/>
          <a:p>
            <a:pPr marL="0" lvl="0" indent="0" eaLnBrk="0" hangingPunct="0">
              <a:buClr>
                <a:srgbClr val="CC0000"/>
              </a:buClr>
              <a:buNone/>
            </a:pPr>
            <a:r>
              <a:rPr lang="en-US" dirty="0">
                <a:solidFill>
                  <a:srgbClr val="000066"/>
                </a:solidFill>
              </a:rPr>
              <a:t>If a claim is not eligible for automated processing then:</a:t>
            </a:r>
          </a:p>
          <a:p>
            <a:pPr marL="793750" indent="-342900" eaLnBrk="0" hangingPunct="0">
              <a:spcAft>
                <a:spcPts val="0"/>
              </a:spcAft>
              <a:buClr>
                <a:srgbClr val="FF0000"/>
              </a:buClr>
            </a:pPr>
            <a:r>
              <a:rPr lang="en-US" dirty="0">
                <a:solidFill>
                  <a:srgbClr val="000066"/>
                </a:solidFill>
              </a:rPr>
              <a:t>RBPS establishes an EP 130 with a claim label designating it as an RBPS-rejected claim.</a:t>
            </a:r>
          </a:p>
          <a:p>
            <a:pPr marL="793750" indent="-342900" eaLnBrk="0" hangingPunct="0">
              <a:spcAft>
                <a:spcPts val="0"/>
              </a:spcAft>
              <a:buClr>
                <a:srgbClr val="FF0000"/>
              </a:buClr>
            </a:pPr>
            <a:r>
              <a:rPr lang="en-US" dirty="0">
                <a:solidFill>
                  <a:srgbClr val="000066"/>
                </a:solidFill>
              </a:rPr>
              <a:t>The National Work Queue (NWQ) will recall and distribute the EP for any additional development and/or adjudication.</a:t>
            </a:r>
            <a:endParaRPr lang="en-US" altLang="en-US" dirty="0">
              <a:solidFill>
                <a:srgbClr val="000066"/>
              </a:solidFill>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14</a:t>
            </a:fld>
            <a:endParaRPr lang="en-US" dirty="0"/>
          </a:p>
        </p:txBody>
      </p:sp>
    </p:spTree>
    <p:extLst>
      <p:ext uri="{BB962C8B-B14F-4D97-AF65-F5344CB8AC3E}">
        <p14:creationId xmlns:p14="http://schemas.microsoft.com/office/powerpoint/2010/main" val="16438225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Common RBPS Reject Reasons</a:t>
            </a:r>
            <a:endParaRPr lang="en-US" altLang="en-US" dirty="0">
              <a:effectLst/>
            </a:endParaRPr>
          </a:p>
        </p:txBody>
      </p:sp>
      <p:sp>
        <p:nvSpPr>
          <p:cNvPr id="57347" name="Content Placeholder 2"/>
          <p:cNvSpPr>
            <a:spLocks noGrp="1"/>
          </p:cNvSpPr>
          <p:nvPr>
            <p:ph idx="1"/>
            <p:custDataLst>
              <p:tags r:id="rId2"/>
            </p:custDataLst>
          </p:nvPr>
        </p:nvSpPr>
        <p:spPr>
          <a:xfrm>
            <a:off x="946080" y="1565622"/>
            <a:ext cx="7460975" cy="4112989"/>
          </a:xfrm>
        </p:spPr>
        <p:txBody>
          <a:bodyPr>
            <a:noAutofit/>
          </a:bodyPr>
          <a:lstStyle/>
          <a:p>
            <a:pPr>
              <a:spcBef>
                <a:spcPts val="400"/>
              </a:spcBef>
              <a:spcAft>
                <a:spcPts val="0"/>
              </a:spcAft>
              <a:buClr>
                <a:srgbClr val="FF0000"/>
              </a:buClr>
            </a:pPr>
            <a:r>
              <a:rPr lang="en-US" altLang="en-US" dirty="0">
                <a:solidFill>
                  <a:srgbClr val="000066"/>
                </a:solidFill>
              </a:rPr>
              <a:t>to add</a:t>
            </a:r>
          </a:p>
          <a:p>
            <a:pPr lvl="1">
              <a:spcBef>
                <a:spcPts val="400"/>
              </a:spcBef>
              <a:spcAft>
                <a:spcPts val="0"/>
              </a:spcAft>
              <a:buClr>
                <a:srgbClr val="FF0000"/>
              </a:buClr>
            </a:pPr>
            <a:r>
              <a:rPr lang="en-US" altLang="en-US" sz="2400" dirty="0">
                <a:solidFill>
                  <a:srgbClr val="000066"/>
                </a:solidFill>
                <a:latin typeface="Times New Roman" panose="02020603050405020304" pitchFamily="18" charset="0"/>
                <a:cs typeface="Times New Roman" panose="02020603050405020304" pitchFamily="18" charset="0"/>
              </a:rPr>
              <a:t>an adopted child</a:t>
            </a:r>
          </a:p>
          <a:p>
            <a:pPr lvl="1">
              <a:spcBef>
                <a:spcPts val="400"/>
              </a:spcBef>
              <a:spcAft>
                <a:spcPts val="0"/>
              </a:spcAft>
              <a:buClr>
                <a:srgbClr val="FF0000"/>
              </a:buClr>
            </a:pPr>
            <a:r>
              <a:rPr lang="en-US" altLang="en-US" sz="2400" dirty="0">
                <a:solidFill>
                  <a:srgbClr val="000066"/>
                </a:solidFill>
                <a:latin typeface="Times New Roman" panose="02020603050405020304" pitchFamily="18" charset="0"/>
                <a:cs typeface="Times New Roman" panose="02020603050405020304" pitchFamily="18" charset="0"/>
              </a:rPr>
              <a:t>a child over age 18 that is permanently incapable of self-support</a:t>
            </a:r>
          </a:p>
          <a:p>
            <a:pPr lvl="1">
              <a:spcBef>
                <a:spcPts val="400"/>
              </a:spcBef>
              <a:spcAft>
                <a:spcPts val="0"/>
              </a:spcAft>
              <a:buClr>
                <a:srgbClr val="FF0000"/>
              </a:buClr>
            </a:pPr>
            <a:r>
              <a:rPr lang="en-US" altLang="en-US" sz="2400" dirty="0">
                <a:solidFill>
                  <a:srgbClr val="000066"/>
                </a:solidFill>
                <a:latin typeface="Times New Roman" panose="02020603050405020304" pitchFamily="18" charset="0"/>
                <a:cs typeface="Times New Roman" panose="02020603050405020304" pitchFamily="18" charset="0"/>
              </a:rPr>
              <a:t>a school child whose tuition is being paid by the Federal government, or</a:t>
            </a:r>
          </a:p>
          <a:p>
            <a:pPr marL="0" indent="0">
              <a:spcBef>
                <a:spcPts val="400"/>
              </a:spcBef>
              <a:spcAft>
                <a:spcPts val="0"/>
              </a:spcAft>
              <a:buClr>
                <a:srgbClr val="FF0000"/>
              </a:buClr>
              <a:buNone/>
            </a:pPr>
            <a:endParaRPr lang="en-US" altLang="en-US" dirty="0">
              <a:solidFill>
                <a:srgbClr val="000066"/>
              </a:solidFill>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5151554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AEB3-1F15-49B8-A03C-2EAC2828B4D6}"/>
              </a:ext>
            </a:extLst>
          </p:cNvPr>
          <p:cNvSpPr>
            <a:spLocks noGrp="1"/>
          </p:cNvSpPr>
          <p:nvPr>
            <p:ph type="title"/>
          </p:nvPr>
        </p:nvSpPr>
        <p:spPr/>
        <p:txBody>
          <a:bodyPr/>
          <a:lstStyle/>
          <a:p>
            <a:r>
              <a:rPr lang="en-US" dirty="0"/>
              <a:t>Common RBPS Reject Reasons (cont.)</a:t>
            </a:r>
          </a:p>
        </p:txBody>
      </p:sp>
      <p:sp>
        <p:nvSpPr>
          <p:cNvPr id="3" name="Content Placeholder 2">
            <a:extLst>
              <a:ext uri="{FF2B5EF4-FFF2-40B4-BE49-F238E27FC236}">
                <a16:creationId xmlns:a16="http://schemas.microsoft.com/office/drawing/2014/main" id="{991D53BB-64FA-4DD5-8CF0-63E768B926E4}"/>
              </a:ext>
            </a:extLst>
          </p:cNvPr>
          <p:cNvSpPr>
            <a:spLocks noGrp="1"/>
          </p:cNvSpPr>
          <p:nvPr>
            <p:ph idx="1"/>
          </p:nvPr>
        </p:nvSpPr>
        <p:spPr/>
        <p:txBody>
          <a:bodyPr/>
          <a:lstStyle/>
          <a:p>
            <a:pPr lvl="1">
              <a:spcBef>
                <a:spcPts val="400"/>
              </a:spcBef>
              <a:spcAft>
                <a:spcPts val="0"/>
              </a:spcAft>
              <a:buClr>
                <a:srgbClr val="FF0000"/>
              </a:buClr>
            </a:pPr>
            <a:r>
              <a:rPr lang="en-US" altLang="en-US" sz="2400" dirty="0">
                <a:solidFill>
                  <a:srgbClr val="000066"/>
                </a:solidFill>
                <a:latin typeface="Times New Roman" panose="02020603050405020304" pitchFamily="18" charset="0"/>
                <a:cs typeface="Times New Roman" panose="02020603050405020304" pitchFamily="18" charset="0"/>
              </a:rPr>
              <a:t>a dependent when</a:t>
            </a:r>
          </a:p>
          <a:p>
            <a:pPr lvl="3">
              <a:spcBef>
                <a:spcPts val="400"/>
              </a:spcBef>
              <a:spcAft>
                <a:spcPts val="0"/>
              </a:spcAft>
              <a:buClr>
                <a:srgbClr val="FF0000"/>
              </a:buClr>
            </a:pPr>
            <a:r>
              <a:rPr lang="en-US" altLang="en-US" sz="2400" dirty="0">
                <a:solidFill>
                  <a:srgbClr val="000066"/>
                </a:solidFill>
                <a:latin typeface="Times New Roman" panose="02020603050405020304" pitchFamily="18" charset="0"/>
                <a:cs typeface="Times New Roman" panose="02020603050405020304" pitchFamily="18" charset="0"/>
              </a:rPr>
              <a:t>the payment of benefits may be subject to a withholding for attorney fees, or</a:t>
            </a:r>
          </a:p>
          <a:p>
            <a:pPr lvl="3">
              <a:spcBef>
                <a:spcPts val="400"/>
              </a:spcBef>
              <a:spcAft>
                <a:spcPts val="0"/>
              </a:spcAft>
              <a:buClr>
                <a:srgbClr val="FF0000"/>
              </a:buClr>
            </a:pPr>
            <a:r>
              <a:rPr lang="en-US" altLang="en-US" sz="2400" dirty="0">
                <a:solidFill>
                  <a:srgbClr val="000066"/>
                </a:solidFill>
                <a:latin typeface="Times New Roman" panose="02020603050405020304" pitchFamily="18" charset="0"/>
                <a:cs typeface="Times New Roman" panose="02020603050405020304" pitchFamily="18" charset="0"/>
              </a:rPr>
              <a:t>the claimant or Veteran has a foreign address, or</a:t>
            </a:r>
          </a:p>
          <a:p>
            <a:pPr lvl="1">
              <a:spcBef>
                <a:spcPts val="400"/>
              </a:spcBef>
              <a:spcAft>
                <a:spcPts val="0"/>
              </a:spcAft>
              <a:buClr>
                <a:srgbClr val="FF0000"/>
              </a:buClr>
            </a:pPr>
            <a:r>
              <a:rPr lang="en-US" altLang="en-US" sz="2400" dirty="0">
                <a:solidFill>
                  <a:srgbClr val="000066"/>
                </a:solidFill>
                <a:latin typeface="Times New Roman" panose="02020603050405020304" pitchFamily="18" charset="0"/>
                <a:cs typeface="Times New Roman" panose="02020603050405020304" pitchFamily="18" charset="0"/>
              </a:rPr>
              <a:t>to remove a spouse when there are additional dependent children on the award.</a:t>
            </a:r>
          </a:p>
          <a:p>
            <a:pPr marL="0" indent="0">
              <a:buNone/>
            </a:pPr>
            <a:endParaRPr lang="en-US" dirty="0"/>
          </a:p>
        </p:txBody>
      </p:sp>
      <p:sp>
        <p:nvSpPr>
          <p:cNvPr id="4" name="Slide Number Placeholder 3">
            <a:extLst>
              <a:ext uri="{FF2B5EF4-FFF2-40B4-BE49-F238E27FC236}">
                <a16:creationId xmlns:a16="http://schemas.microsoft.com/office/drawing/2014/main" id="{715D4DAE-A7AD-4EC2-A76F-0317FC3479BB}"/>
              </a:ext>
            </a:extLst>
          </p:cNvPr>
          <p:cNvSpPr>
            <a:spLocks noGrp="1"/>
          </p:cNvSpPr>
          <p:nvPr>
            <p:ph type="sldNum" sz="quarter" idx="12"/>
          </p:nvPr>
        </p:nvSpPr>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356136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26160"/>
            <a:ext cx="9144000" cy="543434"/>
          </a:xfrm>
        </p:spPr>
        <p:txBody>
          <a:bodyPr>
            <a:normAutofit fontScale="90000"/>
          </a:bodyPr>
          <a:lstStyle/>
          <a:p>
            <a:r>
              <a:rPr lang="en-US" dirty="0"/>
              <a:t>Claim Labels</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17</a:t>
            </a:fld>
            <a:endParaRPr lang="en-US" dirty="0"/>
          </a:p>
        </p:txBody>
      </p:sp>
      <p:graphicFrame>
        <p:nvGraphicFramePr>
          <p:cNvPr id="5" name="Content Placeholder 9">
            <a:extLst>
              <a:ext uri="{FF2B5EF4-FFF2-40B4-BE49-F238E27FC236}">
                <a16:creationId xmlns:a16="http://schemas.microsoft.com/office/drawing/2014/main" id="{8B26A845-7C0A-4331-9977-51CD01C7DF25}"/>
              </a:ext>
            </a:extLst>
          </p:cNvPr>
          <p:cNvGraphicFramePr>
            <a:graphicFrameLocks/>
          </p:cNvGraphicFramePr>
          <p:nvPr>
            <p:extLst>
              <p:ext uri="{D42A27DB-BD31-4B8C-83A1-F6EECF244321}">
                <p14:modId xmlns:p14="http://schemas.microsoft.com/office/powerpoint/2010/main" val="803000072"/>
              </p:ext>
            </p:extLst>
          </p:nvPr>
        </p:nvGraphicFramePr>
        <p:xfrm>
          <a:off x="311787" y="1390454"/>
          <a:ext cx="8602724" cy="2438903"/>
        </p:xfrm>
        <a:graphic>
          <a:graphicData uri="http://schemas.openxmlformats.org/drawingml/2006/table">
            <a:tbl>
              <a:tblPr firstRow="1" bandRow="1">
                <a:tableStyleId>{21E4AEA4-8DFA-4A89-87EB-49C32662AFE0}</a:tableStyleId>
              </a:tblPr>
              <a:tblGrid>
                <a:gridCol w="3882190">
                  <a:extLst>
                    <a:ext uri="{9D8B030D-6E8A-4147-A177-3AD203B41FA5}">
                      <a16:colId xmlns:a16="http://schemas.microsoft.com/office/drawing/2014/main" val="3187540626"/>
                    </a:ext>
                  </a:extLst>
                </a:gridCol>
                <a:gridCol w="4720534">
                  <a:extLst>
                    <a:ext uri="{9D8B030D-6E8A-4147-A177-3AD203B41FA5}">
                      <a16:colId xmlns:a16="http://schemas.microsoft.com/office/drawing/2014/main" val="968912864"/>
                    </a:ext>
                  </a:extLst>
                </a:gridCol>
              </a:tblGrid>
              <a:tr h="373699">
                <a:tc gridSpan="2">
                  <a:txBody>
                    <a:bodyPr/>
                    <a:lstStyle/>
                    <a:p>
                      <a:pPr algn="ctr"/>
                      <a:r>
                        <a:rPr lang="en-US" sz="1600" dirty="0">
                          <a:solidFill>
                            <a:srgbClr val="F5F0E9"/>
                          </a:solidFill>
                        </a:rPr>
                        <a:t>Award</a:t>
                      </a:r>
                    </a:p>
                  </a:txBody>
                  <a:tcPr/>
                </a:tc>
                <a:tc hMerge="1">
                  <a:txBody>
                    <a:bodyPr/>
                    <a:lstStyle/>
                    <a:p>
                      <a:endParaRPr lang="en-US"/>
                    </a:p>
                  </a:txBody>
                  <a:tcPr/>
                </a:tc>
                <a:extLst>
                  <a:ext uri="{0D108BD9-81ED-4DB2-BD59-A6C34878D82A}">
                    <a16:rowId xmlns:a16="http://schemas.microsoft.com/office/drawing/2014/main" val="3496293653"/>
                  </a:ext>
                </a:extLst>
              </a:tr>
              <a:tr h="563835">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eBenefits Dependency Adjustment</a:t>
                      </a:r>
                    </a:p>
                  </a:txBody>
                  <a:tcPr/>
                </a:tc>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Dependency Claim Submitted through eBenefits</a:t>
                      </a:r>
                    </a:p>
                  </a:txBody>
                  <a:tcPr/>
                </a:tc>
                <a:extLst>
                  <a:ext uri="{0D108BD9-81ED-4DB2-BD59-A6C34878D82A}">
                    <a16:rowId xmlns:a16="http://schemas.microsoft.com/office/drawing/2014/main" val="930299742"/>
                  </a:ext>
                </a:extLst>
              </a:tr>
              <a:tr h="563835">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eBenefits School Attendance</a:t>
                      </a:r>
                    </a:p>
                  </a:txBody>
                  <a:tcPr/>
                </a:tc>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Dependency Claim Submitted through eBenefits</a:t>
                      </a:r>
                    </a:p>
                  </a:txBody>
                  <a:tcPr/>
                </a:tc>
                <a:extLst>
                  <a:ext uri="{0D108BD9-81ED-4DB2-BD59-A6C34878D82A}">
                    <a16:rowId xmlns:a16="http://schemas.microsoft.com/office/drawing/2014/main" val="1323757169"/>
                  </a:ext>
                </a:extLst>
              </a:tr>
              <a:tr h="373699">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D2D-Dependency Adjustment</a:t>
                      </a:r>
                    </a:p>
                  </a:txBody>
                  <a:tcPr/>
                </a:tc>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Dependency Claim Submitted through D2D</a:t>
                      </a:r>
                    </a:p>
                  </a:txBody>
                  <a:tcPr/>
                </a:tc>
                <a:extLst>
                  <a:ext uri="{0D108BD9-81ED-4DB2-BD59-A6C34878D82A}">
                    <a16:rowId xmlns:a16="http://schemas.microsoft.com/office/drawing/2014/main" val="2721686211"/>
                  </a:ext>
                </a:extLst>
              </a:tr>
              <a:tr h="563835">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Phone Dependency Adjustment</a:t>
                      </a:r>
                    </a:p>
                  </a:txBody>
                  <a:tcPr/>
                </a:tc>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Dependency Claim Submitted by NCC through CRM</a:t>
                      </a:r>
                    </a:p>
                  </a:txBody>
                  <a:tcPr/>
                </a:tc>
                <a:extLst>
                  <a:ext uri="{0D108BD9-81ED-4DB2-BD59-A6C34878D82A}">
                    <a16:rowId xmlns:a16="http://schemas.microsoft.com/office/drawing/2014/main" val="3508696364"/>
                  </a:ext>
                </a:extLst>
              </a:tr>
            </a:tbl>
          </a:graphicData>
        </a:graphic>
      </p:graphicFrame>
      <p:graphicFrame>
        <p:nvGraphicFramePr>
          <p:cNvPr id="6" name="Table 5">
            <a:extLst>
              <a:ext uri="{FF2B5EF4-FFF2-40B4-BE49-F238E27FC236}">
                <a16:creationId xmlns:a16="http://schemas.microsoft.com/office/drawing/2014/main" id="{39CCF5C7-D144-4742-B347-8BA0FEA88865}"/>
              </a:ext>
            </a:extLst>
          </p:cNvPr>
          <p:cNvGraphicFramePr>
            <a:graphicFrameLocks noGrp="1"/>
          </p:cNvGraphicFramePr>
          <p:nvPr>
            <p:extLst>
              <p:ext uri="{D42A27DB-BD31-4B8C-83A1-F6EECF244321}">
                <p14:modId xmlns:p14="http://schemas.microsoft.com/office/powerpoint/2010/main" val="2409496507"/>
              </p:ext>
            </p:extLst>
          </p:nvPr>
        </p:nvGraphicFramePr>
        <p:xfrm>
          <a:off x="295746" y="3829354"/>
          <a:ext cx="8618765" cy="2302487"/>
        </p:xfrm>
        <a:graphic>
          <a:graphicData uri="http://schemas.openxmlformats.org/drawingml/2006/table">
            <a:tbl>
              <a:tblPr firstRow="1" bandRow="1">
                <a:tableStyleId>{21E4AEA4-8DFA-4A89-87EB-49C32662AFE0}</a:tableStyleId>
              </a:tblPr>
              <a:tblGrid>
                <a:gridCol w="3914274">
                  <a:extLst>
                    <a:ext uri="{9D8B030D-6E8A-4147-A177-3AD203B41FA5}">
                      <a16:colId xmlns:a16="http://schemas.microsoft.com/office/drawing/2014/main" val="2734524741"/>
                    </a:ext>
                  </a:extLst>
                </a:gridCol>
                <a:gridCol w="4704491">
                  <a:extLst>
                    <a:ext uri="{9D8B030D-6E8A-4147-A177-3AD203B41FA5}">
                      <a16:colId xmlns:a16="http://schemas.microsoft.com/office/drawing/2014/main" val="3179715441"/>
                    </a:ext>
                  </a:extLst>
                </a:gridCol>
              </a:tblGrid>
              <a:tr h="372461">
                <a:tc gridSpan="2">
                  <a:txBody>
                    <a:bodyPr/>
                    <a:lstStyle/>
                    <a:p>
                      <a:pPr algn="ctr"/>
                      <a:r>
                        <a:rPr lang="en-US" sz="1600" dirty="0">
                          <a:solidFill>
                            <a:srgbClr val="F5F0E9"/>
                          </a:solidFill>
                        </a:rPr>
                        <a:t>Manual Processing</a:t>
                      </a:r>
                    </a:p>
                  </a:txBody>
                  <a:tcPr/>
                </a:tc>
                <a:tc hMerge="1">
                  <a:txBody>
                    <a:bodyPr/>
                    <a:lstStyle/>
                    <a:p>
                      <a:endParaRPr lang="en-US"/>
                    </a:p>
                  </a:txBody>
                  <a:tcPr/>
                </a:tc>
                <a:extLst>
                  <a:ext uri="{0D108BD9-81ED-4DB2-BD59-A6C34878D82A}">
                    <a16:rowId xmlns:a16="http://schemas.microsoft.com/office/drawing/2014/main" val="349167017"/>
                  </a:ext>
                </a:extLst>
              </a:tr>
              <a:tr h="643342">
                <a:tc>
                  <a:txBody>
                    <a:bodyPr/>
                    <a:lstStyle/>
                    <a:p>
                      <a:r>
                        <a:rPr lang="en-US" sz="1600" dirty="0">
                          <a:latin typeface="Times New Roman" panose="02020603050405020304" pitchFamily="18" charset="0"/>
                          <a:cs typeface="Times New Roman" panose="02020603050405020304" pitchFamily="18" charset="0"/>
                        </a:rPr>
                        <a:t>eBenefits Dependency Adjustment/School Attendance Reject</a:t>
                      </a:r>
                    </a:p>
                  </a:txBody>
                  <a:tcPr/>
                </a:tc>
                <a:tc>
                  <a:txBody>
                    <a:bodyPr/>
                    <a:lstStyle/>
                    <a:p>
                      <a:r>
                        <a:rPr lang="en-US" sz="1600" dirty="0">
                          <a:latin typeface="Times New Roman" panose="02020603050405020304" pitchFamily="18" charset="0"/>
                          <a:cs typeface="Times New Roman" panose="02020603050405020304" pitchFamily="18" charset="0"/>
                        </a:rPr>
                        <a:t>Manual Processing Required, Dependency Claim Submitted through eBenefits</a:t>
                      </a:r>
                    </a:p>
                  </a:txBody>
                  <a:tcPr/>
                </a:tc>
                <a:extLst>
                  <a:ext uri="{0D108BD9-81ED-4DB2-BD59-A6C34878D82A}">
                    <a16:rowId xmlns:a16="http://schemas.microsoft.com/office/drawing/2014/main" val="1973309039"/>
                  </a:ext>
                </a:extLst>
              </a:tr>
              <a:tr h="643342">
                <a:tc>
                  <a:txBody>
                    <a:bodyPr/>
                    <a:lstStyle/>
                    <a:p>
                      <a:pPr algn="l"/>
                      <a:r>
                        <a:rPr lang="en-US" sz="1600" dirty="0">
                          <a:solidFill>
                            <a:schemeClr val="tx1"/>
                          </a:solidFill>
                          <a:latin typeface="Times New Roman" panose="02020603050405020304" pitchFamily="18" charset="0"/>
                          <a:cs typeface="Times New Roman" panose="02020603050405020304" pitchFamily="18" charset="0"/>
                        </a:rPr>
                        <a:t>D2D-Dependency Adjustment Reject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Manual Processing Required, Dependency Claim Submitted through D2D</a:t>
                      </a:r>
                    </a:p>
                  </a:txBody>
                  <a:tcPr/>
                </a:tc>
                <a:extLst>
                  <a:ext uri="{0D108BD9-81ED-4DB2-BD59-A6C34878D82A}">
                    <a16:rowId xmlns:a16="http://schemas.microsoft.com/office/drawing/2014/main" val="197646671"/>
                  </a:ext>
                </a:extLst>
              </a:tr>
              <a:tr h="643342">
                <a:tc>
                  <a:txBody>
                    <a:bodyPr/>
                    <a:lstStyle/>
                    <a:p>
                      <a:r>
                        <a:rPr lang="en-US" sz="1600" dirty="0">
                          <a:latin typeface="Times New Roman" panose="02020603050405020304" pitchFamily="18" charset="0"/>
                          <a:cs typeface="Times New Roman" panose="02020603050405020304" pitchFamily="18" charset="0"/>
                        </a:rPr>
                        <a:t>Phone Dependency Adjustment Exception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Manual Processing Required, </a:t>
                      </a:r>
                      <a:r>
                        <a:rPr lang="en-US" sz="1600" dirty="0">
                          <a:solidFill>
                            <a:schemeClr val="tx1"/>
                          </a:solidFill>
                          <a:latin typeface="Times New Roman" panose="02020603050405020304" pitchFamily="18" charset="0"/>
                          <a:cs typeface="Times New Roman" panose="02020603050405020304" pitchFamily="18" charset="0"/>
                        </a:rPr>
                        <a:t>Dependency Claim Submitted by NCC through CRM</a:t>
                      </a:r>
                    </a:p>
                  </a:txBody>
                  <a:tcPr/>
                </a:tc>
                <a:extLst>
                  <a:ext uri="{0D108BD9-81ED-4DB2-BD59-A6C34878D82A}">
                    <a16:rowId xmlns:a16="http://schemas.microsoft.com/office/drawing/2014/main" val="1309502568"/>
                  </a:ext>
                </a:extLst>
              </a:tr>
            </a:tbl>
          </a:graphicData>
        </a:graphic>
      </p:graphicFrame>
    </p:spTree>
    <p:extLst>
      <p:ext uri="{BB962C8B-B14F-4D97-AF65-F5344CB8AC3E}">
        <p14:creationId xmlns:p14="http://schemas.microsoft.com/office/powerpoint/2010/main" val="30571155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Where are the Claim Documents?</a:t>
            </a:r>
            <a:endParaRPr lang="en-US" altLang="en-US" dirty="0">
              <a:effectLst/>
            </a:endParaRPr>
          </a:p>
        </p:txBody>
      </p:sp>
      <p:sp>
        <p:nvSpPr>
          <p:cNvPr id="57347" name="Content Placeholder 2"/>
          <p:cNvSpPr>
            <a:spLocks noGrp="1"/>
          </p:cNvSpPr>
          <p:nvPr>
            <p:ph idx="1"/>
            <p:custDataLst>
              <p:tags r:id="rId2"/>
            </p:custDataLst>
          </p:nvPr>
        </p:nvSpPr>
        <p:spPr>
          <a:xfrm>
            <a:off x="874642" y="1508760"/>
            <a:ext cx="7460975" cy="4358987"/>
          </a:xfrm>
        </p:spPr>
        <p:txBody>
          <a:bodyPr>
            <a:normAutofit/>
          </a:bodyPr>
          <a:lstStyle/>
          <a:p>
            <a:pPr marL="0" indent="0">
              <a:buNone/>
            </a:pPr>
            <a:r>
              <a:rPr lang="en-US" altLang="en-US" dirty="0">
                <a:solidFill>
                  <a:srgbClr val="000066"/>
                </a:solidFill>
              </a:rPr>
              <a:t>If submitted through eBenefits/SEP/D2D: documents are now in VBMS but historical claim documents may be in Legacy Content Manager Documents tab in VBMS. </a:t>
            </a:r>
          </a:p>
          <a:p>
            <a:pPr marL="0" indent="0">
              <a:buNone/>
            </a:pPr>
            <a:endParaRPr lang="en-US" altLang="en-US" sz="2000" dirty="0">
              <a:solidFill>
                <a:srgbClr val="000066"/>
              </a:solidFill>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18</a:t>
            </a:fld>
            <a:endParaRPr lang="en-US" dirty="0"/>
          </a:p>
        </p:txBody>
      </p:sp>
      <p:pic>
        <p:nvPicPr>
          <p:cNvPr id="3" name="Picture 2">
            <a:extLst>
              <a:ext uri="{FF2B5EF4-FFF2-40B4-BE49-F238E27FC236}">
                <a16:creationId xmlns:a16="http://schemas.microsoft.com/office/drawing/2014/main" id="{D745EC96-C59E-4E1D-BB22-22E397CC07F8}"/>
              </a:ext>
            </a:extLst>
          </p:cNvPr>
          <p:cNvPicPr>
            <a:picLocks noChangeAspect="1"/>
          </p:cNvPicPr>
          <p:nvPr/>
        </p:nvPicPr>
        <p:blipFill>
          <a:blip r:embed="rId6"/>
          <a:stretch>
            <a:fillRect/>
          </a:stretch>
        </p:blipFill>
        <p:spPr>
          <a:xfrm>
            <a:off x="305128" y="2824457"/>
            <a:ext cx="8533744" cy="2577555"/>
          </a:xfrm>
          <a:prstGeom prst="rect">
            <a:avLst/>
          </a:prstGeom>
        </p:spPr>
      </p:pic>
    </p:spTree>
    <p:extLst>
      <p:ext uri="{BB962C8B-B14F-4D97-AF65-F5344CB8AC3E}">
        <p14:creationId xmlns:p14="http://schemas.microsoft.com/office/powerpoint/2010/main" val="36934717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Document Failed to Upload</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indent="0">
              <a:buNone/>
            </a:pPr>
            <a:r>
              <a:rPr lang="en-US" dirty="0"/>
              <a:t>If claim was submitted through eBenefits/CRM/D2D/SEP and claim document is missing: </a:t>
            </a:r>
          </a:p>
          <a:p>
            <a:pPr marL="0" indent="0">
              <a:buNone/>
            </a:pPr>
            <a:endParaRPr lang="en-US" dirty="0"/>
          </a:p>
          <a:p>
            <a:pPr marL="192882" lvl="1" indent="0">
              <a:buNone/>
            </a:pPr>
            <a:r>
              <a:rPr lang="en-US" sz="2400" dirty="0">
                <a:latin typeface="Times New Roman" panose="02020603050405020304" pitchFamily="18" charset="0"/>
                <a:cs typeface="Times New Roman" panose="02020603050405020304" pitchFamily="18" charset="0"/>
              </a:rPr>
              <a:t>Follow the guidance in </a:t>
            </a:r>
            <a:r>
              <a:rPr lang="en-US" sz="2400" u="sng" dirty="0">
                <a:solidFill>
                  <a:srgbClr val="0070C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M21-1 Part III.ii.4.D.6 – Claims Materials Submitted Using a VA Electronic Application Process That Fail to Upload to the eFolder</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obtaining the missing document(s) </a:t>
            </a:r>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19</a:t>
            </a:fld>
            <a:endParaRPr lang="en-US" dirty="0"/>
          </a:p>
        </p:txBody>
      </p:sp>
    </p:spTree>
    <p:extLst>
      <p:ext uri="{BB962C8B-B14F-4D97-AF65-F5344CB8AC3E}">
        <p14:creationId xmlns:p14="http://schemas.microsoft.com/office/powerpoint/2010/main" val="4702706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793627"/>
            <a:ext cx="9144000" cy="1086867"/>
          </a:xfrm>
        </p:spPr>
        <p:txBody>
          <a:bodyPr>
            <a:normAutofit/>
          </a:bodyPr>
          <a:lstStyle/>
          <a:p>
            <a:pPr eaLnBrk="1" hangingPunct="1"/>
            <a:r>
              <a:rPr lang="en-US" altLang="en-US" sz="3200" dirty="0">
                <a:effectLst/>
                <a:latin typeface="Times New Roman" panose="02020603050405020304" pitchFamily="18" charset="0"/>
                <a:cs typeface="Times New Roman" panose="02020603050405020304" pitchFamily="18" charset="0"/>
              </a:rPr>
              <a:t>Lesson Objectives</a:t>
            </a:r>
          </a:p>
        </p:txBody>
      </p:sp>
      <p:sp>
        <p:nvSpPr>
          <p:cNvPr id="3" name="Content Placeholder 2"/>
          <p:cNvSpPr>
            <a:spLocks noGrp="1"/>
          </p:cNvSpPr>
          <p:nvPr>
            <p:ph idx="1"/>
            <p:custDataLst>
              <p:tags r:id="rId2"/>
            </p:custDataLst>
          </p:nvPr>
        </p:nvSpPr>
        <p:spPr>
          <a:xfrm>
            <a:off x="457200" y="2027415"/>
            <a:ext cx="8229600" cy="3916363"/>
          </a:xfrm>
        </p:spPr>
        <p:txBody>
          <a:bodyPr anchor="t">
            <a:noAutofit/>
          </a:bodyPr>
          <a:lstStyle/>
          <a:p>
            <a:pPr marL="800100" lvl="0" indent="-457200" defTabSz="914400" fontAlgn="base">
              <a:spcBef>
                <a:spcPct val="20000"/>
              </a:spcBef>
              <a:spcAft>
                <a:spcPct val="0"/>
              </a:spcAft>
              <a:buClr>
                <a:srgbClr val="2D2DB9">
                  <a:lumMod val="75000"/>
                </a:srgbClr>
              </a:buClr>
            </a:pPr>
            <a:r>
              <a:rPr lang="en-US" altLang="en-US" kern="0" dirty="0">
                <a:solidFill>
                  <a:srgbClr val="000066"/>
                </a:solidFill>
                <a:latin typeface="Times New Roman"/>
                <a:cs typeface="Times New Roman"/>
              </a:rPr>
              <a:t>Define what is RBPS and its purpose</a:t>
            </a:r>
          </a:p>
          <a:p>
            <a:pPr marL="800100" lvl="0" indent="-457200" defTabSz="914400" fontAlgn="base">
              <a:spcBef>
                <a:spcPct val="20000"/>
              </a:spcBef>
              <a:spcAft>
                <a:spcPct val="0"/>
              </a:spcAft>
              <a:buClr>
                <a:srgbClr val="2D2DB9">
                  <a:lumMod val="75000"/>
                </a:srgbClr>
              </a:buClr>
            </a:pPr>
            <a:r>
              <a:rPr lang="en-US" altLang="en-US" kern="0" dirty="0">
                <a:solidFill>
                  <a:srgbClr val="000066"/>
                </a:solidFill>
                <a:latin typeface="Times New Roman"/>
                <a:cs typeface="Times New Roman"/>
              </a:rPr>
              <a:t>Outline the claims process of RBPS</a:t>
            </a:r>
          </a:p>
          <a:p>
            <a:pPr marL="800100" lvl="0" indent="-457200" defTabSz="914400" fontAlgn="base">
              <a:spcBef>
                <a:spcPct val="20000"/>
              </a:spcBef>
              <a:spcAft>
                <a:spcPct val="0"/>
              </a:spcAft>
              <a:buClr>
                <a:srgbClr val="2D2DB9">
                  <a:lumMod val="75000"/>
                </a:srgbClr>
              </a:buClr>
            </a:pPr>
            <a:r>
              <a:rPr lang="en-US" altLang="en-US" kern="0" dirty="0">
                <a:solidFill>
                  <a:srgbClr val="000066"/>
                </a:solidFill>
                <a:latin typeface="Times New Roman"/>
                <a:cs typeface="Times New Roman"/>
              </a:rPr>
              <a:t>Define a RBPS reject</a:t>
            </a:r>
          </a:p>
          <a:p>
            <a:pPr marL="800100" lvl="0" indent="-457200" defTabSz="914400" fontAlgn="base">
              <a:spcBef>
                <a:spcPct val="20000"/>
              </a:spcBef>
              <a:spcAft>
                <a:spcPct val="0"/>
              </a:spcAft>
              <a:buClr>
                <a:srgbClr val="2D2DB9">
                  <a:lumMod val="75000"/>
                </a:srgbClr>
              </a:buClr>
            </a:pPr>
            <a:r>
              <a:rPr lang="en-US" altLang="en-US" kern="0" dirty="0">
                <a:solidFill>
                  <a:srgbClr val="000066"/>
                </a:solidFill>
                <a:latin typeface="Times New Roman"/>
                <a:cs typeface="Times New Roman"/>
              </a:rPr>
              <a:t>Describe how to locate claim documents</a:t>
            </a:r>
          </a:p>
          <a:p>
            <a:pPr marL="800100" lvl="0" indent="-457200" defTabSz="914400" fontAlgn="base">
              <a:spcBef>
                <a:spcPct val="20000"/>
              </a:spcBef>
              <a:spcAft>
                <a:spcPct val="0"/>
              </a:spcAft>
              <a:buClr>
                <a:srgbClr val="2D2DB9">
                  <a:lumMod val="75000"/>
                </a:srgbClr>
              </a:buClr>
            </a:pPr>
            <a:r>
              <a:rPr lang="en-US" altLang="en-US" kern="0" dirty="0">
                <a:solidFill>
                  <a:srgbClr val="000066"/>
                </a:solidFill>
                <a:latin typeface="Times New Roman"/>
                <a:cs typeface="Times New Roman"/>
              </a:rPr>
              <a:t>Recall the appropriate action for processing RBPS rejects </a:t>
            </a:r>
          </a:p>
          <a:p>
            <a:pPr marL="800100" lvl="0" indent="-457200" defTabSz="914400" fontAlgn="base">
              <a:spcBef>
                <a:spcPct val="20000"/>
              </a:spcBef>
              <a:spcAft>
                <a:spcPct val="0"/>
              </a:spcAft>
              <a:buClr>
                <a:srgbClr val="2D2DB9">
                  <a:lumMod val="75000"/>
                </a:srgbClr>
              </a:buClr>
            </a:pPr>
            <a:r>
              <a:rPr lang="en-US" altLang="en-US" kern="0" dirty="0">
                <a:solidFill>
                  <a:srgbClr val="000066"/>
                </a:solidFill>
                <a:latin typeface="Times New Roman"/>
                <a:cs typeface="Times New Roman"/>
              </a:rPr>
              <a:t>Identify possible earlier effective dates</a:t>
            </a:r>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160794631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VDC Functionality	</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indent="0" defTabSz="914400" eaLnBrk="0" fontAlgn="base" hangingPunct="0">
              <a:spcBef>
                <a:spcPct val="20000"/>
              </a:spcBef>
              <a:spcAft>
                <a:spcPct val="0"/>
              </a:spcAft>
              <a:buClr>
                <a:srgbClr val="FF0000"/>
              </a:buClr>
              <a:buNone/>
            </a:pPr>
            <a:r>
              <a:rPr lang="en-US" kern="0" dirty="0">
                <a:solidFill>
                  <a:srgbClr val="000066"/>
                </a:solidFill>
              </a:rPr>
              <a:t>VDC/eBenefits/D2D/SEP can process the following:</a:t>
            </a:r>
          </a:p>
          <a:p>
            <a:pPr marL="0" indent="0" defTabSz="914400" eaLnBrk="0" fontAlgn="base" hangingPunct="0">
              <a:spcBef>
                <a:spcPct val="20000"/>
              </a:spcBef>
              <a:spcAft>
                <a:spcPct val="0"/>
              </a:spcAft>
              <a:buClr>
                <a:srgbClr val="FF0000"/>
              </a:buClr>
              <a:buNone/>
            </a:pPr>
            <a:endParaRPr lang="en-US" sz="2000" kern="0" dirty="0">
              <a:solidFill>
                <a:srgbClr val="000066"/>
              </a:solidFill>
            </a:endParaRPr>
          </a:p>
          <a:p>
            <a:pPr lvl="1" defTabSz="914400" eaLnBrk="0" fontAlgn="base" hangingPunct="0">
              <a:spcBef>
                <a:spcPct val="20000"/>
              </a:spcBef>
              <a:spcAft>
                <a:spcPct val="0"/>
              </a:spcAft>
              <a:buClr>
                <a:srgbClr val="FF0000"/>
              </a:buClr>
            </a:pPr>
            <a:r>
              <a:rPr lang="en-US" sz="2400" kern="0" dirty="0">
                <a:solidFill>
                  <a:srgbClr val="000066"/>
                </a:solidFill>
                <a:latin typeface="Times New Roman" panose="02020603050405020304" pitchFamily="18" charset="0"/>
                <a:cs typeface="Times New Roman" panose="02020603050405020304" pitchFamily="18" charset="0"/>
              </a:rPr>
              <a:t>Add biological child</a:t>
            </a:r>
          </a:p>
          <a:p>
            <a:pPr lvl="1" defTabSz="914400" eaLnBrk="0" fontAlgn="base" hangingPunct="0">
              <a:spcBef>
                <a:spcPct val="20000"/>
              </a:spcBef>
              <a:spcAft>
                <a:spcPct val="0"/>
              </a:spcAft>
              <a:buClr>
                <a:srgbClr val="FF0000"/>
              </a:buClr>
            </a:pPr>
            <a:r>
              <a:rPr lang="en-US" sz="2400" kern="0" dirty="0">
                <a:solidFill>
                  <a:srgbClr val="000066"/>
                </a:solidFill>
                <a:latin typeface="Times New Roman" panose="02020603050405020304" pitchFamily="18" charset="0"/>
                <a:cs typeface="Times New Roman" panose="02020603050405020304" pitchFamily="18" charset="0"/>
              </a:rPr>
              <a:t>Add stepchild</a:t>
            </a:r>
          </a:p>
          <a:p>
            <a:pPr lvl="1" defTabSz="914400" eaLnBrk="0" fontAlgn="base" hangingPunct="0">
              <a:spcBef>
                <a:spcPct val="20000"/>
              </a:spcBef>
              <a:spcAft>
                <a:spcPct val="0"/>
              </a:spcAft>
              <a:buClr>
                <a:srgbClr val="FF0000"/>
              </a:buClr>
            </a:pPr>
            <a:r>
              <a:rPr lang="en-US" sz="2400" kern="0" dirty="0">
                <a:solidFill>
                  <a:srgbClr val="000066"/>
                </a:solidFill>
                <a:latin typeface="Times New Roman" panose="02020603050405020304" pitchFamily="18" charset="0"/>
                <a:cs typeface="Times New Roman" panose="02020603050405020304" pitchFamily="18" charset="0"/>
              </a:rPr>
              <a:t>Add school-age child</a:t>
            </a:r>
          </a:p>
          <a:p>
            <a:pPr lvl="1" defTabSz="914400" eaLnBrk="0" fontAlgn="base" hangingPunct="0">
              <a:spcBef>
                <a:spcPct val="20000"/>
              </a:spcBef>
              <a:spcAft>
                <a:spcPct val="0"/>
              </a:spcAft>
              <a:buClr>
                <a:srgbClr val="FF0000"/>
              </a:buClr>
            </a:pPr>
            <a:r>
              <a:rPr lang="en-US" sz="2400" kern="0" dirty="0">
                <a:solidFill>
                  <a:srgbClr val="000066"/>
                </a:solidFill>
                <a:latin typeface="Times New Roman" panose="02020603050405020304" pitchFamily="18" charset="0"/>
                <a:cs typeface="Times New Roman" panose="02020603050405020304" pitchFamily="18" charset="0"/>
              </a:rPr>
              <a:t>Add spouse</a:t>
            </a:r>
          </a:p>
          <a:p>
            <a:pPr lvl="1" defTabSz="914400" eaLnBrk="0" fontAlgn="base" hangingPunct="0">
              <a:spcBef>
                <a:spcPct val="20000"/>
              </a:spcBef>
              <a:spcAft>
                <a:spcPct val="0"/>
              </a:spcAft>
              <a:buClr>
                <a:srgbClr val="FF0000"/>
              </a:buClr>
            </a:pPr>
            <a:r>
              <a:rPr lang="en-US" sz="2400" kern="0" dirty="0">
                <a:solidFill>
                  <a:srgbClr val="000066"/>
                </a:solidFill>
                <a:latin typeface="Times New Roman" panose="02020603050405020304" pitchFamily="18" charset="0"/>
                <a:cs typeface="Times New Roman" panose="02020603050405020304" pitchFamily="18" charset="0"/>
              </a:rPr>
              <a:t>Remove spouse with no children</a:t>
            </a:r>
          </a:p>
          <a:p>
            <a:pPr lvl="1" defTabSz="914400" eaLnBrk="0" fontAlgn="base" hangingPunct="0">
              <a:spcBef>
                <a:spcPct val="20000"/>
              </a:spcBef>
              <a:spcAft>
                <a:spcPct val="0"/>
              </a:spcAft>
              <a:buClr>
                <a:srgbClr val="FF0000"/>
              </a:buClr>
            </a:pPr>
            <a:r>
              <a:rPr lang="en-US" sz="2400" kern="0" dirty="0">
                <a:solidFill>
                  <a:srgbClr val="000066"/>
                </a:solidFill>
                <a:latin typeface="Times New Roman" panose="02020603050405020304" pitchFamily="18" charset="0"/>
                <a:cs typeface="Times New Roman" panose="02020603050405020304" pitchFamily="18" charset="0"/>
              </a:rPr>
              <a:t>Deny when Veteran is &gt;30% SC</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20</a:t>
            </a:fld>
            <a:endParaRPr lang="en-US" dirty="0"/>
          </a:p>
        </p:txBody>
      </p:sp>
    </p:spTree>
    <p:extLst>
      <p:ext uri="{BB962C8B-B14F-4D97-AF65-F5344CB8AC3E}">
        <p14:creationId xmlns:p14="http://schemas.microsoft.com/office/powerpoint/2010/main" val="331777032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CRM Functionality</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lvl="0" indent="0" eaLnBrk="0" hangingPunct="0">
              <a:buClr>
                <a:srgbClr val="CC0000"/>
              </a:buClr>
              <a:buNone/>
            </a:pPr>
            <a:r>
              <a:rPr lang="en-US" dirty="0">
                <a:solidFill>
                  <a:srgbClr val="000066"/>
                </a:solidFill>
              </a:rPr>
              <a:t>CRM can process the following:</a:t>
            </a:r>
          </a:p>
          <a:p>
            <a:pPr marL="0" lvl="0" indent="0" eaLnBrk="0" hangingPunct="0">
              <a:buClr>
                <a:srgbClr val="CC0000"/>
              </a:buClr>
              <a:buNone/>
            </a:pPr>
            <a:endParaRPr lang="en-US" dirty="0">
              <a:solidFill>
                <a:srgbClr val="000066"/>
              </a:solidFill>
            </a:endParaRPr>
          </a:p>
          <a:p>
            <a:pPr lvl="2" eaLnBrk="0" hangingPunct="0">
              <a:buClr>
                <a:srgbClr val="FF0000"/>
              </a:buClr>
            </a:pPr>
            <a:r>
              <a:rPr lang="en-US" sz="2400" dirty="0">
                <a:solidFill>
                  <a:srgbClr val="000066"/>
                </a:solidFill>
              </a:rPr>
              <a:t>Add biological child</a:t>
            </a:r>
          </a:p>
          <a:p>
            <a:pPr lvl="2" eaLnBrk="0" hangingPunct="0">
              <a:buClr>
                <a:srgbClr val="FF0000"/>
              </a:buClr>
            </a:pPr>
            <a:r>
              <a:rPr lang="en-US" sz="2400" dirty="0">
                <a:solidFill>
                  <a:srgbClr val="000066"/>
                </a:solidFill>
              </a:rPr>
              <a:t>Add spouse</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21</a:t>
            </a:fld>
            <a:endParaRPr lang="en-US" dirty="0"/>
          </a:p>
        </p:txBody>
      </p:sp>
    </p:spTree>
    <p:extLst>
      <p:ext uri="{BB962C8B-B14F-4D97-AF65-F5344CB8AC3E}">
        <p14:creationId xmlns:p14="http://schemas.microsoft.com/office/powerpoint/2010/main" val="31863277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Ineligible Claims for RBPS</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Autofit/>
          </a:bodyPr>
          <a:lstStyle/>
          <a:p>
            <a:pPr marL="0" lvl="0" indent="0" eaLnBrk="0" hangingPunct="0">
              <a:buClr>
                <a:srgbClr val="CC0000"/>
              </a:buClr>
              <a:buNone/>
            </a:pPr>
            <a:r>
              <a:rPr lang="en-US" dirty="0">
                <a:solidFill>
                  <a:srgbClr val="000066"/>
                </a:solidFill>
              </a:rPr>
              <a:t>RBPS cannot process the following:</a:t>
            </a:r>
          </a:p>
          <a:p>
            <a:pPr lvl="0" hangingPunct="0">
              <a:spcBef>
                <a:spcPts val="600"/>
              </a:spcBef>
              <a:spcAft>
                <a:spcPts val="0"/>
              </a:spcAft>
              <a:buClr>
                <a:srgbClr val="FF0000"/>
              </a:buClr>
            </a:pPr>
            <a:r>
              <a:rPr lang="en-US" dirty="0">
                <a:solidFill>
                  <a:srgbClr val="000066"/>
                </a:solidFill>
                <a:ea typeface="Times New Roman"/>
              </a:rPr>
              <a:t>claims to add</a:t>
            </a:r>
          </a:p>
          <a:p>
            <a:pPr lvl="2" hangingPunct="0">
              <a:spcBef>
                <a:spcPts val="600"/>
              </a:spcBef>
              <a:spcAft>
                <a:spcPts val="0"/>
              </a:spcAft>
              <a:buClr>
                <a:srgbClr val="FF0000"/>
              </a:buClr>
            </a:pPr>
            <a:r>
              <a:rPr lang="en-US" sz="2400" dirty="0">
                <a:solidFill>
                  <a:srgbClr val="000066"/>
                </a:solidFill>
                <a:latin typeface="Times New Roman" panose="02020603050405020304" pitchFamily="18" charset="0"/>
                <a:ea typeface="Times New Roman"/>
                <a:cs typeface="Times New Roman" panose="02020603050405020304" pitchFamily="18" charset="0"/>
              </a:rPr>
              <a:t>an adopted child</a:t>
            </a:r>
          </a:p>
          <a:p>
            <a:pPr lvl="2" hangingPunct="0">
              <a:spcBef>
                <a:spcPts val="600"/>
              </a:spcBef>
              <a:spcAft>
                <a:spcPts val="0"/>
              </a:spcAft>
              <a:buClr>
                <a:srgbClr val="FF0000"/>
              </a:buClr>
            </a:pPr>
            <a:r>
              <a:rPr lang="en-US" sz="2400" dirty="0">
                <a:solidFill>
                  <a:srgbClr val="000066"/>
                </a:solidFill>
                <a:latin typeface="Times New Roman" panose="02020603050405020304" pitchFamily="18" charset="0"/>
                <a:ea typeface="Times New Roman"/>
                <a:cs typeface="Times New Roman" panose="02020603050405020304" pitchFamily="18" charset="0"/>
              </a:rPr>
              <a:t>a child over age 18 that is permanently incapable of self-support (aka “helpless child”)</a:t>
            </a:r>
          </a:p>
          <a:p>
            <a:pPr lvl="2" hangingPunct="0">
              <a:spcBef>
                <a:spcPts val="600"/>
              </a:spcBef>
              <a:spcAft>
                <a:spcPts val="0"/>
              </a:spcAft>
              <a:buClr>
                <a:srgbClr val="FF0000"/>
              </a:buClr>
            </a:pPr>
            <a:r>
              <a:rPr lang="en-US" sz="2400" dirty="0">
                <a:solidFill>
                  <a:srgbClr val="000066"/>
                </a:solidFill>
                <a:latin typeface="Times New Roman" panose="02020603050405020304" pitchFamily="18" charset="0"/>
                <a:ea typeface="Times New Roman"/>
                <a:cs typeface="Times New Roman" panose="02020603050405020304" pitchFamily="18" charset="0"/>
              </a:rPr>
              <a:t>a child over age 18 that is homeschooled, or </a:t>
            </a:r>
          </a:p>
          <a:p>
            <a:pPr lvl="2" hangingPunct="0">
              <a:spcBef>
                <a:spcPts val="600"/>
              </a:spcBef>
              <a:spcAft>
                <a:spcPts val="0"/>
              </a:spcAft>
              <a:buClr>
                <a:srgbClr val="FF0000"/>
              </a:buClr>
            </a:pPr>
            <a:r>
              <a:rPr lang="en-US" sz="2400" dirty="0">
                <a:solidFill>
                  <a:srgbClr val="000066"/>
                </a:solidFill>
                <a:latin typeface="Times New Roman" panose="02020603050405020304" pitchFamily="18" charset="0"/>
                <a:ea typeface="Times New Roman"/>
                <a:cs typeface="Times New Roman" panose="02020603050405020304" pitchFamily="18" charset="0"/>
              </a:rPr>
              <a:t>a school child whose tuition is being paid by the </a:t>
            </a:r>
            <a:r>
              <a:rPr lang="en-US" sz="2400" dirty="0">
                <a:solidFill>
                  <a:srgbClr val="000066"/>
                </a:solidFill>
                <a:ea typeface="Times New Roman"/>
              </a:rPr>
              <a:t>F</a:t>
            </a:r>
            <a:r>
              <a:rPr lang="en-US" sz="2400" dirty="0">
                <a:solidFill>
                  <a:srgbClr val="000066"/>
                </a:solidFill>
                <a:latin typeface="Times New Roman" panose="02020603050405020304" pitchFamily="18" charset="0"/>
                <a:ea typeface="Times New Roman"/>
                <a:cs typeface="Times New Roman" panose="02020603050405020304" pitchFamily="18" charset="0"/>
              </a:rPr>
              <a:t>ederal government, </a:t>
            </a:r>
            <a:r>
              <a:rPr lang="en-US" sz="2400" b="1" dirty="0">
                <a:solidFill>
                  <a:srgbClr val="000066"/>
                </a:solidFill>
                <a:latin typeface="Times New Roman" panose="02020603050405020304" pitchFamily="18" charset="0"/>
                <a:ea typeface="Times New Roman"/>
                <a:cs typeface="Times New Roman" panose="02020603050405020304" pitchFamily="18" charset="0"/>
              </a:rPr>
              <a:t>or</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22</a:t>
            </a:fld>
            <a:endParaRPr lang="en-US" dirty="0"/>
          </a:p>
        </p:txBody>
      </p:sp>
    </p:spTree>
    <p:extLst>
      <p:ext uri="{BB962C8B-B14F-4D97-AF65-F5344CB8AC3E}">
        <p14:creationId xmlns:p14="http://schemas.microsoft.com/office/powerpoint/2010/main" val="33599971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Ineligible Claims for RBPS (cont.)</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lvl="0" hangingPunct="0">
              <a:spcAft>
                <a:spcPts val="0"/>
              </a:spcAft>
              <a:buClr>
                <a:srgbClr val="FF0000"/>
              </a:buClr>
            </a:pPr>
            <a:r>
              <a:rPr lang="en-US" dirty="0">
                <a:solidFill>
                  <a:srgbClr val="000066"/>
                </a:solidFill>
                <a:ea typeface="Times New Roman"/>
              </a:rPr>
              <a:t>Claims to add a dependent when </a:t>
            </a:r>
          </a:p>
          <a:p>
            <a:pPr lvl="2" hangingPunct="0">
              <a:spcAft>
                <a:spcPts val="0"/>
              </a:spcAft>
              <a:buClr>
                <a:srgbClr val="FF0000"/>
              </a:buClr>
            </a:pPr>
            <a:r>
              <a:rPr lang="en-US" sz="2400" dirty="0">
                <a:solidFill>
                  <a:srgbClr val="000066"/>
                </a:solidFill>
                <a:latin typeface="Times New Roman" panose="02020603050405020304" pitchFamily="18" charset="0"/>
                <a:ea typeface="Times New Roman"/>
                <a:cs typeface="Times New Roman" panose="02020603050405020304" pitchFamily="18" charset="0"/>
              </a:rPr>
              <a:t>the payment of benefits may be subject to a withholding for attorney fees, or </a:t>
            </a:r>
          </a:p>
          <a:p>
            <a:pPr lvl="2" hangingPunct="0">
              <a:spcAft>
                <a:spcPts val="0"/>
              </a:spcAft>
              <a:buClr>
                <a:srgbClr val="FF0000"/>
              </a:buClr>
            </a:pPr>
            <a:r>
              <a:rPr lang="en-US" sz="2400" dirty="0">
                <a:solidFill>
                  <a:srgbClr val="000066"/>
                </a:solidFill>
                <a:latin typeface="Times New Roman" panose="02020603050405020304" pitchFamily="18" charset="0"/>
                <a:ea typeface="Times New Roman"/>
                <a:cs typeface="Times New Roman" panose="02020603050405020304" pitchFamily="18" charset="0"/>
              </a:rPr>
              <a:t>the claimant or Veteran has a foreign address</a:t>
            </a:r>
            <a:endParaRPr lang="en-US" sz="2400" dirty="0">
              <a:solidFill>
                <a:srgbClr val="000066"/>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23</a:t>
            </a:fld>
            <a:endParaRPr lang="en-US" dirty="0"/>
          </a:p>
        </p:txBody>
      </p:sp>
    </p:spTree>
    <p:extLst>
      <p:ext uri="{BB962C8B-B14F-4D97-AF65-F5344CB8AC3E}">
        <p14:creationId xmlns:p14="http://schemas.microsoft.com/office/powerpoint/2010/main" val="11240749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Earlier Effective Date Review</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fontScale="40000" lnSpcReduction="20000"/>
          </a:bodyPr>
          <a:lstStyle/>
          <a:p>
            <a:pPr marL="0" lvl="0" indent="0" defTabSz="914400" fontAlgn="base">
              <a:spcBef>
                <a:spcPct val="20000"/>
              </a:spcBef>
              <a:spcAft>
                <a:spcPct val="0"/>
              </a:spcAft>
              <a:buClr>
                <a:srgbClr val="2D2DB9">
                  <a:lumMod val="75000"/>
                </a:srgbClr>
              </a:buClr>
              <a:buNone/>
            </a:pPr>
            <a:r>
              <a:rPr lang="en-US" altLang="en-US" sz="6000" b="1" u="sng" kern="0" dirty="0">
                <a:solidFill>
                  <a:srgbClr val="FF0000"/>
                </a:solidFill>
              </a:rPr>
              <a:t>Scenario</a:t>
            </a:r>
            <a:r>
              <a:rPr lang="en-US" altLang="en-US" sz="6000" b="1" kern="0" dirty="0">
                <a:solidFill>
                  <a:srgbClr val="FF0000"/>
                </a:solidFill>
              </a:rPr>
              <a:t>:</a:t>
            </a:r>
            <a:r>
              <a:rPr lang="en-US" altLang="en-US" sz="6000" b="1" kern="0" dirty="0">
                <a:solidFill>
                  <a:srgbClr val="000066"/>
                </a:solidFill>
              </a:rPr>
              <a:t> </a:t>
            </a:r>
            <a:r>
              <a:rPr lang="en-US" altLang="en-US" sz="6000" kern="0" dirty="0">
                <a:solidFill>
                  <a:srgbClr val="000066"/>
                </a:solidFill>
              </a:rPr>
              <a:t>I have an EP 130 but a RBPS claim was cleared while the current claim was pending…Now what?</a:t>
            </a:r>
            <a:br>
              <a:rPr lang="en-US" altLang="en-US" sz="6000" kern="0" dirty="0">
                <a:solidFill>
                  <a:srgbClr val="000066"/>
                </a:solidFill>
              </a:rPr>
            </a:br>
            <a:endParaRPr lang="en-US" altLang="en-US" sz="6000" kern="0" dirty="0">
              <a:solidFill>
                <a:srgbClr val="000066"/>
              </a:solidFill>
            </a:endParaRPr>
          </a:p>
          <a:p>
            <a:pPr lvl="0" defTabSz="914400" fontAlgn="base">
              <a:spcBef>
                <a:spcPct val="20000"/>
              </a:spcBef>
              <a:spcAft>
                <a:spcPct val="0"/>
              </a:spcAft>
              <a:buClr>
                <a:srgbClr val="FF0000"/>
              </a:buClr>
            </a:pPr>
            <a:r>
              <a:rPr lang="en-US" altLang="en-US" sz="5000" kern="0" dirty="0">
                <a:solidFill>
                  <a:srgbClr val="000066"/>
                </a:solidFill>
              </a:rPr>
              <a:t>Review all claim documents</a:t>
            </a:r>
          </a:p>
          <a:p>
            <a:pPr marL="1028700" lvl="1" indent="-571500" defTabSz="914400" fontAlgn="base">
              <a:spcBef>
                <a:spcPct val="20000"/>
              </a:spcBef>
              <a:spcAft>
                <a:spcPct val="0"/>
              </a:spcAft>
              <a:buClr>
                <a:srgbClr val="FF0000"/>
              </a:buClr>
            </a:pPr>
            <a:r>
              <a:rPr lang="en-US" altLang="en-US" sz="5000" kern="0" dirty="0">
                <a:solidFill>
                  <a:srgbClr val="000066"/>
                </a:solidFill>
                <a:latin typeface="Times New Roman" panose="02020603050405020304" pitchFamily="18" charset="0"/>
                <a:cs typeface="Times New Roman" panose="02020603050405020304" pitchFamily="18" charset="0"/>
              </a:rPr>
              <a:t>VBMS documents</a:t>
            </a:r>
          </a:p>
          <a:p>
            <a:pPr marL="1028700" lvl="1" indent="-571500" defTabSz="914400" fontAlgn="base">
              <a:spcBef>
                <a:spcPct val="20000"/>
              </a:spcBef>
              <a:spcAft>
                <a:spcPct val="0"/>
              </a:spcAft>
              <a:buClr>
                <a:srgbClr val="FF0000"/>
              </a:buClr>
            </a:pPr>
            <a:r>
              <a:rPr lang="en-US" altLang="en-US" sz="5000" kern="0" dirty="0">
                <a:solidFill>
                  <a:srgbClr val="000066"/>
                </a:solidFill>
                <a:latin typeface="Times New Roman" panose="02020603050405020304" pitchFamily="18" charset="0"/>
                <a:cs typeface="Times New Roman" panose="02020603050405020304" pitchFamily="18" charset="0"/>
              </a:rPr>
              <a:t>Documents in Legacy Tab</a:t>
            </a:r>
          </a:p>
          <a:p>
            <a:pPr lvl="0" defTabSz="914400" fontAlgn="base">
              <a:spcBef>
                <a:spcPct val="20000"/>
              </a:spcBef>
              <a:spcAft>
                <a:spcPct val="0"/>
              </a:spcAft>
              <a:buClr>
                <a:srgbClr val="FF0000"/>
              </a:buClr>
            </a:pPr>
            <a:r>
              <a:rPr lang="en-US" altLang="en-US" sz="5000" kern="0" dirty="0">
                <a:solidFill>
                  <a:srgbClr val="000066"/>
                </a:solidFill>
              </a:rPr>
              <a:t>Compare current claim document with last award print or award data in corporate.  Were all dependents claimed established on the award?</a:t>
            </a:r>
          </a:p>
          <a:p>
            <a:pPr marL="971550" lvl="1" indent="-571500" defTabSz="914400" fontAlgn="base">
              <a:spcBef>
                <a:spcPct val="20000"/>
              </a:spcBef>
              <a:spcAft>
                <a:spcPct val="0"/>
              </a:spcAft>
              <a:buClr>
                <a:srgbClr val="FF0000"/>
              </a:buClr>
            </a:pPr>
            <a:r>
              <a:rPr lang="en-US" altLang="en-US" sz="5000" kern="0" dirty="0">
                <a:solidFill>
                  <a:srgbClr val="000066"/>
                </a:solidFill>
                <a:latin typeface="Times New Roman" panose="02020603050405020304" pitchFamily="18" charset="0"/>
                <a:cs typeface="Times New Roman" panose="02020603050405020304" pitchFamily="18" charset="0"/>
              </a:rPr>
              <a:t>Veteran could potentially claim other dependents </a:t>
            </a:r>
          </a:p>
          <a:p>
            <a:pPr marL="971550" lvl="1" indent="-571500" defTabSz="914400" fontAlgn="base">
              <a:spcBef>
                <a:spcPct val="20000"/>
              </a:spcBef>
              <a:spcAft>
                <a:spcPct val="0"/>
              </a:spcAft>
              <a:buClr>
                <a:srgbClr val="FF0000"/>
              </a:buClr>
            </a:pPr>
            <a:r>
              <a:rPr lang="en-US" sz="5000" kern="0" dirty="0">
                <a:solidFill>
                  <a:srgbClr val="000066"/>
                </a:solidFill>
                <a:latin typeface="Times New Roman" panose="02020603050405020304" pitchFamily="18" charset="0"/>
                <a:cs typeface="Times New Roman" panose="02020603050405020304" pitchFamily="18" charset="0"/>
              </a:rPr>
              <a:t>If not, take action to establish the unaddressed dependents</a:t>
            </a:r>
            <a:endParaRPr lang="en-US" altLang="en-US" sz="5000" kern="0" dirty="0">
              <a:solidFill>
                <a:srgbClr val="000066"/>
              </a:solidFill>
              <a:latin typeface="Times New Roman" panose="02020603050405020304" pitchFamily="18" charset="0"/>
              <a:cs typeface="Times New Roman" panose="02020603050405020304" pitchFamily="18" charset="0"/>
            </a:endParaRPr>
          </a:p>
          <a:p>
            <a:pPr lvl="0" defTabSz="914400" fontAlgn="base">
              <a:spcBef>
                <a:spcPct val="20000"/>
              </a:spcBef>
              <a:spcAft>
                <a:spcPct val="0"/>
              </a:spcAft>
              <a:buClr>
                <a:srgbClr val="FF0000"/>
              </a:buClr>
            </a:pPr>
            <a:r>
              <a:rPr lang="en-US" altLang="en-US" sz="5000" kern="0" dirty="0">
                <a:solidFill>
                  <a:srgbClr val="000066"/>
                </a:solidFill>
              </a:rPr>
              <a:t>Were all dependents added from the earliest effective date?</a:t>
            </a:r>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24</a:t>
            </a:fld>
            <a:endParaRPr lang="en-US" dirty="0"/>
          </a:p>
        </p:txBody>
      </p:sp>
    </p:spTree>
    <p:extLst>
      <p:ext uri="{BB962C8B-B14F-4D97-AF65-F5344CB8AC3E}">
        <p14:creationId xmlns:p14="http://schemas.microsoft.com/office/powerpoint/2010/main" val="39452067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Earlier Effective Date Flow Chart</a:t>
            </a:r>
            <a:endParaRPr lang="en-US" altLang="en-US" dirty="0">
              <a:effectLst/>
            </a:endParaRPr>
          </a:p>
        </p:txBody>
      </p:sp>
      <p:pic>
        <p:nvPicPr>
          <p:cNvPr id="3" name="Content Placeholder 2">
            <a:extLst>
              <a:ext uri="{FF2B5EF4-FFF2-40B4-BE49-F238E27FC236}">
                <a16:creationId xmlns:a16="http://schemas.microsoft.com/office/drawing/2014/main" id="{0A1FCF8B-6716-4580-B64E-026DA05FB342}"/>
              </a:ext>
            </a:extLst>
          </p:cNvPr>
          <p:cNvPicPr>
            <a:picLocks noGrp="1" noChangeAspect="1"/>
          </p:cNvPicPr>
          <p:nvPr>
            <p:ph idx="1"/>
          </p:nvPr>
        </p:nvPicPr>
        <p:blipFill>
          <a:blip r:embed="rId5"/>
          <a:stretch>
            <a:fillRect/>
          </a:stretch>
        </p:blipFill>
        <p:spPr>
          <a:xfrm>
            <a:off x="1194395" y="1951038"/>
            <a:ext cx="6821886" cy="3916362"/>
          </a:xfrm>
          <a:prstGeom prst="rect">
            <a:avLst/>
          </a:prstGeom>
        </p:spPr>
      </p:pic>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25</a:t>
            </a:fld>
            <a:endParaRPr lang="en-US" dirty="0"/>
          </a:p>
        </p:txBody>
      </p:sp>
    </p:spTree>
    <p:extLst>
      <p:ext uri="{BB962C8B-B14F-4D97-AF65-F5344CB8AC3E}">
        <p14:creationId xmlns:p14="http://schemas.microsoft.com/office/powerpoint/2010/main" val="179590113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Earlier Effective Date Example</a:t>
            </a:r>
            <a:endParaRPr lang="en-US" altLang="en-US" dirty="0">
              <a:effectLst/>
            </a:endParaRPr>
          </a:p>
        </p:txBody>
      </p:sp>
      <p:sp>
        <p:nvSpPr>
          <p:cNvPr id="57347" name="Content Placeholder 2"/>
          <p:cNvSpPr>
            <a:spLocks noGrp="1"/>
          </p:cNvSpPr>
          <p:nvPr>
            <p:ph idx="1"/>
            <p:custDataLst>
              <p:tags r:id="rId2"/>
            </p:custDataLst>
          </p:nvPr>
        </p:nvSpPr>
        <p:spPr>
          <a:xfrm>
            <a:off x="874640" y="1660615"/>
            <a:ext cx="7460975" cy="3687416"/>
          </a:xfrm>
        </p:spPr>
        <p:txBody>
          <a:bodyPr>
            <a:normAutofit/>
          </a:bodyPr>
          <a:lstStyle/>
          <a:p>
            <a:pPr defTabSz="914400" fontAlgn="base">
              <a:spcBef>
                <a:spcPct val="20000"/>
              </a:spcBef>
              <a:spcAft>
                <a:spcPct val="0"/>
              </a:spcAft>
              <a:buClr>
                <a:srgbClr val="FF0000"/>
              </a:buClr>
            </a:pPr>
            <a:r>
              <a:rPr lang="en-US" altLang="en-US" sz="2200" kern="0" dirty="0">
                <a:solidFill>
                  <a:srgbClr val="1D3275"/>
                </a:solidFill>
              </a:rPr>
              <a:t>You are reviewing the EP 130 dated January 20, 2014.</a:t>
            </a:r>
          </a:p>
          <a:p>
            <a:pPr defTabSz="914400" fontAlgn="base">
              <a:spcBef>
                <a:spcPct val="20000"/>
              </a:spcBef>
              <a:spcAft>
                <a:spcPct val="0"/>
              </a:spcAft>
              <a:buClr>
                <a:srgbClr val="FF0000"/>
              </a:buClr>
            </a:pPr>
            <a:r>
              <a:rPr lang="en-US" altLang="en-US" sz="2200" kern="0" dirty="0">
                <a:solidFill>
                  <a:srgbClr val="1D3275"/>
                </a:solidFill>
              </a:rPr>
              <a:t>Veteran submitted VA Form 21-686c on January 20, 2014.</a:t>
            </a:r>
          </a:p>
          <a:p>
            <a:pPr lvl="0" defTabSz="914400" fontAlgn="base">
              <a:spcBef>
                <a:spcPct val="20000"/>
              </a:spcBef>
              <a:spcAft>
                <a:spcPct val="0"/>
              </a:spcAft>
              <a:buClr>
                <a:srgbClr val="FF0000"/>
              </a:buClr>
            </a:pPr>
            <a:r>
              <a:rPr lang="en-US" altLang="en-US" sz="2200" kern="0" dirty="0">
                <a:solidFill>
                  <a:srgbClr val="1D3275"/>
                </a:solidFill>
              </a:rPr>
              <a:t>Veteran’s EP 020 cleared on July 3, 2013 granting a combined evaluation of 30% effective June 1, 2013.</a:t>
            </a:r>
          </a:p>
          <a:p>
            <a:pPr lvl="0" defTabSz="914400" fontAlgn="base">
              <a:spcBef>
                <a:spcPct val="20000"/>
              </a:spcBef>
              <a:spcAft>
                <a:spcPct val="0"/>
              </a:spcAft>
              <a:buClr>
                <a:srgbClr val="FF0000"/>
              </a:buClr>
            </a:pPr>
            <a:r>
              <a:rPr lang="en-US" altLang="en-US" sz="2200" kern="0" dirty="0">
                <a:solidFill>
                  <a:srgbClr val="1D3275"/>
                </a:solidFill>
              </a:rPr>
              <a:t>Through eBenefits, Veteran submitted a claim that clears on January 2, 2015 and RBPS auto establishes dependents effective January 2, 2015, payment date February 1, 2015. </a:t>
            </a:r>
          </a:p>
          <a:p>
            <a:pPr marL="0" lvl="0" indent="0" defTabSz="914400" fontAlgn="base">
              <a:spcBef>
                <a:spcPct val="20000"/>
              </a:spcBef>
              <a:spcAft>
                <a:spcPct val="0"/>
              </a:spcAft>
              <a:buClr>
                <a:srgbClr val="2D2DB9">
                  <a:lumMod val="75000"/>
                </a:srgbClr>
              </a:buClr>
              <a:buNone/>
            </a:pPr>
            <a:r>
              <a:rPr lang="en-US" altLang="en-US" sz="2400" b="1" u="sng" kern="0" dirty="0">
                <a:solidFill>
                  <a:srgbClr val="FF0000"/>
                </a:solidFill>
              </a:rPr>
              <a:t>Question:</a:t>
            </a:r>
            <a:r>
              <a:rPr lang="en-US" altLang="en-US" sz="2400" kern="0" dirty="0">
                <a:solidFill>
                  <a:srgbClr val="1D3275"/>
                </a:solidFill>
              </a:rPr>
              <a:t> What action should be taken?</a:t>
            </a: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26</a:t>
            </a:fld>
            <a:endParaRPr lang="en-US" dirty="0"/>
          </a:p>
        </p:txBody>
      </p:sp>
      <p:pic>
        <p:nvPicPr>
          <p:cNvPr id="3" name="Picture 2">
            <a:extLst>
              <a:ext uri="{FF2B5EF4-FFF2-40B4-BE49-F238E27FC236}">
                <a16:creationId xmlns:a16="http://schemas.microsoft.com/office/drawing/2014/main" id="{45025CDD-ACF4-4E47-994C-323CE434A0C3}"/>
              </a:ext>
            </a:extLst>
          </p:cNvPr>
          <p:cNvPicPr>
            <a:picLocks noChangeAspect="1"/>
          </p:cNvPicPr>
          <p:nvPr/>
        </p:nvPicPr>
        <p:blipFill>
          <a:blip r:embed="rId6"/>
          <a:stretch>
            <a:fillRect/>
          </a:stretch>
        </p:blipFill>
        <p:spPr>
          <a:xfrm>
            <a:off x="608802" y="4850725"/>
            <a:ext cx="7917578" cy="1574138"/>
          </a:xfrm>
          <a:prstGeom prst="rect">
            <a:avLst/>
          </a:prstGeom>
        </p:spPr>
      </p:pic>
    </p:spTree>
    <p:extLst>
      <p:ext uri="{BB962C8B-B14F-4D97-AF65-F5344CB8AC3E}">
        <p14:creationId xmlns:p14="http://schemas.microsoft.com/office/powerpoint/2010/main" val="194893568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Earlier Effective Date Example Answer</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indent="0">
              <a:buNone/>
            </a:pPr>
            <a:r>
              <a:rPr lang="en-US" b="1" u="sng" dirty="0">
                <a:solidFill>
                  <a:srgbClr val="FF0000"/>
                </a:solidFill>
              </a:rPr>
              <a:t>Answer:</a:t>
            </a:r>
            <a:r>
              <a:rPr lang="en-US" sz="1400" b="1" u="sng" dirty="0"/>
              <a:t> </a:t>
            </a:r>
          </a:p>
          <a:p>
            <a:pPr marL="0" indent="0">
              <a:buNone/>
            </a:pPr>
            <a:r>
              <a:rPr lang="en-US" dirty="0"/>
              <a:t>We should adjust the effective date of the dependents.</a:t>
            </a:r>
          </a:p>
          <a:p>
            <a:pPr>
              <a:buClr>
                <a:srgbClr val="FF0000"/>
              </a:buClr>
            </a:pPr>
            <a:r>
              <a:rPr lang="en-US" altLang="en-US" dirty="0"/>
              <a:t>The eBenefits claim was based on the date of claim of January 2, 2015</a:t>
            </a:r>
            <a:r>
              <a:rPr lang="en-US" altLang="en-US" dirty="0">
                <a:sym typeface="Wingdings" panose="05000000000000000000" pitchFamily="2" charset="2"/>
              </a:rPr>
              <a:t> February 1, 2015 effective pay date.</a:t>
            </a:r>
            <a:br>
              <a:rPr lang="en-US" altLang="en-US" dirty="0">
                <a:sym typeface="Wingdings" panose="05000000000000000000" pitchFamily="2" charset="2"/>
              </a:rPr>
            </a:br>
            <a:endParaRPr lang="en-US" altLang="en-US" dirty="0"/>
          </a:p>
          <a:p>
            <a:pPr>
              <a:buClr>
                <a:srgbClr val="FF0000"/>
              </a:buClr>
            </a:pPr>
            <a:r>
              <a:rPr lang="en-US" altLang="en-US" dirty="0"/>
              <a:t>Veteran is eligible for an earlier effective date because of the </a:t>
            </a:r>
            <a:r>
              <a:rPr lang="en-US" altLang="en-US" u="sng" dirty="0"/>
              <a:t>EP 130 with a DOC of January 20, 2014</a:t>
            </a:r>
            <a:r>
              <a:rPr lang="en-US" altLang="en-US" dirty="0"/>
              <a:t>.</a:t>
            </a:r>
            <a:endParaRPr lang="en-US" altLang="en-US" u="sng"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27</a:t>
            </a:fld>
            <a:endParaRPr lang="en-US" dirty="0"/>
          </a:p>
        </p:txBody>
      </p:sp>
    </p:spTree>
    <p:extLst>
      <p:ext uri="{BB962C8B-B14F-4D97-AF65-F5344CB8AC3E}">
        <p14:creationId xmlns:p14="http://schemas.microsoft.com/office/powerpoint/2010/main" val="329475665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Earlier Effective Date Example (cont.)</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lvl="0" indent="0" defTabSz="914400" fontAlgn="base">
              <a:spcBef>
                <a:spcPct val="20000"/>
              </a:spcBef>
              <a:spcAft>
                <a:spcPct val="0"/>
              </a:spcAft>
              <a:buClr>
                <a:srgbClr val="2D2DB9">
                  <a:lumMod val="75000"/>
                </a:srgbClr>
              </a:buClr>
              <a:buNone/>
            </a:pPr>
            <a:r>
              <a:rPr lang="en-US" altLang="en-US" b="1" u="sng" kern="0" dirty="0">
                <a:solidFill>
                  <a:srgbClr val="1D3275"/>
                </a:solidFill>
              </a:rPr>
              <a:t>Process award</a:t>
            </a:r>
            <a:r>
              <a:rPr lang="en-US" altLang="en-US" b="1" kern="0" dirty="0">
                <a:solidFill>
                  <a:srgbClr val="1D3275"/>
                </a:solidFill>
              </a:rPr>
              <a:t> </a:t>
            </a:r>
            <a:r>
              <a:rPr lang="en-US" altLang="en-US" kern="0" dirty="0">
                <a:solidFill>
                  <a:srgbClr val="1D3275"/>
                </a:solidFill>
              </a:rPr>
              <a:t>to grant spouse and minor child from June 1, 2013.</a:t>
            </a:r>
          </a:p>
          <a:p>
            <a:pPr marL="457200" lvl="1" indent="0" defTabSz="914400" fontAlgn="base">
              <a:spcBef>
                <a:spcPct val="20000"/>
              </a:spcBef>
              <a:spcAft>
                <a:spcPct val="0"/>
              </a:spcAft>
              <a:buNone/>
            </a:pPr>
            <a:r>
              <a:rPr lang="en-US" altLang="en-US" sz="2400" kern="0" dirty="0">
                <a:solidFill>
                  <a:srgbClr val="1D3275"/>
                </a:solidFill>
                <a:latin typeface="Times New Roman" panose="02020603050405020304" pitchFamily="18" charset="0"/>
                <a:cs typeface="Times New Roman" panose="02020603050405020304" pitchFamily="18" charset="0"/>
              </a:rPr>
              <a:t>*Review 21-686c for event dates to ensure we are not granting dependents back to a period in which they are not eligible. </a:t>
            </a:r>
          </a:p>
          <a:p>
            <a:pPr marL="457200" lvl="1" indent="0" defTabSz="914400" fontAlgn="base">
              <a:spcBef>
                <a:spcPct val="20000"/>
              </a:spcBef>
              <a:spcAft>
                <a:spcPct val="0"/>
              </a:spcAft>
              <a:buNone/>
            </a:pPr>
            <a:endParaRPr lang="en-US" altLang="en-US" sz="2400" kern="0" dirty="0">
              <a:solidFill>
                <a:srgbClr val="1D3275"/>
              </a:solidFill>
              <a:latin typeface="Times New Roman" panose="02020603050405020304" pitchFamily="18" charset="0"/>
              <a:cs typeface="Times New Roman" panose="02020603050405020304" pitchFamily="18" charset="0"/>
            </a:endParaRPr>
          </a:p>
          <a:p>
            <a:pPr marL="457200" lvl="1" indent="0" defTabSz="914400" fontAlgn="base">
              <a:spcBef>
                <a:spcPct val="20000"/>
              </a:spcBef>
              <a:spcAft>
                <a:spcPct val="0"/>
              </a:spcAft>
              <a:buNone/>
            </a:pPr>
            <a:r>
              <a:rPr lang="en-US" altLang="en-US" sz="2400" b="1" u="sng" kern="0" dirty="0">
                <a:solidFill>
                  <a:srgbClr val="FF0000"/>
                </a:solidFill>
                <a:latin typeface="Times New Roman" panose="02020603050405020304" pitchFamily="18" charset="0"/>
                <a:cs typeface="Times New Roman" panose="02020603050405020304" pitchFamily="18" charset="0"/>
              </a:rPr>
              <a:t>Important:</a:t>
            </a:r>
            <a:r>
              <a:rPr lang="en-US" altLang="en-US" sz="2400" b="1" kern="0" dirty="0">
                <a:solidFill>
                  <a:srgbClr val="FF0000"/>
                </a:solidFill>
                <a:latin typeface="Times New Roman" panose="02020603050405020304" pitchFamily="18" charset="0"/>
                <a:cs typeface="Times New Roman" panose="02020603050405020304" pitchFamily="18" charset="0"/>
              </a:rPr>
              <a:t> </a:t>
            </a:r>
            <a:r>
              <a:rPr lang="en-US" altLang="en-US" sz="2400" kern="0" dirty="0">
                <a:solidFill>
                  <a:srgbClr val="1D3275"/>
                </a:solidFill>
                <a:latin typeface="Times New Roman" panose="02020603050405020304" pitchFamily="18" charset="0"/>
                <a:cs typeface="Times New Roman" panose="02020603050405020304" pitchFamily="18" charset="0"/>
              </a:rPr>
              <a:t>EP 130 should be updated to an EP 930 with January 2, 2015 date of claim, since we are correcting an EP previously cleared. </a:t>
            </a:r>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28</a:t>
            </a:fld>
            <a:endParaRPr lang="en-US" dirty="0"/>
          </a:p>
        </p:txBody>
      </p:sp>
    </p:spTree>
    <p:extLst>
      <p:ext uri="{BB962C8B-B14F-4D97-AF65-F5344CB8AC3E}">
        <p14:creationId xmlns:p14="http://schemas.microsoft.com/office/powerpoint/2010/main" val="21939283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Earlier Effective Date Adjustment Not Needed Example</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indent="0">
              <a:buNone/>
            </a:pPr>
            <a:r>
              <a:rPr lang="en-US" altLang="en-US" b="1" u="sng" dirty="0">
                <a:solidFill>
                  <a:srgbClr val="FF0000"/>
                </a:solidFill>
              </a:rPr>
              <a:t>Scenario:</a:t>
            </a:r>
            <a:r>
              <a:rPr lang="en-US" altLang="en-US" b="1" dirty="0"/>
              <a:t>  </a:t>
            </a:r>
            <a:r>
              <a:rPr lang="en-US" altLang="en-US" dirty="0"/>
              <a:t>Spouse and minor child added from the earliest possible effective date of June 1, 2013. What action should be taken? </a:t>
            </a:r>
          </a:p>
          <a:p>
            <a:pPr marL="0" indent="0">
              <a:buNone/>
            </a:pPr>
            <a:r>
              <a:rPr lang="en-US" altLang="en-US" b="1" u="sng" dirty="0">
                <a:solidFill>
                  <a:srgbClr val="FF0000"/>
                </a:solidFill>
              </a:rPr>
              <a:t>Answer:</a:t>
            </a:r>
            <a:r>
              <a:rPr lang="en-US" altLang="en-US" b="1" dirty="0"/>
              <a:t>  </a:t>
            </a:r>
            <a:r>
              <a:rPr lang="en-US" altLang="en-US" dirty="0"/>
              <a:t>No corrective action is needed to Veteran’s dependency decisions</a:t>
            </a:r>
          </a:p>
          <a:p>
            <a:pPr>
              <a:buClr>
                <a:srgbClr val="FF0000"/>
              </a:buClr>
            </a:pPr>
            <a:r>
              <a:rPr lang="en-US" altLang="en-US" dirty="0"/>
              <a:t>Send letter to the Veteran concerning claim. Change EP 130 to an EP 400. </a:t>
            </a:r>
          </a:p>
          <a:p>
            <a:pPr>
              <a:buClr>
                <a:srgbClr val="FF0000"/>
              </a:buClr>
            </a:pPr>
            <a:r>
              <a:rPr lang="en-US" altLang="en-US" dirty="0"/>
              <a:t>Clear EP 400</a:t>
            </a:r>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29</a:t>
            </a:fld>
            <a:endParaRPr lang="en-US" dirty="0"/>
          </a:p>
        </p:txBody>
      </p:sp>
    </p:spTree>
    <p:extLst>
      <p:ext uri="{BB962C8B-B14F-4D97-AF65-F5344CB8AC3E}">
        <p14:creationId xmlns:p14="http://schemas.microsoft.com/office/powerpoint/2010/main" val="16170686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27"/>
            <a:ext cx="9144000" cy="1086867"/>
          </a:xfrm>
        </p:spPr>
        <p:txBody>
          <a:bodyPr>
            <a:normAutofit/>
          </a:bodyPr>
          <a:lstStyle/>
          <a:p>
            <a:pPr eaLnBrk="1" hangingPunct="1"/>
            <a:r>
              <a:rPr lang="en-US" altLang="en-US" sz="3200" dirty="0">
                <a:effectLst/>
                <a:latin typeface="Times New Roman" panose="02020603050405020304" pitchFamily="18" charset="0"/>
                <a:cs typeface="Times New Roman" panose="02020603050405020304" pitchFamily="18" charset="0"/>
              </a:rPr>
              <a:t>References</a:t>
            </a:r>
          </a:p>
        </p:txBody>
      </p:sp>
      <p:sp>
        <p:nvSpPr>
          <p:cNvPr id="56323" name="Content Placeholder 2"/>
          <p:cNvSpPr>
            <a:spLocks noGrp="1"/>
          </p:cNvSpPr>
          <p:nvPr>
            <p:ph idx="1"/>
            <p:custDataLst>
              <p:tags r:id="rId2"/>
            </p:custDataLst>
          </p:nvPr>
        </p:nvSpPr>
        <p:spPr>
          <a:xfrm>
            <a:off x="831574" y="2057400"/>
            <a:ext cx="7480852" cy="3916363"/>
          </a:xfrm>
        </p:spPr>
        <p:txBody>
          <a:bodyPr>
            <a:normAutofit/>
          </a:bodyPr>
          <a:lstStyle/>
          <a:p>
            <a:pPr lvl="0" hangingPunct="0"/>
            <a:r>
              <a:rPr lang="en-US" u="sng" dirty="0">
                <a:hlinkClick r:id="rId6"/>
              </a:rPr>
              <a:t>M21-1 Part III, Subpart i, 4. D. – Dependency Claims Processed by the Rules-Based Processing System (RBPS)</a:t>
            </a:r>
            <a:endParaRPr lang="en-US" dirty="0"/>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386205787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Earlier Effective Adjustment Not Needed Auto text</a:t>
            </a:r>
            <a:endParaRPr lang="en-US" altLang="en-US" dirty="0">
              <a:effectLst/>
            </a:endParaRPr>
          </a:p>
        </p:txBody>
      </p:sp>
      <p:sp>
        <p:nvSpPr>
          <p:cNvPr id="57347" name="Content Placeholder 2"/>
          <p:cNvSpPr>
            <a:spLocks noGrp="1"/>
          </p:cNvSpPr>
          <p:nvPr>
            <p:ph idx="1"/>
            <p:custDataLst>
              <p:tags r:id="rId2"/>
            </p:custDataLst>
          </p:nvPr>
        </p:nvSpPr>
        <p:spPr>
          <a:xfrm>
            <a:off x="1043084" y="1975448"/>
            <a:ext cx="7460975" cy="3916363"/>
          </a:xfrm>
        </p:spPr>
        <p:txBody>
          <a:bodyPr>
            <a:normAutofit fontScale="85000" lnSpcReduction="10000"/>
          </a:bodyPr>
          <a:lstStyle/>
          <a:p>
            <a:pPr marL="0" lvl="0" indent="0" defTabSz="914400" fontAlgn="base" hangingPunct="0">
              <a:spcBef>
                <a:spcPct val="20000"/>
              </a:spcBef>
              <a:spcAft>
                <a:spcPct val="0"/>
              </a:spcAft>
              <a:buClr>
                <a:srgbClr val="2D2DB9">
                  <a:lumMod val="75000"/>
                </a:srgbClr>
              </a:buClr>
              <a:buNone/>
            </a:pPr>
            <a:r>
              <a:rPr lang="en-US" sz="2800" kern="0" dirty="0">
                <a:solidFill>
                  <a:srgbClr val="1D3275"/>
                </a:solidFill>
              </a:rPr>
              <a:t>“We are writing in regard to your dependency claim that was received on (insert date).  This letter is to inform you that the action has already been taken to add XXXXX on your award as a dependent (insert status, spouse, child, etc.) from XXXXXXX with the claim you submitted online through eBenefits.  Our notification letter dated XXXXX informed you of this decision.</a:t>
            </a:r>
          </a:p>
          <a:p>
            <a:pPr marL="0" lvl="0" indent="0" defTabSz="914400" fontAlgn="base" hangingPunct="0">
              <a:spcBef>
                <a:spcPct val="20000"/>
              </a:spcBef>
              <a:spcAft>
                <a:spcPct val="0"/>
              </a:spcAft>
              <a:buClr>
                <a:srgbClr val="2D2DB9">
                  <a:lumMod val="75000"/>
                </a:srgbClr>
              </a:buClr>
              <a:buNone/>
            </a:pPr>
            <a:endParaRPr lang="en-US" sz="2800" kern="0" dirty="0">
              <a:solidFill>
                <a:srgbClr val="1D3275"/>
              </a:solidFill>
            </a:endParaRPr>
          </a:p>
          <a:p>
            <a:pPr marL="0" lvl="0" indent="0" defTabSz="914400" fontAlgn="base" hangingPunct="0">
              <a:spcBef>
                <a:spcPct val="20000"/>
              </a:spcBef>
              <a:spcAft>
                <a:spcPct val="0"/>
              </a:spcAft>
              <a:buClr>
                <a:srgbClr val="2D2DB9">
                  <a:lumMod val="75000"/>
                </a:srgbClr>
              </a:buClr>
              <a:buNone/>
            </a:pPr>
            <a:r>
              <a:rPr lang="en-US" sz="2800" kern="0" dirty="0">
                <a:solidFill>
                  <a:srgbClr val="1D3275"/>
                </a:solidFill>
              </a:rPr>
              <a:t>Your compensation payment will continue unchanged.”</a:t>
            </a:r>
          </a:p>
          <a:p>
            <a:pPr marL="0" lvl="0" indent="0" defTabSz="914400" fontAlgn="base" hangingPunct="0">
              <a:spcBef>
                <a:spcPct val="20000"/>
              </a:spcBef>
              <a:spcAft>
                <a:spcPct val="0"/>
              </a:spcAft>
              <a:buClr>
                <a:srgbClr val="2D2DB9">
                  <a:lumMod val="75000"/>
                </a:srgbClr>
              </a:buClr>
              <a:buNone/>
            </a:pPr>
            <a:r>
              <a:rPr lang="en-US" kern="0" dirty="0">
                <a:solidFill>
                  <a:srgbClr val="1D3275"/>
                </a:solidFill>
              </a:rPr>
              <a:t>*Suppress review rights if processing in RADL/VBMS-A. </a:t>
            </a:r>
            <a:r>
              <a:rPr lang="en-US" b="1" u="sng" kern="0" dirty="0">
                <a:solidFill>
                  <a:srgbClr val="1D3275"/>
                </a:solidFill>
              </a:rPr>
              <a:t>Do not </a:t>
            </a:r>
            <a:r>
              <a:rPr lang="en-US" kern="0" dirty="0">
                <a:solidFill>
                  <a:srgbClr val="1D3275"/>
                </a:solidFill>
              </a:rPr>
              <a:t>enclose review rights if generating correspondence in PCGL. </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30</a:t>
            </a:fld>
            <a:endParaRPr lang="en-US" dirty="0"/>
          </a:p>
        </p:txBody>
      </p:sp>
    </p:spTree>
    <p:extLst>
      <p:ext uri="{BB962C8B-B14F-4D97-AF65-F5344CB8AC3E}">
        <p14:creationId xmlns:p14="http://schemas.microsoft.com/office/powerpoint/2010/main" val="36069585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dirty="0">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31</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normAutofit/>
          </a:bodyPr>
          <a:lstStyle/>
          <a:p>
            <a:r>
              <a:rPr lang="en-US" sz="3200" dirty="0">
                <a:latin typeface="Times New Roman" panose="02020603050405020304" pitchFamily="18" charset="0"/>
                <a:cs typeface="Times New Roman" panose="02020603050405020304" pitchFamily="18" charset="0"/>
              </a:rPr>
              <a:t>Definitions</a:t>
            </a:r>
            <a:endParaRPr lang="en-US" altLang="en-US" sz="3200" dirty="0">
              <a:effectLst/>
              <a:latin typeface="Times New Roman" panose="02020603050405020304" pitchFamily="18" charset="0"/>
              <a:cs typeface="Times New Roman" panose="02020603050405020304" pitchFamily="18" charset="0"/>
            </a:endParaRPr>
          </a:p>
        </p:txBody>
      </p:sp>
      <p:sp>
        <p:nvSpPr>
          <p:cNvPr id="57347" name="Content Placeholder 2"/>
          <p:cNvSpPr>
            <a:spLocks noGrp="1"/>
          </p:cNvSpPr>
          <p:nvPr>
            <p:ph idx="1"/>
            <p:custDataLst>
              <p:tags r:id="rId2"/>
            </p:custDataLst>
          </p:nvPr>
        </p:nvSpPr>
        <p:spPr>
          <a:xfrm>
            <a:off x="841512" y="1628274"/>
            <a:ext cx="7460975" cy="4724400"/>
          </a:xfrm>
        </p:spPr>
        <p:txBody>
          <a:bodyPr>
            <a:noAutofit/>
          </a:bodyPr>
          <a:lstStyle/>
          <a:p>
            <a:pPr>
              <a:buClr>
                <a:srgbClr val="FF0000"/>
              </a:buClr>
            </a:pPr>
            <a:r>
              <a:rPr lang="en-US" altLang="en-US" sz="2000" u="sng" dirty="0">
                <a:solidFill>
                  <a:srgbClr val="0070C0"/>
                </a:solidFill>
                <a:latin typeface="Times New Roman" panose="02020603050405020304" pitchFamily="18" charset="0"/>
                <a:cs typeface="Times New Roman" panose="02020603050405020304" pitchFamily="18" charset="0"/>
              </a:rPr>
              <a:t>RBPS</a:t>
            </a:r>
            <a:r>
              <a:rPr lang="en-US" altLang="en-US" sz="2000" dirty="0">
                <a:solidFill>
                  <a:srgbClr val="000066"/>
                </a:solidFill>
                <a:latin typeface="Times New Roman" panose="02020603050405020304" pitchFamily="18" charset="0"/>
                <a:cs typeface="Times New Roman" panose="02020603050405020304" pitchFamily="18" charset="0"/>
              </a:rPr>
              <a:t> - </a:t>
            </a:r>
            <a:r>
              <a:rPr lang="en-US" altLang="en-US" sz="2000" dirty="0">
                <a:latin typeface="Times New Roman" panose="02020603050405020304" pitchFamily="18" charset="0"/>
                <a:cs typeface="Times New Roman" panose="02020603050405020304" pitchFamily="18" charset="0"/>
              </a:rPr>
              <a:t>Rules Based Processing System</a:t>
            </a:r>
          </a:p>
          <a:p>
            <a:pPr>
              <a:buClr>
                <a:srgbClr val="FF0000"/>
              </a:buClr>
            </a:pPr>
            <a:r>
              <a:rPr lang="en-US" altLang="en-US" sz="2000" u="sng" dirty="0">
                <a:solidFill>
                  <a:srgbClr val="0070C0"/>
                </a:solidFill>
                <a:latin typeface="Times New Roman" panose="02020603050405020304" pitchFamily="18" charset="0"/>
                <a:cs typeface="Times New Roman" panose="02020603050405020304" pitchFamily="18" charset="0"/>
              </a:rPr>
              <a:t>eBenefits</a:t>
            </a:r>
            <a:r>
              <a:rPr lang="en-US" altLang="en-US" sz="2000" dirty="0">
                <a:solidFill>
                  <a:srgbClr val="000066"/>
                </a:solidFill>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 Online portal for Veterans to manage claims and apply for benefits</a:t>
            </a:r>
          </a:p>
          <a:p>
            <a:pPr>
              <a:buClr>
                <a:srgbClr val="FF0000"/>
              </a:buClr>
            </a:pPr>
            <a:r>
              <a:rPr lang="en-US" altLang="en-US" sz="2000" u="sng" dirty="0">
                <a:solidFill>
                  <a:srgbClr val="0070C0"/>
                </a:solidFill>
                <a:latin typeface="Times New Roman" panose="02020603050405020304" pitchFamily="18" charset="0"/>
                <a:cs typeface="Times New Roman" panose="02020603050405020304" pitchFamily="18" charset="0"/>
              </a:rPr>
              <a:t>CRM</a:t>
            </a:r>
            <a:r>
              <a:rPr lang="en-US" altLang="en-US" sz="2000" dirty="0">
                <a:solidFill>
                  <a:srgbClr val="000066"/>
                </a:solidFill>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 Customer Relationship Management, a program for National Call Center agents</a:t>
            </a:r>
          </a:p>
          <a:p>
            <a:pPr>
              <a:buClr>
                <a:srgbClr val="FF0000"/>
              </a:buClr>
            </a:pPr>
            <a:r>
              <a:rPr lang="en-US" altLang="en-US" sz="2000" u="sng" dirty="0">
                <a:solidFill>
                  <a:srgbClr val="0070C0"/>
                </a:solidFill>
                <a:latin typeface="Times New Roman" panose="02020603050405020304" pitchFamily="18" charset="0"/>
                <a:cs typeface="Times New Roman" panose="02020603050405020304" pitchFamily="18" charset="0"/>
              </a:rPr>
              <a:t>VDC</a:t>
            </a:r>
            <a:r>
              <a:rPr lang="en-US" altLang="en-US" sz="2000" dirty="0">
                <a:solidFill>
                  <a:srgbClr val="000066"/>
                </a:solidFill>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 Veterans Direct Connect: Allows claimants to file disability compensation and dependency applications directly via eBenefits</a:t>
            </a:r>
          </a:p>
          <a:p>
            <a:pPr>
              <a:buClr>
                <a:srgbClr val="FF0000"/>
              </a:buClr>
            </a:pPr>
            <a:r>
              <a:rPr lang="en-US" altLang="en-US" sz="2000" u="sng" dirty="0">
                <a:solidFill>
                  <a:srgbClr val="0070C0"/>
                </a:solidFill>
                <a:latin typeface="Times New Roman" panose="02020603050405020304" pitchFamily="18" charset="0"/>
                <a:cs typeface="Times New Roman" panose="02020603050405020304" pitchFamily="18" charset="0"/>
              </a:rPr>
              <a:t>SEP</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 Stakeholder Enterprise Portal is a secure and seamless web-based entry portal for Veterans Service Organizations (VSOs), claim agents, and private attorneys who provide services to claimants or conduct business with VBA</a:t>
            </a:r>
          </a:p>
          <a:p>
            <a:pPr>
              <a:buClr>
                <a:srgbClr val="FF0000"/>
              </a:buClr>
            </a:pPr>
            <a:r>
              <a:rPr lang="en-US" altLang="en-US" sz="2000" u="sng" dirty="0">
                <a:solidFill>
                  <a:srgbClr val="0070C0"/>
                </a:solidFill>
                <a:latin typeface="Times New Roman" panose="02020603050405020304" pitchFamily="18" charset="0"/>
                <a:cs typeface="Times New Roman" panose="02020603050405020304" pitchFamily="18" charset="0"/>
              </a:rPr>
              <a:t>D2D</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 Digits-to-Digits electronic claims service built to enable a Veteran’s representative to electronically submit claims and evidence</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2508219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normAutofit/>
          </a:bodyPr>
          <a:lstStyle/>
          <a:p>
            <a:r>
              <a:rPr lang="en-US" sz="3200" dirty="0">
                <a:latin typeface="Times New Roman" panose="02020603050405020304" pitchFamily="18" charset="0"/>
                <a:cs typeface="Times New Roman" panose="02020603050405020304" pitchFamily="18" charset="0"/>
              </a:rPr>
              <a:t>What is RBPS	</a:t>
            </a:r>
            <a:endParaRPr lang="en-US" altLang="en-US" sz="3200" dirty="0">
              <a:effectLst/>
              <a:latin typeface="Times New Roman" panose="02020603050405020304" pitchFamily="18" charset="0"/>
              <a:cs typeface="Times New Roman" panose="02020603050405020304" pitchFamily="18" charset="0"/>
            </a:endParaRPr>
          </a:p>
        </p:txBody>
      </p:sp>
      <p:sp>
        <p:nvSpPr>
          <p:cNvPr id="57347" name="Content Placeholder 2"/>
          <p:cNvSpPr>
            <a:spLocks noGrp="1"/>
          </p:cNvSpPr>
          <p:nvPr>
            <p:ph idx="1"/>
            <p:custDataLst>
              <p:tags r:id="rId2"/>
            </p:custDataLst>
          </p:nvPr>
        </p:nvSpPr>
        <p:spPr>
          <a:xfrm>
            <a:off x="874642" y="1951384"/>
            <a:ext cx="7460975" cy="3916363"/>
          </a:xfrm>
        </p:spPr>
        <p:txBody>
          <a:bodyPr>
            <a:noAutofit/>
          </a:bodyPr>
          <a:lstStyle/>
          <a:p>
            <a:pPr lvl="0" defTabSz="914400" fontAlgn="base">
              <a:spcBef>
                <a:spcPct val="20000"/>
              </a:spcBef>
              <a:spcAft>
                <a:spcPct val="0"/>
              </a:spcAft>
              <a:buClr>
                <a:srgbClr val="FF0000"/>
              </a:buClr>
            </a:pPr>
            <a:r>
              <a:rPr lang="en-US" altLang="en-US" sz="2400" kern="0" dirty="0">
                <a:solidFill>
                  <a:srgbClr val="000066"/>
                </a:solidFill>
                <a:latin typeface="Times New Roman" panose="02020603050405020304" pitchFamily="18" charset="0"/>
                <a:cs typeface="Times New Roman" panose="02020603050405020304" pitchFamily="18" charset="0"/>
              </a:rPr>
              <a:t>RBPS is an automated system that executes preset business rules on eligible Veteran’s claims, records award decisions, triggers payment, and generates correspondence.</a:t>
            </a:r>
          </a:p>
          <a:p>
            <a:pPr lvl="0" defTabSz="914400" fontAlgn="base">
              <a:spcBef>
                <a:spcPct val="20000"/>
              </a:spcBef>
              <a:spcAft>
                <a:spcPct val="0"/>
              </a:spcAft>
              <a:buClr>
                <a:srgbClr val="FF0000"/>
              </a:buClr>
            </a:pPr>
            <a:r>
              <a:rPr lang="en-US" altLang="en-US" sz="2400" kern="0" dirty="0">
                <a:solidFill>
                  <a:srgbClr val="000066"/>
                </a:solidFill>
                <a:latin typeface="Times New Roman" panose="02020603050405020304" pitchFamily="18" charset="0"/>
                <a:cs typeface="Times New Roman" panose="02020603050405020304" pitchFamily="18" charset="0"/>
              </a:rPr>
              <a:t>The rules engine is a preset grouping of rules:</a:t>
            </a:r>
          </a:p>
          <a:p>
            <a:pPr lvl="2" defTabSz="914400" fontAlgn="base">
              <a:spcBef>
                <a:spcPct val="20000"/>
              </a:spcBef>
              <a:spcAft>
                <a:spcPct val="0"/>
              </a:spcAft>
              <a:buClr>
                <a:srgbClr val="FF0000"/>
              </a:buClr>
            </a:pPr>
            <a:r>
              <a:rPr lang="en-US" altLang="en-US" kern="0" dirty="0">
                <a:solidFill>
                  <a:srgbClr val="000066"/>
                </a:solidFill>
                <a:latin typeface="Times New Roman" panose="02020603050405020304" pitchFamily="18" charset="0"/>
                <a:cs typeface="Times New Roman" panose="02020603050405020304" pitchFamily="18" charset="0"/>
              </a:rPr>
              <a:t>“if this, do that” parameters based on the regulations and </a:t>
            </a:r>
          </a:p>
          <a:p>
            <a:pPr lvl="2" defTabSz="914400" fontAlgn="base">
              <a:spcBef>
                <a:spcPct val="20000"/>
              </a:spcBef>
              <a:spcAft>
                <a:spcPct val="0"/>
              </a:spcAft>
              <a:buClr>
                <a:srgbClr val="FF0000"/>
              </a:buClr>
            </a:pPr>
            <a:r>
              <a:rPr lang="en-US" altLang="en-US" kern="0" dirty="0">
                <a:solidFill>
                  <a:srgbClr val="000066"/>
                </a:solidFill>
                <a:latin typeface="Times New Roman" panose="02020603050405020304" pitchFamily="18" charset="0"/>
                <a:cs typeface="Times New Roman" panose="02020603050405020304" pitchFamily="18" charset="0"/>
              </a:rPr>
              <a:t>policy regarding dependency benefits for Veterans receiving service connected compensation</a:t>
            </a:r>
          </a:p>
          <a:p>
            <a:pPr lvl="0" defTabSz="914400" fontAlgn="base">
              <a:spcBef>
                <a:spcPct val="20000"/>
              </a:spcBef>
              <a:spcAft>
                <a:spcPct val="0"/>
              </a:spcAft>
              <a:buClr>
                <a:srgbClr val="FF0000"/>
              </a:buClr>
            </a:pPr>
            <a:r>
              <a:rPr lang="en-US" sz="2400" kern="0" dirty="0">
                <a:solidFill>
                  <a:srgbClr val="000066"/>
                </a:solidFill>
                <a:latin typeface="Times New Roman" panose="02020603050405020304" pitchFamily="18" charset="0"/>
                <a:cs typeface="Times New Roman" panose="02020603050405020304" pitchFamily="18" charset="0"/>
              </a:rPr>
              <a:t>Applies only to dependency claims</a:t>
            </a:r>
          </a:p>
          <a:p>
            <a:pPr lvl="0" defTabSz="914400" fontAlgn="base">
              <a:spcBef>
                <a:spcPct val="20000"/>
              </a:spcBef>
              <a:spcAft>
                <a:spcPct val="0"/>
              </a:spcAft>
              <a:buClr>
                <a:srgbClr val="FF0000"/>
              </a:buClr>
            </a:pPr>
            <a:r>
              <a:rPr lang="en-US" sz="2400" kern="0" dirty="0">
                <a:solidFill>
                  <a:srgbClr val="000066"/>
                </a:solidFill>
                <a:latin typeface="Times New Roman" panose="02020603050405020304" pitchFamily="18" charset="0"/>
                <a:cs typeface="Times New Roman" panose="02020603050405020304" pitchFamily="18" charset="0"/>
              </a:rPr>
              <a:t>Claims are established and either processed or rejected</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9493037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normAutofit/>
          </a:bodyPr>
          <a:lstStyle/>
          <a:p>
            <a:r>
              <a:rPr lang="en-US" sz="3200" dirty="0">
                <a:latin typeface="Times New Roman" panose="02020603050405020304" pitchFamily="18" charset="0"/>
                <a:cs typeface="Times New Roman" panose="02020603050405020304" pitchFamily="18" charset="0"/>
              </a:rPr>
              <a:t>Purpose of RBPS</a:t>
            </a:r>
            <a:endParaRPr lang="en-US" altLang="en-US" sz="3200" dirty="0">
              <a:effectLst/>
              <a:latin typeface="Times New Roman" panose="02020603050405020304" pitchFamily="18" charset="0"/>
              <a:cs typeface="Times New Roman" panose="02020603050405020304" pitchFamily="18" charset="0"/>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lvl="0">
              <a:buClr>
                <a:srgbClr val="FF0000"/>
              </a:buClr>
            </a:pPr>
            <a:r>
              <a:rPr lang="en-US" sz="2400" dirty="0">
                <a:solidFill>
                  <a:srgbClr val="000066"/>
                </a:solidFill>
                <a:latin typeface="Times New Roman" panose="02020603050405020304" pitchFamily="18" charset="0"/>
                <a:cs typeface="Times New Roman" panose="02020603050405020304" pitchFamily="18" charset="0"/>
              </a:rPr>
              <a:t>Reduce non-rating inventory and processing time</a:t>
            </a:r>
          </a:p>
          <a:p>
            <a:pPr lvl="0">
              <a:buClr>
                <a:srgbClr val="FF0000"/>
              </a:buClr>
            </a:pPr>
            <a:endParaRPr lang="en-US" sz="2400" dirty="0">
              <a:solidFill>
                <a:srgbClr val="000066"/>
              </a:solidFill>
              <a:latin typeface="Times New Roman" panose="02020603050405020304" pitchFamily="18" charset="0"/>
              <a:cs typeface="Times New Roman" panose="02020603050405020304" pitchFamily="18" charset="0"/>
            </a:endParaRPr>
          </a:p>
          <a:p>
            <a:pPr lvl="0">
              <a:buClr>
                <a:srgbClr val="FF0000"/>
              </a:buClr>
            </a:pPr>
            <a:r>
              <a:rPr lang="en-US" sz="2400" dirty="0">
                <a:solidFill>
                  <a:srgbClr val="000066"/>
                </a:solidFill>
                <a:latin typeface="Times New Roman" panose="02020603050405020304" pitchFamily="18" charset="0"/>
                <a:cs typeface="Times New Roman" panose="02020603050405020304" pitchFamily="18" charset="0"/>
              </a:rPr>
              <a:t>Allows ROs to allocate resources to more difficult claims</a:t>
            </a:r>
          </a:p>
          <a:p>
            <a:pPr lvl="0">
              <a:buClr>
                <a:srgbClr val="FF0000"/>
              </a:buClr>
            </a:pPr>
            <a:endParaRPr lang="en-US" sz="2400" dirty="0">
              <a:solidFill>
                <a:srgbClr val="000066"/>
              </a:solidFill>
              <a:latin typeface="Times New Roman" panose="02020603050405020304" pitchFamily="18" charset="0"/>
              <a:cs typeface="Times New Roman" panose="02020603050405020304" pitchFamily="18" charset="0"/>
            </a:endParaRPr>
          </a:p>
          <a:p>
            <a:pPr lvl="0">
              <a:buClr>
                <a:srgbClr val="FF0000"/>
              </a:buClr>
            </a:pPr>
            <a:r>
              <a:rPr lang="en-US" sz="2400" dirty="0">
                <a:solidFill>
                  <a:srgbClr val="000066"/>
                </a:solidFill>
                <a:latin typeface="Times New Roman" panose="02020603050405020304" pitchFamily="18" charset="0"/>
                <a:cs typeface="Times New Roman" panose="02020603050405020304" pitchFamily="18" charset="0"/>
              </a:rPr>
              <a:t>Ensures timely award adjustment for dependency benefits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27593432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normAutofit/>
          </a:bodyPr>
          <a:lstStyle/>
          <a:p>
            <a:r>
              <a:rPr lang="en-US" sz="3200" dirty="0">
                <a:latin typeface="Times New Roman" panose="02020603050405020304" pitchFamily="18" charset="0"/>
                <a:cs typeface="Times New Roman" panose="02020603050405020304" pitchFamily="18" charset="0"/>
              </a:rPr>
              <a:t>How RBPS Receives Data</a:t>
            </a:r>
            <a:endParaRPr lang="en-US" altLang="en-US" sz="3200" dirty="0">
              <a:effectLst/>
              <a:latin typeface="Times New Roman" panose="02020603050405020304" pitchFamily="18" charset="0"/>
              <a:cs typeface="Times New Roman" panose="02020603050405020304" pitchFamily="18" charset="0"/>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lvl="0" indent="0" defTabSz="914400" fontAlgn="base">
              <a:spcBef>
                <a:spcPct val="20000"/>
              </a:spcBef>
              <a:spcAft>
                <a:spcPct val="0"/>
              </a:spcAft>
              <a:buClr>
                <a:srgbClr val="2D2DB9">
                  <a:lumMod val="50000"/>
                </a:srgbClr>
              </a:buClr>
              <a:buNone/>
              <a:defRPr/>
            </a:pPr>
            <a:r>
              <a:rPr lang="en-US" altLang="en-US" sz="2600" kern="0" dirty="0">
                <a:solidFill>
                  <a:srgbClr val="000066"/>
                </a:solidFill>
                <a:latin typeface="Times New Roman" panose="02020603050405020304" pitchFamily="18" charset="0"/>
                <a:cs typeface="Times New Roman" panose="02020603050405020304" pitchFamily="18" charset="0"/>
              </a:rPr>
              <a:t>Two ways</a:t>
            </a:r>
          </a:p>
          <a:p>
            <a:pPr lvl="0" defTabSz="914400" fontAlgn="base">
              <a:spcBef>
                <a:spcPct val="20000"/>
              </a:spcBef>
              <a:spcAft>
                <a:spcPct val="0"/>
              </a:spcAft>
              <a:buClr>
                <a:srgbClr val="FF0000"/>
              </a:buClr>
              <a:defRPr/>
            </a:pPr>
            <a:r>
              <a:rPr lang="en-US" altLang="en-US" kern="0" dirty="0">
                <a:solidFill>
                  <a:srgbClr val="000066"/>
                </a:solidFill>
                <a:latin typeface="Times New Roman" panose="02020603050405020304" pitchFamily="18" charset="0"/>
                <a:cs typeface="Times New Roman" panose="02020603050405020304" pitchFamily="18" charset="0"/>
              </a:rPr>
              <a:t>VONAPP Direct Connect (VDC)</a:t>
            </a:r>
          </a:p>
          <a:p>
            <a:pPr lvl="2" defTabSz="914400" fontAlgn="base">
              <a:spcBef>
                <a:spcPct val="20000"/>
              </a:spcBef>
              <a:spcAft>
                <a:spcPct val="0"/>
              </a:spcAft>
              <a:buClr>
                <a:srgbClr val="FF0000"/>
              </a:buClr>
              <a:defRPr/>
            </a:pPr>
            <a:r>
              <a:rPr lang="en-US" altLang="en-US" sz="2400" kern="0" dirty="0">
                <a:solidFill>
                  <a:srgbClr val="000066"/>
                </a:solidFill>
                <a:latin typeface="Times New Roman" panose="02020603050405020304" pitchFamily="18" charset="0"/>
                <a:cs typeface="Times New Roman" panose="02020603050405020304" pitchFamily="18" charset="0"/>
              </a:rPr>
              <a:t>eBenefits</a:t>
            </a:r>
          </a:p>
          <a:p>
            <a:pPr lvl="2" defTabSz="914400" fontAlgn="base">
              <a:spcBef>
                <a:spcPct val="20000"/>
              </a:spcBef>
              <a:spcAft>
                <a:spcPct val="0"/>
              </a:spcAft>
              <a:buClr>
                <a:srgbClr val="FF0000"/>
              </a:buClr>
              <a:defRPr/>
            </a:pPr>
            <a:r>
              <a:rPr lang="en-US" altLang="en-US" sz="2400" kern="0" dirty="0">
                <a:solidFill>
                  <a:srgbClr val="000066"/>
                </a:solidFill>
                <a:latin typeface="Times New Roman" panose="02020603050405020304" pitchFamily="18" charset="0"/>
                <a:cs typeface="Times New Roman" panose="02020603050405020304" pitchFamily="18" charset="0"/>
              </a:rPr>
              <a:t>SEP (Stakeholder Enterprise Portal)</a:t>
            </a:r>
          </a:p>
          <a:p>
            <a:pPr lvl="2" defTabSz="914400" fontAlgn="base">
              <a:spcBef>
                <a:spcPct val="20000"/>
              </a:spcBef>
              <a:spcAft>
                <a:spcPct val="0"/>
              </a:spcAft>
              <a:buClr>
                <a:srgbClr val="FF0000"/>
              </a:buClr>
              <a:defRPr/>
            </a:pPr>
            <a:r>
              <a:rPr lang="en-US" altLang="en-US" sz="2400" kern="0" dirty="0">
                <a:solidFill>
                  <a:srgbClr val="000066"/>
                </a:solidFill>
                <a:latin typeface="Times New Roman" panose="02020603050405020304" pitchFamily="18" charset="0"/>
                <a:cs typeface="Times New Roman" panose="02020603050405020304" pitchFamily="18" charset="0"/>
              </a:rPr>
              <a:t>D2D (Digits 2 Digits)</a:t>
            </a:r>
          </a:p>
          <a:p>
            <a:pPr lvl="0" defTabSz="914400" fontAlgn="base">
              <a:spcBef>
                <a:spcPct val="20000"/>
              </a:spcBef>
              <a:spcAft>
                <a:spcPct val="0"/>
              </a:spcAft>
              <a:buClr>
                <a:srgbClr val="FF0000"/>
              </a:buClr>
              <a:defRPr/>
            </a:pPr>
            <a:r>
              <a:rPr lang="en-US" altLang="en-US" sz="2400" kern="0" dirty="0">
                <a:solidFill>
                  <a:srgbClr val="000066"/>
                </a:solidFill>
                <a:latin typeface="Times New Roman" panose="02020603050405020304" pitchFamily="18" charset="0"/>
                <a:cs typeface="Times New Roman" panose="02020603050405020304" pitchFamily="18" charset="0"/>
              </a:rPr>
              <a:t>Customer Relationship Management (CRM)</a:t>
            </a:r>
            <a:endParaRPr lang="en-US" altLang="en-US" sz="24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257948475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normAutofit/>
          </a:bodyPr>
          <a:lstStyle/>
          <a:p>
            <a:r>
              <a:rPr lang="en-US" altLang="en-US" sz="3200" dirty="0">
                <a:latin typeface="Times New Roman" panose="02020603050405020304" pitchFamily="18" charset="0"/>
                <a:cs typeface="Times New Roman" panose="02020603050405020304" pitchFamily="18" charset="0"/>
              </a:rPr>
              <a:t>VONAPP Direct Connect (</a:t>
            </a:r>
            <a:r>
              <a:rPr lang="en-US" sz="3200" dirty="0">
                <a:latin typeface="Times New Roman" panose="02020603050405020304" pitchFamily="18" charset="0"/>
                <a:cs typeface="Times New Roman" panose="02020603050405020304" pitchFamily="18" charset="0"/>
              </a:rPr>
              <a:t>VDC)</a:t>
            </a:r>
            <a:endParaRPr lang="en-US" altLang="en-US" sz="3200" dirty="0">
              <a:effectLst/>
              <a:latin typeface="Times New Roman" panose="02020603050405020304" pitchFamily="18" charset="0"/>
              <a:cs typeface="Times New Roman" panose="02020603050405020304" pitchFamily="18" charset="0"/>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lvl="0" indent="0" defTabSz="914400" fontAlgn="base">
              <a:spcBef>
                <a:spcPct val="20000"/>
              </a:spcBef>
              <a:spcAft>
                <a:spcPct val="0"/>
              </a:spcAft>
              <a:buClr>
                <a:srgbClr val="CC0000"/>
              </a:buClr>
              <a:buNone/>
              <a:defRPr/>
            </a:pPr>
            <a:r>
              <a:rPr lang="en-US" kern="0" dirty="0">
                <a:solidFill>
                  <a:srgbClr val="000066"/>
                </a:solidFill>
              </a:rPr>
              <a:t>VDC via eBenefits/SEP/D2D</a:t>
            </a:r>
          </a:p>
          <a:p>
            <a:pPr lvl="0" defTabSz="914400" fontAlgn="base">
              <a:spcBef>
                <a:spcPct val="20000"/>
              </a:spcBef>
              <a:spcAft>
                <a:spcPct val="0"/>
              </a:spcAft>
              <a:buClr>
                <a:srgbClr val="FF0000"/>
              </a:buClr>
              <a:defRPr/>
            </a:pPr>
            <a:r>
              <a:rPr lang="en-US" kern="0" dirty="0">
                <a:solidFill>
                  <a:srgbClr val="000066"/>
                </a:solidFill>
              </a:rPr>
              <a:t>Veterans or appointed representatives file claims online</a:t>
            </a:r>
          </a:p>
          <a:p>
            <a:pPr lvl="0" defTabSz="914400" fontAlgn="base">
              <a:spcBef>
                <a:spcPct val="20000"/>
              </a:spcBef>
              <a:spcAft>
                <a:spcPct val="0"/>
              </a:spcAft>
              <a:buClr>
                <a:srgbClr val="CC0000"/>
              </a:buClr>
              <a:defRPr/>
            </a:pPr>
            <a:r>
              <a:rPr lang="en-US" kern="0" dirty="0">
                <a:solidFill>
                  <a:srgbClr val="000066"/>
                </a:solidFill>
              </a:rPr>
              <a:t>Information is fed into an electronic VA Form 21-686c or VA Form 21-674</a:t>
            </a:r>
          </a:p>
          <a:p>
            <a:pPr lvl="0" defTabSz="914400" fontAlgn="base">
              <a:spcBef>
                <a:spcPct val="20000"/>
              </a:spcBef>
              <a:spcAft>
                <a:spcPct val="0"/>
              </a:spcAft>
              <a:buClr>
                <a:srgbClr val="CC0000"/>
              </a:buClr>
              <a:defRPr/>
            </a:pPr>
            <a:r>
              <a:rPr lang="en-US" kern="0" dirty="0">
                <a:solidFill>
                  <a:srgbClr val="000066"/>
                </a:solidFill>
              </a:rPr>
              <a:t>Forms are uploaded to the electronic record</a:t>
            </a:r>
          </a:p>
          <a:p>
            <a:pPr lvl="0" defTabSz="914400" fontAlgn="base">
              <a:spcBef>
                <a:spcPct val="20000"/>
              </a:spcBef>
              <a:spcAft>
                <a:spcPct val="0"/>
              </a:spcAft>
              <a:buClr>
                <a:srgbClr val="CC0000"/>
              </a:buClr>
              <a:defRPr/>
            </a:pPr>
            <a:r>
              <a:rPr lang="en-US" kern="0" dirty="0">
                <a:solidFill>
                  <a:srgbClr val="000066"/>
                </a:solidFill>
              </a:rPr>
              <a:t>Claim is established and either processed or rejected</a:t>
            </a:r>
            <a:endParaRPr lang="en-US" altLang="en-US"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33662089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Process Overview of VDC via eBenefits/D2D/SEP</a:t>
            </a:r>
            <a:endParaRPr lang="en-US" altLang="en-US" dirty="0">
              <a:effectLst/>
            </a:endParaRPr>
          </a:p>
        </p:txBody>
      </p:sp>
      <p:pic>
        <p:nvPicPr>
          <p:cNvPr id="6" name="Content Placeholder 5">
            <a:extLst>
              <a:ext uri="{FF2B5EF4-FFF2-40B4-BE49-F238E27FC236}">
                <a16:creationId xmlns:a16="http://schemas.microsoft.com/office/drawing/2014/main" id="{78295EC3-84AC-446C-8485-C0B3CBD46171}"/>
              </a:ext>
            </a:extLst>
          </p:cNvPr>
          <p:cNvPicPr>
            <a:picLocks noGrp="1" noChangeAspect="1"/>
          </p:cNvPicPr>
          <p:nvPr>
            <p:ph idx="1"/>
          </p:nvPr>
        </p:nvPicPr>
        <p:blipFill>
          <a:blip r:embed="rId5"/>
          <a:stretch>
            <a:fillRect/>
          </a:stretch>
        </p:blipFill>
        <p:spPr>
          <a:xfrm>
            <a:off x="874713" y="2610143"/>
            <a:ext cx="7461250" cy="2598151"/>
          </a:xfrm>
          <a:prstGeom prst="rect">
            <a:avLst/>
          </a:prstGeom>
        </p:spPr>
      </p:pic>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9</a:t>
            </a:fld>
            <a:endParaRPr lang="en-US" dirty="0"/>
          </a:p>
        </p:txBody>
      </p:sp>
    </p:spTree>
    <p:extLst>
      <p:ext uri="{BB962C8B-B14F-4D97-AF65-F5344CB8AC3E}">
        <p14:creationId xmlns:p14="http://schemas.microsoft.com/office/powerpoint/2010/main" val="154760995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43&quot;&gt;&lt;/object&gt;&lt;object type=&quot;2&quot; unique_id=&quot;10044&quot;&gt;&lt;object type=&quot;3&quot; unique_id=&quot;10045&quot;&gt;&lt;property id=&quot;20148&quot; value=&quot;5&quot;/&gt;&lt;property id=&quot;20300&quot; value=&quot;Slide 1 - &amp;quot;Rules Based Processed by the System (RBPS)&amp;quot;&quot;/&gt;&lt;property id=&quot;20307&quot; value=&quot;261&quot;/&gt;&lt;/object&gt;&lt;object type=&quot;3&quot; unique_id=&quot;10046&quot;&gt;&lt;property id=&quot;20148&quot; value=&quot;5&quot;/&gt;&lt;property id=&quot;20300&quot; value=&quot;Slide 2 - &amp;quot;Lesson Objectives&amp;quot;&quot;/&gt;&lt;property id=&quot;20307&quot; value=&quot;262&quot;/&gt;&lt;/object&gt;&lt;object type=&quot;3&quot; unique_id=&quot;10047&quot;&gt;&lt;property id=&quot;20148&quot; value=&quot;5&quot;/&gt;&lt;property id=&quot;20300&quot; value=&quot;Slide 3 - &amp;quot;References&amp;quot;&quot;/&gt;&lt;property id=&quot;20307&quot; value=&quot;263&quot;/&gt;&lt;/object&gt;&lt;object type=&quot;3&quot; unique_id=&quot;10048&quot;&gt;&lt;property id=&quot;20148&quot; value=&quot;5&quot;/&gt;&lt;property id=&quot;20300&quot; value=&quot;Slide 4 - &amp;quot;Definitions&amp;quot;&quot;/&gt;&lt;property id=&quot;20307&quot; value=&quot;264&quot;/&gt;&lt;/object&gt;&lt;object type=&quot;3&quot; unique_id=&quot;10063&quot;&gt;&lt;property id=&quot;20148&quot; value=&quot;5&quot;/&gt;&lt;property id=&quot;20300&quot; value=&quot;Slide 31 - &amp;quot;Review&amp;quot;&quot;/&gt;&lt;property id=&quot;20307&quot; value=&quot;280&quot;/&gt;&lt;/object&gt;&lt;object type=&quot;3&quot; unique_id=&quot;10268&quot;&gt;&lt;property id=&quot;20148&quot; value=&quot;5&quot;/&gt;&lt;property id=&quot;20300&quot; value=&quot;Slide 5 - &amp;quot;What is RBPS&amp;amp;#x09;&amp;quot;&quot;/&gt;&lt;property id=&quot;20307&quot; value=&quot;281&quot;/&gt;&lt;/object&gt;&lt;object type=&quot;3&quot; unique_id=&quot;10269&quot;&gt;&lt;property id=&quot;20148&quot; value=&quot;5&quot;/&gt;&lt;property id=&quot;20300&quot; value=&quot;Slide 6 - &amp;quot;Purpose of RBPS&amp;quot;&quot;/&gt;&lt;property id=&quot;20307&quot; value=&quot;282&quot;/&gt;&lt;/object&gt;&lt;object type=&quot;3&quot; unique_id=&quot;10513&quot;&gt;&lt;property id=&quot;20148&quot; value=&quot;5&quot;/&gt;&lt;property id=&quot;20300&quot; value=&quot;Slide 7 - &amp;quot;How RBPS Receives Data&amp;quot;&quot;/&gt;&lt;property id=&quot;20307&quot; value=&quot;283&quot;/&gt;&lt;/object&gt;&lt;object type=&quot;3&quot; unique_id=&quot;10514&quot;&gt;&lt;property id=&quot;20148&quot; value=&quot;5&quot;/&gt;&lt;property id=&quot;20300&quot; value=&quot;Slide 8 - &amp;quot;VONAPP Direct Connect (VDC)&amp;quot;&quot;/&gt;&lt;property id=&quot;20307&quot; value=&quot;286&quot;/&gt;&lt;/object&gt;&lt;object type=&quot;3&quot; unique_id=&quot;10515&quot;&gt;&lt;property id=&quot;20148&quot; value=&quot;5&quot;/&gt;&lt;property id=&quot;20300&quot; value=&quot;Slide 9 - &amp;quot;Process Overview of VDC via eBenefits/D2D/SEP&amp;quot;&quot;/&gt;&lt;property id=&quot;20307&quot; value=&quot;285&quot;/&gt;&lt;/object&gt;&lt;object type=&quot;3&quot; unique_id=&quot;10518&quot;&gt;&lt;property id=&quot;20148&quot; value=&quot;5&quot;/&gt;&lt;property id=&quot;20300&quot; value=&quot;Slide 10 - &amp;quot;Customer Relationship Management (CRM)&amp;amp;#x09;&amp;quot;&quot;/&gt;&lt;property id=&quot;20307&quot; value=&quot;288&quot;/&gt;&lt;/object&gt;&lt;object type=&quot;3&quot; unique_id=&quot;10519&quot;&gt;&lt;property id=&quot;20148&quot; value=&quot;5&quot;/&gt;&lt;property id=&quot;20300&quot; value=&quot;Slide 11 - &amp;quot;Process Overview of CRM Interface&amp;quot;&quot;/&gt;&lt;property id=&quot;20307&quot; value=&quot;289&quot;/&gt;&lt;/object&gt;&lt;object type=&quot;3&quot; unique_id=&quot;10520&quot;&gt;&lt;property id=&quot;20148&quot; value=&quot;5&quot;/&gt;&lt;property id=&quot;20300&quot; value=&quot;Slide 12 - &amp;quot;Rules Engine (RBPS) Process Flow&amp;quot;&quot;/&gt;&lt;property id=&quot;20307&quot; value=&quot;290&quot;/&gt;&lt;/object&gt;&lt;object type=&quot;3&quot; unique_id=&quot;10521&quot;&gt;&lt;property id=&quot;20148&quot; value=&quot;5&quot;/&gt;&lt;property id=&quot;20300&quot; value=&quot;Slide 13 - &amp;quot;Processing Claims&amp;amp;#x09;&amp;quot;&quot;/&gt;&lt;property id=&quot;20307&quot; value=&quot;291&quot;/&gt;&lt;/object&gt;&lt;object type=&quot;3&quot; unique_id=&quot;10522&quot;&gt;&lt;property id=&quot;20148&quot; value=&quot;5&quot;/&gt;&lt;property id=&quot;20300&quot; value=&quot;Slide 14 - &amp;quot;Processing Claims (cont.)&amp;amp;#x09;&amp;quot;&quot;/&gt;&lt;property id=&quot;20307&quot; value=&quot;292&quot;/&gt;&lt;/object&gt;&lt;object type=&quot;3&quot; unique_id=&quot;10523&quot;&gt;&lt;property id=&quot;20148&quot; value=&quot;5&quot;/&gt;&lt;property id=&quot;20300&quot; value=&quot;Slide 15 - &amp;quot;Common RBPS Reject Reasons&amp;quot;&quot;/&gt;&lt;property id=&quot;20307&quot; value=&quot;293&quot;/&gt;&lt;/object&gt;&lt;object type=&quot;3&quot; unique_id=&quot;10524&quot;&gt;&lt;property id=&quot;20148&quot; value=&quot;5&quot;/&gt;&lt;property id=&quot;20300&quot; value=&quot;Slide 17 - &amp;quot;Claim Labels&amp;quot;&quot;/&gt;&lt;property id=&quot;20307&quot; value=&quot;294&quot;/&gt;&lt;/object&gt;&lt;object type=&quot;3&quot; unique_id=&quot;10525&quot;&gt;&lt;property id=&quot;20148&quot; value=&quot;5&quot;/&gt;&lt;property id=&quot;20300&quot; value=&quot;Slide 18 - &amp;quot;Where are the Claim Documents?&amp;quot;&quot;/&gt;&lt;property id=&quot;20307&quot; value=&quot;295&quot;/&gt;&lt;/object&gt;&lt;object type=&quot;3&quot; unique_id=&quot;10526&quot;&gt;&lt;property id=&quot;20148&quot; value=&quot;5&quot;/&gt;&lt;property id=&quot;20300&quot; value=&quot;Slide 19 - &amp;quot;Document Failed to Upload&amp;quot;&quot;/&gt;&lt;property id=&quot;20307&quot; value=&quot;296&quot;/&gt;&lt;/object&gt;&lt;object type=&quot;3&quot; unique_id=&quot;10527&quot;&gt;&lt;property id=&quot;20148&quot; value=&quot;5&quot;/&gt;&lt;property id=&quot;20300&quot; value=&quot;Slide 20 - &amp;quot;VDC Functionality&amp;amp;#x09;&amp;quot;&quot;/&gt;&lt;property id=&quot;20307&quot; value=&quot;297&quot;/&gt;&lt;/object&gt;&lt;object type=&quot;3&quot; unique_id=&quot;10529&quot;&gt;&lt;property id=&quot;20148&quot; value=&quot;5&quot;/&gt;&lt;property id=&quot;20300&quot; value=&quot;Slide 21 - &amp;quot;CRM Functionality&amp;quot;&quot;/&gt;&lt;property id=&quot;20307&quot; value=&quot;299&quot;/&gt;&lt;/object&gt;&lt;object type=&quot;3&quot; unique_id=&quot;10530&quot;&gt;&lt;property id=&quot;20148&quot; value=&quot;5&quot;/&gt;&lt;property id=&quot;20300&quot; value=&quot;Slide 22 - &amp;quot;Ineligible Claims for RBPS&amp;quot;&quot;/&gt;&lt;property id=&quot;20307&quot; value=&quot;300&quot;/&gt;&lt;/object&gt;&lt;object type=&quot;3&quot; unique_id=&quot;10531&quot;&gt;&lt;property id=&quot;20148&quot; value=&quot;5&quot;/&gt;&lt;property id=&quot;20300&quot; value=&quot;Slide 23 - &amp;quot;Ineligible Claims for RBPS (cont.)&amp;quot;&quot;/&gt;&lt;property id=&quot;20307&quot; value=&quot;301&quot;/&gt;&lt;/object&gt;&lt;object type=&quot;3&quot; unique_id=&quot;10535&quot;&gt;&lt;property id=&quot;20148&quot; value=&quot;5&quot;/&gt;&lt;property id=&quot;20300&quot; value=&quot;Slide 24 - &amp;quot;Earlier Effective Date Review&amp;quot;&quot;/&gt;&lt;property id=&quot;20307&quot; value=&quot;305&quot;/&gt;&lt;/object&gt;&lt;object type=&quot;3&quot; unique_id=&quot;10536&quot;&gt;&lt;property id=&quot;20148&quot; value=&quot;5&quot;/&gt;&lt;property id=&quot;20300&quot; value=&quot;Slide 25 - &amp;quot;Earlier Effective Date Flow Chart&amp;quot;&quot;/&gt;&lt;property id=&quot;20307&quot; value=&quot;306&quot;/&gt;&lt;/object&gt;&lt;object type=&quot;3&quot; unique_id=&quot;10537&quot;&gt;&lt;property id=&quot;20148&quot; value=&quot;5&quot;/&gt;&lt;property id=&quot;20300&quot; value=&quot;Slide 26 - &amp;quot;Earlier Effective Date Example&amp;quot;&quot;/&gt;&lt;property id=&quot;20307&quot; value=&quot;307&quot;/&gt;&lt;/object&gt;&lt;object type=&quot;3&quot; unique_id=&quot;10538&quot;&gt;&lt;property id=&quot;20148&quot; value=&quot;5&quot;/&gt;&lt;property id=&quot;20300&quot; value=&quot;Slide 27 - &amp;quot;Earlier Effective Date Example Answer&amp;quot;&quot;/&gt;&lt;property id=&quot;20307&quot; value=&quot;308&quot;/&gt;&lt;/object&gt;&lt;object type=&quot;3&quot; unique_id=&quot;10539&quot;&gt;&lt;property id=&quot;20148&quot; value=&quot;5&quot;/&gt;&lt;property id=&quot;20300&quot; value=&quot;Slide 28 - &amp;quot;Earlier Effective Date Example (cont.)&amp;quot;&quot;/&gt;&lt;property id=&quot;20307&quot; value=&quot;309&quot;/&gt;&lt;/object&gt;&lt;object type=&quot;3&quot; unique_id=&quot;10540&quot;&gt;&lt;property id=&quot;20148&quot; value=&quot;5&quot;/&gt;&lt;property id=&quot;20300&quot; value=&quot;Slide 29 - &amp;quot;Earlier Effective Date Adjustment Not Needed Example&amp;quot;&quot;/&gt;&lt;property id=&quot;20307&quot; value=&quot;310&quot;/&gt;&lt;/object&gt;&lt;object type=&quot;3&quot; unique_id=&quot;10541&quot;&gt;&lt;property id=&quot;20148&quot; value=&quot;5&quot;/&gt;&lt;property id=&quot;20300&quot; value=&quot;Slide 30 - &amp;quot;Earlier Effective Adjustment Not Needed Auto text&amp;quot;&quot;/&gt;&lt;property id=&quot;20307&quot; value=&quot;311&quot;/&gt;&lt;/object&gt;&lt;object type=&quot;3&quot; unique_id=&quot;12094&quot;&gt;&lt;property id=&quot;20148&quot; value=&quot;5&quot;/&gt;&lt;property id=&quot;20300&quot; value=&quot;Slide 16 - &amp;quot;Common RBPS Reject Reasons (con’t)&amp;quot;&quot;/&gt;&lt;property id=&quot;20307&quot; value=&quot;31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PRESENTER_DUMMYTAG" val="&lt;DummyForForceWrite&gt;&lt;/DummyForForceWrite&gt;"/>
  <p:tag name="HTML_SHAPEINFO" val="&lt;ThreeDShapeInfo&gt;&lt;uuid val=&quot;{04959A33-8F31-4006-BFC8-0212F44C65DE}&quot;/&gt;&lt;isInvalidForFieldText val=&quot;0&quot;/&gt;&lt;Image&gt;&lt;filename val=&quot;C:\Users\VBADENHolcoJ\AppData\Local\Temp\1\CP928014069199Session\CPTrustFolder928014069199\PPTImport928014258569\data\asimages\{04959A33-8F31-4006-BFC8-0212F44C65DE}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D99E641D-459A-4946-B21A-111331ABAA21}&quot;/&gt;&lt;isInvalidForFieldText val=&quot;0&quot;/&gt;&lt;Image&gt;&lt;filename val=&quot;C:\Users\VBADENHolcoJ\AppData\Local\Temp\1\CP928014069199Session\CPTrustFolder928014069199\PPTImport928014258569\data\asimages\{D99E641D-459A-4946-B21A-111331ABAA2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c5326d831fb6a53c5dbddb7731498c17">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4bed23cefccdd041b299481f7c304393"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Pre-D Documents"/>
          <xsd:enumeration value="VSR Revamp Post-D Documents"/>
          <xsd:enumeration value="Benefit Eligibility Support Team (BEST)"/>
          <xsd:enumeration value="TPSS Course Documents"/>
          <xsd:enumeration value="TPSS Answer Keys"/>
          <xsd:enumeration value="Challenge Course Documents"/>
          <xsd:enumeration value="VASRD"/>
          <xsd:enumeration value="After Classroom Training (ACT)"/>
          <xsd:enumeration value="National Training Curriculum (NTC)"/>
          <xsd:enumeration value="TPSS Project"/>
          <xsd:enumeration value="Training Inventory Review (TIR)"/>
          <xsd:enumeration value="RVSR Course Updates for 10/1"/>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Benefit Eligibility Support Team (BEST)</Document_x0020_Category>
    <Task_x0020_Status xmlns="b64ba0c6-cbc7-4b8a-8400-04e73b36eec3">113</Task_x0020_Status>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F44390B9-14B6-4566-ABF0-BB8689E77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5E050F-F6DD-446A-BC54-722BE857956D}">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77dce447-0566-47ff-8c07-c9b85fda5322"/>
    <ds:schemaRef ds:uri="http://purl.org/dc/terms/"/>
    <ds:schemaRef ds:uri="http://schemas.openxmlformats.org/package/2006/metadata/core-properties"/>
    <ds:schemaRef ds:uri="c13a68cb-816a-4054-99ff-2c26efa9c4e4"/>
    <ds:schemaRef ds:uri="b64ba0c6-cbc7-4b8a-8400-04e73b36ee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7903</TotalTime>
  <Words>1522</Words>
  <Application>Microsoft Office PowerPoint</Application>
  <PresentationFormat>On-screen Show (4:3)</PresentationFormat>
  <Paragraphs>228</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Tahoma</vt:lpstr>
      <vt:lpstr>Times New Roman</vt:lpstr>
      <vt:lpstr>Verdana</vt:lpstr>
      <vt:lpstr>VA Design Style Theme 2</vt:lpstr>
      <vt:lpstr>Dependency Claims Processed by the Rules-Based Processing System (RBPS)</vt:lpstr>
      <vt:lpstr>Lesson Objectives</vt:lpstr>
      <vt:lpstr>References</vt:lpstr>
      <vt:lpstr>Definitions</vt:lpstr>
      <vt:lpstr>What is RBPS </vt:lpstr>
      <vt:lpstr>Purpose of RBPS</vt:lpstr>
      <vt:lpstr>How RBPS Receives Data</vt:lpstr>
      <vt:lpstr>VONAPP Direct Connect (VDC)</vt:lpstr>
      <vt:lpstr>Process Overview of VDC via eBenefits/D2D/SEP</vt:lpstr>
      <vt:lpstr>Customer Relationship Management (CRM) </vt:lpstr>
      <vt:lpstr>Process Overview of CRM Interface</vt:lpstr>
      <vt:lpstr>Rules Engine (RBPS) Process Flow</vt:lpstr>
      <vt:lpstr>Processing Claims </vt:lpstr>
      <vt:lpstr>Processing Claims (cont.) </vt:lpstr>
      <vt:lpstr>Common RBPS Reject Reasons</vt:lpstr>
      <vt:lpstr>Common RBPS Reject Reasons (cont.)</vt:lpstr>
      <vt:lpstr>Claim Labels</vt:lpstr>
      <vt:lpstr>Where are the Claim Documents?</vt:lpstr>
      <vt:lpstr>Document Failed to Upload</vt:lpstr>
      <vt:lpstr>VDC Functionality </vt:lpstr>
      <vt:lpstr>CRM Functionality</vt:lpstr>
      <vt:lpstr>Ineligible Claims for RBPS</vt:lpstr>
      <vt:lpstr>Ineligible Claims for RBPS (cont.)</vt:lpstr>
      <vt:lpstr>Earlier Effective Date Review</vt:lpstr>
      <vt:lpstr>Earlier Effective Date Flow Chart</vt:lpstr>
      <vt:lpstr>Earlier Effective Date Example</vt:lpstr>
      <vt:lpstr>Earlier Effective Date Example Answer</vt:lpstr>
      <vt:lpstr>Earlier Effective Date Example (cont.)</vt:lpstr>
      <vt:lpstr>Earlier Effective Date Adjustment Not Needed Example</vt:lpstr>
      <vt:lpstr>Earlier Effective Adjustment Not Needed Auto text</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RBPS and DET</dc:title>
  <dc:subject>VSR</dc:subject>
  <dc:creator>Department of Veterans Affairs, Veterans Benefits Administration, Compensation Service, STAFF</dc:creator>
  <cp:keywords>introduction, medical, EPSS, body, systems</cp:keywords>
  <dc:description>This lesson introduces employees to the functions of the body systems.</dc:description>
  <cp:lastModifiedBy>Kathy Poole</cp:lastModifiedBy>
  <cp:revision>500</cp:revision>
  <dcterms:created xsi:type="dcterms:W3CDTF">2014-04-30T02:32:11Z</dcterms:created>
  <dcterms:modified xsi:type="dcterms:W3CDTF">2020-10-23T13:17:51Z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0x0101000A4510ECF943B2439F08A0B15BBF2A24</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0e51e03e-5f32-436c-a902-297410b2b273</vt:lpwstr>
  </property>
</Properties>
</file>