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40"/>
  </p:notesMasterIdLst>
  <p:handoutMasterIdLst>
    <p:handoutMasterId r:id="rId41"/>
  </p:handoutMasterIdLst>
  <p:sldIdLst>
    <p:sldId id="257" r:id="rId5"/>
    <p:sldId id="258" r:id="rId6"/>
    <p:sldId id="259" r:id="rId7"/>
    <p:sldId id="260" r:id="rId8"/>
    <p:sldId id="261" r:id="rId9"/>
    <p:sldId id="263" r:id="rId10"/>
    <p:sldId id="264" r:id="rId11"/>
    <p:sldId id="265" r:id="rId12"/>
    <p:sldId id="266" r:id="rId13"/>
    <p:sldId id="256" r:id="rId14"/>
    <p:sldId id="267" r:id="rId15"/>
    <p:sldId id="268" r:id="rId16"/>
    <p:sldId id="269" r:id="rId17"/>
    <p:sldId id="270" r:id="rId18"/>
    <p:sldId id="271" r:id="rId19"/>
    <p:sldId id="272" r:id="rId20"/>
    <p:sldId id="275" r:id="rId21"/>
    <p:sldId id="273" r:id="rId22"/>
    <p:sldId id="274"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62" r:id="rId39"/>
  </p:sldIdLst>
  <p:sldSz cx="12192000" cy="6858000"/>
  <p:notesSz cx="6858000" cy="9144000"/>
  <p:custDataLst>
    <p:tags r:id="rId4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artment of Veterans Affairs" initials="DoV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91079" autoAdjust="0"/>
  </p:normalViewPr>
  <p:slideViewPr>
    <p:cSldViewPr snapToGrid="0">
      <p:cViewPr>
        <p:scale>
          <a:sx n="74" d="100"/>
          <a:sy n="74" d="100"/>
        </p:scale>
        <p:origin x="-372" y="-43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gs" Target="tags/tag1.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3-18T10:30:45.459" idx="2">
    <p:pos x="860" y="2799"/>
    <p:text>See LP Suggestion for FAQ</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t>29-Mar-16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t>‹#›</a:t>
            </a:fld>
            <a:endParaRPr lang="en-US" dirty="0"/>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F05838-7BCA-4652-9007-BD0302928936}" type="datetimeFigureOut">
              <a:rPr lang="en-US" smtClean="0"/>
              <a:t>29-Mar-16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7C618C-DDD3-4DC9-ADAB-73264023D4F2}" type="slidenum">
              <a:rPr lang="en-US" smtClean="0"/>
              <a:t>‹#›</a:t>
            </a:fld>
            <a:endParaRPr lang="en-US" dirty="0"/>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dirty="0"/>
          </a:p>
        </p:txBody>
      </p:sp>
    </p:spTree>
    <p:extLst>
      <p:ext uri="{BB962C8B-B14F-4D97-AF65-F5344CB8AC3E}">
        <p14:creationId xmlns:p14="http://schemas.microsoft.com/office/powerpoint/2010/main" val="41710213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6" name="Rectangle 6"/>
          <p:cNvSpPr>
            <a:spLocks noChangeArrowheads="1"/>
          </p:cNvSpPr>
          <p:nvPr/>
        </p:nvSpPr>
        <p:spPr bwMode="auto">
          <a:xfrm>
            <a:off x="1635126" y="220663"/>
            <a:ext cx="8921749" cy="1570303"/>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t>
            </a:r>
            <a:r>
              <a:rPr lang="en-US" sz="4800" b="1" i="1" dirty="0" smtClean="0">
                <a:solidFill>
                  <a:srgbClr val="1D3275"/>
                </a:solidFill>
                <a:latin typeface="Century Schoolbook" pitchFamily="18" charset="0"/>
              </a:rPr>
              <a:t>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520776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0"/>
            <a:ext cx="28448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4165600" y="6356350"/>
            <a:ext cx="3860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C414AED-89CE-4A48-8B2B-1B3A5C68EA2A}" type="slidenum">
              <a:rPr lang="en-US" smtClean="0"/>
              <a:t>‹#›</a:t>
            </a:fld>
            <a:endParaRPr lang="en-US" dirty="0"/>
          </a:p>
        </p:txBody>
      </p:sp>
    </p:spTree>
    <p:extLst>
      <p:ext uri="{BB962C8B-B14F-4D97-AF65-F5344CB8AC3E}">
        <p14:creationId xmlns:p14="http://schemas.microsoft.com/office/powerpoint/2010/main" val="1995713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smtClean="0"/>
              <a:t>Click to edit Master title style</a:t>
            </a:r>
            <a:endParaRPr lang="en-US"/>
          </a:p>
        </p:txBody>
      </p:sp>
      <p:sp>
        <p:nvSpPr>
          <p:cNvPr id="3" name="Content Placeholder 2"/>
          <p:cNvSpPr>
            <a:spLocks noGrp="1"/>
          </p:cNvSpPr>
          <p:nvPr>
            <p:ph idx="1"/>
          </p:nvPr>
        </p:nvSpPr>
        <p:spPr>
          <a:xfrm>
            <a:off x="847165" y="1789114"/>
            <a:ext cx="10945906" cy="4262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dirty="0"/>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dirty="0"/>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smtClean="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fld id="{36A6A193-2FDC-48DD-8023-1C75B05EEA9A}" type="slidenum">
              <a:rPr lang="en-US" smtClean="0"/>
              <a:t>‹#›</a:t>
            </a:fld>
            <a:endParaRPr lang="en-US" dirty="0"/>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p>
        </p:txBody>
      </p:sp>
      <p:sp>
        <p:nvSpPr>
          <p:cNvPr id="222223" name="Rectangle 15"/>
          <p:cNvSpPr>
            <a:spLocks noChangeArrowheads="1"/>
          </p:cNvSpPr>
          <p:nvPr/>
        </p:nvSpPr>
        <p:spPr bwMode="auto">
          <a:xfrm>
            <a:off x="859367" y="6400800"/>
            <a:ext cx="2574423"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ransition/>
  <p:timing>
    <p:tnLst>
      <p:par>
        <p:cTn id="1" dur="indefinite" restart="never" nodeType="tmRoot"/>
      </p:par>
    </p:tnLst>
  </p:timing>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po.gov/fdsys/pkg/PLAW-112publ154/pdf/PLAW-112publ154.pdf" TargetMode="External"/><Relationship Id="rId7" Type="http://schemas.openxmlformats.org/officeDocument/2006/relationships/hyperlink" Target="http://vbaw.vba.va.gov/bl/21/advisory/CAVCDAD.htm" TargetMode="External"/><Relationship Id="rId2" Type="http://schemas.openxmlformats.org/officeDocument/2006/relationships/hyperlink" Target="https://www.gpo.gov/fdsys/pkg/PLAW-106publ475/pdf/PLAW-106publ475.pdf" TargetMode="External"/><Relationship Id="rId1" Type="http://schemas.openxmlformats.org/officeDocument/2006/relationships/slideLayout" Target="../slideLayouts/slideLayout2.xml"/><Relationship Id="rId6" Type="http://schemas.openxmlformats.org/officeDocument/2006/relationships/hyperlink" Target="https://vaww.compensation.pension.km.va.gov/system/templates/selfservice/va_ka/portal.html?encodedHash=" TargetMode="External"/><Relationship Id="rId5" Type="http://schemas.openxmlformats.org/officeDocument/2006/relationships/hyperlink" Target="http://www.ecfr.gov/cgi-bin/text-idx?c=ecfr&amp;sid=39c7e367a71c8efc570650851b266303&amp;rgn=div5&amp;view=text&amp;node=38:1.0.1.1.4&amp;idno=38" TargetMode="External"/><Relationship Id="rId4" Type="http://schemas.openxmlformats.org/officeDocument/2006/relationships/hyperlink" Target="https://www.law.cornell.edu/uscode/text/38/5103"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Century Schoolbook" pitchFamily="18" charset="0"/>
              </a:rPr>
              <a:t>Compensation </a:t>
            </a:r>
            <a:r>
              <a:rPr lang="en-US" sz="2800" b="1" i="1" dirty="0" smtClean="0">
                <a:solidFill>
                  <a:srgbClr val="1D3275"/>
                </a:solidFill>
                <a:latin typeface="Century Schoolbook" pitchFamily="18" charset="0"/>
              </a:rPr>
              <a:t>Service</a:t>
            </a:r>
            <a:endParaRPr lang="en-US" sz="2800" b="1" i="1" dirty="0">
              <a:solidFill>
                <a:srgbClr val="1D3275"/>
              </a:solidFill>
              <a:latin typeface="Century Schoolbook" pitchFamily="18" charset="0"/>
            </a:endParaRP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smtClean="0">
                <a:latin typeface="Century Schoolbook" pitchFamily="18" charset="0"/>
              </a:rPr>
              <a:t>March 2016</a:t>
            </a:r>
          </a:p>
        </p:txBody>
      </p:sp>
      <p:sp>
        <p:nvSpPr>
          <p:cNvPr id="4" name="Rectangle 2"/>
          <p:cNvSpPr txBox="1">
            <a:spLocks noChangeArrowheads="1"/>
          </p:cNvSpPr>
          <p:nvPr/>
        </p:nvSpPr>
        <p:spPr bwMode="auto">
          <a:xfrm>
            <a:off x="2209800" y="4953000"/>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smtClean="0">
                <a:solidFill>
                  <a:srgbClr val="1D3275"/>
                </a:solidFill>
                <a:latin typeface="Verdana" pitchFamily="34" charset="0"/>
              </a:rPr>
              <a:t>Changing the Game: </a:t>
            </a:r>
          </a:p>
          <a:p>
            <a:pPr>
              <a:defRPr/>
            </a:pPr>
            <a:r>
              <a:rPr lang="en-US" sz="3600" b="1" kern="0" dirty="0" smtClean="0">
                <a:solidFill>
                  <a:srgbClr val="1D3275"/>
                </a:solidFill>
                <a:latin typeface="Verdana" pitchFamily="34" charset="0"/>
              </a:rPr>
              <a:t>VA Examinations</a:t>
            </a:r>
            <a:endParaRPr lang="en-US" sz="6600" i="1" kern="0" dirty="0" smtClean="0">
              <a:solidFill>
                <a:srgbClr val="003366"/>
              </a:solidFill>
              <a:latin typeface="Verdana" pitchFamily="34" charset="0"/>
            </a:endParaRPr>
          </a:p>
        </p:txBody>
      </p:sp>
    </p:spTree>
    <p:extLst>
      <p:ext uri="{BB962C8B-B14F-4D97-AF65-F5344CB8AC3E}">
        <p14:creationId xmlns:p14="http://schemas.microsoft.com/office/powerpoint/2010/main" val="303315381"/>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Examples</a:t>
            </a:r>
            <a:endParaRPr lang="en-US" dirty="0"/>
          </a:p>
        </p:txBody>
      </p:sp>
      <p:sp>
        <p:nvSpPr>
          <p:cNvPr id="4" name="Text Placeholder 3"/>
          <p:cNvSpPr>
            <a:spLocks noGrp="1"/>
          </p:cNvSpPr>
          <p:nvPr>
            <p:ph type="body" idx="1"/>
          </p:nvPr>
        </p:nvSpPr>
        <p:spPr/>
        <p:txBody>
          <a:bodyPr/>
          <a:lstStyle/>
          <a:p>
            <a:endParaRPr lang="en-US" dirty="0"/>
          </a:p>
        </p:txBody>
      </p:sp>
      <p:sp>
        <p:nvSpPr>
          <p:cNvPr id="2" name="Slide Number Placeholder 1"/>
          <p:cNvSpPr>
            <a:spLocks noGrp="1"/>
          </p:cNvSpPr>
          <p:nvPr>
            <p:ph type="sldNum" sz="quarter" idx="10"/>
          </p:nvPr>
        </p:nvSpPr>
        <p:spPr/>
        <p:txBody>
          <a:bodyPr/>
          <a:lstStyle/>
          <a:p>
            <a:fld id="{7C414AED-89CE-4A48-8B2B-1B3A5C68EA2A}" type="slidenum">
              <a:rPr lang="en-US" smtClean="0"/>
              <a:t>10</a:t>
            </a:fld>
            <a:endParaRPr lang="en-US" dirty="0"/>
          </a:p>
        </p:txBody>
      </p:sp>
    </p:spTree>
    <p:custDataLst>
      <p:tags r:id="rId1"/>
    </p:custDataLst>
    <p:extLst>
      <p:ext uri="{BB962C8B-B14F-4D97-AF65-F5344CB8AC3E}">
        <p14:creationId xmlns:p14="http://schemas.microsoft.com/office/powerpoint/2010/main" val="24296153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Example 1</a:t>
            </a:r>
            <a:endParaRPr lang="en-US" dirty="0"/>
          </a:p>
        </p:txBody>
      </p:sp>
      <p:sp>
        <p:nvSpPr>
          <p:cNvPr id="6" name="Content Placeholder 5"/>
          <p:cNvSpPr>
            <a:spLocks noGrp="1"/>
          </p:cNvSpPr>
          <p:nvPr>
            <p:ph idx="1"/>
          </p:nvPr>
        </p:nvSpPr>
        <p:spPr/>
        <p:txBody>
          <a:bodyPr/>
          <a:lstStyle/>
          <a:p>
            <a:pPr marL="0" lvl="1" indent="0">
              <a:buClr>
                <a:schemeClr val="accent6">
                  <a:lumMod val="75000"/>
                </a:schemeClr>
              </a:buClr>
              <a:buNone/>
            </a:pPr>
            <a:r>
              <a:rPr lang="en-US" altLang="en-US" sz="3200" dirty="0">
                <a:latin typeface="Times New Roman" panose="02020603050405020304" pitchFamily="18" charset="0"/>
                <a:ea typeface="Georgia" pitchFamily="18" charset="0"/>
                <a:cs typeface="Times New Roman" panose="02020603050405020304" pitchFamily="18" charset="0"/>
              </a:rPr>
              <a:t>Veteran was discharged on July 31, 2006.  On July 10, 2010, the Veteran requested service connection for a right knee condition.  Service treatment records and VA examination showed right knee degenerative joint disease.  VA examination in October 2010 showed a 10 percent evaluation is warranted for painful range of motion and crepitus.  No lay statements or other evidence has been received since the VA examination.  If you are rating this case Sep. 1, 2014, what action should you take?</a:t>
            </a:r>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11</a:t>
            </a:fld>
            <a:endParaRPr lang="en-US" dirty="0"/>
          </a:p>
        </p:txBody>
      </p:sp>
    </p:spTree>
    <p:extLst>
      <p:ext uri="{BB962C8B-B14F-4D97-AF65-F5344CB8AC3E}">
        <p14:creationId xmlns:p14="http://schemas.microsoft.com/office/powerpoint/2010/main" val="31897801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1 Answer</a:t>
            </a:r>
            <a:endParaRPr lang="en-US" dirty="0"/>
          </a:p>
        </p:txBody>
      </p:sp>
      <p:sp>
        <p:nvSpPr>
          <p:cNvPr id="3" name="Content Placeholder 2"/>
          <p:cNvSpPr>
            <a:spLocks noGrp="1"/>
          </p:cNvSpPr>
          <p:nvPr>
            <p:ph idx="1"/>
          </p:nvPr>
        </p:nvSpPr>
        <p:spPr>
          <a:xfrm>
            <a:off x="592428" y="1596980"/>
            <a:ext cx="11200643" cy="4454571"/>
          </a:xfrm>
        </p:spPr>
        <p:txBody>
          <a:bodyPr>
            <a:normAutofit/>
          </a:bodyPr>
          <a:lstStyle/>
          <a:p>
            <a:pPr marL="0" lvl="1" indent="0">
              <a:buClr>
                <a:schemeClr val="accent6">
                  <a:lumMod val="75000"/>
                </a:schemeClr>
              </a:buClr>
              <a:buNone/>
            </a:pPr>
            <a:r>
              <a:rPr lang="en-US" altLang="en-US" sz="2000" dirty="0">
                <a:latin typeface="Times New Roman" panose="02020603050405020304" pitchFamily="18" charset="0"/>
                <a:ea typeface="Georgia" pitchFamily="18" charset="0"/>
                <a:cs typeface="Times New Roman" panose="02020603050405020304" pitchFamily="18" charset="0"/>
              </a:rPr>
              <a:t>Veteran was discharged on July 31, 2006.  On July 10, 2010, the Veteran requested service connection for a right knee condition.  Service treatment records and VA examination showed right knee degenerative joint disease.  VA examination in October 2010 showed a 10 percent evaluation is warranted for painful range of motion and crepitus.  No lay statements or other evidence has been received since the VA examination.  If you are rating this case Sep. 1, 2014, what action should you take?</a:t>
            </a:r>
          </a:p>
          <a:p>
            <a:pPr marL="0" indent="0">
              <a:buNone/>
            </a:pPr>
            <a:r>
              <a:rPr lang="en-US" dirty="0" smtClean="0"/>
              <a:t>Answer:</a:t>
            </a:r>
          </a:p>
          <a:p>
            <a:pPr marL="0" lvl="1" indent="0">
              <a:buClr>
                <a:schemeClr val="accent6">
                  <a:lumMod val="75000"/>
                </a:schemeClr>
              </a:buClr>
              <a:buNone/>
            </a:pPr>
            <a:r>
              <a:rPr lang="en-US" altLang="en-US" sz="2800" dirty="0">
                <a:solidFill>
                  <a:schemeClr val="tx1"/>
                </a:solidFill>
                <a:latin typeface="Times New Roman" panose="02020603050405020304" pitchFamily="18" charset="0"/>
                <a:cs typeface="Times New Roman" panose="02020603050405020304" pitchFamily="18" charset="0"/>
              </a:rPr>
              <a:t>Grant service connection for right knee degenerative joint disease at 10 percent from the date of claim.  The fact that medical evidence is nearly four years old is not sufficient to perform a new examination since we can grant the benefit sought and there is no evidence the condition has worsened since the October 2010 examination. </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12</a:t>
            </a:fld>
            <a:endParaRPr lang="en-US" dirty="0"/>
          </a:p>
        </p:txBody>
      </p:sp>
    </p:spTree>
    <p:extLst>
      <p:ext uri="{BB962C8B-B14F-4D97-AF65-F5344CB8AC3E}">
        <p14:creationId xmlns:p14="http://schemas.microsoft.com/office/powerpoint/2010/main" val="2142834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a:t>
            </a:r>
            <a:endParaRPr lang="en-US" dirty="0"/>
          </a:p>
        </p:txBody>
      </p:sp>
      <p:sp>
        <p:nvSpPr>
          <p:cNvPr id="3" name="Content Placeholder 2"/>
          <p:cNvSpPr>
            <a:spLocks noGrp="1"/>
          </p:cNvSpPr>
          <p:nvPr>
            <p:ph idx="1"/>
          </p:nvPr>
        </p:nvSpPr>
        <p:spPr/>
        <p:txBody>
          <a:bodyPr>
            <a:normAutofit fontScale="92500" lnSpcReduction="10000"/>
          </a:bodyPr>
          <a:lstStyle/>
          <a:p>
            <a:pPr marL="0" lvl="1" indent="0">
              <a:buClr>
                <a:schemeClr val="accent6">
                  <a:lumMod val="75000"/>
                </a:schemeClr>
              </a:buClr>
              <a:buNone/>
            </a:pPr>
            <a:r>
              <a:rPr lang="en-US" altLang="en-US" sz="4000" dirty="0">
                <a:latin typeface="Times New Roman" panose="02020603050405020304" pitchFamily="18" charset="0"/>
                <a:ea typeface="Georgia" pitchFamily="18" charset="0"/>
                <a:cs typeface="Times New Roman" panose="02020603050405020304" pitchFamily="18" charset="0"/>
              </a:rPr>
              <a:t>We receive a claim for ALS from a peacetime Veteran who was honorably discharged after four years of service ending in 1988.  The Veteran submits medical reports from his private neurologist with his claim confirming the diagnosis of ALS.  The date of claim is April 30, 2012.  STRs show no diagnosis of ALS or neurological disorder.  If you are rating this case today, what action should you take?</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13</a:t>
            </a:fld>
            <a:endParaRPr lang="en-US" dirty="0"/>
          </a:p>
        </p:txBody>
      </p:sp>
    </p:spTree>
    <p:extLst>
      <p:ext uri="{BB962C8B-B14F-4D97-AF65-F5344CB8AC3E}">
        <p14:creationId xmlns:p14="http://schemas.microsoft.com/office/powerpoint/2010/main" val="21718269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2 Answer</a:t>
            </a:r>
            <a:endParaRPr lang="en-US" dirty="0"/>
          </a:p>
        </p:txBody>
      </p:sp>
      <p:sp>
        <p:nvSpPr>
          <p:cNvPr id="3" name="Content Placeholder 2"/>
          <p:cNvSpPr>
            <a:spLocks noGrp="1"/>
          </p:cNvSpPr>
          <p:nvPr>
            <p:ph idx="1"/>
          </p:nvPr>
        </p:nvSpPr>
        <p:spPr/>
        <p:txBody>
          <a:bodyPr>
            <a:normAutofit fontScale="92500"/>
          </a:bodyPr>
          <a:lstStyle/>
          <a:p>
            <a:pPr marL="0" lvl="1" indent="0">
              <a:buClr>
                <a:schemeClr val="accent6">
                  <a:lumMod val="75000"/>
                </a:schemeClr>
              </a:buClr>
              <a:buNone/>
            </a:pPr>
            <a:r>
              <a:rPr lang="en-US" altLang="en-US" sz="2000" dirty="0">
                <a:latin typeface="Times New Roman" panose="02020603050405020304" pitchFamily="18" charset="0"/>
                <a:ea typeface="Georgia" pitchFamily="18" charset="0"/>
                <a:cs typeface="Times New Roman" panose="02020603050405020304" pitchFamily="18" charset="0"/>
              </a:rPr>
              <a:t>We receive a claim for ALS from a peacetime Veteran who was honorably discharged after four years of service ending in 1988.  The Veteran submits medical reports from his private neurologist with his claim confirming the diagnosis of ALS.  The date of claim is April 30, 2012.  STRs show no diagnosis of ALS or neurological disorder.  If you are rating this case today, what action should you take?</a:t>
            </a:r>
          </a:p>
          <a:p>
            <a:pPr marL="0" indent="0">
              <a:buNone/>
            </a:pPr>
            <a:r>
              <a:rPr lang="en-US" dirty="0" smtClean="0"/>
              <a:t>Answer: </a:t>
            </a:r>
          </a:p>
          <a:p>
            <a:pPr marL="0" lvl="1" indent="0">
              <a:buClr>
                <a:schemeClr val="accent6">
                  <a:lumMod val="75000"/>
                </a:schemeClr>
              </a:buClr>
              <a:buNone/>
            </a:pPr>
            <a:r>
              <a:rPr lang="en-US" altLang="en-US" sz="2800" dirty="0">
                <a:solidFill>
                  <a:schemeClr val="tx1"/>
                </a:solidFill>
                <a:latin typeface="Times New Roman" panose="02020603050405020304" pitchFamily="18" charset="0"/>
                <a:cs typeface="Times New Roman" panose="02020603050405020304" pitchFamily="18" charset="0"/>
              </a:rPr>
              <a:t>Grant service connection for ALS at 100 percent from the date of claim.  A VA examination is not warranted since we can grant the benefit sought and assign a disability evaluation.  No VCAA development is required since we granted the benefit sought.  Only consider a VA examination if the medical evidence revealed residuals requiring a separate evaluation.  An interim rating decision is still required to establish service connection and entitlement to treatment.</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14</a:t>
            </a:fld>
            <a:endParaRPr lang="en-US" dirty="0"/>
          </a:p>
        </p:txBody>
      </p:sp>
    </p:spTree>
    <p:extLst>
      <p:ext uri="{BB962C8B-B14F-4D97-AF65-F5344CB8AC3E}">
        <p14:creationId xmlns:p14="http://schemas.microsoft.com/office/powerpoint/2010/main" val="3527383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a:t>
            </a:r>
            <a:endParaRPr lang="en-US" dirty="0"/>
          </a:p>
        </p:txBody>
      </p:sp>
      <p:sp>
        <p:nvSpPr>
          <p:cNvPr id="3" name="Content Placeholder 2"/>
          <p:cNvSpPr>
            <a:spLocks noGrp="1"/>
          </p:cNvSpPr>
          <p:nvPr>
            <p:ph idx="1"/>
          </p:nvPr>
        </p:nvSpPr>
        <p:spPr/>
        <p:txBody>
          <a:bodyPr/>
          <a:lstStyle/>
          <a:p>
            <a:pPr marL="0" lvl="1" indent="0">
              <a:buClr>
                <a:schemeClr val="accent6">
                  <a:lumMod val="75000"/>
                </a:schemeClr>
              </a:buClr>
              <a:buNone/>
            </a:pPr>
            <a:r>
              <a:rPr lang="en-US" altLang="en-US" sz="3600" dirty="0">
                <a:latin typeface="Times New Roman" panose="02020603050405020304" pitchFamily="18" charset="0"/>
                <a:ea typeface="Georgia" pitchFamily="18" charset="0"/>
                <a:cs typeface="Times New Roman" panose="02020603050405020304" pitchFamily="18" charset="0"/>
              </a:rPr>
              <a:t>Veteran is service connected for diabetes mellitus type II with nephropathy at 20 percent disabling.  On July 20, 2012, the Veteran submits medical reports from his private physician revealing a chronically elevated creatinine level of 2.5 since November 11, 2011.  If you are rating this case today, what action should you take?</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15</a:t>
            </a:fld>
            <a:endParaRPr lang="en-US" dirty="0"/>
          </a:p>
        </p:txBody>
      </p:sp>
    </p:spTree>
    <p:extLst>
      <p:ext uri="{BB962C8B-B14F-4D97-AF65-F5344CB8AC3E}">
        <p14:creationId xmlns:p14="http://schemas.microsoft.com/office/powerpoint/2010/main" val="35362905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3 Answer</a:t>
            </a:r>
            <a:endParaRPr lang="en-US" dirty="0"/>
          </a:p>
        </p:txBody>
      </p:sp>
      <p:sp>
        <p:nvSpPr>
          <p:cNvPr id="3" name="Content Placeholder 2"/>
          <p:cNvSpPr>
            <a:spLocks noGrp="1"/>
          </p:cNvSpPr>
          <p:nvPr>
            <p:ph idx="1"/>
          </p:nvPr>
        </p:nvSpPr>
        <p:spPr/>
        <p:txBody>
          <a:bodyPr>
            <a:normAutofit lnSpcReduction="10000"/>
          </a:bodyPr>
          <a:lstStyle/>
          <a:p>
            <a:pPr marL="0" lvl="1" indent="0">
              <a:buClr>
                <a:schemeClr val="accent6">
                  <a:lumMod val="75000"/>
                </a:schemeClr>
              </a:buClr>
              <a:buNone/>
            </a:pPr>
            <a:r>
              <a:rPr lang="en-US" altLang="en-US" sz="2000" dirty="0">
                <a:latin typeface="Times New Roman" panose="02020603050405020304" pitchFamily="18" charset="0"/>
                <a:ea typeface="Georgia" pitchFamily="18" charset="0"/>
                <a:cs typeface="Times New Roman" panose="02020603050405020304" pitchFamily="18" charset="0"/>
              </a:rPr>
              <a:t>Veteran is service connected for diabetes mellitus type II with nephropathy at 20 percent disabling.  On July 20, 2012, the Veteran submits medical reports from his private physician revealing a chronically elevated creatinine level of 2.5 since November 11, 2011.  If you are rating this case today, what action should you take?</a:t>
            </a:r>
          </a:p>
          <a:p>
            <a:pPr marL="0" indent="0">
              <a:buNone/>
            </a:pPr>
            <a:r>
              <a:rPr lang="en-US" dirty="0" smtClean="0"/>
              <a:t>Answer:</a:t>
            </a:r>
          </a:p>
          <a:p>
            <a:pPr marL="0" lvl="1" indent="0">
              <a:buClr>
                <a:schemeClr val="accent6">
                  <a:lumMod val="75000"/>
                </a:schemeClr>
              </a:buClr>
              <a:buNone/>
            </a:pPr>
            <a:r>
              <a:rPr lang="en-US" altLang="en-US" sz="3200" dirty="0">
                <a:solidFill>
                  <a:schemeClr val="tx1"/>
                </a:solidFill>
                <a:latin typeface="Times New Roman" panose="02020603050405020304" pitchFamily="18" charset="0"/>
                <a:cs typeface="Times New Roman" panose="02020603050405020304" pitchFamily="18" charset="0"/>
              </a:rPr>
              <a:t>Increase the evaluation for nephropathy to 60 percent from the date the medical evidence showed the worsening of the condition as private medical evidence was received within one year of the date the increase occurred. Neither §5103</a:t>
            </a:r>
            <a:r>
              <a:rPr lang="en-US" altLang="en-US" sz="3200" dirty="0" smtClean="0">
                <a:solidFill>
                  <a:schemeClr val="tx1"/>
                </a:solidFill>
                <a:latin typeface="Times New Roman" panose="02020603050405020304" pitchFamily="18" charset="0"/>
                <a:cs typeface="Times New Roman" panose="02020603050405020304" pitchFamily="18" charset="0"/>
              </a:rPr>
              <a:t> </a:t>
            </a:r>
            <a:r>
              <a:rPr lang="en-US" altLang="en-US" sz="3200" dirty="0">
                <a:solidFill>
                  <a:schemeClr val="tx1"/>
                </a:solidFill>
                <a:latin typeface="Times New Roman" panose="02020603050405020304" pitchFamily="18" charset="0"/>
                <a:cs typeface="Times New Roman" panose="02020603050405020304" pitchFamily="18" charset="0"/>
              </a:rPr>
              <a:t>development nor a VA examination is required since we can grant the benefit sought.</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16</a:t>
            </a:fld>
            <a:endParaRPr lang="en-US" dirty="0"/>
          </a:p>
        </p:txBody>
      </p:sp>
    </p:spTree>
    <p:extLst>
      <p:ext uri="{BB962C8B-B14F-4D97-AF65-F5344CB8AC3E}">
        <p14:creationId xmlns:p14="http://schemas.microsoft.com/office/powerpoint/2010/main" val="227093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4</a:t>
            </a:r>
            <a:endParaRPr lang="en-US" dirty="0"/>
          </a:p>
        </p:txBody>
      </p:sp>
      <p:sp>
        <p:nvSpPr>
          <p:cNvPr id="3" name="Content Placeholder 2"/>
          <p:cNvSpPr>
            <a:spLocks noGrp="1"/>
          </p:cNvSpPr>
          <p:nvPr>
            <p:ph idx="1"/>
          </p:nvPr>
        </p:nvSpPr>
        <p:spPr/>
        <p:txBody>
          <a:bodyPr>
            <a:normAutofit lnSpcReduction="10000"/>
          </a:bodyPr>
          <a:lstStyle/>
          <a:p>
            <a:pPr marL="0" lvl="1" indent="0">
              <a:buClr>
                <a:schemeClr val="accent6">
                  <a:lumMod val="75000"/>
                </a:schemeClr>
              </a:buClr>
              <a:buNone/>
            </a:pPr>
            <a:r>
              <a:rPr lang="en-US" altLang="en-US" sz="3600" dirty="0">
                <a:latin typeface="Times New Roman" panose="02020603050405020304" pitchFamily="18" charset="0"/>
                <a:ea typeface="Georgia" pitchFamily="18" charset="0"/>
                <a:cs typeface="Times New Roman" panose="02020603050405020304" pitchFamily="18" charset="0"/>
              </a:rPr>
              <a:t>Veteran claims a right knee disability due to parachute jumping in service and submits a statement that he suffers with right knee pain.  Service treatment records do not show right knee treatment.  The DD Form 214 shows the Veteran earned a Master Parachutist Badge.  The date of claim is May 1, 2012; the Veteran was released from active duty on September 4, 2005.  If you are rating this case today, what action should you take?</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17</a:t>
            </a:fld>
            <a:endParaRPr lang="en-US" dirty="0"/>
          </a:p>
        </p:txBody>
      </p:sp>
    </p:spTree>
    <p:extLst>
      <p:ext uri="{BB962C8B-B14F-4D97-AF65-F5344CB8AC3E}">
        <p14:creationId xmlns:p14="http://schemas.microsoft.com/office/powerpoint/2010/main" val="23948300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4 Answer</a:t>
            </a:r>
            <a:endParaRPr lang="en-US" dirty="0"/>
          </a:p>
        </p:txBody>
      </p:sp>
      <p:sp>
        <p:nvSpPr>
          <p:cNvPr id="3" name="Content Placeholder 2"/>
          <p:cNvSpPr>
            <a:spLocks noGrp="1"/>
          </p:cNvSpPr>
          <p:nvPr>
            <p:ph idx="1"/>
          </p:nvPr>
        </p:nvSpPr>
        <p:spPr/>
        <p:txBody>
          <a:bodyPr>
            <a:normAutofit lnSpcReduction="10000"/>
          </a:bodyPr>
          <a:lstStyle/>
          <a:p>
            <a:pPr marL="0" lvl="1" indent="0">
              <a:buClr>
                <a:schemeClr val="accent6">
                  <a:lumMod val="75000"/>
                </a:schemeClr>
              </a:buClr>
              <a:buNone/>
            </a:pPr>
            <a:r>
              <a:rPr lang="en-US" altLang="en-US" sz="2000" dirty="0">
                <a:latin typeface="Times New Roman" panose="02020603050405020304" pitchFamily="18" charset="0"/>
                <a:ea typeface="Georgia" pitchFamily="18" charset="0"/>
                <a:cs typeface="Times New Roman" panose="02020603050405020304" pitchFamily="18" charset="0"/>
              </a:rPr>
              <a:t>Veteran claims a right knee disability due to parachute jumping in service and submits a statement that he suffers with right knee pain.  Service treatment records do not show right knee treatment.  The DD Form 214 shows the Veteran earned a Master Parachutist Badge.  The date of claim is May 1, 2012; the Veteran was released from active duty on September 4, 2005.  If you are rating this case today, what action should you take?</a:t>
            </a:r>
          </a:p>
          <a:p>
            <a:pPr marL="0" indent="0">
              <a:buNone/>
            </a:pPr>
            <a:r>
              <a:rPr lang="en-US" dirty="0" smtClean="0"/>
              <a:t>Answer:</a:t>
            </a:r>
          </a:p>
          <a:p>
            <a:pPr marL="0" lvl="1" indent="0">
              <a:buClr>
                <a:schemeClr val="accent6">
                  <a:lumMod val="75000"/>
                </a:schemeClr>
              </a:buClr>
              <a:buNone/>
            </a:pPr>
            <a:r>
              <a:rPr lang="en-US" altLang="en-US" sz="3600" dirty="0">
                <a:solidFill>
                  <a:schemeClr val="tx1"/>
                </a:solidFill>
                <a:latin typeface="Times New Roman" panose="02020603050405020304" pitchFamily="18" charset="0"/>
                <a:cs typeface="Times New Roman" panose="02020603050405020304" pitchFamily="18" charset="0"/>
              </a:rPr>
              <a:t>A VA examination with medical opinion is required.  In addition, §5103 notice is required as the evidence is not sufficient to grant the benefit sought by the Veteran at this time.</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18</a:t>
            </a:fld>
            <a:endParaRPr lang="en-US" dirty="0"/>
          </a:p>
        </p:txBody>
      </p:sp>
    </p:spTree>
    <p:extLst>
      <p:ext uri="{BB962C8B-B14F-4D97-AF65-F5344CB8AC3E}">
        <p14:creationId xmlns:p14="http://schemas.microsoft.com/office/powerpoint/2010/main" val="867119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heel(1)">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Practical scenarios</a:t>
            </a:r>
            <a:endParaRPr lang="en-US" dirty="0"/>
          </a:p>
        </p:txBody>
      </p:sp>
      <p:sp>
        <p:nvSpPr>
          <p:cNvPr id="6" name="Text Placeholder 5"/>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19</a:t>
            </a:fld>
            <a:endParaRPr lang="en-US" dirty="0"/>
          </a:p>
        </p:txBody>
      </p:sp>
    </p:spTree>
    <p:extLst>
      <p:ext uri="{BB962C8B-B14F-4D97-AF65-F5344CB8AC3E}">
        <p14:creationId xmlns:p14="http://schemas.microsoft.com/office/powerpoint/2010/main" val="3975478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pPr lvl="0" hangingPunct="0"/>
            <a:r>
              <a:rPr lang="en-US" dirty="0"/>
              <a:t>Identify when to request VA examinations and medical opinions</a:t>
            </a:r>
          </a:p>
          <a:p>
            <a:pPr lvl="0" hangingPunct="0"/>
            <a:r>
              <a:rPr lang="en-US" dirty="0" smtClean="0"/>
              <a:t>Understand </a:t>
            </a:r>
            <a:r>
              <a:rPr lang="en-US" dirty="0"/>
              <a:t>the requirements under 38 C.F.R. 3.326</a:t>
            </a:r>
          </a:p>
          <a:p>
            <a:pPr lvl="0" hangingPunct="0"/>
            <a:r>
              <a:rPr lang="en-US" dirty="0" smtClean="0"/>
              <a:t>Develop </a:t>
            </a:r>
            <a:r>
              <a:rPr lang="en-US" dirty="0"/>
              <a:t>an “exam by exception” mentality without compromising our duty to assist, where appropriate</a:t>
            </a:r>
          </a:p>
        </p:txBody>
      </p:sp>
      <p:sp>
        <p:nvSpPr>
          <p:cNvPr id="4" name="Slide Number Placeholder 3"/>
          <p:cNvSpPr>
            <a:spLocks noGrp="1"/>
          </p:cNvSpPr>
          <p:nvPr>
            <p:ph type="sldNum" sz="quarter" idx="10"/>
          </p:nvPr>
        </p:nvSpPr>
        <p:spPr/>
        <p:txBody>
          <a:bodyPr/>
          <a:lstStyle/>
          <a:p>
            <a:fld id="{7C414AED-89CE-4A48-8B2B-1B3A5C68EA2A}" type="slidenum">
              <a:rPr lang="en-US" smtClean="0"/>
              <a:t>2</a:t>
            </a:fld>
            <a:endParaRPr lang="en-US" dirty="0"/>
          </a:p>
        </p:txBody>
      </p:sp>
    </p:spTree>
    <p:extLst>
      <p:ext uri="{BB962C8B-B14F-4D97-AF65-F5344CB8AC3E}">
        <p14:creationId xmlns:p14="http://schemas.microsoft.com/office/powerpoint/2010/main" val="155537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Diabetic Complications</a:t>
            </a:r>
            <a:endParaRPr lang="en-US" dirty="0"/>
          </a:p>
        </p:txBody>
      </p:sp>
      <p:sp>
        <p:nvSpPr>
          <p:cNvPr id="6" name="Content Placeholder 5"/>
          <p:cNvSpPr>
            <a:spLocks noGrp="1"/>
          </p:cNvSpPr>
          <p:nvPr>
            <p:ph idx="1"/>
          </p:nvPr>
        </p:nvSpPr>
        <p:spPr/>
        <p:txBody>
          <a:bodyPr>
            <a:noAutofit/>
          </a:bodyPr>
          <a:lstStyle/>
          <a:p>
            <a:pPr marL="0" indent="0" hangingPunct="0">
              <a:buNone/>
            </a:pPr>
            <a:r>
              <a:rPr lang="en-US" dirty="0"/>
              <a:t>If we have a claim for diabetes mellitus and can grant a 20 percent evaluation based on evidence of a diagnosis and required insulin, can we grant the 20 percent evaluation and clear the EP without requesting an examination to determine if there are diabetic complications</a:t>
            </a:r>
            <a:r>
              <a:rPr lang="en-US" dirty="0" smtClean="0"/>
              <a:t>?</a:t>
            </a:r>
          </a:p>
          <a:p>
            <a:pPr marL="0" indent="0" hangingPunct="0">
              <a:buNone/>
            </a:pPr>
            <a:endParaRPr lang="en-US" dirty="0"/>
          </a:p>
          <a:p>
            <a:pPr marL="0" indent="0">
              <a:buNone/>
            </a:pPr>
            <a:r>
              <a:rPr lang="en-US" b="1" u="sng" dirty="0"/>
              <a:t>Answer: </a:t>
            </a:r>
            <a:r>
              <a:rPr lang="en-US" dirty="0"/>
              <a:t>Yes, but please remember that if there is any evidence showing potential complications then a VA examination would be required if the evidence in the file is not sufficient to rate those disabilities. </a:t>
            </a:r>
          </a:p>
        </p:txBody>
      </p:sp>
      <p:sp>
        <p:nvSpPr>
          <p:cNvPr id="4" name="Slide Number Placeholder 3"/>
          <p:cNvSpPr>
            <a:spLocks noGrp="1"/>
          </p:cNvSpPr>
          <p:nvPr>
            <p:ph type="sldNum" sz="quarter" idx="10"/>
          </p:nvPr>
        </p:nvSpPr>
        <p:spPr/>
        <p:txBody>
          <a:bodyPr/>
          <a:lstStyle/>
          <a:p>
            <a:fld id="{7C414AED-89CE-4A48-8B2B-1B3A5C68EA2A}" type="slidenum">
              <a:rPr lang="en-US" smtClean="0"/>
              <a:t>20</a:t>
            </a:fld>
            <a:endParaRPr lang="en-US" dirty="0"/>
          </a:p>
        </p:txBody>
      </p:sp>
    </p:spTree>
    <p:extLst>
      <p:ext uri="{BB962C8B-B14F-4D97-AF65-F5344CB8AC3E}">
        <p14:creationId xmlns:p14="http://schemas.microsoft.com/office/powerpoint/2010/main" val="1329719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1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Total Disability based on Individual Unemployability</a:t>
            </a:r>
            <a:endParaRPr lang="en-US" dirty="0"/>
          </a:p>
        </p:txBody>
      </p:sp>
      <p:sp>
        <p:nvSpPr>
          <p:cNvPr id="3" name="Content Placeholder 2"/>
          <p:cNvSpPr>
            <a:spLocks noGrp="1"/>
          </p:cNvSpPr>
          <p:nvPr>
            <p:ph idx="1"/>
          </p:nvPr>
        </p:nvSpPr>
        <p:spPr/>
        <p:txBody>
          <a:bodyPr>
            <a:normAutofit fontScale="92500"/>
          </a:bodyPr>
          <a:lstStyle/>
          <a:p>
            <a:pPr marL="0" indent="0" hangingPunct="0">
              <a:buNone/>
            </a:pPr>
            <a:r>
              <a:rPr lang="en-US" dirty="0"/>
              <a:t>The Veteran files a claim for total disability based on individual unemployability (TDIU) in December 2012 stating he last worked in June 2012.  The evidence of record is sufficient to grant a 100 percent scheduler evaluation from the date of claim.  Do we have a duty to assist since we are granting the total evaluation?  </a:t>
            </a:r>
            <a:endParaRPr lang="en-US" dirty="0" smtClean="0"/>
          </a:p>
          <a:p>
            <a:pPr marL="0" indent="0" hangingPunct="0">
              <a:buNone/>
            </a:pPr>
            <a:endParaRPr lang="en-US" dirty="0"/>
          </a:p>
          <a:p>
            <a:pPr marL="0" indent="0">
              <a:buNone/>
            </a:pPr>
            <a:r>
              <a:rPr lang="en-US" b="1" u="sng" dirty="0"/>
              <a:t>Answer: </a:t>
            </a:r>
            <a:r>
              <a:rPr lang="en-US" dirty="0"/>
              <a:t>Remember TDIU is not a freestanding claim. If there is any potential entitlement to an earlier effective date, the we have the duty to assist in obtaining evidence for the time period between the date the claim was filed and awarded the total evaluation and the date the Veteran stopped working. </a:t>
            </a:r>
          </a:p>
        </p:txBody>
      </p:sp>
      <p:sp>
        <p:nvSpPr>
          <p:cNvPr id="4" name="Slide Number Placeholder 3"/>
          <p:cNvSpPr>
            <a:spLocks noGrp="1"/>
          </p:cNvSpPr>
          <p:nvPr>
            <p:ph type="sldNum" sz="quarter" idx="10"/>
          </p:nvPr>
        </p:nvSpPr>
        <p:spPr/>
        <p:txBody>
          <a:bodyPr/>
          <a:lstStyle/>
          <a:p>
            <a:fld id="{7C414AED-89CE-4A48-8B2B-1B3A5C68EA2A}" type="slidenum">
              <a:rPr lang="en-US" smtClean="0"/>
              <a:t>21</a:t>
            </a:fld>
            <a:endParaRPr lang="en-US" dirty="0"/>
          </a:p>
        </p:txBody>
      </p:sp>
    </p:spTree>
    <p:extLst>
      <p:ext uri="{BB962C8B-B14F-4D97-AF65-F5344CB8AC3E}">
        <p14:creationId xmlns:p14="http://schemas.microsoft.com/office/powerpoint/2010/main" val="830436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500"/>
                                        <p:tgtEl>
                                          <p:spTgt spid="3">
                                            <p:txEl>
                                              <p:pRg st="2" end="2"/>
                                            </p:txEl>
                                          </p:spTgt>
                                        </p:tgtEl>
                                      </p:cBhvr>
                                    </p:animEffect>
                                    <p:anim calcmode="lin" valueType="num">
                                      <p:cBhvr>
                                        <p:cTn id="8"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Asthma</a:t>
            </a:r>
            <a:endParaRPr lang="en-US" dirty="0"/>
          </a:p>
        </p:txBody>
      </p:sp>
      <p:sp>
        <p:nvSpPr>
          <p:cNvPr id="3" name="Content Placeholder 2"/>
          <p:cNvSpPr>
            <a:spLocks noGrp="1"/>
          </p:cNvSpPr>
          <p:nvPr>
            <p:ph idx="1"/>
          </p:nvPr>
        </p:nvSpPr>
        <p:spPr/>
        <p:txBody>
          <a:bodyPr>
            <a:normAutofit lnSpcReduction="10000"/>
          </a:bodyPr>
          <a:lstStyle/>
          <a:p>
            <a:pPr marL="0" indent="0" hangingPunct="0">
              <a:buNone/>
            </a:pPr>
            <a:r>
              <a:rPr lang="en-US" dirty="0"/>
              <a:t>The Veteran is service connected for asthma at 10 percent disabling and the medical records show use of an inhaler daily. Do we have to obtain pulmonary function testing?  </a:t>
            </a:r>
            <a:endParaRPr lang="en-US" dirty="0" smtClean="0"/>
          </a:p>
          <a:p>
            <a:pPr marL="0" indent="0" hangingPunct="0">
              <a:buNone/>
            </a:pPr>
            <a:endParaRPr lang="en-US" dirty="0"/>
          </a:p>
          <a:p>
            <a:pPr marL="0" indent="0">
              <a:buNone/>
            </a:pPr>
            <a:r>
              <a:rPr lang="en-US" b="1" u="sng" dirty="0"/>
              <a:t>Answer: </a:t>
            </a:r>
            <a:r>
              <a:rPr lang="en-US" dirty="0"/>
              <a:t>The requirements that PFTs be obtained as noted in 38 C.F.R. 4.96(d)(1) do not apply to diagnostic code 6602.  The claim can be rated and the Veteran’s evaluation can be increased to 30 percent, thus granting the benefit sought. However, if the respiratory condition is one in which PFT’s are required under 38 C.F.R. 4.96, the PFTs would have to be obtained. </a:t>
            </a:r>
          </a:p>
        </p:txBody>
      </p:sp>
      <p:sp>
        <p:nvSpPr>
          <p:cNvPr id="4" name="Slide Number Placeholder 3"/>
          <p:cNvSpPr>
            <a:spLocks noGrp="1"/>
          </p:cNvSpPr>
          <p:nvPr>
            <p:ph type="sldNum" sz="quarter" idx="10"/>
          </p:nvPr>
        </p:nvSpPr>
        <p:spPr/>
        <p:txBody>
          <a:bodyPr/>
          <a:lstStyle/>
          <a:p>
            <a:fld id="{7C414AED-89CE-4A48-8B2B-1B3A5C68EA2A}" type="slidenum">
              <a:rPr lang="en-US" smtClean="0"/>
              <a:t>22</a:t>
            </a:fld>
            <a:endParaRPr lang="en-US" dirty="0"/>
          </a:p>
        </p:txBody>
      </p:sp>
    </p:spTree>
    <p:extLst>
      <p:ext uri="{BB962C8B-B14F-4D97-AF65-F5344CB8AC3E}">
        <p14:creationId xmlns:p14="http://schemas.microsoft.com/office/powerpoint/2010/main" val="2700702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500"/>
                                        <p:tgtEl>
                                          <p:spTgt spid="3">
                                            <p:txEl>
                                              <p:pRg st="2" end="2"/>
                                            </p:txEl>
                                          </p:spTgt>
                                        </p:tgtEl>
                                      </p:cBhvr>
                                    </p:animEffect>
                                    <p:anim calcmode="lin" valueType="num">
                                      <p:cBhvr>
                                        <p:cTn id="8"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Medical Examination</a:t>
            </a:r>
            <a:endParaRPr lang="en-US" dirty="0"/>
          </a:p>
        </p:txBody>
      </p:sp>
      <p:sp>
        <p:nvSpPr>
          <p:cNvPr id="3" name="Content Placeholder 2"/>
          <p:cNvSpPr>
            <a:spLocks noGrp="1"/>
          </p:cNvSpPr>
          <p:nvPr>
            <p:ph idx="1"/>
          </p:nvPr>
        </p:nvSpPr>
        <p:spPr/>
        <p:txBody>
          <a:bodyPr>
            <a:normAutofit fontScale="92500" lnSpcReduction="10000"/>
          </a:bodyPr>
          <a:lstStyle/>
          <a:p>
            <a:pPr marL="0" indent="0" hangingPunct="0">
              <a:buNone/>
            </a:pPr>
            <a:r>
              <a:rPr lang="en-US" dirty="0"/>
              <a:t>For Veterans who have been out of service less than one year and who require a general medical examination, would we still have to get an exam if the STRs or other evidence provide sufficient evidence for granting?  For example, a Veteran diagnosed with sleep apnea and prescribed a CPAP </a:t>
            </a:r>
            <a:r>
              <a:rPr lang="en-US" dirty="0" smtClean="0"/>
              <a:t>machine </a:t>
            </a:r>
            <a:r>
              <a:rPr lang="en-US" dirty="0"/>
              <a:t>in service with no other claims associated with the original claim. </a:t>
            </a:r>
            <a:endParaRPr lang="en-US" dirty="0" smtClean="0"/>
          </a:p>
          <a:p>
            <a:pPr marL="0" indent="0" hangingPunct="0">
              <a:buNone/>
            </a:pPr>
            <a:endParaRPr lang="en-US" dirty="0"/>
          </a:p>
          <a:p>
            <a:pPr marL="0" indent="0">
              <a:buNone/>
            </a:pPr>
            <a:r>
              <a:rPr lang="en-US" b="1" u="sng" dirty="0"/>
              <a:t>Answer:</a:t>
            </a:r>
            <a:r>
              <a:rPr lang="en-US" dirty="0"/>
              <a:t> Since the medical evidence is clear that service connection is warranted and the 50 percent evaluation should be assigned, a general medical examination would not be required with no other claimed disabilities. However, if other issues were noted, an interim rating should be prepared and the other claims should receive proper development including a VA general medical examination. </a:t>
            </a:r>
          </a:p>
        </p:txBody>
      </p:sp>
      <p:sp>
        <p:nvSpPr>
          <p:cNvPr id="4" name="Slide Number Placeholder 3"/>
          <p:cNvSpPr>
            <a:spLocks noGrp="1"/>
          </p:cNvSpPr>
          <p:nvPr>
            <p:ph type="sldNum" sz="quarter" idx="10"/>
          </p:nvPr>
        </p:nvSpPr>
        <p:spPr/>
        <p:txBody>
          <a:bodyPr/>
          <a:lstStyle/>
          <a:p>
            <a:fld id="{7C414AED-89CE-4A48-8B2B-1B3A5C68EA2A}" type="slidenum">
              <a:rPr lang="en-US" smtClean="0"/>
              <a:t>23</a:t>
            </a:fld>
            <a:endParaRPr lang="en-US" dirty="0"/>
          </a:p>
        </p:txBody>
      </p:sp>
    </p:spTree>
    <p:extLst>
      <p:ext uri="{BB962C8B-B14F-4D97-AF65-F5344CB8AC3E}">
        <p14:creationId xmlns:p14="http://schemas.microsoft.com/office/powerpoint/2010/main" val="43542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ACE Examinations and Tender Scars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If a physician conducts an exam via telephone in accordance with ACE procedures, can we use that to grant a tender scar if it is noted as tender on the ACE examination? </a:t>
            </a:r>
            <a:endParaRPr lang="en-US" dirty="0" smtClean="0"/>
          </a:p>
          <a:p>
            <a:pPr marL="0" indent="0">
              <a:buNone/>
            </a:pPr>
            <a:endParaRPr lang="en-US" dirty="0"/>
          </a:p>
          <a:p>
            <a:pPr marL="0" indent="0">
              <a:buNone/>
            </a:pPr>
            <a:r>
              <a:rPr lang="en-US" b="1" u="sng" dirty="0" smtClean="0"/>
              <a:t>Answer:</a:t>
            </a:r>
            <a:r>
              <a:rPr lang="en-US" dirty="0" smtClean="0"/>
              <a:t> Under </a:t>
            </a:r>
            <a:r>
              <a:rPr lang="en-US" dirty="0"/>
              <a:t>38 C.F.R. 4.118, a compensable evaluation may be granted for a painful scar. There is no requirements in the rating schedule for the pain or tenderness to be objectively observed by the examiner. After any examination, review of the records available, and taking a history from the Veteran, if the physician feels the scar is painful, we should base our </a:t>
            </a:r>
            <a:r>
              <a:rPr lang="en-US" dirty="0" smtClean="0"/>
              <a:t>evaluation on </a:t>
            </a:r>
            <a:r>
              <a:rPr lang="en-US" dirty="0"/>
              <a:t>the findings from the examination. </a:t>
            </a:r>
          </a:p>
        </p:txBody>
      </p:sp>
      <p:sp>
        <p:nvSpPr>
          <p:cNvPr id="4" name="Slide Number Placeholder 3"/>
          <p:cNvSpPr>
            <a:spLocks noGrp="1"/>
          </p:cNvSpPr>
          <p:nvPr>
            <p:ph type="sldNum" sz="quarter" idx="10"/>
          </p:nvPr>
        </p:nvSpPr>
        <p:spPr/>
        <p:txBody>
          <a:bodyPr/>
          <a:lstStyle/>
          <a:p>
            <a:fld id="{7C414AED-89CE-4A48-8B2B-1B3A5C68EA2A}" type="slidenum">
              <a:rPr lang="en-US" smtClean="0"/>
              <a:t>24</a:t>
            </a:fld>
            <a:endParaRPr lang="en-US" dirty="0"/>
          </a:p>
        </p:txBody>
      </p:sp>
    </p:spTree>
    <p:extLst>
      <p:ext uri="{BB962C8B-B14F-4D97-AF65-F5344CB8AC3E}">
        <p14:creationId xmlns:p14="http://schemas.microsoft.com/office/powerpoint/2010/main" val="8540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1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METs, hypertrophy and dilatation</a:t>
            </a:r>
            <a:endParaRPr lang="en-US" dirty="0"/>
          </a:p>
        </p:txBody>
      </p:sp>
      <p:sp>
        <p:nvSpPr>
          <p:cNvPr id="3" name="Content Placeholder 2"/>
          <p:cNvSpPr>
            <a:spLocks noGrp="1"/>
          </p:cNvSpPr>
          <p:nvPr>
            <p:ph idx="1"/>
          </p:nvPr>
        </p:nvSpPr>
        <p:spPr/>
        <p:txBody>
          <a:bodyPr/>
          <a:lstStyle/>
          <a:p>
            <a:pPr marL="0" indent="0" hangingPunct="0">
              <a:buNone/>
            </a:pPr>
            <a:r>
              <a:rPr lang="en-US" dirty="0"/>
              <a:t>For cardio cases involving ischemic heart disease (IHD), can an evaluation of 10 percent be assigned based on continuous medication noted in the medical evidence or do we need an examination</a:t>
            </a:r>
            <a:r>
              <a:rPr lang="en-US" dirty="0" smtClean="0"/>
              <a:t>?</a:t>
            </a:r>
          </a:p>
          <a:p>
            <a:pPr marL="0" indent="0" hangingPunct="0">
              <a:buNone/>
            </a:pPr>
            <a:endParaRPr lang="en-US" dirty="0"/>
          </a:p>
          <a:p>
            <a:pPr marL="0" indent="0">
              <a:buNone/>
            </a:pPr>
            <a:r>
              <a:rPr lang="en-US" b="1" u="sng" dirty="0"/>
              <a:t>Answer:</a:t>
            </a:r>
            <a:r>
              <a:rPr lang="en-US" dirty="0"/>
              <a:t> Under 38 C.F.R. 4.100, we much ascertain cardiac enlargement in all cases and a METs level unless contraindicated or otherwise not required in 38 C.F.R. 4.100(b). If the medical evidence does not indicate METs or cardiac enlargement, an examination would be required.  However, an interim decision should be completed. </a:t>
            </a:r>
          </a:p>
        </p:txBody>
      </p:sp>
      <p:sp>
        <p:nvSpPr>
          <p:cNvPr id="4" name="Slide Number Placeholder 3"/>
          <p:cNvSpPr>
            <a:spLocks noGrp="1"/>
          </p:cNvSpPr>
          <p:nvPr>
            <p:ph type="sldNum" sz="quarter" idx="10"/>
          </p:nvPr>
        </p:nvSpPr>
        <p:spPr/>
        <p:txBody>
          <a:bodyPr/>
          <a:lstStyle/>
          <a:p>
            <a:fld id="{7C414AED-89CE-4A48-8B2B-1B3A5C68EA2A}" type="slidenum">
              <a:rPr lang="en-US" smtClean="0"/>
              <a:t>25</a:t>
            </a:fld>
            <a:endParaRPr lang="en-US" dirty="0"/>
          </a:p>
        </p:txBody>
      </p:sp>
    </p:spTree>
    <p:extLst>
      <p:ext uri="{BB962C8B-B14F-4D97-AF65-F5344CB8AC3E}">
        <p14:creationId xmlns:p14="http://schemas.microsoft.com/office/powerpoint/2010/main" val="2768392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500"/>
                                        <p:tgtEl>
                                          <p:spTgt spid="3">
                                            <p:txEl>
                                              <p:pRg st="2" end="2"/>
                                            </p:txEl>
                                          </p:spTgt>
                                        </p:tgtEl>
                                      </p:cBhvr>
                                    </p:animEffect>
                                    <p:anim calcmode="lin" valueType="num">
                                      <p:cBhvr>
                                        <p:cTn id="8"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Goldman Chart</a:t>
            </a:r>
            <a:endParaRPr lang="en-US" dirty="0"/>
          </a:p>
        </p:txBody>
      </p:sp>
      <p:sp>
        <p:nvSpPr>
          <p:cNvPr id="3" name="Content Placeholder 2"/>
          <p:cNvSpPr>
            <a:spLocks noGrp="1"/>
          </p:cNvSpPr>
          <p:nvPr>
            <p:ph idx="1"/>
          </p:nvPr>
        </p:nvSpPr>
        <p:spPr/>
        <p:txBody>
          <a:bodyPr/>
          <a:lstStyle/>
          <a:p>
            <a:pPr marL="0" indent="0" hangingPunct="0">
              <a:buNone/>
            </a:pPr>
            <a:r>
              <a:rPr lang="en-US" dirty="0"/>
              <a:t>Is the Goldman chart for vision cases still needed?</a:t>
            </a:r>
          </a:p>
          <a:p>
            <a:pPr marL="0" indent="0">
              <a:buNone/>
            </a:pPr>
            <a:endParaRPr lang="en-US" b="1" u="sng" dirty="0" smtClean="0"/>
          </a:p>
          <a:p>
            <a:pPr marL="0" indent="0">
              <a:buNone/>
            </a:pPr>
            <a:r>
              <a:rPr lang="en-US" b="1" u="sng" dirty="0" smtClean="0"/>
              <a:t>Answer</a:t>
            </a:r>
            <a:r>
              <a:rPr lang="en-US" b="1" u="sng" dirty="0"/>
              <a:t>:</a:t>
            </a:r>
            <a:r>
              <a:rPr lang="en-US" dirty="0"/>
              <a:t> Yes, per 38 C.F.R. 4.77 and 4.78, a Goldman perimeter chart is required to evaluate visual field defects associated with a disability and for diplopia. However, when this type of testing is required and will always be determined by the physician. </a:t>
            </a:r>
          </a:p>
        </p:txBody>
      </p:sp>
      <p:sp>
        <p:nvSpPr>
          <p:cNvPr id="4" name="Slide Number Placeholder 3"/>
          <p:cNvSpPr>
            <a:spLocks noGrp="1"/>
          </p:cNvSpPr>
          <p:nvPr>
            <p:ph type="sldNum" sz="quarter" idx="10"/>
          </p:nvPr>
        </p:nvSpPr>
        <p:spPr/>
        <p:txBody>
          <a:bodyPr/>
          <a:lstStyle/>
          <a:p>
            <a:fld id="{7C414AED-89CE-4A48-8B2B-1B3A5C68EA2A}" type="slidenum">
              <a:rPr lang="en-US" smtClean="0"/>
              <a:t>26</a:t>
            </a:fld>
            <a:endParaRPr lang="en-US" dirty="0"/>
          </a:p>
        </p:txBody>
      </p:sp>
    </p:spTree>
    <p:extLst>
      <p:ext uri="{BB962C8B-B14F-4D97-AF65-F5344CB8AC3E}">
        <p14:creationId xmlns:p14="http://schemas.microsoft.com/office/powerpoint/2010/main" val="1833784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500"/>
                                        <p:tgtEl>
                                          <p:spTgt spid="3">
                                            <p:txEl>
                                              <p:pRg st="2" end="2"/>
                                            </p:txEl>
                                          </p:spTgt>
                                        </p:tgtEl>
                                      </p:cBhvr>
                                    </p:animEffect>
                                    <p:anim calcmode="lin" valueType="num">
                                      <p:cBhvr>
                                        <p:cTn id="8"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Tinnitus</a:t>
            </a:r>
            <a:endParaRPr lang="en-US" dirty="0"/>
          </a:p>
        </p:txBody>
      </p:sp>
      <p:sp>
        <p:nvSpPr>
          <p:cNvPr id="3" name="Content Placeholder 2"/>
          <p:cNvSpPr>
            <a:spLocks noGrp="1"/>
          </p:cNvSpPr>
          <p:nvPr>
            <p:ph idx="1"/>
          </p:nvPr>
        </p:nvSpPr>
        <p:spPr/>
        <p:txBody>
          <a:bodyPr>
            <a:normAutofit lnSpcReduction="10000"/>
          </a:bodyPr>
          <a:lstStyle/>
          <a:p>
            <a:pPr marL="0" indent="0" hangingPunct="0">
              <a:buNone/>
            </a:pPr>
            <a:r>
              <a:rPr lang="en-US" dirty="0"/>
              <a:t>Can we grant tinnitus based on evidence in the STRs? When STRs show complaints versus a diagnosis of tinnitus, should we get an examination? In which case? </a:t>
            </a:r>
          </a:p>
          <a:p>
            <a:endParaRPr lang="en-US" b="1" u="sng" dirty="0" smtClean="0"/>
          </a:p>
          <a:p>
            <a:pPr marL="0" indent="0">
              <a:buNone/>
            </a:pPr>
            <a:r>
              <a:rPr lang="en-US" b="1" u="sng" dirty="0" smtClean="0"/>
              <a:t>Answer</a:t>
            </a:r>
            <a:r>
              <a:rPr lang="en-US" b="1" u="sng" dirty="0"/>
              <a:t>:</a:t>
            </a:r>
            <a:r>
              <a:rPr lang="en-US" dirty="0"/>
              <a:t> If the Veteran has complaints of tinnitus in service and post service medical evidence showing a diagnosis of tinnitus, service connection can be granted without a nexus (M21-1 III.iv.4.B.3.g).  We do not service connect complaints, only a diagnosed disability.  Be cautious, as physicians often times diagnose tinnitus in parts of an examination that are not necessarily labeled as the diagnosis section of the report. </a:t>
            </a:r>
          </a:p>
        </p:txBody>
      </p:sp>
      <p:sp>
        <p:nvSpPr>
          <p:cNvPr id="4" name="Slide Number Placeholder 3"/>
          <p:cNvSpPr>
            <a:spLocks noGrp="1"/>
          </p:cNvSpPr>
          <p:nvPr>
            <p:ph type="sldNum" sz="quarter" idx="10"/>
          </p:nvPr>
        </p:nvSpPr>
        <p:spPr/>
        <p:txBody>
          <a:bodyPr/>
          <a:lstStyle/>
          <a:p>
            <a:fld id="{7C414AED-89CE-4A48-8B2B-1B3A5C68EA2A}" type="slidenum">
              <a:rPr lang="en-US" smtClean="0"/>
              <a:t>27</a:t>
            </a:fld>
            <a:endParaRPr lang="en-US" dirty="0"/>
          </a:p>
        </p:txBody>
      </p:sp>
    </p:spTree>
    <p:extLst>
      <p:ext uri="{BB962C8B-B14F-4D97-AF65-F5344CB8AC3E}">
        <p14:creationId xmlns:p14="http://schemas.microsoft.com/office/powerpoint/2010/main" val="1795395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500"/>
                                        <p:tgtEl>
                                          <p:spTgt spid="3">
                                            <p:txEl>
                                              <p:pRg st="2" end="2"/>
                                            </p:txEl>
                                          </p:spTgt>
                                        </p:tgtEl>
                                      </p:cBhvr>
                                    </p:animEffect>
                                    <p:anim calcmode="lin" valueType="num">
                                      <p:cBhvr>
                                        <p:cTn id="8"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Chiropractor</a:t>
            </a:r>
            <a:endParaRPr lang="en-US" dirty="0"/>
          </a:p>
        </p:txBody>
      </p:sp>
      <p:sp>
        <p:nvSpPr>
          <p:cNvPr id="3" name="Content Placeholder 2"/>
          <p:cNvSpPr>
            <a:spLocks noGrp="1"/>
          </p:cNvSpPr>
          <p:nvPr>
            <p:ph idx="1"/>
          </p:nvPr>
        </p:nvSpPr>
        <p:spPr/>
        <p:txBody>
          <a:bodyPr/>
          <a:lstStyle/>
          <a:p>
            <a:pPr marL="0" indent="0" hangingPunct="0">
              <a:buNone/>
            </a:pPr>
            <a:r>
              <a:rPr lang="en-US" dirty="0"/>
              <a:t>Can we use chiropractor reports for range of motion testing for rating purposes?</a:t>
            </a:r>
          </a:p>
          <a:p>
            <a:pPr marL="0" indent="0">
              <a:buNone/>
            </a:pPr>
            <a:endParaRPr lang="en-US" b="1" u="sng" dirty="0" smtClean="0"/>
          </a:p>
          <a:p>
            <a:pPr marL="0" indent="0">
              <a:buNone/>
            </a:pPr>
            <a:r>
              <a:rPr lang="en-US" b="1" u="sng" dirty="0" smtClean="0"/>
              <a:t>Answer</a:t>
            </a:r>
            <a:r>
              <a:rPr lang="en-US" b="1" u="sng" dirty="0"/>
              <a:t>:</a:t>
            </a:r>
            <a:r>
              <a:rPr lang="en-US" dirty="0"/>
              <a:t> Chiropractor reports are medical evidence and should be given weight when evaluation evidence as directed in 38 C.F.R. 4.6. However chiropractic reports alone s</a:t>
            </a:r>
            <a:r>
              <a:rPr lang="en-US" dirty="0" smtClean="0"/>
              <a:t>howing </a:t>
            </a:r>
            <a:r>
              <a:rPr lang="en-US" dirty="0"/>
              <a:t>range of motion values are not sufficient to assign an evaluation based on limitation of motion in the rating schedule. </a:t>
            </a:r>
          </a:p>
        </p:txBody>
      </p:sp>
      <p:sp>
        <p:nvSpPr>
          <p:cNvPr id="4" name="Slide Number Placeholder 3"/>
          <p:cNvSpPr>
            <a:spLocks noGrp="1"/>
          </p:cNvSpPr>
          <p:nvPr>
            <p:ph type="sldNum" sz="quarter" idx="10"/>
          </p:nvPr>
        </p:nvSpPr>
        <p:spPr/>
        <p:txBody>
          <a:bodyPr/>
          <a:lstStyle/>
          <a:p>
            <a:fld id="{7C414AED-89CE-4A48-8B2B-1B3A5C68EA2A}" type="slidenum">
              <a:rPr lang="en-US" smtClean="0"/>
              <a:t>28</a:t>
            </a:fld>
            <a:endParaRPr lang="en-US" dirty="0"/>
          </a:p>
        </p:txBody>
      </p:sp>
    </p:spTree>
    <p:extLst>
      <p:ext uri="{BB962C8B-B14F-4D97-AF65-F5344CB8AC3E}">
        <p14:creationId xmlns:p14="http://schemas.microsoft.com/office/powerpoint/2010/main" val="294402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500"/>
                                        <p:tgtEl>
                                          <p:spTgt spid="3">
                                            <p:txEl>
                                              <p:pRg st="2" end="2"/>
                                            </p:txEl>
                                          </p:spTgt>
                                        </p:tgtEl>
                                      </p:cBhvr>
                                    </p:animEffect>
                                    <p:anim calcmode="lin" valueType="num">
                                      <p:cBhvr>
                                        <p:cTn id="8"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 Form 21-4142</a:t>
            </a:r>
            <a:endParaRPr lang="en-US" dirty="0"/>
          </a:p>
        </p:txBody>
      </p:sp>
      <p:sp>
        <p:nvSpPr>
          <p:cNvPr id="3" name="Content Placeholder 2"/>
          <p:cNvSpPr>
            <a:spLocks noGrp="1"/>
          </p:cNvSpPr>
          <p:nvPr>
            <p:ph idx="1"/>
          </p:nvPr>
        </p:nvSpPr>
        <p:spPr/>
        <p:txBody>
          <a:bodyPr/>
          <a:lstStyle/>
          <a:p>
            <a:pPr marL="0" indent="0" hangingPunct="0">
              <a:buNone/>
            </a:pPr>
            <a:r>
              <a:rPr lang="en-US" dirty="0"/>
              <a:t>We can grant the benefit sought, but the Veteran submitted VA Form 21-4142s.  Do we have to obtain those records?  </a:t>
            </a:r>
            <a:endParaRPr lang="en-US" dirty="0" smtClean="0"/>
          </a:p>
          <a:p>
            <a:pPr hangingPunct="0"/>
            <a:endParaRPr lang="en-US" dirty="0"/>
          </a:p>
          <a:p>
            <a:pPr marL="0" indent="0">
              <a:buNone/>
            </a:pPr>
            <a:r>
              <a:rPr lang="en-US" b="1" u="sng" dirty="0"/>
              <a:t>Answer:</a:t>
            </a:r>
            <a:r>
              <a:rPr lang="en-US" dirty="0"/>
              <a:t> Yes, we have to obtain the records. We should do the interim rating granting the benefits sought, and then obtain the records for review. </a:t>
            </a:r>
          </a:p>
        </p:txBody>
      </p:sp>
      <p:sp>
        <p:nvSpPr>
          <p:cNvPr id="4" name="Slide Number Placeholder 3"/>
          <p:cNvSpPr>
            <a:spLocks noGrp="1"/>
          </p:cNvSpPr>
          <p:nvPr>
            <p:ph type="sldNum" sz="quarter" idx="10"/>
          </p:nvPr>
        </p:nvSpPr>
        <p:spPr/>
        <p:txBody>
          <a:bodyPr/>
          <a:lstStyle/>
          <a:p>
            <a:fld id="{7C414AED-89CE-4A48-8B2B-1B3A5C68EA2A}" type="slidenum">
              <a:rPr lang="en-US" smtClean="0"/>
              <a:t>29</a:t>
            </a:fld>
            <a:endParaRPr lang="en-US" dirty="0"/>
          </a:p>
        </p:txBody>
      </p:sp>
    </p:spTree>
    <p:extLst>
      <p:ext uri="{BB962C8B-B14F-4D97-AF65-F5344CB8AC3E}">
        <p14:creationId xmlns:p14="http://schemas.microsoft.com/office/powerpoint/2010/main" val="1927576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500"/>
                                        <p:tgtEl>
                                          <p:spTgt spid="3">
                                            <p:txEl>
                                              <p:pRg st="2" end="2"/>
                                            </p:txEl>
                                          </p:spTgt>
                                        </p:tgtEl>
                                      </p:cBhvr>
                                    </p:animEffect>
                                    <p:anim calcmode="lin" valueType="num">
                                      <p:cBhvr>
                                        <p:cTn id="8"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55000" lnSpcReduction="20000"/>
          </a:bodyPr>
          <a:lstStyle/>
          <a:p>
            <a:pPr lvl="0" hangingPunct="0"/>
            <a:r>
              <a:rPr lang="en-US" i="1" u="sng" dirty="0">
                <a:hlinkClick r:id="rId2"/>
              </a:rPr>
              <a:t>Public Law 106-475, </a:t>
            </a:r>
            <a:r>
              <a:rPr lang="en-US" u="sng" dirty="0">
                <a:hlinkClick r:id="rId2"/>
              </a:rPr>
              <a:t>Veterans Claims Assistance Act of 2000</a:t>
            </a:r>
            <a:endParaRPr lang="en-US" dirty="0"/>
          </a:p>
          <a:p>
            <a:pPr lvl="0" hangingPunct="0"/>
            <a:r>
              <a:rPr lang="en-US" i="1" u="sng" dirty="0">
                <a:hlinkClick r:id="rId3"/>
              </a:rPr>
              <a:t>Public Law 112-154, </a:t>
            </a:r>
            <a:r>
              <a:rPr lang="en-US" u="sng" dirty="0">
                <a:hlinkClick r:id="rId3"/>
              </a:rPr>
              <a:t>Section 505,</a:t>
            </a:r>
            <a:r>
              <a:rPr lang="en-US" i="1" u="sng" dirty="0">
                <a:hlinkClick r:id="rId3"/>
              </a:rPr>
              <a:t> </a:t>
            </a:r>
            <a:r>
              <a:rPr lang="en-US" u="sng" dirty="0">
                <a:hlinkClick r:id="rId3"/>
              </a:rPr>
              <a:t>Duty to assist claimants in obtaining private records</a:t>
            </a:r>
            <a:endParaRPr lang="en-US" dirty="0"/>
          </a:p>
          <a:p>
            <a:pPr lvl="0" hangingPunct="0"/>
            <a:r>
              <a:rPr lang="en-US" u="sng" dirty="0">
                <a:hlinkClick r:id="rId4"/>
              </a:rPr>
              <a:t>38 U.S.C. 5103, Notice to claimants of required information and evidence</a:t>
            </a:r>
            <a:endParaRPr lang="en-US" dirty="0"/>
          </a:p>
          <a:p>
            <a:pPr lvl="0" hangingPunct="0"/>
            <a:r>
              <a:rPr lang="en-US" u="sng" dirty="0">
                <a:hlinkClick r:id="rId5"/>
              </a:rPr>
              <a:t>38 C.F.R. 3.159, Department of Veterans Affairs assistance in developing claims</a:t>
            </a:r>
            <a:endParaRPr lang="en-US" dirty="0"/>
          </a:p>
          <a:p>
            <a:pPr lvl="0" hangingPunct="0"/>
            <a:r>
              <a:rPr lang="en-US" u="sng" dirty="0">
                <a:hlinkClick r:id="rId5"/>
              </a:rPr>
              <a:t>38 C.F.R. 3.303(b), Chronicity and continuity</a:t>
            </a:r>
            <a:endParaRPr lang="en-US" dirty="0"/>
          </a:p>
          <a:p>
            <a:pPr lvl="0" hangingPunct="0"/>
            <a:r>
              <a:rPr lang="en-US" u="sng" dirty="0">
                <a:hlinkClick r:id="rId5"/>
              </a:rPr>
              <a:t>38 C.F.R. 3.304, Direct service connection: wartime and peacetime</a:t>
            </a:r>
            <a:endParaRPr lang="en-US" dirty="0"/>
          </a:p>
          <a:p>
            <a:pPr lvl="0" hangingPunct="0"/>
            <a:r>
              <a:rPr lang="en-US" u="sng" dirty="0">
                <a:hlinkClick r:id="rId5"/>
              </a:rPr>
              <a:t>38 C.F.R. 3.326, Examinations</a:t>
            </a:r>
            <a:endParaRPr lang="en-US" dirty="0"/>
          </a:p>
          <a:p>
            <a:pPr lvl="0" hangingPunct="0"/>
            <a:r>
              <a:rPr lang="en-US" u="sng" dirty="0">
                <a:hlinkClick r:id="rId6"/>
              </a:rPr>
              <a:t>M21-1, Part I, Subpart 1, Duty to </a:t>
            </a:r>
            <a:r>
              <a:rPr lang="en-US" u="sng" dirty="0" smtClean="0">
                <a:hlinkClick r:id="rId6"/>
              </a:rPr>
              <a:t>Assist</a:t>
            </a:r>
            <a:endParaRPr lang="en-US" u="sng" dirty="0" smtClean="0"/>
          </a:p>
          <a:p>
            <a:pPr lvl="0" hangingPunct="0"/>
            <a:r>
              <a:rPr lang="en-US" u="sng" dirty="0">
                <a:hlinkClick r:id="rId6"/>
              </a:rPr>
              <a:t>M21-1, Part III, Subpart iv, 5.1, Guidelines for evaluating evidence</a:t>
            </a:r>
            <a:endParaRPr lang="en-US" dirty="0"/>
          </a:p>
          <a:p>
            <a:pPr lvl="0" hangingPunct="0"/>
            <a:r>
              <a:rPr lang="en-US" u="sng" dirty="0">
                <a:hlinkClick r:id="rId7"/>
              </a:rPr>
              <a:t>Proscelle v. Derwinski, No. 90-570, July 24, 1992</a:t>
            </a:r>
            <a:endParaRPr lang="en-US" dirty="0"/>
          </a:p>
          <a:p>
            <a:pPr lvl="0" hangingPunct="0"/>
            <a:r>
              <a:rPr lang="en-US" u="sng" dirty="0">
                <a:hlinkClick r:id="rId7"/>
              </a:rPr>
              <a:t>Shoffner v. Principi, No. 99-967, July 30, 2002</a:t>
            </a:r>
            <a:endParaRPr lang="en-US" dirty="0"/>
          </a:p>
          <a:p>
            <a:pPr lvl="0" hangingPunct="0"/>
            <a:r>
              <a:rPr lang="en-US" u="sng" dirty="0">
                <a:hlinkClick r:id="rId7"/>
              </a:rPr>
              <a:t>Kowalski v. Nicholson, No. 02-1284, June 8, 2005</a:t>
            </a:r>
            <a:endParaRPr lang="en-US" dirty="0"/>
          </a:p>
          <a:p>
            <a:pPr lvl="0" hangingPunct="0"/>
            <a:r>
              <a:rPr lang="en-US" u="sng" dirty="0">
                <a:hlinkClick r:id="rId7"/>
              </a:rPr>
              <a:t>McLendon v. Nicholson, No. 04-0185, June 5, 2006</a:t>
            </a:r>
            <a:endParaRPr lang="en-US" dirty="0"/>
          </a:p>
          <a:p>
            <a:pPr lvl="0" hangingPunct="0"/>
            <a:r>
              <a:rPr lang="en-US" u="sng" dirty="0">
                <a:hlinkClick r:id="rId7"/>
              </a:rPr>
              <a:t>Palczewski v. Nicholson, No. 04-1001, April 24, 2007</a:t>
            </a:r>
            <a:endParaRPr lang="en-US" dirty="0"/>
          </a:p>
          <a:p>
            <a:pPr lvl="0" hangingPunct="0"/>
            <a:r>
              <a:rPr lang="en-US" u="sng" dirty="0">
                <a:hlinkClick r:id="rId7"/>
              </a:rPr>
              <a:t>Waters v. Shinseki, No. 2009-7071, April 6, 2010</a:t>
            </a:r>
            <a:endParaRPr lang="en-US" dirty="0"/>
          </a:p>
          <a:p>
            <a:pPr lvl="0" hangingPunct="0"/>
            <a:r>
              <a:rPr lang="en-US" u="sng" dirty="0">
                <a:hlinkClick r:id="rId7"/>
              </a:rPr>
              <a:t>Walker v. Shinseki, No 2011-7184, February 21, 2013</a:t>
            </a:r>
            <a:endParaRPr lang="en-US" dirty="0"/>
          </a:p>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a:t>
            </a:fld>
            <a:endParaRPr lang="en-US" dirty="0"/>
          </a:p>
        </p:txBody>
      </p:sp>
    </p:spTree>
    <p:extLst>
      <p:ext uri="{BB962C8B-B14F-4D97-AF65-F5344CB8AC3E}">
        <p14:creationId xmlns:p14="http://schemas.microsoft.com/office/powerpoint/2010/main" val="8628267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Non-compensable Evaluations</a:t>
            </a:r>
            <a:endParaRPr lang="en-US" dirty="0"/>
          </a:p>
        </p:txBody>
      </p:sp>
      <p:sp>
        <p:nvSpPr>
          <p:cNvPr id="3" name="Content Placeholder 2"/>
          <p:cNvSpPr>
            <a:spLocks noGrp="1"/>
          </p:cNvSpPr>
          <p:nvPr>
            <p:ph idx="1"/>
          </p:nvPr>
        </p:nvSpPr>
        <p:spPr/>
        <p:txBody>
          <a:bodyPr/>
          <a:lstStyle/>
          <a:p>
            <a:pPr marL="0" indent="0" hangingPunct="0">
              <a:buNone/>
            </a:pPr>
            <a:r>
              <a:rPr lang="en-US" dirty="0"/>
              <a:t>How do we balance doing an interim rating as opposed to getting an exam altogether? What if the “grant” is only 0 percent?</a:t>
            </a:r>
          </a:p>
          <a:p>
            <a:pPr marL="0" indent="0">
              <a:buNone/>
            </a:pPr>
            <a:endParaRPr lang="en-US" b="1" u="sng" dirty="0" smtClean="0"/>
          </a:p>
          <a:p>
            <a:pPr marL="0" indent="0">
              <a:buNone/>
            </a:pPr>
            <a:r>
              <a:rPr lang="en-US" b="1" u="sng" dirty="0" smtClean="0"/>
              <a:t>Answer</a:t>
            </a:r>
            <a:r>
              <a:rPr lang="en-US" b="1" u="sng" dirty="0"/>
              <a:t>:</a:t>
            </a:r>
            <a:r>
              <a:rPr lang="en-US" dirty="0"/>
              <a:t> An interim rating for any evaluation is only required when we still need to develop some type of evidence in relation to the level of disability impairment needed to evaluate under the rating schedule.  Any disability evaluation, including a non-compensable evaluation may be assigned if evidence adequate for rating purposes is received from any source as noted in 38 CFR 3.326.</a:t>
            </a:r>
          </a:p>
        </p:txBody>
      </p:sp>
      <p:sp>
        <p:nvSpPr>
          <p:cNvPr id="4" name="Slide Number Placeholder 3"/>
          <p:cNvSpPr>
            <a:spLocks noGrp="1"/>
          </p:cNvSpPr>
          <p:nvPr>
            <p:ph type="sldNum" sz="quarter" idx="10"/>
          </p:nvPr>
        </p:nvSpPr>
        <p:spPr/>
        <p:txBody>
          <a:bodyPr/>
          <a:lstStyle/>
          <a:p>
            <a:fld id="{7C414AED-89CE-4A48-8B2B-1B3A5C68EA2A}" type="slidenum">
              <a:rPr lang="en-US" smtClean="0"/>
              <a:t>30</a:t>
            </a:fld>
            <a:endParaRPr lang="en-US" dirty="0"/>
          </a:p>
        </p:txBody>
      </p:sp>
    </p:spTree>
    <p:extLst>
      <p:ext uri="{BB962C8B-B14F-4D97-AF65-F5344CB8AC3E}">
        <p14:creationId xmlns:p14="http://schemas.microsoft.com/office/powerpoint/2010/main" val="4042473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500"/>
                                        <p:tgtEl>
                                          <p:spTgt spid="3">
                                            <p:txEl>
                                              <p:pRg st="2" end="2"/>
                                            </p:txEl>
                                          </p:spTgt>
                                        </p:tgtEl>
                                      </p:cBhvr>
                                    </p:animEffect>
                                    <p:anim calcmode="lin" valueType="num">
                                      <p:cBhvr>
                                        <p:cTn id="8"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Painful Motion</a:t>
            </a:r>
            <a:endParaRPr lang="en-US" dirty="0"/>
          </a:p>
        </p:txBody>
      </p:sp>
      <p:sp>
        <p:nvSpPr>
          <p:cNvPr id="3" name="Content Placeholder 2"/>
          <p:cNvSpPr>
            <a:spLocks noGrp="1"/>
          </p:cNvSpPr>
          <p:nvPr>
            <p:ph idx="1"/>
          </p:nvPr>
        </p:nvSpPr>
        <p:spPr/>
        <p:txBody>
          <a:bodyPr>
            <a:normAutofit fontScale="92500" lnSpcReduction="20000"/>
          </a:bodyPr>
          <a:lstStyle/>
          <a:p>
            <a:pPr marL="0" indent="0" hangingPunct="0">
              <a:buNone/>
            </a:pPr>
            <a:r>
              <a:rPr lang="en-US" dirty="0"/>
              <a:t>A Veteran who is already service connected at 0 percent for a knee disability submits a claim for increased evaluation.  In addition, the Veteran submits medical evidence from his physician showing painful range of motion testing on examination.  May we assign a 10 percent evaluation and not order an examination to assess all potential means to rate a knee disability</a:t>
            </a:r>
            <a:r>
              <a:rPr lang="en-US" dirty="0" smtClean="0"/>
              <a:t>?</a:t>
            </a:r>
          </a:p>
          <a:p>
            <a:pPr marL="0" indent="0" hangingPunct="0">
              <a:buNone/>
            </a:pPr>
            <a:endParaRPr lang="en-US" dirty="0"/>
          </a:p>
          <a:p>
            <a:pPr marL="0" indent="0">
              <a:buNone/>
            </a:pPr>
            <a:r>
              <a:rPr lang="en-US" b="1" u="sng" dirty="0"/>
              <a:t>Answer:</a:t>
            </a:r>
            <a:r>
              <a:rPr lang="en-US" dirty="0"/>
              <a:t> Under 38 CFR 4.59, an evaluation of 10 percent should be granted.  Interim ratings and scheduling VA examinations are </a:t>
            </a:r>
            <a:r>
              <a:rPr lang="en-US" b="1" u="sng" dirty="0"/>
              <a:t>not</a:t>
            </a:r>
            <a:r>
              <a:rPr lang="en-US" dirty="0"/>
              <a:t> required to assess every potential means of evaluating the disability.  Granting the 10 percent satisfies the requirement to grant the benefit sought and the Veteran retains the right to submit further evidence in relation to the evaluation of the disability or to request an increase evaluation with a VA examination.</a:t>
            </a:r>
          </a:p>
        </p:txBody>
      </p:sp>
      <p:sp>
        <p:nvSpPr>
          <p:cNvPr id="4" name="Slide Number Placeholder 3"/>
          <p:cNvSpPr>
            <a:spLocks noGrp="1"/>
          </p:cNvSpPr>
          <p:nvPr>
            <p:ph type="sldNum" sz="quarter" idx="10"/>
          </p:nvPr>
        </p:nvSpPr>
        <p:spPr/>
        <p:txBody>
          <a:bodyPr/>
          <a:lstStyle/>
          <a:p>
            <a:fld id="{7C414AED-89CE-4A48-8B2B-1B3A5C68EA2A}" type="slidenum">
              <a:rPr lang="en-US" smtClean="0"/>
              <a:t>31</a:t>
            </a:fld>
            <a:endParaRPr lang="en-US" dirty="0"/>
          </a:p>
        </p:txBody>
      </p:sp>
    </p:spTree>
    <p:extLst>
      <p:ext uri="{BB962C8B-B14F-4D97-AF65-F5344CB8AC3E}">
        <p14:creationId xmlns:p14="http://schemas.microsoft.com/office/powerpoint/2010/main" val="2895424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500"/>
                                        <p:tgtEl>
                                          <p:spTgt spid="3">
                                            <p:txEl>
                                              <p:pRg st="2" end="2"/>
                                            </p:txEl>
                                          </p:spTgt>
                                        </p:tgtEl>
                                      </p:cBhvr>
                                    </p:animEffect>
                                    <p:anim calcmode="lin" valueType="num">
                                      <p:cBhvr>
                                        <p:cTn id="8"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Appeals</a:t>
            </a:r>
            <a:endParaRPr lang="en-US" dirty="0"/>
          </a:p>
        </p:txBody>
      </p:sp>
      <p:sp>
        <p:nvSpPr>
          <p:cNvPr id="3" name="Content Placeholder 2"/>
          <p:cNvSpPr>
            <a:spLocks noGrp="1"/>
          </p:cNvSpPr>
          <p:nvPr>
            <p:ph idx="1"/>
          </p:nvPr>
        </p:nvSpPr>
        <p:spPr/>
        <p:txBody>
          <a:bodyPr/>
          <a:lstStyle/>
          <a:p>
            <a:pPr marL="0" indent="0">
              <a:buNone/>
            </a:pPr>
            <a:r>
              <a:rPr lang="en-US" dirty="0"/>
              <a:t>Does “changing the game” and developing an “examination by exception” mentality apply to claims on appeal</a:t>
            </a:r>
            <a:r>
              <a:rPr lang="en-US" dirty="0" smtClean="0"/>
              <a:t>?</a:t>
            </a:r>
          </a:p>
          <a:p>
            <a:pPr marL="0" indent="0">
              <a:buNone/>
            </a:pPr>
            <a:endParaRPr lang="en-US" dirty="0"/>
          </a:p>
          <a:p>
            <a:pPr marL="0" indent="0">
              <a:buNone/>
            </a:pPr>
            <a:r>
              <a:rPr lang="en-US" b="1" u="sng" dirty="0"/>
              <a:t>Answer:</a:t>
            </a:r>
            <a:r>
              <a:rPr lang="en-US" dirty="0"/>
              <a:t> No, this process does not change what a total grant of the benefit sought on appeal is.  During appeals, if the Veteran claims an increase, only the schedular maximum for that condition is considered a total grant of the benefit sought.  This process does not change the examination requirements for appeals, particularly if the claim has been remanded for a VA examination.</a:t>
            </a:r>
          </a:p>
          <a:p>
            <a:pPr marL="0" indent="0">
              <a:buNone/>
            </a:pP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32</a:t>
            </a:fld>
            <a:endParaRPr lang="en-US" dirty="0"/>
          </a:p>
        </p:txBody>
      </p:sp>
    </p:spTree>
    <p:extLst>
      <p:ext uri="{BB962C8B-B14F-4D97-AF65-F5344CB8AC3E}">
        <p14:creationId xmlns:p14="http://schemas.microsoft.com/office/powerpoint/2010/main" val="125354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500"/>
                                        <p:tgtEl>
                                          <p:spTgt spid="3">
                                            <p:txEl>
                                              <p:pRg st="2" end="2"/>
                                            </p:txEl>
                                          </p:spTgt>
                                        </p:tgtEl>
                                      </p:cBhvr>
                                    </p:animEffect>
                                    <p:anim calcmode="lin" valueType="num">
                                      <p:cBhvr>
                                        <p:cTn id="8"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Conclusion</a:t>
            </a:r>
            <a:endParaRPr lang="en-US" dirty="0"/>
          </a:p>
        </p:txBody>
      </p:sp>
      <p:sp>
        <p:nvSpPr>
          <p:cNvPr id="6" name="Text Placeholder 5"/>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33</a:t>
            </a:fld>
            <a:endParaRPr lang="en-US" dirty="0"/>
          </a:p>
        </p:txBody>
      </p:sp>
    </p:spTree>
    <p:extLst>
      <p:ext uri="{BB962C8B-B14F-4D97-AF65-F5344CB8AC3E}">
        <p14:creationId xmlns:p14="http://schemas.microsoft.com/office/powerpoint/2010/main" val="7067738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Conclusion</a:t>
            </a:r>
            <a:endParaRPr lang="en-US" dirty="0"/>
          </a:p>
        </p:txBody>
      </p:sp>
      <p:sp>
        <p:nvSpPr>
          <p:cNvPr id="6" name="Content Placeholder 5"/>
          <p:cNvSpPr>
            <a:spLocks noGrp="1"/>
          </p:cNvSpPr>
          <p:nvPr>
            <p:ph idx="1"/>
          </p:nvPr>
        </p:nvSpPr>
        <p:spPr/>
        <p:txBody>
          <a:bodyPr/>
          <a:lstStyle/>
          <a:p>
            <a:pPr marL="0" indent="0">
              <a:buNone/>
            </a:pPr>
            <a:r>
              <a:rPr lang="en-US" dirty="0" smtClean="0"/>
              <a:t>An examination is warranted if: </a:t>
            </a:r>
          </a:p>
          <a:p>
            <a:r>
              <a:rPr lang="en-US" dirty="0" smtClean="0"/>
              <a:t>Veteran indicates condition has worsened and there is no evidence that is adequate for rating purposes</a:t>
            </a:r>
          </a:p>
          <a:p>
            <a:r>
              <a:rPr lang="en-US" dirty="0" smtClean="0"/>
              <a:t>If medical opinion for nexus is required</a:t>
            </a:r>
          </a:p>
          <a:p>
            <a:r>
              <a:rPr lang="en-US" dirty="0" smtClean="0"/>
              <a:t>If no evidence to evaluate disability under rating schedule</a:t>
            </a:r>
          </a:p>
          <a:p>
            <a:pPr marL="0" indent="0">
              <a:buNone/>
            </a:pPr>
            <a:endParaRPr lang="en-US" dirty="0"/>
          </a:p>
          <a:p>
            <a:pPr marL="0" indent="0">
              <a:buNone/>
            </a:pPr>
            <a:r>
              <a:rPr lang="en-US" dirty="0" smtClean="0"/>
              <a:t>If benefit sought can be granted, duty to notify and assist no longer apply</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34</a:t>
            </a:fld>
            <a:endParaRPr lang="en-US" dirty="0"/>
          </a:p>
        </p:txBody>
      </p:sp>
    </p:spTree>
    <p:extLst>
      <p:ext uri="{BB962C8B-B14F-4D97-AF65-F5344CB8AC3E}">
        <p14:creationId xmlns:p14="http://schemas.microsoft.com/office/powerpoint/2010/main" val="35421454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7C414AED-89CE-4A48-8B2B-1B3A5C68EA2A}" type="slidenum">
              <a:rPr lang="en-US" smtClean="0"/>
              <a:t>35</a:t>
            </a:fld>
            <a:endParaRPr lang="en-US" dirty="0"/>
          </a:p>
        </p:txBody>
      </p:sp>
    </p:spTree>
    <p:extLst>
      <p:ext uri="{BB962C8B-B14F-4D97-AF65-F5344CB8AC3E}">
        <p14:creationId xmlns:p14="http://schemas.microsoft.com/office/powerpoint/2010/main" val="2667533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Need This Training?</a:t>
            </a:r>
            <a:endParaRPr lang="en-US" dirty="0"/>
          </a:p>
        </p:txBody>
      </p:sp>
      <p:sp>
        <p:nvSpPr>
          <p:cNvPr id="3" name="Content Placeholder 2"/>
          <p:cNvSpPr>
            <a:spLocks noGrp="1"/>
          </p:cNvSpPr>
          <p:nvPr>
            <p:ph idx="1"/>
          </p:nvPr>
        </p:nvSpPr>
        <p:spPr/>
        <p:txBody>
          <a:bodyPr/>
          <a:lstStyle/>
          <a:p>
            <a:pPr marL="0" indent="0">
              <a:buNone/>
            </a:pPr>
            <a:r>
              <a:rPr lang="en-US" dirty="0" smtClean="0"/>
              <a:t>VBA employees need this training in order to:</a:t>
            </a:r>
          </a:p>
          <a:p>
            <a:r>
              <a:rPr lang="en-US" dirty="0" smtClean="0"/>
              <a:t>Develop an “examination by exception” mentality</a:t>
            </a:r>
          </a:p>
          <a:p>
            <a:r>
              <a:rPr lang="en-US" dirty="0" smtClean="0"/>
              <a:t>Clarify when medical evidence is “too old” for rating purposes</a:t>
            </a:r>
          </a:p>
          <a:p>
            <a:r>
              <a:rPr lang="en-US" dirty="0" smtClean="0"/>
              <a:t>Discuss means to rate claims without ordering examinations</a:t>
            </a:r>
          </a:p>
          <a:p>
            <a:r>
              <a:rPr lang="en-US" dirty="0" smtClean="0"/>
              <a:t>Ensure we are ordering examinations only when they are required</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4</a:t>
            </a:fld>
            <a:endParaRPr lang="en-US" dirty="0"/>
          </a:p>
        </p:txBody>
      </p:sp>
    </p:spTree>
    <p:extLst>
      <p:ext uri="{BB962C8B-B14F-4D97-AF65-F5344CB8AC3E}">
        <p14:creationId xmlns:p14="http://schemas.microsoft.com/office/powerpoint/2010/main" val="1451858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Veterans Claims Assistance Act (VCAA)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Prior to VCAA, Veterans had to obtain their own diagnosis of current disability</a:t>
            </a:r>
          </a:p>
          <a:p>
            <a:pPr lvl="1"/>
            <a:r>
              <a:rPr lang="en-US" dirty="0" smtClean="0"/>
              <a:t>Burden of proof on Veteran</a:t>
            </a:r>
          </a:p>
          <a:p>
            <a:pPr lvl="1"/>
            <a:r>
              <a:rPr lang="en-US" dirty="0" smtClean="0"/>
              <a:t>Created catch-22</a:t>
            </a:r>
          </a:p>
          <a:p>
            <a:r>
              <a:rPr lang="en-US" dirty="0" smtClean="0"/>
              <a:t>Don’t forget the three prongs needed for service connection</a:t>
            </a:r>
          </a:p>
          <a:p>
            <a:r>
              <a:rPr lang="en-US" dirty="0" smtClean="0"/>
              <a:t>VCAA, now known as </a:t>
            </a:r>
            <a:r>
              <a:rPr lang="en-US" altLang="en-US" dirty="0" smtClean="0">
                <a:solidFill>
                  <a:srgbClr val="002060"/>
                </a:solidFill>
              </a:rPr>
              <a:t>§5103,</a:t>
            </a:r>
            <a:r>
              <a:rPr lang="en-US" dirty="0" smtClean="0">
                <a:solidFill>
                  <a:srgbClr val="002060"/>
                </a:solidFill>
              </a:rPr>
              <a:t> </a:t>
            </a:r>
            <a:r>
              <a:rPr lang="en-US" dirty="0" smtClean="0"/>
              <a:t>changed approach and required VBA to have a duty to notify or assist the Veteran</a:t>
            </a:r>
          </a:p>
          <a:p>
            <a:pPr lvl="1"/>
            <a:r>
              <a:rPr lang="en-US" dirty="0" smtClean="0"/>
              <a:t>Includes duty </a:t>
            </a:r>
            <a:r>
              <a:rPr lang="en-US" dirty="0"/>
              <a:t>to provide medical examination and/or opinion when needed to make a decision on the claim</a:t>
            </a:r>
          </a:p>
          <a:p>
            <a:r>
              <a:rPr lang="en-US" dirty="0" smtClean="0"/>
              <a:t>“</a:t>
            </a:r>
            <a:r>
              <a:rPr lang="en-US" dirty="0"/>
              <a:t>C</a:t>
            </a:r>
            <a:r>
              <a:rPr lang="en-US" dirty="0" smtClean="0"/>
              <a:t>hanging the Game” means that when the benefit sought can be granted, duty to notify or assist no longer applies </a:t>
            </a:r>
          </a:p>
        </p:txBody>
      </p:sp>
      <p:sp>
        <p:nvSpPr>
          <p:cNvPr id="4" name="Slide Number Placeholder 3"/>
          <p:cNvSpPr>
            <a:spLocks noGrp="1"/>
          </p:cNvSpPr>
          <p:nvPr>
            <p:ph type="sldNum" sz="quarter" idx="10"/>
          </p:nvPr>
        </p:nvSpPr>
        <p:spPr/>
        <p:txBody>
          <a:bodyPr/>
          <a:lstStyle/>
          <a:p>
            <a:fld id="{7C414AED-89CE-4A48-8B2B-1B3A5C68EA2A}" type="slidenum">
              <a:rPr lang="en-US" smtClean="0"/>
              <a:t>5</a:t>
            </a:fld>
            <a:endParaRPr lang="en-US" dirty="0"/>
          </a:p>
        </p:txBody>
      </p:sp>
    </p:spTree>
    <p:extLst>
      <p:ext uri="{BB962C8B-B14F-4D97-AF65-F5344CB8AC3E}">
        <p14:creationId xmlns:p14="http://schemas.microsoft.com/office/powerpoint/2010/main" val="687583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38 C.F.R. 3.159(c)(4)(i) indicates VA will provide an medical examination or opinion based on review of the evidence if it is deemed necessary to decide the claim</a:t>
            </a:r>
          </a:p>
          <a:p>
            <a:pPr lvl="1"/>
            <a:r>
              <a:rPr lang="en-US" dirty="0"/>
              <a:t>Basis for “exam by exception” mentality</a:t>
            </a:r>
          </a:p>
          <a:p>
            <a:pPr lvl="1"/>
            <a:r>
              <a:rPr lang="en-US" dirty="0"/>
              <a:t>VBA can also refuse to provide an examination or opinion if sufficient evidence is already of record</a:t>
            </a:r>
          </a:p>
          <a:p>
            <a:r>
              <a:rPr lang="en-US" dirty="0" smtClean="0"/>
              <a:t>38 C.F.R. 3.304(c) indicates development of evidence should not be undertaken when evidence present is sufficient to determine  service connection</a:t>
            </a:r>
          </a:p>
          <a:p>
            <a:r>
              <a:rPr lang="en-US" dirty="0" smtClean="0"/>
              <a:t>Conversely, 38 C.F.R. 3.326 indicates an exam is authorized if the evidence accompanying claim is not sufficient for rating purposes</a:t>
            </a:r>
          </a:p>
          <a:p>
            <a:pPr lvl="1"/>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6</a:t>
            </a:fld>
            <a:endParaRPr lang="en-US" dirty="0"/>
          </a:p>
        </p:txBody>
      </p:sp>
    </p:spTree>
    <p:extLst>
      <p:ext uri="{BB962C8B-B14F-4D97-AF65-F5344CB8AC3E}">
        <p14:creationId xmlns:p14="http://schemas.microsoft.com/office/powerpoint/2010/main" val="151750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Evidence</a:t>
            </a:r>
            <a:endParaRPr lang="en-US" dirty="0"/>
          </a:p>
        </p:txBody>
      </p:sp>
      <p:sp>
        <p:nvSpPr>
          <p:cNvPr id="3" name="Content Placeholder 2"/>
          <p:cNvSpPr>
            <a:spLocks noGrp="1"/>
          </p:cNvSpPr>
          <p:nvPr>
            <p:ph idx="1"/>
          </p:nvPr>
        </p:nvSpPr>
        <p:spPr/>
        <p:txBody>
          <a:bodyPr/>
          <a:lstStyle/>
          <a:p>
            <a:r>
              <a:rPr lang="en-US" dirty="0" smtClean="0"/>
              <a:t>Medical evidence does not need to be in disability benefits questionnaire (DBQ) format unless the evidence is presented under the ACE process</a:t>
            </a:r>
          </a:p>
          <a:p>
            <a:r>
              <a:rPr lang="en-US" dirty="0" smtClean="0"/>
              <a:t>Legacy exams that are otherwise sufficient for rating purposes should be used in lieu of a new exam unless there is evidence showing a worsening of the disability</a:t>
            </a:r>
          </a:p>
          <a:p>
            <a:r>
              <a:rPr lang="en-US" dirty="0" smtClean="0"/>
              <a:t>Focus on the information contained in medical evidence and examinations, not the format</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7</a:t>
            </a:fld>
            <a:endParaRPr lang="en-US" dirty="0"/>
          </a:p>
        </p:txBody>
      </p:sp>
    </p:spTree>
    <p:extLst>
      <p:ext uri="{BB962C8B-B14F-4D97-AF65-F5344CB8AC3E}">
        <p14:creationId xmlns:p14="http://schemas.microsoft.com/office/powerpoint/2010/main" val="298128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of Evidence</a:t>
            </a:r>
            <a:endParaRPr lang="en-US" dirty="0"/>
          </a:p>
        </p:txBody>
      </p:sp>
      <p:sp>
        <p:nvSpPr>
          <p:cNvPr id="3" name="Content Placeholder 2"/>
          <p:cNvSpPr>
            <a:spLocks noGrp="1"/>
          </p:cNvSpPr>
          <p:nvPr>
            <p:ph idx="1"/>
          </p:nvPr>
        </p:nvSpPr>
        <p:spPr/>
        <p:txBody>
          <a:bodyPr/>
          <a:lstStyle/>
          <a:p>
            <a:r>
              <a:rPr lang="en-US" dirty="0" smtClean="0"/>
              <a:t>Age of medical evidence is not an issue</a:t>
            </a:r>
          </a:p>
          <a:p>
            <a:pPr lvl="1"/>
            <a:r>
              <a:rPr lang="en-US" dirty="0" smtClean="0"/>
              <a:t>Medical evidence can be used as long as the reports show that the benefit can be granted</a:t>
            </a:r>
          </a:p>
          <a:p>
            <a:r>
              <a:rPr lang="en-US" dirty="0" smtClean="0"/>
              <a:t>When issue is “service connection” focus on whether the evidence is adequate for rating purposes</a:t>
            </a:r>
          </a:p>
          <a:p>
            <a:r>
              <a:rPr lang="en-US" dirty="0" smtClean="0"/>
              <a:t>When issue is “evaluation” of already service connected condition focus on whether the medical evidence is “current” for rating purposes</a:t>
            </a:r>
          </a:p>
          <a:p>
            <a:r>
              <a:rPr lang="en-US" dirty="0" smtClean="0"/>
              <a:t>If Veteran indicates a worsening in their condition since date of medical evidence used to rate, a VA examination is necessary</a:t>
            </a:r>
            <a:endParaRPr lang="en-US" dirty="0"/>
          </a:p>
        </p:txBody>
      </p:sp>
      <p:sp>
        <p:nvSpPr>
          <p:cNvPr id="4" name="Slide Number Placeholder 3"/>
          <p:cNvSpPr>
            <a:spLocks noGrp="1"/>
          </p:cNvSpPr>
          <p:nvPr>
            <p:ph type="sldNum" sz="quarter" idx="10"/>
          </p:nvPr>
        </p:nvSpPr>
        <p:spPr/>
        <p:txBody>
          <a:bodyPr/>
          <a:lstStyle/>
          <a:p>
            <a:fld id="{7C414AED-89CE-4A48-8B2B-1B3A5C68EA2A}" type="slidenum">
              <a:rPr lang="en-US" smtClean="0"/>
              <a:t>8</a:t>
            </a:fld>
            <a:endParaRPr lang="en-US" dirty="0"/>
          </a:p>
        </p:txBody>
      </p:sp>
    </p:spTree>
    <p:extLst>
      <p:ext uri="{BB962C8B-B14F-4D97-AF65-F5344CB8AC3E}">
        <p14:creationId xmlns:p14="http://schemas.microsoft.com/office/powerpoint/2010/main" val="512080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Is An Examination Not Necessary?</a:t>
            </a:r>
            <a:endParaRPr lang="en-US" dirty="0"/>
          </a:p>
        </p:txBody>
      </p:sp>
      <p:sp>
        <p:nvSpPr>
          <p:cNvPr id="3" name="Content Placeholder 2"/>
          <p:cNvSpPr>
            <a:spLocks noGrp="1"/>
          </p:cNvSpPr>
          <p:nvPr>
            <p:ph idx="1"/>
          </p:nvPr>
        </p:nvSpPr>
        <p:spPr/>
        <p:txBody>
          <a:bodyPr/>
          <a:lstStyle/>
          <a:p>
            <a:pPr marL="0" indent="0">
              <a:buNone/>
            </a:pPr>
            <a:r>
              <a:rPr lang="en-US" dirty="0" smtClean="0"/>
              <a:t>A medical examination or opinion is not necessary when:</a:t>
            </a:r>
          </a:p>
          <a:p>
            <a:r>
              <a:rPr lang="en-US" dirty="0" smtClean="0"/>
              <a:t>Private, military, or VA medical evidence in the file is suffice to make a decision or evaluate disability</a:t>
            </a:r>
          </a:p>
          <a:p>
            <a:r>
              <a:rPr lang="en-US" dirty="0" smtClean="0"/>
              <a:t>Medical evidence is suffice to grant the benefit sought (service connection or increase</a:t>
            </a:r>
          </a:p>
        </p:txBody>
      </p:sp>
      <p:sp>
        <p:nvSpPr>
          <p:cNvPr id="4" name="Slide Number Placeholder 3"/>
          <p:cNvSpPr>
            <a:spLocks noGrp="1"/>
          </p:cNvSpPr>
          <p:nvPr>
            <p:ph type="sldNum" sz="quarter" idx="10"/>
          </p:nvPr>
        </p:nvSpPr>
        <p:spPr/>
        <p:txBody>
          <a:bodyPr/>
          <a:lstStyle/>
          <a:p>
            <a:fld id="{7C414AED-89CE-4A48-8B2B-1B3A5C68EA2A}" type="slidenum">
              <a:rPr lang="en-US" smtClean="0"/>
              <a:t>9</a:t>
            </a:fld>
            <a:endParaRPr lang="en-US" dirty="0"/>
          </a:p>
        </p:txBody>
      </p:sp>
    </p:spTree>
    <p:extLst>
      <p:ext uri="{BB962C8B-B14F-4D97-AF65-F5344CB8AC3E}">
        <p14:creationId xmlns:p14="http://schemas.microsoft.com/office/powerpoint/2010/main" val="107868919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cf31de8-c63a-45fa-8e92-a23f3dd0511b"/>
  <p:tag name="ARTICULATE_SLIDE_PAUSE" val="1"/>
  <p:tag name="ARTICULATE_LOCK_SLIDE" val="0"/>
  <p:tag name="ARTICULATE_HIDE_SLIDE" val="0"/>
  <p:tag name="ARTICULATE_PLAYER_CONTROL_PREVIOUS" val="True"/>
  <p:tag name="ARTICULATE_PLAYER_CONTROL_NEXT" val="True"/>
  <p:tag name="AUDIO_ID" val="256"/>
  <p:tag name="ARTICULATE_USED_LAYOUT" val="1"/>
  <p:tag name="ARTICULATE_SLIDE_THUMBNAIL_REFRESH" val="1"/>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420958C-FF78-4199-8684-26A589F097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3.xml><?xml version="1.0" encoding="utf-8"?>
<ds:datastoreItem xmlns:ds="http://schemas.openxmlformats.org/officeDocument/2006/customXml" ds:itemID="{A35E050F-F6DD-446A-BC54-722BE857956D}">
  <ds:schemaRefs>
    <ds:schemaRef ds:uri="http://schemas.microsoft.com/office/2006/documentManagement/types"/>
    <ds:schemaRef ds:uri="http://www.w3.org/XML/1998/namespace"/>
    <ds:schemaRef ds:uri="http://schemas.microsoft.com/office/2006/metadata/properties"/>
    <ds:schemaRef ds:uri="http://schemas.openxmlformats.org/package/2006/metadata/core-properties"/>
    <ds:schemaRef ds:uri="http://purl.org/dc/elements/1.1/"/>
    <ds:schemaRef ds:uri="http://purl.org/dc/dcmitype/"/>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5004</TotalTime>
  <Words>2951</Words>
  <Application>Microsoft Office PowerPoint</Application>
  <PresentationFormat>Custom</PresentationFormat>
  <Paragraphs>181</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Ppt0000000</vt:lpstr>
      <vt:lpstr>PowerPoint Presentation</vt:lpstr>
      <vt:lpstr>Objectives</vt:lpstr>
      <vt:lpstr>References</vt:lpstr>
      <vt:lpstr>Why Do We Need This Training?</vt:lpstr>
      <vt:lpstr>Veterans Claims Assistance Act (VCAA)</vt:lpstr>
      <vt:lpstr>Regulations</vt:lpstr>
      <vt:lpstr>Medical Evidence</vt:lpstr>
      <vt:lpstr>Age of Evidence</vt:lpstr>
      <vt:lpstr>When Is An Examination Not Necessary?</vt:lpstr>
      <vt:lpstr>Examples</vt:lpstr>
      <vt:lpstr>Example 1</vt:lpstr>
      <vt:lpstr>Example 1 Answer</vt:lpstr>
      <vt:lpstr>Example 2</vt:lpstr>
      <vt:lpstr>Example 2 Answer</vt:lpstr>
      <vt:lpstr>Example 3</vt:lpstr>
      <vt:lpstr>Example 3 Answer</vt:lpstr>
      <vt:lpstr>Example 4</vt:lpstr>
      <vt:lpstr>Example 4 Answer</vt:lpstr>
      <vt:lpstr>Practical scenarios</vt:lpstr>
      <vt:lpstr>Diabetic Complications</vt:lpstr>
      <vt:lpstr>Total Disability based on Individual Unemployability</vt:lpstr>
      <vt:lpstr>Asthma</vt:lpstr>
      <vt:lpstr>General Medical Examination</vt:lpstr>
      <vt:lpstr>ACE Examinations and Tender Scars</vt:lpstr>
      <vt:lpstr>METs, hypertrophy and dilatation</vt:lpstr>
      <vt:lpstr>Goldman Chart</vt:lpstr>
      <vt:lpstr>Tinnitus</vt:lpstr>
      <vt:lpstr>Chiropractor</vt:lpstr>
      <vt:lpstr>VA Form 21-4142</vt:lpstr>
      <vt:lpstr>Non-compensable Evaluations</vt:lpstr>
      <vt:lpstr>Painful Motion</vt:lpstr>
      <vt:lpstr>Appeals</vt:lpstr>
      <vt:lpstr>Conclusion</vt:lpstr>
      <vt:lpstr>Conclusion</vt:lpstr>
      <vt:lpstr>Questions</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Changing the Game: VA Examinations</dc:title>
  <dc:subject>VSR, RVSR, DRO, RQRS, and AQRS</dc:subject>
  <dc:creator>Department of Veterans Affairs, Veterans Benefits Administration, Compensation Service, STAFF</dc:creator>
  <cp:keywords>Changing the Game; game; examination; exam; evidence; medical evidence; VA exam; duty to assist</cp:keywords>
  <dc:description>This lesson is intended to provide training on fulfilling our Duty to Assist while minimizing the need for VA examinations, when possible.</dc:description>
  <cp:lastModifiedBy>Kathleen Poole</cp:lastModifiedBy>
  <cp:revision>388</cp:revision>
  <dcterms:created xsi:type="dcterms:W3CDTF">2014-04-30T02:32:11Z</dcterms:created>
  <dcterms:modified xsi:type="dcterms:W3CDTF">2016-03-29T13:55:52Z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ies>
</file>