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58"/>
  </p:notesMasterIdLst>
  <p:sldIdLst>
    <p:sldId id="349" r:id="rId3"/>
    <p:sldId id="258" r:id="rId4"/>
    <p:sldId id="259" r:id="rId5"/>
    <p:sldId id="320" r:id="rId6"/>
    <p:sldId id="339" r:id="rId7"/>
    <p:sldId id="302" r:id="rId8"/>
    <p:sldId id="303" r:id="rId9"/>
    <p:sldId id="304" r:id="rId10"/>
    <p:sldId id="295" r:id="rId11"/>
    <p:sldId id="260" r:id="rId12"/>
    <p:sldId id="261" r:id="rId13"/>
    <p:sldId id="305" r:id="rId14"/>
    <p:sldId id="306" r:id="rId15"/>
    <p:sldId id="307" r:id="rId16"/>
    <p:sldId id="308" r:id="rId17"/>
    <p:sldId id="309" r:id="rId18"/>
    <p:sldId id="310" r:id="rId19"/>
    <p:sldId id="311" r:id="rId20"/>
    <p:sldId id="335" r:id="rId21"/>
    <p:sldId id="336" r:id="rId22"/>
    <p:sldId id="312" r:id="rId23"/>
    <p:sldId id="313" r:id="rId24"/>
    <p:sldId id="337" r:id="rId25"/>
    <p:sldId id="315" r:id="rId26"/>
    <p:sldId id="334" r:id="rId27"/>
    <p:sldId id="340" r:id="rId28"/>
    <p:sldId id="262" r:id="rId29"/>
    <p:sldId id="273" r:id="rId30"/>
    <p:sldId id="296" r:id="rId31"/>
    <p:sldId id="297" r:id="rId32"/>
    <p:sldId id="338" r:id="rId33"/>
    <p:sldId id="341" r:id="rId34"/>
    <p:sldId id="275" r:id="rId35"/>
    <p:sldId id="321" r:id="rId36"/>
    <p:sldId id="322" r:id="rId37"/>
    <p:sldId id="263" r:id="rId38"/>
    <p:sldId id="344" r:id="rId39"/>
    <p:sldId id="264" r:id="rId40"/>
    <p:sldId id="274" r:id="rId41"/>
    <p:sldId id="343" r:id="rId42"/>
    <p:sldId id="323" r:id="rId43"/>
    <p:sldId id="324" r:id="rId44"/>
    <p:sldId id="325" r:id="rId45"/>
    <p:sldId id="342" r:id="rId46"/>
    <p:sldId id="329" r:id="rId47"/>
    <p:sldId id="332" r:id="rId48"/>
    <p:sldId id="282" r:id="rId49"/>
    <p:sldId id="279" r:id="rId50"/>
    <p:sldId id="345" r:id="rId51"/>
    <p:sldId id="317" r:id="rId52"/>
    <p:sldId id="318" r:id="rId53"/>
    <p:sldId id="319" r:id="rId54"/>
    <p:sldId id="348" r:id="rId55"/>
    <p:sldId id="346" r:id="rId56"/>
    <p:sldId id="347" r:id="rId57"/>
  </p:sldIdLst>
  <p:sldSz cx="9144000" cy="6858000" type="screen4x3"/>
  <p:notesSz cx="6980238" cy="9144000"/>
  <p:custDataLst>
    <p:tags r:id="rId5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62" autoAdjust="0"/>
    <p:restoredTop sz="66756" autoAdjust="0"/>
  </p:normalViewPr>
  <p:slideViewPr>
    <p:cSldViewPr>
      <p:cViewPr>
        <p:scale>
          <a:sx n="83" d="100"/>
          <a:sy n="83" d="100"/>
        </p:scale>
        <p:origin x="234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5D0A5F1-A756-4BBD-9271-C69F380F848B}"/>
              </a:ext>
            </a:extLst>
          </p:cNvPr>
          <p:cNvSpPr>
            <a:spLocks noGrp="1" noChangeArrowheads="1"/>
          </p:cNvSpPr>
          <p:nvPr>
            <p:ph type="hdr" sz="quarter"/>
          </p:nvPr>
        </p:nvSpPr>
        <p:spPr bwMode="auto">
          <a:xfrm>
            <a:off x="0" y="0"/>
            <a:ext cx="302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33795" name="Rectangle 3">
            <a:extLst>
              <a:ext uri="{FF2B5EF4-FFF2-40B4-BE49-F238E27FC236}">
                <a16:creationId xmlns:a16="http://schemas.microsoft.com/office/drawing/2014/main" id="{41CD3354-B72C-49AE-B40A-05A04C6965E4}"/>
              </a:ext>
            </a:extLst>
          </p:cNvPr>
          <p:cNvSpPr>
            <a:spLocks noGrp="1" noChangeArrowheads="1"/>
          </p:cNvSpPr>
          <p:nvPr>
            <p:ph type="dt" idx="1"/>
          </p:nvPr>
        </p:nvSpPr>
        <p:spPr bwMode="auto">
          <a:xfrm>
            <a:off x="3954463" y="0"/>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59396" name="Rectangle 4">
            <a:extLst>
              <a:ext uri="{FF2B5EF4-FFF2-40B4-BE49-F238E27FC236}">
                <a16:creationId xmlns:a16="http://schemas.microsoft.com/office/drawing/2014/main" id="{D00E7434-64DD-4C10-874F-3043B4FA09FC}"/>
              </a:ext>
            </a:extLst>
          </p:cNvPr>
          <p:cNvSpPr>
            <a:spLocks noRot="1" noChangeArrowheads="1" noTextEdit="1"/>
          </p:cNvSpPr>
          <p:nvPr>
            <p:ph type="sldImg" idx="2"/>
          </p:nvPr>
        </p:nvSpPr>
        <p:spPr bwMode="auto">
          <a:xfrm>
            <a:off x="1203325" y="685800"/>
            <a:ext cx="4573588"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a:extLst>
              <a:ext uri="{FF2B5EF4-FFF2-40B4-BE49-F238E27FC236}">
                <a16:creationId xmlns:a16="http://schemas.microsoft.com/office/drawing/2014/main" id="{788AE8BE-35A2-4AB9-91B8-731D8BFC5DA6}"/>
              </a:ext>
            </a:extLst>
          </p:cNvPr>
          <p:cNvSpPr>
            <a:spLocks noGrp="1" noChangeArrowheads="1"/>
          </p:cNvSpPr>
          <p:nvPr>
            <p:ph type="body" sz="quarter" idx="3"/>
          </p:nvPr>
        </p:nvSpPr>
        <p:spPr bwMode="auto">
          <a:xfrm>
            <a:off x="698500" y="4343400"/>
            <a:ext cx="55832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3798" name="Rectangle 6">
            <a:extLst>
              <a:ext uri="{FF2B5EF4-FFF2-40B4-BE49-F238E27FC236}">
                <a16:creationId xmlns:a16="http://schemas.microsoft.com/office/drawing/2014/main" id="{0A2D2295-4E9A-48A4-97E0-689889ACF32F}"/>
              </a:ext>
            </a:extLst>
          </p:cNvPr>
          <p:cNvSpPr>
            <a:spLocks noGrp="1" noChangeArrowheads="1"/>
          </p:cNvSpPr>
          <p:nvPr>
            <p:ph type="ftr" sz="quarter" idx="4"/>
          </p:nvPr>
        </p:nvSpPr>
        <p:spPr bwMode="auto">
          <a:xfrm>
            <a:off x="0" y="8685213"/>
            <a:ext cx="302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33799" name="Rectangle 7">
            <a:extLst>
              <a:ext uri="{FF2B5EF4-FFF2-40B4-BE49-F238E27FC236}">
                <a16:creationId xmlns:a16="http://schemas.microsoft.com/office/drawing/2014/main" id="{BB1B18E5-FA4F-48C3-82EE-C766EA2906A5}"/>
              </a:ext>
            </a:extLst>
          </p:cNvPr>
          <p:cNvSpPr>
            <a:spLocks noGrp="1" noChangeArrowheads="1"/>
          </p:cNvSpPr>
          <p:nvPr>
            <p:ph type="sldNum" sz="quarter" idx="5"/>
          </p:nvPr>
        </p:nvSpPr>
        <p:spPr bwMode="auto">
          <a:xfrm>
            <a:off x="3954463" y="8685213"/>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C8A8AAB-895A-410C-8DEE-565F3CB4B6A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C593916-6341-4338-907D-6239DBE3EE4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6AF891-B996-4A28-BB69-CF43E72A3D83}" type="slidenum">
              <a:rPr lang="en-US" altLang="en-US"/>
              <a:pPr eaLnBrk="1" hangingPunct="1"/>
              <a:t>1</a:t>
            </a:fld>
            <a:endParaRPr lang="en-US" altLang="en-US"/>
          </a:p>
        </p:txBody>
      </p:sp>
      <p:sp>
        <p:nvSpPr>
          <p:cNvPr id="60419" name="Rectangle 2">
            <a:extLst>
              <a:ext uri="{FF2B5EF4-FFF2-40B4-BE49-F238E27FC236}">
                <a16:creationId xmlns:a16="http://schemas.microsoft.com/office/drawing/2014/main" id="{476D9D57-CA42-4B80-9992-27FEBAFA6145}"/>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36750DDB-37DA-49A9-BE31-0A43527177D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purpose of this training course is to identify and correctly perform steps for application processing.  It will also briefly introduce you to  BDN archiving and indexing.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BB1F898-CCD3-48CD-9B52-D63C9C5D133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17A835-1CCB-43FB-A2D9-3B58E2854A71}" type="slidenum">
              <a:rPr lang="en-US" altLang="en-US"/>
              <a:pPr eaLnBrk="1" hangingPunct="1"/>
              <a:t>10</a:t>
            </a:fld>
            <a:endParaRPr lang="en-US" altLang="en-US"/>
          </a:p>
        </p:txBody>
      </p:sp>
      <p:sp>
        <p:nvSpPr>
          <p:cNvPr id="69635" name="Rectangle 2">
            <a:extLst>
              <a:ext uri="{FF2B5EF4-FFF2-40B4-BE49-F238E27FC236}">
                <a16:creationId xmlns:a16="http://schemas.microsoft.com/office/drawing/2014/main" id="{71CC666F-159C-40F3-AD61-B80897C32274}"/>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D6845D2E-4078-4089-A92E-3BC48E8DDC87}"/>
              </a:ext>
            </a:extLst>
          </p:cNvPr>
          <p:cNvSpPr>
            <a:spLocks noGrp="1" noChangeArrowheads="1"/>
          </p:cNvSpPr>
          <p:nvPr>
            <p:ph type="body" idx="1"/>
          </p:nvPr>
        </p:nvSpPr>
        <p:spPr>
          <a:noFill/>
        </p:spPr>
        <p:txBody>
          <a:bodyPr/>
          <a:lstStyle/>
          <a:p>
            <a:pPr eaLnBrk="1" hangingPunct="1"/>
            <a:r>
              <a:rPr lang="en-US" altLang="en-US" sz="2400" i="1">
                <a:latin typeface="Arial" panose="020B0604020202020204" pitchFamily="34" charset="0"/>
              </a:rPr>
              <a:t>Verify qualifying service-connected disability and obtain Initial Rating Notification Date (IRND)</a:t>
            </a:r>
          </a:p>
          <a:p>
            <a:pPr lvl="1" eaLnBrk="1" hangingPunct="1"/>
            <a:r>
              <a:rPr lang="en-US" altLang="en-US" sz="2000" i="1">
                <a:latin typeface="Arial" panose="020B0604020202020204" pitchFamily="34" charset="0"/>
              </a:rPr>
              <a:t>SC compensation rating; Memo rating; NDAA</a:t>
            </a:r>
          </a:p>
          <a:p>
            <a:pPr lvl="1" eaLnBrk="1" hangingPunct="1"/>
            <a:r>
              <a:rPr lang="en-US" altLang="en-US" sz="2000" i="1">
                <a:latin typeface="Arial" panose="020B0604020202020204" pitchFamily="34" charset="0"/>
              </a:rPr>
              <a:t>Use SHARE, Corporate Inquiries, Awards/Ratings, Compensation Ratings, and Memorandum Ratings</a:t>
            </a:r>
          </a:p>
          <a:p>
            <a:pPr lvl="1" eaLnBrk="1" hangingPunct="1"/>
            <a:r>
              <a:rPr lang="en-US" altLang="en-US" sz="2000" i="1">
                <a:latin typeface="Arial" panose="020B0604020202020204" pitchFamily="34" charset="0"/>
              </a:rPr>
              <a:t>Other sources of IRND include</a:t>
            </a:r>
          </a:p>
          <a:p>
            <a:pPr lvl="2" eaLnBrk="1" hangingPunct="1"/>
            <a:r>
              <a:rPr lang="en-US" altLang="en-US" sz="1600" i="1">
                <a:latin typeface="Arial" panose="020B0604020202020204" pitchFamily="34" charset="0"/>
              </a:rPr>
              <a:t>Virtual VA (rating decision and letter)</a:t>
            </a:r>
          </a:p>
          <a:p>
            <a:pPr lvl="2" eaLnBrk="1" hangingPunct="1"/>
            <a:r>
              <a:rPr lang="en-US" altLang="en-US" sz="1600" i="1">
                <a:latin typeface="Arial" panose="020B0604020202020204" pitchFamily="34" charset="0"/>
              </a:rPr>
              <a:t>Claims folder</a:t>
            </a:r>
          </a:p>
          <a:p>
            <a:pPr lvl="2" eaLnBrk="1" hangingPunct="1"/>
            <a:r>
              <a:rPr lang="en-US" altLang="en-US" sz="1600" i="1">
                <a:latin typeface="Arial" panose="020B0604020202020204" pitchFamily="34" charset="0"/>
              </a:rPr>
              <a:t>Veterans Service Center</a:t>
            </a:r>
          </a:p>
          <a:p>
            <a:pPr eaLnBrk="1" hangingPunct="1"/>
            <a:r>
              <a:rPr lang="en-US" altLang="en-US" sz="2400" i="1">
                <a:latin typeface="Arial" panose="020B0604020202020204" pitchFamily="34" charset="0"/>
              </a:rPr>
              <a:t>Verify that CER folder is in your station</a:t>
            </a:r>
          </a:p>
          <a:p>
            <a:pPr eaLnBrk="1" hangingPunct="1"/>
            <a:r>
              <a:rPr lang="en-US" altLang="en-US" sz="2400" i="1">
                <a:latin typeface="Arial" panose="020B0604020202020204" pitchFamily="34" charset="0"/>
              </a:rPr>
              <a:t>Verify whether Ch36 (Ed/Voc) exists</a:t>
            </a:r>
          </a:p>
          <a:p>
            <a:pPr eaLnBrk="1" hangingPunct="1"/>
            <a:r>
              <a:rPr lang="en-US" altLang="en-US" sz="2400" i="1">
                <a:latin typeface="Arial" panose="020B0604020202020204" pitchFamily="34" charset="0"/>
              </a:rPr>
              <a:t>Verify date of claim </a:t>
            </a:r>
            <a:endParaRPr lang="en-US" altLang="en-US" sz="24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DE6517F-7EF4-42F6-AF0F-F774EC01E63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6B6991-2AFB-42C8-8CE3-DE833BD7D7E3}" type="slidenum">
              <a:rPr lang="en-US" altLang="en-US"/>
              <a:pPr eaLnBrk="1" hangingPunct="1"/>
              <a:t>11</a:t>
            </a:fld>
            <a:endParaRPr lang="en-US" altLang="en-US"/>
          </a:p>
        </p:txBody>
      </p:sp>
      <p:sp>
        <p:nvSpPr>
          <p:cNvPr id="70659" name="Rectangle 2">
            <a:extLst>
              <a:ext uri="{FF2B5EF4-FFF2-40B4-BE49-F238E27FC236}">
                <a16:creationId xmlns:a16="http://schemas.microsoft.com/office/drawing/2014/main" id="{5D141550-F725-4A5B-8FB8-63FFAC543AA4}"/>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16EE7413-F72D-4A22-A030-E3AEB382C006}"/>
              </a:ext>
            </a:extLst>
          </p:cNvPr>
          <p:cNvSpPr>
            <a:spLocks noGrp="1" noChangeArrowheads="1"/>
          </p:cNvSpPr>
          <p:nvPr>
            <p:ph type="body" idx="1"/>
          </p:nvPr>
        </p:nvSpPr>
        <p:spPr>
          <a:noFill/>
        </p:spPr>
        <p:txBody>
          <a:bodyPr/>
          <a:lstStyle/>
          <a:p>
            <a:pPr eaLnBrk="1" hangingPunct="1">
              <a:lnSpc>
                <a:spcPct val="90000"/>
              </a:lnSpc>
            </a:pPr>
            <a:r>
              <a:rPr lang="en-US" altLang="en-US">
                <a:latin typeface="Arial" panose="020B0604020202020204" pitchFamily="34" charset="0"/>
              </a:rPr>
              <a:t>The Date of Claim follows the pending 095/295 and 719.  </a:t>
            </a:r>
          </a:p>
          <a:p>
            <a:pPr eaLnBrk="1" hangingPunct="1">
              <a:lnSpc>
                <a:spcPct val="90000"/>
              </a:lnSpc>
            </a:pPr>
            <a:r>
              <a:rPr lang="en-US" altLang="en-US">
                <a:latin typeface="Arial" panose="020B0604020202020204" pitchFamily="34" charset="0"/>
              </a:rPr>
              <a:t>The Date of Claim is the equivalent of “Effective Date” in calculating Days to Entitlement when EP 719 is either cleared, or used in authorizing a Disallowance for no employment handicap or for failure to pursue.  The Date of Claim on BDN M35 screen (effective date) must equal the Date of Claim in CWINRS History (effective date).</a:t>
            </a:r>
          </a:p>
          <a:p>
            <a:pPr eaLnBrk="1" hangingPunct="1">
              <a:lnSpc>
                <a:spcPct val="90000"/>
              </a:lnSpc>
            </a:pPr>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76156703-E760-48EB-920F-A5946B69E34E}"/>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8E4990F8-BD93-4E50-8C95-2CA006F76C16}"/>
              </a:ext>
            </a:extLst>
          </p:cNvPr>
          <p:cNvSpPr>
            <a:spLocks noGrp="1"/>
          </p:cNvSpPr>
          <p:nvPr>
            <p:ph type="body" idx="1"/>
          </p:nvPr>
        </p:nvSpPr>
        <p:spPr>
          <a:noFill/>
        </p:spPr>
        <p:txBody>
          <a:bodyPr/>
          <a:lstStyle/>
          <a:p>
            <a:r>
              <a:rPr lang="en-US" altLang="en-US">
                <a:latin typeface="Arial" panose="020B0604020202020204" pitchFamily="34" charset="0"/>
              </a:rPr>
              <a:t>Screen displays a BDN Ready Screen.  Minimum entries are:  </a:t>
            </a:r>
          </a:p>
          <a:p>
            <a:r>
              <a:rPr lang="en-US" altLang="en-US">
                <a:latin typeface="Arial" panose="020B0604020202020204" pitchFamily="34" charset="0"/>
              </a:rPr>
              <a:t>Command = BINQ</a:t>
            </a:r>
          </a:p>
          <a:p>
            <a:r>
              <a:rPr lang="en-US" altLang="en-US">
                <a:latin typeface="Arial" panose="020B0604020202020204" pitchFamily="34" charset="0"/>
              </a:rPr>
              <a:t>Password = 4 character BDN Ready Screen password</a:t>
            </a:r>
          </a:p>
          <a:p>
            <a:r>
              <a:rPr lang="en-US" altLang="en-US">
                <a:latin typeface="Arial" panose="020B0604020202020204" pitchFamily="34" charset="0"/>
              </a:rPr>
              <a:t>File Number = Veteran’s file number</a:t>
            </a:r>
          </a:p>
          <a:p>
            <a:endParaRPr lang="en-US" altLang="en-US">
              <a:latin typeface="Arial" panose="020B0604020202020204" pitchFamily="34" charset="0"/>
            </a:endParaRPr>
          </a:p>
          <a:p>
            <a:r>
              <a:rPr lang="en-US" altLang="en-US">
                <a:latin typeface="Arial" panose="020B0604020202020204" pitchFamily="34" charset="0"/>
              </a:rPr>
              <a:t>Use BIRLS to verify qualifying military service.  BIRLS may be accessed through BDN or Share.</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71684" name="Slide Number Placeholder 3">
            <a:extLst>
              <a:ext uri="{FF2B5EF4-FFF2-40B4-BE49-F238E27FC236}">
                <a16:creationId xmlns:a16="http://schemas.microsoft.com/office/drawing/2014/main" id="{15896190-1FC9-404C-A5C7-97E47F73DC70}"/>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3F8DC8-A01D-4372-8C2F-CF708F2D8F6C}"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4D39D37-BE89-451D-A96F-974972E540F5}"/>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11E61AF7-B360-45BA-A136-05E17871B00B}"/>
              </a:ext>
            </a:extLst>
          </p:cNvPr>
          <p:cNvSpPr>
            <a:spLocks noGrp="1"/>
          </p:cNvSpPr>
          <p:nvPr>
            <p:ph type="body" idx="1"/>
          </p:nvPr>
        </p:nvSpPr>
        <p:spPr>
          <a:noFill/>
        </p:spPr>
        <p:txBody>
          <a:bodyPr/>
          <a:lstStyle/>
          <a:p>
            <a:r>
              <a:rPr lang="en-US" altLang="en-US">
                <a:latin typeface="Arial" panose="020B0604020202020204" pitchFamily="34" charset="0"/>
              </a:rPr>
              <a:t>Screen displays a BDN BIRLS Veteran Identification Data screen.  No entries are allowed except in the Next Screen field.</a:t>
            </a:r>
          </a:p>
          <a:p>
            <a:r>
              <a:rPr lang="en-US" altLang="en-US">
                <a:latin typeface="Arial" panose="020B0604020202020204" pitchFamily="34" charset="0"/>
              </a:rPr>
              <a:t>View this screen to ensure that the following fields are correct:</a:t>
            </a:r>
          </a:p>
          <a:p>
            <a:r>
              <a:rPr lang="en-US" altLang="en-US">
                <a:latin typeface="Arial" panose="020B0604020202020204" pitchFamily="34" charset="0"/>
              </a:rPr>
              <a:t>Entry onto Active Duty (EOD)</a:t>
            </a:r>
          </a:p>
          <a:p>
            <a:r>
              <a:rPr lang="en-US" altLang="en-US">
                <a:latin typeface="Arial" panose="020B0604020202020204" pitchFamily="34" charset="0"/>
              </a:rPr>
              <a:t>Release from Active Duty (RAD)</a:t>
            </a:r>
          </a:p>
          <a:p>
            <a:r>
              <a:rPr lang="en-US" altLang="en-US">
                <a:latin typeface="Arial" panose="020B0604020202020204" pitchFamily="34" charset="0"/>
              </a:rPr>
              <a:t>Character of Service (Character of SVC)</a:t>
            </a:r>
          </a:p>
          <a:p>
            <a:r>
              <a:rPr lang="en-US" altLang="en-US">
                <a:latin typeface="Arial" panose="020B0604020202020204" pitchFamily="34" charset="0"/>
              </a:rPr>
              <a:t>Separation Reason Code (Sep Reason Code), and either –</a:t>
            </a:r>
          </a:p>
          <a:p>
            <a:r>
              <a:rPr lang="en-US" altLang="en-US">
                <a:latin typeface="Arial" panose="020B0604020202020204" pitchFamily="34" charset="0"/>
              </a:rPr>
              <a:t>VADS or Verified have a “Y” in the field.</a:t>
            </a:r>
          </a:p>
          <a:p>
            <a:r>
              <a:rPr lang="en-US" altLang="en-US">
                <a:latin typeface="Arial" panose="020B0604020202020204" pitchFamily="34" charset="0"/>
              </a:rPr>
              <a:t>NOTE:  If any of these fields are missing, and the applicant is a Veteran, then a BIRLS update is required.  Corporate WINRS AutoGED will stop processing when it encounters a field with incorrect or missing data.</a:t>
            </a:r>
          </a:p>
        </p:txBody>
      </p:sp>
      <p:sp>
        <p:nvSpPr>
          <p:cNvPr id="72708" name="Slide Number Placeholder 3">
            <a:extLst>
              <a:ext uri="{FF2B5EF4-FFF2-40B4-BE49-F238E27FC236}">
                <a16:creationId xmlns:a16="http://schemas.microsoft.com/office/drawing/2014/main" id="{03A41325-DA5A-4348-89EB-0262DC2573BE}"/>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A453E5-1A43-4C3E-AED6-FD4F87B1077E}"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C0947AB3-843A-4B5C-B1EF-602E4C962DA5}"/>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586F4111-6F9C-406D-A839-6FB3B680599B}"/>
              </a:ext>
            </a:extLst>
          </p:cNvPr>
          <p:cNvSpPr>
            <a:spLocks noGrp="1"/>
          </p:cNvSpPr>
          <p:nvPr>
            <p:ph type="body" idx="1"/>
          </p:nvPr>
        </p:nvSpPr>
        <p:spPr>
          <a:noFill/>
        </p:spPr>
        <p:txBody>
          <a:bodyPr/>
          <a:lstStyle/>
          <a:p>
            <a:r>
              <a:rPr lang="en-US" altLang="en-US">
                <a:latin typeface="Arial" panose="020B0604020202020204" pitchFamily="34" charset="0"/>
              </a:rPr>
              <a:t>Screen displays a BDN BIRLS VID screen with minimum data for in-service Memo or National Defense Authorization Act (NDAA) AutoGED processing.  The EOD field contains a valid date.</a:t>
            </a:r>
          </a:p>
          <a:p>
            <a:r>
              <a:rPr lang="en-US" altLang="en-US">
                <a:latin typeface="Arial" panose="020B0604020202020204" pitchFamily="34" charset="0"/>
              </a:rPr>
              <a:t>The BIRLS record must have enough data in it to confirm that the service-member has military service.  If there is no BIRLS record or insufficient information in the record, AutoGED will stop and set the record to Disallowance.  BIRLS update may be accomplished by Veterans Service Center.</a:t>
            </a:r>
          </a:p>
          <a:p>
            <a:endParaRPr lang="en-US" altLang="en-US">
              <a:latin typeface="Arial" panose="020B0604020202020204" pitchFamily="34" charset="0"/>
            </a:endParaRPr>
          </a:p>
        </p:txBody>
      </p:sp>
      <p:sp>
        <p:nvSpPr>
          <p:cNvPr id="73732" name="Slide Number Placeholder 3">
            <a:extLst>
              <a:ext uri="{FF2B5EF4-FFF2-40B4-BE49-F238E27FC236}">
                <a16:creationId xmlns:a16="http://schemas.microsoft.com/office/drawing/2014/main" id="{43641E29-0668-4714-A443-53FFC84CC8B4}"/>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BFD4B8-A4D1-40C7-8508-F38CE672C063}"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F7F361B-49D1-46AF-A18C-56DF00FAC7D8}"/>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88F214F9-5579-4406-84D6-431E01786763}"/>
              </a:ext>
            </a:extLst>
          </p:cNvPr>
          <p:cNvSpPr>
            <a:spLocks noGrp="1"/>
          </p:cNvSpPr>
          <p:nvPr>
            <p:ph type="body" idx="1"/>
          </p:nvPr>
        </p:nvSpPr>
        <p:spPr>
          <a:noFill/>
        </p:spPr>
        <p:txBody>
          <a:bodyPr/>
          <a:lstStyle/>
          <a:p>
            <a:r>
              <a:rPr lang="en-US" altLang="en-US">
                <a:latin typeface="Arial" panose="020B0604020202020204" pitchFamily="34" charset="0"/>
              </a:rPr>
              <a:t>Screen displays a Share Ready Screen.  Enter File Number and select Corporate Inquiries.</a:t>
            </a:r>
          </a:p>
          <a:p>
            <a:r>
              <a:rPr lang="en-US" altLang="en-US">
                <a:latin typeface="Arial" panose="020B0604020202020204" pitchFamily="34" charset="0"/>
              </a:rPr>
              <a:t>Use Share as primary resource to verify qualifying service connected disability rating.  Select Corporate Inquiries and enter file number or Social Security Number (SSN).  Two pieces of data are retrieved from Corporate Inquiries: Initial Rating Notification Date (from Claims/Denials Tab); and verification of service-connected disability rating at 10% or higher.</a:t>
            </a:r>
          </a:p>
          <a:p>
            <a:endParaRPr lang="en-US" altLang="en-US">
              <a:latin typeface="Arial" panose="020B0604020202020204" pitchFamily="34" charset="0"/>
            </a:endParaRPr>
          </a:p>
          <a:p>
            <a:r>
              <a:rPr lang="en-US" altLang="en-US">
                <a:latin typeface="Arial" panose="020B0604020202020204" pitchFamily="34" charset="0"/>
              </a:rPr>
              <a:t>Step 1 – select Corporate Inquiries and enter Veteran’s file number.</a:t>
            </a:r>
          </a:p>
        </p:txBody>
      </p:sp>
      <p:sp>
        <p:nvSpPr>
          <p:cNvPr id="74756" name="Slide Number Placeholder 3">
            <a:extLst>
              <a:ext uri="{FF2B5EF4-FFF2-40B4-BE49-F238E27FC236}">
                <a16:creationId xmlns:a16="http://schemas.microsoft.com/office/drawing/2014/main" id="{D1D2C8C7-4258-471E-AA70-5F26DED599E6}"/>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AF8DFB-8FC7-4AB8-8177-2768BB0E4F6B}"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89444E0-A721-422C-8C5D-D765F1607322}"/>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52A46313-ED7E-4182-8CD0-14287B8D75DF}"/>
              </a:ext>
            </a:extLst>
          </p:cNvPr>
          <p:cNvSpPr>
            <a:spLocks noGrp="1"/>
          </p:cNvSpPr>
          <p:nvPr>
            <p:ph type="body" idx="1"/>
          </p:nvPr>
        </p:nvSpPr>
        <p:spPr>
          <a:noFill/>
        </p:spPr>
        <p:txBody>
          <a:bodyPr/>
          <a:lstStyle/>
          <a:p>
            <a:r>
              <a:rPr lang="en-US" altLang="en-US">
                <a:latin typeface="Arial" panose="020B0604020202020204" pitchFamily="34" charset="0"/>
              </a:rPr>
              <a:t>Screen displays Share Person Information screen.</a:t>
            </a:r>
          </a:p>
          <a:p>
            <a:r>
              <a:rPr lang="en-US" altLang="en-US">
                <a:latin typeface="Arial" panose="020B0604020202020204" pitchFamily="34" charset="0"/>
              </a:rPr>
              <a:t>Step 2 – Select Claims/Denials function.</a:t>
            </a:r>
          </a:p>
        </p:txBody>
      </p:sp>
      <p:sp>
        <p:nvSpPr>
          <p:cNvPr id="75780" name="Slide Number Placeholder 3">
            <a:extLst>
              <a:ext uri="{FF2B5EF4-FFF2-40B4-BE49-F238E27FC236}">
                <a16:creationId xmlns:a16="http://schemas.microsoft.com/office/drawing/2014/main" id="{1FEEB93C-B596-41CF-8BC7-878FF57C072A}"/>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059F2D-10B2-4732-B3CD-BBFDC765B684}"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DDAF04F-A883-4306-A9B4-C0C5846AE2A8}"/>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2E40C6F2-0764-46A2-AB9E-5B8EC28AE06B}"/>
              </a:ext>
            </a:extLst>
          </p:cNvPr>
          <p:cNvSpPr>
            <a:spLocks noGrp="1"/>
          </p:cNvSpPr>
          <p:nvPr>
            <p:ph type="body" idx="1"/>
          </p:nvPr>
        </p:nvSpPr>
        <p:spPr>
          <a:noFill/>
        </p:spPr>
        <p:txBody>
          <a:bodyPr/>
          <a:lstStyle/>
          <a:p>
            <a:r>
              <a:rPr lang="en-US" altLang="en-US">
                <a:latin typeface="Arial" panose="020B0604020202020204" pitchFamily="34" charset="0"/>
              </a:rPr>
              <a:t>Screen displays Share Claim/Denial Information screen.</a:t>
            </a:r>
          </a:p>
          <a:p>
            <a:r>
              <a:rPr lang="en-US" altLang="en-US">
                <a:latin typeface="Arial" panose="020B0604020202020204" pitchFamily="34" charset="0"/>
              </a:rPr>
              <a:t>Step 3 – Highlight Initial Comp/Pension (note date of final action field).</a:t>
            </a:r>
          </a:p>
        </p:txBody>
      </p:sp>
      <p:sp>
        <p:nvSpPr>
          <p:cNvPr id="76804" name="Slide Number Placeholder 3">
            <a:extLst>
              <a:ext uri="{FF2B5EF4-FFF2-40B4-BE49-F238E27FC236}">
                <a16:creationId xmlns:a16="http://schemas.microsoft.com/office/drawing/2014/main" id="{51A2171A-214C-411E-AC87-A12555735D9B}"/>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8A20E1-467E-4E4D-85ED-3626E96443E5}"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EDCF294-8CE9-4ABD-9C6B-1C2DEBD6DDF3}"/>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B6607AE4-C770-4765-B477-348963929A6A}"/>
              </a:ext>
            </a:extLst>
          </p:cNvPr>
          <p:cNvSpPr>
            <a:spLocks noGrp="1"/>
          </p:cNvSpPr>
          <p:nvPr>
            <p:ph type="body" idx="1"/>
          </p:nvPr>
        </p:nvSpPr>
        <p:spPr>
          <a:noFill/>
        </p:spPr>
        <p:txBody>
          <a:bodyPr/>
          <a:lstStyle/>
          <a:p>
            <a:r>
              <a:rPr lang="en-US" altLang="en-US">
                <a:latin typeface="Arial" panose="020B0604020202020204" pitchFamily="34" charset="0"/>
              </a:rPr>
              <a:t>Screen displays Claim/Denial Information screen with “Authorized” detail line highlighted to show date of authorization, which equals Initial Rating Notification Date.</a:t>
            </a:r>
          </a:p>
          <a:p>
            <a:r>
              <a:rPr lang="en-US" altLang="en-US">
                <a:latin typeface="Arial" panose="020B0604020202020204" pitchFamily="34" charset="0"/>
              </a:rPr>
              <a:t>Step 4 – for details on the date authorized, open Initial Comp/Pen line – date compensable (10% or higher) service-connected disability authorized is Initial Rating Notification Date.</a:t>
            </a:r>
          </a:p>
        </p:txBody>
      </p:sp>
      <p:sp>
        <p:nvSpPr>
          <p:cNvPr id="77828" name="Slide Number Placeholder 3">
            <a:extLst>
              <a:ext uri="{FF2B5EF4-FFF2-40B4-BE49-F238E27FC236}">
                <a16:creationId xmlns:a16="http://schemas.microsoft.com/office/drawing/2014/main" id="{CD4A6143-9217-40E4-A47E-9F386B263C17}"/>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53DD07-7DFE-4718-80F2-AE257E247493}" type="slidenum">
              <a:rPr lang="en-US" altLang="en-US"/>
              <a:pPr eaLnBrk="1" hangingPunct="1"/>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5D1FE46-661E-4EC0-AA63-855FD1B91573}"/>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49B39C1F-FE85-481C-9B03-77A49D57AC47}"/>
              </a:ext>
            </a:extLst>
          </p:cNvPr>
          <p:cNvSpPr>
            <a:spLocks noGrp="1"/>
          </p:cNvSpPr>
          <p:nvPr>
            <p:ph type="body" idx="1"/>
          </p:nvPr>
        </p:nvSpPr>
        <p:spPr>
          <a:noFill/>
        </p:spPr>
        <p:txBody>
          <a:bodyPr/>
          <a:lstStyle/>
          <a:p>
            <a:r>
              <a:rPr lang="en-US" altLang="en-US">
                <a:latin typeface="Arial" panose="020B0604020202020204" pitchFamily="34" charset="0"/>
              </a:rPr>
              <a:t>Screen displays Share Person Information screen.  </a:t>
            </a:r>
          </a:p>
          <a:p>
            <a:r>
              <a:rPr lang="en-US" altLang="en-US">
                <a:latin typeface="Arial" panose="020B0604020202020204" pitchFamily="34" charset="0"/>
              </a:rPr>
              <a:t>Step 5 – Select Award/Ratings function button in Veteran’s Share record.</a:t>
            </a:r>
          </a:p>
        </p:txBody>
      </p:sp>
      <p:sp>
        <p:nvSpPr>
          <p:cNvPr id="78852" name="Slide Number Placeholder 3">
            <a:extLst>
              <a:ext uri="{FF2B5EF4-FFF2-40B4-BE49-F238E27FC236}">
                <a16:creationId xmlns:a16="http://schemas.microsoft.com/office/drawing/2014/main" id="{83D3D81E-AF3C-49D6-8945-6ACD007ADF75}"/>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8FAC13-6D94-4F48-BA12-E807D7280490}" type="slidenum">
              <a:rPr lang="en-US" altLang="en-US"/>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B12BC74-3D4D-4FE0-864D-13A2CA0203F5}"/>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D20C5550-5A22-4B34-8AC4-7248E548C289}"/>
              </a:ext>
            </a:extLst>
          </p:cNvPr>
          <p:cNvSpPr>
            <a:spLocks noGrp="1"/>
          </p:cNvSpPr>
          <p:nvPr>
            <p:ph type="body" idx="1"/>
          </p:nvPr>
        </p:nvSpPr>
        <p:spPr/>
        <p:txBody>
          <a:bodyPr/>
          <a:lstStyle/>
          <a:p>
            <a:pPr eaLnBrk="1" hangingPunct="1">
              <a:lnSpc>
                <a:spcPct val="90000"/>
              </a:lnSpc>
              <a:defRPr/>
            </a:pPr>
            <a:r>
              <a:rPr lang="en-US" altLang="en-US" sz="2400" i="1" dirty="0"/>
              <a:t>Claim Development</a:t>
            </a:r>
          </a:p>
          <a:p>
            <a:pPr lvl="1" eaLnBrk="1" hangingPunct="1">
              <a:lnSpc>
                <a:spcPct val="90000"/>
              </a:lnSpc>
              <a:buFontTx/>
              <a:buChar char="-"/>
              <a:defRPr/>
            </a:pPr>
            <a:r>
              <a:rPr lang="en-US" altLang="en-US" sz="2000" i="1" dirty="0"/>
              <a:t>Review the claim upon receipt</a:t>
            </a:r>
          </a:p>
          <a:p>
            <a:pPr eaLnBrk="1" hangingPunct="1">
              <a:lnSpc>
                <a:spcPct val="90000"/>
              </a:lnSpc>
              <a:defRPr/>
            </a:pPr>
            <a:r>
              <a:rPr lang="en-US" altLang="en-US" sz="2400" i="1" dirty="0"/>
              <a:t>Basic Eligibility</a:t>
            </a:r>
          </a:p>
          <a:p>
            <a:pPr marL="1009650" lvl="1" indent="-609600" eaLnBrk="1" hangingPunct="1">
              <a:lnSpc>
                <a:spcPct val="90000"/>
              </a:lnSpc>
              <a:defRPr/>
            </a:pPr>
            <a:r>
              <a:rPr lang="en-US" altLang="en-US" sz="2000" i="1" dirty="0"/>
              <a:t>Qualifying military service; qualifying SC disability</a:t>
            </a:r>
          </a:p>
          <a:p>
            <a:pPr eaLnBrk="1" hangingPunct="1">
              <a:lnSpc>
                <a:spcPct val="90000"/>
              </a:lnSpc>
              <a:defRPr/>
            </a:pPr>
            <a:r>
              <a:rPr lang="en-US" altLang="en-US" sz="2400" i="1" dirty="0"/>
              <a:t>Date of Claim</a:t>
            </a:r>
          </a:p>
          <a:p>
            <a:pPr marL="1009650" lvl="1" indent="-609600" eaLnBrk="1" hangingPunct="1">
              <a:lnSpc>
                <a:spcPct val="90000"/>
              </a:lnSpc>
              <a:defRPr/>
            </a:pPr>
            <a:r>
              <a:rPr lang="en-US" altLang="en-US" sz="2000" i="1" dirty="0"/>
              <a:t>Accuracy; established at CEST; CWINRS/M35 </a:t>
            </a:r>
          </a:p>
          <a:p>
            <a:pPr eaLnBrk="1" hangingPunct="1">
              <a:lnSpc>
                <a:spcPct val="90000"/>
              </a:lnSpc>
              <a:defRPr/>
            </a:pPr>
            <a:r>
              <a:rPr lang="en-US" altLang="en-US" sz="2400" i="1" dirty="0"/>
              <a:t>CER Folder Location</a:t>
            </a:r>
          </a:p>
          <a:p>
            <a:pPr marL="1009650" lvl="1" indent="-609600" eaLnBrk="1" hangingPunct="1">
              <a:lnSpc>
                <a:spcPct val="90000"/>
              </a:lnSpc>
              <a:defRPr/>
            </a:pPr>
            <a:r>
              <a:rPr lang="en-US" altLang="en-US" sz="2000" i="1" dirty="0"/>
              <a:t>BFLD sequence for original and reopened claims</a:t>
            </a:r>
          </a:p>
          <a:p>
            <a:pPr eaLnBrk="1" hangingPunct="1">
              <a:lnSpc>
                <a:spcPct val="90000"/>
              </a:lnSpc>
              <a:defRPr/>
            </a:pPr>
            <a:r>
              <a:rPr lang="en-US" altLang="en-US" sz="2400" i="1" dirty="0"/>
              <a:t>Disallowance</a:t>
            </a:r>
          </a:p>
          <a:p>
            <a:pPr marL="1009650" lvl="1" indent="-609600" eaLnBrk="1" hangingPunct="1">
              <a:lnSpc>
                <a:spcPct val="90000"/>
              </a:lnSpc>
              <a:defRPr/>
            </a:pPr>
            <a:r>
              <a:rPr lang="en-US" altLang="en-US" sz="2000" i="1" dirty="0"/>
              <a:t>AutoGED processing</a:t>
            </a:r>
          </a:p>
          <a:p>
            <a:pPr eaLnBrk="1" hangingPunct="1">
              <a:lnSpc>
                <a:spcPct val="90000"/>
              </a:lnSpc>
              <a:defRPr/>
            </a:pPr>
            <a:r>
              <a:rPr lang="en-US" altLang="en-US" sz="2400" i="1" dirty="0"/>
              <a:t>Data Generation &amp; Tracking</a:t>
            </a:r>
          </a:p>
          <a:p>
            <a:pPr marL="1009650" lvl="1" indent="-609600" eaLnBrk="1" hangingPunct="1">
              <a:lnSpc>
                <a:spcPct val="90000"/>
              </a:lnSpc>
              <a:defRPr/>
            </a:pPr>
            <a:r>
              <a:rPr lang="en-US" altLang="en-US" sz="2000" i="1" dirty="0"/>
              <a:t>End Products 095, 295, 719 and Corporate claim status</a:t>
            </a:r>
          </a:p>
          <a:p>
            <a:pPr eaLnBrk="1" hangingPunct="1">
              <a:lnSpc>
                <a:spcPct val="90000"/>
              </a:lnSpc>
              <a:defRPr/>
            </a:pPr>
            <a:r>
              <a:rPr lang="en-US" altLang="en-US" sz="2400" i="1" dirty="0"/>
              <a:t>BDN Master Record Corrections</a:t>
            </a:r>
          </a:p>
          <a:p>
            <a:pPr>
              <a:defRPr/>
            </a:pPr>
            <a:endParaRPr lang="en-US" altLang="en-US" dirty="0">
              <a:latin typeface="Arial" pitchFamily="34" charset="0"/>
            </a:endParaRPr>
          </a:p>
        </p:txBody>
      </p:sp>
      <p:sp>
        <p:nvSpPr>
          <p:cNvPr id="61444" name="Slide Number Placeholder 3">
            <a:extLst>
              <a:ext uri="{FF2B5EF4-FFF2-40B4-BE49-F238E27FC236}">
                <a16:creationId xmlns:a16="http://schemas.microsoft.com/office/drawing/2014/main" id="{B06A944A-6C27-4DA1-AC8E-C219B780DF98}"/>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F8526D-6782-4FFE-8195-E5613C4A4065}"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0EAC9F0-7B0D-400A-A5AB-25E6D82A621A}"/>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8BB1B8A6-5E97-4BCD-A4FC-AD9D9D14D47C}"/>
              </a:ext>
            </a:extLst>
          </p:cNvPr>
          <p:cNvSpPr>
            <a:spLocks noGrp="1"/>
          </p:cNvSpPr>
          <p:nvPr>
            <p:ph type="body" idx="1"/>
          </p:nvPr>
        </p:nvSpPr>
        <p:spPr>
          <a:noFill/>
        </p:spPr>
        <p:txBody>
          <a:bodyPr/>
          <a:lstStyle/>
          <a:p>
            <a:r>
              <a:rPr lang="en-US" altLang="en-US">
                <a:latin typeface="Arial" panose="020B0604020202020204" pitchFamily="34" charset="0"/>
              </a:rPr>
              <a:t>Screen displays Share Corporate Award and Rating Data screen with the Rating Information tab highlighted, which displays the diagnostic code and percent of disability for service-connected disability condition. </a:t>
            </a:r>
          </a:p>
          <a:p>
            <a:r>
              <a:rPr lang="en-US" altLang="en-US">
                <a:latin typeface="Arial" panose="020B0604020202020204" pitchFamily="34" charset="0"/>
              </a:rPr>
              <a:t>Within Share Award/Ratings function, select Rating Information tab for diagnostic code and percentage of service-connected disability.  Other tabs may be accessed for additional information if needed for claims processing.</a:t>
            </a:r>
          </a:p>
          <a:p>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385F33CD-108C-4013-8EA7-90B6958D35DA}"/>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5AF379-AA88-4DE5-9703-BAB142F8B167}" type="slidenum">
              <a:rPr lang="en-US" altLang="en-US"/>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A232764D-2B28-44CF-927D-FECDC998B68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88D4A8DF-8C68-4A29-9C07-678734ED9424}"/>
              </a:ext>
            </a:extLst>
          </p:cNvPr>
          <p:cNvSpPr>
            <a:spLocks noGrp="1"/>
          </p:cNvSpPr>
          <p:nvPr>
            <p:ph type="body" idx="1"/>
          </p:nvPr>
        </p:nvSpPr>
        <p:spPr>
          <a:noFill/>
        </p:spPr>
        <p:txBody>
          <a:bodyPr/>
          <a:lstStyle/>
          <a:p>
            <a:r>
              <a:rPr lang="en-US" altLang="en-US">
                <a:latin typeface="Arial" panose="020B0604020202020204" pitchFamily="34" charset="0"/>
              </a:rPr>
              <a:t>Screen displays a Veteran’s Virtual VA e-Folder with first notification letter line highlighted for selection.</a:t>
            </a:r>
          </a:p>
          <a:p>
            <a:r>
              <a:rPr lang="en-US" altLang="en-US">
                <a:latin typeface="Arial" panose="020B0604020202020204" pitchFamily="34" charset="0"/>
              </a:rPr>
              <a:t>Other sources of Initial Rating Notification Date – obtain Initial Rating Notification Date from Virtual VA.  Open Veteran’s e-Folder, and locate Notification Letter for earliest claim (note:  before using this date, verify that the letter specifies it is notification of compensable rating for Original/Initial claim of service-connected disability).</a:t>
            </a:r>
          </a:p>
        </p:txBody>
      </p:sp>
      <p:sp>
        <p:nvSpPr>
          <p:cNvPr id="80900" name="Slide Number Placeholder 3">
            <a:extLst>
              <a:ext uri="{FF2B5EF4-FFF2-40B4-BE49-F238E27FC236}">
                <a16:creationId xmlns:a16="http://schemas.microsoft.com/office/drawing/2014/main" id="{14B34B41-2EAB-433E-BC60-D0F77D6A4A23}"/>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495358-F3AA-4742-8648-B6362EB455F1}"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75A2E5D-C307-44AE-9C3B-AFEDFCAB6A78}"/>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39FA4356-B200-48F3-B952-DCB7C26F25F7}"/>
              </a:ext>
            </a:extLst>
          </p:cNvPr>
          <p:cNvSpPr>
            <a:spLocks noGrp="1"/>
          </p:cNvSpPr>
          <p:nvPr>
            <p:ph type="body" idx="1"/>
          </p:nvPr>
        </p:nvSpPr>
        <p:spPr>
          <a:noFill/>
        </p:spPr>
        <p:txBody>
          <a:bodyPr/>
          <a:lstStyle/>
          <a:p>
            <a:r>
              <a:rPr lang="en-US" altLang="en-US">
                <a:latin typeface="Arial" panose="020B0604020202020204" pitchFamily="34" charset="0"/>
              </a:rPr>
              <a:t>Screen displays Share Claim/Denial Information Benefit Claim Information tab with “Closed” date corresponding to the same date of notification shown in the Veteran’s Virtual VA e-Folder.</a:t>
            </a:r>
          </a:p>
          <a:p>
            <a:r>
              <a:rPr lang="en-US" altLang="en-US">
                <a:latin typeface="Arial" panose="020B0604020202020204" pitchFamily="34" charset="0"/>
              </a:rPr>
              <a:t>Option B – Share view for corresponding Virtual VA example.</a:t>
            </a:r>
          </a:p>
          <a:p>
            <a:r>
              <a:rPr lang="en-US" altLang="en-US">
                <a:latin typeface="Arial" panose="020B0604020202020204" pitchFamily="34" charset="0"/>
              </a:rPr>
              <a:t>When basic development steps are complete, proceed with AutoGED processing.</a:t>
            </a:r>
          </a:p>
        </p:txBody>
      </p:sp>
      <p:sp>
        <p:nvSpPr>
          <p:cNvPr id="81924" name="Slide Number Placeholder 3">
            <a:extLst>
              <a:ext uri="{FF2B5EF4-FFF2-40B4-BE49-F238E27FC236}">
                <a16:creationId xmlns:a16="http://schemas.microsoft.com/office/drawing/2014/main" id="{0BE1672E-4210-4560-8B42-4083618B0885}"/>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966E74-ADE3-40E1-8386-9A9AD3A3446C}"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326508F4-189D-41FE-B468-DAB3210F4143}"/>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BDD5B587-283D-4B5E-B923-A43724896444}"/>
              </a:ext>
            </a:extLst>
          </p:cNvPr>
          <p:cNvSpPr>
            <a:spLocks noGrp="1"/>
          </p:cNvSpPr>
          <p:nvPr>
            <p:ph type="body" idx="1"/>
          </p:nvPr>
        </p:nvSpPr>
        <p:spPr>
          <a:noFill/>
        </p:spPr>
        <p:txBody>
          <a:bodyPr/>
          <a:lstStyle/>
          <a:p>
            <a:r>
              <a:rPr lang="en-US" altLang="en-US">
                <a:latin typeface="Arial" panose="020B0604020202020204" pitchFamily="34" charset="0"/>
              </a:rPr>
              <a:t>Screen displays Share Corporate Award and Rating Data VR&amp;E Information tab.  The following fields are populated in Share when AutoGED is used to process basic eligibility:</a:t>
            </a:r>
          </a:p>
          <a:p>
            <a:r>
              <a:rPr lang="en-US" altLang="en-US">
                <a:latin typeface="Arial" panose="020B0604020202020204" pitchFamily="34" charset="0"/>
              </a:rPr>
              <a:t>Entitlement Remaining; Entitlement Used; IRND; ETD (Eligibility Termination Date); Case Status; and Station of Jurisdiction of CER (Counseling Evaluation Rehabilitation) folder.</a:t>
            </a:r>
          </a:p>
          <a:p>
            <a:r>
              <a:rPr lang="en-US" altLang="en-US">
                <a:latin typeface="Arial" panose="020B0604020202020204" pitchFamily="34" charset="0"/>
              </a:rPr>
              <a:t>The Initial Rating Notification Date for Reopened Claims can be obtained from BDN M33 screen (use MINQ/M33) or from Share (use Corporate Inquiries – Award/Ratings function – VR&amp;E Information tab).</a:t>
            </a:r>
          </a:p>
        </p:txBody>
      </p:sp>
      <p:sp>
        <p:nvSpPr>
          <p:cNvPr id="82948" name="Slide Number Placeholder 3">
            <a:extLst>
              <a:ext uri="{FF2B5EF4-FFF2-40B4-BE49-F238E27FC236}">
                <a16:creationId xmlns:a16="http://schemas.microsoft.com/office/drawing/2014/main" id="{6B6DED16-613A-4C06-ACC1-920AC7C189C4}"/>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32FEC4-8BB6-4BB7-8580-0750AFC61BED}" type="slidenum">
              <a:rPr lang="en-US" altLang="en-US"/>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BF67007-A2D8-4990-BF20-83A8AB69C36B}"/>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9058CACE-A4E0-4DFF-87CA-B93E28A6176D}"/>
              </a:ext>
            </a:extLst>
          </p:cNvPr>
          <p:cNvSpPr>
            <a:spLocks noGrp="1"/>
          </p:cNvSpPr>
          <p:nvPr>
            <p:ph type="body" idx="1"/>
          </p:nvPr>
        </p:nvSpPr>
        <p:spPr>
          <a:noFill/>
        </p:spPr>
        <p:txBody>
          <a:bodyPr/>
          <a:lstStyle/>
          <a:p>
            <a:r>
              <a:rPr lang="en-US" altLang="en-US">
                <a:latin typeface="Arial" panose="020B0604020202020204" pitchFamily="34" charset="0"/>
              </a:rPr>
              <a:t>Screen displays BDN M35 screen (Ch31 Case Status and Employee Controls), highlighting the screen location of the CER Folder Location field.</a:t>
            </a:r>
          </a:p>
          <a:p>
            <a:r>
              <a:rPr lang="en-US" altLang="en-US">
                <a:latin typeface="Arial" panose="020B0604020202020204" pitchFamily="34" charset="0"/>
              </a:rPr>
              <a:t>Reopened claim – make sure the BDN CER folder location on the M35 screen is in the correct station before processing AutoGED.</a:t>
            </a:r>
          </a:p>
        </p:txBody>
      </p:sp>
      <p:sp>
        <p:nvSpPr>
          <p:cNvPr id="83972" name="Slide Number Placeholder 3">
            <a:extLst>
              <a:ext uri="{FF2B5EF4-FFF2-40B4-BE49-F238E27FC236}">
                <a16:creationId xmlns:a16="http://schemas.microsoft.com/office/drawing/2014/main" id="{8E3E6B83-91E5-44CB-910C-CC97613BE78C}"/>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1B0B95-6356-4F64-A5D6-E722A8C0110A}" type="slidenum">
              <a:rPr lang="en-US" altLang="en-US"/>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D3E3E447-CE15-4E0D-B217-7EC92D70A41D}"/>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B2A1E96A-D70E-4CEB-BC15-33795DC52B3D}"/>
              </a:ext>
            </a:extLst>
          </p:cNvPr>
          <p:cNvSpPr>
            <a:spLocks noGrp="1"/>
          </p:cNvSpPr>
          <p:nvPr>
            <p:ph type="body" idx="1"/>
          </p:nvPr>
        </p:nvSpPr>
        <p:spPr>
          <a:noFill/>
        </p:spPr>
        <p:txBody>
          <a:bodyPr/>
          <a:lstStyle/>
          <a:p>
            <a:r>
              <a:rPr lang="en-US" altLang="en-US">
                <a:latin typeface="Arial" panose="020B0604020202020204" pitchFamily="34" charset="0"/>
              </a:rPr>
              <a:t>Claims received from prior Ch31 participants who entered Rehabilitated case status will be processed out-of-system, until a determination whether or not the prior Rehabilitation can be over-turned.  Upon receipt of 28-1900, establish EP 795 with date of claim.  Once a decision is made (allowed or disallowed), PCLR the 795.  If the prior Rehabilitation is over-turned, proceed with AutoGED processing.</a:t>
            </a:r>
          </a:p>
        </p:txBody>
      </p:sp>
      <p:sp>
        <p:nvSpPr>
          <p:cNvPr id="84996" name="Slide Number Placeholder 3">
            <a:extLst>
              <a:ext uri="{FF2B5EF4-FFF2-40B4-BE49-F238E27FC236}">
                <a16:creationId xmlns:a16="http://schemas.microsoft.com/office/drawing/2014/main" id="{4CD2EAC5-E2F4-4E84-8E99-F09B2CD82D26}"/>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013FF0-A0B3-4A28-91AD-25C59750468E}" type="slidenum">
              <a:rPr lang="en-US" altLang="en-US"/>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4F3A6F3-B345-4E3E-918F-CC9EC8FD0B41}"/>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32E3C035-582D-4C2A-AA5C-8E491C280AD6}"/>
              </a:ext>
            </a:extLst>
          </p:cNvPr>
          <p:cNvSpPr>
            <a:spLocks noGrp="1"/>
          </p:cNvSpPr>
          <p:nvPr>
            <p:ph type="body" idx="1"/>
          </p:nvPr>
        </p:nvSpPr>
        <p:spPr>
          <a:noFill/>
        </p:spPr>
        <p:txBody>
          <a:bodyPr/>
          <a:lstStyle/>
          <a:p>
            <a:r>
              <a:rPr lang="en-US" altLang="en-US">
                <a:latin typeface="Arial" panose="020B0604020202020204" pitchFamily="34" charset="0"/>
              </a:rPr>
              <a:t>AutoGED Processing is next</a:t>
            </a:r>
          </a:p>
        </p:txBody>
      </p:sp>
      <p:sp>
        <p:nvSpPr>
          <p:cNvPr id="86020" name="Slide Number Placeholder 3">
            <a:extLst>
              <a:ext uri="{FF2B5EF4-FFF2-40B4-BE49-F238E27FC236}">
                <a16:creationId xmlns:a16="http://schemas.microsoft.com/office/drawing/2014/main" id="{B809943F-4F3E-4D0E-B6DE-2C7ABC83066E}"/>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949B7C-B4A1-48D7-B3C8-932E6AB40509}" type="slidenum">
              <a:rPr lang="en-US" altLang="en-US"/>
              <a:pPr eaLnBrk="1" hangingPunct="1"/>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D0A8B59-1DAC-4154-A640-F7868C313F4A}"/>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2843C3-9F33-4739-B7EF-87F3B21DFDC9}" type="slidenum">
              <a:rPr lang="en-US" altLang="en-US"/>
              <a:pPr eaLnBrk="1" hangingPunct="1"/>
              <a:t>27</a:t>
            </a:fld>
            <a:endParaRPr lang="en-US" altLang="en-US"/>
          </a:p>
        </p:txBody>
      </p:sp>
      <p:sp>
        <p:nvSpPr>
          <p:cNvPr id="87043" name="Rectangle 2">
            <a:extLst>
              <a:ext uri="{FF2B5EF4-FFF2-40B4-BE49-F238E27FC236}">
                <a16:creationId xmlns:a16="http://schemas.microsoft.com/office/drawing/2014/main" id="{8DD99133-1025-438F-B52D-92F1BA3B8E88}"/>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AF87EBCF-4F0F-45E0-8F55-18B5EADD938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AutoGED is the primary tool to process Ch31 claims. NOTE:  Corporate WINRS enhancement in February 2011 introduced a change to AutoGED.  Prior to February 2011, AutoGED records were stored on a Regional Office server and could only be viewed by the Regional Office of jurisdiction.  CWINRS Version (February 2011) introduced AutoGED to the Corporate Database and eliminated the ability to delete authorized GED records from the data base.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4F192229-B13D-4843-BAB8-8A89D4E3AB0C}"/>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3622966D-762E-4DEC-9AAB-07D05B13DB47}"/>
              </a:ext>
            </a:extLst>
          </p:cNvPr>
          <p:cNvSpPr>
            <a:spLocks noGrp="1"/>
          </p:cNvSpPr>
          <p:nvPr>
            <p:ph type="body" idx="1"/>
          </p:nvPr>
        </p:nvSpPr>
        <p:spPr>
          <a:noFill/>
        </p:spPr>
        <p:txBody>
          <a:bodyPr/>
          <a:lstStyle/>
          <a:p>
            <a:r>
              <a:rPr lang="en-US" altLang="en-US">
                <a:latin typeface="Arial" panose="020B0604020202020204" pitchFamily="34" charset="0"/>
              </a:rPr>
              <a:t>This is the Add GED Record screen in CWINRS.  In addition to verifying that basic eligibility criteria are met with verified military service and one or more service connected disability conditions rated at 10% or higher; AutoGED will handle basic eligibility process when the Service-member/Veteran has a memorandum rating, or has applied under NDAA.  AutoGED will also obtain Education benefit usage including Ch33 (enter a check-mark in the Ch33 Eligibility box).</a:t>
            </a:r>
          </a:p>
          <a:p>
            <a:r>
              <a:rPr lang="en-US" altLang="en-US">
                <a:latin typeface="Arial" panose="020B0604020202020204" pitchFamily="34" charset="0"/>
              </a:rPr>
              <a:t>Any errors or verification problems will be posted on the AutoGED record Processing Tab, and users are able to retry processing once the errors or problems are resolved.</a:t>
            </a:r>
          </a:p>
        </p:txBody>
      </p:sp>
      <p:sp>
        <p:nvSpPr>
          <p:cNvPr id="88068" name="Slide Number Placeholder 3">
            <a:extLst>
              <a:ext uri="{FF2B5EF4-FFF2-40B4-BE49-F238E27FC236}">
                <a16:creationId xmlns:a16="http://schemas.microsoft.com/office/drawing/2014/main" id="{DB58FA54-2D02-484F-9B58-74FE9FB9FDB7}"/>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21036B-3E3B-4B42-9344-EEEA429EEA8B}" type="slidenum">
              <a:rPr lang="en-US" altLang="en-US"/>
              <a:pPr eaLnBrk="1" hangingPunct="1"/>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C8083239-FECA-46C2-BF02-56A23FBB71D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3C7C7D-7EF6-4A3F-A56A-F4E3EAD3D838}" type="slidenum">
              <a:rPr lang="en-US" altLang="en-US"/>
              <a:pPr eaLnBrk="1" hangingPunct="1"/>
              <a:t>29</a:t>
            </a:fld>
            <a:endParaRPr lang="en-US" altLang="en-US"/>
          </a:p>
        </p:txBody>
      </p:sp>
      <p:sp>
        <p:nvSpPr>
          <p:cNvPr id="89091" name="Rectangle 2">
            <a:extLst>
              <a:ext uri="{FF2B5EF4-FFF2-40B4-BE49-F238E27FC236}">
                <a16:creationId xmlns:a16="http://schemas.microsoft.com/office/drawing/2014/main" id="{C38D20F0-7A79-409F-A3A6-3266A8A1878D}"/>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9D935B0F-22F9-48BF-9785-56DAD80B5F27}"/>
              </a:ext>
            </a:extLst>
          </p:cNvPr>
          <p:cNvSpPr>
            <a:spLocks noGrp="1" noChangeArrowheads="1"/>
          </p:cNvSpPr>
          <p:nvPr>
            <p:ph type="body" idx="1"/>
          </p:nvPr>
        </p:nvSpPr>
        <p:spPr>
          <a:noFill/>
        </p:spPr>
        <p:txBody>
          <a:bodyPr/>
          <a:lstStyle/>
          <a:p>
            <a:pPr eaLnBrk="1" hangingPunct="1"/>
            <a:r>
              <a:rPr lang="en-US" altLang="en-US" sz="2400" i="1">
                <a:latin typeface="Arial" panose="020B0604020202020204" pitchFamily="34" charset="0"/>
              </a:rPr>
              <a:t>CWINRS AutoGED – Original Continued</a:t>
            </a:r>
          </a:p>
          <a:p>
            <a:pPr lvl="1" eaLnBrk="1" hangingPunct="1"/>
            <a:r>
              <a:rPr lang="en-US" altLang="en-US" sz="2000" i="1">
                <a:latin typeface="Arial" panose="020B0604020202020204" pitchFamily="34" charset="0"/>
              </a:rPr>
              <a:t>Complete Form Entries</a:t>
            </a:r>
          </a:p>
          <a:p>
            <a:pPr lvl="2" eaLnBrk="1" hangingPunct="1"/>
            <a:r>
              <a:rPr lang="en-US" altLang="en-US" sz="1800" i="1">
                <a:latin typeface="Arial" panose="020B0604020202020204" pitchFamily="34" charset="0"/>
              </a:rPr>
              <a:t>App Received Date – This must be accurate and taken as the date it was received in a VA facility</a:t>
            </a:r>
          </a:p>
          <a:p>
            <a:pPr lvl="2" eaLnBrk="1" hangingPunct="1"/>
            <a:r>
              <a:rPr lang="en-US" altLang="en-US" sz="1800" i="1">
                <a:latin typeface="Arial" panose="020B0604020202020204" pitchFamily="34" charset="0"/>
              </a:rPr>
              <a:t>Education Level – Enter number of years with two digits.</a:t>
            </a:r>
          </a:p>
          <a:p>
            <a:pPr lvl="2" eaLnBrk="1" hangingPunct="1"/>
            <a:r>
              <a:rPr lang="en-US" altLang="en-US" sz="1800" i="1">
                <a:latin typeface="Arial" panose="020B0604020202020204" pitchFamily="34" charset="0"/>
              </a:rPr>
              <a:t>Initial Rating Notification Date (IRND) or enter date of Memorandum Rating</a:t>
            </a:r>
          </a:p>
          <a:p>
            <a:pPr lvl="2" eaLnBrk="1" hangingPunct="1"/>
            <a:r>
              <a:rPr lang="en-US" altLang="en-US" sz="1800" i="1">
                <a:latin typeface="Arial" panose="020B0604020202020204" pitchFamily="34" charset="0"/>
              </a:rPr>
              <a:t>Case ready to be processed?  </a:t>
            </a:r>
          </a:p>
          <a:p>
            <a:pPr lvl="3" eaLnBrk="1" hangingPunct="1"/>
            <a:r>
              <a:rPr lang="en-US" altLang="en-US" sz="1600" i="1">
                <a:latin typeface="Arial" panose="020B0604020202020204" pitchFamily="34" charset="0"/>
              </a:rPr>
              <a:t>Only say no if there is no Memo rating and then enter remark on the bottom</a:t>
            </a:r>
          </a:p>
          <a:p>
            <a:pPr lvl="2" eaLnBrk="1" hangingPunct="1"/>
            <a:r>
              <a:rPr lang="en-US" altLang="en-US" sz="1800" i="1">
                <a:latin typeface="Arial" panose="020B0604020202020204" pitchFamily="34" charset="0"/>
              </a:rPr>
              <a:t>Is this an NDAA case? If yes, check the box</a:t>
            </a:r>
          </a:p>
          <a:p>
            <a:pPr lvl="3" eaLnBrk="1" hangingPunct="1"/>
            <a:r>
              <a:rPr lang="en-US" altLang="en-US" sz="1600" i="1">
                <a:latin typeface="Arial" panose="020B0604020202020204" pitchFamily="34" charset="0"/>
              </a:rPr>
              <a:t>5555 will automatically appear in DIAG 1 field.</a:t>
            </a:r>
          </a:p>
          <a:p>
            <a:pPr lvl="3" eaLnBrk="1" hangingPunct="1"/>
            <a:r>
              <a:rPr lang="en-US" altLang="en-US" sz="1600" i="1">
                <a:latin typeface="Arial" panose="020B0604020202020204" pitchFamily="34" charset="0"/>
              </a:rPr>
              <a:t>Refer to VR&amp;E Circular 28-12-01 Procedures for Implementing  the Provisions of Public Law 110-181, National Defense Authorization Act of 2008 as extended by Public Law 112-56, Vow to Hire Heroes Act.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57D793D-BA9E-4FDF-905D-9502480B1C5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8FDB30-01D9-43D0-AAE0-767BE98C3523}" type="slidenum">
              <a:rPr lang="en-US" altLang="en-US"/>
              <a:pPr eaLnBrk="1" hangingPunct="1"/>
              <a:t>3</a:t>
            </a:fld>
            <a:endParaRPr lang="en-US" altLang="en-US"/>
          </a:p>
        </p:txBody>
      </p:sp>
      <p:sp>
        <p:nvSpPr>
          <p:cNvPr id="62467" name="Rectangle 2">
            <a:extLst>
              <a:ext uri="{FF2B5EF4-FFF2-40B4-BE49-F238E27FC236}">
                <a16:creationId xmlns:a16="http://schemas.microsoft.com/office/drawing/2014/main" id="{3D60BFE0-00DA-4E71-8C7C-2E37B22AA1DB}"/>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5618BE9E-3A99-4B57-B234-ED6E74744BC5}"/>
              </a:ext>
            </a:extLst>
          </p:cNvPr>
          <p:cNvSpPr>
            <a:spLocks noGrp="1" noChangeArrowheads="1"/>
          </p:cNvSpPr>
          <p:nvPr>
            <p:ph type="body" idx="1"/>
          </p:nvPr>
        </p:nvSpPr>
        <p:spPr>
          <a:noFill/>
        </p:spPr>
        <p:txBody>
          <a:bodyPr/>
          <a:lstStyle/>
          <a:p>
            <a:pPr eaLnBrk="1" hangingPunct="1">
              <a:lnSpc>
                <a:spcPct val="90000"/>
              </a:lnSpc>
            </a:pPr>
            <a:r>
              <a:rPr lang="en-US" altLang="en-US" sz="2400" i="1">
                <a:latin typeface="Arial" panose="020B0604020202020204" pitchFamily="34" charset="0"/>
              </a:rPr>
              <a:t>Impact of CWINRS release 3.1 Indexing functionality on Ch31 Claims Processing</a:t>
            </a:r>
            <a:endParaRPr lang="en-US" altLang="en-US" sz="2000" i="1">
              <a:latin typeface="Arial" panose="020B0604020202020204" pitchFamily="34" charset="0"/>
            </a:endParaRPr>
          </a:p>
          <a:p>
            <a:pPr eaLnBrk="1" hangingPunct="1"/>
            <a:endParaRPr lang="en-US" altLang="en-US" sz="2400" i="1">
              <a:latin typeface="Arial" panose="020B0604020202020204" pitchFamily="34" charset="0"/>
            </a:endParaRPr>
          </a:p>
          <a:p>
            <a:pPr eaLnBrk="1" hangingPunct="1"/>
            <a:r>
              <a:rPr lang="en-US" altLang="en-US" sz="2400" i="1">
                <a:latin typeface="Arial" panose="020B0604020202020204" pitchFamily="34" charset="0"/>
              </a:rPr>
              <a:t>Impact of Archiving BDN Master Records on Ch31 Claims Processing </a:t>
            </a:r>
          </a:p>
          <a:p>
            <a:pPr lvl="1" eaLnBrk="1" hangingPunct="1"/>
            <a:r>
              <a:rPr lang="en-US" altLang="en-US" sz="2000" i="1">
                <a:latin typeface="Arial" panose="020B0604020202020204" pitchFamily="34" charset="0"/>
              </a:rPr>
              <a:t>How do you know that a BDN MR has been archived? </a:t>
            </a:r>
          </a:p>
          <a:p>
            <a:pPr lvl="1" eaLnBrk="1" hangingPunct="1"/>
            <a:r>
              <a:rPr lang="en-US" altLang="en-US" sz="2000" i="1">
                <a:latin typeface="Arial" panose="020B0604020202020204" pitchFamily="34" charset="0"/>
              </a:rPr>
              <a:t>What do you do when it has?</a:t>
            </a:r>
          </a:p>
          <a:p>
            <a:pPr lvl="1" eaLnBrk="1" hangingPunct="1"/>
            <a:endParaRPr lang="en-US" altLang="en-US" sz="2000" i="1">
              <a:latin typeface="Arial" panose="020B0604020202020204" pitchFamily="34" charset="0"/>
            </a:endParaRPr>
          </a:p>
          <a:p>
            <a:pPr eaLnBrk="1" hangingPunct="1"/>
            <a:r>
              <a:rPr lang="en-US" altLang="en-US" sz="2400" i="1">
                <a:latin typeface="Arial" panose="020B0604020202020204" pitchFamily="34" charset="0"/>
              </a:rPr>
              <a:t>Using Share to locate Ch31 Information</a:t>
            </a:r>
          </a:p>
          <a:p>
            <a:pPr eaLnBrk="1" hangingPunct="1"/>
            <a:endParaRPr lang="en-US" altLang="en-US" sz="2400" i="1">
              <a:latin typeface="Arial" panose="020B0604020202020204" pitchFamily="34" charset="0"/>
            </a:endParaRPr>
          </a:p>
          <a:p>
            <a:pPr eaLnBrk="1" hangingPunct="1"/>
            <a:r>
              <a:rPr lang="en-US" altLang="en-US" sz="2400" i="1">
                <a:latin typeface="Arial" panose="020B0604020202020204" pitchFamily="34" charset="0"/>
              </a:rPr>
              <a:t>Updating BDN with entitlement use when no subsistence allowance is paid</a:t>
            </a:r>
          </a:p>
          <a:p>
            <a:pPr lvl="1" eaLnBrk="1" hangingPunct="1"/>
            <a:endParaRPr lang="en-US" altLang="en-US" sz="2000" i="1">
              <a:latin typeface="Arial" panose="020B0604020202020204" pitchFamily="34" charset="0"/>
            </a:endParaRPr>
          </a:p>
          <a:p>
            <a:pPr lvl="1" eaLnBrk="1" hangingPunct="1"/>
            <a:r>
              <a:rPr lang="en-US" altLang="en-US" sz="2000" i="1">
                <a:latin typeface="Arial" panose="020B0604020202020204" pitchFamily="34" charset="0"/>
              </a:rPr>
              <a:t> </a:t>
            </a:r>
          </a:p>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273E4CE-52C3-4B72-9CD8-57EE205ACD7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218C66-2C5B-49DD-863D-E1AEF225C711}" type="slidenum">
              <a:rPr lang="en-US" altLang="en-US"/>
              <a:pPr eaLnBrk="1" hangingPunct="1"/>
              <a:t>30</a:t>
            </a:fld>
            <a:endParaRPr lang="en-US" altLang="en-US"/>
          </a:p>
        </p:txBody>
      </p:sp>
      <p:sp>
        <p:nvSpPr>
          <p:cNvPr id="90115" name="Rectangle 2">
            <a:extLst>
              <a:ext uri="{FF2B5EF4-FFF2-40B4-BE49-F238E27FC236}">
                <a16:creationId xmlns:a16="http://schemas.microsoft.com/office/drawing/2014/main" id="{0D50DB3C-D875-40A1-8836-27B2224EE797}"/>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87F1FB02-EDBE-49F2-B3DD-1C5A3A0DE261}"/>
              </a:ext>
            </a:extLst>
          </p:cNvPr>
          <p:cNvSpPr>
            <a:spLocks noGrp="1" noChangeArrowheads="1"/>
          </p:cNvSpPr>
          <p:nvPr>
            <p:ph type="body" idx="1"/>
          </p:nvPr>
        </p:nvSpPr>
        <p:spPr>
          <a:noFill/>
        </p:spPr>
        <p:txBody>
          <a:bodyPr/>
          <a:lstStyle/>
          <a:p>
            <a:pPr eaLnBrk="1" hangingPunct="1"/>
            <a:r>
              <a:rPr lang="en-US" altLang="en-US" sz="2400" i="1">
                <a:latin typeface="Arial" panose="020B0604020202020204" pitchFamily="34" charset="0"/>
              </a:rPr>
              <a:t>CWINRS AutoGED – Original Continued</a:t>
            </a:r>
          </a:p>
          <a:p>
            <a:pPr lvl="1" eaLnBrk="1" hangingPunct="1"/>
            <a:r>
              <a:rPr lang="en-US" altLang="en-US" sz="2000" i="1">
                <a:latin typeface="Arial" panose="020B0604020202020204" pitchFamily="34" charset="0"/>
              </a:rPr>
              <a:t>Complete Form Entries continued</a:t>
            </a:r>
          </a:p>
          <a:p>
            <a:pPr lvl="2" eaLnBrk="1" hangingPunct="1"/>
            <a:r>
              <a:rPr lang="en-US" altLang="en-US" sz="1800" i="1">
                <a:latin typeface="Arial" panose="020B0604020202020204" pitchFamily="34" charset="0"/>
              </a:rPr>
              <a:t>Is there temporary entitlement?</a:t>
            </a:r>
          </a:p>
          <a:p>
            <a:pPr lvl="3" eaLnBrk="1" hangingPunct="1"/>
            <a:r>
              <a:rPr lang="en-US" altLang="en-US" sz="1600" i="1">
                <a:latin typeface="Arial" panose="020B0604020202020204" pitchFamily="34" charset="0"/>
              </a:rPr>
              <a:t>Do not check for re-opened application</a:t>
            </a:r>
          </a:p>
          <a:p>
            <a:pPr lvl="3" eaLnBrk="1" hangingPunct="1"/>
            <a:r>
              <a:rPr lang="en-US" altLang="en-US" sz="1600" i="1">
                <a:latin typeface="Arial" panose="020B0604020202020204" pitchFamily="34" charset="0"/>
              </a:rPr>
              <a:t>The IRND will be on the M33 screen if claim is re-opened</a:t>
            </a:r>
          </a:p>
          <a:p>
            <a:pPr lvl="2" eaLnBrk="1" hangingPunct="1"/>
            <a:r>
              <a:rPr lang="en-US" altLang="en-US" sz="2000" i="1">
                <a:latin typeface="Arial" panose="020B0604020202020204" pitchFamily="34" charset="0"/>
              </a:rPr>
              <a:t>If Veteran is a OEF/OIF/OND Veteran, then choose GWOT</a:t>
            </a:r>
          </a:p>
          <a:p>
            <a:pPr lvl="3" eaLnBrk="1" hangingPunct="1"/>
            <a:r>
              <a:rPr lang="en-US" altLang="en-US" sz="1600" i="1">
                <a:latin typeface="Arial" panose="020B0604020202020204" pitchFamily="34" charset="0"/>
              </a:rPr>
              <a:t>These three fields will be attached to the EP which will give it the ability to track through End Products (EP)</a:t>
            </a:r>
          </a:p>
          <a:p>
            <a:pPr lvl="4" eaLnBrk="1" hangingPunct="1"/>
            <a:r>
              <a:rPr lang="en-US" altLang="en-US" sz="1600" i="1">
                <a:latin typeface="Arial" panose="020B0604020202020204" pitchFamily="34" charset="0"/>
              </a:rPr>
              <a:t>Enter site – within the station</a:t>
            </a:r>
          </a:p>
          <a:p>
            <a:pPr lvl="4" eaLnBrk="1" hangingPunct="1"/>
            <a:r>
              <a:rPr lang="en-US" altLang="en-US" sz="1600" i="1">
                <a:latin typeface="Arial" panose="020B0604020202020204" pitchFamily="34" charset="0"/>
              </a:rPr>
              <a:t>Enter Location – VOW, Initials of the Case Manager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269B307F-2C4B-483C-838C-FD4294299DAC}"/>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F8D01258-471E-4AF6-99E7-897F5709E7CF}"/>
              </a:ext>
            </a:extLst>
          </p:cNvPr>
          <p:cNvSpPr>
            <a:spLocks noGrp="1"/>
          </p:cNvSpPr>
          <p:nvPr>
            <p:ph type="body" idx="1"/>
          </p:nvPr>
        </p:nvSpPr>
        <p:spPr>
          <a:noFill/>
        </p:spPr>
        <p:txBody>
          <a:bodyPr/>
          <a:lstStyle/>
          <a:p>
            <a:r>
              <a:rPr lang="en-US" altLang="en-US">
                <a:latin typeface="Arial" panose="020B0604020202020204" pitchFamily="34" charset="0"/>
              </a:rPr>
              <a:t>EP 795 </a:t>
            </a:r>
          </a:p>
          <a:p>
            <a:pPr lvl="1"/>
            <a:r>
              <a:rPr lang="en-US" altLang="en-US" sz="2000" i="1">
                <a:latin typeface="Arial" panose="020B0604020202020204" pitchFamily="34" charset="0"/>
              </a:rPr>
              <a:t>If claimant is prior Ch31 participant who was Rehabilitated, establish an EP 795 and do not process in AutoGED until a determination to overturn Rehabilitation is documented.  PCLR the 795 when entitlement determination is made.</a:t>
            </a:r>
          </a:p>
          <a:p>
            <a:r>
              <a:rPr lang="en-US" altLang="en-US">
                <a:latin typeface="Arial" panose="020B0604020202020204" pitchFamily="34" charset="0"/>
              </a:rPr>
              <a:t>Reopened</a:t>
            </a:r>
          </a:p>
          <a:p>
            <a:pPr lvl="1" eaLnBrk="1" hangingPunct="1"/>
            <a:r>
              <a:rPr lang="en-US" altLang="en-US" sz="2000" i="1">
                <a:latin typeface="Arial" panose="020B0604020202020204" pitchFamily="34" charset="0"/>
              </a:rPr>
              <a:t>From CWINRS Navigator, click on GED PROCESSING button with AutoGED  Processing showing in the drop-down list</a:t>
            </a:r>
          </a:p>
          <a:p>
            <a:pPr lvl="1" eaLnBrk="1" hangingPunct="1"/>
            <a:r>
              <a:rPr lang="en-US" altLang="en-US" sz="2000" i="1">
                <a:latin typeface="Arial" panose="020B0604020202020204" pitchFamily="34" charset="0"/>
              </a:rPr>
              <a:t>Click on Single Record and enter file number</a:t>
            </a:r>
          </a:p>
          <a:p>
            <a:pPr lvl="1" eaLnBrk="1" hangingPunct="1"/>
            <a:r>
              <a:rPr lang="en-US" altLang="en-US" sz="2000" i="1">
                <a:latin typeface="Arial" panose="020B0604020202020204" pitchFamily="34" charset="0"/>
              </a:rPr>
              <a:t>Highlight case and select Reopen</a:t>
            </a:r>
          </a:p>
          <a:p>
            <a:pPr lvl="1" eaLnBrk="1" hangingPunct="1"/>
            <a:r>
              <a:rPr lang="en-US" altLang="en-US" sz="2000" i="1">
                <a:latin typeface="Arial" panose="020B0604020202020204" pitchFamily="34" charset="0"/>
              </a:rPr>
              <a:t>Enter date of claim, update any fields with outdated information</a:t>
            </a:r>
          </a:p>
          <a:p>
            <a:pPr lvl="1" eaLnBrk="1" hangingPunct="1"/>
            <a:r>
              <a:rPr lang="en-US" altLang="en-US" sz="2000" i="1">
                <a:latin typeface="Arial" panose="020B0604020202020204" pitchFamily="34" charset="0"/>
              </a:rPr>
              <a:t>Process (errors or data validation issues will appear on Process Tab – correct and retry)</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91140" name="Slide Number Placeholder 3">
            <a:extLst>
              <a:ext uri="{FF2B5EF4-FFF2-40B4-BE49-F238E27FC236}">
                <a16:creationId xmlns:a16="http://schemas.microsoft.com/office/drawing/2014/main" id="{27A8F8A4-7539-4BAB-837C-D5BD89AA7802}"/>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6486C4-BD5E-4FF1-9A5B-45A6416E0B38}" type="slidenum">
              <a:rPr lang="en-US" altLang="en-US"/>
              <a:pPr eaLnBrk="1" hangingPunct="1"/>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566927C-5003-44BD-B7A1-F373A173C2B9}"/>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0D9E157A-2EC3-4A50-BECF-2A8C16C604A0}"/>
              </a:ext>
            </a:extLst>
          </p:cNvPr>
          <p:cNvSpPr>
            <a:spLocks noGrp="1"/>
          </p:cNvSpPr>
          <p:nvPr>
            <p:ph type="body" idx="1"/>
          </p:nvPr>
        </p:nvSpPr>
        <p:spPr>
          <a:noFill/>
        </p:spPr>
        <p:txBody>
          <a:bodyPr/>
          <a:lstStyle/>
          <a:p>
            <a:r>
              <a:rPr lang="en-US" altLang="en-US">
                <a:latin typeface="Arial" panose="020B0604020202020204" pitchFamily="34" charset="0"/>
              </a:rPr>
              <a:t>Next section is on Completed GED</a:t>
            </a:r>
          </a:p>
          <a:p>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38C034CF-5CB2-4F50-B592-2A7E614A73BF}"/>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A464E0-B826-4FA8-A0EA-A3E63131A9B8}" type="slidenum">
              <a:rPr lang="en-US" altLang="en-US"/>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BE33387-E868-4AA1-AAAE-224C4BB5BD4D}"/>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830EBA65-0EDE-4A0D-8F7F-A71B5884AC89}"/>
              </a:ext>
            </a:extLst>
          </p:cNvPr>
          <p:cNvSpPr>
            <a:spLocks noGrp="1"/>
          </p:cNvSpPr>
          <p:nvPr>
            <p:ph type="body" idx="1"/>
          </p:nvPr>
        </p:nvSpPr>
        <p:spPr>
          <a:noFill/>
        </p:spPr>
        <p:txBody>
          <a:bodyPr/>
          <a:lstStyle/>
          <a:p>
            <a:r>
              <a:rPr lang="en-US" altLang="en-US">
                <a:latin typeface="Arial" panose="020B0604020202020204" pitchFamily="34" charset="0"/>
              </a:rPr>
              <a:t>Screen displays Corporate WINRS View GED Case screen.</a:t>
            </a:r>
          </a:p>
        </p:txBody>
      </p:sp>
      <p:sp>
        <p:nvSpPr>
          <p:cNvPr id="93188" name="Slide Number Placeholder 3">
            <a:extLst>
              <a:ext uri="{FF2B5EF4-FFF2-40B4-BE49-F238E27FC236}">
                <a16:creationId xmlns:a16="http://schemas.microsoft.com/office/drawing/2014/main" id="{050A0914-EECA-4F33-A954-DF74278BD2C3}"/>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049153-872E-41AD-8E71-1D2BAFC4A50D}" type="slidenum">
              <a:rPr lang="en-US" altLang="en-US"/>
              <a:pPr eaLnBrk="1" hangingPunct="1"/>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F1B9DC81-6EEC-44A0-A277-4E46F2165A79}"/>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B1323206-9A82-45C0-90CD-DC8EBB5DF191}"/>
              </a:ext>
            </a:extLst>
          </p:cNvPr>
          <p:cNvSpPr>
            <a:spLocks noGrp="1"/>
          </p:cNvSpPr>
          <p:nvPr>
            <p:ph type="body" idx="1"/>
          </p:nvPr>
        </p:nvSpPr>
        <p:spPr>
          <a:noFill/>
        </p:spPr>
        <p:txBody>
          <a:bodyPr/>
          <a:lstStyle/>
          <a:p>
            <a:r>
              <a:rPr lang="en-US" altLang="en-US">
                <a:latin typeface="Arial" panose="020B0604020202020204" pitchFamily="34" charset="0"/>
              </a:rPr>
              <a:t>An indicator that a CER folder location is incorrect is the appearance of “unknown” case manager numbers on a report such as Case Management Indicator.  Check both the M35 screen and the BIRLS record (BINQ/Loc).  </a:t>
            </a:r>
          </a:p>
        </p:txBody>
      </p:sp>
      <p:sp>
        <p:nvSpPr>
          <p:cNvPr id="94212" name="Slide Number Placeholder 3">
            <a:extLst>
              <a:ext uri="{FF2B5EF4-FFF2-40B4-BE49-F238E27FC236}">
                <a16:creationId xmlns:a16="http://schemas.microsoft.com/office/drawing/2014/main" id="{B542BD8D-DCF4-4518-85AE-E09BD6BF8480}"/>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73DF8D-C1E2-47A5-9D10-8689D4E0C088}" type="slidenum">
              <a:rPr lang="en-US" altLang="en-US"/>
              <a:pPr eaLnBrk="1" hangingPunct="1"/>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2E1E4852-EEFB-4506-B55F-48F323A42E87}"/>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5E45BE62-D64B-402B-A379-27DBCFDC54C2}"/>
              </a:ext>
            </a:extLst>
          </p:cNvPr>
          <p:cNvSpPr>
            <a:spLocks noGrp="1"/>
          </p:cNvSpPr>
          <p:nvPr>
            <p:ph type="body" idx="1"/>
          </p:nvPr>
        </p:nvSpPr>
        <p:spPr>
          <a:noFill/>
        </p:spPr>
        <p:txBody>
          <a:bodyPr/>
          <a:lstStyle/>
          <a:p>
            <a:r>
              <a:rPr lang="en-US" altLang="en-US">
                <a:latin typeface="Arial" panose="020B0604020202020204" pitchFamily="34" charset="0"/>
              </a:rPr>
              <a:t>Screen displays BDN BIRLS Location screen.</a:t>
            </a:r>
          </a:p>
        </p:txBody>
      </p:sp>
      <p:sp>
        <p:nvSpPr>
          <p:cNvPr id="95236" name="Slide Number Placeholder 3">
            <a:extLst>
              <a:ext uri="{FF2B5EF4-FFF2-40B4-BE49-F238E27FC236}">
                <a16:creationId xmlns:a16="http://schemas.microsoft.com/office/drawing/2014/main" id="{C8F050C0-2965-478A-90B1-5048915FB61D}"/>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9CB53E-214D-431F-AD63-7D89B0FE2968}" type="slidenum">
              <a:rPr lang="en-US" altLang="en-US"/>
              <a:pPr eaLnBrk="1" hangingPunct="1"/>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8152366-6D39-4EA9-965C-A1C901BA08A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51CE81-0B42-4B52-824D-D5E74FDBDFD0}" type="slidenum">
              <a:rPr lang="en-US" altLang="en-US"/>
              <a:pPr eaLnBrk="1" hangingPunct="1"/>
              <a:t>36</a:t>
            </a:fld>
            <a:endParaRPr lang="en-US" altLang="en-US"/>
          </a:p>
        </p:txBody>
      </p:sp>
      <p:sp>
        <p:nvSpPr>
          <p:cNvPr id="96259" name="Rectangle 2">
            <a:extLst>
              <a:ext uri="{FF2B5EF4-FFF2-40B4-BE49-F238E27FC236}">
                <a16:creationId xmlns:a16="http://schemas.microsoft.com/office/drawing/2014/main" id="{C99C2E45-4D7C-4341-88BC-4A2A1C4DFF1E}"/>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E63EB6DB-0937-44A6-A97E-1571FEC977C7}"/>
              </a:ext>
            </a:extLst>
          </p:cNvPr>
          <p:cNvSpPr>
            <a:spLocks noGrp="1" noChangeArrowheads="1"/>
          </p:cNvSpPr>
          <p:nvPr>
            <p:ph type="body" idx="1"/>
          </p:nvPr>
        </p:nvSpPr>
        <p:spPr/>
        <p:txBody>
          <a:bodyPr/>
          <a:lstStyle/>
          <a:p>
            <a:pPr eaLnBrk="1" hangingPunct="1">
              <a:defRPr/>
            </a:pPr>
            <a:r>
              <a:rPr lang="en-US" altLang="en-US" dirty="0"/>
              <a:t>The sequence of establishing a new, or updating an existing, CER folder location in BIRLS is essential for many data integrity issues.</a:t>
            </a:r>
          </a:p>
          <a:p>
            <a:pPr marL="228600" indent="-228600" eaLnBrk="1" hangingPunct="1">
              <a:buFontTx/>
              <a:buAutoNum type="arabicParenR"/>
              <a:defRPr/>
            </a:pPr>
            <a:r>
              <a:rPr lang="en-US" altLang="en-US" dirty="0"/>
              <a:t>If the claim is an Original (no Ch31 Master Record in BDN), perform the BFLD command AFTER authorizing the GED (update AutoGED Process Tab).</a:t>
            </a:r>
          </a:p>
          <a:p>
            <a:pPr marL="228600" indent="-228600" eaLnBrk="1" hangingPunct="1">
              <a:buFontTx/>
              <a:buAutoNum type="arabicParenR"/>
              <a:defRPr/>
            </a:pPr>
            <a:r>
              <a:rPr lang="en-US" altLang="en-US" dirty="0"/>
              <a:t>If the claim is a Reopened/Reapplication (Ch31 Master Record exists in BDN), perform the BFLD command BEFORE initiating the GED (update AutoGED Process Tab).</a:t>
            </a:r>
          </a:p>
          <a:p>
            <a:pPr eaLnBrk="1" hangingPunct="1">
              <a:defRPr/>
            </a:pPr>
            <a:r>
              <a:rPr lang="en-US" altLang="en-US" dirty="0"/>
              <a:t>CER folder location allows CWINRS to accurately update the BDN Master Record with Date of Claim (i.e., the “effective” date) which is the beginning period for Days to Entitlement measure.  </a:t>
            </a:r>
          </a:p>
          <a:p>
            <a:pPr eaLnBrk="1" hangingPunct="1">
              <a:defRPr/>
            </a:pPr>
            <a:r>
              <a:rPr lang="en-US" altLang="en-US" dirty="0"/>
              <a:t>CER folder location allows BDN to refresh (when necessary) the CWINRS record.</a:t>
            </a:r>
          </a:p>
          <a:p>
            <a:pPr eaLnBrk="1" hangingPunct="1">
              <a:defRPr/>
            </a:pP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88500927-2F1A-4477-A3C8-F2F9740A319E}"/>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18B33865-C803-4257-BDE9-A7DBF745567A}"/>
              </a:ext>
            </a:extLst>
          </p:cNvPr>
          <p:cNvSpPr>
            <a:spLocks noGrp="1"/>
          </p:cNvSpPr>
          <p:nvPr>
            <p:ph type="body" idx="1"/>
          </p:nvPr>
        </p:nvSpPr>
        <p:spPr>
          <a:noFill/>
        </p:spPr>
        <p:txBody>
          <a:bodyPr/>
          <a:lstStyle/>
          <a:p>
            <a:r>
              <a:rPr lang="en-US" altLang="en-US">
                <a:latin typeface="Arial" panose="020B0604020202020204" pitchFamily="34" charset="0"/>
              </a:rPr>
              <a:t>Disallowance processing in AutoGED is for no Basic Eligibility determination.</a:t>
            </a:r>
          </a:p>
        </p:txBody>
      </p:sp>
      <p:sp>
        <p:nvSpPr>
          <p:cNvPr id="97284" name="Slide Number Placeholder 3">
            <a:extLst>
              <a:ext uri="{FF2B5EF4-FFF2-40B4-BE49-F238E27FC236}">
                <a16:creationId xmlns:a16="http://schemas.microsoft.com/office/drawing/2014/main" id="{1D9236BA-DB88-4C06-99AF-10B3D6C216D0}"/>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559E33-94E2-441A-B57F-EAD8C591ABC7}" type="slidenum">
              <a:rPr lang="en-US" altLang="en-US"/>
              <a:pPr eaLnBrk="1" hangingPunct="1"/>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91C3FC54-6F5C-4E67-890F-16447CEE0F8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D6DC1-34A6-4463-A561-F2E2397A55D8}" type="slidenum">
              <a:rPr lang="en-US" altLang="en-US"/>
              <a:pPr eaLnBrk="1" hangingPunct="1"/>
              <a:t>38</a:t>
            </a:fld>
            <a:endParaRPr lang="en-US" altLang="en-US"/>
          </a:p>
        </p:txBody>
      </p:sp>
      <p:sp>
        <p:nvSpPr>
          <p:cNvPr id="98307" name="Rectangle 2">
            <a:extLst>
              <a:ext uri="{FF2B5EF4-FFF2-40B4-BE49-F238E27FC236}">
                <a16:creationId xmlns:a16="http://schemas.microsoft.com/office/drawing/2014/main" id="{BFFC9019-4AB9-49B7-B88F-BCC3A2223D88}"/>
              </a:ext>
            </a:extLst>
          </p:cNvPr>
          <p:cNvSpPr>
            <a:spLocks noRot="1" noChangeArrowheads="1" noTextEdit="1"/>
          </p:cNvSpPr>
          <p:nvPr>
            <p:ph type="sldImg"/>
          </p:nvPr>
        </p:nvSpPr>
        <p:spPr>
          <a:ln/>
        </p:spPr>
      </p:sp>
      <p:sp>
        <p:nvSpPr>
          <p:cNvPr id="98308" name="Rectangle 3">
            <a:extLst>
              <a:ext uri="{FF2B5EF4-FFF2-40B4-BE49-F238E27FC236}">
                <a16:creationId xmlns:a16="http://schemas.microsoft.com/office/drawing/2014/main" id="{5789B2C6-87F1-4379-BD10-DB5154C2BFD0}"/>
              </a:ext>
            </a:extLst>
          </p:cNvPr>
          <p:cNvSpPr>
            <a:spLocks noGrp="1" noChangeArrowheads="1"/>
          </p:cNvSpPr>
          <p:nvPr>
            <p:ph type="body" idx="1"/>
          </p:nvPr>
        </p:nvSpPr>
        <p:spPr>
          <a:noFill/>
        </p:spPr>
        <p:txBody>
          <a:bodyPr/>
          <a:lstStyle/>
          <a:p>
            <a:pPr marL="228600" indent="-228600" eaLnBrk="1" hangingPunct="1">
              <a:lnSpc>
                <a:spcPct val="80000"/>
              </a:lnSpc>
            </a:pPr>
            <a:r>
              <a:rPr lang="en-US" altLang="en-US" sz="800">
                <a:latin typeface="Arial" panose="020B0604020202020204" pitchFamily="34" charset="0"/>
              </a:rPr>
              <a:t>AutoGED processes basic eligibility Disallowance and creates a CWINRS and BDN record documenting that the claim was disallowed.  If any basic eligibility criteria are missing or erroneous, AutoGED cannot validate the claim and will set it for disallowance.  AutoGED Processing Tab allows VR&amp;E user to retry processing after corrections to the record are made (may involve BIRLS update by Veterans Service Center), and to retry processing.  If basic eligibility cannot be verified, the disallowance processing will be completed on the Processing tab.</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1BC8832-3635-4C50-960A-551292FBF480}"/>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2F5E60C9-78C1-4962-9CA5-D58F5B9F1BFE}"/>
              </a:ext>
            </a:extLst>
          </p:cNvPr>
          <p:cNvSpPr>
            <a:spLocks noGrp="1"/>
          </p:cNvSpPr>
          <p:nvPr>
            <p:ph type="body" idx="1"/>
          </p:nvPr>
        </p:nvSpPr>
        <p:spPr>
          <a:noFill/>
        </p:spPr>
        <p:txBody>
          <a:bodyPr/>
          <a:lstStyle/>
          <a:p>
            <a:r>
              <a:rPr lang="en-US" altLang="en-US">
                <a:latin typeface="Arial" panose="020B0604020202020204" pitchFamily="34" charset="0"/>
              </a:rPr>
              <a:t>Slide displays Corporate WINRS View GED Case screen with Processing Tab displaying system generated remarks listing reasons for correction or Disallowance.</a:t>
            </a:r>
          </a:p>
          <a:p>
            <a:r>
              <a:rPr lang="en-US" altLang="en-US">
                <a:latin typeface="Arial" panose="020B0604020202020204" pitchFamily="34" charset="0"/>
              </a:rPr>
              <a:t>Examples of reasons for disallowance.</a:t>
            </a:r>
          </a:p>
        </p:txBody>
      </p:sp>
      <p:sp>
        <p:nvSpPr>
          <p:cNvPr id="99332" name="Slide Number Placeholder 3">
            <a:extLst>
              <a:ext uri="{FF2B5EF4-FFF2-40B4-BE49-F238E27FC236}">
                <a16:creationId xmlns:a16="http://schemas.microsoft.com/office/drawing/2014/main" id="{24920BD4-C5BD-4D83-ACA5-89F9526E8CA2}"/>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DEBEF1-31F1-44CB-89E4-059E07DB5768}" type="slidenum">
              <a:rPr lang="en-US" altLang="en-US"/>
              <a:pPr eaLnBrk="1" hangingPunct="1"/>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30F3E6B-988A-4BB7-B03C-73A5E409073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A82F3C-5E1E-45B4-BD2F-BDE9F912A477}" type="slidenum">
              <a:rPr lang="en-US" altLang="en-US"/>
              <a:pPr eaLnBrk="1" hangingPunct="1"/>
              <a:t>4</a:t>
            </a:fld>
            <a:endParaRPr lang="en-US" altLang="en-US"/>
          </a:p>
        </p:txBody>
      </p:sp>
      <p:sp>
        <p:nvSpPr>
          <p:cNvPr id="63491" name="Rectangle 2">
            <a:extLst>
              <a:ext uri="{FF2B5EF4-FFF2-40B4-BE49-F238E27FC236}">
                <a16:creationId xmlns:a16="http://schemas.microsoft.com/office/drawing/2014/main" id="{A2FB97B9-11EF-45E5-939D-4AD6C2398AEE}"/>
              </a:ext>
            </a:extLst>
          </p:cNvPr>
          <p:cNvSpPr>
            <a:spLocks noRot="1" noChangeArrowheads="1" noTextEdit="1"/>
          </p:cNvSpPr>
          <p:nvPr>
            <p:ph type="sldImg"/>
          </p:nvPr>
        </p:nvSpPr>
        <p:spPr>
          <a:ln/>
        </p:spPr>
      </p:sp>
      <p:sp>
        <p:nvSpPr>
          <p:cNvPr id="63492" name="Rectangle 3">
            <a:extLst>
              <a:ext uri="{FF2B5EF4-FFF2-40B4-BE49-F238E27FC236}">
                <a16:creationId xmlns:a16="http://schemas.microsoft.com/office/drawing/2014/main" id="{32BDE012-A82B-484E-9BEB-9BEDDA50CB9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Basic Eligibility is the keystone decision for a Service-member’s or Veteran’s access to Chapter 31 (Ch31) services.  38 United States Code 3102 and 3103 cover the provisions for establishing basic eligibility as well as the duration of eligibility.</a:t>
            </a:r>
          </a:p>
          <a:p>
            <a:pPr eaLnBrk="1" hangingPunct="1"/>
            <a:r>
              <a:rPr lang="en-US" altLang="en-US">
                <a:latin typeface="Arial" panose="020B0604020202020204" pitchFamily="34" charset="0"/>
              </a:rPr>
              <a:t>A timely and correct response to a Veteran from Department of Veterans Affairs (VA) allows the individual access to Ch31 resources – at minimum, a thorough assessment along with information and guidance which he/she can use to make important decisions for employment or independent living.</a:t>
            </a:r>
          </a:p>
          <a:p>
            <a:pPr eaLnBrk="1" hangingPunct="1"/>
            <a:r>
              <a:rPr lang="en-US" altLang="en-US">
                <a:latin typeface="Arial" panose="020B0604020202020204" pitchFamily="34" charset="0"/>
              </a:rPr>
              <a:t>Vocational Rehabilitation and Employment (VR&amp;E) staff – using Information Technology systems, placing claims under control, processing correctly, generating data, and having correct basic eligibility information throughout, allow for sound workload management and provision of Ch31 services.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23B20EE4-2735-4698-9F05-215AF50A9BD4}"/>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ACBD30FF-3FA6-434D-BF20-13BC57254056}"/>
              </a:ext>
            </a:extLst>
          </p:cNvPr>
          <p:cNvSpPr>
            <a:spLocks noGrp="1"/>
          </p:cNvSpPr>
          <p:nvPr>
            <p:ph type="body" idx="1"/>
          </p:nvPr>
        </p:nvSpPr>
        <p:spPr>
          <a:noFill/>
        </p:spPr>
        <p:txBody>
          <a:bodyPr/>
          <a:lstStyle/>
          <a:p>
            <a:r>
              <a:rPr lang="en-US" altLang="en-US">
                <a:latin typeface="Arial" panose="020B0604020202020204" pitchFamily="34" charset="0"/>
              </a:rPr>
              <a:t>This next section is on Data—generation of data and locating it.</a:t>
            </a:r>
          </a:p>
          <a:p>
            <a:endParaRPr lang="en-US" altLang="en-US">
              <a:latin typeface="Arial" panose="020B0604020202020204" pitchFamily="34" charset="0"/>
            </a:endParaRPr>
          </a:p>
        </p:txBody>
      </p:sp>
      <p:sp>
        <p:nvSpPr>
          <p:cNvPr id="100356" name="Slide Number Placeholder 3">
            <a:extLst>
              <a:ext uri="{FF2B5EF4-FFF2-40B4-BE49-F238E27FC236}">
                <a16:creationId xmlns:a16="http://schemas.microsoft.com/office/drawing/2014/main" id="{AB2B4211-1EE4-4586-A0B5-13DE0BEE7DB0}"/>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0613BC-4148-4FCA-A1E2-D621896A8BB8}" type="slidenum">
              <a:rPr lang="en-US" altLang="en-US"/>
              <a:pPr eaLnBrk="1" hangingPunct="1"/>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B563DF6-8608-46E4-B57A-5063BE499F2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C510D-B8F0-4B0B-A682-D03842922107}" type="slidenum">
              <a:rPr lang="en-US" altLang="en-US"/>
              <a:pPr eaLnBrk="1" hangingPunct="1"/>
              <a:t>41</a:t>
            </a:fld>
            <a:endParaRPr lang="en-US" altLang="en-US"/>
          </a:p>
        </p:txBody>
      </p:sp>
      <p:sp>
        <p:nvSpPr>
          <p:cNvPr id="101379" name="Rectangle 2">
            <a:extLst>
              <a:ext uri="{FF2B5EF4-FFF2-40B4-BE49-F238E27FC236}">
                <a16:creationId xmlns:a16="http://schemas.microsoft.com/office/drawing/2014/main" id="{D0D0C423-1765-4083-A8AB-B78ADADE0C0F}"/>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5D22E416-D983-4178-9A2E-0C984DA00057}"/>
              </a:ext>
            </a:extLst>
          </p:cNvPr>
          <p:cNvSpPr>
            <a:spLocks noGrp="1" noChangeArrowheads="1"/>
          </p:cNvSpPr>
          <p:nvPr>
            <p:ph type="body" idx="1"/>
          </p:nvPr>
        </p:nvSpPr>
        <p:spPr/>
        <p:txBody>
          <a:bodyPr/>
          <a:lstStyle/>
          <a:p>
            <a:pPr eaLnBrk="1" hangingPunct="1">
              <a:defRPr/>
            </a:pPr>
            <a:r>
              <a:rPr lang="en-US" altLang="en-US" sz="1000" dirty="0"/>
              <a:t> Chapter 31 data is generated throughout claims processing:</a:t>
            </a:r>
          </a:p>
          <a:p>
            <a:pPr marL="228600" indent="-228600" eaLnBrk="1" hangingPunct="1">
              <a:buFontTx/>
              <a:buAutoNum type="arabicParenR"/>
              <a:defRPr/>
            </a:pPr>
            <a:r>
              <a:rPr lang="en-US" altLang="en-US" sz="1000" dirty="0"/>
              <a:t>EP 095/295 is generated in the Corporate claims environment (view in Share Corporate Inquiries; MAP-D) – and an EP is established in BDN) when AutoGED CEST status is complete;</a:t>
            </a:r>
          </a:p>
          <a:p>
            <a:pPr marL="228600" indent="-228600" eaLnBrk="1" hangingPunct="1">
              <a:buFontTx/>
              <a:buAutoNum type="arabicParenR"/>
              <a:defRPr/>
            </a:pPr>
            <a:r>
              <a:rPr lang="en-US" altLang="en-US" sz="1000" dirty="0"/>
              <a:t>EP 719 is generated in the Corporate claims environment and in BDN when AutoGED CAUT status is complete</a:t>
            </a:r>
          </a:p>
          <a:p>
            <a:pPr marL="228600" indent="-228600" eaLnBrk="1" hangingPunct="1">
              <a:buFontTx/>
              <a:buAutoNum type="arabicParenR"/>
              <a:defRPr/>
            </a:pPr>
            <a:r>
              <a:rPr lang="en-US" altLang="en-US" sz="1000" dirty="0"/>
              <a:t>EP 795 is manually established by VR&amp;E employee in BDN when a reopened claim from Rehabilitated Ch31 participant is received.</a:t>
            </a:r>
          </a:p>
          <a:p>
            <a:pPr marL="228600" indent="-228600" eaLnBrk="1" hangingPunct="1">
              <a:buFontTx/>
              <a:buAutoNum type="arabicParenR"/>
              <a:defRPr/>
            </a:pPr>
            <a:r>
              <a:rPr lang="en-US" altLang="en-US" sz="1000" dirty="0"/>
              <a:t>NOTE:  Veterans Service Center also establishes 095/295 in the Corporate claims environment for the purpose of processing Memorandum Rating Decisions.</a:t>
            </a:r>
          </a:p>
          <a:p>
            <a:pPr marL="228600" indent="-228600" eaLnBrk="1" hangingPunct="1">
              <a:buFontTx/>
              <a:buAutoNum type="arabicParenR"/>
              <a:defRPr/>
            </a:pPr>
            <a:r>
              <a:rPr lang="en-US" altLang="en-US" sz="1000" dirty="0"/>
              <a:t>Data sources/reports are available on the Performance Accuracy and Integrity (PA&amp;I) web-site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514F1EC1-29FF-4EE9-92F7-8060F488BC3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40427A-0B32-4449-B245-9F50FE80CD12}" type="slidenum">
              <a:rPr lang="en-US" altLang="en-US"/>
              <a:pPr eaLnBrk="1" hangingPunct="1"/>
              <a:t>42</a:t>
            </a:fld>
            <a:endParaRPr lang="en-US" altLang="en-US"/>
          </a:p>
        </p:txBody>
      </p:sp>
      <p:sp>
        <p:nvSpPr>
          <p:cNvPr id="102403" name="Rectangle 2">
            <a:extLst>
              <a:ext uri="{FF2B5EF4-FFF2-40B4-BE49-F238E27FC236}">
                <a16:creationId xmlns:a16="http://schemas.microsoft.com/office/drawing/2014/main" id="{87166353-F4B6-4944-ADAD-B745424559CB}"/>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C259F774-8F7F-45A0-BF58-C39DD1140B25}"/>
              </a:ext>
            </a:extLst>
          </p:cNvPr>
          <p:cNvSpPr>
            <a:spLocks noGrp="1" noChangeArrowheads="1"/>
          </p:cNvSpPr>
          <p:nvPr>
            <p:ph type="body" idx="1"/>
          </p:nvPr>
        </p:nvSpPr>
        <p:spPr>
          <a:noFill/>
        </p:spPr>
        <p:txBody>
          <a:bodyPr/>
          <a:lstStyle/>
          <a:p>
            <a:pPr eaLnBrk="1" hangingPunct="1">
              <a:lnSpc>
                <a:spcPct val="90000"/>
              </a:lnSpc>
            </a:pPr>
            <a:r>
              <a:rPr lang="en-US" altLang="en-US" sz="1000">
                <a:latin typeface="Arial" panose="020B0604020202020204" pitchFamily="34" charset="0"/>
              </a:rPr>
              <a:t> </a:t>
            </a:r>
            <a:r>
              <a:rPr lang="en-US" altLang="en-US" sz="2400" i="1">
                <a:latin typeface="Arial" panose="020B0604020202020204" pitchFamily="34" charset="0"/>
              </a:rPr>
              <a:t>Corporate Inquiries Module – Awards</a:t>
            </a:r>
          </a:p>
          <a:p>
            <a:pPr lvl="1" eaLnBrk="1" hangingPunct="1">
              <a:lnSpc>
                <a:spcPct val="90000"/>
              </a:lnSpc>
            </a:pPr>
            <a:r>
              <a:rPr lang="en-US" altLang="en-US" sz="2000" i="1">
                <a:latin typeface="Arial" panose="020B0604020202020204" pitchFamily="34" charset="0"/>
              </a:rPr>
              <a:t>SAM Award details (limited to SAM Beta participants)</a:t>
            </a:r>
          </a:p>
          <a:p>
            <a:pPr lvl="2" eaLnBrk="1" hangingPunct="1">
              <a:lnSpc>
                <a:spcPct val="90000"/>
              </a:lnSpc>
            </a:pPr>
            <a:r>
              <a:rPr lang="en-US" altLang="en-US" sz="1800" i="1">
                <a:latin typeface="Arial" panose="020B0604020202020204" pitchFamily="34" charset="0"/>
              </a:rPr>
              <a:t>Contains enrollment dates, benefit amount</a:t>
            </a:r>
          </a:p>
          <a:p>
            <a:pPr lvl="1" eaLnBrk="1" hangingPunct="1">
              <a:lnSpc>
                <a:spcPct val="90000"/>
              </a:lnSpc>
            </a:pPr>
            <a:r>
              <a:rPr lang="en-US" altLang="en-US" sz="2000" i="1">
                <a:latin typeface="Arial" panose="020B0604020202020204" pitchFamily="34" charset="0"/>
              </a:rPr>
              <a:t>VR&amp;E Info tab (all Ch31 participants)</a:t>
            </a:r>
          </a:p>
          <a:p>
            <a:pPr lvl="2" eaLnBrk="1" hangingPunct="1">
              <a:lnSpc>
                <a:spcPct val="90000"/>
              </a:lnSpc>
            </a:pPr>
            <a:r>
              <a:rPr lang="en-US" altLang="en-US" sz="1800" i="1">
                <a:latin typeface="Arial" panose="020B0604020202020204" pitchFamily="34" charset="0"/>
              </a:rPr>
              <a:t>Contains Initial Rating Notification Date; Eligibility Termination Date; CER folder location; Case Status; Entitlement Used; Entitlement </a:t>
            </a:r>
            <a:r>
              <a:rPr lang="en-US" altLang="en-US" sz="1600" i="1">
                <a:latin typeface="Arial" panose="020B0604020202020204" pitchFamily="34" charset="0"/>
              </a:rPr>
              <a:t>Remaining.</a:t>
            </a:r>
          </a:p>
          <a:p>
            <a:pPr lvl="3" eaLnBrk="1" hangingPunct="1">
              <a:lnSpc>
                <a:spcPct val="90000"/>
              </a:lnSpc>
            </a:pPr>
            <a:r>
              <a:rPr lang="en-US" altLang="en-US" sz="1600" i="1">
                <a:latin typeface="Arial" panose="020B0604020202020204" pitchFamily="34" charset="0"/>
              </a:rPr>
              <a:t>Will be available to Veterans through eBenefits log-on</a:t>
            </a:r>
          </a:p>
          <a:p>
            <a:pPr lvl="1" eaLnBrk="1" hangingPunct="1">
              <a:lnSpc>
                <a:spcPct val="90000"/>
              </a:lnSpc>
            </a:pPr>
            <a:r>
              <a:rPr lang="en-US" altLang="en-US" sz="2000" i="1">
                <a:latin typeface="Arial" panose="020B0604020202020204" pitchFamily="34" charset="0"/>
              </a:rPr>
              <a:t>BDN screens on Pre-Conversion tab (currently limited to archived records)</a:t>
            </a:r>
          </a:p>
          <a:p>
            <a:pPr eaLnBrk="1" hangingPunct="1">
              <a:lnSpc>
                <a:spcPct val="90000"/>
              </a:lnSpc>
            </a:pPr>
            <a:r>
              <a:rPr lang="en-US" altLang="en-US" sz="2400" i="1">
                <a:latin typeface="Arial" panose="020B0604020202020204" pitchFamily="34" charset="0"/>
              </a:rPr>
              <a:t>Payment History Module</a:t>
            </a:r>
          </a:p>
          <a:p>
            <a:pPr lvl="1" eaLnBrk="1" hangingPunct="1">
              <a:lnSpc>
                <a:spcPct val="90000"/>
              </a:lnSpc>
            </a:pPr>
            <a:r>
              <a:rPr lang="en-US" altLang="en-US" sz="2000" i="1">
                <a:latin typeface="Arial" panose="020B0604020202020204" pitchFamily="34" charset="0"/>
              </a:rPr>
              <a:t>Subsistence Allowance payments</a:t>
            </a:r>
          </a:p>
          <a:p>
            <a:pPr eaLnBrk="1" hangingPunct="1"/>
            <a:endParaRPr lang="en-US" altLang="en-US" sz="100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1553F3-4012-445C-ACF0-28B0BC0BCAF7}"/>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739603E5-E686-404A-AE8E-EDC46B06D06B}"/>
              </a:ext>
            </a:extLst>
          </p:cNvPr>
          <p:cNvSpPr>
            <a:spLocks noGrp="1"/>
          </p:cNvSpPr>
          <p:nvPr>
            <p:ph type="body" idx="1"/>
          </p:nvPr>
        </p:nvSpPr>
        <p:spPr>
          <a:noFill/>
        </p:spPr>
        <p:txBody>
          <a:bodyPr/>
          <a:lstStyle/>
          <a:p>
            <a:r>
              <a:rPr lang="en-US" altLang="en-US">
                <a:latin typeface="Arial" panose="020B0604020202020204" pitchFamily="34" charset="0"/>
              </a:rPr>
              <a:t>Screen displays Share Corporate Award and Rating Data VR&amp;E Information tab with Entitlement Used and Remaining fields highlighted, as well as the Share tab containing Pre Conversion BDN Master Record screens highlighted.</a:t>
            </a:r>
          </a:p>
          <a:p>
            <a:r>
              <a:rPr lang="en-US" altLang="en-US">
                <a:latin typeface="Arial" panose="020B0604020202020204" pitchFamily="34" charset="0"/>
              </a:rPr>
              <a:t>Details on this slide to discuss pre-conversion location and VR&amp;E Information</a:t>
            </a:r>
          </a:p>
        </p:txBody>
      </p:sp>
      <p:sp>
        <p:nvSpPr>
          <p:cNvPr id="103428" name="Slide Number Placeholder 3">
            <a:extLst>
              <a:ext uri="{FF2B5EF4-FFF2-40B4-BE49-F238E27FC236}">
                <a16:creationId xmlns:a16="http://schemas.microsoft.com/office/drawing/2014/main" id="{6D3E7EFF-B25A-40A8-B553-13C7B7BB10E0}"/>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0E47D0-86F2-4F3D-AE9D-2A545AA05C4D}" type="slidenum">
              <a:rPr lang="en-US" altLang="en-US"/>
              <a:pPr eaLnBrk="1" hangingPunct="1"/>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DC84E4F6-C5E5-4969-AE6F-61DF9F675C57}"/>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BA7FC191-E6BD-4D7F-AF24-CB4C0286A184}"/>
              </a:ext>
            </a:extLst>
          </p:cNvPr>
          <p:cNvSpPr>
            <a:spLocks noGrp="1"/>
          </p:cNvSpPr>
          <p:nvPr>
            <p:ph type="body" idx="1"/>
          </p:nvPr>
        </p:nvSpPr>
        <p:spPr>
          <a:noFill/>
        </p:spPr>
        <p:txBody>
          <a:bodyPr/>
          <a:lstStyle/>
          <a:p>
            <a:r>
              <a:rPr lang="en-US" altLang="en-US">
                <a:latin typeface="Arial" panose="020B0604020202020204" pitchFamily="34" charset="0"/>
              </a:rPr>
              <a:t>Next we have a brief overview about migrating off BDN, using indexing and archiving.</a:t>
            </a:r>
          </a:p>
          <a:p>
            <a:endParaRPr lang="en-US" altLang="en-US">
              <a:latin typeface="Arial" panose="020B0604020202020204" pitchFamily="34" charset="0"/>
            </a:endParaRPr>
          </a:p>
        </p:txBody>
      </p:sp>
      <p:sp>
        <p:nvSpPr>
          <p:cNvPr id="104452" name="Slide Number Placeholder 3">
            <a:extLst>
              <a:ext uri="{FF2B5EF4-FFF2-40B4-BE49-F238E27FC236}">
                <a16:creationId xmlns:a16="http://schemas.microsoft.com/office/drawing/2014/main" id="{BA71F418-7F81-4504-ACBB-BC7A72E8F5D2}"/>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F309AB-21DE-4057-8B38-6C9F1C27A133}" type="slidenum">
              <a:rPr lang="en-US" altLang="en-US"/>
              <a:pPr eaLnBrk="1" hangingPunct="1"/>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CE3C66F-1AC5-46B7-B810-964BE5BB30E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82AAFA-5F44-4F07-98EE-047365E7F9B7}" type="slidenum">
              <a:rPr lang="en-US" altLang="en-US"/>
              <a:pPr eaLnBrk="1" hangingPunct="1"/>
              <a:t>45</a:t>
            </a:fld>
            <a:endParaRPr lang="en-US" altLang="en-US"/>
          </a:p>
        </p:txBody>
      </p:sp>
      <p:sp>
        <p:nvSpPr>
          <p:cNvPr id="105475" name="Rectangle 2">
            <a:extLst>
              <a:ext uri="{FF2B5EF4-FFF2-40B4-BE49-F238E27FC236}">
                <a16:creationId xmlns:a16="http://schemas.microsoft.com/office/drawing/2014/main" id="{0A3FC5E2-2E91-4D81-986C-D4F5CDC30EEB}"/>
              </a:ext>
            </a:extLst>
          </p:cNvPr>
          <p:cNvSpPr>
            <a:spLocks noRot="1" noChangeArrowheads="1" noTextEdit="1"/>
          </p:cNvSpPr>
          <p:nvPr>
            <p:ph type="sldImg"/>
          </p:nvPr>
        </p:nvSpPr>
        <p:spPr>
          <a:ln/>
        </p:spPr>
      </p:sp>
      <p:sp>
        <p:nvSpPr>
          <p:cNvPr id="105476" name="Rectangle 3">
            <a:extLst>
              <a:ext uri="{FF2B5EF4-FFF2-40B4-BE49-F238E27FC236}">
                <a16:creationId xmlns:a16="http://schemas.microsoft.com/office/drawing/2014/main" id="{004B650E-6EBB-4E5D-8524-1223917294D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Corporate WINRS 3.1 version is scheduled for release between 9/28 and 10/19/13.  When this release is deployed, VR&amp;E users of BDN and Corporate WINRS will begin to encounter Indexed and Archived records.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F3E572B-8A39-4D01-8561-23875B822CF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DEE3C2-FB17-4BB0-AE98-E3BC716C8BFF}" type="slidenum">
              <a:rPr lang="en-US" altLang="en-US"/>
              <a:pPr eaLnBrk="1" hangingPunct="1"/>
              <a:t>46</a:t>
            </a:fld>
            <a:endParaRPr lang="en-US" altLang="en-US"/>
          </a:p>
        </p:txBody>
      </p:sp>
      <p:sp>
        <p:nvSpPr>
          <p:cNvPr id="106499" name="Rectangle 2">
            <a:extLst>
              <a:ext uri="{FF2B5EF4-FFF2-40B4-BE49-F238E27FC236}">
                <a16:creationId xmlns:a16="http://schemas.microsoft.com/office/drawing/2014/main" id="{3288681D-6025-4505-AC82-BC6592A0E536}"/>
              </a:ext>
            </a:extLst>
          </p:cNvPr>
          <p:cNvSpPr>
            <a:spLocks noRot="1" noChangeArrowheads="1" noTextEdit="1"/>
          </p:cNvSpPr>
          <p:nvPr>
            <p:ph type="sldImg"/>
          </p:nvPr>
        </p:nvSpPr>
        <p:spPr>
          <a:ln/>
        </p:spPr>
      </p:sp>
      <p:sp>
        <p:nvSpPr>
          <p:cNvPr id="106500" name="Rectangle 3">
            <a:extLst>
              <a:ext uri="{FF2B5EF4-FFF2-40B4-BE49-F238E27FC236}">
                <a16:creationId xmlns:a16="http://schemas.microsoft.com/office/drawing/2014/main" id="{5A511FE7-0779-4C9E-A72C-7347FA6A3491}"/>
              </a:ext>
            </a:extLst>
          </p:cNvPr>
          <p:cNvSpPr>
            <a:spLocks noGrp="1" noChangeArrowheads="1"/>
          </p:cNvSpPr>
          <p:nvPr>
            <p:ph type="body" idx="1"/>
          </p:nvPr>
        </p:nvSpPr>
        <p:spPr>
          <a:noFill/>
        </p:spPr>
        <p:txBody>
          <a:bodyPr/>
          <a:lstStyle/>
          <a:p>
            <a:pPr eaLnBrk="1" hangingPunct="1"/>
            <a:r>
              <a:rPr lang="en-US" altLang="en-US" sz="2400" i="1">
                <a:latin typeface="Arial" panose="020B0604020202020204" pitchFamily="34" charset="0"/>
              </a:rPr>
              <a:t> What happens when a BDN record is archived?</a:t>
            </a:r>
            <a:endParaRPr lang="en-US" altLang="en-US" sz="2000" i="1">
              <a:latin typeface="Arial" panose="020B0604020202020204" pitchFamily="34" charset="0"/>
            </a:endParaRPr>
          </a:p>
          <a:p>
            <a:pPr lvl="1" eaLnBrk="1" hangingPunct="1">
              <a:buFontTx/>
              <a:buChar char="-"/>
            </a:pPr>
            <a:r>
              <a:rPr lang="en-US" altLang="en-US" sz="2000" i="1">
                <a:latin typeface="Arial" panose="020B0604020202020204" pitchFamily="34" charset="0"/>
              </a:rPr>
              <a:t>BDN record is deleted</a:t>
            </a:r>
          </a:p>
          <a:p>
            <a:pPr lvl="1" eaLnBrk="1" hangingPunct="1">
              <a:buFontTx/>
              <a:buChar char="-"/>
            </a:pPr>
            <a:r>
              <a:rPr lang="en-US" altLang="en-US" sz="2000" i="1">
                <a:latin typeface="Arial" panose="020B0604020202020204" pitchFamily="34" charset="0"/>
              </a:rPr>
              <a:t>BDN data segments are stored in the Corporate data base for future use by CWINRS (AutoGED will access this data for reopened claims)</a:t>
            </a:r>
          </a:p>
          <a:p>
            <a:pPr lvl="1" eaLnBrk="1" hangingPunct="1">
              <a:buFontTx/>
              <a:buChar char="-"/>
            </a:pPr>
            <a:r>
              <a:rPr lang="en-US" altLang="en-US" sz="2000" i="1">
                <a:latin typeface="Arial" panose="020B0604020202020204" pitchFamily="34" charset="0"/>
              </a:rPr>
              <a:t>BDN screen series M32 – M38, M01 and M39 are stored in Share (Pre-Conversion Tab in Corporate Inquiries Module) for reference</a:t>
            </a:r>
          </a:p>
          <a:p>
            <a:pPr lvl="1" eaLnBrk="1" hangingPunct="1"/>
            <a:endParaRPr lang="en-US" altLang="en-US" sz="240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E9176A61-EBE6-4F80-B61E-E9CEA31C82B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46C00-7DD7-4B6A-A37E-ADC121CFE366}" type="slidenum">
              <a:rPr lang="en-US" altLang="en-US"/>
              <a:pPr eaLnBrk="1" hangingPunct="1"/>
              <a:t>47</a:t>
            </a:fld>
            <a:endParaRPr lang="en-US" altLang="en-US"/>
          </a:p>
        </p:txBody>
      </p:sp>
      <p:sp>
        <p:nvSpPr>
          <p:cNvPr id="107523" name="Rectangle 2">
            <a:extLst>
              <a:ext uri="{FF2B5EF4-FFF2-40B4-BE49-F238E27FC236}">
                <a16:creationId xmlns:a16="http://schemas.microsoft.com/office/drawing/2014/main" id="{2B61C69F-5BE2-4350-9CAF-82DC504A4C50}"/>
              </a:ext>
            </a:extLst>
          </p:cNvPr>
          <p:cNvSpPr>
            <a:spLocks noRot="1" noChangeArrowheads="1" noTextEdit="1"/>
          </p:cNvSpPr>
          <p:nvPr>
            <p:ph type="sldImg"/>
          </p:nvPr>
        </p:nvSpPr>
        <p:spPr>
          <a:ln/>
        </p:spPr>
      </p:sp>
      <p:sp>
        <p:nvSpPr>
          <p:cNvPr id="107524" name="Rectangle 3">
            <a:extLst>
              <a:ext uri="{FF2B5EF4-FFF2-40B4-BE49-F238E27FC236}">
                <a16:creationId xmlns:a16="http://schemas.microsoft.com/office/drawing/2014/main" id="{D2A29203-50DD-4454-A3F9-8C496F10DCD2}"/>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Slide displays a Corporate WINRS screen snapshot displaying Error Message WIN-8102.  The 8 Beta test sites where Corporate WINRS Subsistence Allowance Module (SAM) is currently in field test mode, will encounter this message when a Veteran’s Index is set to “B” (BDN).  Notify VR&amp;E that the Index needs to be re-set.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13372DE-B2DF-4DC3-BDE2-F8B151B3DCF1}"/>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E5112-A2B7-45DF-AE5F-2CBAC1BCDFE1}" type="slidenum">
              <a:rPr lang="en-US" altLang="en-US"/>
              <a:pPr eaLnBrk="1" hangingPunct="1"/>
              <a:t>48</a:t>
            </a:fld>
            <a:endParaRPr lang="en-US" altLang="en-US"/>
          </a:p>
        </p:txBody>
      </p:sp>
      <p:sp>
        <p:nvSpPr>
          <p:cNvPr id="108547" name="Rectangle 2">
            <a:extLst>
              <a:ext uri="{FF2B5EF4-FFF2-40B4-BE49-F238E27FC236}">
                <a16:creationId xmlns:a16="http://schemas.microsoft.com/office/drawing/2014/main" id="{388D48AF-3778-4199-B1E6-F43C259AD3DB}"/>
              </a:ext>
            </a:extLst>
          </p:cNvPr>
          <p:cNvSpPr>
            <a:spLocks noRot="1" noChangeArrowheads="1" noTextEdit="1"/>
          </p:cNvSpPr>
          <p:nvPr>
            <p:ph type="sldImg"/>
          </p:nvPr>
        </p:nvSpPr>
        <p:spPr>
          <a:ln/>
        </p:spPr>
      </p:sp>
      <p:sp>
        <p:nvSpPr>
          <p:cNvPr id="108548" name="Rectangle 3">
            <a:extLst>
              <a:ext uri="{FF2B5EF4-FFF2-40B4-BE49-F238E27FC236}">
                <a16:creationId xmlns:a16="http://schemas.microsoft.com/office/drawing/2014/main" id="{375FF9E9-AAA4-4F6F-83E1-3A49E0467F8C}"/>
              </a:ext>
            </a:extLst>
          </p:cNvPr>
          <p:cNvSpPr>
            <a:spLocks noGrp="1" noChangeArrowheads="1"/>
          </p:cNvSpPr>
          <p:nvPr>
            <p:ph type="body" idx="1"/>
          </p:nvPr>
        </p:nvSpPr>
        <p:spPr>
          <a:noFill/>
        </p:spPr>
        <p:txBody>
          <a:bodyPr/>
          <a:lstStyle/>
          <a:p>
            <a:pPr eaLnBrk="1" hangingPunct="1"/>
            <a:r>
              <a:rPr lang="en-US" altLang="en-US" sz="1000">
                <a:latin typeface="Arial" panose="020B0604020202020204" pitchFamily="34" charset="0"/>
              </a:rPr>
              <a:t>Screen displays the BDN error message located at bottom on Ready Screen when the Index is set to “V” (VetsNet or Corporate WINRS).  The message reads:  “Action prohibited – record already exists in CWINRS.  Start new command with ready screen”).  Notify VR&amp;E to re-set the Index to B.</a:t>
            </a:r>
          </a:p>
          <a:p>
            <a:pPr eaLnBrk="1" hangingPunct="1"/>
            <a:r>
              <a:rPr lang="en-US" altLang="en-US" sz="1000">
                <a:latin typeface="Arial" panose="020B0604020202020204" pitchFamily="34" charset="0"/>
              </a:rPr>
              <a:t>When a Ch31 record is Indexed to “V” (VetsNet/Corporate), the BDN Ready Screen will display this message when any of the following commands are entered:</a:t>
            </a:r>
          </a:p>
          <a:p>
            <a:pPr eaLnBrk="1" hangingPunct="1"/>
            <a:r>
              <a:rPr lang="en-US" altLang="en-US" sz="1000">
                <a:latin typeface="Arial" panose="020B0604020202020204" pitchFamily="34" charset="0"/>
              </a:rPr>
              <a:t>MINQ, CEST, CADJ, CAUT, CADD, CORR, FIST FAUT.</a:t>
            </a:r>
          </a:p>
          <a:p>
            <a:pPr eaLnBrk="1" hangingPunct="1"/>
            <a:r>
              <a:rPr lang="en-US" altLang="en-US" sz="1000">
                <a:latin typeface="Arial" panose="020B0604020202020204" pitchFamily="34" charset="0"/>
              </a:rPr>
              <a:t>In any instance where it is necessary for VR&amp;E or Finance to access the BDN Master Record, submit a trouble ticket requesting that the Index be set to “B” (BDN).</a:t>
            </a:r>
          </a:p>
          <a:p>
            <a:pPr eaLnBrk="1" hangingPunct="1"/>
            <a:endParaRPr lang="en-US" altLang="en-US" sz="100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53417A5E-3EE1-4261-A6E7-AC2C92942AC2}"/>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750F3679-6A76-4C26-8E0E-777E1BD701CE}"/>
              </a:ext>
            </a:extLst>
          </p:cNvPr>
          <p:cNvSpPr>
            <a:spLocks noGrp="1"/>
          </p:cNvSpPr>
          <p:nvPr>
            <p:ph type="body" idx="1"/>
          </p:nvPr>
        </p:nvSpPr>
        <p:spPr>
          <a:noFill/>
        </p:spPr>
        <p:txBody>
          <a:bodyPr/>
          <a:lstStyle/>
          <a:p>
            <a:r>
              <a:rPr lang="en-US" altLang="en-US">
                <a:latin typeface="Arial" panose="020B0604020202020204" pitchFamily="34" charset="0"/>
              </a:rPr>
              <a:t>Lastly, we will discuss eligibility entitlement.</a:t>
            </a:r>
          </a:p>
          <a:p>
            <a:endParaRPr lang="en-US" altLang="en-US">
              <a:latin typeface="Arial" panose="020B0604020202020204" pitchFamily="34" charset="0"/>
            </a:endParaRPr>
          </a:p>
        </p:txBody>
      </p:sp>
      <p:sp>
        <p:nvSpPr>
          <p:cNvPr id="109572" name="Slide Number Placeholder 3">
            <a:extLst>
              <a:ext uri="{FF2B5EF4-FFF2-40B4-BE49-F238E27FC236}">
                <a16:creationId xmlns:a16="http://schemas.microsoft.com/office/drawing/2014/main" id="{112169FC-A00C-44C5-B0B6-BD5B6A705B8C}"/>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918C0B-B177-44F3-A690-5BED219A5B6E}" type="slidenum">
              <a:rPr lang="en-US" altLang="en-US"/>
              <a:pPr eaLnBrk="1" hangingPunct="1"/>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5B7F8F2-1626-42D1-8CA2-69CEAB6F830D}"/>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22BC10DC-FA25-4060-BBDD-A0936FD339F0}"/>
              </a:ext>
            </a:extLst>
          </p:cNvPr>
          <p:cNvSpPr>
            <a:spLocks noGrp="1"/>
          </p:cNvSpPr>
          <p:nvPr>
            <p:ph type="body" idx="1"/>
          </p:nvPr>
        </p:nvSpPr>
        <p:spPr>
          <a:noFill/>
        </p:spPr>
        <p:txBody>
          <a:bodyPr/>
          <a:lstStyle/>
          <a:p>
            <a:r>
              <a:rPr lang="en-US" altLang="en-US">
                <a:latin typeface="Arial" panose="020B0604020202020204" pitchFamily="34" charset="0"/>
              </a:rPr>
              <a:t>Let’s begin with Claim Development.</a:t>
            </a:r>
          </a:p>
          <a:p>
            <a:endParaRPr lang="en-US" altLang="en-US">
              <a:latin typeface="Arial" panose="020B0604020202020204" pitchFamily="34" charset="0"/>
            </a:endParaRPr>
          </a:p>
        </p:txBody>
      </p:sp>
      <p:sp>
        <p:nvSpPr>
          <p:cNvPr id="64516" name="Slide Number Placeholder 3">
            <a:extLst>
              <a:ext uri="{FF2B5EF4-FFF2-40B4-BE49-F238E27FC236}">
                <a16:creationId xmlns:a16="http://schemas.microsoft.com/office/drawing/2014/main" id="{398C685D-E275-41E8-8826-20F6CA0A6604}"/>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7863C2-5278-4F67-BCD5-0DB4C536596E}" type="slidenum">
              <a:rPr lang="en-US" altLang="en-US"/>
              <a:pPr eaLnBrk="1" hangingPunct="1"/>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FE1AEFBB-55E6-479D-925C-2700D62E6B38}"/>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A8425E57-9234-4134-8806-D5199021FE4F}"/>
              </a:ext>
            </a:extLst>
          </p:cNvPr>
          <p:cNvSpPr>
            <a:spLocks noGrp="1"/>
          </p:cNvSpPr>
          <p:nvPr>
            <p:ph type="body" idx="1"/>
          </p:nvPr>
        </p:nvSpPr>
        <p:spPr>
          <a:noFill/>
        </p:spPr>
        <p:txBody>
          <a:bodyPr/>
          <a:lstStyle/>
          <a:p>
            <a:r>
              <a:rPr lang="en-US" altLang="en-US">
                <a:latin typeface="Arial" panose="020B0604020202020204" pitchFamily="34" charset="0"/>
              </a:rPr>
              <a:t>Screen displays BDN Chapter 31 Basic Eligibility Data – 431 screen for use in updating eligibility or entitlement.</a:t>
            </a:r>
          </a:p>
          <a:p>
            <a:r>
              <a:rPr lang="en-US" altLang="en-US">
                <a:latin typeface="Arial" panose="020B0604020202020204" pitchFamily="34" charset="0"/>
              </a:rPr>
              <a:t>Charging entitlement to a record where Veteran is attending at less than ½ time.  When it is not possible to charge entitlement through subsistence allowance award processing, an eligibility/entitlement update GED is required to charge entitlement to the BDN Master Record (same functionality applies to SAM).  Need award and enrollment certification just like with a BDN award for payment.  Calculate number of months and days.  Use BDN Eligibility/Entitlement Update functionality to process this GED type.  </a:t>
            </a:r>
          </a:p>
          <a:p>
            <a:r>
              <a:rPr lang="en-US" altLang="en-US">
                <a:latin typeface="Arial" panose="020B0604020202020204" pitchFamily="34" charset="0"/>
              </a:rPr>
              <a:t>Enter “X” in the Elig/Entitlement update field.  Enter mm-dd in the “Other” field.  Validate or enter Initial Rating Notification Date if applicable.  Proceed to 432 screen.</a:t>
            </a:r>
          </a:p>
          <a:p>
            <a:r>
              <a:rPr lang="en-US" altLang="en-US">
                <a:latin typeface="Arial" panose="020B0604020202020204" pitchFamily="34" charset="0"/>
              </a:rPr>
              <a:t>The provisions for computing and charging entitlement to Ch31 participants who are specifically barred from receiving subsistence allowance are:</a:t>
            </a:r>
          </a:p>
          <a:p>
            <a:r>
              <a:rPr lang="en-US" altLang="en-US">
                <a:latin typeface="Arial" panose="020B0604020202020204" pitchFamily="34" charset="0"/>
              </a:rPr>
              <a:t>CFR 21.79 “Determining Entitlement Usage under chapter 31” – 21.79-2 addresses participants such as IDES or others who are specifically barred from receiving subsistence allowance.  CFR 21.310 – “Rate of Pursuit of a Rehabilitation Program” covers the Rate of Pursuit charged under different programs (note – since the publication date of the regulation, there have been changes to the rate of pursuit allowed for independent study).  CFR 21.314, “Pursuit of Training Under Special Conditions” discusses the approval of pursuit at less than ½ time.</a:t>
            </a:r>
          </a:p>
          <a:p>
            <a:endParaRPr lang="en-US" altLang="en-US">
              <a:latin typeface="Arial" panose="020B0604020202020204" pitchFamily="34" charset="0"/>
            </a:endParaRPr>
          </a:p>
        </p:txBody>
      </p:sp>
      <p:sp>
        <p:nvSpPr>
          <p:cNvPr id="110596" name="Slide Number Placeholder 3">
            <a:extLst>
              <a:ext uri="{FF2B5EF4-FFF2-40B4-BE49-F238E27FC236}">
                <a16:creationId xmlns:a16="http://schemas.microsoft.com/office/drawing/2014/main" id="{E5D71BFB-8CF8-46F2-8B63-0E30F5ACA17F}"/>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AC457A-A49F-49B5-836E-EEAAEA3A8890}" type="slidenum">
              <a:rPr lang="en-US" altLang="en-US"/>
              <a:pPr eaLnBrk="1" hangingPunct="1"/>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97E5E570-9FA0-40F0-947C-8E76096687EE}"/>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F48648CD-74E1-40D7-898A-75656B8F60A6}"/>
              </a:ext>
            </a:extLst>
          </p:cNvPr>
          <p:cNvSpPr>
            <a:spLocks noGrp="1"/>
          </p:cNvSpPr>
          <p:nvPr>
            <p:ph type="body" idx="1"/>
          </p:nvPr>
        </p:nvSpPr>
        <p:spPr>
          <a:noFill/>
        </p:spPr>
        <p:txBody>
          <a:bodyPr/>
          <a:lstStyle/>
          <a:p>
            <a:r>
              <a:rPr lang="en-US" altLang="en-US">
                <a:latin typeface="Arial" panose="020B0604020202020204" pitchFamily="34" charset="0"/>
              </a:rPr>
              <a:t>Screen displays BDN Chapter 31 Basic Eligibility Data – 431 screen for use in updating eligibility or entitlement.</a:t>
            </a:r>
          </a:p>
          <a:p>
            <a:endParaRPr lang="en-US" altLang="en-US">
              <a:latin typeface="Arial" panose="020B0604020202020204" pitchFamily="34" charset="0"/>
            </a:endParaRPr>
          </a:p>
          <a:p>
            <a:r>
              <a:rPr lang="en-US" altLang="en-US">
                <a:latin typeface="Arial" panose="020B0604020202020204" pitchFamily="34" charset="0"/>
              </a:rPr>
              <a:t>Proceed to 432 screen – recalculated creditable Ch31 entitlement occurs.</a:t>
            </a:r>
          </a:p>
          <a:p>
            <a:endParaRPr lang="en-US" altLang="en-US">
              <a:latin typeface="Arial" panose="020B0604020202020204" pitchFamily="34" charset="0"/>
            </a:endParaRPr>
          </a:p>
        </p:txBody>
      </p:sp>
      <p:sp>
        <p:nvSpPr>
          <p:cNvPr id="111620" name="Slide Number Placeholder 3">
            <a:extLst>
              <a:ext uri="{FF2B5EF4-FFF2-40B4-BE49-F238E27FC236}">
                <a16:creationId xmlns:a16="http://schemas.microsoft.com/office/drawing/2014/main" id="{A6F05107-F5C4-4F52-B884-0EAD6935DDD1}"/>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9E4200-176A-45B9-B9D8-BE9E62D8891E}" type="slidenum">
              <a:rPr lang="en-US" altLang="en-US"/>
              <a:pPr eaLnBrk="1" hangingPunct="1"/>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D8CFAA38-C20E-4730-AA3F-8603B7B2A081}"/>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EE8FA90C-1CCC-4937-B58A-D6E20C759CDE}"/>
              </a:ext>
            </a:extLst>
          </p:cNvPr>
          <p:cNvSpPr>
            <a:spLocks noGrp="1"/>
          </p:cNvSpPr>
          <p:nvPr>
            <p:ph type="body" idx="1"/>
          </p:nvPr>
        </p:nvSpPr>
        <p:spPr>
          <a:noFill/>
        </p:spPr>
        <p:txBody>
          <a:bodyPr/>
          <a:lstStyle/>
          <a:p>
            <a:r>
              <a:rPr lang="en-US" altLang="en-US">
                <a:latin typeface="Arial" panose="020B0604020202020204" pitchFamily="34" charset="0"/>
              </a:rPr>
              <a:t>Screen displays BDN Chapter 31 Basic Eligibility Data – 432 screen for use in updating eligibility or entitlement.</a:t>
            </a:r>
          </a:p>
          <a:p>
            <a:r>
              <a:rPr lang="en-US" altLang="en-US">
                <a:latin typeface="Arial" panose="020B0604020202020204" pitchFamily="34" charset="0"/>
              </a:rPr>
              <a:t>Enter a facility name or facility code in the “Facility Name” field.  Enter applicable type of training (i.e., A=graduate; B=undergraduate).  Enter course name.  Enter amount of entitlement used (from 431 screen).  Enter “OTH” in Benefit Type.  Enter “S” or “U” (Satisfactory or Unsatisfactory).  In Next Screen field, type GED.  Authorize and sign the GED tear sheet.  File in CER folder.</a:t>
            </a:r>
          </a:p>
        </p:txBody>
      </p:sp>
      <p:sp>
        <p:nvSpPr>
          <p:cNvPr id="112644" name="Slide Number Placeholder 3">
            <a:extLst>
              <a:ext uri="{FF2B5EF4-FFF2-40B4-BE49-F238E27FC236}">
                <a16:creationId xmlns:a16="http://schemas.microsoft.com/office/drawing/2014/main" id="{97946ABB-D99F-476D-914C-A628B36351A9}"/>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EFA78B-1B67-4E4E-887C-E8BB06715470}" type="slidenum">
              <a:rPr lang="en-US" altLang="en-US"/>
              <a:pPr eaLnBrk="1" hangingPunct="1"/>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F214272-97CB-441A-9D6E-C30F37C17CC0}"/>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291B7882-2A93-41AD-9CAB-35782EAF86EC}"/>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13668" name="Slide Number Placeholder 3">
            <a:extLst>
              <a:ext uri="{FF2B5EF4-FFF2-40B4-BE49-F238E27FC236}">
                <a16:creationId xmlns:a16="http://schemas.microsoft.com/office/drawing/2014/main" id="{FE8C130E-CAEE-4E95-B894-6C2C96F65FBE}"/>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4CEF53-7209-4A42-8947-120D83D4B4B1}" type="slidenum">
              <a:rPr lang="en-US" altLang="en-US"/>
              <a:pPr eaLnBrk="1" hangingPunct="1"/>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5CC8F071-FF0D-4663-BBDB-0C064284220B}"/>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C20EE9-8837-4CFC-9819-8403503B9344}" type="slidenum">
              <a:rPr lang="en-US" altLang="en-US"/>
              <a:pPr eaLnBrk="1" hangingPunct="1"/>
              <a:t>54</a:t>
            </a:fld>
            <a:endParaRPr lang="en-US" altLang="en-US"/>
          </a:p>
        </p:txBody>
      </p:sp>
      <p:sp>
        <p:nvSpPr>
          <p:cNvPr id="114691" name="Rectangle 2">
            <a:extLst>
              <a:ext uri="{FF2B5EF4-FFF2-40B4-BE49-F238E27FC236}">
                <a16:creationId xmlns:a16="http://schemas.microsoft.com/office/drawing/2014/main" id="{E62C6135-B67A-47E5-B204-78CF7CA38EB0}"/>
              </a:ext>
            </a:extLst>
          </p:cNvPr>
          <p:cNvSpPr>
            <a:spLocks noRot="1" noChangeArrowheads="1" noTextEdit="1"/>
          </p:cNvSpPr>
          <p:nvPr>
            <p:ph type="sldImg"/>
          </p:nvPr>
        </p:nvSpPr>
        <p:spPr>
          <a:ln/>
        </p:spPr>
      </p:sp>
      <p:sp>
        <p:nvSpPr>
          <p:cNvPr id="114692" name="Rectangle 3">
            <a:extLst>
              <a:ext uri="{FF2B5EF4-FFF2-40B4-BE49-F238E27FC236}">
                <a16:creationId xmlns:a16="http://schemas.microsoft.com/office/drawing/2014/main" id="{2C67A4DA-A8C4-47D8-B6A9-9979D13BEF6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Here is a list of references that were used to create this training module. Please refer to these references if further clarification is needed.  Please also note that the Manual reference above will soon be updated on the KMP so keep an eye out on it.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6BB6644E-3A38-487F-BEE2-32AFC07398BC}"/>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67CD834A-FDF0-418B-9507-AEA7DC58177A}"/>
              </a:ext>
            </a:extLst>
          </p:cNvPr>
          <p:cNvSpPr>
            <a:spLocks noGrp="1"/>
          </p:cNvSpPr>
          <p:nvPr>
            <p:ph type="body" idx="1"/>
          </p:nvPr>
        </p:nvSpPr>
        <p:spPr>
          <a:noFill/>
        </p:spPr>
        <p:txBody>
          <a:bodyPr/>
          <a:lstStyle/>
          <a:p>
            <a:pPr eaLnBrk="1" hangingPunct="1"/>
            <a:r>
              <a:rPr lang="en-US" altLang="en-US">
                <a:latin typeface="Arial" panose="020B0604020202020204" pitchFamily="34" charset="0"/>
              </a:rPr>
              <a:t>Conclusion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We encourage you to utilize your local resources, such as your colleagues and VR&amp;E Officers to assist you with any questions regarding Application Processing.  If further guidance is needed, </a:t>
            </a:r>
            <a:r>
              <a:rPr lang="en-US" altLang="en-US">
                <a:latin typeface="Arial" panose="020B0604020202020204" pitchFamily="34" charset="0"/>
                <a:cs typeface="Times New Roman" panose="02020603050405020304" pitchFamily="18" charset="0"/>
              </a:rPr>
              <a:t>VR&amp;E Officers and Assistants will send all inquiries from the Regional Office staff to the Field Liaisons.  A list of the VR&amp;E Field Liaisons is</a:t>
            </a:r>
            <a:r>
              <a:rPr lang="en-US" altLang="en-US">
                <a:latin typeface="Arial" panose="020B0604020202020204" pitchFamily="34" charset="0"/>
              </a:rPr>
              <a:t> referenced on this slide.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CRC CEU Credits are available for this training.  Please remember to return to the TMS content screen and take the Feedback Survey. Your feedback regarding this training is greatly appreciated.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concludes the presentation on Application Processing.  We hope that this training has been beneficial in educating you.  Thanks for participating in this Lync webcast and for your dedicated service to our Nation’s Veterans and Servicemembers.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Good bye!</a:t>
            </a:r>
          </a:p>
          <a:p>
            <a:endParaRPr lang="en-US" altLang="en-US">
              <a:latin typeface="Arial" panose="020B0604020202020204" pitchFamily="34" charset="0"/>
            </a:endParaRPr>
          </a:p>
        </p:txBody>
      </p:sp>
      <p:sp>
        <p:nvSpPr>
          <p:cNvPr id="115716" name="Slide Number Placeholder 3">
            <a:extLst>
              <a:ext uri="{FF2B5EF4-FFF2-40B4-BE49-F238E27FC236}">
                <a16:creationId xmlns:a16="http://schemas.microsoft.com/office/drawing/2014/main" id="{F4A15D8E-623F-420C-A837-F8F675862854}"/>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49343C-2D9F-48A5-AE24-18B3D4664AA2}" type="slidenum">
              <a:rPr lang="en-US" altLang="en-US"/>
              <a:pPr eaLnBrk="1" hangingPunct="1"/>
              <a:t>55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1C73693-9E0B-4623-AD0F-85D0D2C1A8D7}"/>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313D7E4E-DD52-404B-BD7F-487B21704725}"/>
              </a:ext>
            </a:extLst>
          </p:cNvPr>
          <p:cNvSpPr>
            <a:spLocks noGrp="1"/>
          </p:cNvSpPr>
          <p:nvPr>
            <p:ph type="body" idx="1"/>
          </p:nvPr>
        </p:nvSpPr>
        <p:spPr>
          <a:noFill/>
        </p:spPr>
        <p:txBody>
          <a:bodyPr/>
          <a:lstStyle/>
          <a:p>
            <a:r>
              <a:rPr lang="en-US" altLang="en-US">
                <a:latin typeface="Arial" panose="020B0604020202020204" pitchFamily="34" charset="0"/>
              </a:rPr>
              <a:t>Title page on Basic Claim Development Ste</a:t>
            </a:r>
          </a:p>
          <a:p>
            <a:endParaRPr lang="en-US" altLang="en-US">
              <a:latin typeface="Arial" panose="020B0604020202020204" pitchFamily="34" charset="0"/>
            </a:endParaRPr>
          </a:p>
          <a:p>
            <a:r>
              <a:rPr lang="en-US" altLang="en-US">
                <a:latin typeface="Arial" panose="020B0604020202020204" pitchFamily="34" charset="0"/>
              </a:rPr>
              <a:t>Receiving and Processing Ch31 Applications</a:t>
            </a:r>
          </a:p>
          <a:p>
            <a:pPr lvl="1"/>
            <a:r>
              <a:rPr lang="en-US" altLang="en-US">
                <a:latin typeface="Arial" panose="020B0604020202020204" pitchFamily="34" charset="0"/>
              </a:rPr>
              <a:t>Mail Room delivery; VonApp download</a:t>
            </a:r>
          </a:p>
          <a:p>
            <a:r>
              <a:rPr lang="en-US" altLang="en-US">
                <a:latin typeface="Arial" panose="020B0604020202020204" pitchFamily="34" charset="0"/>
              </a:rPr>
              <a:t>Verify qualifying military service</a:t>
            </a:r>
          </a:p>
          <a:p>
            <a:r>
              <a:rPr lang="en-US" altLang="en-US">
                <a:latin typeface="Arial" panose="020B0604020202020204" pitchFamily="34" charset="0"/>
              </a:rPr>
              <a:t>Very qualifying service-connected disability</a:t>
            </a:r>
          </a:p>
          <a:p>
            <a:r>
              <a:rPr lang="en-US" altLang="en-US">
                <a:latin typeface="Arial" panose="020B0604020202020204" pitchFamily="34" charset="0"/>
              </a:rPr>
              <a:t>Verify record exists in correct station</a:t>
            </a:r>
          </a:p>
          <a:p>
            <a:pPr lvl="1"/>
            <a:r>
              <a:rPr lang="en-US" altLang="en-US">
                <a:latin typeface="Arial" panose="020B0604020202020204" pitchFamily="34" charset="0"/>
              </a:rPr>
              <a:t>CWINRS – BDN</a:t>
            </a:r>
          </a:p>
          <a:p>
            <a:r>
              <a:rPr lang="en-US" altLang="en-US">
                <a:latin typeface="Arial" panose="020B0604020202020204" pitchFamily="34" charset="0"/>
              </a:rPr>
              <a:t>Verify date of claim is on application</a:t>
            </a:r>
          </a:p>
          <a:p>
            <a:r>
              <a:rPr lang="en-US" altLang="en-US">
                <a:latin typeface="Arial" panose="020B0604020202020204" pitchFamily="34" charset="0"/>
              </a:rPr>
              <a:t>ps – overview page</a:t>
            </a:r>
          </a:p>
        </p:txBody>
      </p:sp>
      <p:sp>
        <p:nvSpPr>
          <p:cNvPr id="65540" name="Slide Number Placeholder 3">
            <a:extLst>
              <a:ext uri="{FF2B5EF4-FFF2-40B4-BE49-F238E27FC236}">
                <a16:creationId xmlns:a16="http://schemas.microsoft.com/office/drawing/2014/main" id="{018CD282-56AB-4E78-8C77-BE8BC2645D1C}"/>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5375C2-3E31-464B-B829-26605E316C06}"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1112C3E-2D51-4FBB-9B3A-471F37D8627C}"/>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2A1CE32D-9BC9-4416-8EE4-94351CC2B330}"/>
              </a:ext>
            </a:extLst>
          </p:cNvPr>
          <p:cNvSpPr>
            <a:spLocks noGrp="1"/>
          </p:cNvSpPr>
          <p:nvPr>
            <p:ph type="body" idx="1"/>
          </p:nvPr>
        </p:nvSpPr>
        <p:spPr>
          <a:noFill/>
        </p:spPr>
        <p:txBody>
          <a:bodyPr/>
          <a:lstStyle/>
          <a:p>
            <a:r>
              <a:rPr lang="en-US" altLang="en-US">
                <a:latin typeface="Arial" panose="020B0604020202020204" pitchFamily="34" charset="0"/>
              </a:rPr>
              <a:t>Includes a screen snapshot of Share location of VR&amp;E information</a:t>
            </a:r>
            <a:br>
              <a:rPr lang="en-US" altLang="en-US">
                <a:latin typeface="Arial" panose="020B0604020202020204" pitchFamily="34" charset="0"/>
              </a:rPr>
            </a:br>
            <a:br>
              <a:rPr lang="en-US" altLang="en-US">
                <a:latin typeface="Arial" panose="020B0604020202020204" pitchFamily="34" charset="0"/>
              </a:rPr>
            </a:br>
            <a:endParaRPr lang="en-US"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E4588487-050E-421F-9831-4E88899B0AA4}"/>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2828F4-60E5-47B9-BEF4-F7667BB28B92}"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93CE75E-B826-42CB-A563-1494133F5228}"/>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26293541-63BF-486B-B504-2C8267B6DA84}"/>
              </a:ext>
            </a:extLst>
          </p:cNvPr>
          <p:cNvSpPr>
            <a:spLocks noGrp="1"/>
          </p:cNvSpPr>
          <p:nvPr>
            <p:ph type="body" idx="1"/>
          </p:nvPr>
        </p:nvSpPr>
        <p:spPr>
          <a:noFill/>
        </p:spPr>
        <p:txBody>
          <a:bodyPr/>
          <a:lstStyle/>
          <a:p>
            <a:r>
              <a:rPr lang="en-US" altLang="en-US">
                <a:latin typeface="Arial" panose="020B0604020202020204" pitchFamily="34" charset="0"/>
              </a:rPr>
              <a:t>The primary Information Technology (IT) systems used by VR&amp;E staff are:  Benefits Delivery Network (BDN), Beneficiary Identification and Records Locator System (BIRLS), Corporate WINRS, Share, Veterans Benefits Management System (VBMS), Virtual VA, and Veterans On-line Application (VonApp).  Permissions and commands for using IT are processed through Common Security Employee Management (CSEM) – see your Information Resource Manager (IRM) or Information Security Officer (ISO) for more information about how to obtain access.</a:t>
            </a:r>
          </a:p>
        </p:txBody>
      </p:sp>
      <p:sp>
        <p:nvSpPr>
          <p:cNvPr id="67588" name="Slide Number Placeholder 3">
            <a:extLst>
              <a:ext uri="{FF2B5EF4-FFF2-40B4-BE49-F238E27FC236}">
                <a16:creationId xmlns:a16="http://schemas.microsoft.com/office/drawing/2014/main" id="{FD9DA811-FB06-4879-8437-ECC000CA2723}"/>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F80CBE-5FB3-450F-B140-D660627C95A0}"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91EAAFF-E1E6-4A94-A5B6-18D4D3D859C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8920E4-0B29-4664-BD77-58765F0C4347}" type="slidenum">
              <a:rPr lang="en-US" altLang="en-US"/>
              <a:pPr eaLnBrk="1" hangingPunct="1"/>
              <a:t>9</a:t>
            </a:fld>
            <a:endParaRPr lang="en-US" altLang="en-US"/>
          </a:p>
        </p:txBody>
      </p:sp>
      <p:sp>
        <p:nvSpPr>
          <p:cNvPr id="68611" name="Rectangle 2">
            <a:extLst>
              <a:ext uri="{FF2B5EF4-FFF2-40B4-BE49-F238E27FC236}">
                <a16:creationId xmlns:a16="http://schemas.microsoft.com/office/drawing/2014/main" id="{A96CDE97-49AE-4F87-A4A0-6B45ED0BC9BE}"/>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075DF9E9-1906-4C02-B0C8-45573F98C207}"/>
              </a:ext>
            </a:extLst>
          </p:cNvPr>
          <p:cNvSpPr>
            <a:spLocks noGrp="1" noChangeArrowheads="1"/>
          </p:cNvSpPr>
          <p:nvPr>
            <p:ph type="body" idx="1"/>
          </p:nvPr>
        </p:nvSpPr>
        <p:spPr>
          <a:noFill/>
        </p:spPr>
        <p:txBody>
          <a:bodyPr/>
          <a:lstStyle/>
          <a:p>
            <a:pPr marL="228600" indent="-228600" eaLnBrk="1" hangingPunct="1"/>
            <a:r>
              <a:rPr lang="en-US" altLang="en-US" sz="1000">
                <a:latin typeface="Arial" panose="020B0604020202020204" pitchFamily="34" charset="0"/>
              </a:rPr>
              <a:t>Reminder there are critical areas to verify before running AutoGED process.</a:t>
            </a:r>
          </a:p>
          <a:p>
            <a:pPr marL="228600" indent="-228600" eaLnBrk="1" hangingPunct="1"/>
            <a:r>
              <a:rPr lang="en-US" altLang="en-US" sz="1000">
                <a:latin typeface="Arial" panose="020B0604020202020204" pitchFamily="34" charset="0"/>
              </a:rPr>
              <a:t>Before running AutoGED:</a:t>
            </a:r>
          </a:p>
          <a:p>
            <a:pPr marL="228600" indent="-228600" eaLnBrk="1" hangingPunct="1"/>
            <a:r>
              <a:rPr lang="en-US" altLang="en-US" sz="1000">
                <a:latin typeface="Arial" panose="020B0604020202020204" pitchFamily="34" charset="0"/>
              </a:rPr>
              <a:t>Verify whether the claim is an Original – no BDN Master Record; or a Reopened – a BDN Master Record exists and information may be retrieved from the M33 and M35 screens, or from Share VR&amp;E Information tab.  If the Reopened claim is from a former Ch31 participant who was Rehabilitated, establish an EP 795 to control the count and timeliness until a determination is made that the prior rehabilitation declaration can be overturned.</a:t>
            </a:r>
          </a:p>
          <a:p>
            <a:pPr marL="228600" indent="-228600" eaLnBrk="1" hangingPunct="1"/>
            <a:endParaRPr lang="en-US" altLang="en-US" sz="10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69E588EF-AD48-4EE1-8746-D892DAC554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7855F7C-AB3D-40AA-9D34-26C2A8382C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43281F9-11F8-4766-97FC-BAA0FC0DC2ED}"/>
              </a:ext>
            </a:extLst>
          </p:cNvPr>
          <p:cNvSpPr>
            <a:spLocks noGrp="1" noChangeArrowheads="1"/>
          </p:cNvSpPr>
          <p:nvPr>
            <p:ph type="sldNum" sz="quarter" idx="12"/>
          </p:nvPr>
        </p:nvSpPr>
        <p:spPr>
          <a:ln/>
        </p:spPr>
        <p:txBody>
          <a:bodyPr/>
          <a:lstStyle>
            <a:lvl1pPr>
              <a:defRPr/>
            </a:lvl1pPr>
          </a:lstStyle>
          <a:p>
            <a:fld id="{210280B1-5DE7-43D9-A099-51D5B86D1C27}" type="slidenum">
              <a:rPr lang="en-US" altLang="en-US"/>
              <a:pPr/>
              <a:t>‹#›</a:t>
            </a:fld>
            <a:endParaRPr lang="en-US" altLang="en-US"/>
          </a:p>
        </p:txBody>
      </p:sp>
    </p:spTree>
    <p:extLst>
      <p:ext uri="{BB962C8B-B14F-4D97-AF65-F5344CB8AC3E}">
        <p14:creationId xmlns:p14="http://schemas.microsoft.com/office/powerpoint/2010/main" val="339551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4788850-C0BF-4C85-86D5-F77771909C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A9EF1AF-95B1-404E-A835-19D3219E87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6F6414F-6163-46F4-AF25-81F3F4B212C4}"/>
              </a:ext>
            </a:extLst>
          </p:cNvPr>
          <p:cNvSpPr>
            <a:spLocks noGrp="1" noChangeArrowheads="1"/>
          </p:cNvSpPr>
          <p:nvPr>
            <p:ph type="sldNum" sz="quarter" idx="12"/>
          </p:nvPr>
        </p:nvSpPr>
        <p:spPr>
          <a:ln/>
        </p:spPr>
        <p:txBody>
          <a:bodyPr/>
          <a:lstStyle>
            <a:lvl1pPr>
              <a:defRPr/>
            </a:lvl1pPr>
          </a:lstStyle>
          <a:p>
            <a:fld id="{66590097-3E43-4781-BABB-F1FE6F7B0C92}" type="slidenum">
              <a:rPr lang="en-US" altLang="en-US"/>
              <a:pPr/>
              <a:t>‹#›</a:t>
            </a:fld>
            <a:endParaRPr lang="en-US" altLang="en-US"/>
          </a:p>
        </p:txBody>
      </p:sp>
    </p:spTree>
    <p:extLst>
      <p:ext uri="{BB962C8B-B14F-4D97-AF65-F5344CB8AC3E}">
        <p14:creationId xmlns:p14="http://schemas.microsoft.com/office/powerpoint/2010/main" val="320499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953CADC-48C7-47B7-B21C-525588E3BD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AA781CD-244C-4B32-8FE5-7995C74B88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5133480-1043-45D5-9347-F23244B98E8C}"/>
              </a:ext>
            </a:extLst>
          </p:cNvPr>
          <p:cNvSpPr>
            <a:spLocks noGrp="1" noChangeArrowheads="1"/>
          </p:cNvSpPr>
          <p:nvPr>
            <p:ph type="sldNum" sz="quarter" idx="12"/>
          </p:nvPr>
        </p:nvSpPr>
        <p:spPr>
          <a:ln/>
        </p:spPr>
        <p:txBody>
          <a:bodyPr/>
          <a:lstStyle>
            <a:lvl1pPr>
              <a:defRPr/>
            </a:lvl1pPr>
          </a:lstStyle>
          <a:p>
            <a:fld id="{0CD23D2B-7F80-49FA-A549-1E1813B66450}" type="slidenum">
              <a:rPr lang="en-US" altLang="en-US"/>
              <a:pPr/>
              <a:t>‹#›</a:t>
            </a:fld>
            <a:endParaRPr lang="en-US" altLang="en-US"/>
          </a:p>
        </p:txBody>
      </p:sp>
    </p:spTree>
    <p:extLst>
      <p:ext uri="{BB962C8B-B14F-4D97-AF65-F5344CB8AC3E}">
        <p14:creationId xmlns:p14="http://schemas.microsoft.com/office/powerpoint/2010/main" val="386655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79E576E3-1DEF-4CB8-A507-0B9C9D2C88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8BC72D4-9975-4A24-9ACB-973CA7C51C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9EC020F-87BC-4D18-881B-EA6C09639FA9}"/>
              </a:ext>
            </a:extLst>
          </p:cNvPr>
          <p:cNvSpPr>
            <a:spLocks noGrp="1" noChangeArrowheads="1"/>
          </p:cNvSpPr>
          <p:nvPr>
            <p:ph type="sldNum" sz="quarter" idx="12"/>
          </p:nvPr>
        </p:nvSpPr>
        <p:spPr>
          <a:ln/>
        </p:spPr>
        <p:txBody>
          <a:bodyPr/>
          <a:lstStyle>
            <a:lvl1pPr>
              <a:defRPr/>
            </a:lvl1pPr>
          </a:lstStyle>
          <a:p>
            <a:fld id="{A6D5698D-5C9B-4608-A796-2A0B6D9A1FC4}" type="slidenum">
              <a:rPr lang="en-US" altLang="en-US"/>
              <a:pPr/>
              <a:t>‹#›</a:t>
            </a:fld>
            <a:endParaRPr lang="en-US" altLang="en-US"/>
          </a:p>
        </p:txBody>
      </p:sp>
    </p:spTree>
    <p:extLst>
      <p:ext uri="{BB962C8B-B14F-4D97-AF65-F5344CB8AC3E}">
        <p14:creationId xmlns:p14="http://schemas.microsoft.com/office/powerpoint/2010/main" val="1641637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BF613C9-395F-4BFC-B115-DA9ECFB333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5FA7E50-751E-4234-92DA-08464E6620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B12B4F28-FF66-46C4-A85F-6DC7703555BB}"/>
              </a:ext>
            </a:extLst>
          </p:cNvPr>
          <p:cNvSpPr>
            <a:spLocks noGrp="1" noChangeArrowheads="1"/>
          </p:cNvSpPr>
          <p:nvPr>
            <p:ph type="sldNum" sz="quarter" idx="12"/>
          </p:nvPr>
        </p:nvSpPr>
        <p:spPr>
          <a:ln/>
        </p:spPr>
        <p:txBody>
          <a:bodyPr/>
          <a:lstStyle>
            <a:lvl1pPr>
              <a:defRPr/>
            </a:lvl1pPr>
          </a:lstStyle>
          <a:p>
            <a:fld id="{47E08BFA-3F3A-4FF7-A181-520D06E6577E}" type="slidenum">
              <a:rPr lang="en-US" altLang="en-US"/>
              <a:pPr/>
              <a:t>‹#›</a:t>
            </a:fld>
            <a:endParaRPr lang="en-US" altLang="en-US"/>
          </a:p>
        </p:txBody>
      </p:sp>
    </p:spTree>
    <p:extLst>
      <p:ext uri="{BB962C8B-B14F-4D97-AF65-F5344CB8AC3E}">
        <p14:creationId xmlns:p14="http://schemas.microsoft.com/office/powerpoint/2010/main" val="137098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E3942FA-CF6D-4B00-8888-6FB5893002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186CA9C-20A7-467E-B37C-37F5354840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15D410F-367F-4CA5-A99D-04F8FD0B4B54}"/>
              </a:ext>
            </a:extLst>
          </p:cNvPr>
          <p:cNvSpPr>
            <a:spLocks noGrp="1" noChangeArrowheads="1"/>
          </p:cNvSpPr>
          <p:nvPr>
            <p:ph type="sldNum" sz="quarter" idx="12"/>
          </p:nvPr>
        </p:nvSpPr>
        <p:spPr>
          <a:ln/>
        </p:spPr>
        <p:txBody>
          <a:bodyPr/>
          <a:lstStyle>
            <a:lvl1pPr>
              <a:defRPr/>
            </a:lvl1pPr>
          </a:lstStyle>
          <a:p>
            <a:fld id="{D9FD109A-FCEC-45B9-B354-5A8EA93C0FE4}" type="slidenum">
              <a:rPr lang="en-US" altLang="en-US"/>
              <a:pPr/>
              <a:t>‹#›</a:t>
            </a:fld>
            <a:endParaRPr lang="en-US" altLang="en-US"/>
          </a:p>
        </p:txBody>
      </p:sp>
    </p:spTree>
    <p:extLst>
      <p:ext uri="{BB962C8B-B14F-4D97-AF65-F5344CB8AC3E}">
        <p14:creationId xmlns:p14="http://schemas.microsoft.com/office/powerpoint/2010/main" val="1707285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A3D048D-9BC0-46EC-9426-267B20F47A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7E09B2A-BD1C-46B9-BB3E-C4C0BDDBADF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5548F587-E644-4482-BD36-503343F67D68}"/>
              </a:ext>
            </a:extLst>
          </p:cNvPr>
          <p:cNvSpPr>
            <a:spLocks noGrp="1" noChangeArrowheads="1"/>
          </p:cNvSpPr>
          <p:nvPr>
            <p:ph type="sldNum" sz="quarter" idx="12"/>
          </p:nvPr>
        </p:nvSpPr>
        <p:spPr>
          <a:ln/>
        </p:spPr>
        <p:txBody>
          <a:bodyPr/>
          <a:lstStyle>
            <a:lvl1pPr>
              <a:defRPr/>
            </a:lvl1pPr>
          </a:lstStyle>
          <a:p>
            <a:fld id="{1D477017-5015-47FC-95BE-65E2420A2B4C}" type="slidenum">
              <a:rPr lang="en-US" altLang="en-US"/>
              <a:pPr/>
              <a:t>‹#›</a:t>
            </a:fld>
            <a:endParaRPr lang="en-US" altLang="en-US"/>
          </a:p>
        </p:txBody>
      </p:sp>
    </p:spTree>
    <p:extLst>
      <p:ext uri="{BB962C8B-B14F-4D97-AF65-F5344CB8AC3E}">
        <p14:creationId xmlns:p14="http://schemas.microsoft.com/office/powerpoint/2010/main" val="16956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A3BE690-EF29-4AF1-BF0E-94FC2EFBA7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BFCA37C2-06FC-4523-B895-4D68C25F45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96AEAAA9-31C1-4DFF-A09D-37EE0C7BE0EE}"/>
              </a:ext>
            </a:extLst>
          </p:cNvPr>
          <p:cNvSpPr>
            <a:spLocks noGrp="1" noChangeArrowheads="1"/>
          </p:cNvSpPr>
          <p:nvPr>
            <p:ph type="sldNum" sz="quarter" idx="12"/>
          </p:nvPr>
        </p:nvSpPr>
        <p:spPr>
          <a:ln/>
        </p:spPr>
        <p:txBody>
          <a:bodyPr/>
          <a:lstStyle>
            <a:lvl1pPr>
              <a:defRPr/>
            </a:lvl1pPr>
          </a:lstStyle>
          <a:p>
            <a:fld id="{7BDD96B9-5AEA-48EA-9CEB-243901345CFA}" type="slidenum">
              <a:rPr lang="en-US" altLang="en-US"/>
              <a:pPr/>
              <a:t>‹#›</a:t>
            </a:fld>
            <a:endParaRPr lang="en-US" altLang="en-US"/>
          </a:p>
        </p:txBody>
      </p:sp>
    </p:spTree>
    <p:extLst>
      <p:ext uri="{BB962C8B-B14F-4D97-AF65-F5344CB8AC3E}">
        <p14:creationId xmlns:p14="http://schemas.microsoft.com/office/powerpoint/2010/main" val="1532662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0B985B1-07D7-4AB8-82CB-4CAC87C7AA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01172C5-F986-41FB-B264-09B5C3696A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3D813C91-7E45-4155-9B84-8EB5FF849FED}"/>
              </a:ext>
            </a:extLst>
          </p:cNvPr>
          <p:cNvSpPr>
            <a:spLocks noGrp="1" noChangeArrowheads="1"/>
          </p:cNvSpPr>
          <p:nvPr>
            <p:ph type="sldNum" sz="quarter" idx="12"/>
          </p:nvPr>
        </p:nvSpPr>
        <p:spPr>
          <a:ln/>
        </p:spPr>
        <p:txBody>
          <a:bodyPr/>
          <a:lstStyle>
            <a:lvl1pPr>
              <a:defRPr/>
            </a:lvl1pPr>
          </a:lstStyle>
          <a:p>
            <a:fld id="{07389690-6650-414A-8BAE-179721A647D7}" type="slidenum">
              <a:rPr lang="en-US" altLang="en-US"/>
              <a:pPr/>
              <a:t>‹#›</a:t>
            </a:fld>
            <a:endParaRPr lang="en-US" altLang="en-US"/>
          </a:p>
        </p:txBody>
      </p:sp>
    </p:spTree>
    <p:extLst>
      <p:ext uri="{BB962C8B-B14F-4D97-AF65-F5344CB8AC3E}">
        <p14:creationId xmlns:p14="http://schemas.microsoft.com/office/powerpoint/2010/main" val="1984400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B0DEED7-8127-4FD6-BD30-D4A20B836A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92B7A076-0789-4D6C-959A-8FB5B2928B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E9353BF1-E1AA-4E5E-BD80-4BB2DF547958}"/>
              </a:ext>
            </a:extLst>
          </p:cNvPr>
          <p:cNvSpPr>
            <a:spLocks noGrp="1" noChangeArrowheads="1"/>
          </p:cNvSpPr>
          <p:nvPr>
            <p:ph type="sldNum" sz="quarter" idx="12"/>
          </p:nvPr>
        </p:nvSpPr>
        <p:spPr>
          <a:ln/>
        </p:spPr>
        <p:txBody>
          <a:bodyPr/>
          <a:lstStyle>
            <a:lvl1pPr>
              <a:defRPr/>
            </a:lvl1pPr>
          </a:lstStyle>
          <a:p>
            <a:fld id="{8E571109-D18F-4739-8D1A-B79202158026}" type="slidenum">
              <a:rPr lang="en-US" altLang="en-US"/>
              <a:pPr/>
              <a:t>‹#›</a:t>
            </a:fld>
            <a:endParaRPr lang="en-US" altLang="en-US"/>
          </a:p>
        </p:txBody>
      </p:sp>
    </p:spTree>
    <p:extLst>
      <p:ext uri="{BB962C8B-B14F-4D97-AF65-F5344CB8AC3E}">
        <p14:creationId xmlns:p14="http://schemas.microsoft.com/office/powerpoint/2010/main" val="4042697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ECE324B-EE79-4B0F-8C1C-8AFFE9F38C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ED619CA-69B7-403E-89C0-FC6ADEDCAB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120F2EA1-BC33-4641-8C56-83906B2743EA}"/>
              </a:ext>
            </a:extLst>
          </p:cNvPr>
          <p:cNvSpPr>
            <a:spLocks noGrp="1" noChangeArrowheads="1"/>
          </p:cNvSpPr>
          <p:nvPr>
            <p:ph type="sldNum" sz="quarter" idx="12"/>
          </p:nvPr>
        </p:nvSpPr>
        <p:spPr>
          <a:ln/>
        </p:spPr>
        <p:txBody>
          <a:bodyPr/>
          <a:lstStyle>
            <a:lvl1pPr>
              <a:defRPr/>
            </a:lvl1pPr>
          </a:lstStyle>
          <a:p>
            <a:fld id="{B5CF9A8C-62CE-4A9C-808A-E1968A10D8F3}" type="slidenum">
              <a:rPr lang="en-US" altLang="en-US"/>
              <a:pPr/>
              <a:t>‹#›</a:t>
            </a:fld>
            <a:endParaRPr lang="en-US" altLang="en-US"/>
          </a:p>
        </p:txBody>
      </p:sp>
    </p:spTree>
    <p:extLst>
      <p:ext uri="{BB962C8B-B14F-4D97-AF65-F5344CB8AC3E}">
        <p14:creationId xmlns:p14="http://schemas.microsoft.com/office/powerpoint/2010/main" val="120206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1471674-2E87-4AAA-AFC5-93DADE6170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64BB7F6-BCC2-4B50-A3E3-614FF1E22E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A3FDAD2-5505-4974-9094-300AC01A6257}"/>
              </a:ext>
            </a:extLst>
          </p:cNvPr>
          <p:cNvSpPr>
            <a:spLocks noGrp="1" noChangeArrowheads="1"/>
          </p:cNvSpPr>
          <p:nvPr>
            <p:ph type="sldNum" sz="quarter" idx="12"/>
          </p:nvPr>
        </p:nvSpPr>
        <p:spPr>
          <a:ln/>
        </p:spPr>
        <p:txBody>
          <a:bodyPr/>
          <a:lstStyle>
            <a:lvl1pPr>
              <a:defRPr/>
            </a:lvl1pPr>
          </a:lstStyle>
          <a:p>
            <a:fld id="{1678C8C5-B7C3-4840-8E05-78A2C883FDED}" type="slidenum">
              <a:rPr lang="en-US" altLang="en-US"/>
              <a:pPr/>
              <a:t>‹#›</a:t>
            </a:fld>
            <a:endParaRPr lang="en-US" altLang="en-US"/>
          </a:p>
        </p:txBody>
      </p:sp>
    </p:spTree>
    <p:extLst>
      <p:ext uri="{BB962C8B-B14F-4D97-AF65-F5344CB8AC3E}">
        <p14:creationId xmlns:p14="http://schemas.microsoft.com/office/powerpoint/2010/main" val="3767327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CD161B1-7D34-41BF-BD11-1E57BD4FAC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E27A23-245F-4709-A52C-38B7B5E918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F14AA9BD-D18B-47A1-828F-98CF98BC12C5}"/>
              </a:ext>
            </a:extLst>
          </p:cNvPr>
          <p:cNvSpPr>
            <a:spLocks noGrp="1" noChangeArrowheads="1"/>
          </p:cNvSpPr>
          <p:nvPr>
            <p:ph type="sldNum" sz="quarter" idx="12"/>
          </p:nvPr>
        </p:nvSpPr>
        <p:spPr>
          <a:ln/>
        </p:spPr>
        <p:txBody>
          <a:bodyPr/>
          <a:lstStyle>
            <a:lvl1pPr>
              <a:defRPr/>
            </a:lvl1pPr>
          </a:lstStyle>
          <a:p>
            <a:fld id="{E68C72DA-FE25-48AF-B796-0A04A583FB11}" type="slidenum">
              <a:rPr lang="en-US" altLang="en-US"/>
              <a:pPr/>
              <a:t>‹#›</a:t>
            </a:fld>
            <a:endParaRPr lang="en-US" altLang="en-US"/>
          </a:p>
        </p:txBody>
      </p:sp>
    </p:spTree>
    <p:extLst>
      <p:ext uri="{BB962C8B-B14F-4D97-AF65-F5344CB8AC3E}">
        <p14:creationId xmlns:p14="http://schemas.microsoft.com/office/powerpoint/2010/main" val="2990491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EB11860-43C7-4FC5-83A3-CC13AB4688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7AD578F-54BA-4231-8B0E-6736790231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A2CB19D-3583-4A88-840C-D3453E71B8A9}"/>
              </a:ext>
            </a:extLst>
          </p:cNvPr>
          <p:cNvSpPr>
            <a:spLocks noGrp="1" noChangeArrowheads="1"/>
          </p:cNvSpPr>
          <p:nvPr>
            <p:ph type="sldNum" sz="quarter" idx="12"/>
          </p:nvPr>
        </p:nvSpPr>
        <p:spPr>
          <a:ln/>
        </p:spPr>
        <p:txBody>
          <a:bodyPr/>
          <a:lstStyle>
            <a:lvl1pPr>
              <a:defRPr/>
            </a:lvl1pPr>
          </a:lstStyle>
          <a:p>
            <a:fld id="{32B38B5F-EE79-4965-905F-19A8163E0E34}" type="slidenum">
              <a:rPr lang="en-US" altLang="en-US"/>
              <a:pPr/>
              <a:t>‹#›</a:t>
            </a:fld>
            <a:endParaRPr lang="en-US" altLang="en-US"/>
          </a:p>
        </p:txBody>
      </p:sp>
    </p:spTree>
    <p:extLst>
      <p:ext uri="{BB962C8B-B14F-4D97-AF65-F5344CB8AC3E}">
        <p14:creationId xmlns:p14="http://schemas.microsoft.com/office/powerpoint/2010/main" val="840731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ECE5D44-6DA5-4B91-8AC0-34CB3E3F97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FF49523-19ED-4C95-B049-03E2E3AF2A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BAA1E01-DD39-4D66-A733-30F4AABC5ACE}"/>
              </a:ext>
            </a:extLst>
          </p:cNvPr>
          <p:cNvSpPr>
            <a:spLocks noGrp="1" noChangeArrowheads="1"/>
          </p:cNvSpPr>
          <p:nvPr>
            <p:ph type="sldNum" sz="quarter" idx="12"/>
          </p:nvPr>
        </p:nvSpPr>
        <p:spPr>
          <a:ln/>
        </p:spPr>
        <p:txBody>
          <a:bodyPr/>
          <a:lstStyle>
            <a:lvl1pPr>
              <a:defRPr/>
            </a:lvl1pPr>
          </a:lstStyle>
          <a:p>
            <a:fld id="{DEA96450-C3DA-4F85-AE0A-C5DE2A01B2D4}" type="slidenum">
              <a:rPr lang="en-US" altLang="en-US"/>
              <a:pPr/>
              <a:t>‹#›</a:t>
            </a:fld>
            <a:endParaRPr lang="en-US" altLang="en-US"/>
          </a:p>
        </p:txBody>
      </p:sp>
    </p:spTree>
    <p:extLst>
      <p:ext uri="{BB962C8B-B14F-4D97-AF65-F5344CB8AC3E}">
        <p14:creationId xmlns:p14="http://schemas.microsoft.com/office/powerpoint/2010/main" val="2065118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5">
            <a:extLst>
              <a:ext uri="{FF2B5EF4-FFF2-40B4-BE49-F238E27FC236}">
                <a16:creationId xmlns:a16="http://schemas.microsoft.com/office/drawing/2014/main" id="{2010B8FF-122B-4779-AE45-349351F5F2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B3BFD94-4A81-439B-963C-FFFAD2D22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56579B92-C2E0-4207-8B4B-21250C17B3E0}"/>
              </a:ext>
            </a:extLst>
          </p:cNvPr>
          <p:cNvSpPr>
            <a:spLocks noGrp="1" noChangeArrowheads="1"/>
          </p:cNvSpPr>
          <p:nvPr>
            <p:ph type="sldNum" sz="quarter" idx="12"/>
          </p:nvPr>
        </p:nvSpPr>
        <p:spPr>
          <a:ln/>
        </p:spPr>
        <p:txBody>
          <a:bodyPr/>
          <a:lstStyle>
            <a:lvl1pPr>
              <a:defRPr/>
            </a:lvl1pPr>
          </a:lstStyle>
          <a:p>
            <a:fld id="{0BB3CF3C-284B-44E6-9272-464EA7829C60}" type="slidenum">
              <a:rPr lang="en-US" altLang="en-US"/>
              <a:pPr/>
              <a:t>‹#›</a:t>
            </a:fld>
            <a:endParaRPr lang="en-US" altLang="en-US"/>
          </a:p>
        </p:txBody>
      </p:sp>
    </p:spTree>
    <p:extLst>
      <p:ext uri="{BB962C8B-B14F-4D97-AF65-F5344CB8AC3E}">
        <p14:creationId xmlns:p14="http://schemas.microsoft.com/office/powerpoint/2010/main" val="1021012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C4CE0E34-17F8-469F-A748-FB11D4A9D2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DF29693-BCFD-43AC-AABA-A97767381D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943490FA-2F7A-4C12-99F9-F6F8285DD92A}"/>
              </a:ext>
            </a:extLst>
          </p:cNvPr>
          <p:cNvSpPr>
            <a:spLocks noGrp="1" noChangeArrowheads="1"/>
          </p:cNvSpPr>
          <p:nvPr>
            <p:ph type="sldNum" sz="quarter" idx="12"/>
          </p:nvPr>
        </p:nvSpPr>
        <p:spPr>
          <a:ln/>
        </p:spPr>
        <p:txBody>
          <a:bodyPr/>
          <a:lstStyle>
            <a:lvl1pPr>
              <a:defRPr/>
            </a:lvl1pPr>
          </a:lstStyle>
          <a:p>
            <a:fld id="{23F3C1F0-1729-4F02-9D7D-62AE98C87C6D}" type="slidenum">
              <a:rPr lang="en-US" altLang="en-US"/>
              <a:pPr/>
              <a:t>‹#›</a:t>
            </a:fld>
            <a:endParaRPr lang="en-US" altLang="en-US"/>
          </a:p>
        </p:txBody>
      </p:sp>
    </p:spTree>
    <p:extLst>
      <p:ext uri="{BB962C8B-B14F-4D97-AF65-F5344CB8AC3E}">
        <p14:creationId xmlns:p14="http://schemas.microsoft.com/office/powerpoint/2010/main" val="2873798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5">
            <a:extLst>
              <a:ext uri="{FF2B5EF4-FFF2-40B4-BE49-F238E27FC236}">
                <a16:creationId xmlns:a16="http://schemas.microsoft.com/office/drawing/2014/main" id="{0C0061ED-093D-4B70-B249-2A287A0997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F0371DE-B481-4DA3-AEDA-F6D7DF0576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CDB7C38-BA64-432A-9BFA-69C766C38229}"/>
              </a:ext>
            </a:extLst>
          </p:cNvPr>
          <p:cNvSpPr>
            <a:spLocks noGrp="1" noChangeArrowheads="1"/>
          </p:cNvSpPr>
          <p:nvPr>
            <p:ph type="sldNum" sz="quarter" idx="12"/>
          </p:nvPr>
        </p:nvSpPr>
        <p:spPr>
          <a:ln/>
        </p:spPr>
        <p:txBody>
          <a:bodyPr/>
          <a:lstStyle>
            <a:lvl1pPr>
              <a:defRPr/>
            </a:lvl1pPr>
          </a:lstStyle>
          <a:p>
            <a:fld id="{D45D40F5-D209-4AA1-A61F-0DF2E8471121}" type="slidenum">
              <a:rPr lang="en-US" altLang="en-US"/>
              <a:pPr/>
              <a:t>‹#›</a:t>
            </a:fld>
            <a:endParaRPr lang="en-US" altLang="en-US"/>
          </a:p>
        </p:txBody>
      </p:sp>
    </p:spTree>
    <p:extLst>
      <p:ext uri="{BB962C8B-B14F-4D97-AF65-F5344CB8AC3E}">
        <p14:creationId xmlns:p14="http://schemas.microsoft.com/office/powerpoint/2010/main" val="70127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E504C6E-E1D2-4EA3-AE89-A7C2FBDE75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11E471C-5B71-4259-B2A9-3D19952F54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7FBF3BD-5B11-46D8-B1BB-3EE4B24549C8}"/>
              </a:ext>
            </a:extLst>
          </p:cNvPr>
          <p:cNvSpPr>
            <a:spLocks noGrp="1" noChangeArrowheads="1"/>
          </p:cNvSpPr>
          <p:nvPr>
            <p:ph type="sldNum" sz="quarter" idx="12"/>
          </p:nvPr>
        </p:nvSpPr>
        <p:spPr>
          <a:ln/>
        </p:spPr>
        <p:txBody>
          <a:bodyPr/>
          <a:lstStyle>
            <a:lvl1pPr>
              <a:defRPr/>
            </a:lvl1pPr>
          </a:lstStyle>
          <a:p>
            <a:fld id="{4634ACBB-26C7-4AD8-84FA-2DFA102A3CF4}" type="slidenum">
              <a:rPr lang="en-US" altLang="en-US"/>
              <a:pPr/>
              <a:t>‹#›</a:t>
            </a:fld>
            <a:endParaRPr lang="en-US" altLang="en-US"/>
          </a:p>
        </p:txBody>
      </p:sp>
    </p:spTree>
    <p:extLst>
      <p:ext uri="{BB962C8B-B14F-4D97-AF65-F5344CB8AC3E}">
        <p14:creationId xmlns:p14="http://schemas.microsoft.com/office/powerpoint/2010/main" val="180284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745204C-0949-489B-BE45-8D4D169D04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130E2A1-305F-40A1-819B-AEAC58A4AA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29B651CF-F6EE-4E2B-B4AD-FFE65FE2F533}"/>
              </a:ext>
            </a:extLst>
          </p:cNvPr>
          <p:cNvSpPr>
            <a:spLocks noGrp="1" noChangeArrowheads="1"/>
          </p:cNvSpPr>
          <p:nvPr>
            <p:ph type="sldNum" sz="quarter" idx="12"/>
          </p:nvPr>
        </p:nvSpPr>
        <p:spPr>
          <a:ln/>
        </p:spPr>
        <p:txBody>
          <a:bodyPr/>
          <a:lstStyle>
            <a:lvl1pPr>
              <a:defRPr/>
            </a:lvl1pPr>
          </a:lstStyle>
          <a:p>
            <a:fld id="{9A76CDC9-2797-480E-AEFD-C97EA9471077}" type="slidenum">
              <a:rPr lang="en-US" altLang="en-US"/>
              <a:pPr/>
              <a:t>‹#›</a:t>
            </a:fld>
            <a:endParaRPr lang="en-US" altLang="en-US"/>
          </a:p>
        </p:txBody>
      </p:sp>
    </p:spTree>
    <p:extLst>
      <p:ext uri="{BB962C8B-B14F-4D97-AF65-F5344CB8AC3E}">
        <p14:creationId xmlns:p14="http://schemas.microsoft.com/office/powerpoint/2010/main" val="11114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E6E0E18-6B7D-4D62-AF92-D3803F20A0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79E8E051-D447-4502-9725-50A7BB5E40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4D2B01EC-B707-4E16-BECF-00C9888FF1D6}"/>
              </a:ext>
            </a:extLst>
          </p:cNvPr>
          <p:cNvSpPr>
            <a:spLocks noGrp="1" noChangeArrowheads="1"/>
          </p:cNvSpPr>
          <p:nvPr>
            <p:ph type="sldNum" sz="quarter" idx="12"/>
          </p:nvPr>
        </p:nvSpPr>
        <p:spPr>
          <a:ln/>
        </p:spPr>
        <p:txBody>
          <a:bodyPr/>
          <a:lstStyle>
            <a:lvl1pPr>
              <a:defRPr/>
            </a:lvl1pPr>
          </a:lstStyle>
          <a:p>
            <a:fld id="{056E3F37-F509-4C70-B11C-68FC4DAB1752}" type="slidenum">
              <a:rPr lang="en-US" altLang="en-US"/>
              <a:pPr/>
              <a:t>‹#›</a:t>
            </a:fld>
            <a:endParaRPr lang="en-US" altLang="en-US"/>
          </a:p>
        </p:txBody>
      </p:sp>
    </p:spTree>
    <p:extLst>
      <p:ext uri="{BB962C8B-B14F-4D97-AF65-F5344CB8AC3E}">
        <p14:creationId xmlns:p14="http://schemas.microsoft.com/office/powerpoint/2010/main" val="41121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C82CA150-DB3C-4F5C-88A9-AC9EF62E20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5EE95C0-C7D3-4ABC-95F6-F5CCB68ACE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50C48626-2163-4EF8-8E05-EC2DA64A734A}"/>
              </a:ext>
            </a:extLst>
          </p:cNvPr>
          <p:cNvSpPr>
            <a:spLocks noGrp="1" noChangeArrowheads="1"/>
          </p:cNvSpPr>
          <p:nvPr>
            <p:ph type="sldNum" sz="quarter" idx="12"/>
          </p:nvPr>
        </p:nvSpPr>
        <p:spPr>
          <a:ln/>
        </p:spPr>
        <p:txBody>
          <a:bodyPr/>
          <a:lstStyle>
            <a:lvl1pPr>
              <a:defRPr/>
            </a:lvl1pPr>
          </a:lstStyle>
          <a:p>
            <a:fld id="{ABD45049-4F56-4DC4-A98E-B46E0FE793D1}" type="slidenum">
              <a:rPr lang="en-US" altLang="en-US"/>
              <a:pPr/>
              <a:t>‹#›</a:t>
            </a:fld>
            <a:endParaRPr lang="en-US" altLang="en-US"/>
          </a:p>
        </p:txBody>
      </p:sp>
    </p:spTree>
    <p:extLst>
      <p:ext uri="{BB962C8B-B14F-4D97-AF65-F5344CB8AC3E}">
        <p14:creationId xmlns:p14="http://schemas.microsoft.com/office/powerpoint/2010/main" val="31116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C770276-2361-4E56-91E2-3C3817CA80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1B0C295D-CAD1-41B3-8AEF-2C71CBD1E5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57FC61AF-7906-4640-8601-FA2B4DAB5AF4}"/>
              </a:ext>
            </a:extLst>
          </p:cNvPr>
          <p:cNvSpPr>
            <a:spLocks noGrp="1" noChangeArrowheads="1"/>
          </p:cNvSpPr>
          <p:nvPr>
            <p:ph type="sldNum" sz="quarter" idx="12"/>
          </p:nvPr>
        </p:nvSpPr>
        <p:spPr>
          <a:ln/>
        </p:spPr>
        <p:txBody>
          <a:bodyPr/>
          <a:lstStyle>
            <a:lvl1pPr>
              <a:defRPr/>
            </a:lvl1pPr>
          </a:lstStyle>
          <a:p>
            <a:fld id="{DE08CC61-BED0-4C65-B3F8-ECC87DE7C948}" type="slidenum">
              <a:rPr lang="en-US" altLang="en-US"/>
              <a:pPr/>
              <a:t>‹#›</a:t>
            </a:fld>
            <a:endParaRPr lang="en-US" altLang="en-US"/>
          </a:p>
        </p:txBody>
      </p:sp>
    </p:spTree>
    <p:extLst>
      <p:ext uri="{BB962C8B-B14F-4D97-AF65-F5344CB8AC3E}">
        <p14:creationId xmlns:p14="http://schemas.microsoft.com/office/powerpoint/2010/main" val="285685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69400FB-B5EC-4014-A2A9-C86D65775B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F51C307-94AE-440C-A499-294EF181BA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9F69394A-4212-4485-B819-1A2595A699D6}"/>
              </a:ext>
            </a:extLst>
          </p:cNvPr>
          <p:cNvSpPr>
            <a:spLocks noGrp="1" noChangeArrowheads="1"/>
          </p:cNvSpPr>
          <p:nvPr>
            <p:ph type="sldNum" sz="quarter" idx="12"/>
          </p:nvPr>
        </p:nvSpPr>
        <p:spPr>
          <a:ln/>
        </p:spPr>
        <p:txBody>
          <a:bodyPr/>
          <a:lstStyle>
            <a:lvl1pPr>
              <a:defRPr/>
            </a:lvl1pPr>
          </a:lstStyle>
          <a:p>
            <a:fld id="{A6A0868F-8C27-41D3-9D37-7431DD9BFB2B}" type="slidenum">
              <a:rPr lang="en-US" altLang="en-US"/>
              <a:pPr/>
              <a:t>‹#›</a:t>
            </a:fld>
            <a:endParaRPr lang="en-US" altLang="en-US"/>
          </a:p>
        </p:txBody>
      </p:sp>
    </p:spTree>
    <p:extLst>
      <p:ext uri="{BB962C8B-B14F-4D97-AF65-F5344CB8AC3E}">
        <p14:creationId xmlns:p14="http://schemas.microsoft.com/office/powerpoint/2010/main" val="348212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962A1B8-2B69-452F-B8E9-0C483E6A5C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A3CF5D5-95FF-4B0C-A090-5FDFA9A326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80DBC407-2061-4083-AD6B-E4B2FC98C443}"/>
              </a:ext>
            </a:extLst>
          </p:cNvPr>
          <p:cNvSpPr>
            <a:spLocks noGrp="1" noChangeArrowheads="1"/>
          </p:cNvSpPr>
          <p:nvPr>
            <p:ph type="sldNum" sz="quarter" idx="12"/>
          </p:nvPr>
        </p:nvSpPr>
        <p:spPr>
          <a:ln/>
        </p:spPr>
        <p:txBody>
          <a:bodyPr/>
          <a:lstStyle>
            <a:lvl1pPr>
              <a:defRPr/>
            </a:lvl1pPr>
          </a:lstStyle>
          <a:p>
            <a:fld id="{08D5C896-28E9-45D8-AD84-CB53ABE1838F}" type="slidenum">
              <a:rPr lang="en-US" altLang="en-US"/>
              <a:pPr/>
              <a:t>‹#›</a:t>
            </a:fld>
            <a:endParaRPr lang="en-US" altLang="en-US"/>
          </a:p>
        </p:txBody>
      </p:sp>
    </p:spTree>
    <p:extLst>
      <p:ext uri="{BB962C8B-B14F-4D97-AF65-F5344CB8AC3E}">
        <p14:creationId xmlns:p14="http://schemas.microsoft.com/office/powerpoint/2010/main" val="414313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P-700-C3FDEC3233v1">
            <a:extLst>
              <a:ext uri="{FF2B5EF4-FFF2-40B4-BE49-F238E27FC236}">
                <a16:creationId xmlns:a16="http://schemas.microsoft.com/office/drawing/2014/main" id="{9E7A6584-D55E-4E1A-87EC-115CBD9BE0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3977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3C336335-96B4-4D6E-80D2-11BAC97F59D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62215919-265F-4006-BFEE-3E9EC90F61E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1" name="Rectangle 5">
            <a:extLst>
              <a:ext uri="{FF2B5EF4-FFF2-40B4-BE49-F238E27FC236}">
                <a16:creationId xmlns:a16="http://schemas.microsoft.com/office/drawing/2014/main" id="{C12A891E-EA87-4076-9E0A-7ADE6C3B5AF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a:p>
        </p:txBody>
      </p:sp>
      <p:sp>
        <p:nvSpPr>
          <p:cNvPr id="29702" name="Rectangle 6">
            <a:extLst>
              <a:ext uri="{FF2B5EF4-FFF2-40B4-BE49-F238E27FC236}">
                <a16:creationId xmlns:a16="http://schemas.microsoft.com/office/drawing/2014/main" id="{D6279DF6-3219-45E4-8B4E-94A775C8AAB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29703" name="Rectangle 7">
            <a:extLst>
              <a:ext uri="{FF2B5EF4-FFF2-40B4-BE49-F238E27FC236}">
                <a16:creationId xmlns:a16="http://schemas.microsoft.com/office/drawing/2014/main" id="{299AC2B1-4C7F-4018-AFF6-85FB84B5633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7A03480-68B3-4BB3-8EE3-E92CD9FD8B43}" type="slidenum">
              <a:rPr lang="en-US" altLang="en-US"/>
              <a:pPr/>
              <a:t>‹#›</a:t>
            </a:fld>
            <a:endParaRPr lang="en-US" altLang="en-US"/>
          </a:p>
        </p:txBody>
      </p:sp>
      <p:sp>
        <p:nvSpPr>
          <p:cNvPr id="1032" name="Text Box 8">
            <a:extLst>
              <a:ext uri="{FF2B5EF4-FFF2-40B4-BE49-F238E27FC236}">
                <a16:creationId xmlns:a16="http://schemas.microsoft.com/office/drawing/2014/main" id="{C8DDA3F1-059F-4042-ACBD-5530DE39F236}"/>
              </a:ext>
            </a:extLst>
          </p:cNvPr>
          <p:cNvSpPr txBox="1">
            <a:spLocks noChangeArrowheads="1"/>
          </p:cNvSpPr>
          <p:nvPr/>
        </p:nvSpPr>
        <p:spPr bwMode="auto">
          <a:xfrm>
            <a:off x="914400" y="6415088"/>
            <a:ext cx="739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a:solidFill>
                  <a:schemeClr val="bg1"/>
                </a:solidFill>
              </a:rPr>
              <a:t>Vocational Rehabilitation and Employment </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4EF1EE9-FB58-4E62-A01E-0B50A9602637}"/>
              </a:ext>
            </a:extLst>
          </p:cNvPr>
          <p:cNvSpPr>
            <a:spLocks noChangeArrowheads="1"/>
          </p:cNvSpPr>
          <p:nvPr/>
        </p:nvSpPr>
        <p:spPr bwMode="auto">
          <a:xfrm>
            <a:off x="0" y="0"/>
            <a:ext cx="9144000" cy="129540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51" name="Rectangle 3">
            <a:extLst>
              <a:ext uri="{FF2B5EF4-FFF2-40B4-BE49-F238E27FC236}">
                <a16:creationId xmlns:a16="http://schemas.microsoft.com/office/drawing/2014/main" id="{263BAE4F-17D9-4D46-8A55-0FAAD124C63E}"/>
              </a:ext>
            </a:extLst>
          </p:cNvPr>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DBA8775F-17BD-4E59-8EBD-338672A2CFA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5" name="Rectangle 5">
            <a:extLst>
              <a:ext uri="{FF2B5EF4-FFF2-40B4-BE49-F238E27FC236}">
                <a16:creationId xmlns:a16="http://schemas.microsoft.com/office/drawing/2014/main" id="{D23D8478-89B1-4F63-86D8-1CC10CFCB6F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a:p>
        </p:txBody>
      </p:sp>
      <p:sp>
        <p:nvSpPr>
          <p:cNvPr id="30726" name="Rectangle 6">
            <a:extLst>
              <a:ext uri="{FF2B5EF4-FFF2-40B4-BE49-F238E27FC236}">
                <a16:creationId xmlns:a16="http://schemas.microsoft.com/office/drawing/2014/main" id="{601B0859-9335-40D4-A7DB-F5A218EE02F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30727" name="Rectangle 7">
            <a:extLst>
              <a:ext uri="{FF2B5EF4-FFF2-40B4-BE49-F238E27FC236}">
                <a16:creationId xmlns:a16="http://schemas.microsoft.com/office/drawing/2014/main" id="{802B14A6-4E6C-4529-855E-E95B428F968B}"/>
              </a:ext>
            </a:extLst>
          </p:cNvPr>
          <p:cNvSpPr>
            <a:spLocks noGrp="1" noChangeArrowheads="1"/>
          </p:cNvSpPr>
          <p:nvPr>
            <p:ph type="sldNum" sz="quarter" idx="4"/>
          </p:nvPr>
        </p:nvSpPr>
        <p:spPr bwMode="auto">
          <a:xfrm>
            <a:off x="6019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DA938C7-2368-4FD8-9246-28803BDAA234}" type="slidenum">
              <a:rPr lang="en-US" altLang="en-US"/>
              <a:pPr/>
              <a:t>‹#›</a:t>
            </a:fld>
            <a:endParaRPr lang="en-US" altLang="en-US"/>
          </a:p>
        </p:txBody>
      </p:sp>
      <p:sp>
        <p:nvSpPr>
          <p:cNvPr id="2056" name="Line 8">
            <a:extLst>
              <a:ext uri="{FF2B5EF4-FFF2-40B4-BE49-F238E27FC236}">
                <a16:creationId xmlns:a16="http://schemas.microsoft.com/office/drawing/2014/main" id="{841BA573-D03B-4C92-BBE9-D4262644C211}"/>
              </a:ext>
            </a:extLst>
          </p:cNvPr>
          <p:cNvSpPr>
            <a:spLocks noChangeShapeType="1"/>
          </p:cNvSpPr>
          <p:nvPr/>
        </p:nvSpPr>
        <p:spPr bwMode="auto">
          <a:xfrm>
            <a:off x="0" y="1371600"/>
            <a:ext cx="9144000" cy="0"/>
          </a:xfrm>
          <a:prstGeom prst="line">
            <a:avLst/>
          </a:prstGeom>
          <a:noFill/>
          <a:ln w="571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7" name="Picture 9" descr="VA Seal">
            <a:extLst>
              <a:ext uri="{FF2B5EF4-FFF2-40B4-BE49-F238E27FC236}">
                <a16:creationId xmlns:a16="http://schemas.microsoft.com/office/drawing/2014/main" id="{90FC5DC6-1F7B-4720-B7E6-0B82771F527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53400" y="5791200"/>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10">
            <a:extLst>
              <a:ext uri="{FF2B5EF4-FFF2-40B4-BE49-F238E27FC236}">
                <a16:creationId xmlns:a16="http://schemas.microsoft.com/office/drawing/2014/main" id="{4A521831-9A49-486D-8583-752992711A24}"/>
              </a:ext>
            </a:extLst>
          </p:cNvPr>
          <p:cNvSpPr txBox="1">
            <a:spLocks noChangeArrowheads="1"/>
          </p:cNvSpPr>
          <p:nvPr/>
        </p:nvSpPr>
        <p:spPr bwMode="auto">
          <a:xfrm>
            <a:off x="762000" y="64008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a:solidFill>
                  <a:srgbClr val="800000"/>
                </a:solidFill>
              </a:rPr>
              <a:t>Vocational Rehabilitation and Employment</a:t>
            </a:r>
            <a:r>
              <a:rPr lang="en-US" altLang="en-US" sz="2400">
                <a:solidFill>
                  <a:schemeClr val="bg1"/>
                </a:solidFill>
              </a:rPr>
              <a:t> </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449DC76-4FF5-4ABB-85EC-B45DD5B947DD}"/>
              </a:ext>
            </a:extLst>
          </p:cNvPr>
          <p:cNvSpPr>
            <a:spLocks noGrp="1"/>
          </p:cNvSpPr>
          <p:nvPr>
            <p:ph type="ctrTitle"/>
          </p:nvPr>
        </p:nvSpPr>
        <p:spPr/>
        <p:txBody>
          <a:bodyPr/>
          <a:lstStyle/>
          <a:p>
            <a:br>
              <a:rPr lang="en-US" altLang="en-US"/>
            </a:br>
            <a:br>
              <a:rPr lang="en-US" altLang="en-US"/>
            </a:br>
            <a:br>
              <a:rPr lang="en-US" altLang="en-US"/>
            </a:br>
            <a:br>
              <a:rPr lang="en-US" altLang="en-US"/>
            </a:br>
            <a:br>
              <a:rPr lang="en-US" altLang="en-US"/>
            </a:br>
            <a:br>
              <a:rPr lang="en-US" altLang="en-US"/>
            </a:br>
            <a:endParaRPr lang="en-US" altLang="en-US"/>
          </a:p>
        </p:txBody>
      </p:sp>
      <p:sp>
        <p:nvSpPr>
          <p:cNvPr id="3075" name="Rectangle 4">
            <a:extLst>
              <a:ext uri="{FF2B5EF4-FFF2-40B4-BE49-F238E27FC236}">
                <a16:creationId xmlns:a16="http://schemas.microsoft.com/office/drawing/2014/main" id="{4764AB30-C1C1-4BE2-AF07-148CE95A0CF7}"/>
              </a:ext>
            </a:extLst>
          </p:cNvPr>
          <p:cNvSpPr>
            <a:spLocks noGrp="1" noChangeArrowheads="1"/>
          </p:cNvSpPr>
          <p:nvPr>
            <p:ph type="subTitle" idx="1"/>
          </p:nvPr>
        </p:nvSpPr>
        <p:spPr>
          <a:xfrm>
            <a:off x="381000" y="1676400"/>
            <a:ext cx="8458200" cy="4419600"/>
          </a:xfrm>
        </p:spPr>
        <p:txBody>
          <a:bodyPr/>
          <a:lstStyle/>
          <a:p>
            <a:pPr eaLnBrk="1" hangingPunct="1"/>
            <a:r>
              <a:rPr lang="en-US" altLang="en-US" sz="6000">
                <a:latin typeface="Arial Black" panose="020B0A04020102020204" pitchFamily="34" charset="0"/>
              </a:rPr>
              <a:t>Application Processing </a:t>
            </a:r>
          </a:p>
          <a:p>
            <a:pPr eaLnBrk="1" hangingPunct="1"/>
            <a:r>
              <a:rPr lang="en-US" altLang="en-US">
                <a:latin typeface="Arial Black" panose="020B0A04020102020204" pitchFamily="34" charset="0"/>
              </a:rPr>
              <a:t>September 2013</a:t>
            </a:r>
          </a:p>
          <a:p>
            <a:pPr eaLnBrk="1" hangingPunct="1"/>
            <a:endParaRPr lang="en-US" altLang="en-US">
              <a:latin typeface="Arial Black" panose="020B0A04020102020204" pitchFamily="34" charset="0"/>
            </a:endParaRPr>
          </a:p>
          <a:p>
            <a:pPr eaLnBrk="1" hangingPunct="1"/>
            <a:r>
              <a:rPr lang="en-US" altLang="en-US" sz="2800">
                <a:latin typeface="Arial Black" panose="020B0A04020102020204" pitchFamily="34" charset="0"/>
              </a:rPr>
              <a:t>Ruth Comeau</a:t>
            </a:r>
          </a:p>
          <a:p>
            <a:pPr eaLnBrk="1" hangingPunct="1"/>
            <a:r>
              <a:rPr lang="en-US" altLang="en-US" sz="2800">
                <a:latin typeface="Arial Black" panose="020B0A04020102020204" pitchFamily="34" charset="0"/>
              </a:rPr>
              <a:t>Senior Program Manager</a:t>
            </a:r>
          </a:p>
          <a:p>
            <a:pPr eaLnBrk="1" hangingPunct="1"/>
            <a:r>
              <a:rPr lang="en-US" altLang="en-US">
                <a:latin typeface="Arial Black" panose="020B0A04020102020204" pitchFamily="34" charset="0"/>
              </a:rPr>
              <a:t> </a:t>
            </a:r>
            <a:r>
              <a:rPr lang="en-US" altLang="en-US" sz="2400">
                <a:latin typeface="Arial Black" panose="020B0A04020102020204" pitchFamily="34" charset="0"/>
              </a:rPr>
              <a:t>	</a:t>
            </a:r>
          </a:p>
        </p:txBody>
      </p:sp>
      <p:pic>
        <p:nvPicPr>
          <p:cNvPr id="2" name="Picture 1">
            <a:extLst>
              <a:ext uri="{FF2B5EF4-FFF2-40B4-BE49-F238E27FC236}">
                <a16:creationId xmlns:a16="http://schemas.microsoft.com/office/drawing/2014/main" id="{A044BA34-4398-4031-9196-FCB1395CE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535417"/>
            <a:ext cx="2286000" cy="1714500"/>
          </a:xfrm>
          <a:prstGeom prst="rect">
            <a:avLst/>
          </a:prstGeom>
          <a:ln w="88900" cap="sq" cmpd="thickThin">
            <a:solidFill>
              <a:srgbClr val="000000"/>
            </a:solidFill>
            <a:prstDash val="solid"/>
            <a:miter lim="800000"/>
          </a:ln>
          <a:effectLst>
            <a:innerShdw blurRad="76200">
              <a:srgbClr val="000000"/>
            </a:innerShdw>
          </a:effectLst>
        </p:spPr>
      </p:pic>
      <p:pic>
        <p:nvPicPr>
          <p:cNvPr id="3077" name="Picture 4">
            <a:extLst>
              <a:ext uri="{FF2B5EF4-FFF2-40B4-BE49-F238E27FC236}">
                <a16:creationId xmlns:a16="http://schemas.microsoft.com/office/drawing/2014/main" id="{A765B69A-6D9F-4710-8F5A-7CA16A010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9525"/>
            <a:ext cx="1814513"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8549B3D-DFCA-49FA-B31B-5373A611730F}"/>
              </a:ext>
            </a:extLst>
          </p:cNvPr>
          <p:cNvSpPr>
            <a:spLocks noGrp="1" noChangeArrowheads="1"/>
          </p:cNvSpPr>
          <p:nvPr>
            <p:ph type="title"/>
          </p:nvPr>
        </p:nvSpPr>
        <p:spPr>
          <a:solidFill>
            <a:schemeClr val="accent2"/>
          </a:solidFill>
        </p:spPr>
        <p:txBody>
          <a:bodyPr/>
          <a:lstStyle/>
          <a:p>
            <a:pPr eaLnBrk="1" hangingPunct="1"/>
            <a:r>
              <a:rPr lang="en-US" altLang="en-US"/>
              <a:t>Basic Claim Development Steps</a:t>
            </a:r>
          </a:p>
        </p:txBody>
      </p:sp>
      <p:sp>
        <p:nvSpPr>
          <p:cNvPr id="14339" name="Rectangle 3">
            <a:extLst>
              <a:ext uri="{FF2B5EF4-FFF2-40B4-BE49-F238E27FC236}">
                <a16:creationId xmlns:a16="http://schemas.microsoft.com/office/drawing/2014/main" id="{07B084C2-DABA-4D81-B4CF-C46349FA8BA7}"/>
              </a:ext>
            </a:extLst>
          </p:cNvPr>
          <p:cNvSpPr>
            <a:spLocks noGrp="1" noChangeArrowheads="1"/>
          </p:cNvSpPr>
          <p:nvPr>
            <p:ph type="body" idx="1"/>
          </p:nvPr>
        </p:nvSpPr>
        <p:spPr/>
        <p:txBody>
          <a:bodyPr/>
          <a:lstStyle/>
          <a:p>
            <a:pPr marL="0" indent="0" eaLnBrk="1" hangingPunct="1">
              <a:buFontTx/>
              <a:buNone/>
              <a:defRPr/>
            </a:pPr>
            <a:r>
              <a:rPr lang="en-US" altLang="en-US" sz="2400" i="1" dirty="0"/>
              <a:t>Verify qualifying service-connected disability and obtain Initial Rating Notification Date (IRND)</a:t>
            </a:r>
          </a:p>
          <a:p>
            <a:pPr lvl="1" eaLnBrk="1" hangingPunct="1">
              <a:defRPr/>
            </a:pPr>
            <a:r>
              <a:rPr lang="en-US" altLang="en-US" sz="2000" i="1" dirty="0"/>
              <a:t>SC compensation rating; Memo rating; NDAA</a:t>
            </a:r>
          </a:p>
          <a:p>
            <a:pPr lvl="1" eaLnBrk="1" hangingPunct="1">
              <a:defRPr/>
            </a:pPr>
            <a:r>
              <a:rPr lang="en-US" altLang="en-US" sz="2000" i="1" dirty="0"/>
              <a:t>Use SHARE, Corporate Inquiries, Awards/Ratings, Compensation Ratings, and Memorandum Ratings</a:t>
            </a:r>
          </a:p>
          <a:p>
            <a:pPr lvl="1" eaLnBrk="1" hangingPunct="1">
              <a:defRPr/>
            </a:pPr>
            <a:r>
              <a:rPr lang="en-US" altLang="en-US" sz="2000" i="1" dirty="0"/>
              <a:t>Other sources of IRND include</a:t>
            </a:r>
          </a:p>
          <a:p>
            <a:pPr lvl="2" eaLnBrk="1" hangingPunct="1">
              <a:defRPr/>
            </a:pPr>
            <a:r>
              <a:rPr lang="en-US" altLang="en-US" sz="1600" i="1" dirty="0"/>
              <a:t>Virtual VA (rating decision and letter)</a:t>
            </a:r>
          </a:p>
          <a:p>
            <a:pPr lvl="2" eaLnBrk="1" hangingPunct="1">
              <a:defRPr/>
            </a:pPr>
            <a:r>
              <a:rPr lang="en-US" altLang="en-US" sz="1600" i="1" dirty="0"/>
              <a:t>Claims folder</a:t>
            </a:r>
          </a:p>
          <a:p>
            <a:pPr lvl="2" eaLnBrk="1" hangingPunct="1">
              <a:defRPr/>
            </a:pPr>
            <a:r>
              <a:rPr lang="en-US" altLang="en-US" sz="1600" i="1" dirty="0"/>
              <a:t>Veterans Service Center</a:t>
            </a:r>
          </a:p>
          <a:p>
            <a:pPr marL="0" indent="0" eaLnBrk="1" hangingPunct="1">
              <a:buFontTx/>
              <a:buNone/>
              <a:defRPr/>
            </a:pPr>
            <a:r>
              <a:rPr lang="en-US" altLang="en-US" sz="2400" i="1" dirty="0"/>
              <a:t>Verify that CER folder is in your station</a:t>
            </a:r>
          </a:p>
          <a:p>
            <a:pPr marL="0" indent="0" eaLnBrk="1" hangingPunct="1">
              <a:buFontTx/>
              <a:buNone/>
              <a:defRPr/>
            </a:pPr>
            <a:r>
              <a:rPr lang="en-US" altLang="en-US" sz="2400" i="1" dirty="0"/>
              <a:t>Verify whether Ch36 (Ed/Voc) exists</a:t>
            </a:r>
          </a:p>
          <a:p>
            <a:pPr marL="0" indent="0" eaLnBrk="1" hangingPunct="1">
              <a:buFontTx/>
              <a:buNone/>
              <a:defRPr/>
            </a:pPr>
            <a:r>
              <a:rPr lang="en-US" altLang="en-US" sz="2400" i="1" dirty="0"/>
              <a:t>Verify date of claim </a:t>
            </a:r>
            <a:br>
              <a:rPr lang="en-US" altLang="en-US" sz="2400" dirty="0"/>
            </a:br>
            <a:endParaRPr lang="en-US" altLang="en-US" sz="2400" dirty="0"/>
          </a:p>
          <a:p>
            <a:pPr eaLnBrk="1" hangingPunct="1">
              <a:defRPr/>
            </a:pPr>
            <a:endParaRPr lang="en-US" altLang="en-US" dirty="0"/>
          </a:p>
        </p:txBody>
      </p:sp>
      <p:sp>
        <p:nvSpPr>
          <p:cNvPr id="12292" name="Slide Number Placeholder 1">
            <a:extLst>
              <a:ext uri="{FF2B5EF4-FFF2-40B4-BE49-F238E27FC236}">
                <a16:creationId xmlns:a16="http://schemas.microsoft.com/office/drawing/2014/main" id="{C26AFD3E-5E1D-43B0-9B1E-B93EAF0367B0}"/>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387838-AE5A-408F-A43F-7CBB082258B5}" type="slidenum">
              <a:rPr lang="en-US" altLang="en-US"/>
              <a:pPr eaLnBrk="1" hangingPunct="1"/>
              <a:t>10</a:t>
            </a:fld>
            <a:endParaRPr lang="en-US"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56E5EDF-C765-43EC-9BC7-9D58273FF5A9}"/>
              </a:ext>
            </a:extLst>
          </p:cNvPr>
          <p:cNvSpPr>
            <a:spLocks noGrp="1" noChangeArrowheads="1"/>
          </p:cNvSpPr>
          <p:nvPr>
            <p:ph type="title"/>
          </p:nvPr>
        </p:nvSpPr>
        <p:spPr>
          <a:solidFill>
            <a:schemeClr val="accent2"/>
          </a:solidFill>
        </p:spPr>
        <p:txBody>
          <a:bodyPr/>
          <a:lstStyle/>
          <a:p>
            <a:pPr eaLnBrk="1" hangingPunct="1"/>
            <a:r>
              <a:rPr lang="en-US" altLang="en-US"/>
              <a:t>Date of Claim</a:t>
            </a:r>
          </a:p>
        </p:txBody>
      </p:sp>
      <p:sp>
        <p:nvSpPr>
          <p:cNvPr id="13315" name="Rectangle 4">
            <a:extLst>
              <a:ext uri="{FF2B5EF4-FFF2-40B4-BE49-F238E27FC236}">
                <a16:creationId xmlns:a16="http://schemas.microsoft.com/office/drawing/2014/main" id="{BA22528C-0597-48C3-BD1C-709F953FB3A1}"/>
              </a:ext>
            </a:extLst>
          </p:cNvPr>
          <p:cNvSpPr>
            <a:spLocks noGrp="1" noChangeArrowheads="1"/>
          </p:cNvSpPr>
          <p:nvPr>
            <p:ph type="body" idx="1"/>
          </p:nvPr>
        </p:nvSpPr>
        <p:spPr/>
        <p:txBody>
          <a:bodyPr/>
          <a:lstStyle/>
          <a:p>
            <a:pPr marL="0" indent="0" eaLnBrk="1" hangingPunct="1">
              <a:buFontTx/>
              <a:buNone/>
            </a:pPr>
            <a:r>
              <a:rPr lang="en-US" altLang="en-US" sz="2400" i="1"/>
              <a:t>Date of receipt of formal or informal claim</a:t>
            </a:r>
          </a:p>
          <a:p>
            <a:pPr marL="0" indent="0" eaLnBrk="1" hangingPunct="1">
              <a:buFontTx/>
              <a:buNone/>
            </a:pPr>
            <a:r>
              <a:rPr lang="en-US" altLang="en-US" sz="2400" i="1"/>
              <a:t>VA Facility (examples):</a:t>
            </a:r>
          </a:p>
          <a:p>
            <a:pPr lvl="1" eaLnBrk="1" hangingPunct="1"/>
            <a:r>
              <a:rPr lang="en-US" altLang="en-US" sz="2000" i="1"/>
              <a:t>VBA Regional Office or out-based location including outreach location(s)</a:t>
            </a:r>
          </a:p>
          <a:p>
            <a:pPr lvl="1" eaLnBrk="1" hangingPunct="1"/>
            <a:r>
              <a:rPr lang="en-US" altLang="en-US" sz="2000" i="1"/>
              <a:t>VHA facility or community-based outpatient clinic</a:t>
            </a:r>
          </a:p>
          <a:p>
            <a:pPr lvl="1" eaLnBrk="1" hangingPunct="1"/>
            <a:r>
              <a:rPr lang="en-US" altLang="en-US" sz="2000" i="1"/>
              <a:t>Vet Center</a:t>
            </a:r>
          </a:p>
          <a:p>
            <a:pPr lvl="1" eaLnBrk="1" hangingPunct="1"/>
            <a:r>
              <a:rPr lang="en-US" altLang="en-US" sz="2000" i="1"/>
              <a:t>National Cemetery Administration (NCA)</a:t>
            </a:r>
          </a:p>
          <a:p>
            <a:pPr lvl="1" eaLnBrk="1" hangingPunct="1"/>
            <a:r>
              <a:rPr lang="en-US" altLang="en-US" sz="2000" i="1"/>
              <a:t>VonApp </a:t>
            </a:r>
            <a:br>
              <a:rPr lang="en-US" altLang="en-US"/>
            </a:br>
            <a:endParaRPr lang="en-US" altLang="en-US"/>
          </a:p>
        </p:txBody>
      </p:sp>
      <p:sp>
        <p:nvSpPr>
          <p:cNvPr id="13316" name="Slide Number Placeholder 1">
            <a:extLst>
              <a:ext uri="{FF2B5EF4-FFF2-40B4-BE49-F238E27FC236}">
                <a16:creationId xmlns:a16="http://schemas.microsoft.com/office/drawing/2014/main" id="{97946C86-C5FC-4D68-AF42-0A048FF5CE4F}"/>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B9E549-39B5-4F46-9A81-93135768A4CC}" type="slidenum">
              <a:rPr lang="en-US" altLang="en-US"/>
              <a:pPr eaLnBrk="1" hangingPunct="1"/>
              <a:t>11</a:t>
            </a:fld>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A7C2E14-B515-4214-969B-A41E0ED18F47}"/>
              </a:ext>
            </a:extLst>
          </p:cNvPr>
          <p:cNvSpPr>
            <a:spLocks noGrp="1"/>
          </p:cNvSpPr>
          <p:nvPr>
            <p:ph type="title"/>
          </p:nvPr>
        </p:nvSpPr>
        <p:spPr>
          <a:solidFill>
            <a:srgbClr val="00B0F0"/>
          </a:solidFill>
        </p:spPr>
        <p:txBody>
          <a:bodyPr/>
          <a:lstStyle/>
          <a:p>
            <a:r>
              <a:rPr lang="en-US" altLang="en-US" sz="4000"/>
              <a:t>Claim Development – Verifying Qualifying Military Service</a:t>
            </a:r>
          </a:p>
        </p:txBody>
      </p:sp>
      <p:pic>
        <p:nvPicPr>
          <p:cNvPr id="14339" name="Picture 2">
            <a:extLst>
              <a:ext uri="{FF2B5EF4-FFF2-40B4-BE49-F238E27FC236}">
                <a16:creationId xmlns:a16="http://schemas.microsoft.com/office/drawing/2014/main" id="{E32B28C9-7FFB-40A2-9A20-27A6C3D548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09713" y="1982788"/>
            <a:ext cx="6124575" cy="3762375"/>
          </a:xfrm>
        </p:spPr>
      </p:pic>
      <p:sp>
        <p:nvSpPr>
          <p:cNvPr id="14340" name="Slide Number Placeholder 1">
            <a:extLst>
              <a:ext uri="{FF2B5EF4-FFF2-40B4-BE49-F238E27FC236}">
                <a16:creationId xmlns:a16="http://schemas.microsoft.com/office/drawing/2014/main" id="{F7834E5C-5994-4912-BA9E-2A801E1EDB2A}"/>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D7ACA7-72BE-44A9-9B5D-23F0BF775969}" type="slidenum">
              <a:rPr lang="en-US" altLang="en-US"/>
              <a:pPr eaLnBrk="1" hangingPunct="1"/>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6DAAD69-CAA4-4E33-AF24-ED20CBA041D4}"/>
              </a:ext>
            </a:extLst>
          </p:cNvPr>
          <p:cNvSpPr>
            <a:spLocks noGrp="1"/>
          </p:cNvSpPr>
          <p:nvPr>
            <p:ph type="title"/>
          </p:nvPr>
        </p:nvSpPr>
        <p:spPr>
          <a:solidFill>
            <a:srgbClr val="00B0F0"/>
          </a:solidFill>
        </p:spPr>
        <p:txBody>
          <a:bodyPr/>
          <a:lstStyle/>
          <a:p>
            <a:r>
              <a:rPr lang="en-US" altLang="en-US"/>
              <a:t>Claim Development – Verifying Qualifying Military Service</a:t>
            </a:r>
          </a:p>
        </p:txBody>
      </p:sp>
      <p:sp>
        <p:nvSpPr>
          <p:cNvPr id="15363" name="Content Placeholder 4">
            <a:extLst>
              <a:ext uri="{FF2B5EF4-FFF2-40B4-BE49-F238E27FC236}">
                <a16:creationId xmlns:a16="http://schemas.microsoft.com/office/drawing/2014/main" id="{CFA67EB4-F991-49F6-A711-4188A1BAAA81}"/>
              </a:ext>
            </a:extLst>
          </p:cNvPr>
          <p:cNvSpPr>
            <a:spLocks noGrp="1"/>
          </p:cNvSpPr>
          <p:nvPr>
            <p:ph idx="1"/>
          </p:nvPr>
        </p:nvSpPr>
        <p:spPr/>
        <p:txBody>
          <a:bodyPr/>
          <a:lstStyle/>
          <a:p>
            <a:endParaRPr lang="en-US" altLang="en-US"/>
          </a:p>
        </p:txBody>
      </p:sp>
      <p:pic>
        <p:nvPicPr>
          <p:cNvPr id="15364" name="Picture 2">
            <a:extLst>
              <a:ext uri="{FF2B5EF4-FFF2-40B4-BE49-F238E27FC236}">
                <a16:creationId xmlns:a16="http://schemas.microsoft.com/office/drawing/2014/main" id="{89F9D096-62CE-4AE1-A0FB-E70205A0D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3225"/>
            <a:ext cx="7467600" cy="46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Slide Number Placeholder 1">
            <a:extLst>
              <a:ext uri="{FF2B5EF4-FFF2-40B4-BE49-F238E27FC236}">
                <a16:creationId xmlns:a16="http://schemas.microsoft.com/office/drawing/2014/main" id="{4295E890-CDDD-46C0-84A2-4396FB56DE2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EE9072-E231-46B4-9D2B-8D145F5077A7}" type="slidenum">
              <a:rPr lang="en-US" altLang="en-US"/>
              <a:pPr eaLnBrk="1" hangingPunct="1"/>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1C7EBC5-94A3-4262-870A-40AA3A53E561}"/>
              </a:ext>
            </a:extLst>
          </p:cNvPr>
          <p:cNvSpPr>
            <a:spLocks noGrp="1"/>
          </p:cNvSpPr>
          <p:nvPr>
            <p:ph type="title"/>
          </p:nvPr>
        </p:nvSpPr>
        <p:spPr>
          <a:solidFill>
            <a:srgbClr val="00B0F0"/>
          </a:solidFill>
        </p:spPr>
        <p:txBody>
          <a:bodyPr/>
          <a:lstStyle/>
          <a:p>
            <a:r>
              <a:rPr lang="en-US" altLang="en-US" sz="2800"/>
              <a:t>Claim Development – BIRLS record with minimal service entries for in-service Memo Rating or NDAA </a:t>
            </a:r>
          </a:p>
        </p:txBody>
      </p:sp>
      <p:sp>
        <p:nvSpPr>
          <p:cNvPr id="16387" name="Content Placeholder 4">
            <a:extLst>
              <a:ext uri="{FF2B5EF4-FFF2-40B4-BE49-F238E27FC236}">
                <a16:creationId xmlns:a16="http://schemas.microsoft.com/office/drawing/2014/main" id="{09DA73C5-4B7C-4A8F-8513-F5AAFC3CCA9A}"/>
              </a:ext>
            </a:extLst>
          </p:cNvPr>
          <p:cNvSpPr>
            <a:spLocks noGrp="1"/>
          </p:cNvSpPr>
          <p:nvPr>
            <p:ph idx="1"/>
          </p:nvPr>
        </p:nvSpPr>
        <p:spPr/>
        <p:txBody>
          <a:bodyPr/>
          <a:lstStyle/>
          <a:p>
            <a:endParaRPr lang="en-US" altLang="en-US"/>
          </a:p>
        </p:txBody>
      </p:sp>
      <p:pic>
        <p:nvPicPr>
          <p:cNvPr id="16388" name="Picture 2">
            <a:extLst>
              <a:ext uri="{FF2B5EF4-FFF2-40B4-BE49-F238E27FC236}">
                <a16:creationId xmlns:a16="http://schemas.microsoft.com/office/drawing/2014/main" id="{589D55C6-8038-4890-93F9-25267E715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84338"/>
            <a:ext cx="6800850" cy="416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9" name="Slide Number Placeholder 1">
            <a:extLst>
              <a:ext uri="{FF2B5EF4-FFF2-40B4-BE49-F238E27FC236}">
                <a16:creationId xmlns:a16="http://schemas.microsoft.com/office/drawing/2014/main" id="{A97F393D-580E-427C-8F22-4E15CAD7D2E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9437CD-3CC1-4EA6-8D7E-488A9E00B68D}" type="slidenum">
              <a:rPr lang="en-US" altLang="en-US"/>
              <a:pPr eaLnBrk="1" hangingPunct="1"/>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9BD35DD-0B66-48DD-9047-7464AE449F55}"/>
              </a:ext>
            </a:extLst>
          </p:cNvPr>
          <p:cNvSpPr>
            <a:spLocks noGrp="1"/>
          </p:cNvSpPr>
          <p:nvPr>
            <p:ph type="title"/>
          </p:nvPr>
        </p:nvSpPr>
        <p:spPr>
          <a:solidFill>
            <a:srgbClr val="00B0F0"/>
          </a:solidFill>
        </p:spPr>
        <p:txBody>
          <a:bodyPr/>
          <a:lstStyle/>
          <a:p>
            <a:r>
              <a:rPr lang="en-US" altLang="en-US" sz="3200"/>
              <a:t>Claim Development – Using Share to verify qualifying service-connected disability IRND</a:t>
            </a:r>
          </a:p>
        </p:txBody>
      </p:sp>
      <p:sp>
        <p:nvSpPr>
          <p:cNvPr id="17411" name="Content Placeholder 4">
            <a:extLst>
              <a:ext uri="{FF2B5EF4-FFF2-40B4-BE49-F238E27FC236}">
                <a16:creationId xmlns:a16="http://schemas.microsoft.com/office/drawing/2014/main" id="{1E1FD994-96F1-483A-BBB6-70D5F7F9377D}"/>
              </a:ext>
            </a:extLst>
          </p:cNvPr>
          <p:cNvSpPr>
            <a:spLocks noGrp="1"/>
          </p:cNvSpPr>
          <p:nvPr>
            <p:ph idx="1"/>
          </p:nvPr>
        </p:nvSpPr>
        <p:spPr/>
        <p:txBody>
          <a:bodyPr/>
          <a:lstStyle/>
          <a:p>
            <a:endParaRPr lang="en-US" altLang="en-US"/>
          </a:p>
        </p:txBody>
      </p:sp>
      <p:pic>
        <p:nvPicPr>
          <p:cNvPr id="17412" name="Picture 2">
            <a:extLst>
              <a:ext uri="{FF2B5EF4-FFF2-40B4-BE49-F238E27FC236}">
                <a16:creationId xmlns:a16="http://schemas.microsoft.com/office/drawing/2014/main" id="{2D997F92-2DF4-4010-BF70-B6847388E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3152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3" name="Slide Number Placeholder 1">
            <a:extLst>
              <a:ext uri="{FF2B5EF4-FFF2-40B4-BE49-F238E27FC236}">
                <a16:creationId xmlns:a16="http://schemas.microsoft.com/office/drawing/2014/main" id="{317ADA13-9068-4BCF-BAF4-BB4FF1CC8AB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5D58CC-A356-4500-8ED9-A4350ED00675}" type="slidenum">
              <a:rPr lang="en-US" altLang="en-US"/>
              <a:pPr eaLnBrk="1" hangingPunct="1"/>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2F86942-A4EB-44E3-B679-FB22EE34C20F}"/>
              </a:ext>
            </a:extLst>
          </p:cNvPr>
          <p:cNvSpPr>
            <a:spLocks noGrp="1"/>
          </p:cNvSpPr>
          <p:nvPr>
            <p:ph type="title"/>
          </p:nvPr>
        </p:nvSpPr>
        <p:spPr>
          <a:solidFill>
            <a:srgbClr val="00B0F0"/>
          </a:solidFill>
        </p:spPr>
        <p:txBody>
          <a:bodyPr/>
          <a:lstStyle/>
          <a:p>
            <a:r>
              <a:rPr lang="en-US" altLang="en-US" sz="3200"/>
              <a:t>Claim Development – Using Share to verify qualifying service-connected disability IRND</a:t>
            </a:r>
          </a:p>
        </p:txBody>
      </p:sp>
      <p:sp>
        <p:nvSpPr>
          <p:cNvPr id="18435" name="Content Placeholder 4">
            <a:extLst>
              <a:ext uri="{FF2B5EF4-FFF2-40B4-BE49-F238E27FC236}">
                <a16:creationId xmlns:a16="http://schemas.microsoft.com/office/drawing/2014/main" id="{F5B807E0-6ECD-418E-91BB-3D6A12DA94B4}"/>
              </a:ext>
            </a:extLst>
          </p:cNvPr>
          <p:cNvSpPr>
            <a:spLocks noGrp="1"/>
          </p:cNvSpPr>
          <p:nvPr>
            <p:ph idx="1"/>
          </p:nvPr>
        </p:nvSpPr>
        <p:spPr/>
        <p:txBody>
          <a:bodyPr/>
          <a:lstStyle/>
          <a:p>
            <a:endParaRPr lang="en-US" altLang="en-US"/>
          </a:p>
        </p:txBody>
      </p:sp>
      <p:pic>
        <p:nvPicPr>
          <p:cNvPr id="18436" name="Picture 2">
            <a:extLst>
              <a:ext uri="{FF2B5EF4-FFF2-40B4-BE49-F238E27FC236}">
                <a16:creationId xmlns:a16="http://schemas.microsoft.com/office/drawing/2014/main" id="{5A975F0A-9EB0-4A2E-B00A-6B05EA704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23900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7" name="Slide Number Placeholder 1">
            <a:extLst>
              <a:ext uri="{FF2B5EF4-FFF2-40B4-BE49-F238E27FC236}">
                <a16:creationId xmlns:a16="http://schemas.microsoft.com/office/drawing/2014/main" id="{EC1F5248-23F9-4298-8947-75F4F090C57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E67FAA-4FDC-4551-AA49-8E0E9DADCFD1}" type="slidenum">
              <a:rPr lang="en-US" altLang="en-US"/>
              <a:pPr eaLnBrk="1" hangingPunct="1"/>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9DE8646-6C07-464E-AD34-45ABCE4E532C}"/>
              </a:ext>
            </a:extLst>
          </p:cNvPr>
          <p:cNvSpPr>
            <a:spLocks noGrp="1"/>
          </p:cNvSpPr>
          <p:nvPr>
            <p:ph type="title"/>
          </p:nvPr>
        </p:nvSpPr>
        <p:spPr>
          <a:solidFill>
            <a:srgbClr val="00B0F0"/>
          </a:solidFill>
        </p:spPr>
        <p:txBody>
          <a:bodyPr/>
          <a:lstStyle/>
          <a:p>
            <a:r>
              <a:rPr lang="en-US" altLang="en-US" sz="3200"/>
              <a:t>Qualifying service-connected disability IRND</a:t>
            </a:r>
          </a:p>
        </p:txBody>
      </p:sp>
      <p:sp>
        <p:nvSpPr>
          <p:cNvPr id="19459" name="Content Placeholder 4">
            <a:extLst>
              <a:ext uri="{FF2B5EF4-FFF2-40B4-BE49-F238E27FC236}">
                <a16:creationId xmlns:a16="http://schemas.microsoft.com/office/drawing/2014/main" id="{86DB891D-1BE6-4698-887D-9781385DF0D1}"/>
              </a:ext>
            </a:extLst>
          </p:cNvPr>
          <p:cNvSpPr>
            <a:spLocks noGrp="1"/>
          </p:cNvSpPr>
          <p:nvPr>
            <p:ph idx="1"/>
          </p:nvPr>
        </p:nvSpPr>
        <p:spPr/>
        <p:txBody>
          <a:bodyPr/>
          <a:lstStyle/>
          <a:p>
            <a:endParaRPr lang="en-US" altLang="en-US"/>
          </a:p>
        </p:txBody>
      </p:sp>
      <p:pic>
        <p:nvPicPr>
          <p:cNvPr id="19460" name="Picture 2">
            <a:extLst>
              <a:ext uri="{FF2B5EF4-FFF2-40B4-BE49-F238E27FC236}">
                <a16:creationId xmlns:a16="http://schemas.microsoft.com/office/drawing/2014/main" id="{64BD509F-8C59-454F-95CF-A51C426DE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31963"/>
            <a:ext cx="73914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Slide Number Placeholder 1">
            <a:extLst>
              <a:ext uri="{FF2B5EF4-FFF2-40B4-BE49-F238E27FC236}">
                <a16:creationId xmlns:a16="http://schemas.microsoft.com/office/drawing/2014/main" id="{A0FFF3BB-63B9-41EE-A38E-7019D8B037B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1B4E1E-8DB3-4076-A2E5-F4CDED71A29D}" type="slidenum">
              <a:rPr lang="en-US" altLang="en-US"/>
              <a:pPr eaLnBrk="1" hangingPunct="1"/>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FC4EE91-9DD0-418E-9CF5-F2B803908D9E}"/>
              </a:ext>
            </a:extLst>
          </p:cNvPr>
          <p:cNvSpPr>
            <a:spLocks noGrp="1"/>
          </p:cNvSpPr>
          <p:nvPr>
            <p:ph type="title"/>
          </p:nvPr>
        </p:nvSpPr>
        <p:spPr>
          <a:solidFill>
            <a:srgbClr val="00B0F0"/>
          </a:solidFill>
        </p:spPr>
        <p:txBody>
          <a:bodyPr/>
          <a:lstStyle/>
          <a:p>
            <a:r>
              <a:rPr lang="en-US" altLang="en-US" sz="3200"/>
              <a:t>Qualifying Service-connected disability IRND</a:t>
            </a:r>
          </a:p>
        </p:txBody>
      </p:sp>
      <p:sp>
        <p:nvSpPr>
          <p:cNvPr id="20483" name="Content Placeholder 4">
            <a:extLst>
              <a:ext uri="{FF2B5EF4-FFF2-40B4-BE49-F238E27FC236}">
                <a16:creationId xmlns:a16="http://schemas.microsoft.com/office/drawing/2014/main" id="{9EFAEE5A-ABA7-4F28-B739-031B3D488F3D}"/>
              </a:ext>
            </a:extLst>
          </p:cNvPr>
          <p:cNvSpPr>
            <a:spLocks noGrp="1"/>
          </p:cNvSpPr>
          <p:nvPr>
            <p:ph idx="1"/>
          </p:nvPr>
        </p:nvSpPr>
        <p:spPr/>
        <p:txBody>
          <a:bodyPr/>
          <a:lstStyle/>
          <a:p>
            <a:endParaRPr lang="en-US" altLang="en-US"/>
          </a:p>
        </p:txBody>
      </p:sp>
      <p:pic>
        <p:nvPicPr>
          <p:cNvPr id="20484" name="Picture 2">
            <a:extLst>
              <a:ext uri="{FF2B5EF4-FFF2-40B4-BE49-F238E27FC236}">
                <a16:creationId xmlns:a16="http://schemas.microsoft.com/office/drawing/2014/main" id="{C906BA14-A0FD-4572-9D9F-4EDBB618E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7620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5" name="Slide Number Placeholder 1">
            <a:extLst>
              <a:ext uri="{FF2B5EF4-FFF2-40B4-BE49-F238E27FC236}">
                <a16:creationId xmlns:a16="http://schemas.microsoft.com/office/drawing/2014/main" id="{7E50CBA1-026A-4799-9CAF-39A13E6CB42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3510A8-EDC2-45A5-B071-A99F95BBF0D7}" type="slidenum">
              <a:rPr lang="en-US" altLang="en-US"/>
              <a:pPr eaLnBrk="1" hangingPunct="1"/>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63574DB-CB9C-4BC5-AC9F-0DFB22A7B08C}"/>
              </a:ext>
            </a:extLst>
          </p:cNvPr>
          <p:cNvSpPr>
            <a:spLocks noGrp="1"/>
          </p:cNvSpPr>
          <p:nvPr>
            <p:ph type="title"/>
          </p:nvPr>
        </p:nvSpPr>
        <p:spPr>
          <a:solidFill>
            <a:srgbClr val="00B0F0"/>
          </a:solidFill>
        </p:spPr>
        <p:txBody>
          <a:bodyPr/>
          <a:lstStyle/>
          <a:p>
            <a:r>
              <a:rPr lang="en-US" altLang="en-US" sz="3200"/>
              <a:t>Claim Development – Using Share to verify qualifying service-connected disability rating</a:t>
            </a:r>
          </a:p>
        </p:txBody>
      </p:sp>
      <p:sp>
        <p:nvSpPr>
          <p:cNvPr id="21507" name="Content Placeholder 2">
            <a:extLst>
              <a:ext uri="{FF2B5EF4-FFF2-40B4-BE49-F238E27FC236}">
                <a16:creationId xmlns:a16="http://schemas.microsoft.com/office/drawing/2014/main" id="{72A540B4-6C30-4C46-B3F9-8068CC443EDA}"/>
              </a:ext>
            </a:extLst>
          </p:cNvPr>
          <p:cNvSpPr>
            <a:spLocks noGrp="1"/>
          </p:cNvSpPr>
          <p:nvPr>
            <p:ph idx="1"/>
          </p:nvPr>
        </p:nvSpPr>
        <p:spPr/>
        <p:txBody>
          <a:bodyPr/>
          <a:lstStyle/>
          <a:p>
            <a:endParaRPr lang="en-US" altLang="en-US"/>
          </a:p>
        </p:txBody>
      </p:sp>
      <p:pic>
        <p:nvPicPr>
          <p:cNvPr id="21508" name="Picture 2">
            <a:extLst>
              <a:ext uri="{FF2B5EF4-FFF2-40B4-BE49-F238E27FC236}">
                <a16:creationId xmlns:a16="http://schemas.microsoft.com/office/drawing/2014/main" id="{F575F298-065E-47B3-8964-A0D83BC23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11300"/>
            <a:ext cx="7620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9" name="Slide Number Placeholder 1">
            <a:extLst>
              <a:ext uri="{FF2B5EF4-FFF2-40B4-BE49-F238E27FC236}">
                <a16:creationId xmlns:a16="http://schemas.microsoft.com/office/drawing/2014/main" id="{F9498785-6243-4EB5-9E2C-BE6B86E3D68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B17B80-C816-4194-9D72-116DC6B5C8A9}" type="slidenum">
              <a:rPr lang="en-US" altLang="en-US"/>
              <a:pPr eaLnBrk="1" hangingPunct="1"/>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B8D16F7-B231-4273-8F87-8331B1AF6F5F}"/>
              </a:ext>
            </a:extLst>
          </p:cNvPr>
          <p:cNvSpPr>
            <a:spLocks noGrp="1" noChangeArrowheads="1"/>
          </p:cNvSpPr>
          <p:nvPr>
            <p:ph type="title"/>
          </p:nvPr>
        </p:nvSpPr>
        <p:spPr/>
        <p:txBody>
          <a:bodyPr/>
          <a:lstStyle/>
          <a:p>
            <a:pPr eaLnBrk="1" hangingPunct="1"/>
            <a:r>
              <a:rPr lang="en-US" altLang="en-US"/>
              <a:t>Overview</a:t>
            </a:r>
          </a:p>
        </p:txBody>
      </p:sp>
      <p:sp>
        <p:nvSpPr>
          <p:cNvPr id="10243" name="Rectangle 3">
            <a:extLst>
              <a:ext uri="{FF2B5EF4-FFF2-40B4-BE49-F238E27FC236}">
                <a16:creationId xmlns:a16="http://schemas.microsoft.com/office/drawing/2014/main" id="{942F806E-C3A1-4EE3-B3E4-74BD0B6A5842}"/>
              </a:ext>
            </a:extLst>
          </p:cNvPr>
          <p:cNvSpPr>
            <a:spLocks noGrp="1" noChangeArrowheads="1"/>
          </p:cNvSpPr>
          <p:nvPr>
            <p:ph type="body" idx="1"/>
          </p:nvPr>
        </p:nvSpPr>
        <p:spPr/>
        <p:txBody>
          <a:bodyPr/>
          <a:lstStyle/>
          <a:p>
            <a:pPr marL="0" indent="0" eaLnBrk="1" hangingPunct="1">
              <a:lnSpc>
                <a:spcPct val="90000"/>
              </a:lnSpc>
              <a:buFontTx/>
              <a:buNone/>
              <a:defRPr/>
            </a:pPr>
            <a:r>
              <a:rPr lang="en-US" altLang="en-US" sz="2400" i="1" dirty="0"/>
              <a:t>Claim Development</a:t>
            </a:r>
          </a:p>
          <a:p>
            <a:pPr lvl="1" eaLnBrk="1" hangingPunct="1">
              <a:lnSpc>
                <a:spcPct val="90000"/>
              </a:lnSpc>
              <a:buFontTx/>
              <a:buChar char="-"/>
              <a:defRPr/>
            </a:pPr>
            <a:r>
              <a:rPr lang="en-US" altLang="en-US" sz="2000" i="1" dirty="0"/>
              <a:t>Review the claim upon receipt</a:t>
            </a:r>
          </a:p>
          <a:p>
            <a:pPr marL="0" indent="0" eaLnBrk="1" hangingPunct="1">
              <a:lnSpc>
                <a:spcPct val="90000"/>
              </a:lnSpc>
              <a:buFontTx/>
              <a:buNone/>
              <a:defRPr/>
            </a:pPr>
            <a:r>
              <a:rPr lang="en-US" altLang="en-US" sz="2400" i="1" dirty="0"/>
              <a:t>Basic Eligibility</a:t>
            </a:r>
          </a:p>
          <a:p>
            <a:pPr marL="1009650" lvl="1" indent="-609600" eaLnBrk="1" hangingPunct="1">
              <a:lnSpc>
                <a:spcPct val="90000"/>
              </a:lnSpc>
              <a:defRPr/>
            </a:pPr>
            <a:r>
              <a:rPr lang="en-US" altLang="en-US" sz="2000" i="1" dirty="0"/>
              <a:t>Qualifying military service; qualifying SC disability</a:t>
            </a:r>
          </a:p>
          <a:p>
            <a:pPr marL="0" indent="0" eaLnBrk="1" hangingPunct="1">
              <a:lnSpc>
                <a:spcPct val="90000"/>
              </a:lnSpc>
              <a:buFontTx/>
              <a:buNone/>
              <a:defRPr/>
            </a:pPr>
            <a:r>
              <a:rPr lang="en-US" altLang="en-US" sz="2400" i="1" dirty="0"/>
              <a:t>Date of Claim</a:t>
            </a:r>
          </a:p>
          <a:p>
            <a:pPr marL="1009650" lvl="1" indent="-609600" eaLnBrk="1" hangingPunct="1">
              <a:lnSpc>
                <a:spcPct val="90000"/>
              </a:lnSpc>
              <a:defRPr/>
            </a:pPr>
            <a:r>
              <a:rPr lang="en-US" altLang="en-US" sz="2000" i="1" dirty="0"/>
              <a:t>Accuracy; established at CEST; CWINRS/M35 </a:t>
            </a:r>
          </a:p>
          <a:p>
            <a:pPr marL="0" indent="0" eaLnBrk="1" hangingPunct="1">
              <a:lnSpc>
                <a:spcPct val="90000"/>
              </a:lnSpc>
              <a:buFontTx/>
              <a:buNone/>
              <a:defRPr/>
            </a:pPr>
            <a:r>
              <a:rPr lang="en-US" altLang="en-US" sz="2400" i="1" dirty="0"/>
              <a:t>CER Folder Location</a:t>
            </a:r>
          </a:p>
          <a:p>
            <a:pPr marL="1009650" lvl="1" indent="-609600" eaLnBrk="1" hangingPunct="1">
              <a:lnSpc>
                <a:spcPct val="90000"/>
              </a:lnSpc>
              <a:defRPr/>
            </a:pPr>
            <a:r>
              <a:rPr lang="en-US" altLang="en-US" sz="2000" i="1" dirty="0"/>
              <a:t>BFLD sequence for original and reopened claims</a:t>
            </a:r>
          </a:p>
          <a:p>
            <a:pPr marL="0" indent="0" eaLnBrk="1" hangingPunct="1">
              <a:lnSpc>
                <a:spcPct val="90000"/>
              </a:lnSpc>
              <a:buFontTx/>
              <a:buNone/>
              <a:defRPr/>
            </a:pPr>
            <a:r>
              <a:rPr lang="en-US" altLang="en-US" sz="2400" i="1" dirty="0"/>
              <a:t>Disallowance</a:t>
            </a:r>
          </a:p>
          <a:p>
            <a:pPr marL="1009650" lvl="1" indent="-609600" eaLnBrk="1" hangingPunct="1">
              <a:lnSpc>
                <a:spcPct val="90000"/>
              </a:lnSpc>
              <a:defRPr/>
            </a:pPr>
            <a:r>
              <a:rPr lang="en-US" altLang="en-US" sz="2000" i="1" dirty="0"/>
              <a:t>AutoGED processing</a:t>
            </a:r>
          </a:p>
          <a:p>
            <a:pPr marL="0" indent="0" eaLnBrk="1" hangingPunct="1">
              <a:lnSpc>
                <a:spcPct val="90000"/>
              </a:lnSpc>
              <a:buFontTx/>
              <a:buNone/>
              <a:defRPr/>
            </a:pPr>
            <a:r>
              <a:rPr lang="en-US" altLang="en-US" sz="2400" i="1" dirty="0"/>
              <a:t>Data Generation &amp; Tracking</a:t>
            </a:r>
          </a:p>
          <a:p>
            <a:pPr marL="1009650" lvl="1" indent="-609600" eaLnBrk="1" hangingPunct="1">
              <a:lnSpc>
                <a:spcPct val="90000"/>
              </a:lnSpc>
              <a:defRPr/>
            </a:pPr>
            <a:r>
              <a:rPr lang="en-US" altLang="en-US" sz="2000" i="1" dirty="0"/>
              <a:t>End Products 095, 295, 719 and Corporate claim status</a:t>
            </a:r>
          </a:p>
          <a:p>
            <a:pPr marL="0" indent="0" eaLnBrk="1" hangingPunct="1">
              <a:lnSpc>
                <a:spcPct val="90000"/>
              </a:lnSpc>
              <a:buFontTx/>
              <a:buNone/>
              <a:defRPr/>
            </a:pPr>
            <a:r>
              <a:rPr lang="en-US" altLang="en-US" sz="2400" i="1" dirty="0"/>
              <a:t>BDN Master Record Corrections</a:t>
            </a:r>
          </a:p>
        </p:txBody>
      </p:sp>
      <p:sp>
        <p:nvSpPr>
          <p:cNvPr id="4100" name="Slide Number Placeholder 1">
            <a:extLst>
              <a:ext uri="{FF2B5EF4-FFF2-40B4-BE49-F238E27FC236}">
                <a16:creationId xmlns:a16="http://schemas.microsoft.com/office/drawing/2014/main" id="{0FE2735F-CF9E-4EBD-8347-7BB5043B0AD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0DA04C-B269-4C29-91F5-EF6C33514031}" type="slidenum">
              <a:rPr lang="en-US" altLang="en-US"/>
              <a:pPr eaLnBrk="1" hangingPunct="1"/>
              <a:t>2</a:t>
            </a:fld>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A18ED25-6AF7-4C79-B856-3FD61197D901}"/>
              </a:ext>
            </a:extLst>
          </p:cNvPr>
          <p:cNvSpPr>
            <a:spLocks noGrp="1"/>
          </p:cNvSpPr>
          <p:nvPr>
            <p:ph type="title"/>
          </p:nvPr>
        </p:nvSpPr>
        <p:spPr>
          <a:solidFill>
            <a:srgbClr val="00B0F0"/>
          </a:solidFill>
        </p:spPr>
        <p:txBody>
          <a:bodyPr/>
          <a:lstStyle/>
          <a:p>
            <a:r>
              <a:rPr lang="en-US" altLang="en-US" sz="3200"/>
              <a:t>Claim Development – Using Share to verify qualifying service-connected disability rating</a:t>
            </a:r>
          </a:p>
        </p:txBody>
      </p:sp>
      <p:sp>
        <p:nvSpPr>
          <p:cNvPr id="22531" name="Content Placeholder 2">
            <a:extLst>
              <a:ext uri="{FF2B5EF4-FFF2-40B4-BE49-F238E27FC236}">
                <a16:creationId xmlns:a16="http://schemas.microsoft.com/office/drawing/2014/main" id="{C0DD8D31-CC1B-431A-9D3A-C2F2F7E8BD69}"/>
              </a:ext>
            </a:extLst>
          </p:cNvPr>
          <p:cNvSpPr>
            <a:spLocks noGrp="1"/>
          </p:cNvSpPr>
          <p:nvPr>
            <p:ph idx="1"/>
          </p:nvPr>
        </p:nvSpPr>
        <p:spPr/>
        <p:txBody>
          <a:bodyPr/>
          <a:lstStyle/>
          <a:p>
            <a:endParaRPr lang="en-US" altLang="en-US"/>
          </a:p>
        </p:txBody>
      </p:sp>
      <p:pic>
        <p:nvPicPr>
          <p:cNvPr id="22532" name="Picture 2">
            <a:extLst>
              <a:ext uri="{FF2B5EF4-FFF2-40B4-BE49-F238E27FC236}">
                <a16:creationId xmlns:a16="http://schemas.microsoft.com/office/drawing/2014/main" id="{89D81617-1014-47EC-A6F4-654FA4933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7467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3" name="Slide Number Placeholder 1">
            <a:extLst>
              <a:ext uri="{FF2B5EF4-FFF2-40B4-BE49-F238E27FC236}">
                <a16:creationId xmlns:a16="http://schemas.microsoft.com/office/drawing/2014/main" id="{1E2132B1-B397-41B9-B6F5-104A05D00850}"/>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082C37-8A5B-498D-922C-689A501BE72A}" type="slidenum">
              <a:rPr lang="en-US" altLang="en-US"/>
              <a:pPr eaLnBrk="1" hangingPunct="1"/>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E9FCFBD-A1F4-4153-997C-AFCB27FF6821}"/>
              </a:ext>
            </a:extLst>
          </p:cNvPr>
          <p:cNvSpPr>
            <a:spLocks noGrp="1"/>
          </p:cNvSpPr>
          <p:nvPr>
            <p:ph type="title"/>
          </p:nvPr>
        </p:nvSpPr>
        <p:spPr>
          <a:solidFill>
            <a:srgbClr val="00B0F0"/>
          </a:solidFill>
        </p:spPr>
        <p:txBody>
          <a:bodyPr/>
          <a:lstStyle/>
          <a:p>
            <a:r>
              <a:rPr lang="en-US" altLang="en-US"/>
              <a:t>Claim Development – Obtain Initial Rating Notification Date</a:t>
            </a:r>
          </a:p>
        </p:txBody>
      </p:sp>
      <p:pic>
        <p:nvPicPr>
          <p:cNvPr id="23555" name="Picture 2">
            <a:extLst>
              <a:ext uri="{FF2B5EF4-FFF2-40B4-BE49-F238E27FC236}">
                <a16:creationId xmlns:a16="http://schemas.microsoft.com/office/drawing/2014/main" id="{572FFBF9-D3EE-4811-8AAF-FC23085063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1600200"/>
            <a:ext cx="7200900" cy="4525963"/>
          </a:xfrm>
        </p:spPr>
      </p:pic>
      <p:sp>
        <p:nvSpPr>
          <p:cNvPr id="23556" name="Slide Number Placeholder 1">
            <a:extLst>
              <a:ext uri="{FF2B5EF4-FFF2-40B4-BE49-F238E27FC236}">
                <a16:creationId xmlns:a16="http://schemas.microsoft.com/office/drawing/2014/main" id="{A7A6FFAF-FE07-4F3C-8CF1-CC293C1657E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2AF1D9-FA74-4B1D-8B44-30ABE278251C}" type="slidenum">
              <a:rPr lang="en-US" altLang="en-US"/>
              <a:pPr eaLnBrk="1" hangingPunct="1"/>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6EDB776-40E7-4246-8351-64B2B70DEDB6}"/>
              </a:ext>
            </a:extLst>
          </p:cNvPr>
          <p:cNvSpPr>
            <a:spLocks noGrp="1"/>
          </p:cNvSpPr>
          <p:nvPr>
            <p:ph type="title"/>
          </p:nvPr>
        </p:nvSpPr>
        <p:spPr>
          <a:solidFill>
            <a:srgbClr val="00B0F0"/>
          </a:solidFill>
        </p:spPr>
        <p:txBody>
          <a:bodyPr/>
          <a:lstStyle/>
          <a:p>
            <a:r>
              <a:rPr lang="en-US" altLang="en-US"/>
              <a:t>Initial Rating Notification Date</a:t>
            </a:r>
          </a:p>
        </p:txBody>
      </p:sp>
      <p:pic>
        <p:nvPicPr>
          <p:cNvPr id="24579" name="Picture 2">
            <a:extLst>
              <a:ext uri="{FF2B5EF4-FFF2-40B4-BE49-F238E27FC236}">
                <a16:creationId xmlns:a16="http://schemas.microsoft.com/office/drawing/2014/main" id="{9F9FD653-6F7D-4ABB-A1F7-C0BEA12ABD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00188" y="1600200"/>
            <a:ext cx="6143625" cy="4525963"/>
          </a:xfrm>
        </p:spPr>
      </p:pic>
      <p:sp>
        <p:nvSpPr>
          <p:cNvPr id="24580" name="Slide Number Placeholder 1">
            <a:extLst>
              <a:ext uri="{FF2B5EF4-FFF2-40B4-BE49-F238E27FC236}">
                <a16:creationId xmlns:a16="http://schemas.microsoft.com/office/drawing/2014/main" id="{9D4FD48A-41C7-4473-8B0B-17861A8A64B7}"/>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098B7B-50F5-4745-933E-FBFCC3296FAF}" type="slidenum">
              <a:rPr lang="en-US" altLang="en-US"/>
              <a:pPr eaLnBrk="1" hangingPunct="1"/>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EB9E6E6-6420-4CF1-9BA8-0B41B48B1F36}"/>
              </a:ext>
            </a:extLst>
          </p:cNvPr>
          <p:cNvSpPr>
            <a:spLocks noGrp="1"/>
          </p:cNvSpPr>
          <p:nvPr>
            <p:ph type="title"/>
          </p:nvPr>
        </p:nvSpPr>
        <p:spPr>
          <a:solidFill>
            <a:srgbClr val="00B0F0"/>
          </a:solidFill>
        </p:spPr>
        <p:txBody>
          <a:bodyPr/>
          <a:lstStyle/>
          <a:p>
            <a:r>
              <a:rPr lang="en-US" altLang="en-US" sz="3200"/>
              <a:t>Initial Rating Notification Date – Reopened </a:t>
            </a:r>
          </a:p>
        </p:txBody>
      </p:sp>
      <p:sp>
        <p:nvSpPr>
          <p:cNvPr id="25603" name="Content Placeholder 2">
            <a:extLst>
              <a:ext uri="{FF2B5EF4-FFF2-40B4-BE49-F238E27FC236}">
                <a16:creationId xmlns:a16="http://schemas.microsoft.com/office/drawing/2014/main" id="{E6EA0BC9-5545-498C-9C5A-B76213E8DD1B}"/>
              </a:ext>
            </a:extLst>
          </p:cNvPr>
          <p:cNvSpPr>
            <a:spLocks noGrp="1"/>
          </p:cNvSpPr>
          <p:nvPr>
            <p:ph idx="1"/>
          </p:nvPr>
        </p:nvSpPr>
        <p:spPr/>
        <p:txBody>
          <a:bodyPr/>
          <a:lstStyle/>
          <a:p>
            <a:endParaRPr lang="en-US" altLang="en-US"/>
          </a:p>
        </p:txBody>
      </p:sp>
      <p:pic>
        <p:nvPicPr>
          <p:cNvPr id="25604" name="Picture 2">
            <a:extLst>
              <a:ext uri="{FF2B5EF4-FFF2-40B4-BE49-F238E27FC236}">
                <a16:creationId xmlns:a16="http://schemas.microsoft.com/office/drawing/2014/main" id="{EDBB5910-A919-48DD-84F7-83981406E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7581900" cy="455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Slide Number Placeholder 1">
            <a:extLst>
              <a:ext uri="{FF2B5EF4-FFF2-40B4-BE49-F238E27FC236}">
                <a16:creationId xmlns:a16="http://schemas.microsoft.com/office/drawing/2014/main" id="{73C03820-55F2-4C49-B0F2-EAA03FEFAE94}"/>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E1E96F-D27C-4815-BB31-0070A0C2EDAB}" type="slidenum">
              <a:rPr lang="en-US" altLang="en-US"/>
              <a:pPr eaLnBrk="1" hangingPunct="1"/>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8E80E91-9C54-4A09-9C37-081612A0F352}"/>
              </a:ext>
            </a:extLst>
          </p:cNvPr>
          <p:cNvSpPr>
            <a:spLocks noGrp="1"/>
          </p:cNvSpPr>
          <p:nvPr>
            <p:ph type="title"/>
          </p:nvPr>
        </p:nvSpPr>
        <p:spPr>
          <a:solidFill>
            <a:srgbClr val="00B0F0"/>
          </a:solidFill>
        </p:spPr>
        <p:txBody>
          <a:bodyPr/>
          <a:lstStyle/>
          <a:p>
            <a:r>
              <a:rPr lang="en-US" altLang="en-US"/>
              <a:t>Basic Development Step – CER folder location</a:t>
            </a:r>
          </a:p>
        </p:txBody>
      </p:sp>
      <p:pic>
        <p:nvPicPr>
          <p:cNvPr id="26627" name="Picture 2">
            <a:extLst>
              <a:ext uri="{FF2B5EF4-FFF2-40B4-BE49-F238E27FC236}">
                <a16:creationId xmlns:a16="http://schemas.microsoft.com/office/drawing/2014/main" id="{3D33339F-5767-492A-B48C-83460048FC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82775" y="1600200"/>
            <a:ext cx="5378450" cy="4525963"/>
          </a:xfrm>
        </p:spPr>
      </p:pic>
      <p:sp>
        <p:nvSpPr>
          <p:cNvPr id="26628" name="Slide Number Placeholder 1">
            <a:extLst>
              <a:ext uri="{FF2B5EF4-FFF2-40B4-BE49-F238E27FC236}">
                <a16:creationId xmlns:a16="http://schemas.microsoft.com/office/drawing/2014/main" id="{5F24481D-60C3-42F7-9E36-59D2B072016B}"/>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68F7C7-36E1-471B-A344-2A8BDCDD8AB3}" type="slidenum">
              <a:rPr lang="en-US" altLang="en-US"/>
              <a:pPr eaLnBrk="1" hangingPunct="1"/>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EA414B8-35F0-43A7-BDFA-6BDB81788AA1}"/>
              </a:ext>
            </a:extLst>
          </p:cNvPr>
          <p:cNvSpPr>
            <a:spLocks noGrp="1"/>
          </p:cNvSpPr>
          <p:nvPr>
            <p:ph type="title"/>
          </p:nvPr>
        </p:nvSpPr>
        <p:spPr>
          <a:solidFill>
            <a:srgbClr val="0070C0"/>
          </a:solidFill>
        </p:spPr>
        <p:txBody>
          <a:bodyPr/>
          <a:lstStyle/>
          <a:p>
            <a:r>
              <a:rPr lang="en-US" altLang="en-US"/>
              <a:t>Using EP 795 to Control Reapplication from Rehab</a:t>
            </a:r>
          </a:p>
        </p:txBody>
      </p:sp>
      <p:sp>
        <p:nvSpPr>
          <p:cNvPr id="27651" name="Content Placeholder 2">
            <a:extLst>
              <a:ext uri="{FF2B5EF4-FFF2-40B4-BE49-F238E27FC236}">
                <a16:creationId xmlns:a16="http://schemas.microsoft.com/office/drawing/2014/main" id="{C98B905F-7F8B-4C63-B49C-DE8B20940367}"/>
              </a:ext>
            </a:extLst>
          </p:cNvPr>
          <p:cNvSpPr>
            <a:spLocks noGrp="1"/>
          </p:cNvSpPr>
          <p:nvPr>
            <p:ph idx="1"/>
          </p:nvPr>
        </p:nvSpPr>
        <p:spPr/>
        <p:txBody>
          <a:bodyPr/>
          <a:lstStyle/>
          <a:p>
            <a:r>
              <a:rPr lang="en-US" altLang="en-US"/>
              <a:t>Refer to EP 795 training conducted on August 27, 2013 for procedures to establish EP 795 control</a:t>
            </a:r>
          </a:p>
          <a:p>
            <a:r>
              <a:rPr lang="en-US" altLang="en-US"/>
              <a:t>Do not start AutoGED before entitlement determination and overturning/removing prior rehab</a:t>
            </a:r>
          </a:p>
        </p:txBody>
      </p:sp>
      <p:sp>
        <p:nvSpPr>
          <p:cNvPr id="27652" name="Slide Number Placeholder 1">
            <a:extLst>
              <a:ext uri="{FF2B5EF4-FFF2-40B4-BE49-F238E27FC236}">
                <a16:creationId xmlns:a16="http://schemas.microsoft.com/office/drawing/2014/main" id="{2A496086-EAF1-494B-974B-42F8FA211FBF}"/>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27AC4B-DAEA-4FDC-BEE0-2DFCD29A6F9A}" type="slidenum">
              <a:rPr lang="en-US" altLang="en-US"/>
              <a:pPr eaLnBrk="1" hangingPunct="1"/>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826539-A861-4319-882E-57CBF6B74ED4}"/>
              </a:ext>
            </a:extLst>
          </p:cNvPr>
          <p:cNvSpPr>
            <a:spLocks noGrp="1"/>
          </p:cNvSpPr>
          <p:nvPr>
            <p:ph type="title"/>
          </p:nvPr>
        </p:nvSpPr>
        <p:spPr/>
        <p:txBody>
          <a:bodyPr/>
          <a:lstStyle/>
          <a:p>
            <a:pPr>
              <a:defRPr/>
            </a:pPr>
            <a:r>
              <a:rPr lang="en-US" i="1" dirty="0">
                <a:solidFill>
                  <a:schemeClr val="tx1"/>
                </a:solidFill>
              </a:rPr>
              <a:t>Application Processing</a:t>
            </a:r>
          </a:p>
        </p:txBody>
      </p:sp>
      <p:sp>
        <p:nvSpPr>
          <p:cNvPr id="6" name="Text Placeholder 5">
            <a:extLst>
              <a:ext uri="{FF2B5EF4-FFF2-40B4-BE49-F238E27FC236}">
                <a16:creationId xmlns:a16="http://schemas.microsoft.com/office/drawing/2014/main" id="{111F076B-8CD1-4570-98BD-8D4E55F0A9AE}"/>
              </a:ext>
            </a:extLst>
          </p:cNvPr>
          <p:cNvSpPr>
            <a:spLocks noGrp="1"/>
          </p:cNvSpPr>
          <p:nvPr>
            <p:ph type="body" idx="1"/>
          </p:nvPr>
        </p:nvSpPr>
        <p:spPr>
          <a:xfrm>
            <a:off x="722313" y="2362200"/>
            <a:ext cx="7772400" cy="2044700"/>
          </a:xfrm>
          <a:solidFill>
            <a:schemeClr val="tx1">
              <a:lumMod val="50000"/>
              <a:lumOff val="50000"/>
            </a:schemeClr>
          </a:solidFill>
        </p:spPr>
        <p:txBody>
          <a:bodyPr/>
          <a:lstStyle/>
          <a:p>
            <a:pPr>
              <a:defRPr/>
            </a:pPr>
            <a:r>
              <a:rPr lang="en-US" sz="6600" dirty="0">
                <a:solidFill>
                  <a:schemeClr val="bg1"/>
                </a:solidFill>
                <a:latin typeface="Arial Black" panose="020B0A04020102020204" pitchFamily="34" charset="0"/>
              </a:rPr>
              <a:t>AutoGED Processing</a:t>
            </a:r>
          </a:p>
        </p:txBody>
      </p:sp>
      <p:sp>
        <p:nvSpPr>
          <p:cNvPr id="28676" name="Slide Number Placeholder 3">
            <a:extLst>
              <a:ext uri="{FF2B5EF4-FFF2-40B4-BE49-F238E27FC236}">
                <a16:creationId xmlns:a16="http://schemas.microsoft.com/office/drawing/2014/main" id="{A11A8ED6-57F2-43DA-8202-369412A79E9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3FAFDF-78ED-4571-8336-C489188D6952}" type="slidenum">
              <a:rPr lang="en-US" altLang="en-US"/>
              <a:pPr eaLnBrk="1" hangingPunct="1"/>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57E5CAA-160A-4C9A-A61E-5274760CA7B4}"/>
              </a:ext>
            </a:extLst>
          </p:cNvPr>
          <p:cNvSpPr>
            <a:spLocks noGrp="1" noChangeArrowheads="1"/>
          </p:cNvSpPr>
          <p:nvPr>
            <p:ph type="title"/>
          </p:nvPr>
        </p:nvSpPr>
        <p:spPr>
          <a:solidFill>
            <a:schemeClr val="tx1">
              <a:lumMod val="65000"/>
              <a:lumOff val="35000"/>
            </a:schemeClr>
          </a:solidFill>
        </p:spPr>
        <p:txBody>
          <a:bodyPr/>
          <a:lstStyle/>
          <a:p>
            <a:pPr eaLnBrk="1" hangingPunct="1">
              <a:defRPr/>
            </a:pPr>
            <a:r>
              <a:rPr lang="en-US" altLang="en-US" sz="3200" dirty="0"/>
              <a:t>AutoGED Processing – Original Claim</a:t>
            </a:r>
          </a:p>
        </p:txBody>
      </p:sp>
      <p:sp>
        <p:nvSpPr>
          <p:cNvPr id="29699" name="Rectangle 3">
            <a:extLst>
              <a:ext uri="{FF2B5EF4-FFF2-40B4-BE49-F238E27FC236}">
                <a16:creationId xmlns:a16="http://schemas.microsoft.com/office/drawing/2014/main" id="{F9BC0D6F-1EE0-4BCA-9350-7C773A57A9F2}"/>
              </a:ext>
            </a:extLst>
          </p:cNvPr>
          <p:cNvSpPr>
            <a:spLocks noGrp="1" noChangeArrowheads="1"/>
          </p:cNvSpPr>
          <p:nvPr>
            <p:ph type="body" idx="1"/>
          </p:nvPr>
        </p:nvSpPr>
        <p:spPr/>
        <p:txBody>
          <a:bodyPr/>
          <a:lstStyle/>
          <a:p>
            <a:pPr marL="0" indent="0" eaLnBrk="1" hangingPunct="1">
              <a:buFontTx/>
              <a:buNone/>
            </a:pPr>
            <a:r>
              <a:rPr lang="en-US" altLang="en-US" sz="2400" i="1"/>
              <a:t>CWINRS AutoGED - Original</a:t>
            </a:r>
          </a:p>
          <a:p>
            <a:pPr lvl="1" eaLnBrk="1" hangingPunct="1"/>
            <a:r>
              <a:rPr lang="en-US" altLang="en-US" sz="2000" i="1"/>
              <a:t>From CWINRS Navigator, click on GED PROCESSING button with AutoGED  Processing showing in the drop-down list</a:t>
            </a:r>
          </a:p>
          <a:p>
            <a:pPr lvl="1" eaLnBrk="1" hangingPunct="1"/>
            <a:r>
              <a:rPr lang="en-US" altLang="en-US" sz="2000" i="1"/>
              <a:t>Click on the ADD button on the right-hand side of the screen.</a:t>
            </a:r>
          </a:p>
          <a:p>
            <a:pPr lvl="1" eaLnBrk="1" hangingPunct="1"/>
            <a:r>
              <a:rPr lang="en-US" altLang="en-US" sz="2000" i="1"/>
              <a:t>Enter File Number</a:t>
            </a:r>
          </a:p>
          <a:p>
            <a:pPr lvl="2" eaLnBrk="1" hangingPunct="1"/>
            <a:r>
              <a:rPr lang="en-US" altLang="en-US" sz="1800" i="1"/>
              <a:t>Corporate environment will be checked to confirm claimant is a Veteran</a:t>
            </a:r>
          </a:p>
          <a:p>
            <a:pPr lvl="2" eaLnBrk="1" hangingPunct="1"/>
            <a:r>
              <a:rPr lang="en-US" altLang="en-US" sz="1800" i="1"/>
              <a:t>If claimant is not a Veteran, a message will appear stating that there is no BIRLS record on file</a:t>
            </a:r>
          </a:p>
        </p:txBody>
      </p:sp>
      <p:sp>
        <p:nvSpPr>
          <p:cNvPr id="29700" name="Slide Number Placeholder 1">
            <a:extLst>
              <a:ext uri="{FF2B5EF4-FFF2-40B4-BE49-F238E27FC236}">
                <a16:creationId xmlns:a16="http://schemas.microsoft.com/office/drawing/2014/main" id="{A422A4A4-8ED0-4BB9-A696-7065D9B2F1A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4DC2B5-7947-4C34-9422-8540EAA2AF27}" type="slidenum">
              <a:rPr lang="en-US" altLang="en-US"/>
              <a:pPr eaLnBrk="1" hangingPunct="1"/>
              <a:t>27</a:t>
            </a:fld>
            <a:endParaRPr lang="en-US"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F0475FC-53F9-4CEB-966B-EA46CEEBF3F4}"/>
              </a:ext>
            </a:extLst>
          </p:cNvPr>
          <p:cNvSpPr>
            <a:spLocks noGrp="1"/>
          </p:cNvSpPr>
          <p:nvPr>
            <p:ph type="title"/>
          </p:nvPr>
        </p:nvSpPr>
        <p:spPr>
          <a:solidFill>
            <a:schemeClr val="tx1">
              <a:lumMod val="65000"/>
              <a:lumOff val="35000"/>
            </a:schemeClr>
          </a:solidFill>
        </p:spPr>
        <p:txBody>
          <a:bodyPr/>
          <a:lstStyle/>
          <a:p>
            <a:pPr eaLnBrk="1" hangingPunct="1">
              <a:defRPr/>
            </a:pPr>
            <a:r>
              <a:rPr lang="en-US" altLang="en-US" sz="3200" dirty="0"/>
              <a:t>AutoGED Processing – Original Claim</a:t>
            </a:r>
          </a:p>
        </p:txBody>
      </p:sp>
      <p:sp>
        <p:nvSpPr>
          <p:cNvPr id="30723" name="Content Placeholder 2">
            <a:extLst>
              <a:ext uri="{FF2B5EF4-FFF2-40B4-BE49-F238E27FC236}">
                <a16:creationId xmlns:a16="http://schemas.microsoft.com/office/drawing/2014/main" id="{CA032C51-7168-4F08-B59F-BE54126D3C29}"/>
              </a:ext>
            </a:extLst>
          </p:cNvPr>
          <p:cNvSpPr>
            <a:spLocks noGrp="1"/>
          </p:cNvSpPr>
          <p:nvPr>
            <p:ph idx="1"/>
          </p:nvPr>
        </p:nvSpPr>
        <p:spPr/>
        <p:txBody>
          <a:bodyPr/>
          <a:lstStyle/>
          <a:p>
            <a:pPr eaLnBrk="1" hangingPunct="1"/>
            <a:endParaRPr lang="en-US" altLang="en-US"/>
          </a:p>
        </p:txBody>
      </p:sp>
      <p:pic>
        <p:nvPicPr>
          <p:cNvPr id="30724" name="Picture 3">
            <a:extLst>
              <a:ext uri="{FF2B5EF4-FFF2-40B4-BE49-F238E27FC236}">
                <a16:creationId xmlns:a16="http://schemas.microsoft.com/office/drawing/2014/main" id="{F7C4C313-D313-4F43-A90A-A8C6A05C9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096125"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5" name="Slide Number Placeholder 1">
            <a:extLst>
              <a:ext uri="{FF2B5EF4-FFF2-40B4-BE49-F238E27FC236}">
                <a16:creationId xmlns:a16="http://schemas.microsoft.com/office/drawing/2014/main" id="{3F76A7DA-F896-4E31-8D6E-483CE0160A00}"/>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DEDA4C-A976-45C5-BD22-E9CA2C6CA8A0}" type="slidenum">
              <a:rPr lang="en-US" altLang="en-US"/>
              <a:pPr eaLnBrk="1" hangingPunct="1"/>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0AC2836-AF20-47EA-951D-1E44F8CE239E}"/>
              </a:ext>
            </a:extLst>
          </p:cNvPr>
          <p:cNvSpPr>
            <a:spLocks noGrp="1" noChangeArrowheads="1"/>
          </p:cNvSpPr>
          <p:nvPr>
            <p:ph type="title"/>
          </p:nvPr>
        </p:nvSpPr>
        <p:spPr>
          <a:solidFill>
            <a:schemeClr val="tx1">
              <a:lumMod val="65000"/>
              <a:lumOff val="35000"/>
            </a:schemeClr>
          </a:solidFill>
        </p:spPr>
        <p:txBody>
          <a:bodyPr/>
          <a:lstStyle/>
          <a:p>
            <a:pPr eaLnBrk="1" hangingPunct="1">
              <a:defRPr/>
            </a:pPr>
            <a:r>
              <a:rPr lang="en-US" altLang="en-US" sz="3200" dirty="0"/>
              <a:t>AutoGED Processing – Original Claim</a:t>
            </a:r>
          </a:p>
        </p:txBody>
      </p:sp>
      <p:sp>
        <p:nvSpPr>
          <p:cNvPr id="31747" name="Rectangle 3">
            <a:extLst>
              <a:ext uri="{FF2B5EF4-FFF2-40B4-BE49-F238E27FC236}">
                <a16:creationId xmlns:a16="http://schemas.microsoft.com/office/drawing/2014/main" id="{6CCB9B72-1D09-40AA-AF28-37DD546F2283}"/>
              </a:ext>
            </a:extLst>
          </p:cNvPr>
          <p:cNvSpPr>
            <a:spLocks noGrp="1" noChangeArrowheads="1"/>
          </p:cNvSpPr>
          <p:nvPr>
            <p:ph type="body" idx="1"/>
          </p:nvPr>
        </p:nvSpPr>
        <p:spPr>
          <a:xfrm>
            <a:off x="228600" y="1524000"/>
            <a:ext cx="8229600" cy="4525963"/>
          </a:xfrm>
        </p:spPr>
        <p:txBody>
          <a:bodyPr/>
          <a:lstStyle/>
          <a:p>
            <a:pPr marL="0" indent="0" eaLnBrk="1" hangingPunct="1">
              <a:buFontTx/>
              <a:buNone/>
            </a:pPr>
            <a:r>
              <a:rPr lang="en-US" altLang="en-US" sz="2400" i="1"/>
              <a:t>CWINRS AutoGED – Original Continued</a:t>
            </a:r>
          </a:p>
          <a:p>
            <a:pPr lvl="1" eaLnBrk="1" hangingPunct="1"/>
            <a:r>
              <a:rPr lang="en-US" altLang="en-US" sz="2000" i="1"/>
              <a:t>Complete Form Entries</a:t>
            </a:r>
          </a:p>
          <a:p>
            <a:pPr lvl="2" eaLnBrk="1" hangingPunct="1"/>
            <a:r>
              <a:rPr lang="en-US" altLang="en-US" sz="1800" i="1"/>
              <a:t>App Received Date – This must be accurate and taken as the date it was received in a VA facility</a:t>
            </a:r>
          </a:p>
          <a:p>
            <a:pPr lvl="2" eaLnBrk="1" hangingPunct="1"/>
            <a:r>
              <a:rPr lang="en-US" altLang="en-US" sz="1800" i="1"/>
              <a:t>Education Level – Enter number of years with two digits.</a:t>
            </a:r>
          </a:p>
          <a:p>
            <a:pPr lvl="2" eaLnBrk="1" hangingPunct="1"/>
            <a:r>
              <a:rPr lang="en-US" altLang="en-US" sz="1800" i="1"/>
              <a:t>Initial Rating Notification Date (IRND) or enter date of Memorandum Rating</a:t>
            </a:r>
          </a:p>
          <a:p>
            <a:pPr lvl="2" eaLnBrk="1" hangingPunct="1"/>
            <a:r>
              <a:rPr lang="en-US" altLang="en-US" sz="1800" i="1"/>
              <a:t>Case ready to be processed?  </a:t>
            </a:r>
          </a:p>
          <a:p>
            <a:pPr lvl="3" eaLnBrk="1" hangingPunct="1"/>
            <a:r>
              <a:rPr lang="en-US" altLang="en-US" sz="1600" i="1"/>
              <a:t>Only say no if there is no Memo rating and then enter remark on the bottom</a:t>
            </a:r>
          </a:p>
          <a:p>
            <a:pPr lvl="2" eaLnBrk="1" hangingPunct="1"/>
            <a:r>
              <a:rPr lang="en-US" altLang="en-US" sz="1800" i="1"/>
              <a:t>Is this an NDAA case? If yes, check the box</a:t>
            </a:r>
          </a:p>
          <a:p>
            <a:pPr lvl="3" eaLnBrk="1" hangingPunct="1"/>
            <a:r>
              <a:rPr lang="en-US" altLang="en-US" sz="1600" i="1"/>
              <a:t>5555 will automatically appear in DIAG 1 field.</a:t>
            </a:r>
          </a:p>
          <a:p>
            <a:pPr lvl="3" eaLnBrk="1" hangingPunct="1"/>
            <a:r>
              <a:rPr lang="en-US" altLang="en-US" sz="1600" i="1"/>
              <a:t>Refer to VR&amp;E Circular 28-12-01 Procedures for Implementing  the Provisions of Public Law 110-181, National Defense Authorization Act of 2008 as extended by Public Law 112-56, Vow to Hire Heroes Act.</a:t>
            </a:r>
          </a:p>
          <a:p>
            <a:pPr lvl="2" eaLnBrk="1" hangingPunct="1"/>
            <a:endParaRPr lang="en-US" altLang="en-US" i="1"/>
          </a:p>
          <a:p>
            <a:pPr lvl="1" eaLnBrk="1" hangingPunct="1"/>
            <a:endParaRPr lang="en-US" altLang="en-US" sz="2000" i="1"/>
          </a:p>
        </p:txBody>
      </p:sp>
      <p:sp>
        <p:nvSpPr>
          <p:cNvPr id="31748" name="Slide Number Placeholder 1">
            <a:extLst>
              <a:ext uri="{FF2B5EF4-FFF2-40B4-BE49-F238E27FC236}">
                <a16:creationId xmlns:a16="http://schemas.microsoft.com/office/drawing/2014/main" id="{98BD74B9-A94B-4D06-82EC-018A4E88C16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855BA9-140D-4368-A00F-8E305BDED8DF}" type="slidenum">
              <a:rPr lang="en-US" altLang="en-US"/>
              <a:pPr eaLnBrk="1" hangingPunct="1"/>
              <a:t>29</a:t>
            </a:fld>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A9269C-3AB0-4D29-BBEC-8521D8E026B6}"/>
              </a:ext>
            </a:extLst>
          </p:cNvPr>
          <p:cNvSpPr>
            <a:spLocks noGrp="1" noChangeArrowheads="1"/>
          </p:cNvSpPr>
          <p:nvPr>
            <p:ph type="title"/>
          </p:nvPr>
        </p:nvSpPr>
        <p:spPr/>
        <p:txBody>
          <a:bodyPr/>
          <a:lstStyle/>
          <a:p>
            <a:pPr eaLnBrk="1" hangingPunct="1"/>
            <a:r>
              <a:rPr lang="en-US" altLang="en-US"/>
              <a:t>Overview - continued</a:t>
            </a:r>
          </a:p>
        </p:txBody>
      </p:sp>
      <p:sp>
        <p:nvSpPr>
          <p:cNvPr id="13315" name="Rectangle 3">
            <a:extLst>
              <a:ext uri="{FF2B5EF4-FFF2-40B4-BE49-F238E27FC236}">
                <a16:creationId xmlns:a16="http://schemas.microsoft.com/office/drawing/2014/main" id="{7F3C0472-85D8-46ED-9F57-4DB20D1978B4}"/>
              </a:ext>
            </a:extLst>
          </p:cNvPr>
          <p:cNvSpPr>
            <a:spLocks noGrp="1" noChangeArrowheads="1"/>
          </p:cNvSpPr>
          <p:nvPr>
            <p:ph type="body" idx="1"/>
          </p:nvPr>
        </p:nvSpPr>
        <p:spPr/>
        <p:txBody>
          <a:bodyPr/>
          <a:lstStyle/>
          <a:p>
            <a:pPr marL="0" indent="0" eaLnBrk="1" hangingPunct="1">
              <a:lnSpc>
                <a:spcPct val="90000"/>
              </a:lnSpc>
              <a:buFontTx/>
              <a:buNone/>
              <a:defRPr/>
            </a:pPr>
            <a:r>
              <a:rPr lang="en-US" altLang="en-US" sz="2400" i="1" dirty="0"/>
              <a:t>Impact of CWINRS release 3.1 Indexing functionality on Ch31 Claims Processing</a:t>
            </a:r>
            <a:endParaRPr lang="en-US" altLang="en-US" sz="2000" i="1" dirty="0"/>
          </a:p>
          <a:p>
            <a:pPr marL="0" indent="0" eaLnBrk="1" hangingPunct="1">
              <a:buFontTx/>
              <a:buNone/>
              <a:defRPr/>
            </a:pPr>
            <a:endParaRPr lang="en-US" altLang="en-US" sz="2400" i="1" dirty="0"/>
          </a:p>
          <a:p>
            <a:pPr marL="0" indent="0" eaLnBrk="1" hangingPunct="1">
              <a:buFontTx/>
              <a:buNone/>
              <a:defRPr/>
            </a:pPr>
            <a:r>
              <a:rPr lang="en-US" altLang="en-US" sz="2400" i="1" dirty="0"/>
              <a:t>Impact of Archiving BDN Master Records on Ch31 Claims Processing </a:t>
            </a:r>
          </a:p>
          <a:p>
            <a:pPr lvl="1" eaLnBrk="1" hangingPunct="1">
              <a:defRPr/>
            </a:pPr>
            <a:r>
              <a:rPr lang="en-US" altLang="en-US" sz="2000" i="1" dirty="0"/>
              <a:t>How do you know that a BDN MR has been archived? </a:t>
            </a:r>
          </a:p>
          <a:p>
            <a:pPr lvl="1" eaLnBrk="1" hangingPunct="1">
              <a:defRPr/>
            </a:pPr>
            <a:r>
              <a:rPr lang="en-US" altLang="en-US" sz="2000" i="1" dirty="0"/>
              <a:t>What do you do when it has?</a:t>
            </a:r>
          </a:p>
          <a:p>
            <a:pPr lvl="1" eaLnBrk="1" hangingPunct="1">
              <a:defRPr/>
            </a:pPr>
            <a:endParaRPr lang="en-US" altLang="en-US" sz="2000" i="1" dirty="0"/>
          </a:p>
          <a:p>
            <a:pPr marL="0" indent="0" eaLnBrk="1" hangingPunct="1">
              <a:buFontTx/>
              <a:buNone/>
              <a:defRPr/>
            </a:pPr>
            <a:r>
              <a:rPr lang="en-US" altLang="en-US" sz="2400" i="1" dirty="0"/>
              <a:t>Using Share to locate Ch31 Information</a:t>
            </a:r>
          </a:p>
          <a:p>
            <a:pPr marL="0" indent="0" eaLnBrk="1" hangingPunct="1">
              <a:buFontTx/>
              <a:buNone/>
              <a:defRPr/>
            </a:pPr>
            <a:endParaRPr lang="en-US" altLang="en-US" sz="2400" i="1" dirty="0"/>
          </a:p>
          <a:p>
            <a:pPr marL="0" indent="0" eaLnBrk="1" hangingPunct="1">
              <a:buFontTx/>
              <a:buNone/>
              <a:defRPr/>
            </a:pPr>
            <a:r>
              <a:rPr lang="en-US" altLang="en-US" sz="2400" i="1" dirty="0"/>
              <a:t>Updating BDN with entitlement use when no subsistence allowance is paid</a:t>
            </a:r>
          </a:p>
          <a:p>
            <a:pPr lvl="1" eaLnBrk="1" hangingPunct="1">
              <a:defRPr/>
            </a:pPr>
            <a:endParaRPr lang="en-US" altLang="en-US" sz="2000" i="1" dirty="0"/>
          </a:p>
          <a:p>
            <a:pPr marL="457200" lvl="1" indent="0" eaLnBrk="1" hangingPunct="1">
              <a:buFontTx/>
              <a:buNone/>
              <a:defRPr/>
            </a:pPr>
            <a:r>
              <a:rPr lang="en-US" altLang="en-US" sz="2000" i="1" dirty="0"/>
              <a:t> </a:t>
            </a:r>
          </a:p>
        </p:txBody>
      </p:sp>
      <p:sp>
        <p:nvSpPr>
          <p:cNvPr id="5124" name="Slide Number Placeholder 1">
            <a:extLst>
              <a:ext uri="{FF2B5EF4-FFF2-40B4-BE49-F238E27FC236}">
                <a16:creationId xmlns:a16="http://schemas.microsoft.com/office/drawing/2014/main" id="{7E4BE0C8-2FDA-45F0-A43D-665F5098F56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DE5134-62F6-4E57-B6F9-454F363A60A8}" type="slidenum">
              <a:rPr lang="en-US" altLang="en-US"/>
              <a:pPr eaLnBrk="1" hangingPunct="1"/>
              <a:t>3</a:t>
            </a:fld>
            <a:endParaRPr lang="en-US"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D36EFE5-CA10-46CA-A8B7-63C020D82AD9}"/>
              </a:ext>
            </a:extLst>
          </p:cNvPr>
          <p:cNvSpPr>
            <a:spLocks noGrp="1" noChangeArrowheads="1"/>
          </p:cNvSpPr>
          <p:nvPr>
            <p:ph type="title"/>
          </p:nvPr>
        </p:nvSpPr>
        <p:spPr>
          <a:solidFill>
            <a:schemeClr val="tx1">
              <a:lumMod val="65000"/>
              <a:lumOff val="35000"/>
            </a:schemeClr>
          </a:solidFill>
        </p:spPr>
        <p:txBody>
          <a:bodyPr/>
          <a:lstStyle/>
          <a:p>
            <a:pPr eaLnBrk="1" hangingPunct="1">
              <a:defRPr/>
            </a:pPr>
            <a:r>
              <a:rPr lang="en-US" altLang="en-US" sz="3200" dirty="0"/>
              <a:t>AutoGED Processing – Original Claim</a:t>
            </a:r>
          </a:p>
        </p:txBody>
      </p:sp>
      <p:sp>
        <p:nvSpPr>
          <p:cNvPr id="32771" name="Rectangle 3">
            <a:extLst>
              <a:ext uri="{FF2B5EF4-FFF2-40B4-BE49-F238E27FC236}">
                <a16:creationId xmlns:a16="http://schemas.microsoft.com/office/drawing/2014/main" id="{47E48426-420C-4448-8EBF-1A9170D02CE1}"/>
              </a:ext>
            </a:extLst>
          </p:cNvPr>
          <p:cNvSpPr>
            <a:spLocks noGrp="1" noChangeArrowheads="1"/>
          </p:cNvSpPr>
          <p:nvPr>
            <p:ph type="body" idx="1"/>
          </p:nvPr>
        </p:nvSpPr>
        <p:spPr>
          <a:xfrm>
            <a:off x="228600" y="1524000"/>
            <a:ext cx="8229600" cy="4525963"/>
          </a:xfrm>
        </p:spPr>
        <p:txBody>
          <a:bodyPr/>
          <a:lstStyle/>
          <a:p>
            <a:pPr marL="0" indent="0" eaLnBrk="1" hangingPunct="1">
              <a:buFontTx/>
              <a:buNone/>
            </a:pPr>
            <a:r>
              <a:rPr lang="en-US" altLang="en-US" sz="2400" i="1"/>
              <a:t>CWINRS AutoGED – Original Continued</a:t>
            </a:r>
          </a:p>
          <a:p>
            <a:pPr lvl="1" eaLnBrk="1" hangingPunct="1"/>
            <a:r>
              <a:rPr lang="en-US" altLang="en-US" sz="2000" i="1"/>
              <a:t>Complete Form Entries continued</a:t>
            </a:r>
          </a:p>
          <a:p>
            <a:pPr lvl="2" eaLnBrk="1" hangingPunct="1"/>
            <a:r>
              <a:rPr lang="en-US" altLang="en-US" sz="1800" i="1"/>
              <a:t>Is there temporary entitlement?</a:t>
            </a:r>
          </a:p>
          <a:p>
            <a:pPr lvl="3" eaLnBrk="1" hangingPunct="1"/>
            <a:r>
              <a:rPr lang="en-US" altLang="en-US" sz="1600" i="1"/>
              <a:t>Do not check for re-opened application</a:t>
            </a:r>
          </a:p>
          <a:p>
            <a:pPr lvl="3" eaLnBrk="1" hangingPunct="1"/>
            <a:r>
              <a:rPr lang="en-US" altLang="en-US" sz="1600" i="1"/>
              <a:t>The IRND will be on the M33 screen if claim is re-opened</a:t>
            </a:r>
          </a:p>
          <a:p>
            <a:pPr lvl="2" eaLnBrk="1" hangingPunct="1"/>
            <a:r>
              <a:rPr lang="en-US" altLang="en-US" sz="2000" i="1"/>
              <a:t>If Veteran is a OEF/OIF/OND Veteran, then choose GWOT</a:t>
            </a:r>
          </a:p>
          <a:p>
            <a:pPr lvl="3" eaLnBrk="1" hangingPunct="1"/>
            <a:r>
              <a:rPr lang="en-US" altLang="en-US" sz="1600" i="1"/>
              <a:t>These three fields will be attached to the EP which will give it the ability to track through End Products (EP)</a:t>
            </a:r>
          </a:p>
          <a:p>
            <a:pPr lvl="4" eaLnBrk="1" hangingPunct="1"/>
            <a:r>
              <a:rPr lang="en-US" altLang="en-US" sz="1600" i="1"/>
              <a:t>Enter site – within the station</a:t>
            </a:r>
          </a:p>
          <a:p>
            <a:pPr lvl="4" eaLnBrk="1" hangingPunct="1"/>
            <a:r>
              <a:rPr lang="en-US" altLang="en-US" sz="1600" i="1"/>
              <a:t>Enter Location – VOW, Initials of the Case Manager</a:t>
            </a:r>
          </a:p>
          <a:p>
            <a:pPr lvl="2" eaLnBrk="1" hangingPunct="1"/>
            <a:endParaRPr lang="en-US" altLang="en-US" i="1"/>
          </a:p>
          <a:p>
            <a:pPr lvl="1" eaLnBrk="1" hangingPunct="1"/>
            <a:endParaRPr lang="en-US" altLang="en-US" sz="2000" i="1"/>
          </a:p>
        </p:txBody>
      </p:sp>
      <p:sp>
        <p:nvSpPr>
          <p:cNvPr id="32772" name="Slide Number Placeholder 1">
            <a:extLst>
              <a:ext uri="{FF2B5EF4-FFF2-40B4-BE49-F238E27FC236}">
                <a16:creationId xmlns:a16="http://schemas.microsoft.com/office/drawing/2014/main" id="{C4A43C00-ECB6-4955-8099-37816AD8260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E8979C-FB6D-4F4B-9CDB-45CC070147E0}" type="slidenum">
              <a:rPr lang="en-US" altLang="en-US"/>
              <a:pPr eaLnBrk="1" hangingPunct="1"/>
              <a:t>30</a:t>
            </a:fld>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CE46-6E41-42D9-BCAB-2E758B9E7F5C}"/>
              </a:ext>
            </a:extLst>
          </p:cNvPr>
          <p:cNvSpPr>
            <a:spLocks noGrp="1"/>
          </p:cNvSpPr>
          <p:nvPr>
            <p:ph type="title"/>
          </p:nvPr>
        </p:nvSpPr>
        <p:spPr>
          <a:solidFill>
            <a:schemeClr val="bg1">
              <a:lumMod val="50000"/>
            </a:schemeClr>
          </a:solidFill>
        </p:spPr>
        <p:txBody>
          <a:bodyPr/>
          <a:lstStyle/>
          <a:p>
            <a:pPr>
              <a:defRPr/>
            </a:pPr>
            <a:r>
              <a:rPr lang="en-US" sz="3200" dirty="0"/>
              <a:t>AutoGED Processing – Reopened Claim</a:t>
            </a:r>
          </a:p>
        </p:txBody>
      </p:sp>
      <p:sp>
        <p:nvSpPr>
          <p:cNvPr id="33795" name="Content Placeholder 2">
            <a:extLst>
              <a:ext uri="{FF2B5EF4-FFF2-40B4-BE49-F238E27FC236}">
                <a16:creationId xmlns:a16="http://schemas.microsoft.com/office/drawing/2014/main" id="{799AA02F-0C92-46BA-8FE2-C2A950226811}"/>
              </a:ext>
            </a:extLst>
          </p:cNvPr>
          <p:cNvSpPr>
            <a:spLocks noGrp="1"/>
          </p:cNvSpPr>
          <p:nvPr>
            <p:ph idx="1"/>
          </p:nvPr>
        </p:nvSpPr>
        <p:spPr/>
        <p:txBody>
          <a:bodyPr/>
          <a:lstStyle/>
          <a:p>
            <a:r>
              <a:rPr lang="en-US" altLang="en-US"/>
              <a:t>EP 795 </a:t>
            </a:r>
          </a:p>
          <a:p>
            <a:pPr lvl="1"/>
            <a:r>
              <a:rPr lang="en-US" altLang="en-US" sz="2000" i="1"/>
              <a:t>If claimant is prior Ch31 participant who was Rehabilitated, establish an EP 795 and do not process in AutoGED until a determination to overturn Rehabilitation is documented.  PCLR the 795 when entitlement determination is made.</a:t>
            </a:r>
          </a:p>
          <a:p>
            <a:r>
              <a:rPr lang="en-US" altLang="en-US"/>
              <a:t>Reopened</a:t>
            </a:r>
          </a:p>
          <a:p>
            <a:pPr lvl="1" eaLnBrk="1" hangingPunct="1"/>
            <a:r>
              <a:rPr lang="en-US" altLang="en-US" sz="2000" i="1"/>
              <a:t>From CWINRS Navigator, click on GED PROCESSING button with AutoGED  Processing showing in the drop-down list</a:t>
            </a:r>
          </a:p>
          <a:p>
            <a:pPr lvl="1" eaLnBrk="1" hangingPunct="1"/>
            <a:r>
              <a:rPr lang="en-US" altLang="en-US" sz="2000" i="1"/>
              <a:t>Click on Single Record and enter file number</a:t>
            </a:r>
          </a:p>
          <a:p>
            <a:pPr lvl="1" eaLnBrk="1" hangingPunct="1"/>
            <a:r>
              <a:rPr lang="en-US" altLang="en-US" sz="2000" i="1"/>
              <a:t>Highlight case and select Reopen</a:t>
            </a:r>
          </a:p>
          <a:p>
            <a:pPr lvl="1" eaLnBrk="1" hangingPunct="1"/>
            <a:r>
              <a:rPr lang="en-US" altLang="en-US" sz="2000" i="1"/>
              <a:t>Enter date of claim, update any fields with outdated information</a:t>
            </a:r>
          </a:p>
          <a:p>
            <a:pPr lvl="1" eaLnBrk="1" hangingPunct="1"/>
            <a:r>
              <a:rPr lang="en-US" altLang="en-US" sz="2000" i="1"/>
              <a:t>Process (errors or data validation issues will appear on Process Tab – correct and retry)</a:t>
            </a:r>
            <a:endParaRPr lang="en-US" altLang="en-US"/>
          </a:p>
        </p:txBody>
      </p:sp>
      <p:sp>
        <p:nvSpPr>
          <p:cNvPr id="33796" name="Slide Number Placeholder 2">
            <a:extLst>
              <a:ext uri="{FF2B5EF4-FFF2-40B4-BE49-F238E27FC236}">
                <a16:creationId xmlns:a16="http://schemas.microsoft.com/office/drawing/2014/main" id="{CC04F5CA-8AC5-401A-B67B-56F439DE238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EC5100-B43C-4603-8BA2-E016D8C11E9B}" type="slidenum">
              <a:rPr lang="en-US" altLang="en-US"/>
              <a:pPr eaLnBrk="1" hangingPunct="1"/>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4039FB-45B1-4D96-A1EB-49CFECEA116E}"/>
              </a:ext>
            </a:extLst>
          </p:cNvPr>
          <p:cNvSpPr>
            <a:spLocks noGrp="1"/>
          </p:cNvSpPr>
          <p:nvPr>
            <p:ph type="body" idx="1"/>
          </p:nvPr>
        </p:nvSpPr>
        <p:spPr>
          <a:solidFill>
            <a:schemeClr val="accent1">
              <a:lumMod val="50000"/>
            </a:schemeClr>
          </a:solidFill>
        </p:spPr>
        <p:txBody>
          <a:bodyPr/>
          <a:lstStyle/>
          <a:p>
            <a:pPr>
              <a:defRPr/>
            </a:pPr>
            <a:r>
              <a:rPr lang="en-US" sz="6600" dirty="0">
                <a:solidFill>
                  <a:schemeClr val="bg1"/>
                </a:solidFill>
                <a:latin typeface="Arial Black" panose="020B0A04020102020204" pitchFamily="34" charset="0"/>
              </a:rPr>
              <a:t>Completed GED</a:t>
            </a:r>
          </a:p>
        </p:txBody>
      </p:sp>
      <p:sp>
        <p:nvSpPr>
          <p:cNvPr id="34819" name="Slide Number Placeholder 3">
            <a:extLst>
              <a:ext uri="{FF2B5EF4-FFF2-40B4-BE49-F238E27FC236}">
                <a16:creationId xmlns:a16="http://schemas.microsoft.com/office/drawing/2014/main" id="{21ED7959-8AF4-4A61-8134-EF926870AB1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39875D-EADD-4065-AD2E-393825D501BE}" type="slidenum">
              <a:rPr lang="en-US" altLang="en-US"/>
              <a:pPr eaLnBrk="1" hangingPunct="1"/>
              <a:t>32</a:t>
            </a:fld>
            <a:endParaRPr lang="en-US" altLang="en-US"/>
          </a:p>
        </p:txBody>
      </p:sp>
      <p:sp>
        <p:nvSpPr>
          <p:cNvPr id="5" name="Title 4">
            <a:extLst>
              <a:ext uri="{FF2B5EF4-FFF2-40B4-BE49-F238E27FC236}">
                <a16:creationId xmlns:a16="http://schemas.microsoft.com/office/drawing/2014/main" id="{02F4F97D-34CD-4005-B429-21F1917D865F}"/>
              </a:ext>
            </a:extLst>
          </p:cNvPr>
          <p:cNvSpPr>
            <a:spLocks noGrp="1"/>
          </p:cNvSpPr>
          <p:nvPr>
            <p:ph type="title"/>
          </p:nvPr>
        </p:nvSpPr>
        <p:spPr/>
        <p:txBody>
          <a:bodyPr/>
          <a:lstStyle/>
          <a:p>
            <a:pPr>
              <a:defRPr/>
            </a:pPr>
            <a:r>
              <a:rPr lang="en-US" i="1" dirty="0">
                <a:solidFill>
                  <a:schemeClr val="tx1"/>
                </a:solidFill>
              </a:rPr>
              <a:t>Application Processing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70092AD-4454-474E-8C01-96F85A792802}"/>
              </a:ext>
            </a:extLst>
          </p:cNvPr>
          <p:cNvSpPr>
            <a:spLocks noGrp="1"/>
          </p:cNvSpPr>
          <p:nvPr>
            <p:ph type="title"/>
          </p:nvPr>
        </p:nvSpPr>
        <p:spPr>
          <a:solidFill>
            <a:schemeClr val="accent1">
              <a:lumMod val="50000"/>
            </a:schemeClr>
          </a:solidFill>
        </p:spPr>
        <p:txBody>
          <a:bodyPr/>
          <a:lstStyle/>
          <a:p>
            <a:pPr eaLnBrk="1" hangingPunct="1">
              <a:defRPr/>
            </a:pPr>
            <a:r>
              <a:rPr lang="en-US" altLang="en-US" dirty="0"/>
              <a:t>Completed GED</a:t>
            </a:r>
          </a:p>
        </p:txBody>
      </p:sp>
      <p:sp>
        <p:nvSpPr>
          <p:cNvPr id="35843" name="Content Placeholder 2">
            <a:extLst>
              <a:ext uri="{FF2B5EF4-FFF2-40B4-BE49-F238E27FC236}">
                <a16:creationId xmlns:a16="http://schemas.microsoft.com/office/drawing/2014/main" id="{6B6E9C65-7601-4652-8429-EAE706A7BD01}"/>
              </a:ext>
            </a:extLst>
          </p:cNvPr>
          <p:cNvSpPr>
            <a:spLocks noGrp="1"/>
          </p:cNvSpPr>
          <p:nvPr>
            <p:ph idx="1"/>
          </p:nvPr>
        </p:nvSpPr>
        <p:spPr/>
        <p:txBody>
          <a:bodyPr/>
          <a:lstStyle/>
          <a:p>
            <a:pPr eaLnBrk="1" hangingPunct="1"/>
            <a:endParaRPr lang="en-US" altLang="en-US"/>
          </a:p>
        </p:txBody>
      </p:sp>
      <p:pic>
        <p:nvPicPr>
          <p:cNvPr id="35844" name="Picture 5">
            <a:extLst>
              <a:ext uri="{FF2B5EF4-FFF2-40B4-BE49-F238E27FC236}">
                <a16:creationId xmlns:a16="http://schemas.microsoft.com/office/drawing/2014/main" id="{C231656A-C728-4F71-BA7D-EF1DF6A04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76962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5" name="Slide Number Placeholder 1">
            <a:extLst>
              <a:ext uri="{FF2B5EF4-FFF2-40B4-BE49-F238E27FC236}">
                <a16:creationId xmlns:a16="http://schemas.microsoft.com/office/drawing/2014/main" id="{FA31B173-F149-4510-A473-A9823001F97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A41C29-06F2-4520-B349-C9B6FD4DA443}" type="slidenum">
              <a:rPr lang="en-US" altLang="en-US"/>
              <a:pPr eaLnBrk="1" hangingPunct="1"/>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446F-838E-4FB9-BCEA-19F8279E2C97}"/>
              </a:ext>
            </a:extLst>
          </p:cNvPr>
          <p:cNvSpPr>
            <a:spLocks noGrp="1"/>
          </p:cNvSpPr>
          <p:nvPr>
            <p:ph type="title"/>
          </p:nvPr>
        </p:nvSpPr>
        <p:spPr>
          <a:solidFill>
            <a:schemeClr val="accent1">
              <a:lumMod val="50000"/>
            </a:schemeClr>
          </a:solidFill>
        </p:spPr>
        <p:txBody>
          <a:bodyPr/>
          <a:lstStyle/>
          <a:p>
            <a:pPr>
              <a:defRPr/>
            </a:pPr>
            <a:r>
              <a:rPr lang="en-US" dirty="0"/>
              <a:t>Basic Claim Development Step – CER folder location</a:t>
            </a:r>
          </a:p>
        </p:txBody>
      </p:sp>
      <p:pic>
        <p:nvPicPr>
          <p:cNvPr id="36867" name="Picture 2">
            <a:extLst>
              <a:ext uri="{FF2B5EF4-FFF2-40B4-BE49-F238E27FC236}">
                <a16:creationId xmlns:a16="http://schemas.microsoft.com/office/drawing/2014/main" id="{3452302E-2ABF-4F85-B7FF-222B06CEEE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851150"/>
            <a:ext cx="8229600" cy="2024063"/>
          </a:xfrm>
        </p:spPr>
      </p:pic>
      <p:sp>
        <p:nvSpPr>
          <p:cNvPr id="36868" name="Slide Number Placeholder 2">
            <a:extLst>
              <a:ext uri="{FF2B5EF4-FFF2-40B4-BE49-F238E27FC236}">
                <a16:creationId xmlns:a16="http://schemas.microsoft.com/office/drawing/2014/main" id="{72D99F82-84F4-4DCD-B61C-830BEFB4E5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FCB5D6-F760-4975-A665-EA8C9BC9763C}" type="slidenum">
              <a:rPr lang="en-US" altLang="en-US"/>
              <a:pPr eaLnBrk="1" hangingPunct="1"/>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855E-ADE8-4577-8DDE-60F8029CE7B1}"/>
              </a:ext>
            </a:extLst>
          </p:cNvPr>
          <p:cNvSpPr>
            <a:spLocks noGrp="1"/>
          </p:cNvSpPr>
          <p:nvPr>
            <p:ph type="title"/>
          </p:nvPr>
        </p:nvSpPr>
        <p:spPr>
          <a:solidFill>
            <a:schemeClr val="accent1">
              <a:lumMod val="50000"/>
            </a:schemeClr>
          </a:solidFill>
        </p:spPr>
        <p:txBody>
          <a:bodyPr/>
          <a:lstStyle/>
          <a:p>
            <a:pPr>
              <a:defRPr/>
            </a:pPr>
            <a:r>
              <a:rPr lang="en-US" dirty="0"/>
              <a:t>Basic Claim Development Step – CER folder location</a:t>
            </a:r>
          </a:p>
        </p:txBody>
      </p:sp>
      <p:pic>
        <p:nvPicPr>
          <p:cNvPr id="37891" name="Picture 2">
            <a:extLst>
              <a:ext uri="{FF2B5EF4-FFF2-40B4-BE49-F238E27FC236}">
                <a16:creationId xmlns:a16="http://schemas.microsoft.com/office/drawing/2014/main" id="{50E4A6F4-EE8C-4FA3-8A17-8DD42E1791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1825" y="1600200"/>
            <a:ext cx="5340350" cy="4525963"/>
          </a:xfrm>
        </p:spPr>
      </p:pic>
      <p:sp>
        <p:nvSpPr>
          <p:cNvPr id="37892" name="Slide Number Placeholder 2">
            <a:extLst>
              <a:ext uri="{FF2B5EF4-FFF2-40B4-BE49-F238E27FC236}">
                <a16:creationId xmlns:a16="http://schemas.microsoft.com/office/drawing/2014/main" id="{D996E6DF-D847-47E1-A2C5-E5923EA90EA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2BE647-C75A-49FA-913F-30C46136337D}" type="slidenum">
              <a:rPr lang="en-US" altLang="en-US"/>
              <a:pPr eaLnBrk="1" hangingPunct="1"/>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F1C083E-95CF-4911-83C4-C9616E06A637}"/>
              </a:ext>
            </a:extLst>
          </p:cNvPr>
          <p:cNvSpPr>
            <a:spLocks noGrp="1" noChangeArrowheads="1"/>
          </p:cNvSpPr>
          <p:nvPr>
            <p:ph type="title"/>
          </p:nvPr>
        </p:nvSpPr>
        <p:spPr>
          <a:solidFill>
            <a:schemeClr val="accent1">
              <a:lumMod val="50000"/>
            </a:schemeClr>
          </a:solidFill>
        </p:spPr>
        <p:txBody>
          <a:bodyPr/>
          <a:lstStyle/>
          <a:p>
            <a:pPr eaLnBrk="1" hangingPunct="1">
              <a:defRPr/>
            </a:pPr>
            <a:r>
              <a:rPr lang="en-US" altLang="en-US" dirty="0"/>
              <a:t>CER Location</a:t>
            </a:r>
          </a:p>
        </p:txBody>
      </p:sp>
      <p:sp>
        <p:nvSpPr>
          <p:cNvPr id="11267" name="Rectangle 3">
            <a:extLst>
              <a:ext uri="{FF2B5EF4-FFF2-40B4-BE49-F238E27FC236}">
                <a16:creationId xmlns:a16="http://schemas.microsoft.com/office/drawing/2014/main" id="{E2E665DD-7453-4D1C-ACDD-C86E542B2875}"/>
              </a:ext>
            </a:extLst>
          </p:cNvPr>
          <p:cNvSpPr>
            <a:spLocks noGrp="1" noChangeArrowheads="1"/>
          </p:cNvSpPr>
          <p:nvPr>
            <p:ph type="body" idx="1"/>
          </p:nvPr>
        </p:nvSpPr>
        <p:spPr/>
        <p:txBody>
          <a:bodyPr/>
          <a:lstStyle/>
          <a:p>
            <a:pPr eaLnBrk="1" hangingPunct="1">
              <a:defRPr/>
            </a:pPr>
            <a:endParaRPr lang="en-US" altLang="en-US" dirty="0"/>
          </a:p>
          <a:p>
            <a:pPr marL="0" indent="0" eaLnBrk="1" hangingPunct="1">
              <a:buFontTx/>
              <a:buNone/>
              <a:defRPr/>
            </a:pPr>
            <a:r>
              <a:rPr lang="en-US" altLang="en-US" sz="2400" i="1" dirty="0"/>
              <a:t>Create using BFLD (BIRLS Folder) Command</a:t>
            </a:r>
          </a:p>
          <a:p>
            <a:pPr lvl="1" eaLnBrk="1" hangingPunct="1">
              <a:defRPr/>
            </a:pPr>
            <a:r>
              <a:rPr lang="en-US" altLang="en-US" sz="2000" i="1" dirty="0"/>
              <a:t>Original GED – BFLD after Authorization</a:t>
            </a:r>
          </a:p>
          <a:p>
            <a:pPr lvl="1" eaLnBrk="1" hangingPunct="1">
              <a:defRPr/>
            </a:pPr>
            <a:r>
              <a:rPr lang="en-US" altLang="en-US" sz="2000" i="1" dirty="0"/>
              <a:t>Reopened GED – BFLD before Establishment</a:t>
            </a:r>
          </a:p>
          <a:p>
            <a:pPr marL="457200" lvl="1" indent="0" eaLnBrk="1" hangingPunct="1">
              <a:buFontTx/>
              <a:buNone/>
              <a:defRPr/>
            </a:pPr>
            <a:endParaRPr lang="en-US" altLang="en-US" sz="2400" dirty="0"/>
          </a:p>
          <a:p>
            <a:pPr eaLnBrk="1" hangingPunct="1">
              <a:defRPr/>
            </a:pPr>
            <a:endParaRPr lang="en-US" altLang="en-US" dirty="0"/>
          </a:p>
        </p:txBody>
      </p:sp>
      <p:sp>
        <p:nvSpPr>
          <p:cNvPr id="38916" name="Slide Number Placeholder 1">
            <a:extLst>
              <a:ext uri="{FF2B5EF4-FFF2-40B4-BE49-F238E27FC236}">
                <a16:creationId xmlns:a16="http://schemas.microsoft.com/office/drawing/2014/main" id="{6E72B0E6-2AE3-4493-B877-4643943DDD70}"/>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D871E6-2C8A-4EAB-A825-2D57A772FB41}" type="slidenum">
              <a:rPr lang="en-US" altLang="en-US"/>
              <a:pPr eaLnBrk="1" hangingPunct="1"/>
              <a:t>36</a:t>
            </a:fld>
            <a:endParaRPr lang="en-US"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ext Placeholder 2">
            <a:extLst>
              <a:ext uri="{FF2B5EF4-FFF2-40B4-BE49-F238E27FC236}">
                <a16:creationId xmlns:a16="http://schemas.microsoft.com/office/drawing/2014/main" id="{3CB2CD20-4D79-4919-9A06-FE0BDD1590B0}"/>
              </a:ext>
            </a:extLst>
          </p:cNvPr>
          <p:cNvSpPr>
            <a:spLocks noGrp="1"/>
          </p:cNvSpPr>
          <p:nvPr>
            <p:ph type="body" idx="1"/>
          </p:nvPr>
        </p:nvSpPr>
        <p:spPr>
          <a:solidFill>
            <a:srgbClr val="FFC000"/>
          </a:solidFill>
        </p:spPr>
        <p:txBody>
          <a:bodyPr/>
          <a:lstStyle/>
          <a:p>
            <a:r>
              <a:rPr lang="en-US" altLang="en-US" sz="6600">
                <a:latin typeface="Arial Black" panose="020B0A04020102020204" pitchFamily="34" charset="0"/>
              </a:rPr>
              <a:t>Disallowance</a:t>
            </a:r>
          </a:p>
        </p:txBody>
      </p:sp>
      <p:sp>
        <p:nvSpPr>
          <p:cNvPr id="39939" name="Slide Number Placeholder 3">
            <a:extLst>
              <a:ext uri="{FF2B5EF4-FFF2-40B4-BE49-F238E27FC236}">
                <a16:creationId xmlns:a16="http://schemas.microsoft.com/office/drawing/2014/main" id="{9C433FEB-2D97-431D-8312-BC55584852B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8DAC5B-6E86-4C3A-B792-B03905FA4500}" type="slidenum">
              <a:rPr lang="en-US" altLang="en-US"/>
              <a:pPr eaLnBrk="1" hangingPunct="1"/>
              <a:t>37</a:t>
            </a:fld>
            <a:endParaRPr lang="en-US" altLang="en-US"/>
          </a:p>
        </p:txBody>
      </p:sp>
      <p:sp>
        <p:nvSpPr>
          <p:cNvPr id="8" name="Title 4">
            <a:extLst>
              <a:ext uri="{FF2B5EF4-FFF2-40B4-BE49-F238E27FC236}">
                <a16:creationId xmlns:a16="http://schemas.microsoft.com/office/drawing/2014/main" id="{F6B1F606-94B6-482D-8141-44702C14E5F2}"/>
              </a:ext>
            </a:extLst>
          </p:cNvPr>
          <p:cNvSpPr>
            <a:spLocks noGrp="1"/>
          </p:cNvSpPr>
          <p:nvPr/>
        </p:nvSpPr>
        <p:spPr bwMode="auto">
          <a:xfrm>
            <a:off x="685800" y="441960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000" b="1" cap="all">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a:defRPr/>
            </a:pPr>
            <a:r>
              <a:rPr lang="en-US" i="1" dirty="0">
                <a:solidFill>
                  <a:schemeClr val="tx1"/>
                </a:solidFill>
              </a:rPr>
              <a:t>Application Processing</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0419022-062B-403F-8860-9314F17984FF}"/>
              </a:ext>
            </a:extLst>
          </p:cNvPr>
          <p:cNvSpPr>
            <a:spLocks noGrp="1" noChangeArrowheads="1"/>
          </p:cNvSpPr>
          <p:nvPr>
            <p:ph type="title"/>
          </p:nvPr>
        </p:nvSpPr>
        <p:spPr>
          <a:solidFill>
            <a:srgbClr val="FFC000"/>
          </a:solidFill>
        </p:spPr>
        <p:txBody>
          <a:bodyPr/>
          <a:lstStyle/>
          <a:p>
            <a:pPr eaLnBrk="1" hangingPunct="1"/>
            <a:r>
              <a:rPr lang="en-US" altLang="en-US"/>
              <a:t>Disallowance – Basic Eligibility</a:t>
            </a:r>
          </a:p>
        </p:txBody>
      </p:sp>
      <p:sp>
        <p:nvSpPr>
          <p:cNvPr id="28675" name="Rectangle 3">
            <a:extLst>
              <a:ext uri="{FF2B5EF4-FFF2-40B4-BE49-F238E27FC236}">
                <a16:creationId xmlns:a16="http://schemas.microsoft.com/office/drawing/2014/main" id="{9CC57962-F144-43C5-B5B5-38217D4E22F0}"/>
              </a:ext>
            </a:extLst>
          </p:cNvPr>
          <p:cNvSpPr>
            <a:spLocks noGrp="1" noChangeArrowheads="1"/>
          </p:cNvSpPr>
          <p:nvPr>
            <p:ph type="body" idx="1"/>
          </p:nvPr>
        </p:nvSpPr>
        <p:spPr/>
        <p:txBody>
          <a:bodyPr/>
          <a:lstStyle/>
          <a:p>
            <a:pPr eaLnBrk="1" hangingPunct="1">
              <a:defRPr/>
            </a:pPr>
            <a:endParaRPr lang="en-US" altLang="en-US" dirty="0"/>
          </a:p>
          <a:p>
            <a:pPr marL="0" indent="0" eaLnBrk="1" hangingPunct="1">
              <a:buFontTx/>
              <a:buNone/>
              <a:defRPr/>
            </a:pPr>
            <a:r>
              <a:rPr lang="en-US" altLang="en-US" sz="2400" i="1" dirty="0"/>
              <a:t>AutoGED processes disallowance for Basic Eligibility</a:t>
            </a:r>
          </a:p>
          <a:p>
            <a:pPr lvl="1" eaLnBrk="1" hangingPunct="1">
              <a:defRPr/>
            </a:pPr>
            <a:r>
              <a:rPr lang="en-US" altLang="en-US" sz="2000" i="1" dirty="0"/>
              <a:t>No qualifying military service</a:t>
            </a:r>
          </a:p>
          <a:p>
            <a:pPr lvl="1" eaLnBrk="1" hangingPunct="1">
              <a:defRPr/>
            </a:pPr>
            <a:r>
              <a:rPr lang="en-US" altLang="en-US" sz="2000" i="1" dirty="0"/>
              <a:t>No qualifying service connected disability</a:t>
            </a:r>
          </a:p>
          <a:p>
            <a:pPr lvl="2" eaLnBrk="1" hangingPunct="1">
              <a:defRPr/>
            </a:pPr>
            <a:r>
              <a:rPr lang="en-US" altLang="en-US" sz="2000" i="1" dirty="0"/>
              <a:t>Compensation; memo rating; NDAA</a:t>
            </a:r>
          </a:p>
          <a:p>
            <a:pPr marL="0" indent="0" eaLnBrk="1" hangingPunct="1">
              <a:buFontTx/>
              <a:buNone/>
              <a:defRPr/>
            </a:pPr>
            <a:r>
              <a:rPr lang="en-US" altLang="en-US" sz="2400" i="1" dirty="0"/>
              <a:t>Processing Tab allows for corrections and re-try processing</a:t>
            </a:r>
          </a:p>
        </p:txBody>
      </p:sp>
      <p:sp>
        <p:nvSpPr>
          <p:cNvPr id="40964" name="Slide Number Placeholder 1">
            <a:extLst>
              <a:ext uri="{FF2B5EF4-FFF2-40B4-BE49-F238E27FC236}">
                <a16:creationId xmlns:a16="http://schemas.microsoft.com/office/drawing/2014/main" id="{B4E5876A-63D6-4CFB-9565-AC131BB06AA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35F758-4018-4AE4-9905-A81B38706406}" type="slidenum">
              <a:rPr lang="en-US" altLang="en-US"/>
              <a:pPr eaLnBrk="1" hangingPunct="1"/>
              <a:t>38</a:t>
            </a:fld>
            <a:endParaRPr lang="en-US"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AAF9CB1-59A0-40F2-8BB3-CA87AFB24A5A}"/>
              </a:ext>
            </a:extLst>
          </p:cNvPr>
          <p:cNvSpPr>
            <a:spLocks noGrp="1"/>
          </p:cNvSpPr>
          <p:nvPr>
            <p:ph type="title"/>
          </p:nvPr>
        </p:nvSpPr>
        <p:spPr>
          <a:solidFill>
            <a:srgbClr val="FFC000"/>
          </a:solidFill>
        </p:spPr>
        <p:txBody>
          <a:bodyPr/>
          <a:lstStyle/>
          <a:p>
            <a:pPr eaLnBrk="1" hangingPunct="1"/>
            <a:r>
              <a:rPr lang="en-US" altLang="en-US"/>
              <a:t>AutoGED Corrections on Processing Tab</a:t>
            </a:r>
          </a:p>
        </p:txBody>
      </p:sp>
      <p:sp>
        <p:nvSpPr>
          <p:cNvPr id="41987" name="Content Placeholder 2">
            <a:extLst>
              <a:ext uri="{FF2B5EF4-FFF2-40B4-BE49-F238E27FC236}">
                <a16:creationId xmlns:a16="http://schemas.microsoft.com/office/drawing/2014/main" id="{F3D77E44-9881-4E23-8662-DF32E30CBA42}"/>
              </a:ext>
            </a:extLst>
          </p:cNvPr>
          <p:cNvSpPr>
            <a:spLocks noGrp="1"/>
          </p:cNvSpPr>
          <p:nvPr>
            <p:ph idx="1"/>
          </p:nvPr>
        </p:nvSpPr>
        <p:spPr/>
        <p:txBody>
          <a:bodyPr/>
          <a:lstStyle/>
          <a:p>
            <a:pPr eaLnBrk="1" hangingPunct="1"/>
            <a:endParaRPr lang="en-US" altLang="en-US"/>
          </a:p>
        </p:txBody>
      </p:sp>
      <p:pic>
        <p:nvPicPr>
          <p:cNvPr id="41988" name="Picture 5">
            <a:extLst>
              <a:ext uri="{FF2B5EF4-FFF2-40B4-BE49-F238E27FC236}">
                <a16:creationId xmlns:a16="http://schemas.microsoft.com/office/drawing/2014/main" id="{581D0FA6-5B47-4160-A459-FF012AA3A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728662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9" name="Slide Number Placeholder 1">
            <a:extLst>
              <a:ext uri="{FF2B5EF4-FFF2-40B4-BE49-F238E27FC236}">
                <a16:creationId xmlns:a16="http://schemas.microsoft.com/office/drawing/2014/main" id="{FE2AE52C-94A0-432F-A3ED-2A823C67073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BC0AED-71D3-4D9E-9F1D-4E9A64469E64}" type="slidenum">
              <a:rPr lang="en-US" altLang="en-US"/>
              <a:pPr eaLnBrk="1" hangingPunct="1"/>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48BC6FC-2B5C-4C80-A720-8E81AFC48093}"/>
              </a:ext>
            </a:extLst>
          </p:cNvPr>
          <p:cNvSpPr>
            <a:spLocks noGrp="1" noChangeArrowheads="1"/>
          </p:cNvSpPr>
          <p:nvPr>
            <p:ph type="title"/>
          </p:nvPr>
        </p:nvSpPr>
        <p:spPr/>
        <p:txBody>
          <a:bodyPr/>
          <a:lstStyle/>
          <a:p>
            <a:pPr eaLnBrk="1" hangingPunct="1"/>
            <a:r>
              <a:rPr lang="en-US" altLang="en-US"/>
              <a:t>WIIFM?</a:t>
            </a:r>
          </a:p>
        </p:txBody>
      </p:sp>
      <p:sp>
        <p:nvSpPr>
          <p:cNvPr id="6147" name="Rectangle 3">
            <a:extLst>
              <a:ext uri="{FF2B5EF4-FFF2-40B4-BE49-F238E27FC236}">
                <a16:creationId xmlns:a16="http://schemas.microsoft.com/office/drawing/2014/main" id="{D4409E5E-8ED2-4743-9B0E-709F40B7BB56}"/>
              </a:ext>
            </a:extLst>
          </p:cNvPr>
          <p:cNvSpPr>
            <a:spLocks noGrp="1" noChangeArrowheads="1"/>
          </p:cNvSpPr>
          <p:nvPr>
            <p:ph type="body" idx="1"/>
          </p:nvPr>
        </p:nvSpPr>
        <p:spPr/>
        <p:txBody>
          <a:bodyPr/>
          <a:lstStyle/>
          <a:p>
            <a:pPr marL="0" indent="0" eaLnBrk="1" hangingPunct="1">
              <a:buFontTx/>
              <a:buNone/>
            </a:pPr>
            <a:r>
              <a:rPr lang="en-US" altLang="en-US" sz="2400" i="1"/>
              <a:t>VR&amp;E Staff</a:t>
            </a:r>
          </a:p>
          <a:p>
            <a:pPr lvl="1" eaLnBrk="1" hangingPunct="1"/>
            <a:r>
              <a:rPr lang="en-US" altLang="en-US" sz="2000" i="1"/>
              <a:t>Manager</a:t>
            </a:r>
          </a:p>
          <a:p>
            <a:pPr lvl="1" eaLnBrk="1" hangingPunct="1"/>
            <a:r>
              <a:rPr lang="en-US" altLang="en-US" sz="2000" i="1"/>
              <a:t>Program Support Specialist/Rehab Tech</a:t>
            </a:r>
          </a:p>
          <a:p>
            <a:pPr lvl="1" eaLnBrk="1" hangingPunct="1"/>
            <a:r>
              <a:rPr lang="en-US" altLang="en-US" sz="2000" i="1"/>
              <a:t>VRC/EC</a:t>
            </a:r>
          </a:p>
          <a:p>
            <a:pPr marL="0" indent="0" eaLnBrk="1" hangingPunct="1">
              <a:buFontTx/>
              <a:buNone/>
            </a:pPr>
            <a:r>
              <a:rPr lang="en-US" altLang="en-US" sz="2400" i="1"/>
              <a:t>Veteran</a:t>
            </a:r>
          </a:p>
          <a:p>
            <a:pPr lvl="1" eaLnBrk="1" hangingPunct="1"/>
            <a:r>
              <a:rPr lang="en-US" altLang="en-US" sz="2000" i="1"/>
              <a:t>Timely and correct determination of period of basic eligibility and available entitlement for Ch31 program planning and completion</a:t>
            </a:r>
          </a:p>
        </p:txBody>
      </p:sp>
      <p:sp>
        <p:nvSpPr>
          <p:cNvPr id="6148" name="Slide Number Placeholder 1">
            <a:extLst>
              <a:ext uri="{FF2B5EF4-FFF2-40B4-BE49-F238E27FC236}">
                <a16:creationId xmlns:a16="http://schemas.microsoft.com/office/drawing/2014/main" id="{5835E8A8-4763-4E24-BDE0-0263DBD6107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A94F3B-9EB5-42E6-932D-D45D1066660E}" type="slidenum">
              <a:rPr lang="en-US" altLang="en-US"/>
              <a:pPr eaLnBrk="1" hangingPunct="1"/>
              <a:t>4</a:t>
            </a:fld>
            <a:endParaRPr lang="en-US" alt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2">
            <a:extLst>
              <a:ext uri="{FF2B5EF4-FFF2-40B4-BE49-F238E27FC236}">
                <a16:creationId xmlns:a16="http://schemas.microsoft.com/office/drawing/2014/main" id="{CE3EC696-A04D-491C-AF70-FBF17D79BD6F}"/>
              </a:ext>
            </a:extLst>
          </p:cNvPr>
          <p:cNvSpPr>
            <a:spLocks noGrp="1"/>
          </p:cNvSpPr>
          <p:nvPr>
            <p:ph type="body" idx="1"/>
          </p:nvPr>
        </p:nvSpPr>
        <p:spPr>
          <a:solidFill>
            <a:srgbClr val="00B050"/>
          </a:solidFill>
        </p:spPr>
        <p:txBody>
          <a:bodyPr/>
          <a:lstStyle/>
          <a:p>
            <a:r>
              <a:rPr lang="en-US" altLang="en-US" sz="7200">
                <a:solidFill>
                  <a:schemeClr val="bg1"/>
                </a:solidFill>
                <a:latin typeface="Arial Black" panose="020B0A04020102020204" pitchFamily="34" charset="0"/>
              </a:rPr>
              <a:t>Data</a:t>
            </a:r>
          </a:p>
        </p:txBody>
      </p:sp>
      <p:sp>
        <p:nvSpPr>
          <p:cNvPr id="43011" name="Slide Number Placeholder 3">
            <a:extLst>
              <a:ext uri="{FF2B5EF4-FFF2-40B4-BE49-F238E27FC236}">
                <a16:creationId xmlns:a16="http://schemas.microsoft.com/office/drawing/2014/main" id="{6B0EE500-F42F-4F28-B5C4-2547482B37FA}"/>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999BBA-50CE-40BC-A2AE-7BB16353AFBE}" type="slidenum">
              <a:rPr lang="en-US" altLang="en-US"/>
              <a:pPr eaLnBrk="1" hangingPunct="1"/>
              <a:t>40</a:t>
            </a:fld>
            <a:endParaRPr lang="en-US" altLang="en-US"/>
          </a:p>
        </p:txBody>
      </p:sp>
      <p:sp>
        <p:nvSpPr>
          <p:cNvPr id="6" name="Title 4">
            <a:extLst>
              <a:ext uri="{FF2B5EF4-FFF2-40B4-BE49-F238E27FC236}">
                <a16:creationId xmlns:a16="http://schemas.microsoft.com/office/drawing/2014/main" id="{0DD321AF-290C-48D0-8387-4D00E9E2790F}"/>
              </a:ext>
            </a:extLst>
          </p:cNvPr>
          <p:cNvSpPr>
            <a:spLocks noGrp="1"/>
          </p:cNvSpPr>
          <p:nvPr/>
        </p:nvSpPr>
        <p:spPr bwMode="auto">
          <a:xfrm>
            <a:off x="696913" y="441960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000" b="1" cap="all">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a:defRPr/>
            </a:pPr>
            <a:r>
              <a:rPr lang="en-US" i="1" dirty="0">
                <a:solidFill>
                  <a:schemeClr val="tx1"/>
                </a:solidFill>
              </a:rPr>
              <a:t>Application Processing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E17E805-96A9-4BAC-80F3-627AB9596099}"/>
              </a:ext>
            </a:extLst>
          </p:cNvPr>
          <p:cNvSpPr>
            <a:spLocks noGrp="1" noChangeArrowheads="1"/>
          </p:cNvSpPr>
          <p:nvPr>
            <p:ph type="title"/>
          </p:nvPr>
        </p:nvSpPr>
        <p:spPr>
          <a:solidFill>
            <a:srgbClr val="00B050"/>
          </a:solidFill>
        </p:spPr>
        <p:txBody>
          <a:bodyPr/>
          <a:lstStyle/>
          <a:p>
            <a:pPr eaLnBrk="1" hangingPunct="1"/>
            <a:r>
              <a:rPr lang="en-US" altLang="en-US"/>
              <a:t>Data Generation</a:t>
            </a:r>
          </a:p>
        </p:txBody>
      </p:sp>
      <p:sp>
        <p:nvSpPr>
          <p:cNvPr id="44035" name="Rectangle 3">
            <a:extLst>
              <a:ext uri="{FF2B5EF4-FFF2-40B4-BE49-F238E27FC236}">
                <a16:creationId xmlns:a16="http://schemas.microsoft.com/office/drawing/2014/main" id="{39DEEC0C-F5F5-40E8-A3F4-25C204D5021A}"/>
              </a:ext>
            </a:extLst>
          </p:cNvPr>
          <p:cNvSpPr>
            <a:spLocks noGrp="1" noChangeArrowheads="1"/>
          </p:cNvSpPr>
          <p:nvPr>
            <p:ph type="body" idx="1"/>
          </p:nvPr>
        </p:nvSpPr>
        <p:spPr/>
        <p:txBody>
          <a:bodyPr/>
          <a:lstStyle/>
          <a:p>
            <a:pPr marL="0" indent="0" eaLnBrk="1" hangingPunct="1">
              <a:lnSpc>
                <a:spcPct val="90000"/>
              </a:lnSpc>
              <a:buFontTx/>
              <a:buNone/>
            </a:pPr>
            <a:r>
              <a:rPr lang="en-US" altLang="en-US" sz="2400" i="1"/>
              <a:t>Performance measures</a:t>
            </a:r>
          </a:p>
          <a:p>
            <a:pPr marL="0" indent="0" eaLnBrk="1" hangingPunct="1">
              <a:lnSpc>
                <a:spcPct val="90000"/>
              </a:lnSpc>
              <a:buFontTx/>
              <a:buNone/>
            </a:pPr>
            <a:r>
              <a:rPr lang="en-US" altLang="en-US" sz="2400" i="1"/>
              <a:t>Reports</a:t>
            </a:r>
          </a:p>
          <a:p>
            <a:pPr lvl="1" eaLnBrk="1" hangingPunct="1">
              <a:lnSpc>
                <a:spcPct val="90000"/>
              </a:lnSpc>
            </a:pPr>
            <a:r>
              <a:rPr lang="en-US" altLang="en-US" sz="2000" i="1"/>
              <a:t>VOR 2.0</a:t>
            </a:r>
          </a:p>
          <a:p>
            <a:pPr lvl="2" eaLnBrk="1" hangingPunct="1">
              <a:lnSpc>
                <a:spcPct val="90000"/>
              </a:lnSpc>
            </a:pPr>
            <a:r>
              <a:rPr lang="en-US" altLang="en-US" sz="1800" i="1"/>
              <a:t>Pending Full Detail</a:t>
            </a:r>
          </a:p>
          <a:p>
            <a:pPr lvl="2" eaLnBrk="1" hangingPunct="1">
              <a:lnSpc>
                <a:spcPct val="90000"/>
              </a:lnSpc>
            </a:pPr>
            <a:r>
              <a:rPr lang="en-US" altLang="en-US" sz="1800" i="1"/>
              <a:t>Pending Control Time Detail</a:t>
            </a:r>
          </a:p>
          <a:p>
            <a:pPr lvl="2" eaLnBrk="1" hangingPunct="1">
              <a:lnSpc>
                <a:spcPct val="90000"/>
              </a:lnSpc>
            </a:pPr>
            <a:r>
              <a:rPr lang="en-US" altLang="en-US" sz="1800" i="1"/>
              <a:t>Pending Awaiting Authorization</a:t>
            </a:r>
          </a:p>
          <a:p>
            <a:pPr lvl="2" eaLnBrk="1" hangingPunct="1">
              <a:lnSpc>
                <a:spcPct val="90000"/>
              </a:lnSpc>
            </a:pPr>
            <a:r>
              <a:rPr lang="en-US" altLang="en-US" sz="1800" i="1"/>
              <a:t>Detail Cancelled EPs</a:t>
            </a:r>
          </a:p>
          <a:p>
            <a:pPr lvl="2" eaLnBrk="1" hangingPunct="1">
              <a:lnSpc>
                <a:spcPct val="90000"/>
              </a:lnSpc>
            </a:pPr>
            <a:r>
              <a:rPr lang="en-US" altLang="en-US" sz="1800" i="1"/>
              <a:t>Completed Detail</a:t>
            </a:r>
          </a:p>
          <a:p>
            <a:pPr lvl="2" eaLnBrk="1" hangingPunct="1">
              <a:lnSpc>
                <a:spcPct val="90000"/>
              </a:lnSpc>
            </a:pPr>
            <a:r>
              <a:rPr lang="en-US" altLang="en-US" sz="1800" i="1"/>
              <a:t>Completed Cycle Time</a:t>
            </a:r>
          </a:p>
          <a:p>
            <a:pPr lvl="2" eaLnBrk="1" hangingPunct="1">
              <a:lnSpc>
                <a:spcPct val="90000"/>
              </a:lnSpc>
            </a:pPr>
            <a:r>
              <a:rPr lang="en-US" altLang="en-US" sz="1800" i="1"/>
              <a:t>Detailed-Pending Message Work Items</a:t>
            </a:r>
          </a:p>
          <a:p>
            <a:pPr lvl="1" eaLnBrk="1" hangingPunct="1">
              <a:lnSpc>
                <a:spcPct val="90000"/>
              </a:lnSpc>
            </a:pPr>
            <a:r>
              <a:rPr lang="en-US" altLang="en-US" sz="2000" i="1"/>
              <a:t>PA&amp;I: PIF Detail Report</a:t>
            </a:r>
          </a:p>
          <a:p>
            <a:pPr lvl="1" eaLnBrk="1" hangingPunct="1">
              <a:lnSpc>
                <a:spcPct val="90000"/>
              </a:lnSpc>
            </a:pPr>
            <a:r>
              <a:rPr lang="en-US" altLang="en-US" sz="2000" i="1"/>
              <a:t>CWINRS Intranet Reports</a:t>
            </a:r>
          </a:p>
        </p:txBody>
      </p:sp>
      <p:sp>
        <p:nvSpPr>
          <p:cNvPr id="44036" name="Slide Number Placeholder 1">
            <a:extLst>
              <a:ext uri="{FF2B5EF4-FFF2-40B4-BE49-F238E27FC236}">
                <a16:creationId xmlns:a16="http://schemas.microsoft.com/office/drawing/2014/main" id="{2CA30785-E4E9-4874-A7D6-B6DB91B42BD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06D034-E3C0-48D8-A82E-D9E55FFBF210}" type="slidenum">
              <a:rPr lang="en-US" altLang="en-US"/>
              <a:pPr eaLnBrk="1" hangingPunct="1"/>
              <a:t>41</a:t>
            </a:fld>
            <a:endParaRPr lang="en-US" alt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66E25F2-D68F-4B64-8A3D-E75A6C7E73E5}"/>
              </a:ext>
            </a:extLst>
          </p:cNvPr>
          <p:cNvSpPr>
            <a:spLocks noGrp="1" noChangeArrowheads="1"/>
          </p:cNvSpPr>
          <p:nvPr>
            <p:ph type="title"/>
          </p:nvPr>
        </p:nvSpPr>
        <p:spPr>
          <a:solidFill>
            <a:srgbClr val="00B050"/>
          </a:solidFill>
        </p:spPr>
        <p:txBody>
          <a:bodyPr/>
          <a:lstStyle/>
          <a:p>
            <a:pPr eaLnBrk="1" hangingPunct="1"/>
            <a:r>
              <a:rPr lang="en-US" altLang="en-US"/>
              <a:t>Share Display of VR&amp;E Data</a:t>
            </a:r>
          </a:p>
        </p:txBody>
      </p:sp>
      <p:sp>
        <p:nvSpPr>
          <p:cNvPr id="45059" name="Rectangle 3">
            <a:extLst>
              <a:ext uri="{FF2B5EF4-FFF2-40B4-BE49-F238E27FC236}">
                <a16:creationId xmlns:a16="http://schemas.microsoft.com/office/drawing/2014/main" id="{61A63374-077D-48ED-8BB7-8DA4308275BC}"/>
              </a:ext>
            </a:extLst>
          </p:cNvPr>
          <p:cNvSpPr>
            <a:spLocks noGrp="1" noChangeArrowheads="1"/>
          </p:cNvSpPr>
          <p:nvPr>
            <p:ph type="body" idx="1"/>
          </p:nvPr>
        </p:nvSpPr>
        <p:spPr/>
        <p:txBody>
          <a:bodyPr/>
          <a:lstStyle/>
          <a:p>
            <a:pPr marL="0" indent="0" eaLnBrk="1" hangingPunct="1">
              <a:lnSpc>
                <a:spcPct val="90000"/>
              </a:lnSpc>
              <a:buFontTx/>
              <a:buNone/>
            </a:pPr>
            <a:r>
              <a:rPr lang="en-US" altLang="en-US" sz="2400" i="1"/>
              <a:t>Corporate Inquiries Module – Awards</a:t>
            </a:r>
          </a:p>
          <a:p>
            <a:pPr lvl="1" eaLnBrk="1" hangingPunct="1">
              <a:lnSpc>
                <a:spcPct val="90000"/>
              </a:lnSpc>
            </a:pPr>
            <a:r>
              <a:rPr lang="en-US" altLang="en-US" sz="2000" i="1"/>
              <a:t>SAM Award details (limited to SAM Beta participants)</a:t>
            </a:r>
          </a:p>
          <a:p>
            <a:pPr lvl="2" eaLnBrk="1" hangingPunct="1">
              <a:lnSpc>
                <a:spcPct val="90000"/>
              </a:lnSpc>
            </a:pPr>
            <a:r>
              <a:rPr lang="en-US" altLang="en-US" sz="1800" i="1"/>
              <a:t>Contains enrollment dates, benefit amount</a:t>
            </a:r>
          </a:p>
          <a:p>
            <a:pPr lvl="1" eaLnBrk="1" hangingPunct="1">
              <a:lnSpc>
                <a:spcPct val="90000"/>
              </a:lnSpc>
            </a:pPr>
            <a:r>
              <a:rPr lang="en-US" altLang="en-US" sz="2000" i="1"/>
              <a:t>VR&amp;E Info tab (all Ch31 participants)</a:t>
            </a:r>
          </a:p>
          <a:p>
            <a:pPr lvl="2" eaLnBrk="1" hangingPunct="1">
              <a:lnSpc>
                <a:spcPct val="90000"/>
              </a:lnSpc>
            </a:pPr>
            <a:r>
              <a:rPr lang="en-US" altLang="en-US" sz="1800" i="1"/>
              <a:t>Contains Initial Rating Notification Date; Eligibility Termination Date; CER folder location; Case Status; Entitlement Used; Entitlement </a:t>
            </a:r>
            <a:r>
              <a:rPr lang="en-US" altLang="en-US" sz="1600" i="1"/>
              <a:t>Remaining.</a:t>
            </a:r>
          </a:p>
          <a:p>
            <a:pPr lvl="3" eaLnBrk="1" hangingPunct="1">
              <a:lnSpc>
                <a:spcPct val="90000"/>
              </a:lnSpc>
            </a:pPr>
            <a:r>
              <a:rPr lang="en-US" altLang="en-US" sz="1600" i="1"/>
              <a:t>Will be available to Veterans through eBenefits log-on</a:t>
            </a:r>
          </a:p>
          <a:p>
            <a:pPr lvl="1" eaLnBrk="1" hangingPunct="1">
              <a:lnSpc>
                <a:spcPct val="90000"/>
              </a:lnSpc>
            </a:pPr>
            <a:r>
              <a:rPr lang="en-US" altLang="en-US" sz="2000" i="1"/>
              <a:t>BDN screens on Pre-Conversion tab (currently limited to archived records)</a:t>
            </a:r>
          </a:p>
          <a:p>
            <a:pPr marL="0" indent="0" eaLnBrk="1" hangingPunct="1">
              <a:lnSpc>
                <a:spcPct val="90000"/>
              </a:lnSpc>
              <a:buFontTx/>
              <a:buNone/>
            </a:pPr>
            <a:r>
              <a:rPr lang="en-US" altLang="en-US" sz="2400" i="1"/>
              <a:t>Payment History Module</a:t>
            </a:r>
          </a:p>
          <a:p>
            <a:pPr lvl="1" eaLnBrk="1" hangingPunct="1">
              <a:lnSpc>
                <a:spcPct val="90000"/>
              </a:lnSpc>
            </a:pPr>
            <a:r>
              <a:rPr lang="en-US" altLang="en-US" sz="2000" i="1"/>
              <a:t>Subsistence Allowance payments</a:t>
            </a:r>
          </a:p>
        </p:txBody>
      </p:sp>
      <p:sp>
        <p:nvSpPr>
          <p:cNvPr id="45060" name="Slide Number Placeholder 1">
            <a:extLst>
              <a:ext uri="{FF2B5EF4-FFF2-40B4-BE49-F238E27FC236}">
                <a16:creationId xmlns:a16="http://schemas.microsoft.com/office/drawing/2014/main" id="{521DE8F8-D693-45C4-A342-8D130113645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2963CD-3E66-43CA-9786-1AC62A8B2AA0}" type="slidenum">
              <a:rPr lang="en-US" altLang="en-US"/>
              <a:pPr eaLnBrk="1" hangingPunct="1"/>
              <a:t>42</a:t>
            </a:fld>
            <a:endParaRPr lang="en-US"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951989B-33BE-432F-B371-EB2078FD43A5}"/>
              </a:ext>
            </a:extLst>
          </p:cNvPr>
          <p:cNvSpPr>
            <a:spLocks noGrp="1"/>
          </p:cNvSpPr>
          <p:nvPr>
            <p:ph type="title"/>
          </p:nvPr>
        </p:nvSpPr>
        <p:spPr>
          <a:solidFill>
            <a:srgbClr val="00B050"/>
          </a:solidFill>
        </p:spPr>
        <p:txBody>
          <a:bodyPr/>
          <a:lstStyle/>
          <a:p>
            <a:pPr eaLnBrk="1" hangingPunct="1"/>
            <a:r>
              <a:rPr lang="en-US" altLang="en-US"/>
              <a:t>Share display of Ch31 eligibility/entitlement</a:t>
            </a:r>
          </a:p>
        </p:txBody>
      </p:sp>
      <p:sp>
        <p:nvSpPr>
          <p:cNvPr id="46083" name="Content Placeholder 3">
            <a:extLst>
              <a:ext uri="{FF2B5EF4-FFF2-40B4-BE49-F238E27FC236}">
                <a16:creationId xmlns:a16="http://schemas.microsoft.com/office/drawing/2014/main" id="{346DECAC-74B9-4499-9D61-9FCA272870E6}"/>
              </a:ext>
            </a:extLst>
          </p:cNvPr>
          <p:cNvSpPr>
            <a:spLocks noGrp="1"/>
          </p:cNvSpPr>
          <p:nvPr>
            <p:ph idx="1"/>
          </p:nvPr>
        </p:nvSpPr>
        <p:spPr/>
        <p:txBody>
          <a:bodyPr/>
          <a:lstStyle/>
          <a:p>
            <a:endParaRPr lang="en-US" altLang="en-US"/>
          </a:p>
        </p:txBody>
      </p:sp>
      <p:pic>
        <p:nvPicPr>
          <p:cNvPr id="46084" name="Picture 3">
            <a:extLst>
              <a:ext uri="{FF2B5EF4-FFF2-40B4-BE49-F238E27FC236}">
                <a16:creationId xmlns:a16="http://schemas.microsoft.com/office/drawing/2014/main" id="{6511133C-DA1A-4CBB-A018-22235FD03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4676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a:extLst>
              <a:ext uri="{FF2B5EF4-FFF2-40B4-BE49-F238E27FC236}">
                <a16:creationId xmlns:a16="http://schemas.microsoft.com/office/drawing/2014/main" id="{51609582-9896-416B-9D54-D6217A1BE7CB}"/>
              </a:ext>
            </a:extLst>
          </p:cNvPr>
          <p:cNvCxnSpPr/>
          <p:nvPr/>
        </p:nvCxnSpPr>
        <p:spPr>
          <a:xfrm flipV="1">
            <a:off x="152400" y="3505200"/>
            <a:ext cx="2057400" cy="19812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086" name="Slide Number Placeholder 1">
            <a:extLst>
              <a:ext uri="{FF2B5EF4-FFF2-40B4-BE49-F238E27FC236}">
                <a16:creationId xmlns:a16="http://schemas.microsoft.com/office/drawing/2014/main" id="{F0B2C561-1D0B-4969-B15D-EC6D12768777}"/>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5FB89-D822-46E5-8CA4-9AE1521477EA}" type="slidenum">
              <a:rPr lang="en-US" altLang="en-US"/>
              <a:pPr eaLnBrk="1" hangingPunct="1"/>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a:extLst>
              <a:ext uri="{FF2B5EF4-FFF2-40B4-BE49-F238E27FC236}">
                <a16:creationId xmlns:a16="http://schemas.microsoft.com/office/drawing/2014/main" id="{EA5A4357-A922-4BDC-A1A0-4C5267B75FD8}"/>
              </a:ext>
            </a:extLst>
          </p:cNvPr>
          <p:cNvSpPr>
            <a:spLocks noGrp="1"/>
          </p:cNvSpPr>
          <p:nvPr>
            <p:ph type="body" idx="1"/>
          </p:nvPr>
        </p:nvSpPr>
        <p:spPr>
          <a:xfrm>
            <a:off x="722313" y="2743200"/>
            <a:ext cx="7772400" cy="1663700"/>
          </a:xfrm>
        </p:spPr>
        <p:txBody>
          <a:bodyPr/>
          <a:lstStyle/>
          <a:p>
            <a:r>
              <a:rPr lang="en-US" altLang="en-US" sz="5400">
                <a:latin typeface="Arial Black" panose="020B0A04020102020204" pitchFamily="34" charset="0"/>
              </a:rPr>
              <a:t>BDN Migration: Indexing/Archiving</a:t>
            </a:r>
          </a:p>
        </p:txBody>
      </p:sp>
      <p:sp>
        <p:nvSpPr>
          <p:cNvPr id="47107" name="Slide Number Placeholder 3">
            <a:extLst>
              <a:ext uri="{FF2B5EF4-FFF2-40B4-BE49-F238E27FC236}">
                <a16:creationId xmlns:a16="http://schemas.microsoft.com/office/drawing/2014/main" id="{30080C51-AF42-49B8-9FAD-B6374AF06B3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8DC7D0-C347-4C02-B1AC-F8483AB0CCDA}" type="slidenum">
              <a:rPr lang="en-US" altLang="en-US"/>
              <a:pPr eaLnBrk="1" hangingPunct="1"/>
              <a:t>44</a:t>
            </a:fld>
            <a:endParaRPr lang="en-US" altLang="en-US"/>
          </a:p>
        </p:txBody>
      </p:sp>
      <p:sp>
        <p:nvSpPr>
          <p:cNvPr id="6" name="Title 4">
            <a:extLst>
              <a:ext uri="{FF2B5EF4-FFF2-40B4-BE49-F238E27FC236}">
                <a16:creationId xmlns:a16="http://schemas.microsoft.com/office/drawing/2014/main" id="{C727BECE-16E8-43F5-B939-086FC4F78956}"/>
              </a:ext>
            </a:extLst>
          </p:cNvPr>
          <p:cNvSpPr>
            <a:spLocks noGrp="1"/>
          </p:cNvSpPr>
          <p:nvPr/>
        </p:nvSpPr>
        <p:spPr bwMode="auto">
          <a:xfrm>
            <a:off x="658813" y="457200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000" b="1" cap="all">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a:defRPr/>
            </a:pPr>
            <a:r>
              <a:rPr lang="en-US" i="1" dirty="0">
                <a:solidFill>
                  <a:schemeClr val="tx1"/>
                </a:solidFill>
              </a:rPr>
              <a:t>Application Processing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52F24D9-DE7C-4D3A-A361-3E60688691B4}"/>
              </a:ext>
            </a:extLst>
          </p:cNvPr>
          <p:cNvSpPr>
            <a:spLocks noGrp="1" noChangeArrowheads="1"/>
          </p:cNvSpPr>
          <p:nvPr>
            <p:ph type="title"/>
          </p:nvPr>
        </p:nvSpPr>
        <p:spPr/>
        <p:txBody>
          <a:bodyPr/>
          <a:lstStyle/>
          <a:p>
            <a:pPr eaLnBrk="1" hangingPunct="1"/>
            <a:r>
              <a:rPr lang="en-US" altLang="en-US"/>
              <a:t>BDN Migration - Background</a:t>
            </a:r>
          </a:p>
        </p:txBody>
      </p:sp>
      <p:sp>
        <p:nvSpPr>
          <p:cNvPr id="4099" name="Rectangle 4">
            <a:extLst>
              <a:ext uri="{FF2B5EF4-FFF2-40B4-BE49-F238E27FC236}">
                <a16:creationId xmlns:a16="http://schemas.microsoft.com/office/drawing/2014/main" id="{53D27BA9-BCEB-413B-8029-EF5610A1C31F}"/>
              </a:ext>
            </a:extLst>
          </p:cNvPr>
          <p:cNvSpPr>
            <a:spLocks noGrp="1" noChangeArrowheads="1"/>
          </p:cNvSpPr>
          <p:nvPr>
            <p:ph type="body" idx="1"/>
          </p:nvPr>
        </p:nvSpPr>
        <p:spPr>
          <a:xfrm>
            <a:off x="457200" y="1447800"/>
            <a:ext cx="7772400" cy="4876800"/>
          </a:xfrm>
        </p:spPr>
        <p:txBody>
          <a:bodyPr/>
          <a:lstStyle/>
          <a:p>
            <a:pPr eaLnBrk="1" hangingPunct="1">
              <a:buFontTx/>
              <a:buNone/>
              <a:defRPr/>
            </a:pPr>
            <a:r>
              <a:rPr lang="en-US" altLang="en-US" sz="2400" i="1" dirty="0"/>
              <a:t> VR&amp;E Service is migrating from BDN to the use of Corporate WINRS as a single system to:</a:t>
            </a:r>
          </a:p>
          <a:p>
            <a:pPr eaLnBrk="1" hangingPunct="1">
              <a:buFontTx/>
              <a:buChar char="-"/>
              <a:defRPr/>
            </a:pPr>
            <a:r>
              <a:rPr lang="en-US" altLang="en-US" sz="2000" i="1" dirty="0"/>
              <a:t>Create Ch31 records</a:t>
            </a:r>
          </a:p>
          <a:p>
            <a:pPr eaLnBrk="1" hangingPunct="1">
              <a:buFontTx/>
              <a:buChar char="-"/>
              <a:defRPr/>
            </a:pPr>
            <a:r>
              <a:rPr lang="en-US" altLang="en-US" sz="2000" i="1" dirty="0"/>
              <a:t>Manage Ch31 services</a:t>
            </a:r>
          </a:p>
          <a:p>
            <a:pPr eaLnBrk="1" hangingPunct="1">
              <a:buFontTx/>
              <a:buChar char="-"/>
              <a:defRPr/>
            </a:pPr>
            <a:r>
              <a:rPr lang="en-US" altLang="en-US" sz="2000" i="1" dirty="0"/>
              <a:t>To pay subsistence allowance benefits</a:t>
            </a:r>
          </a:p>
          <a:p>
            <a:pPr eaLnBrk="1" hangingPunct="1">
              <a:buFontTx/>
              <a:buNone/>
              <a:defRPr/>
            </a:pPr>
            <a:r>
              <a:rPr lang="en-US" altLang="en-US" sz="2400" i="1" dirty="0"/>
              <a:t>Corporate WINRS has been enhanced with:</a:t>
            </a:r>
          </a:p>
          <a:p>
            <a:pPr eaLnBrk="1" hangingPunct="1">
              <a:buFontTx/>
              <a:buChar char="-"/>
              <a:defRPr/>
            </a:pPr>
            <a:r>
              <a:rPr lang="en-US" altLang="en-US" sz="2000" i="1" dirty="0"/>
              <a:t>Robust eligibility/entitlement module (</a:t>
            </a:r>
            <a:r>
              <a:rPr lang="en-US" altLang="en-US" sz="2000" i="1" dirty="0" err="1"/>
              <a:t>AutoGED</a:t>
            </a:r>
            <a:r>
              <a:rPr lang="en-US" altLang="en-US" sz="2000" i="1" dirty="0"/>
              <a:t>)</a:t>
            </a:r>
          </a:p>
          <a:p>
            <a:pPr eaLnBrk="1" hangingPunct="1">
              <a:buFontTx/>
              <a:buChar char="-"/>
              <a:defRPr/>
            </a:pPr>
            <a:r>
              <a:rPr lang="en-US" altLang="en-US" sz="2000" i="1" dirty="0"/>
              <a:t>Fully functioning subsistence allowance module (SAM)</a:t>
            </a:r>
          </a:p>
          <a:p>
            <a:pPr marL="0" indent="0" eaLnBrk="1" hangingPunct="1">
              <a:buFontTx/>
              <a:buNone/>
              <a:defRPr/>
            </a:pPr>
            <a:endParaRPr lang="en-US" altLang="en-US" sz="2400" i="1" dirty="0"/>
          </a:p>
          <a:p>
            <a:pPr marL="0" indent="0" eaLnBrk="1" hangingPunct="1">
              <a:buFontTx/>
              <a:buNone/>
              <a:defRPr/>
            </a:pPr>
            <a:r>
              <a:rPr lang="en-US" altLang="en-US" sz="2400" i="1" dirty="0"/>
              <a:t>CWINRS release 3.1 and the ongoing BDN Archiving project are both driving the Ch31 transition from BDN to CWINRS.	</a:t>
            </a:r>
          </a:p>
        </p:txBody>
      </p:sp>
      <p:sp>
        <p:nvSpPr>
          <p:cNvPr id="48132" name="Slide Number Placeholder 1">
            <a:extLst>
              <a:ext uri="{FF2B5EF4-FFF2-40B4-BE49-F238E27FC236}">
                <a16:creationId xmlns:a16="http://schemas.microsoft.com/office/drawing/2014/main" id="{CEB9DD7F-5962-41C8-9319-1A4A459F379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F0BF6F-B79B-427C-9DEC-9530D24C103A}" type="slidenum">
              <a:rPr lang="en-US" altLang="en-US"/>
              <a:pPr eaLnBrk="1" hangingPunct="1"/>
              <a:t>45</a:t>
            </a:fld>
            <a:endParaRPr lang="en-US" alt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4964E6C-6D31-4DD2-A982-BEE2B3B3DC46}"/>
              </a:ext>
            </a:extLst>
          </p:cNvPr>
          <p:cNvSpPr>
            <a:spLocks noGrp="1" noChangeArrowheads="1"/>
          </p:cNvSpPr>
          <p:nvPr>
            <p:ph type="title"/>
          </p:nvPr>
        </p:nvSpPr>
        <p:spPr/>
        <p:txBody>
          <a:bodyPr/>
          <a:lstStyle/>
          <a:p>
            <a:pPr eaLnBrk="1" hangingPunct="1"/>
            <a:r>
              <a:rPr lang="en-US" altLang="en-US"/>
              <a:t>BDN Migration – Archiving</a:t>
            </a:r>
          </a:p>
        </p:txBody>
      </p:sp>
      <p:sp>
        <p:nvSpPr>
          <p:cNvPr id="5123" name="Rectangle 4">
            <a:extLst>
              <a:ext uri="{FF2B5EF4-FFF2-40B4-BE49-F238E27FC236}">
                <a16:creationId xmlns:a16="http://schemas.microsoft.com/office/drawing/2014/main" id="{FDDF1750-79E9-4156-A642-87369B9B3CC3}"/>
              </a:ext>
            </a:extLst>
          </p:cNvPr>
          <p:cNvSpPr>
            <a:spLocks noGrp="1" noChangeArrowheads="1"/>
          </p:cNvSpPr>
          <p:nvPr>
            <p:ph type="body" idx="1"/>
          </p:nvPr>
        </p:nvSpPr>
        <p:spPr>
          <a:xfrm>
            <a:off x="457200" y="1447800"/>
            <a:ext cx="7772400" cy="4876800"/>
          </a:xfrm>
        </p:spPr>
        <p:txBody>
          <a:bodyPr/>
          <a:lstStyle/>
          <a:p>
            <a:pPr eaLnBrk="1" hangingPunct="1">
              <a:buFontTx/>
              <a:buNone/>
              <a:defRPr/>
            </a:pPr>
            <a:r>
              <a:rPr lang="en-US" altLang="en-US" sz="2400" i="1" dirty="0"/>
              <a:t> What happens when a BDN record is archived?</a:t>
            </a:r>
            <a:endParaRPr lang="en-US" altLang="en-US" sz="2000" i="1" dirty="0"/>
          </a:p>
          <a:p>
            <a:pPr lvl="1" eaLnBrk="1" hangingPunct="1">
              <a:buFontTx/>
              <a:buChar char="-"/>
              <a:defRPr/>
            </a:pPr>
            <a:r>
              <a:rPr lang="en-US" altLang="en-US" sz="2000" i="1" dirty="0"/>
              <a:t>BDN record is deleted</a:t>
            </a:r>
          </a:p>
          <a:p>
            <a:pPr lvl="1" eaLnBrk="1" hangingPunct="1">
              <a:buFontTx/>
              <a:buChar char="-"/>
              <a:defRPr/>
            </a:pPr>
            <a:r>
              <a:rPr lang="en-US" sz="2000" i="1" dirty="0"/>
              <a:t>BDN data segments are stored in the Corporate data base for future use by CWINRS (</a:t>
            </a:r>
            <a:r>
              <a:rPr lang="en-US" sz="2000" i="1" dirty="0" err="1"/>
              <a:t>AutoGED</a:t>
            </a:r>
            <a:r>
              <a:rPr lang="en-US" sz="2000" i="1" dirty="0"/>
              <a:t> will access this data for reopened claims)</a:t>
            </a:r>
          </a:p>
          <a:p>
            <a:pPr lvl="1" eaLnBrk="1" hangingPunct="1">
              <a:buFontTx/>
              <a:buChar char="-"/>
              <a:defRPr/>
            </a:pPr>
            <a:r>
              <a:rPr lang="en-US" sz="2000" i="1" dirty="0"/>
              <a:t>BDN screen series M32 – M38, M01 and M39 are stored in Share (Pre-Conversion Tab in Corporate Inquiries Module) for reference</a:t>
            </a:r>
          </a:p>
          <a:p>
            <a:pPr lvl="1" eaLnBrk="1" hangingPunct="1">
              <a:buFontTx/>
              <a:buChar char="-"/>
              <a:defRPr/>
            </a:pPr>
            <a:endParaRPr lang="en-US" sz="2400" dirty="0"/>
          </a:p>
          <a:p>
            <a:pPr marL="457200" lvl="1" indent="0" eaLnBrk="1" hangingPunct="1">
              <a:buFontTx/>
              <a:buNone/>
              <a:defRPr/>
            </a:pPr>
            <a:endParaRPr lang="en-US" altLang="en-US" sz="2000" i="1" dirty="0"/>
          </a:p>
        </p:txBody>
      </p:sp>
      <p:sp>
        <p:nvSpPr>
          <p:cNvPr id="49156" name="Slide Number Placeholder 1">
            <a:extLst>
              <a:ext uri="{FF2B5EF4-FFF2-40B4-BE49-F238E27FC236}">
                <a16:creationId xmlns:a16="http://schemas.microsoft.com/office/drawing/2014/main" id="{06CEC2B1-D3BB-40B3-BB0F-8F357F4356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BAFA5F-DBCA-4FF5-A4EF-6FF8F25DC631}" type="slidenum">
              <a:rPr lang="en-US" altLang="en-US"/>
              <a:pPr eaLnBrk="1" hangingPunct="1"/>
              <a:t>46</a:t>
            </a:fld>
            <a:endParaRPr lang="en-US" alt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546414C-E8F8-44D6-A5E3-0FF65A755FFE}"/>
              </a:ext>
            </a:extLst>
          </p:cNvPr>
          <p:cNvSpPr>
            <a:spLocks noGrp="1" noChangeArrowheads="1"/>
          </p:cNvSpPr>
          <p:nvPr>
            <p:ph type="title"/>
          </p:nvPr>
        </p:nvSpPr>
        <p:spPr/>
        <p:txBody>
          <a:bodyPr/>
          <a:lstStyle/>
          <a:p>
            <a:pPr eaLnBrk="1" hangingPunct="1"/>
            <a:r>
              <a:rPr lang="en-US" altLang="en-US"/>
              <a:t>AutoGED - Indexing/Archiving Impact</a:t>
            </a:r>
          </a:p>
        </p:txBody>
      </p:sp>
      <p:sp>
        <p:nvSpPr>
          <p:cNvPr id="14339" name="Rectangle 3">
            <a:extLst>
              <a:ext uri="{FF2B5EF4-FFF2-40B4-BE49-F238E27FC236}">
                <a16:creationId xmlns:a16="http://schemas.microsoft.com/office/drawing/2014/main" id="{29D24923-9467-4991-99AE-CED7E0F73E32}"/>
              </a:ext>
            </a:extLst>
          </p:cNvPr>
          <p:cNvSpPr>
            <a:spLocks noGrp="1" noChangeArrowheads="1"/>
          </p:cNvSpPr>
          <p:nvPr>
            <p:ph type="body" idx="1"/>
          </p:nvPr>
        </p:nvSpPr>
        <p:spPr/>
        <p:txBody>
          <a:bodyPr/>
          <a:lstStyle/>
          <a:p>
            <a:pPr marL="0" indent="0" eaLnBrk="1" hangingPunct="1">
              <a:buFontTx/>
              <a:buNone/>
              <a:defRPr/>
            </a:pPr>
            <a:r>
              <a:rPr lang="en-US" altLang="en-US" sz="2400" i="1" dirty="0"/>
              <a:t>CWINRS AutoGED – Index/Archiving Impact</a:t>
            </a:r>
          </a:p>
          <a:p>
            <a:pPr lvl="1" eaLnBrk="1" hangingPunct="1">
              <a:defRPr/>
            </a:pPr>
            <a:r>
              <a:rPr lang="en-US" altLang="en-US" sz="2000" i="1" dirty="0"/>
              <a:t>No screen changes to AutoGED </a:t>
            </a:r>
          </a:p>
          <a:p>
            <a:pPr lvl="2" eaLnBrk="1" hangingPunct="1">
              <a:defRPr/>
            </a:pPr>
            <a:r>
              <a:rPr lang="en-US" altLang="en-US" sz="1800" i="1" dirty="0"/>
              <a:t>All changes are to background processes  to check or create Index record, synchronize entitlement, etc.</a:t>
            </a:r>
          </a:p>
          <a:p>
            <a:pPr lvl="2" eaLnBrk="1" hangingPunct="1">
              <a:defRPr/>
            </a:pPr>
            <a:r>
              <a:rPr lang="en-US" altLang="en-US" sz="1800" i="1" dirty="0"/>
              <a:t>Warning messages displayed, processing stopped</a:t>
            </a:r>
          </a:p>
          <a:p>
            <a:pPr lvl="2" eaLnBrk="1" hangingPunct="1">
              <a:defRPr/>
            </a:pPr>
            <a:r>
              <a:rPr lang="en-US" altLang="en-US" sz="1800" i="1" dirty="0"/>
              <a:t>Sample warning message below is displayed when you try to add an award in SAM when the Index points to BDN.</a:t>
            </a:r>
          </a:p>
          <a:p>
            <a:pPr marL="457200" lvl="1" indent="0" eaLnBrk="1" hangingPunct="1">
              <a:buFontTx/>
              <a:buNone/>
              <a:defRPr/>
            </a:pPr>
            <a:endParaRPr lang="en-US" altLang="en-US" sz="1800" dirty="0"/>
          </a:p>
        </p:txBody>
      </p:sp>
      <p:pic>
        <p:nvPicPr>
          <p:cNvPr id="50180" name="Picture 3">
            <a:extLst>
              <a:ext uri="{FF2B5EF4-FFF2-40B4-BE49-F238E27FC236}">
                <a16:creationId xmlns:a16="http://schemas.microsoft.com/office/drawing/2014/main" id="{5CE5EC87-F683-4B07-A28E-737B5A022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267200"/>
            <a:ext cx="31242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Slide Number Placeholder 1">
            <a:extLst>
              <a:ext uri="{FF2B5EF4-FFF2-40B4-BE49-F238E27FC236}">
                <a16:creationId xmlns:a16="http://schemas.microsoft.com/office/drawing/2014/main" id="{9513707C-9333-4AA1-A434-00F9F49070C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08FA30-12B0-41F3-9D52-9D123F9479B2}" type="slidenum">
              <a:rPr lang="en-US" altLang="en-US"/>
              <a:pPr eaLnBrk="1" hangingPunct="1"/>
              <a:t>47</a:t>
            </a:fld>
            <a:endParaRPr lang="en-US"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FFEFD60-C8F4-4D46-9D94-6BC8839DBD4C}"/>
              </a:ext>
            </a:extLst>
          </p:cNvPr>
          <p:cNvSpPr>
            <a:spLocks noGrp="1" noChangeArrowheads="1"/>
          </p:cNvSpPr>
          <p:nvPr>
            <p:ph type="title"/>
          </p:nvPr>
        </p:nvSpPr>
        <p:spPr/>
        <p:txBody>
          <a:bodyPr/>
          <a:lstStyle/>
          <a:p>
            <a:pPr eaLnBrk="1" hangingPunct="1"/>
            <a:r>
              <a:rPr lang="en-US" altLang="en-US"/>
              <a:t>How to Identify an Indexed Record</a:t>
            </a:r>
          </a:p>
        </p:txBody>
      </p:sp>
      <p:sp>
        <p:nvSpPr>
          <p:cNvPr id="51203" name="Rectangle 3">
            <a:extLst>
              <a:ext uri="{FF2B5EF4-FFF2-40B4-BE49-F238E27FC236}">
                <a16:creationId xmlns:a16="http://schemas.microsoft.com/office/drawing/2014/main" id="{4E4DD353-B154-4519-8380-9049C674F68F}"/>
              </a:ext>
            </a:extLst>
          </p:cNvPr>
          <p:cNvSpPr>
            <a:spLocks noGrp="1" noChangeArrowheads="1"/>
          </p:cNvSpPr>
          <p:nvPr>
            <p:ph type="body" idx="1"/>
          </p:nvPr>
        </p:nvSpPr>
        <p:spPr/>
        <p:txBody>
          <a:bodyPr/>
          <a:lstStyle/>
          <a:p>
            <a:pPr marL="0" indent="0" eaLnBrk="1" hangingPunct="1">
              <a:lnSpc>
                <a:spcPct val="90000"/>
              </a:lnSpc>
              <a:buFontTx/>
              <a:buNone/>
            </a:pPr>
            <a:r>
              <a:rPr lang="en-US" altLang="en-US" sz="2400" i="1"/>
              <a:t>BDN Ready screen will post the message displayed</a:t>
            </a:r>
          </a:p>
        </p:txBody>
      </p:sp>
      <p:pic>
        <p:nvPicPr>
          <p:cNvPr id="51204" name="Picture 6">
            <a:extLst>
              <a:ext uri="{FF2B5EF4-FFF2-40B4-BE49-F238E27FC236}">
                <a16:creationId xmlns:a16="http://schemas.microsoft.com/office/drawing/2014/main" id="{5DC6B01C-5BFF-40D0-8B4F-B0879A592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2057400"/>
            <a:ext cx="6605587" cy="409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a:extLst>
              <a:ext uri="{FF2B5EF4-FFF2-40B4-BE49-F238E27FC236}">
                <a16:creationId xmlns:a16="http://schemas.microsoft.com/office/drawing/2014/main" id="{82B87B3C-A630-42A7-9F67-C9CB49DF6DC4}"/>
              </a:ext>
            </a:extLst>
          </p:cNvPr>
          <p:cNvCxnSpPr/>
          <p:nvPr/>
        </p:nvCxnSpPr>
        <p:spPr>
          <a:xfrm flipV="1">
            <a:off x="304800" y="5257800"/>
            <a:ext cx="938213"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206" name="Slide Number Placeholder 1">
            <a:extLst>
              <a:ext uri="{FF2B5EF4-FFF2-40B4-BE49-F238E27FC236}">
                <a16:creationId xmlns:a16="http://schemas.microsoft.com/office/drawing/2014/main" id="{9A8D7D6B-26CE-433B-8D46-AE93994B3F1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F53D6D-DA52-4C80-AA19-000007792AF0}" type="slidenum">
              <a:rPr lang="en-US" altLang="en-US"/>
              <a:pPr eaLnBrk="1" hangingPunct="1"/>
              <a:t>48</a:t>
            </a:fld>
            <a:endParaRPr lang="en-US"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2">
            <a:extLst>
              <a:ext uri="{FF2B5EF4-FFF2-40B4-BE49-F238E27FC236}">
                <a16:creationId xmlns:a16="http://schemas.microsoft.com/office/drawing/2014/main" id="{27B6C74E-5A80-41DC-A165-5CA7DB77BF6F}"/>
              </a:ext>
            </a:extLst>
          </p:cNvPr>
          <p:cNvSpPr>
            <a:spLocks noGrp="1"/>
          </p:cNvSpPr>
          <p:nvPr>
            <p:ph type="body" idx="1"/>
          </p:nvPr>
        </p:nvSpPr>
        <p:spPr>
          <a:xfrm>
            <a:off x="722313" y="2362200"/>
            <a:ext cx="7772400" cy="2044700"/>
          </a:xfrm>
          <a:solidFill>
            <a:srgbClr val="0070C0"/>
          </a:solidFill>
        </p:spPr>
        <p:txBody>
          <a:bodyPr/>
          <a:lstStyle/>
          <a:p>
            <a:r>
              <a:rPr lang="en-US" altLang="en-US" sz="6000">
                <a:latin typeface="Arial Black" panose="020B0A04020102020204" pitchFamily="34" charset="0"/>
              </a:rPr>
              <a:t>Eligibility Entitlement</a:t>
            </a:r>
          </a:p>
        </p:txBody>
      </p:sp>
      <p:sp>
        <p:nvSpPr>
          <p:cNvPr id="52227" name="Slide Number Placeholder 3">
            <a:extLst>
              <a:ext uri="{FF2B5EF4-FFF2-40B4-BE49-F238E27FC236}">
                <a16:creationId xmlns:a16="http://schemas.microsoft.com/office/drawing/2014/main" id="{42EBD524-70EC-4EDB-A58A-279A749AF49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9230CC-5A0E-46A5-8141-16D681E430D0}" type="slidenum">
              <a:rPr lang="en-US" altLang="en-US"/>
              <a:pPr eaLnBrk="1" hangingPunct="1"/>
              <a:t>49</a:t>
            </a:fld>
            <a:endParaRPr lang="en-US" altLang="en-US"/>
          </a:p>
        </p:txBody>
      </p:sp>
      <p:sp>
        <p:nvSpPr>
          <p:cNvPr id="5" name="Title 4">
            <a:extLst>
              <a:ext uri="{FF2B5EF4-FFF2-40B4-BE49-F238E27FC236}">
                <a16:creationId xmlns:a16="http://schemas.microsoft.com/office/drawing/2014/main" id="{A8D53F21-4A3D-4426-956E-4EA059354E3D}"/>
              </a:ext>
            </a:extLst>
          </p:cNvPr>
          <p:cNvSpPr>
            <a:spLocks noGrp="1"/>
          </p:cNvSpPr>
          <p:nvPr/>
        </p:nvSpPr>
        <p:spPr bwMode="auto">
          <a:xfrm>
            <a:off x="685800" y="441960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000" b="1" cap="all">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a:defRPr/>
            </a:pPr>
            <a:r>
              <a:rPr lang="en-US" i="1" dirty="0">
                <a:solidFill>
                  <a:schemeClr val="tx1"/>
                </a:solidFill>
              </a:rPr>
              <a:t>Application Processing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B922E2C-11C1-4113-B1AD-81C308512CCD}"/>
              </a:ext>
            </a:extLst>
          </p:cNvPr>
          <p:cNvSpPr>
            <a:spLocks noGrp="1"/>
          </p:cNvSpPr>
          <p:nvPr>
            <p:ph type="title"/>
          </p:nvPr>
        </p:nvSpPr>
        <p:spPr/>
        <p:txBody>
          <a:bodyPr/>
          <a:lstStyle/>
          <a:p>
            <a:pPr>
              <a:defRPr/>
            </a:pPr>
            <a:r>
              <a:rPr lang="en-US" i="1" dirty="0">
                <a:solidFill>
                  <a:schemeClr val="tx1"/>
                </a:solidFill>
              </a:rPr>
              <a:t>Application Processing</a:t>
            </a:r>
          </a:p>
        </p:txBody>
      </p:sp>
      <p:sp>
        <p:nvSpPr>
          <p:cNvPr id="7171" name="Subtitle 8">
            <a:extLst>
              <a:ext uri="{FF2B5EF4-FFF2-40B4-BE49-F238E27FC236}">
                <a16:creationId xmlns:a16="http://schemas.microsoft.com/office/drawing/2014/main" id="{78672C01-34AB-4515-86C0-43A2C3ACEA6E}"/>
              </a:ext>
            </a:extLst>
          </p:cNvPr>
          <p:cNvSpPr>
            <a:spLocks noGrp="1"/>
          </p:cNvSpPr>
          <p:nvPr>
            <p:ph type="body" idx="1"/>
          </p:nvPr>
        </p:nvSpPr>
        <p:spPr>
          <a:xfrm>
            <a:off x="722313" y="2514600"/>
            <a:ext cx="7772400" cy="1892300"/>
          </a:xfrm>
          <a:solidFill>
            <a:schemeClr val="accent2"/>
          </a:solidFill>
        </p:spPr>
        <p:txBody>
          <a:bodyPr/>
          <a:lstStyle/>
          <a:p>
            <a:r>
              <a:rPr lang="en-US" altLang="en-US" sz="6000">
                <a:solidFill>
                  <a:schemeClr val="bg1"/>
                </a:solidFill>
                <a:latin typeface="Arial Black" panose="020B0A04020102020204" pitchFamily="34" charset="0"/>
              </a:rPr>
              <a:t>Claim Development</a:t>
            </a:r>
          </a:p>
        </p:txBody>
      </p:sp>
      <p:sp>
        <p:nvSpPr>
          <p:cNvPr id="7172" name="Slide Number Placeholder 3">
            <a:extLst>
              <a:ext uri="{FF2B5EF4-FFF2-40B4-BE49-F238E27FC236}">
                <a16:creationId xmlns:a16="http://schemas.microsoft.com/office/drawing/2014/main" id="{4DF8B10F-F359-4B6F-8B5A-EA2E5A487827}"/>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3AEABE-AF13-415B-A477-765D4F3F8E25}" type="slidenum">
              <a:rPr lang="en-US" altLang="en-US"/>
              <a:pPr eaLnBrk="1" hangingPunct="1"/>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7B28F76-4F4F-42FF-A032-D6041B9A18B7}"/>
              </a:ext>
            </a:extLst>
          </p:cNvPr>
          <p:cNvSpPr>
            <a:spLocks noGrp="1"/>
          </p:cNvSpPr>
          <p:nvPr>
            <p:ph type="title"/>
          </p:nvPr>
        </p:nvSpPr>
        <p:spPr>
          <a:solidFill>
            <a:srgbClr val="0070C0"/>
          </a:solidFill>
        </p:spPr>
        <p:txBody>
          <a:bodyPr/>
          <a:lstStyle/>
          <a:p>
            <a:pPr eaLnBrk="1" hangingPunct="1"/>
            <a:r>
              <a:rPr lang="en-US" altLang="en-US"/>
              <a:t>Eligibility Entitlement Update</a:t>
            </a:r>
            <a:br>
              <a:rPr lang="en-US" altLang="en-US"/>
            </a:br>
            <a:r>
              <a:rPr lang="en-US" altLang="en-US"/>
              <a:t>(charging entitlement to Ch31)</a:t>
            </a:r>
          </a:p>
        </p:txBody>
      </p:sp>
      <p:pic>
        <p:nvPicPr>
          <p:cNvPr id="53251" name="Picture 3">
            <a:extLst>
              <a:ext uri="{FF2B5EF4-FFF2-40B4-BE49-F238E27FC236}">
                <a16:creationId xmlns:a16="http://schemas.microsoft.com/office/drawing/2014/main" id="{CFE1C2E3-EF23-46F1-9F48-2754875B1C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600200"/>
            <a:ext cx="7924800" cy="4525963"/>
          </a:xfrm>
        </p:spPr>
      </p:pic>
      <p:sp>
        <p:nvSpPr>
          <p:cNvPr id="53252" name="Slide Number Placeholder 1">
            <a:extLst>
              <a:ext uri="{FF2B5EF4-FFF2-40B4-BE49-F238E27FC236}">
                <a16:creationId xmlns:a16="http://schemas.microsoft.com/office/drawing/2014/main" id="{733E891E-26EC-4D17-90EE-0644F12951F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B777C0-E66D-41F5-BCD5-6D76AEF0C991}" type="slidenum">
              <a:rPr lang="en-US" altLang="en-US"/>
              <a:pPr eaLnBrk="1" hangingPunct="1"/>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559B772-4A56-43E0-9C61-2672F1A7FA29}"/>
              </a:ext>
            </a:extLst>
          </p:cNvPr>
          <p:cNvSpPr>
            <a:spLocks noGrp="1"/>
          </p:cNvSpPr>
          <p:nvPr>
            <p:ph type="title"/>
          </p:nvPr>
        </p:nvSpPr>
        <p:spPr>
          <a:solidFill>
            <a:srgbClr val="0070C0"/>
          </a:solidFill>
        </p:spPr>
        <p:txBody>
          <a:bodyPr/>
          <a:lstStyle/>
          <a:p>
            <a:pPr eaLnBrk="1" hangingPunct="1"/>
            <a:r>
              <a:rPr lang="en-US" altLang="en-US"/>
              <a:t>Eligibility Entitlement Update</a:t>
            </a:r>
            <a:br>
              <a:rPr lang="en-US" altLang="en-US"/>
            </a:br>
            <a:r>
              <a:rPr lang="en-US" altLang="en-US"/>
              <a:t>(charging entitlement to Ch31)</a:t>
            </a:r>
          </a:p>
        </p:txBody>
      </p:sp>
      <p:pic>
        <p:nvPicPr>
          <p:cNvPr id="54275" name="Picture 2">
            <a:extLst>
              <a:ext uri="{FF2B5EF4-FFF2-40B4-BE49-F238E27FC236}">
                <a16:creationId xmlns:a16="http://schemas.microsoft.com/office/drawing/2014/main" id="{EEF47A16-5A3B-4873-BCC1-198CFA40C6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600200"/>
            <a:ext cx="7543800" cy="4525963"/>
          </a:xfrm>
        </p:spPr>
      </p:pic>
      <p:sp>
        <p:nvSpPr>
          <p:cNvPr id="54276" name="Slide Number Placeholder 1">
            <a:extLst>
              <a:ext uri="{FF2B5EF4-FFF2-40B4-BE49-F238E27FC236}">
                <a16:creationId xmlns:a16="http://schemas.microsoft.com/office/drawing/2014/main" id="{5DB4CD78-4536-49AD-B909-1ADDEFBCB0B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A5622B-891C-485F-A262-090E2968A7D3}" type="slidenum">
              <a:rPr lang="en-US" altLang="en-US"/>
              <a:pPr eaLnBrk="1" hangingPunct="1"/>
              <a:t>51</a:t>
            </a:fld>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6CCC8D9A-B933-47E6-B7AF-B7C44384903F}"/>
              </a:ext>
            </a:extLst>
          </p:cNvPr>
          <p:cNvSpPr>
            <a:spLocks noGrp="1"/>
          </p:cNvSpPr>
          <p:nvPr>
            <p:ph type="title"/>
          </p:nvPr>
        </p:nvSpPr>
        <p:spPr>
          <a:solidFill>
            <a:srgbClr val="0070C0"/>
          </a:solidFill>
        </p:spPr>
        <p:txBody>
          <a:bodyPr/>
          <a:lstStyle/>
          <a:p>
            <a:pPr eaLnBrk="1" hangingPunct="1"/>
            <a:r>
              <a:rPr lang="en-US" altLang="en-US"/>
              <a:t>Eligibility Entitlement Update</a:t>
            </a:r>
            <a:br>
              <a:rPr lang="en-US" altLang="en-US"/>
            </a:br>
            <a:r>
              <a:rPr lang="en-US" altLang="en-US"/>
              <a:t>(charging entitlement to Ch31)</a:t>
            </a:r>
          </a:p>
        </p:txBody>
      </p:sp>
      <p:pic>
        <p:nvPicPr>
          <p:cNvPr id="55299" name="Picture 2">
            <a:extLst>
              <a:ext uri="{FF2B5EF4-FFF2-40B4-BE49-F238E27FC236}">
                <a16:creationId xmlns:a16="http://schemas.microsoft.com/office/drawing/2014/main" id="{BF228A21-5CAB-4B3F-8A39-53409BFC26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600200"/>
            <a:ext cx="7696200" cy="4525963"/>
          </a:xfrm>
        </p:spPr>
      </p:pic>
      <p:sp>
        <p:nvSpPr>
          <p:cNvPr id="55300" name="Slide Number Placeholder 1">
            <a:extLst>
              <a:ext uri="{FF2B5EF4-FFF2-40B4-BE49-F238E27FC236}">
                <a16:creationId xmlns:a16="http://schemas.microsoft.com/office/drawing/2014/main" id="{BA5E57BD-244D-472C-B821-4F9C6E19A9D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F0A440-329E-4143-8685-28142D3193A0}" type="slidenum">
              <a:rPr lang="en-US" altLang="en-US"/>
              <a:pPr eaLnBrk="1" hangingPunct="1"/>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54AA78F-A7C8-40CC-A689-5A40A5614621}"/>
              </a:ext>
            </a:extLst>
          </p:cNvPr>
          <p:cNvSpPr>
            <a:spLocks noGrp="1"/>
          </p:cNvSpPr>
          <p:nvPr>
            <p:ph type="title"/>
          </p:nvPr>
        </p:nvSpPr>
        <p:spPr/>
        <p:txBody>
          <a:bodyPr/>
          <a:lstStyle/>
          <a:p>
            <a:r>
              <a:rPr lang="en-US" altLang="en-US"/>
              <a:t>Questions</a:t>
            </a:r>
          </a:p>
        </p:txBody>
      </p:sp>
      <p:sp>
        <p:nvSpPr>
          <p:cNvPr id="56323" name="Slide Number Placeholder 2">
            <a:extLst>
              <a:ext uri="{FF2B5EF4-FFF2-40B4-BE49-F238E27FC236}">
                <a16:creationId xmlns:a16="http://schemas.microsoft.com/office/drawing/2014/main" id="{9577BB91-B7ED-409F-A55C-469786DD608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9E7D80-CF8C-416E-B122-FA0AD4FBD98A}" type="slidenum">
              <a:rPr lang="en-US" altLang="en-US"/>
              <a:pPr eaLnBrk="1" hangingPunct="1"/>
              <a:t>53</a:t>
            </a:fld>
            <a:endParaRPr lang="en-US" altLang="en-US"/>
          </a:p>
        </p:txBody>
      </p:sp>
      <p:pic>
        <p:nvPicPr>
          <p:cNvPr id="56324" name="Picture 3" descr="C:\Users\vrelfigur\AppData\Local\Microsoft\Windows\Temporary Internet Files\Content.IE5\GYH2IQRK\MC900434859[1].png">
            <a:extLst>
              <a:ext uri="{FF2B5EF4-FFF2-40B4-BE49-F238E27FC236}">
                <a16:creationId xmlns:a16="http://schemas.microsoft.com/office/drawing/2014/main" id="{3990F8AD-5E6D-454C-9C44-953571625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31775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4">
            <a:extLst>
              <a:ext uri="{FF2B5EF4-FFF2-40B4-BE49-F238E27FC236}">
                <a16:creationId xmlns:a16="http://schemas.microsoft.com/office/drawing/2014/main" id="{47AD298C-2057-4819-9E18-DAFB25FDD17E}"/>
              </a:ext>
            </a:extLst>
          </p:cNvPr>
          <p:cNvSpPr txBox="1">
            <a:spLocks noChangeArrowheads="1"/>
          </p:cNvSpPr>
          <p:nvPr/>
        </p:nvSpPr>
        <p:spPr bwMode="auto">
          <a:xfrm>
            <a:off x="2286000" y="4648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2060"/>
                </a:solidFill>
                <a:cs typeface="Arial" panose="020B0604020202020204" pitchFamily="34" charset="0"/>
              </a:rPr>
              <a:t>       </a:t>
            </a:r>
            <a:r>
              <a:rPr lang="en-US" altLang="en-US" sz="3600" b="1">
                <a:solidFill>
                  <a:srgbClr val="0070C0"/>
                </a:solidFill>
                <a:cs typeface="Arial" panose="020B0604020202020204" pitchFamily="34" charset="0"/>
              </a:rPr>
              <a:t>QUESTIONS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C6A0445-E737-4D28-A988-FD6DFEC98540}"/>
              </a:ext>
            </a:extLst>
          </p:cNvPr>
          <p:cNvSpPr>
            <a:spLocks noGrp="1" noChangeArrowheads="1"/>
          </p:cNvSpPr>
          <p:nvPr>
            <p:ph type="title"/>
          </p:nvPr>
        </p:nvSpPr>
        <p:spPr/>
        <p:txBody>
          <a:bodyPr/>
          <a:lstStyle/>
          <a:p>
            <a:pPr eaLnBrk="1" hangingPunct="1"/>
            <a:r>
              <a:rPr lang="en-US" altLang="en-US"/>
              <a:t>References</a:t>
            </a:r>
          </a:p>
        </p:txBody>
      </p:sp>
      <p:sp>
        <p:nvSpPr>
          <p:cNvPr id="56323" name="Rectangle 3">
            <a:extLst>
              <a:ext uri="{FF2B5EF4-FFF2-40B4-BE49-F238E27FC236}">
                <a16:creationId xmlns:a16="http://schemas.microsoft.com/office/drawing/2014/main" id="{1AEEB390-EA24-4626-92FF-D1035E1D629C}"/>
              </a:ext>
            </a:extLst>
          </p:cNvPr>
          <p:cNvSpPr>
            <a:spLocks noGrp="1" noChangeArrowheads="1"/>
          </p:cNvSpPr>
          <p:nvPr>
            <p:ph type="body" sz="half" idx="1"/>
          </p:nvPr>
        </p:nvSpPr>
        <p:spPr>
          <a:xfrm>
            <a:off x="304800" y="1600200"/>
            <a:ext cx="5105400" cy="4525963"/>
          </a:xfrm>
        </p:spPr>
        <p:txBody>
          <a:bodyPr/>
          <a:lstStyle/>
          <a:p>
            <a:pPr eaLnBrk="1" hangingPunct="1">
              <a:defRPr/>
            </a:pPr>
            <a:r>
              <a:rPr lang="en-US" altLang="en-US" sz="2400" i="1" dirty="0"/>
              <a:t>M28.PIV.A.2</a:t>
            </a:r>
          </a:p>
          <a:p>
            <a:pPr marL="457200" lvl="1" indent="-457200" eaLnBrk="1" hangingPunct="1">
              <a:buFont typeface="Arial" pitchFamily="34" charset="0"/>
              <a:buChar char="•"/>
              <a:defRPr/>
            </a:pPr>
            <a:r>
              <a:rPr lang="en-US" altLang="en-US" sz="2400" i="1" dirty="0"/>
              <a:t>VR&amp;E Letter 28-13-21 (Revised) </a:t>
            </a:r>
          </a:p>
          <a:p>
            <a:pPr lvl="1" eaLnBrk="1" hangingPunct="1">
              <a:defRPr/>
            </a:pPr>
            <a:r>
              <a:rPr lang="en-US" altLang="en-US" sz="2000" i="1" dirty="0"/>
              <a:t>“AutoGED Overview,” August  27, 2013 by Ruth </a:t>
            </a:r>
            <a:r>
              <a:rPr lang="en-US" altLang="en-US" sz="2000" i="1" dirty="0" err="1"/>
              <a:t>Comeau</a:t>
            </a:r>
            <a:endParaRPr lang="en-US" altLang="en-US" sz="2000" i="1" dirty="0"/>
          </a:p>
          <a:p>
            <a:pPr eaLnBrk="1" hangingPunct="1">
              <a:defRPr/>
            </a:pPr>
            <a:r>
              <a:rPr lang="en-US" altLang="en-US" sz="2400" i="1" dirty="0"/>
              <a:t>VR&amp;E Knowledge Management Portal</a:t>
            </a:r>
          </a:p>
          <a:p>
            <a:pPr lvl="1" eaLnBrk="1" hangingPunct="1">
              <a:defRPr/>
            </a:pPr>
            <a:r>
              <a:rPr lang="en-US" altLang="en-US" sz="2000" i="1" dirty="0"/>
              <a:t>VR&amp;E Hotline Bulletin September 2012</a:t>
            </a:r>
          </a:p>
          <a:p>
            <a:pPr lvl="1" eaLnBrk="1" hangingPunct="1">
              <a:defRPr/>
            </a:pPr>
            <a:r>
              <a:rPr lang="en-US" altLang="en-US" sz="2400" i="1" dirty="0"/>
              <a:t>“</a:t>
            </a:r>
            <a:r>
              <a:rPr lang="en-US" altLang="en-US" sz="2000" i="1" dirty="0"/>
              <a:t>BDN Migration,” May 7, 2013 by Ruth </a:t>
            </a:r>
            <a:r>
              <a:rPr lang="en-US" altLang="en-US" sz="2000" i="1" dirty="0" err="1"/>
              <a:t>Comeau</a:t>
            </a:r>
            <a:endParaRPr lang="en-US" altLang="en-US" sz="2000" i="1" dirty="0"/>
          </a:p>
          <a:p>
            <a:pPr eaLnBrk="1" hangingPunct="1">
              <a:defRPr/>
            </a:pPr>
            <a:r>
              <a:rPr lang="en-US" altLang="en-US" sz="2400" i="1" dirty="0"/>
              <a:t>VR&amp;E Job Support Tools Portal</a:t>
            </a:r>
          </a:p>
        </p:txBody>
      </p:sp>
      <p:pic>
        <p:nvPicPr>
          <p:cNvPr id="57348" name="Picture 4" descr="MP900385317[1]">
            <a:extLst>
              <a:ext uri="{FF2B5EF4-FFF2-40B4-BE49-F238E27FC236}">
                <a16:creationId xmlns:a16="http://schemas.microsoft.com/office/drawing/2014/main" id="{0D68AEB7-668A-49BC-A071-D8797F00E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327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Slide Number Placeholder 1">
            <a:extLst>
              <a:ext uri="{FF2B5EF4-FFF2-40B4-BE49-F238E27FC236}">
                <a16:creationId xmlns:a16="http://schemas.microsoft.com/office/drawing/2014/main" id="{C6E58A3F-735E-47C9-8EFB-F62017D1A110}"/>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253E6C-121F-4C6F-9E1C-A4D0A6439B31}" type="slidenum">
              <a:rPr lang="en-US" altLang="en-US"/>
              <a:pPr eaLnBrk="1" hangingPunct="1"/>
              <a:t>54</a:t>
            </a:fld>
            <a:endParaRPr lang="en-US" alt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462640F-E54B-4E52-8DFA-E2696C0B8571}"/>
              </a:ext>
            </a:extLst>
          </p:cNvPr>
          <p:cNvSpPr>
            <a:spLocks noGrp="1" noChangeArrowheads="1"/>
          </p:cNvSpPr>
          <p:nvPr>
            <p:ph type="title"/>
          </p:nvPr>
        </p:nvSpPr>
        <p:spPr/>
        <p:txBody>
          <a:bodyPr/>
          <a:lstStyle/>
          <a:p>
            <a:pPr eaLnBrk="1" hangingPunct="1"/>
            <a:r>
              <a:rPr lang="en-US" altLang="en-US"/>
              <a:t>More Questions?</a:t>
            </a:r>
          </a:p>
        </p:txBody>
      </p:sp>
      <p:sp>
        <p:nvSpPr>
          <p:cNvPr id="58371" name="Rectangle 37">
            <a:extLst>
              <a:ext uri="{FF2B5EF4-FFF2-40B4-BE49-F238E27FC236}">
                <a16:creationId xmlns:a16="http://schemas.microsoft.com/office/drawing/2014/main" id="{1CE58933-5418-4281-A587-DFB097491E6A}"/>
              </a:ext>
            </a:extLst>
          </p:cNvPr>
          <p:cNvSpPr>
            <a:spLocks noChangeArrowheads="1"/>
          </p:cNvSpPr>
          <p:nvPr/>
        </p:nvSpPr>
        <p:spPr bwMode="auto">
          <a:xfrm>
            <a:off x="609600" y="1905000"/>
            <a:ext cx="792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i="1"/>
              <a:t>Email Field Liaisons</a:t>
            </a:r>
          </a:p>
        </p:txBody>
      </p:sp>
      <p:graphicFrame>
        <p:nvGraphicFramePr>
          <p:cNvPr id="17485" name="Group 77">
            <a:extLst>
              <a:ext uri="{FF2B5EF4-FFF2-40B4-BE49-F238E27FC236}">
                <a16:creationId xmlns:a16="http://schemas.microsoft.com/office/drawing/2014/main" id="{4B00A744-E4FD-4901-9BA2-FD7254086D75}"/>
              </a:ext>
            </a:extLst>
          </p:cNvPr>
          <p:cNvGraphicFramePr>
            <a:graphicFrameLocks noGrp="1"/>
          </p:cNvGraphicFramePr>
          <p:nvPr>
            <p:ph idx="1"/>
          </p:nvPr>
        </p:nvGraphicFramePr>
        <p:xfrm>
          <a:off x="457200" y="2743200"/>
          <a:ext cx="8229600" cy="1858963"/>
        </p:xfrm>
        <a:graphic>
          <a:graphicData uri="http://schemas.openxmlformats.org/drawingml/2006/table">
            <a:tbl>
              <a:tblPr/>
              <a:tblGrid>
                <a:gridCol w="117475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11388">
                  <a:extLst>
                    <a:ext uri="{9D8B030D-6E8A-4147-A177-3AD203B41FA5}">
                      <a16:colId xmlns:a16="http://schemas.microsoft.com/office/drawing/2014/main" val="20002"/>
                    </a:ext>
                  </a:extLst>
                </a:gridCol>
                <a:gridCol w="2862262">
                  <a:extLst>
                    <a:ext uri="{9D8B030D-6E8A-4147-A177-3AD203B41FA5}">
                      <a16:colId xmlns:a16="http://schemas.microsoft.com/office/drawing/2014/main" val="20003"/>
                    </a:ext>
                  </a:extLst>
                </a:gridCol>
              </a:tblGrid>
              <a:tr h="3352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2"/>
                          </a:solidFill>
                          <a:effectLst/>
                          <a:latin typeface="Arial" charset="0"/>
                          <a:cs typeface="Times New Roman" pitchFamily="18" charset="0"/>
                        </a:rPr>
                        <a:t>AREA</a:t>
                      </a:r>
                      <a:endParaRPr kumimoji="0" lang="en-US" altLang="en-US" sz="1600" b="0" i="0" u="none" strike="noStrike" cap="none" normalizeH="0" baseline="0" dirty="0">
                        <a:ln>
                          <a:noFill/>
                        </a:ln>
                        <a:solidFill>
                          <a:schemeClr val="accent2"/>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accent2"/>
                          </a:solidFill>
                          <a:effectLst/>
                          <a:latin typeface="Arial" charset="0"/>
                          <a:cs typeface="Times New Roman" pitchFamily="18" charset="0"/>
                        </a:rPr>
                        <a:t>PRIMARY</a:t>
                      </a:r>
                      <a:endParaRPr kumimoji="0" lang="en-US" altLang="en-US" sz="1600" b="0" i="0" u="none" strike="noStrike" cap="none" normalizeH="0" baseline="0">
                        <a:ln>
                          <a:noFill/>
                        </a:ln>
                        <a:solidFill>
                          <a:schemeClr val="accent2"/>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accent2"/>
                          </a:solidFill>
                          <a:effectLst/>
                          <a:latin typeface="Arial" charset="0"/>
                          <a:cs typeface="Times New Roman" pitchFamily="18" charset="0"/>
                        </a:rPr>
                        <a:t>ALTERNATE</a:t>
                      </a:r>
                      <a:endParaRPr kumimoji="0" lang="en-US" altLang="en-US" sz="1600" b="0" i="0" u="none" strike="noStrike" cap="none" normalizeH="0" baseline="0">
                        <a:ln>
                          <a:noFill/>
                        </a:ln>
                        <a:solidFill>
                          <a:schemeClr val="accent2"/>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accent2"/>
                          </a:solidFill>
                          <a:effectLst/>
                          <a:latin typeface="Arial" charset="0"/>
                          <a:cs typeface="Times New Roman" pitchFamily="18" charset="0"/>
                        </a:rPr>
                        <a:t>E-MAIL</a:t>
                      </a:r>
                      <a:endParaRPr kumimoji="0" lang="en-US" altLang="en-US" sz="1600" b="0" i="0" u="none" strike="noStrike" cap="none" normalizeH="0" baseline="0">
                        <a:ln>
                          <a:noFill/>
                        </a:ln>
                        <a:solidFill>
                          <a:schemeClr val="accent2"/>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50000"/>
                      </a:srgbClr>
                    </a:solidFill>
                  </a:tcPr>
                </a:tc>
                <a:extLst>
                  <a:ext uri="{0D108BD9-81ED-4DB2-BD59-A6C34878D82A}">
                    <a16:rowId xmlns:a16="http://schemas.microsoft.com/office/drawing/2014/main" val="10000"/>
                  </a:ext>
                </a:extLst>
              </a:tr>
              <a:tr h="426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Eastern</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Teri Nguyen</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Veronica Brown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VAVBAWAS/CO/VRE/EA</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000"/>
                      </a:srgbClr>
                    </a:solidFill>
                  </a:tcPr>
                </a:tc>
                <a:extLst>
                  <a:ext uri="{0D108BD9-81ED-4DB2-BD59-A6C34878D82A}">
                    <a16:rowId xmlns:a16="http://schemas.microsoft.com/office/drawing/2014/main" val="10001"/>
                  </a:ext>
                </a:extLst>
              </a:tr>
              <a:tr h="38082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Southern</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Veronica Brown</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Teri Nguyen</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VAVBAWAS/CO/VRE/SA</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alpha val="50000"/>
                      </a:srgbClr>
                    </a:solidFill>
                  </a:tcPr>
                </a:tc>
                <a:extLst>
                  <a:ext uri="{0D108BD9-81ED-4DB2-BD59-A6C34878D82A}">
                    <a16:rowId xmlns:a16="http://schemas.microsoft.com/office/drawing/2014/main" val="10002"/>
                  </a:ext>
                </a:extLst>
              </a:tr>
              <a:tr h="3352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Central</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Aimee Speers</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cs typeface="Times New Roman" pitchFamily="18" charset="0"/>
                        </a:rPr>
                        <a:t>Marisa Liuzzi</a:t>
                      </a:r>
                      <a:endParaRPr kumimoji="0" lang="en-US" altLang="en-US" sz="16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VAVBAWAS/CO/VRE/CA</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extLst>
                  <a:ext uri="{0D108BD9-81ED-4DB2-BD59-A6C34878D82A}">
                    <a16:rowId xmlns:a16="http://schemas.microsoft.com/office/drawing/2014/main" val="10003"/>
                  </a:ext>
                </a:extLst>
              </a:tr>
              <a:tr h="38082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Western</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33">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Marisa Liuzzi</a:t>
                      </a:r>
                      <a:endParaRPr kumimoji="0" lang="en-US" altLang="en-US" sz="16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33">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cs typeface="Times New Roman" pitchFamily="18" charset="0"/>
                        </a:rPr>
                        <a:t>Aimee Speers</a:t>
                      </a:r>
                      <a:endParaRPr kumimoji="0" lang="en-US" altLang="en-US" sz="16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33">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cs typeface="Times New Roman" pitchFamily="18" charset="0"/>
                        </a:rPr>
                        <a:t>VAVBAWAS/CO/VRE/WA</a:t>
                      </a:r>
                      <a:endParaRPr kumimoji="0" lang="en-US" altLang="en-US" sz="16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33">
                        <a:alpha val="50000"/>
                      </a:srgbClr>
                    </a:solidFill>
                  </a:tcPr>
                </a:tc>
                <a:extLst>
                  <a:ext uri="{0D108BD9-81ED-4DB2-BD59-A6C34878D82A}">
                    <a16:rowId xmlns:a16="http://schemas.microsoft.com/office/drawing/2014/main" val="10004"/>
                  </a:ext>
                </a:extLst>
              </a:tr>
            </a:tbl>
          </a:graphicData>
        </a:graphic>
      </p:graphicFrame>
      <p:pic>
        <p:nvPicPr>
          <p:cNvPr id="58404" name="Picture 78" descr="MP900433099[1]">
            <a:extLst>
              <a:ext uri="{FF2B5EF4-FFF2-40B4-BE49-F238E27FC236}">
                <a16:creationId xmlns:a16="http://schemas.microsoft.com/office/drawing/2014/main" id="{913C519E-5C5B-4E88-821D-6654A9BB8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1539875"/>
            <a:ext cx="1447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05" name="Slide Number Placeholder 1">
            <a:extLst>
              <a:ext uri="{FF2B5EF4-FFF2-40B4-BE49-F238E27FC236}">
                <a16:creationId xmlns:a16="http://schemas.microsoft.com/office/drawing/2014/main" id="{906279CD-5599-462E-9851-F593440DFA5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F94727-1DE6-4E5C-8591-BA3B98795587}" type="slidenum">
              <a:rPr lang="en-US" altLang="en-US"/>
              <a:pPr eaLnBrk="1" hangingPunct="1"/>
              <a:t>55</a:t>
            </a:fld>
            <a:endParaRPr lang="en-US" altLang="en-US"/>
          </a:p>
        </p:txBody>
      </p:sp>
      <p:sp>
        <p:nvSpPr>
          <p:cNvPr id="58406" name="Rectangle 2">
            <a:extLst>
              <a:ext uri="{FF2B5EF4-FFF2-40B4-BE49-F238E27FC236}">
                <a16:creationId xmlns:a16="http://schemas.microsoft.com/office/drawing/2014/main" id="{961F2AB2-0C2F-4522-BD47-0A6A38835C52}"/>
              </a:ext>
            </a:extLst>
          </p:cNvPr>
          <p:cNvSpPr>
            <a:spLocks noChangeArrowheads="1"/>
          </p:cNvSpPr>
          <p:nvPr/>
        </p:nvSpPr>
        <p:spPr bwMode="auto">
          <a:xfrm>
            <a:off x="914400" y="50292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CRC CEUs are available for this training, please submit CRC Request to the Corporate VR&amp;E Mailbox</a:t>
            </a:r>
            <a:br>
              <a:rPr lang="en-US" altLang="en-US" b="1"/>
            </a:br>
            <a:br>
              <a:rPr lang="en-US" altLang="en-US" b="1"/>
            </a:br>
            <a:r>
              <a:rPr lang="en-US" altLang="en-US" b="1"/>
              <a:t>Thanks for Your Participation!</a:t>
            </a:r>
            <a:endParaRPr lang="en-US"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0445EF6-0B37-438D-999C-DF03A26413B1}"/>
              </a:ext>
            </a:extLst>
          </p:cNvPr>
          <p:cNvSpPr>
            <a:spLocks noGrp="1"/>
          </p:cNvSpPr>
          <p:nvPr>
            <p:ph type="title"/>
          </p:nvPr>
        </p:nvSpPr>
        <p:spPr>
          <a:solidFill>
            <a:schemeClr val="accent2"/>
          </a:solidFill>
        </p:spPr>
        <p:txBody>
          <a:bodyPr/>
          <a:lstStyle/>
          <a:p>
            <a:r>
              <a:rPr lang="en-US" altLang="en-US"/>
              <a:t>Claim Development</a:t>
            </a:r>
          </a:p>
        </p:txBody>
      </p:sp>
      <p:sp>
        <p:nvSpPr>
          <p:cNvPr id="8195" name="Content Placeholder 2">
            <a:extLst>
              <a:ext uri="{FF2B5EF4-FFF2-40B4-BE49-F238E27FC236}">
                <a16:creationId xmlns:a16="http://schemas.microsoft.com/office/drawing/2014/main" id="{2D42F963-D750-4941-A0E7-3C5AD84DE3F0}"/>
              </a:ext>
            </a:extLst>
          </p:cNvPr>
          <p:cNvSpPr>
            <a:spLocks noGrp="1"/>
          </p:cNvSpPr>
          <p:nvPr>
            <p:ph idx="1"/>
          </p:nvPr>
        </p:nvSpPr>
        <p:spPr/>
        <p:txBody>
          <a:bodyPr/>
          <a:lstStyle/>
          <a:p>
            <a:r>
              <a:rPr lang="en-US" altLang="en-US"/>
              <a:t>Receiving and Processing Ch31 Applications</a:t>
            </a:r>
          </a:p>
          <a:p>
            <a:pPr lvl="1"/>
            <a:r>
              <a:rPr lang="en-US" altLang="en-US"/>
              <a:t>Mail Room delivery; VonApp download</a:t>
            </a:r>
          </a:p>
          <a:p>
            <a:r>
              <a:rPr lang="en-US" altLang="en-US"/>
              <a:t>Verify qualifying military service</a:t>
            </a:r>
          </a:p>
          <a:p>
            <a:r>
              <a:rPr lang="en-US" altLang="en-US"/>
              <a:t>Very qualifying service-connected disability</a:t>
            </a:r>
          </a:p>
          <a:p>
            <a:r>
              <a:rPr lang="en-US" altLang="en-US"/>
              <a:t>Verify record exists in correct station</a:t>
            </a:r>
          </a:p>
          <a:p>
            <a:pPr lvl="1"/>
            <a:r>
              <a:rPr lang="en-US" altLang="en-US"/>
              <a:t>CWINRS – BDN</a:t>
            </a:r>
          </a:p>
          <a:p>
            <a:r>
              <a:rPr lang="en-US" altLang="en-US"/>
              <a:t>Verify date of claim is on application</a:t>
            </a:r>
          </a:p>
        </p:txBody>
      </p:sp>
      <p:sp>
        <p:nvSpPr>
          <p:cNvPr id="8196" name="Slide Number Placeholder 1">
            <a:extLst>
              <a:ext uri="{FF2B5EF4-FFF2-40B4-BE49-F238E27FC236}">
                <a16:creationId xmlns:a16="http://schemas.microsoft.com/office/drawing/2014/main" id="{C2449F89-AF1D-43B9-9C9A-9368235FD1D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B49B4D-2296-4E75-BE14-9D97BB139379}" type="slidenum">
              <a:rPr lang="en-US" altLang="en-US"/>
              <a:pPr eaLnBrk="1" hangingPunct="1"/>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BA545A6-4EEA-4BA5-961A-2CD5EE0401CC}"/>
              </a:ext>
            </a:extLst>
          </p:cNvPr>
          <p:cNvSpPr>
            <a:spLocks noGrp="1"/>
          </p:cNvSpPr>
          <p:nvPr>
            <p:ph type="title"/>
          </p:nvPr>
        </p:nvSpPr>
        <p:spPr>
          <a:solidFill>
            <a:schemeClr val="accent2"/>
          </a:solidFill>
        </p:spPr>
        <p:txBody>
          <a:bodyPr/>
          <a:lstStyle/>
          <a:p>
            <a:r>
              <a:rPr lang="en-US" altLang="en-US"/>
              <a:t>Additional Claim Development</a:t>
            </a:r>
          </a:p>
        </p:txBody>
      </p:sp>
      <p:sp>
        <p:nvSpPr>
          <p:cNvPr id="9219" name="Content Placeholder 2">
            <a:extLst>
              <a:ext uri="{FF2B5EF4-FFF2-40B4-BE49-F238E27FC236}">
                <a16:creationId xmlns:a16="http://schemas.microsoft.com/office/drawing/2014/main" id="{74E85D08-0910-42F0-A0AD-B381541A1864}"/>
              </a:ext>
            </a:extLst>
          </p:cNvPr>
          <p:cNvSpPr>
            <a:spLocks noGrp="1"/>
          </p:cNvSpPr>
          <p:nvPr>
            <p:ph idx="1"/>
          </p:nvPr>
        </p:nvSpPr>
        <p:spPr/>
        <p:txBody>
          <a:bodyPr/>
          <a:lstStyle/>
          <a:p>
            <a:r>
              <a:rPr lang="en-US" altLang="en-US"/>
              <a:t>Verify type of claim</a:t>
            </a:r>
          </a:p>
          <a:p>
            <a:pPr lvl="1"/>
            <a:r>
              <a:rPr lang="en-US" altLang="en-US"/>
              <a:t>Original (no CWINRS record; no BDN/Share record)</a:t>
            </a:r>
          </a:p>
          <a:p>
            <a:pPr lvl="1"/>
            <a:r>
              <a:rPr lang="en-US" altLang="en-US"/>
              <a:t>Reopened (previously Discontinued; previously Rehabilitated – EP 795)</a:t>
            </a:r>
          </a:p>
          <a:p>
            <a:pPr lvl="1"/>
            <a:r>
              <a:rPr lang="en-US" altLang="en-US"/>
              <a:t>Existing Ch36 claim in Applicant status</a:t>
            </a:r>
          </a:p>
          <a:p>
            <a:r>
              <a:rPr lang="en-US" altLang="en-US"/>
              <a:t>Know the outcome </a:t>
            </a:r>
          </a:p>
          <a:p>
            <a:pPr lvl="1"/>
            <a:r>
              <a:rPr lang="en-US" altLang="en-US"/>
              <a:t>Basic Eligibility Allowed</a:t>
            </a:r>
          </a:p>
          <a:p>
            <a:pPr lvl="1"/>
            <a:r>
              <a:rPr lang="en-US" altLang="en-US"/>
              <a:t>Basic Eligibility Disallowed</a:t>
            </a:r>
          </a:p>
        </p:txBody>
      </p:sp>
      <p:pic>
        <p:nvPicPr>
          <p:cNvPr id="9220" name="Picture 4">
            <a:extLst>
              <a:ext uri="{FF2B5EF4-FFF2-40B4-BE49-F238E27FC236}">
                <a16:creationId xmlns:a16="http://schemas.microsoft.com/office/drawing/2014/main" id="{F69ABDA6-9914-4DC3-B210-18AA1DCFB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648200"/>
            <a:ext cx="27432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Slide Number Placeholder 1">
            <a:extLst>
              <a:ext uri="{FF2B5EF4-FFF2-40B4-BE49-F238E27FC236}">
                <a16:creationId xmlns:a16="http://schemas.microsoft.com/office/drawing/2014/main" id="{F56035E7-1699-409B-9AF2-8CA0FE95A6A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A4F691-7234-4D63-AA5E-62BFFE036DB3}" type="slidenum">
              <a:rPr lang="en-US" altLang="en-US"/>
              <a:pPr eaLnBrk="1" hangingPunct="1"/>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A78F702-2A9C-41CC-ACC3-5BC81E8F5DF4}"/>
              </a:ext>
            </a:extLst>
          </p:cNvPr>
          <p:cNvSpPr>
            <a:spLocks noGrp="1"/>
          </p:cNvSpPr>
          <p:nvPr>
            <p:ph type="title"/>
          </p:nvPr>
        </p:nvSpPr>
        <p:spPr>
          <a:solidFill>
            <a:schemeClr val="accent2"/>
          </a:solidFill>
        </p:spPr>
        <p:txBody>
          <a:bodyPr/>
          <a:lstStyle/>
          <a:p>
            <a:r>
              <a:rPr lang="en-US" altLang="en-US"/>
              <a:t>IT Systems Used in Basic Claim Development</a:t>
            </a:r>
          </a:p>
        </p:txBody>
      </p:sp>
      <p:sp>
        <p:nvSpPr>
          <p:cNvPr id="10243" name="Content Placeholder 2">
            <a:extLst>
              <a:ext uri="{FF2B5EF4-FFF2-40B4-BE49-F238E27FC236}">
                <a16:creationId xmlns:a16="http://schemas.microsoft.com/office/drawing/2014/main" id="{2EC9790F-D7B1-480D-BD5C-9E940D5647E4}"/>
              </a:ext>
            </a:extLst>
          </p:cNvPr>
          <p:cNvSpPr>
            <a:spLocks noGrp="1"/>
          </p:cNvSpPr>
          <p:nvPr>
            <p:ph idx="1"/>
          </p:nvPr>
        </p:nvSpPr>
        <p:spPr/>
        <p:txBody>
          <a:bodyPr/>
          <a:lstStyle/>
          <a:p>
            <a:r>
              <a:rPr lang="en-US" altLang="en-US"/>
              <a:t>BDN</a:t>
            </a:r>
          </a:p>
          <a:p>
            <a:r>
              <a:rPr lang="en-US" altLang="en-US"/>
              <a:t>BIRLS</a:t>
            </a:r>
          </a:p>
          <a:p>
            <a:r>
              <a:rPr lang="en-US" altLang="en-US"/>
              <a:t>Corporate WINRS</a:t>
            </a:r>
          </a:p>
          <a:p>
            <a:r>
              <a:rPr lang="en-US" altLang="en-US"/>
              <a:t>Share</a:t>
            </a:r>
          </a:p>
          <a:p>
            <a:r>
              <a:rPr lang="en-US" altLang="en-US"/>
              <a:t>VBMS</a:t>
            </a:r>
          </a:p>
          <a:p>
            <a:r>
              <a:rPr lang="en-US" altLang="en-US"/>
              <a:t>Virtual VA</a:t>
            </a:r>
          </a:p>
          <a:p>
            <a:r>
              <a:rPr lang="en-US" altLang="en-US"/>
              <a:t>VonApp</a:t>
            </a:r>
          </a:p>
        </p:txBody>
      </p:sp>
      <p:sp>
        <p:nvSpPr>
          <p:cNvPr id="10244" name="Slide Number Placeholder 1">
            <a:extLst>
              <a:ext uri="{FF2B5EF4-FFF2-40B4-BE49-F238E27FC236}">
                <a16:creationId xmlns:a16="http://schemas.microsoft.com/office/drawing/2014/main" id="{9CC2B05B-62FD-4DB7-A300-2BB2096553D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2015F5-14B5-42C5-AD89-A539149E1527}" type="slidenum">
              <a:rPr lang="en-US" altLang="en-US"/>
              <a:pPr eaLnBrk="1" hangingPunct="1"/>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F495A1C-C7F6-4FAF-B3E3-C7B265BF2F6E}"/>
              </a:ext>
            </a:extLst>
          </p:cNvPr>
          <p:cNvSpPr>
            <a:spLocks noGrp="1" noChangeArrowheads="1"/>
          </p:cNvSpPr>
          <p:nvPr>
            <p:ph type="title"/>
          </p:nvPr>
        </p:nvSpPr>
        <p:spPr>
          <a:solidFill>
            <a:schemeClr val="accent2"/>
          </a:solidFill>
        </p:spPr>
        <p:txBody>
          <a:bodyPr/>
          <a:lstStyle/>
          <a:p>
            <a:pPr eaLnBrk="1" hangingPunct="1"/>
            <a:r>
              <a:rPr lang="en-US" altLang="en-US"/>
              <a:t>Basic Claim Development Steps</a:t>
            </a:r>
          </a:p>
        </p:txBody>
      </p:sp>
      <p:sp>
        <p:nvSpPr>
          <p:cNvPr id="14339" name="Rectangle 3">
            <a:extLst>
              <a:ext uri="{FF2B5EF4-FFF2-40B4-BE49-F238E27FC236}">
                <a16:creationId xmlns:a16="http://schemas.microsoft.com/office/drawing/2014/main" id="{C1B1BD59-8E3E-4815-9EBB-18ED23E9C982}"/>
              </a:ext>
            </a:extLst>
          </p:cNvPr>
          <p:cNvSpPr>
            <a:spLocks noGrp="1" noChangeArrowheads="1"/>
          </p:cNvSpPr>
          <p:nvPr>
            <p:ph type="body" idx="1"/>
          </p:nvPr>
        </p:nvSpPr>
        <p:spPr/>
        <p:txBody>
          <a:bodyPr/>
          <a:lstStyle/>
          <a:p>
            <a:pPr marL="0" indent="0" eaLnBrk="1" hangingPunct="1">
              <a:buFontTx/>
              <a:buNone/>
              <a:defRPr/>
            </a:pPr>
            <a:r>
              <a:rPr lang="en-US" altLang="en-US" sz="2800" i="1" u="sng" dirty="0"/>
              <a:t>Before running AutoGED</a:t>
            </a:r>
          </a:p>
          <a:p>
            <a:pPr marL="0" indent="0" eaLnBrk="1" hangingPunct="1">
              <a:buFontTx/>
              <a:buNone/>
              <a:defRPr/>
            </a:pPr>
            <a:r>
              <a:rPr lang="en-US" altLang="en-US" sz="2400" i="1" dirty="0"/>
              <a:t>Verify whether Original or Reopened claim</a:t>
            </a:r>
          </a:p>
          <a:p>
            <a:pPr lvl="1" eaLnBrk="1" hangingPunct="1">
              <a:defRPr/>
            </a:pPr>
            <a:r>
              <a:rPr lang="en-US" altLang="en-US" sz="1800" i="1" dirty="0"/>
              <a:t>Use BDN MINQ command and M35 screen Get IRND from M33 screen</a:t>
            </a:r>
            <a:endParaRPr lang="en-US" altLang="en-US" sz="2400" i="1" dirty="0"/>
          </a:p>
          <a:p>
            <a:pPr lvl="1" eaLnBrk="1" hangingPunct="1">
              <a:defRPr/>
            </a:pPr>
            <a:r>
              <a:rPr lang="en-US" altLang="en-US" sz="1800" i="1" dirty="0"/>
              <a:t>If BDN Ch31 MR found, it is a Reopened claim.  If no record found, it is an Original claim.</a:t>
            </a:r>
          </a:p>
          <a:p>
            <a:pPr lvl="1" eaLnBrk="1" hangingPunct="1">
              <a:defRPr/>
            </a:pPr>
            <a:r>
              <a:rPr lang="en-US" altLang="en-US" sz="1800" i="1" dirty="0"/>
              <a:t>May also use Share VR&amp;E Information tab for Reopened claim</a:t>
            </a:r>
          </a:p>
          <a:p>
            <a:pPr lvl="1" eaLnBrk="1" hangingPunct="1">
              <a:defRPr/>
            </a:pPr>
            <a:endParaRPr lang="en-US" altLang="en-US" sz="1800" i="1" dirty="0"/>
          </a:p>
          <a:p>
            <a:pPr marL="0" indent="0" eaLnBrk="1" hangingPunct="1">
              <a:buFontTx/>
              <a:buNone/>
              <a:defRPr/>
            </a:pPr>
            <a:r>
              <a:rPr lang="en-US" altLang="en-US" sz="2400" i="1" dirty="0"/>
              <a:t>Verify qualifying military service</a:t>
            </a:r>
          </a:p>
          <a:p>
            <a:pPr lvl="1" eaLnBrk="1" hangingPunct="1">
              <a:defRPr/>
            </a:pPr>
            <a:r>
              <a:rPr lang="en-US" altLang="en-US" sz="1800" i="1" dirty="0"/>
              <a:t>BIRLS, DD214 (VSC)</a:t>
            </a:r>
          </a:p>
          <a:p>
            <a:pPr lvl="1" eaLnBrk="1" hangingPunct="1">
              <a:defRPr/>
            </a:pPr>
            <a:r>
              <a:rPr lang="en-US" altLang="en-US" sz="1800" i="1" dirty="0"/>
              <a:t>Use BDN BINQ command or SHARE.</a:t>
            </a:r>
          </a:p>
          <a:p>
            <a:pPr lvl="1" eaLnBrk="1" hangingPunct="1">
              <a:defRPr/>
            </a:pPr>
            <a:r>
              <a:rPr lang="en-US" altLang="en-US" sz="1800" i="1" dirty="0"/>
              <a:t>Note EOD (entry onto active duty) date, RAD (release from active duty) date, and Character of Service. </a:t>
            </a:r>
          </a:p>
          <a:p>
            <a:pPr marL="0" indent="0" eaLnBrk="1" hangingPunct="1">
              <a:buFontTx/>
              <a:buNone/>
              <a:defRPr/>
            </a:pPr>
            <a:br>
              <a:rPr lang="en-US" altLang="en-US" sz="2400" dirty="0"/>
            </a:br>
            <a:endParaRPr lang="en-US" altLang="en-US" sz="2400" dirty="0"/>
          </a:p>
          <a:p>
            <a:pPr eaLnBrk="1" hangingPunct="1">
              <a:defRPr/>
            </a:pPr>
            <a:endParaRPr lang="en-US" altLang="en-US" dirty="0"/>
          </a:p>
        </p:txBody>
      </p:sp>
      <p:sp>
        <p:nvSpPr>
          <p:cNvPr id="11268" name="Slide Number Placeholder 1">
            <a:extLst>
              <a:ext uri="{FF2B5EF4-FFF2-40B4-BE49-F238E27FC236}">
                <a16:creationId xmlns:a16="http://schemas.microsoft.com/office/drawing/2014/main" id="{5D8288BA-70AB-4D9B-A2E1-4EA9C29DC9C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BA8602-B6FB-4459-8434-C6711CFD004B}" type="slidenum">
              <a:rPr lang="en-US" altLang="en-US"/>
              <a:pPr eaLnBrk="1" hangingPunct="1"/>
              <a:t>9</a:t>
            </a:fld>
            <a:endParaRPr lang="en-US"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2 - &amp;quot;Overview&amp;quot;&quot;/&gt;&lt;property id=&quot;20307&quot; value=&quot;258&quot;/&gt;&lt;/object&gt;&lt;object type=&quot;3&quot; unique_id=&quot;10007&quot;&gt;&lt;property id=&quot;20148&quot; value=&quot;5&quot;/&gt;&lt;property id=&quot;20300&quot; value=&quot;Slide 3 - &amp;quot;Overview - continued&amp;quot;&quot;/&gt;&lt;property id=&quot;20307&quot; value=&quot;259&quot;/&gt;&lt;/object&gt;&lt;object type=&quot;3&quot; unique_id=&quot;10008&quot;&gt;&lt;property id=&quot;20148&quot; value=&quot;5&quot;/&gt;&lt;property id=&quot;20300&quot; value=&quot;Slide 10 - &amp;quot;Basic Claim Development Steps&amp;quot;&quot;/&gt;&lt;property id=&quot;20307&quot; value=&quot;260&quot;/&gt;&lt;/object&gt;&lt;object type=&quot;3&quot; unique_id=&quot;10009&quot;&gt;&lt;property id=&quot;20148&quot; value=&quot;5&quot;/&gt;&lt;property id=&quot;20300&quot; value=&quot;Slide 11 - &amp;quot;Date of Claim&amp;quot;&quot;/&gt;&lt;property id=&quot;20307&quot; value=&quot;261&quot;/&gt;&lt;/object&gt;&lt;object type=&quot;3&quot; unique_id=&quot;10010&quot;&gt;&lt;property id=&quot;20148&quot; value=&quot;5&quot;/&gt;&lt;property id=&quot;20300&quot; value=&quot;Slide 27 - &amp;quot;AutoGED Processing – Original Claim&amp;quot;&quot;/&gt;&lt;property id=&quot;20307&quot; value=&quot;262&quot;/&gt;&lt;/object&gt;&lt;object type=&quot;3&quot; unique_id=&quot;10011&quot;&gt;&lt;property id=&quot;20148&quot; value=&quot;5&quot;/&gt;&lt;property id=&quot;20300&quot; value=&quot;Slide 36 - &amp;quot;CER Location&amp;quot;&quot;/&gt;&lt;property id=&quot;20307&quot; value=&quot;263&quot;/&gt;&lt;/object&gt;&lt;object type=&quot;3&quot; unique_id=&quot;10012&quot;&gt;&lt;property id=&quot;20148&quot; value=&quot;5&quot;/&gt;&lt;property id=&quot;20300&quot; value=&quot;Slide 38 - &amp;quot;Disallowance – Basic Eligibility&amp;quot;&quot;/&gt;&lt;property id=&quot;20307&quot; value=&quot;264&quot;/&gt;&lt;/object&gt;&lt;object type=&quot;3&quot; unique_id=&quot;10274&quot;&gt;&lt;property id=&quot;20148&quot; value=&quot;5&quot;/&gt;&lt;property id=&quot;20300&quot; value=&quot;Slide 1 - &amp;quot;&amp;#x0D;&amp;#x0A;&amp;#x0D;&amp;#x0A;&amp;#x0D;&amp;#x0A;&amp;#x0D;&amp;#x0A;&amp;#x0D;&amp;#x0A;&amp;#x0D;&amp;#x0A;&amp;quot;&quot;/&gt;&lt;property id=&quot;20307&quot; value=&quot;276&quot;/&gt;&lt;/object&gt;&lt;object type=&quot;3&quot; unique_id=&quot;10275&quot;&gt;&lt;property id=&quot;20148&quot; value=&quot;5&quot;/&gt;&lt;property id=&quot;20300&quot; value=&quot;Slide 4 - &amp;quot;WIIFM?&amp;quot;&quot;/&gt;&lt;property id=&quot;20307&quot; value=&quot;320&quot;/&gt;&lt;/object&gt;&lt;object type=&quot;3&quot; unique_id=&quot;10276&quot;&gt;&lt;property id=&quot;20148&quot; value=&quot;5&quot;/&gt;&lt;property id=&quot;20300&quot; value=&quot;Slide 5 - &amp;quot;Application Processing&amp;quot;&quot;/&gt;&lt;property id=&quot;20307&quot; value=&quot;339&quot;/&gt;&lt;/object&gt;&lt;object type=&quot;3&quot; unique_id=&quot;10277&quot;&gt;&lt;property id=&quot;20148&quot; value=&quot;5&quot;/&gt;&lt;property id=&quot;20300&quot; value=&quot;Slide 6 - &amp;quot;Claim Development&amp;quot;&quot;/&gt;&lt;property id=&quot;20307&quot; value=&quot;302&quot;/&gt;&lt;/object&gt;&lt;object type=&quot;3&quot; unique_id=&quot;10278&quot;&gt;&lt;property id=&quot;20148&quot; value=&quot;5&quot;/&gt;&lt;property id=&quot;20300&quot; value=&quot;Slide 7 - &amp;quot;Additional Claim Development&amp;quot;&quot;/&gt;&lt;property id=&quot;20307&quot; value=&quot;303&quot;/&gt;&lt;/object&gt;&lt;object type=&quot;3&quot; unique_id=&quot;10279&quot;&gt;&lt;property id=&quot;20148&quot; value=&quot;5&quot;/&gt;&lt;property id=&quot;20300&quot; value=&quot;Slide 8 - &amp;quot;IT Systems Used in Basic Claim Development&amp;quot;&quot;/&gt;&lt;property id=&quot;20307&quot; value=&quot;304&quot;/&gt;&lt;/object&gt;&lt;object type=&quot;3&quot; unique_id=&quot;10280&quot;&gt;&lt;property id=&quot;20148&quot; value=&quot;5&quot;/&gt;&lt;property id=&quot;20300&quot; value=&quot;Slide 9 - &amp;quot;Basic Claim Development Steps&amp;quot;&quot;/&gt;&lt;property id=&quot;20307&quot; value=&quot;295&quot;/&gt;&lt;/object&gt;&lt;object type=&quot;3&quot; unique_id=&quot;10281&quot;&gt;&lt;property id=&quot;20148&quot; value=&quot;5&quot;/&gt;&lt;property id=&quot;20300&quot; value=&quot;Slide 12 - &amp;quot;Claim Development – Verifying Qualifying Military Service&amp;quot;&quot;/&gt;&lt;property id=&quot;20307&quot; value=&quot;305&quot;/&gt;&lt;/object&gt;&lt;object type=&quot;3&quot; unique_id=&quot;10282&quot;&gt;&lt;property id=&quot;20148&quot; value=&quot;5&quot;/&gt;&lt;property id=&quot;20300&quot; value=&quot;Slide 13 - &amp;quot;Claim Development – Verifying Qualifying Military Service&amp;quot;&quot;/&gt;&lt;property id=&quot;20307&quot; value=&quot;306&quot;/&gt;&lt;/object&gt;&lt;object type=&quot;3&quot; unique_id=&quot;10283&quot;&gt;&lt;property id=&quot;20148&quot; value=&quot;5&quot;/&gt;&lt;property id=&quot;20300&quot; value=&quot;Slide 14 - &amp;quot;Claim Development – BIRLS record with minimal service entries for in-service Memo Rating or NDAA &amp;quot;&quot;/&gt;&lt;property id=&quot;20307&quot; value=&quot;307&quot;/&gt;&lt;/object&gt;&lt;object type=&quot;3&quot; unique_id=&quot;10284&quot;&gt;&lt;property id=&quot;20148&quot; value=&quot;5&quot;/&gt;&lt;property id=&quot;20300&quot; value=&quot;Slide 15 - &amp;quot;Claim Development – Using Share to verify qualifying service-connected disability IRND&amp;quot;&quot;/&gt;&lt;property id=&quot;20307&quot; value=&quot;308&quot;/&gt;&lt;/object&gt;&lt;object type=&quot;3&quot; unique_id=&quot;10285&quot;&gt;&lt;property id=&quot;20148&quot; value=&quot;5&quot;/&gt;&lt;property id=&quot;20300&quot; value=&quot;Slide 16 - &amp;quot;Claim Development – Using Share to verify qualifying service-connected disability IRND&amp;quot;&quot;/&gt;&lt;property id=&quot;20307&quot; value=&quot;309&quot;/&gt;&lt;/object&gt;&lt;object type=&quot;3&quot; unique_id=&quot;10286&quot;&gt;&lt;property id=&quot;20148&quot; value=&quot;5&quot;/&gt;&lt;property id=&quot;20300&quot; value=&quot;Slide 17 - &amp;quot;Qualifying service-connected disability IRND&amp;quot;&quot;/&gt;&lt;property id=&quot;20307&quot; value=&quot;310&quot;/&gt;&lt;/object&gt;&lt;object type=&quot;3&quot; unique_id=&quot;10287&quot;&gt;&lt;property id=&quot;20148&quot; value=&quot;5&quot;/&gt;&lt;property id=&quot;20300&quot; value=&quot;Slide 18 - &amp;quot;Qualifying Service-connected disability IRND&amp;quot;&quot;/&gt;&lt;property id=&quot;20307&quot; value=&quot;311&quot;/&gt;&lt;/object&gt;&lt;object type=&quot;3&quot; unique_id=&quot;10288&quot;&gt;&lt;property id=&quot;20148&quot; value=&quot;5&quot;/&gt;&lt;property id=&quot;20300&quot; value=&quot;Slide 19 - &amp;quot;Claim Development – Using Share to verify qualifying service-connected disability rating&amp;quot;&quot;/&gt;&lt;property id=&quot;20307&quot; value=&quot;335&quot;/&gt;&lt;/object&gt;&lt;object type=&quot;3&quot; unique_id=&quot;10289&quot;&gt;&lt;property id=&quot;20148&quot; value=&quot;5&quot;/&gt;&lt;property id=&quot;20300&quot; value=&quot;Slide 20 - &amp;quot;Claim Development – Using Share to verify qualifying service-connected disability rating&amp;quot;&quot;/&gt;&lt;property id=&quot;20307&quot; value=&quot;336&quot;/&gt;&lt;/object&gt;&lt;object type=&quot;3&quot; unique_id=&quot;10290&quot;&gt;&lt;property id=&quot;20148&quot; value=&quot;5&quot;/&gt;&lt;property id=&quot;20300&quot; value=&quot;Slide 21 - &amp;quot;Claim Development – Obtain Initial Rating Notification Date&amp;quot;&quot;/&gt;&lt;property id=&quot;20307&quot; value=&quot;312&quot;/&gt;&lt;/object&gt;&lt;object type=&quot;3&quot; unique_id=&quot;10291&quot;&gt;&lt;property id=&quot;20148&quot; value=&quot;5&quot;/&gt;&lt;property id=&quot;20300&quot; value=&quot;Slide 22 - &amp;quot;Initial Rating Notification Date&amp;quot;&quot;/&gt;&lt;property id=&quot;20307&quot; value=&quot;313&quot;/&gt;&lt;/object&gt;&lt;object type=&quot;3&quot; unique_id=&quot;10292&quot;&gt;&lt;property id=&quot;20148&quot; value=&quot;5&quot;/&gt;&lt;property id=&quot;20300&quot; value=&quot;Slide 23 - &amp;quot;Initial Rating Notification Date – Reopened &amp;quot;&quot;/&gt;&lt;property id=&quot;20307&quot; value=&quot;337&quot;/&gt;&lt;/object&gt;&lt;object type=&quot;3&quot; unique_id=&quot;10293&quot;&gt;&lt;property id=&quot;20148&quot; value=&quot;5&quot;/&gt;&lt;property id=&quot;20300&quot; value=&quot;Slide 24 - &amp;quot;Basic Development Step – CER folder location&amp;quot;&quot;/&gt;&lt;property id=&quot;20307&quot; value=&quot;315&quot;/&gt;&lt;/object&gt;&lt;object type=&quot;3&quot; unique_id=&quot;10294&quot;&gt;&lt;property id=&quot;20148&quot; value=&quot;5&quot;/&gt;&lt;property id=&quot;20300&quot; value=&quot;Slide 25 - &amp;quot;Using EP 795 to Control Reapplication from Rehab&amp;quot;&quot;/&gt;&lt;property id=&quot;20307&quot; value=&quot;334&quot;/&gt;&lt;/object&gt;&lt;object type=&quot;3&quot; unique_id=&quot;10295&quot;&gt;&lt;property id=&quot;20148&quot; value=&quot;5&quot;/&gt;&lt;property id=&quot;20300&quot; value=&quot;Slide 26 - &amp;quot;Application Processing&amp;quot;&quot;/&gt;&lt;property id=&quot;20307&quot; value=&quot;340&quot;/&gt;&lt;/object&gt;&lt;object type=&quot;3&quot; unique_id=&quot;10296&quot;&gt;&lt;property id=&quot;20148&quot; value=&quot;5&quot;/&gt;&lt;property id=&quot;20300&quot; value=&quot;Slide 28 - &amp;quot;AutoGED Processing – Original Claim&amp;quot;&quot;/&gt;&lt;property id=&quot;20307&quot; value=&quot;273&quot;/&gt;&lt;/object&gt;&lt;object type=&quot;3&quot; unique_id=&quot;10297&quot;&gt;&lt;property id=&quot;20148&quot; value=&quot;5&quot;/&gt;&lt;property id=&quot;20300&quot; value=&quot;Slide 29 - &amp;quot;AutoGED Processing – Original Claim&amp;quot;&quot;/&gt;&lt;property id=&quot;20307&quot; value=&quot;296&quot;/&gt;&lt;/object&gt;&lt;object type=&quot;3&quot; unique_id=&quot;10298&quot;&gt;&lt;property id=&quot;20148&quot; value=&quot;5&quot;/&gt;&lt;property id=&quot;20300&quot; value=&quot;Slide 30 - &amp;quot;AutoGED Processing – Original Claim&amp;quot;&quot;/&gt;&lt;property id=&quot;20307&quot; value=&quot;297&quot;/&gt;&lt;/object&gt;&lt;object type=&quot;3&quot; unique_id=&quot;10299&quot;&gt;&lt;property id=&quot;20148&quot; value=&quot;5&quot;/&gt;&lt;property id=&quot;20300&quot; value=&quot;Slide 31 - &amp;quot;AutoGED Processing – Reopened Claim&amp;quot;&quot;/&gt;&lt;property id=&quot;20307&quot; value=&quot;338&quot;/&gt;&lt;/object&gt;&lt;object type=&quot;3&quot; unique_id=&quot;10300&quot;&gt;&lt;property id=&quot;20148&quot; value=&quot;5&quot;/&gt;&lt;property id=&quot;20300&quot; value=&quot;Slide 32 - &amp;quot;Application Processing&amp;quot;&quot;/&gt;&lt;property id=&quot;20307&quot; value=&quot;341&quot;/&gt;&lt;/object&gt;&lt;object type=&quot;3&quot; unique_id=&quot;10301&quot;&gt;&lt;property id=&quot;20148&quot; value=&quot;5&quot;/&gt;&lt;property id=&quot;20300&quot; value=&quot;Slide 33 - &amp;quot;Completed GED&amp;quot;&quot;/&gt;&lt;property id=&quot;20307&quot; value=&quot;275&quot;/&gt;&lt;/object&gt;&lt;object type=&quot;3&quot; unique_id=&quot;10302&quot;&gt;&lt;property id=&quot;20148&quot; value=&quot;5&quot;/&gt;&lt;property id=&quot;20300&quot; value=&quot;Slide 34 - &amp;quot;Basic Claim Development Step – CER folder location&amp;quot;&quot;/&gt;&lt;property id=&quot;20307&quot; value=&quot;321&quot;/&gt;&lt;/object&gt;&lt;object type=&quot;3&quot; unique_id=&quot;10303&quot;&gt;&lt;property id=&quot;20148&quot; value=&quot;5&quot;/&gt;&lt;property id=&quot;20300&quot; value=&quot;Slide 35 - &amp;quot;Basic Claim Development Step – CER folder location&amp;quot;&quot;/&gt;&lt;property id=&quot;20307&quot; value=&quot;322&quot;/&gt;&lt;/object&gt;&lt;object type=&quot;3&quot; unique_id=&quot;10304&quot;&gt;&lt;property id=&quot;20148&quot; value=&quot;5&quot;/&gt;&lt;property id=&quot;20300&quot; value=&quot;Slide 37&quot;/&gt;&lt;property id=&quot;20307&quot; value=&quot;344&quot;/&gt;&lt;/object&gt;&lt;object type=&quot;3&quot; unique_id=&quot;10305&quot;&gt;&lt;property id=&quot;20148&quot; value=&quot;5&quot;/&gt;&lt;property id=&quot;20300&quot; value=&quot;Slide 39 - &amp;quot;AutoGED Corrections on Processing Tab&amp;quot;&quot;/&gt;&lt;property id=&quot;20307&quot; value=&quot;274&quot;/&gt;&lt;/object&gt;&lt;object type=&quot;3&quot; unique_id=&quot;10306&quot;&gt;&lt;property id=&quot;20148&quot; value=&quot;5&quot;/&gt;&lt;property id=&quot;20300&quot; value=&quot;Slide 40&quot;/&gt;&lt;property id=&quot;20307&quot; value=&quot;343&quot;/&gt;&lt;/object&gt;&lt;object type=&quot;3&quot; unique_id=&quot;10307&quot;&gt;&lt;property id=&quot;20148&quot; value=&quot;5&quot;/&gt;&lt;property id=&quot;20300&quot; value=&quot;Slide 41 - &amp;quot;Data Generation&amp;quot;&quot;/&gt;&lt;property id=&quot;20307&quot; value=&quot;323&quot;/&gt;&lt;/object&gt;&lt;object type=&quot;3&quot; unique_id=&quot;10308&quot;&gt;&lt;property id=&quot;20148&quot; value=&quot;5&quot;/&gt;&lt;property id=&quot;20300&quot; value=&quot;Slide 42 - &amp;quot;Share Display of VR&amp;amp;E Data&amp;quot;&quot;/&gt;&lt;property id=&quot;20307&quot; value=&quot;324&quot;/&gt;&lt;/object&gt;&lt;object type=&quot;3&quot; unique_id=&quot;10309&quot;&gt;&lt;property id=&quot;20148&quot; value=&quot;5&quot;/&gt;&lt;property id=&quot;20300&quot; value=&quot;Slide 43 - &amp;quot;Share display of Ch31 eligibility/entitlement&amp;quot;&quot;/&gt;&lt;property id=&quot;20307&quot; value=&quot;325&quot;/&gt;&lt;/object&gt;&lt;object type=&quot;3&quot; unique_id=&quot;10310&quot;&gt;&lt;property id=&quot;20148&quot; value=&quot;5&quot;/&gt;&lt;property id=&quot;20300&quot; value=&quot;Slide 44&quot;/&gt;&lt;property id=&quot;20307&quot; value=&quot;342&quot;/&gt;&lt;/object&gt;&lt;object type=&quot;3&quot; unique_id=&quot;10311&quot;&gt;&lt;property id=&quot;20148&quot; value=&quot;5&quot;/&gt;&lt;property id=&quot;20300&quot; value=&quot;Slide 45 - &amp;quot;BDN Migration - Background&amp;quot;&quot;/&gt;&lt;property id=&quot;20307&quot; value=&quot;329&quot;/&gt;&lt;/object&gt;&lt;object type=&quot;3&quot; unique_id=&quot;10312&quot;&gt;&lt;property id=&quot;20148&quot; value=&quot;5&quot;/&gt;&lt;property id=&quot;20300&quot; value=&quot;Slide 46 - &amp;quot;BDN Migration – Archiving&amp;quot;&quot;/&gt;&lt;property id=&quot;20307&quot; value=&quot;332&quot;/&gt;&lt;/object&gt;&lt;object type=&quot;3&quot; unique_id=&quot;10313&quot;&gt;&lt;property id=&quot;20148&quot; value=&quot;5&quot;/&gt;&lt;property id=&quot;20300&quot; value=&quot;Slide 47 - &amp;quot;AutoGED - Indexing/Archiving Impact&amp;quot;&quot;/&gt;&lt;property id=&quot;20307&quot; value=&quot;282&quot;/&gt;&lt;/object&gt;&lt;object type=&quot;3&quot; unique_id=&quot;10314&quot;&gt;&lt;property id=&quot;20148&quot; value=&quot;5&quot;/&gt;&lt;property id=&quot;20300&quot; value=&quot;Slide 48 - &amp;quot;How to Identify an Indexed Record&amp;quot;&quot;/&gt;&lt;property id=&quot;20307&quot; value=&quot;279&quot;/&gt;&lt;/object&gt;&lt;object type=&quot;3&quot; unique_id=&quot;10315&quot;&gt;&lt;property id=&quot;20148&quot; value=&quot;5&quot;/&gt;&lt;property id=&quot;20300&quot; value=&quot;Slide 49&quot;/&gt;&lt;property id=&quot;20307&quot; value=&quot;345&quot;/&gt;&lt;/object&gt;&lt;object type=&quot;3&quot; unique_id=&quot;10316&quot;&gt;&lt;property id=&quot;20148&quot; value=&quot;5&quot;/&gt;&lt;property id=&quot;20300&quot; value=&quot;Slide 50 - &amp;quot;Eligibility Entitlement Update&amp;#x0D;&amp;#x0A;(charging entitlement to CH31)&amp;quot;&quot;/&gt;&lt;property id=&quot;20307&quot; value=&quot;317&quot;/&gt;&lt;/object&gt;&lt;object type=&quot;3&quot; unique_id=&quot;10317&quot;&gt;&lt;property id=&quot;20148&quot; value=&quot;5&quot;/&gt;&lt;property id=&quot;20300&quot; value=&quot;Slide 51 - &amp;quot;Eligibility Entitlement Update&amp;#x0D;&amp;#x0A;(changing entitlement to CH31)&amp;quot;&quot;/&gt;&lt;property id=&quot;20307&quot; value=&quot;318&quot;/&gt;&lt;/object&gt;&lt;object type=&quot;3&quot; unique_id=&quot;10318&quot;&gt;&lt;property id=&quot;20148&quot; value=&quot;5&quot;/&gt;&lt;property id=&quot;20300&quot; value=&quot;Slide 52 - &amp;quot;Eligibility Entitlement Update&amp;#x0D;&amp;#x0A;(changing entitlement to CH31)&amp;quot;&quot;/&gt;&lt;property id=&quot;20307&quot; value=&quot;319&quot;/&gt;&lt;/object&gt;&lt;object type=&quot;3&quot; unique_id=&quot;10319&quot;&gt;&lt;property id=&quot;20148&quot; value=&quot;5&quot;/&gt;&lt;property id=&quot;20300&quot; value=&quot;Slide 53 - &amp;quot;References&amp;quot;&quot;/&gt;&lt;property id=&quot;20307&quot; value=&quot;327&quot;/&gt;&lt;/object&gt;&lt;object type=&quot;3&quot; unique_id=&quot;10320&quot;&gt;&lt;property id=&quot;20148&quot; value=&quot;5&quot;/&gt;&lt;property id=&quot;20300&quot; value=&quot;Slide 54 - &amp;quot;Questions&amp;quot;&quot;/&gt;&lt;property id=&quot;20307&quot; value=&quot;32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3812160</Template>
  <TotalTime>0</TotalTime>
  <Words>5384</Words>
  <Application>Microsoft Office PowerPoint</Application>
  <PresentationFormat>On-screen Show (4:3)</PresentationFormat>
  <Paragraphs>562</Paragraphs>
  <Slides>55</Slides>
  <Notes>55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55</vt:i4>
      </vt:variant>
    </vt:vector>
  </HeadingPairs>
  <TitlesOfParts>
    <vt:vector size="60" baseType="lpstr">
      <vt:lpstr>Arial</vt:lpstr>
      <vt:lpstr>Arial Black</vt:lpstr>
      <vt:lpstr>Times New Roman</vt:lpstr>
      <vt:lpstr>Default Design</vt:lpstr>
      <vt:lpstr>Custom Design</vt:lpstr>
      <vt:lpstr>      </vt:lpstr>
      <vt:lpstr>Overview</vt:lpstr>
      <vt:lpstr>Overview - continued</vt:lpstr>
      <vt:lpstr>WIIFM?</vt:lpstr>
      <vt:lpstr>Application Processing</vt:lpstr>
      <vt:lpstr>Claim Development</vt:lpstr>
      <vt:lpstr>Additional Claim Development</vt:lpstr>
      <vt:lpstr>IT Systems Used in Basic Claim Development</vt:lpstr>
      <vt:lpstr>Basic Claim Development Steps</vt:lpstr>
      <vt:lpstr>Basic Claim Development Steps</vt:lpstr>
      <vt:lpstr>Date of Claim</vt:lpstr>
      <vt:lpstr>Claim Development – Verifying Qualifying Military Service</vt:lpstr>
      <vt:lpstr>Claim Development – Verifying Qualifying Military Service</vt:lpstr>
      <vt:lpstr>Claim Development – BIRLS record with minimal service entries for in-service Memo Rating or NDAA </vt:lpstr>
      <vt:lpstr>Claim Development – Using Share to verify qualifying service-connected disability IRND</vt:lpstr>
      <vt:lpstr>Claim Development – Using Share to verify qualifying service-connected disability IRND</vt:lpstr>
      <vt:lpstr>Qualifying service-connected disability IRND</vt:lpstr>
      <vt:lpstr>Qualifying Service-connected disability IRND</vt:lpstr>
      <vt:lpstr>Claim Development – Using Share to verify qualifying service-connected disability rating</vt:lpstr>
      <vt:lpstr>Claim Development – Using Share to verify qualifying service-connected disability rating</vt:lpstr>
      <vt:lpstr>Claim Development – Obtain Initial Rating Notification Date</vt:lpstr>
      <vt:lpstr>Initial Rating Notification Date</vt:lpstr>
      <vt:lpstr>Initial Rating Notification Date – Reopened </vt:lpstr>
      <vt:lpstr>Basic Development Step – CER folder location</vt:lpstr>
      <vt:lpstr>Using EP 795 to Control Reapplication from Rehab</vt:lpstr>
      <vt:lpstr>Application Processing</vt:lpstr>
      <vt:lpstr>AutoGED Processing – Original Claim</vt:lpstr>
      <vt:lpstr>AutoGED Processing – Original Claim</vt:lpstr>
      <vt:lpstr>AutoGED Processing – Original Claim</vt:lpstr>
      <vt:lpstr>AutoGED Processing – Original Claim</vt:lpstr>
      <vt:lpstr>AutoGED Processing – Reopened Claim</vt:lpstr>
      <vt:lpstr>Application Processing</vt:lpstr>
      <vt:lpstr>Completed GED</vt:lpstr>
      <vt:lpstr>Basic Claim Development Step – CER folder location</vt:lpstr>
      <vt:lpstr>Basic Claim Development Step – CER folder location</vt:lpstr>
      <vt:lpstr>CER Location</vt:lpstr>
      <vt:lpstr>PowerPoint Presentation</vt:lpstr>
      <vt:lpstr>Disallowance – Basic Eligibility</vt:lpstr>
      <vt:lpstr>AutoGED Corrections on Processing Tab</vt:lpstr>
      <vt:lpstr>PowerPoint Presentation</vt:lpstr>
      <vt:lpstr>Data Generation</vt:lpstr>
      <vt:lpstr>Share Display of VR&amp;E Data</vt:lpstr>
      <vt:lpstr>Share display of Ch31 eligibility/entitlement</vt:lpstr>
      <vt:lpstr>PowerPoint Presentation</vt:lpstr>
      <vt:lpstr>BDN Migration - Background</vt:lpstr>
      <vt:lpstr>BDN Migration – Archiving</vt:lpstr>
      <vt:lpstr>AutoGED - Indexing/Archiving Impact</vt:lpstr>
      <vt:lpstr>How to Identify an Indexed Record</vt:lpstr>
      <vt:lpstr>PowerPoint Presentation</vt:lpstr>
      <vt:lpstr>Eligibility Entitlement Update (charging entitlement to Ch31)</vt:lpstr>
      <vt:lpstr>Eligibility Entitlement Update (charging entitlement to Ch31)</vt:lpstr>
      <vt:lpstr>Eligibility Entitlement Update (charging entitlement to Ch31)</vt:lpstr>
      <vt:lpstr>Questions</vt:lpstr>
      <vt:lpstr>References</vt:lpstr>
      <vt:lpstr>More 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VRE</dc:subject>
  <dc:creator>Chad Strong</dc:creator>
  <cp:keywords>application, processing, September, 2013</cp:keywords>
  <dc:description> The purpose of this training course is to identify and correctly perform steps for application processing.  It will also briefly introduce you to  BDN archiving and indexing.</dc:description>
  <cp:lastModifiedBy>Chad Strong</cp:lastModifiedBy>
  <cp:revision>1</cp:revision>
  <cp:lastPrinted>2013-09-03T20:00:50Z</cp:lastPrinted>
  <dcterms:created xsi:type="dcterms:W3CDTF">2020-05-06T15:26:11Z</dcterms:created>
  <dcterms:modified xsi:type="dcterms:W3CDTF">2020-05-06T15:26:29Z</dcterms:modified>
  <cp:category>VRE</cp:category>
  <cp:contentStatus>September 2013</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