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58" r:id="rId6"/>
    <p:sldId id="261" r:id="rId7"/>
    <p:sldId id="260" r:id="rId8"/>
    <p:sldId id="262" r:id="rId9"/>
    <p:sldId id="264" r:id="rId10"/>
    <p:sldId id="263" r:id="rId11"/>
    <p:sldId id="256" r:id="rId12"/>
  </p:sldIdLst>
  <p:sldSz cx="12192000" cy="6858000"/>
  <p:notesSz cx="7010400" cy="92964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275"/>
    <a:srgbClr val="7C5F1E"/>
    <a:srgbClr val="E7D0A4"/>
    <a:srgbClr val="6A5B3F"/>
    <a:srgbClr val="987734"/>
    <a:srgbClr val="AB8C4E"/>
    <a:srgbClr val="C6A156"/>
    <a:srgbClr val="E8D2A8"/>
    <a:srgbClr val="F5F0E9"/>
    <a:srgbClr val="BEA5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1079" autoAdjust="0"/>
  </p:normalViewPr>
  <p:slideViewPr>
    <p:cSldViewPr snapToGrid="0">
      <p:cViewPr>
        <p:scale>
          <a:sx n="74" d="100"/>
          <a:sy n="74" d="100"/>
        </p:scale>
        <p:origin x="-360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1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aww.compensation.pension.km.va.gov/system/templates/selfservice/va_ka/" TargetMode="External"/><Relationship Id="rId2" Type="http://schemas.openxmlformats.org/officeDocument/2006/relationships/hyperlink" Target="https://www.congress.gov/bill/110th-congress/house-bill/4986/text/p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aww.compensation.pension.km.va.gov/system/templates/selfservice/va_ka/portal.html?portalid=55440000000103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Century Schoolbook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Century Schoolbook" pitchFamily="18" charset="0"/>
              </a:rPr>
              <a:t>February 2016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 smtClean="0">
                <a:solidFill>
                  <a:srgbClr val="1D32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38 U.S. Code </a:t>
            </a:r>
            <a:r>
              <a:rPr lang="en-US" sz="3600" b="1" dirty="0" smtClean="0">
                <a:solidFill>
                  <a:srgbClr val="1D32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§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b="1" kern="0" dirty="0" smtClean="0">
                <a:solidFill>
                  <a:srgbClr val="1D32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1702</a:t>
            </a:r>
            <a:endParaRPr lang="en-US" sz="6600" b="1" i="1" kern="0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 smtClean="0"/>
              <a:t>Understand </a:t>
            </a:r>
            <a:r>
              <a:rPr lang="en-US" dirty="0"/>
              <a:t>38 U.S. Code § 1702 </a:t>
            </a:r>
            <a:r>
              <a:rPr lang="en-US" dirty="0" smtClean="0"/>
              <a:t>and the required eligibility </a:t>
            </a:r>
            <a:r>
              <a:rPr lang="en-US" dirty="0"/>
              <a:t>criteria </a:t>
            </a:r>
            <a:r>
              <a:rPr lang="en-US" dirty="0" smtClean="0"/>
              <a:t>for the subordinate issue</a:t>
            </a:r>
          </a:p>
          <a:p>
            <a:pPr hangingPunct="0"/>
            <a:r>
              <a:rPr lang="en-US" dirty="0" smtClean="0"/>
              <a:t>Understand </a:t>
            </a:r>
            <a:r>
              <a:rPr lang="en-US" dirty="0"/>
              <a:t>when to address 38 U.S. Code § 1702 in a rating decision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>
                <a:hlinkClick r:id="rId2"/>
              </a:rPr>
              <a:t>Public Law (PL) 110-181</a:t>
            </a:r>
            <a:r>
              <a:rPr lang="en-US" dirty="0" smtClean="0">
                <a:hlinkClick r:id="rId2"/>
              </a:rPr>
              <a:t>, Section 1708, Service-connection and assessments for mental health conditions in Veterans</a:t>
            </a:r>
          </a:p>
          <a:p>
            <a:r>
              <a:rPr lang="en-US" dirty="0" smtClean="0">
                <a:hlinkClick r:id="rId2"/>
              </a:rPr>
              <a:t>38 U.S.C. 1702, Presumptions: psychosis after service in World War II and following periods of war; mental illness after service in the Persian Gulf War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38 C.F.R. 3.384, Psychosis</a:t>
            </a:r>
            <a:endParaRPr lang="en-US" dirty="0" smtClean="0"/>
          </a:p>
          <a:p>
            <a:pPr lvl="0" hangingPunct="0"/>
            <a:r>
              <a:rPr lang="en-US" u="sng" dirty="0">
                <a:hlinkClick r:id="rId3"/>
              </a:rPr>
              <a:t>38 C.F.R. 4.127, Intellectual disability (intellectual developmental disorder) and personality disorders</a:t>
            </a:r>
            <a:endParaRPr lang="en-US" dirty="0"/>
          </a:p>
          <a:p>
            <a:r>
              <a:rPr lang="en-US" dirty="0" smtClean="0">
                <a:hlinkClick r:id="rId4"/>
              </a:rPr>
              <a:t>M21-1, Part III, Subpart iv, 6.B, Determining the Issues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M21-1, Part IX, Subpart ii, 2.5, SC of Mental Conditions Under 38 U.S.C. 1702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6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 U.S. Code §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1702?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38 U.S. Code § </a:t>
            </a:r>
            <a:r>
              <a:rPr lang="en-US" dirty="0" smtClean="0"/>
              <a:t>1702 (38 U.S.C. 1702) creates a presumption of service connection for the purpose of eligibility for VA treatment for: </a:t>
            </a:r>
          </a:p>
          <a:p>
            <a:pPr marL="0" indent="0">
              <a:buNone/>
            </a:pPr>
            <a:endParaRPr lang="en-US" sz="3200" dirty="0" smtClean="0"/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Psychoses based on wartime service; OR</a:t>
            </a:r>
          </a:p>
          <a:p>
            <a:pPr marL="457200" lvl="1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mental condition based on Gulf War service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38 U.S.C. 1702 Eligibility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Service connection is presumed for VA treatment purposes for a Veteran of:  </a:t>
            </a:r>
          </a:p>
          <a:p>
            <a:pPr algn="ctr"/>
            <a:r>
              <a:rPr lang="en-US" dirty="0" smtClean="0"/>
              <a:t>Any war period who develops a psychosis, </a:t>
            </a:r>
            <a:r>
              <a:rPr lang="en-US" b="1" u="sng" dirty="0" smtClean="0"/>
              <a:t>or</a:t>
            </a:r>
          </a:p>
          <a:p>
            <a:pPr algn="ctr"/>
            <a:r>
              <a:rPr lang="en-US" dirty="0" smtClean="0"/>
              <a:t>The Gulf War who develops a mental illness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u="sng" dirty="0" smtClean="0"/>
              <a:t>Within: </a:t>
            </a:r>
          </a:p>
          <a:p>
            <a:pPr algn="ctr"/>
            <a:r>
              <a:rPr lang="en-US" dirty="0" smtClean="0"/>
              <a:t>Two years after the date of separation (under other than dishonorable conditions) from such service, </a:t>
            </a:r>
            <a:r>
              <a:rPr lang="en-US" b="1" u="sng" dirty="0" smtClean="0"/>
              <a:t>AND</a:t>
            </a:r>
          </a:p>
          <a:p>
            <a:pPr algn="ctr"/>
            <a:r>
              <a:rPr lang="en-US" dirty="0" smtClean="0"/>
              <a:t>Two years after the end of the war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9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When VBA Must Decide the Issue of SC Under 38 U.S.C. 1702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VBA MUST decide the subordinate issue of SC for a psychosis or other mental condition under 38 U.S.C. 1702 when: </a:t>
            </a:r>
          </a:p>
          <a:p>
            <a:endParaRPr lang="en-US" dirty="0" smtClean="0"/>
          </a:p>
          <a:p>
            <a:r>
              <a:rPr lang="en-US" dirty="0" smtClean="0"/>
              <a:t>Requested by VHA, or</a:t>
            </a:r>
          </a:p>
          <a:p>
            <a:endParaRPr lang="en-US" dirty="0" smtClean="0"/>
          </a:p>
          <a:p>
            <a:r>
              <a:rPr lang="en-US" dirty="0" smtClean="0"/>
              <a:t>RVSR finds the facts support the 38 U.S.C. 1702 criteria in the course of denying service connection (SC) for compensation purposes for:</a:t>
            </a:r>
          </a:p>
          <a:p>
            <a:pPr lvl="1"/>
            <a:r>
              <a:rPr lang="en-US" dirty="0" smtClean="0"/>
              <a:t>Psychosis based on wartime service, or</a:t>
            </a:r>
          </a:p>
          <a:p>
            <a:pPr lvl="1"/>
            <a:r>
              <a:rPr lang="en-US" dirty="0" smtClean="0"/>
              <a:t>Any mental disorder based on Gulf War service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5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38 U.S.C. 1702 in the Rating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the subordinate issue of 38 U.S.C. 1702 in the rating decision</a:t>
            </a:r>
            <a:r>
              <a:rPr lang="en-US" dirty="0"/>
              <a:t> </a:t>
            </a:r>
            <a:r>
              <a:rPr lang="en-US" dirty="0" smtClean="0"/>
              <a:t>IF the criteria for SC under 38 U.S.C. 1702 are established.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entitlement was established in prior rating decision, no need to address again</a:t>
            </a:r>
          </a:p>
          <a:p>
            <a:endParaRPr lang="en-US" dirty="0" smtClean="0"/>
          </a:p>
          <a:p>
            <a:r>
              <a:rPr lang="en-US" dirty="0" smtClean="0"/>
              <a:t>Do NOT address if the criteria for SC under 38 U.S.C. 1702 are NOT established.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961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dcf31de8-c63a-45fa-8e92-a23f3dd0511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256"/>
  <p:tag name="ARTICULATE_USED_LAYOUT" val="1"/>
  <p:tag name="ARTICULATE_SLIDE_THUMBNAIL_REFRESH" val="1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5E050F-F6DD-446A-BC54-722BE857956D}">
  <ds:schemaRefs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20958C-FF78-4199-8684-26A589F09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6057</TotalTime>
  <Words>418</Words>
  <Application>Microsoft Office PowerPoint</Application>
  <PresentationFormat>Custom</PresentationFormat>
  <Paragraphs>49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Ppt0000000</vt:lpstr>
      <vt:lpstr>PowerPoint Presentation</vt:lpstr>
      <vt:lpstr>Objectives</vt:lpstr>
      <vt:lpstr>References</vt:lpstr>
      <vt:lpstr>What is 38 U.S. Code § 1702? </vt:lpstr>
      <vt:lpstr>38 U.S.C. 1702 Eligibility Criteria</vt:lpstr>
      <vt:lpstr>When VBA Must Decide the Issue of SC Under 38 U.S.C. 1702</vt:lpstr>
      <vt:lpstr>Addressing 38 U.S.C. 1702 in the Rating Decision</vt:lpstr>
      <vt:lpstr>Questions?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38 USE 1702 PowerPoint Presentation</dc:title>
  <dc:creator>Department of Veterans Affairs, Veterans Benefits Administration, Compensation Service, STAFF</dc:creator>
  <cp:keywords>1702; mental; psychosis; subordinate; ancillary</cp:keywords>
  <dc:description>This lesson is intended to familiarize RVSRs with the subordinate issue of 38 U.S.C.1702. _x000d_
</dc:description>
  <cp:lastModifiedBy>Sochar, Lisa</cp:lastModifiedBy>
  <cp:revision>400</cp:revision>
  <cp:lastPrinted>2016-01-15T21:08:38Z</cp:lastPrinted>
  <dcterms:created xsi:type="dcterms:W3CDTF">2014-04-30T02:32:11Z</dcterms:created>
  <dcterms:modified xsi:type="dcterms:W3CDTF">2016-03-01T15:21:09Z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