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2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37" r:id="rId4"/>
  </p:sldMasterIdLst>
  <p:notesMasterIdLst>
    <p:notesMasterId r:id="rId33"/>
  </p:notesMasterIdLst>
  <p:handoutMasterIdLst>
    <p:handoutMasterId r:id="rId34"/>
  </p:handoutMasterIdLst>
  <p:sldIdLst>
    <p:sldId id="256" r:id="rId5"/>
    <p:sldId id="263" r:id="rId6"/>
    <p:sldId id="359" r:id="rId7"/>
    <p:sldId id="388" r:id="rId8"/>
    <p:sldId id="399" r:id="rId9"/>
    <p:sldId id="390" r:id="rId10"/>
    <p:sldId id="400" r:id="rId11"/>
    <p:sldId id="391" r:id="rId12"/>
    <p:sldId id="401" r:id="rId13"/>
    <p:sldId id="392" r:id="rId14"/>
    <p:sldId id="402" r:id="rId15"/>
    <p:sldId id="393" r:id="rId16"/>
    <p:sldId id="403" r:id="rId17"/>
    <p:sldId id="405" r:id="rId18"/>
    <p:sldId id="406" r:id="rId19"/>
    <p:sldId id="407" r:id="rId20"/>
    <p:sldId id="408" r:id="rId21"/>
    <p:sldId id="409" r:id="rId22"/>
    <p:sldId id="418" r:id="rId23"/>
    <p:sldId id="419" r:id="rId24"/>
    <p:sldId id="420" r:id="rId25"/>
    <p:sldId id="421" r:id="rId26"/>
    <p:sldId id="416" r:id="rId27"/>
    <p:sldId id="423" r:id="rId28"/>
    <p:sldId id="417" r:id="rId29"/>
    <p:sldId id="422" r:id="rId30"/>
    <p:sldId id="357" r:id="rId31"/>
    <p:sldId id="424"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a:srgbClr val="1D3275"/>
    <a:srgbClr val="000066"/>
    <a:srgbClr val="CC0000"/>
    <a:srgbClr val="BBBBFF"/>
    <a:srgbClr val="ABABFF"/>
    <a:srgbClr val="0033CC"/>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48" autoAdjust="0"/>
    <p:restoredTop sz="93801" autoAdjust="0"/>
  </p:normalViewPr>
  <p:slideViewPr>
    <p:cSldViewPr snapToGrid="0">
      <p:cViewPr varScale="1">
        <p:scale>
          <a:sx n="99" d="100"/>
          <a:sy n="99" d="100"/>
        </p:scale>
        <p:origin x="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41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7FAA81F-0E72-4401-8043-8E7E219CB0F9}"/>
              </a:ext>
            </a:extLst>
          </p:cNvPr>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cs typeface="+mn-cs"/>
              </a:defRPr>
            </a:lvl1pPr>
          </a:lstStyle>
          <a:p>
            <a:pPr>
              <a:defRPr/>
            </a:pPr>
            <a:r>
              <a:rPr lang="en-US"/>
              <a:t>VBA Overview</a:t>
            </a:r>
          </a:p>
        </p:txBody>
      </p:sp>
      <p:sp>
        <p:nvSpPr>
          <p:cNvPr id="4099" name="Rectangle 3">
            <a:extLst>
              <a:ext uri="{FF2B5EF4-FFF2-40B4-BE49-F238E27FC236}">
                <a16:creationId xmlns:a16="http://schemas.microsoft.com/office/drawing/2014/main" id="{CAB4236E-0869-47BA-A3E1-A15C3C515CA3}"/>
              </a:ext>
            </a:extLst>
          </p:cNvPr>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atin typeface="Times New Roman" panose="02020603050405020304" pitchFamily="18" charset="0"/>
                <a:cs typeface="+mn-cs"/>
              </a:defRPr>
            </a:lvl1pPr>
          </a:lstStyle>
          <a:p>
            <a:pPr>
              <a:defRPr/>
            </a:pPr>
            <a:endParaRPr lang="en-US"/>
          </a:p>
        </p:txBody>
      </p:sp>
      <p:sp>
        <p:nvSpPr>
          <p:cNvPr id="4100" name="Rectangle 4">
            <a:extLst>
              <a:ext uri="{FF2B5EF4-FFF2-40B4-BE49-F238E27FC236}">
                <a16:creationId xmlns:a16="http://schemas.microsoft.com/office/drawing/2014/main" id="{2919AF38-2221-4209-9FF7-24BB0FB2BCBB}"/>
              </a:ext>
            </a:extLst>
          </p:cNvPr>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cs typeface="+mn-cs"/>
              </a:defRPr>
            </a:lvl1pPr>
          </a:lstStyle>
          <a:p>
            <a:pPr>
              <a:defRPr/>
            </a:pPr>
            <a:endParaRPr lang="en-US"/>
          </a:p>
        </p:txBody>
      </p:sp>
      <p:sp>
        <p:nvSpPr>
          <p:cNvPr id="4101" name="Rectangle 5">
            <a:extLst>
              <a:ext uri="{FF2B5EF4-FFF2-40B4-BE49-F238E27FC236}">
                <a16:creationId xmlns:a16="http://schemas.microsoft.com/office/drawing/2014/main" id="{8F555E76-FFE7-40FB-AD50-D14A19CAFE04}"/>
              </a:ext>
            </a:extLst>
          </p:cNvPr>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anose="02020603050405020304" pitchFamily="18" charset="0"/>
              </a:defRPr>
            </a:lvl1pPr>
          </a:lstStyle>
          <a:p>
            <a:fld id="{54D72BC1-A93B-46EE-9D11-9F2A8AA801C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B010105-29C4-482E-BFDC-A7CB34CC35B3}"/>
              </a:ext>
            </a:extLst>
          </p:cNvPr>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atin typeface="Times New Roman" panose="02020603050405020304" pitchFamily="18" charset="0"/>
                <a:cs typeface="+mn-cs"/>
              </a:defRPr>
            </a:lvl1pPr>
          </a:lstStyle>
          <a:p>
            <a:pPr>
              <a:defRPr/>
            </a:pPr>
            <a:r>
              <a:rPr lang="en-US"/>
              <a:t>VBA Overview</a:t>
            </a:r>
          </a:p>
        </p:txBody>
      </p:sp>
      <p:sp>
        <p:nvSpPr>
          <p:cNvPr id="2051" name="Rectangle 3">
            <a:extLst>
              <a:ext uri="{FF2B5EF4-FFF2-40B4-BE49-F238E27FC236}">
                <a16:creationId xmlns:a16="http://schemas.microsoft.com/office/drawing/2014/main" id="{BE42485A-6B9C-4F08-9670-AD36B66F14C8}"/>
              </a:ext>
            </a:extLst>
          </p:cNvPr>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atin typeface="Times New Roman" panose="02020603050405020304" pitchFamily="18" charset="0"/>
                <a:cs typeface="+mn-cs"/>
              </a:defRPr>
            </a:lvl1pPr>
          </a:lstStyle>
          <a:p>
            <a:pPr>
              <a:defRPr/>
            </a:pPr>
            <a:endParaRPr lang="en-US"/>
          </a:p>
        </p:txBody>
      </p:sp>
      <p:sp>
        <p:nvSpPr>
          <p:cNvPr id="30724" name="Rectangle 4">
            <a:extLst>
              <a:ext uri="{FF2B5EF4-FFF2-40B4-BE49-F238E27FC236}">
                <a16:creationId xmlns:a16="http://schemas.microsoft.com/office/drawing/2014/main" id="{CFDCE2B2-64A7-4FD4-A879-95460F4CB66B}"/>
              </a:ext>
            </a:extLst>
          </p:cNvPr>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7B4347BD-6083-4033-9C29-901CF563F2C5}"/>
              </a:ext>
            </a:extLst>
          </p:cNvPr>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54" name="Rectangle 6">
            <a:extLst>
              <a:ext uri="{FF2B5EF4-FFF2-40B4-BE49-F238E27FC236}">
                <a16:creationId xmlns:a16="http://schemas.microsoft.com/office/drawing/2014/main" id="{EACEC269-5BDA-4257-ACE2-FEEAFB306350}"/>
              </a:ext>
            </a:extLst>
          </p:cNvPr>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atin typeface="Times New Roman" panose="02020603050405020304" pitchFamily="18" charset="0"/>
                <a:cs typeface="+mn-cs"/>
              </a:defRPr>
            </a:lvl1pPr>
          </a:lstStyle>
          <a:p>
            <a:pPr>
              <a:defRPr/>
            </a:pPr>
            <a:endParaRPr lang="en-US"/>
          </a:p>
        </p:txBody>
      </p:sp>
      <p:sp>
        <p:nvSpPr>
          <p:cNvPr id="2055" name="Rectangle 7">
            <a:extLst>
              <a:ext uri="{FF2B5EF4-FFF2-40B4-BE49-F238E27FC236}">
                <a16:creationId xmlns:a16="http://schemas.microsoft.com/office/drawing/2014/main" id="{BD980A8D-E11B-40FA-85F7-EB7C9818813E}"/>
              </a:ext>
            </a:extLst>
          </p:cNvPr>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atin typeface="Times New Roman" panose="02020603050405020304" pitchFamily="18" charset="0"/>
              </a:defRPr>
            </a:lvl1pPr>
          </a:lstStyle>
          <a:p>
            <a:fld id="{067F099B-BB81-46FE-8FF0-56E3DBE28BFC}"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6A903D2-A00B-4CEA-9AF7-71935E4E01F9}"/>
              </a:ext>
            </a:extLst>
          </p:cNvPr>
          <p:cNvSpPr>
            <a:spLocks noGrp="1" noChangeArrowheads="1"/>
          </p:cNvSpPr>
          <p:nvPr>
            <p:ph type="hdr" sz="quarter"/>
          </p:nvPr>
        </p:nvSpPr>
        <p:spPr/>
        <p:txBody>
          <a:bodyPr/>
          <a:lstStyle/>
          <a:p>
            <a:pPr>
              <a:defRPr/>
            </a:pPr>
            <a:r>
              <a:rPr lang="en-US"/>
              <a:t>VBA Overview</a:t>
            </a:r>
          </a:p>
        </p:txBody>
      </p:sp>
      <p:sp>
        <p:nvSpPr>
          <p:cNvPr id="9219" name="Rectangle 7">
            <a:extLst>
              <a:ext uri="{FF2B5EF4-FFF2-40B4-BE49-F238E27FC236}">
                <a16:creationId xmlns:a16="http://schemas.microsoft.com/office/drawing/2014/main" id="{992C3945-BFFC-4A80-B333-D41A2EAE1A7F}"/>
              </a:ext>
            </a:extLst>
          </p:cNvPr>
          <p:cNvSpPr>
            <a:spLocks noGrp="1" noChangeArrowheads="1"/>
          </p:cNvSpPr>
          <p:nvPr>
            <p:ph type="sldNum" sz="quarter" idx="5"/>
          </p:nvPr>
        </p:nvSpPr>
        <p:spPr/>
        <p:txBody>
          <a:bodyPr/>
          <a:lstStyle>
            <a:lvl1pPr defTabSz="928688" eaLnBrk="0" hangingPunct="0">
              <a:defRPr sz="3200">
                <a:solidFill>
                  <a:schemeClr val="tx1"/>
                </a:solidFill>
                <a:latin typeface="Tahoma" panose="020B0604030504040204" pitchFamily="34" charset="0"/>
                <a:cs typeface="Arial" panose="020B0604020202020204" pitchFamily="34" charset="0"/>
              </a:defRPr>
            </a:lvl1pPr>
            <a:lvl2pPr marL="742950" indent="-285750" defTabSz="928688" eaLnBrk="0" hangingPunct="0">
              <a:defRPr sz="3200">
                <a:solidFill>
                  <a:schemeClr val="tx1"/>
                </a:solidFill>
                <a:latin typeface="Tahoma" panose="020B0604030504040204" pitchFamily="34" charset="0"/>
                <a:cs typeface="Arial" panose="020B0604020202020204" pitchFamily="34" charset="0"/>
              </a:defRPr>
            </a:lvl2pPr>
            <a:lvl3pPr marL="1143000" indent="-228600" defTabSz="928688" eaLnBrk="0" hangingPunct="0">
              <a:defRPr sz="3200">
                <a:solidFill>
                  <a:schemeClr val="tx1"/>
                </a:solidFill>
                <a:latin typeface="Tahoma" panose="020B0604030504040204" pitchFamily="34" charset="0"/>
                <a:cs typeface="Arial" panose="020B0604020202020204" pitchFamily="34" charset="0"/>
              </a:defRPr>
            </a:lvl3pPr>
            <a:lvl4pPr marL="1600200" indent="-228600" defTabSz="928688" eaLnBrk="0" hangingPunct="0">
              <a:defRPr sz="3200">
                <a:solidFill>
                  <a:schemeClr val="tx1"/>
                </a:solidFill>
                <a:latin typeface="Tahoma" panose="020B0604030504040204" pitchFamily="34" charset="0"/>
                <a:cs typeface="Arial" panose="020B0604020202020204" pitchFamily="34" charset="0"/>
              </a:defRPr>
            </a:lvl4pPr>
            <a:lvl5pPr marL="2057400" indent="-228600" defTabSz="928688" eaLnBrk="0" hangingPunct="0">
              <a:defRPr sz="3200">
                <a:solidFill>
                  <a:schemeClr val="tx1"/>
                </a:solidFill>
                <a:latin typeface="Tahoma" panose="020B0604030504040204" pitchFamily="34" charset="0"/>
                <a:cs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7E157B19-A664-49C9-8412-442982C6FBBE}"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31748" name="Rectangle 2">
            <a:extLst>
              <a:ext uri="{FF2B5EF4-FFF2-40B4-BE49-F238E27FC236}">
                <a16:creationId xmlns:a16="http://schemas.microsoft.com/office/drawing/2014/main" id="{FD314726-8952-4381-9C6C-7A58555E65A4}"/>
              </a:ext>
            </a:extLst>
          </p:cNvPr>
          <p:cNvSpPr>
            <a:spLocks noGrp="1" noRot="1" noChangeAspect="1" noChangeArrowheads="1" noTextEdit="1"/>
          </p:cNvSpPr>
          <p:nvPr>
            <p:ph type="sldImg"/>
          </p:nvPr>
        </p:nvSpPr>
        <p:spPr>
          <a:xfrm>
            <a:off x="1182688" y="698500"/>
            <a:ext cx="4646612" cy="3484563"/>
          </a:xfrm>
          <a:ln/>
        </p:spPr>
      </p:sp>
      <p:sp>
        <p:nvSpPr>
          <p:cNvPr id="31749" name="Rectangle 3">
            <a:extLst>
              <a:ext uri="{FF2B5EF4-FFF2-40B4-BE49-F238E27FC236}">
                <a16:creationId xmlns:a16="http://schemas.microsoft.com/office/drawing/2014/main" id="{A72C4804-BED1-4852-BBDB-E9E8AE825028}"/>
              </a:ext>
            </a:extLst>
          </p:cNvPr>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b="1"/>
          </a:p>
        </p:txBody>
      </p:sp>
      <p:sp>
        <p:nvSpPr>
          <p:cNvPr id="9222" name="Footer Placeholder 5">
            <a:extLst>
              <a:ext uri="{FF2B5EF4-FFF2-40B4-BE49-F238E27FC236}">
                <a16:creationId xmlns:a16="http://schemas.microsoft.com/office/drawing/2014/main" id="{6D672EE7-580D-434A-B6CD-512B794F7846}"/>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DC744A3-956E-4BB8-9980-D468C1E34F07}"/>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218EB8D3-814E-4086-B366-A26178B744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6B0674B9-962A-4751-95A2-DC598F16A688}"/>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B955552-7DC5-4180-8B08-D18EE07470DD}"/>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85CF7A91-F5F6-4446-A54F-EA0FB641FA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99335E8A-93C0-4A3D-950E-CF09FD0E0391}"/>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4D7FFF9-12E9-4E80-A9EF-D322C3977A8B}"/>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911A9EB-57FA-4AD3-9E43-8BA5CB7772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5C196DAC-C742-4A3E-824D-70877B692062}"/>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4F69354-D111-4B58-9C47-77EE82847EE3}"/>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73617A71-EA85-499F-A939-F1AD2B9401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93A36B7E-263C-4522-A546-3DFEC982D5A5}"/>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A08B977-B2F3-4343-B0F3-02753236DE04}"/>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E02AADF5-3D44-4D03-9A71-2DC2EFC412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1DE53231-8724-4841-90A1-407A94CF3877}"/>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5C2FF05-49BA-4988-8B1C-2F824098AC97}"/>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BD73511C-7BD6-42C5-A1C8-CFDB7521E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BD8CDF17-2CD6-4467-8C45-331485855A19}"/>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BC2E2B9-390C-497B-9B6E-4CD6CF659F67}"/>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14BAE25C-7507-44F7-A24B-C400169B96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84F1093A-3781-45D2-A3FA-4D6970830EB7}"/>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AA851BE-7775-4B65-83B0-3D41BF64EBD7}"/>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A70070D9-4F2E-4D55-B725-F4B242D17A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B302DC0E-5C6E-4555-BBFE-E283F4208076}"/>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4EB394C-9374-4B6F-A3C7-E657D5A15924}"/>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D4DC6226-6BF5-42E0-905F-DEDEE9FE8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3EF8B760-BCB9-4445-B177-743DF6110318}"/>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3BA3F7D-2014-4032-A7C8-EF475EDECBCB}"/>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73965042-4663-48F3-BDA3-2580A84BFE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7889620E-934E-478C-BFED-CB47487BFA98}"/>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E3AB2D2-DA97-4CB2-8A4D-E487C3A3EC24}"/>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340B772-EE5D-48EC-86F9-1B661339BD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Footer Placeholder 3">
            <a:extLst>
              <a:ext uri="{FF2B5EF4-FFF2-40B4-BE49-F238E27FC236}">
                <a16:creationId xmlns:a16="http://schemas.microsoft.com/office/drawing/2014/main" id="{C64DFB99-AE42-4548-82C5-EBEA54E33E4C}"/>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8FF62AD-E915-4EC3-A685-C92A2FE6E3A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A10A64CC-F9D2-4CE5-9DD6-898FD688A4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4125E507-9335-45B2-9DE1-85B1644FA9C2}"/>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FDB8739-34DC-4011-91F3-E3D44070BA80}"/>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1DA6571E-F35E-4FF1-BF3D-B0F057B7E7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146EA85C-F4A5-4416-BFB7-31A8E59FE0B4}"/>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BD5F874-ABF9-4AE6-AFFF-740A8EB7C952}"/>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AE7067C8-961D-47D8-8700-1A9F690D93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Header Placeholder 3">
            <a:extLst>
              <a:ext uri="{FF2B5EF4-FFF2-40B4-BE49-F238E27FC236}">
                <a16:creationId xmlns:a16="http://schemas.microsoft.com/office/drawing/2014/main" id="{6DF8ED07-FE1E-4362-A5BE-9E00DD0E74D9}"/>
              </a:ext>
            </a:extLst>
          </p:cNvPr>
          <p:cNvSpPr>
            <a:spLocks noGrp="1"/>
          </p:cNvSpPr>
          <p:nvPr>
            <p:ph type="hdr" sz="quarter"/>
          </p:nvPr>
        </p:nvSpPr>
        <p:spPr/>
        <p:txBody>
          <a:bodyPr/>
          <a:lstStyle/>
          <a:p>
            <a:pPr>
              <a:defRPr/>
            </a:pPr>
            <a:r>
              <a:rPr lang="en-US"/>
              <a:t>VBA Overview</a:t>
            </a:r>
          </a:p>
        </p:txBody>
      </p:sp>
      <p:sp>
        <p:nvSpPr>
          <p:cNvPr id="12293" name="Footer Placeholder 4">
            <a:extLst>
              <a:ext uri="{FF2B5EF4-FFF2-40B4-BE49-F238E27FC236}">
                <a16:creationId xmlns:a16="http://schemas.microsoft.com/office/drawing/2014/main" id="{B693D5C8-0795-4193-92ED-9882D73EB8C5}"/>
              </a:ext>
            </a:extLst>
          </p:cNvPr>
          <p:cNvSpPr>
            <a:spLocks noGrp="1"/>
          </p:cNvSpPr>
          <p:nvPr>
            <p:ph type="ftr" sz="quarter" idx="4"/>
          </p:nvPr>
        </p:nvSpPr>
        <p:spPr/>
        <p:txBody>
          <a:bodyPr/>
          <a:lstStyle/>
          <a:p>
            <a:pPr>
              <a:defRPr/>
            </a:pPr>
            <a:endParaRPr lang="en-US"/>
          </a:p>
        </p:txBody>
      </p:sp>
      <p:sp>
        <p:nvSpPr>
          <p:cNvPr id="12294" name="Slide Number Placeholder 5">
            <a:extLst>
              <a:ext uri="{FF2B5EF4-FFF2-40B4-BE49-F238E27FC236}">
                <a16:creationId xmlns:a16="http://schemas.microsoft.com/office/drawing/2014/main" id="{738B71A2-3FB6-4955-B094-642BF32FA66D}"/>
              </a:ext>
            </a:extLst>
          </p:cNvPr>
          <p:cNvSpPr>
            <a:spLocks noGrp="1"/>
          </p:cNvSpPr>
          <p:nvPr>
            <p:ph type="sldNum" sz="quarter" idx="5"/>
          </p:nvPr>
        </p:nvSpPr>
        <p:spPr/>
        <p:txBody>
          <a:bodyPr/>
          <a:lstStyle>
            <a:lvl1pPr defTabSz="928688" eaLnBrk="0" hangingPunct="0">
              <a:defRPr sz="3200">
                <a:solidFill>
                  <a:schemeClr val="tx1"/>
                </a:solidFill>
                <a:latin typeface="Tahoma" panose="020B0604030504040204" pitchFamily="34" charset="0"/>
                <a:cs typeface="Arial" panose="020B0604020202020204" pitchFamily="34" charset="0"/>
              </a:defRPr>
            </a:lvl1pPr>
            <a:lvl2pPr marL="742950" indent="-285750" defTabSz="928688" eaLnBrk="0" hangingPunct="0">
              <a:defRPr sz="3200">
                <a:solidFill>
                  <a:schemeClr val="tx1"/>
                </a:solidFill>
                <a:latin typeface="Tahoma" panose="020B0604030504040204" pitchFamily="34" charset="0"/>
                <a:cs typeface="Arial" panose="020B0604020202020204" pitchFamily="34" charset="0"/>
              </a:defRPr>
            </a:lvl2pPr>
            <a:lvl3pPr marL="1143000" indent="-228600" defTabSz="928688" eaLnBrk="0" hangingPunct="0">
              <a:defRPr sz="3200">
                <a:solidFill>
                  <a:schemeClr val="tx1"/>
                </a:solidFill>
                <a:latin typeface="Tahoma" panose="020B0604030504040204" pitchFamily="34" charset="0"/>
                <a:cs typeface="Arial" panose="020B0604020202020204" pitchFamily="34" charset="0"/>
              </a:defRPr>
            </a:lvl3pPr>
            <a:lvl4pPr marL="1600200" indent="-228600" defTabSz="928688" eaLnBrk="0" hangingPunct="0">
              <a:defRPr sz="3200">
                <a:solidFill>
                  <a:schemeClr val="tx1"/>
                </a:solidFill>
                <a:latin typeface="Tahoma" panose="020B0604030504040204" pitchFamily="34" charset="0"/>
                <a:cs typeface="Arial" panose="020B0604020202020204" pitchFamily="34" charset="0"/>
              </a:defRPr>
            </a:lvl4pPr>
            <a:lvl5pPr marL="2057400" indent="-228600" defTabSz="928688" eaLnBrk="0" hangingPunct="0">
              <a:defRPr sz="3200">
                <a:solidFill>
                  <a:schemeClr val="tx1"/>
                </a:solidFill>
                <a:latin typeface="Tahoma" panose="020B0604030504040204" pitchFamily="34" charset="0"/>
                <a:cs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A8FA5277-9811-4FB6-96E2-32A62F7EC225}"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BD5F874-ABF9-4AE6-AFFF-740A8EB7C952}"/>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AE7067C8-961D-47D8-8700-1A9F690D93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Header Placeholder 3">
            <a:extLst>
              <a:ext uri="{FF2B5EF4-FFF2-40B4-BE49-F238E27FC236}">
                <a16:creationId xmlns:a16="http://schemas.microsoft.com/office/drawing/2014/main" id="{6DF8ED07-FE1E-4362-A5BE-9E00DD0E74D9}"/>
              </a:ext>
            </a:extLst>
          </p:cNvPr>
          <p:cNvSpPr>
            <a:spLocks noGrp="1"/>
          </p:cNvSpPr>
          <p:nvPr>
            <p:ph type="hdr" sz="quarter"/>
          </p:nvPr>
        </p:nvSpPr>
        <p:spPr/>
        <p:txBody>
          <a:bodyPr/>
          <a:lstStyle/>
          <a:p>
            <a:pPr>
              <a:defRPr/>
            </a:pPr>
            <a:r>
              <a:rPr lang="en-US"/>
              <a:t>VBA Overview</a:t>
            </a:r>
          </a:p>
        </p:txBody>
      </p:sp>
      <p:sp>
        <p:nvSpPr>
          <p:cNvPr id="12293" name="Footer Placeholder 4">
            <a:extLst>
              <a:ext uri="{FF2B5EF4-FFF2-40B4-BE49-F238E27FC236}">
                <a16:creationId xmlns:a16="http://schemas.microsoft.com/office/drawing/2014/main" id="{B693D5C8-0795-4193-92ED-9882D73EB8C5}"/>
              </a:ext>
            </a:extLst>
          </p:cNvPr>
          <p:cNvSpPr>
            <a:spLocks noGrp="1"/>
          </p:cNvSpPr>
          <p:nvPr>
            <p:ph type="ftr" sz="quarter" idx="4"/>
          </p:nvPr>
        </p:nvSpPr>
        <p:spPr/>
        <p:txBody>
          <a:bodyPr/>
          <a:lstStyle/>
          <a:p>
            <a:pPr>
              <a:defRPr/>
            </a:pPr>
            <a:endParaRPr lang="en-US"/>
          </a:p>
        </p:txBody>
      </p:sp>
      <p:sp>
        <p:nvSpPr>
          <p:cNvPr id="12294" name="Slide Number Placeholder 5">
            <a:extLst>
              <a:ext uri="{FF2B5EF4-FFF2-40B4-BE49-F238E27FC236}">
                <a16:creationId xmlns:a16="http://schemas.microsoft.com/office/drawing/2014/main" id="{738B71A2-3FB6-4955-B094-642BF32FA66D}"/>
              </a:ext>
            </a:extLst>
          </p:cNvPr>
          <p:cNvSpPr>
            <a:spLocks noGrp="1"/>
          </p:cNvSpPr>
          <p:nvPr>
            <p:ph type="sldNum" sz="quarter" idx="5"/>
          </p:nvPr>
        </p:nvSpPr>
        <p:spPr/>
        <p:txBody>
          <a:bodyPr/>
          <a:lstStyle>
            <a:lvl1pPr defTabSz="928688" eaLnBrk="0" hangingPunct="0">
              <a:defRPr sz="3200">
                <a:solidFill>
                  <a:schemeClr val="tx1"/>
                </a:solidFill>
                <a:latin typeface="Tahoma" panose="020B0604030504040204" pitchFamily="34" charset="0"/>
                <a:cs typeface="Arial" panose="020B0604020202020204" pitchFamily="34" charset="0"/>
              </a:defRPr>
            </a:lvl1pPr>
            <a:lvl2pPr marL="742950" indent="-285750" defTabSz="928688" eaLnBrk="0" hangingPunct="0">
              <a:defRPr sz="3200">
                <a:solidFill>
                  <a:schemeClr val="tx1"/>
                </a:solidFill>
                <a:latin typeface="Tahoma" panose="020B0604030504040204" pitchFamily="34" charset="0"/>
                <a:cs typeface="Arial" panose="020B0604020202020204" pitchFamily="34" charset="0"/>
              </a:defRPr>
            </a:lvl2pPr>
            <a:lvl3pPr marL="1143000" indent="-228600" defTabSz="928688" eaLnBrk="0" hangingPunct="0">
              <a:defRPr sz="3200">
                <a:solidFill>
                  <a:schemeClr val="tx1"/>
                </a:solidFill>
                <a:latin typeface="Tahoma" panose="020B0604030504040204" pitchFamily="34" charset="0"/>
                <a:cs typeface="Arial" panose="020B0604020202020204" pitchFamily="34" charset="0"/>
              </a:defRPr>
            </a:lvl3pPr>
            <a:lvl4pPr marL="1600200" indent="-228600" defTabSz="928688" eaLnBrk="0" hangingPunct="0">
              <a:defRPr sz="3200">
                <a:solidFill>
                  <a:schemeClr val="tx1"/>
                </a:solidFill>
                <a:latin typeface="Tahoma" panose="020B0604030504040204" pitchFamily="34" charset="0"/>
                <a:cs typeface="Arial" panose="020B0604020202020204" pitchFamily="34" charset="0"/>
              </a:defRPr>
            </a:lvl4pPr>
            <a:lvl5pPr marL="2057400" indent="-228600" defTabSz="928688" eaLnBrk="0" hangingPunct="0">
              <a:defRPr sz="3200">
                <a:solidFill>
                  <a:schemeClr val="tx1"/>
                </a:solidFill>
                <a:latin typeface="Tahoma" panose="020B0604030504040204" pitchFamily="34" charset="0"/>
                <a:cs typeface="Arial" panose="020B060402020202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A8FA5277-9811-4FB6-96E2-32A62F7EC225}"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29558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558005A-A31C-4904-BCEC-9A8D6E8BB76E}"/>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84046A91-E7A2-4773-BEF2-DCC557D6DD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EC603BDA-A445-4A86-BB32-C66C734E79C2}"/>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D7FCE7B-3811-498D-B7CA-132F515787A3}"/>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DC7904CE-04D6-41FF-AF8F-12CD0AC649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2996C987-AEAE-48DA-B7B3-18D638400185}"/>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C725051-BF36-43D5-9E4B-CE06E45BC72C}"/>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E82C0322-FAF8-438B-81B0-6BC00A6900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019AC4FF-2AD3-4E7C-B80B-365810F14990}"/>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F345ACA-47D7-457B-9EFA-69558ED94BA7}"/>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4E947750-1CB7-4F94-8FAA-E8B4EFBEFB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803E7465-42D9-4F1D-94EC-76F6E0E90B52}"/>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F550F7B-4FEC-474C-917D-D08C750E1967}"/>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063C8987-9AB6-4F59-B525-C26C3241FA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2A38EE34-8803-4680-9F89-DE51DB6DB84B}"/>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7A8493E-FCF2-4EFA-91F1-B083DE5BDE09}"/>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D86F845A-8D6C-4110-BC51-7F44540439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7CBBF8E4-E4B0-4F03-A856-F1D8A3CD5D55}"/>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502B9CF-1ED5-427B-ABA5-C0E43D71BB58}"/>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D26EC4F8-4452-4DE0-BF21-5F49EC4E53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1268" name="Footer Placeholder 3">
            <a:extLst>
              <a:ext uri="{FF2B5EF4-FFF2-40B4-BE49-F238E27FC236}">
                <a16:creationId xmlns:a16="http://schemas.microsoft.com/office/drawing/2014/main" id="{FE9177E2-84E3-48FF-8F06-5D3CACF7D86E}"/>
              </a:ext>
            </a:extLst>
          </p:cNvPr>
          <p:cNvSpPr>
            <a:spLocks noGrp="1"/>
          </p:cNvSpPr>
          <p:nvPr>
            <p:ph type="ftr" sz="quarter" idx="4"/>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231690707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DED72CDE-D0D4-4C75-83E3-AAD89025C484}" type="slidenum">
              <a:rPr lang="en-US" altLang="en-US" smtClean="0"/>
              <a:pPr/>
              <a:t>‹#›</a:t>
            </a:fld>
            <a:endParaRPr lang="en-US" altLang="en-US"/>
          </a:p>
        </p:txBody>
      </p:sp>
    </p:spTree>
    <p:extLst>
      <p:ext uri="{BB962C8B-B14F-4D97-AF65-F5344CB8AC3E}">
        <p14:creationId xmlns:p14="http://schemas.microsoft.com/office/powerpoint/2010/main" val="59186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D89F7225-BA71-4C10-B8F2-45A1E1B2F8ED}" type="slidenum">
              <a:rPr lang="en-US" altLang="en-US" smtClean="0"/>
              <a:pPr/>
              <a:t>‹#›</a:t>
            </a:fld>
            <a:endParaRPr lang="en-US" altLang="en-US"/>
          </a:p>
        </p:txBody>
      </p:sp>
    </p:spTree>
    <p:extLst>
      <p:ext uri="{BB962C8B-B14F-4D97-AF65-F5344CB8AC3E}">
        <p14:creationId xmlns:p14="http://schemas.microsoft.com/office/powerpoint/2010/main" val="410583973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D89F7225-BA71-4C10-B8F2-45A1E1B2F8ED}" type="slidenum">
              <a:rPr lang="en-US" altLang="en-US" smtClean="0"/>
              <a:pPr/>
              <a:t>‹#›</a:t>
            </a:fld>
            <a:endParaRPr lang="en-US" altLang="en-US"/>
          </a:p>
        </p:txBody>
      </p:sp>
    </p:spTree>
    <p:extLst>
      <p:ext uri="{BB962C8B-B14F-4D97-AF65-F5344CB8AC3E}">
        <p14:creationId xmlns:p14="http://schemas.microsoft.com/office/powerpoint/2010/main" val="309761665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62F63369-6DB4-4610-9D99-F9D7A8CDF617}" type="slidenum">
              <a:rPr lang="en-US" altLang="en-US" smtClean="0"/>
              <a:pPr/>
              <a:t>‹#›</a:t>
            </a:fld>
            <a:endParaRPr lang="en-US" altLang="en-US"/>
          </a:p>
        </p:txBody>
      </p:sp>
    </p:spTree>
    <p:extLst>
      <p:ext uri="{BB962C8B-B14F-4D97-AF65-F5344CB8AC3E}">
        <p14:creationId xmlns:p14="http://schemas.microsoft.com/office/powerpoint/2010/main" val="115849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04120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D89F7225-BA71-4C10-B8F2-45A1E1B2F8ED}" type="slidenum">
              <a:rPr lang="en-US" altLang="en-US" smtClean="0"/>
              <a:pPr/>
              <a:t>‹#›</a:t>
            </a:fld>
            <a:endParaRPr lang="en-US" altLang="en-US"/>
          </a:p>
        </p:txBody>
      </p:sp>
    </p:spTree>
    <p:extLst>
      <p:ext uri="{BB962C8B-B14F-4D97-AF65-F5344CB8AC3E}">
        <p14:creationId xmlns:p14="http://schemas.microsoft.com/office/powerpoint/2010/main" val="335922097"/>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Lst>
  <p:hf hd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hyperlink" Target="http://vbacodmoint1.vba.va.gov/bl/21/DBQ/docs/InternalDBQs/PSYCH-%20Initial%20PTSD%20DSM-5%2012-13.doc" TargetMode="Externa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hyperlink" Target="http://vbacodmoint1.vba.va.gov/bl/21/DBQ/docs/MO%20DBQ%20Request%20Instructions.doc" TargetMode="Externa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hyperlink" Target="http://vbacodmoint1.vba.va.gov/bl/21/DBQ/docs/DBQs/COMPLETE%20VERSION%20-%20Medical%20Opinion%20DBQ%20-%206-16-11.doc" TargetMode="Externa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vbacodmoint1.vba.va.gov/bl/21/DBQ/docs/InternalDBQs/AUDIO%20-%20Hearing%20Loss%20and%20Tinnitus%20DBQ%20-%206-9-11.doc" TargetMode="Externa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hyperlink" Target="http://vbaw.vba.va.gov/bl/21/index.htm" TargetMode="Externa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hyperlink" Target="http://www.vba.va.gov/pubs/forms/VBA-21-0960E-1-ARE.pdf" TargetMode="Externa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AE7B2BDA-B059-40BD-B905-6F2D33FD2137}"/>
              </a:ext>
            </a:extLst>
          </p:cNvPr>
          <p:cNvSpPr>
            <a:spLocks noGrp="1" noChangeArrowheads="1"/>
          </p:cNvSpPr>
          <p:nvPr>
            <p:ph type="ctrTitle"/>
            <p:custDataLst>
              <p:tags r:id="rId1"/>
            </p:custDataLst>
          </p:nvPr>
        </p:nvSpPr>
        <p:spPr>
          <a:xfrm>
            <a:off x="685800" y="2819400"/>
            <a:ext cx="7772400" cy="1219200"/>
          </a:xfrm>
        </p:spPr>
        <p:txBody>
          <a:bodyPr>
            <a:normAutofit/>
          </a:bodyPr>
          <a:lstStyle/>
          <a:p>
            <a:pPr eaLnBrk="1" hangingPunct="1">
              <a:defRPr/>
            </a:pPr>
            <a:r>
              <a:rPr lang="en-US" b="1" dirty="0"/>
              <a:t>Disability Benefits Questionnaires (DBQs) and Medical Opinions</a:t>
            </a:r>
            <a:endParaRPr lang="en-US" sz="5400" i="1" dirty="0"/>
          </a:p>
        </p:txBody>
      </p:sp>
      <p:sp>
        <p:nvSpPr>
          <p:cNvPr id="3075" name="Rectangle 3">
            <a:extLst>
              <a:ext uri="{FF2B5EF4-FFF2-40B4-BE49-F238E27FC236}">
                <a16:creationId xmlns:a16="http://schemas.microsoft.com/office/drawing/2014/main" id="{B6FEA441-CCC6-4A12-AD97-3EFD782816A6}"/>
              </a:ext>
            </a:extLst>
          </p:cNvPr>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marL="0" indent="0" algn="ctr" eaLnBrk="1" hangingPunct="1">
              <a:buFont typeface="Wingdings" panose="05000000000000000000" pitchFamily="2" charset="2"/>
              <a:buNone/>
            </a:pPr>
            <a:r>
              <a:rPr lang="en-US" altLang="en-US" dirty="0"/>
              <a:t>Compensation Service Training Staff</a:t>
            </a:r>
            <a:endParaRPr lang="en-US" altLang="en-US" b="1" dirty="0"/>
          </a:p>
        </p:txBody>
      </p:sp>
      <p:sp>
        <p:nvSpPr>
          <p:cNvPr id="2" name="Text Placeholder 1">
            <a:extLst>
              <a:ext uri="{FF2B5EF4-FFF2-40B4-BE49-F238E27FC236}">
                <a16:creationId xmlns:a16="http://schemas.microsoft.com/office/drawing/2014/main" id="{E4F60402-A289-4503-897B-B8AB0E7D40F4}"/>
              </a:ext>
            </a:extLst>
          </p:cNvPr>
          <p:cNvSpPr>
            <a:spLocks noGrp="1"/>
          </p:cNvSpPr>
          <p:nvPr>
            <p:ph type="body" sz="quarter" idx="11"/>
            <p:custDataLst>
              <p:tags r:id="rId3"/>
            </p:custDataLst>
          </p:nvPr>
        </p:nvSpPr>
        <p:spPr>
          <a:xfrm>
            <a:off x="6096000" y="4724400"/>
            <a:ext cx="2362200" cy="838200"/>
          </a:xfrm>
        </p:spPr>
        <p:txBody>
          <a:bodyPr/>
          <a:lstStyle/>
          <a:p>
            <a:r>
              <a:rPr lang="en-US" altLang="en-US" sz="2000" dirty="0"/>
              <a:t>February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2880A35B-82C4-4D9F-BA66-91A12E1783A0}"/>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Post Traumatic Stress Disorder DBQ</a:t>
            </a:r>
          </a:p>
        </p:txBody>
      </p:sp>
      <p:sp>
        <p:nvSpPr>
          <p:cNvPr id="6148" name="Rectangle 3">
            <a:extLst>
              <a:ext uri="{FF2B5EF4-FFF2-40B4-BE49-F238E27FC236}">
                <a16:creationId xmlns:a16="http://schemas.microsoft.com/office/drawing/2014/main" id="{EF2D9B97-7242-4EFE-B441-69A24DA65409}"/>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7938" eaLnBrk="1">
              <a:spcBef>
                <a:spcPts val="600"/>
              </a:spcBef>
              <a:buClr>
                <a:srgbClr val="1D3275"/>
              </a:buClr>
              <a:buFont typeface="Wingdings" panose="05000000000000000000" pitchFamily="2" charset="2"/>
              <a:buNone/>
              <a:defRPr/>
            </a:pPr>
            <a:r>
              <a:rPr lang="en-US" dirty="0">
                <a:cs typeface="Times New Roman" panose="02020603050405020304" pitchFamily="18" charset="0"/>
              </a:rPr>
              <a:t>Consider the following changes to the PTSD DBQ:</a:t>
            </a:r>
          </a:p>
          <a:p>
            <a:pPr marL="0" indent="7938" eaLnBrk="1">
              <a:spcBef>
                <a:spcPts val="600"/>
              </a:spcBef>
              <a:buClr>
                <a:srgbClr val="1D3275"/>
              </a:buClr>
              <a:buFont typeface="Wingdings" panose="05000000000000000000" pitchFamily="2" charset="2"/>
              <a:buNone/>
              <a:defRPr/>
            </a:pPr>
            <a:endParaRPr lang="en-US" sz="1000" dirty="0">
              <a:cs typeface="Times New Roman" panose="02020603050405020304" pitchFamily="18" charset="0"/>
            </a:endParaRPr>
          </a:p>
          <a:p>
            <a:pPr marL="461963" lvl="1" indent="-231775">
              <a:spcBef>
                <a:spcPts val="600"/>
              </a:spcBef>
              <a:buClr>
                <a:schemeClr val="tx1"/>
              </a:buClr>
              <a:defRPr/>
            </a:pPr>
            <a:r>
              <a:rPr lang="en-US" sz="2000" dirty="0">
                <a:latin typeface="+mj-lt"/>
                <a:cs typeface="Times New Roman" panose="02020603050405020304" pitchFamily="18" charset="0"/>
              </a:rPr>
              <a:t>The stressor information should continue to be included in the remarks section.</a:t>
            </a:r>
            <a:endParaRPr lang="en-US" sz="600" dirty="0">
              <a:latin typeface="+mj-lt"/>
              <a:cs typeface="Times New Roman" panose="02020603050405020304" pitchFamily="18" charset="0"/>
            </a:endParaRPr>
          </a:p>
          <a:p>
            <a:pPr marL="461963" lvl="1" indent="-231775">
              <a:spcBef>
                <a:spcPts val="600"/>
              </a:spcBef>
              <a:buClr>
                <a:schemeClr val="tx1"/>
              </a:buClr>
              <a:defRPr/>
            </a:pPr>
            <a:endParaRPr lang="en-US" sz="600" dirty="0">
              <a:latin typeface="+mj-lt"/>
              <a:cs typeface="Times New Roman" panose="02020603050405020304" pitchFamily="18" charset="0"/>
            </a:endParaRPr>
          </a:p>
          <a:p>
            <a:pPr marL="461963" lvl="1" indent="-231775">
              <a:spcBef>
                <a:spcPts val="600"/>
              </a:spcBef>
              <a:buClr>
                <a:schemeClr val="tx1"/>
              </a:buClr>
              <a:defRPr/>
            </a:pPr>
            <a:r>
              <a:rPr lang="en-US" sz="2000" dirty="0">
                <a:latin typeface="+mj-lt"/>
                <a:cs typeface="Times New Roman" panose="02020603050405020304" pitchFamily="18" charset="0"/>
              </a:rPr>
              <a:t>The examiner is now given the definition of the “fear of hostile or terrorist activities” as per 38 CFR 3.304(F)(3) in the DBQ and must address it at each stressor listed.</a:t>
            </a:r>
            <a:endParaRPr lang="en-US" sz="600" dirty="0">
              <a:latin typeface="+mj-lt"/>
              <a:cs typeface="Times New Roman" panose="02020603050405020304" pitchFamily="18" charset="0"/>
            </a:endParaRPr>
          </a:p>
          <a:p>
            <a:pPr marL="461963" lvl="1" indent="-231775">
              <a:spcBef>
                <a:spcPts val="600"/>
              </a:spcBef>
              <a:buClr>
                <a:schemeClr val="tx1"/>
              </a:buClr>
              <a:defRPr/>
            </a:pPr>
            <a:endParaRPr lang="en-US" sz="600" dirty="0">
              <a:latin typeface="+mj-lt"/>
              <a:cs typeface="Times New Roman" panose="02020603050405020304" pitchFamily="18" charset="0"/>
            </a:endParaRPr>
          </a:p>
          <a:p>
            <a:pPr marL="461963" lvl="1" indent="-231775">
              <a:spcBef>
                <a:spcPts val="600"/>
              </a:spcBef>
              <a:buClr>
                <a:schemeClr val="tx1"/>
              </a:buClr>
              <a:defRPr/>
            </a:pPr>
            <a:r>
              <a:rPr lang="en-US" sz="2000" dirty="0">
                <a:latin typeface="+mj-lt"/>
                <a:cs typeface="Times New Roman" panose="02020603050405020304" pitchFamily="18" charset="0"/>
              </a:rPr>
              <a:t>Refer all Military Sexual Trauma cases to the designated VSR or RVSR .  </a:t>
            </a:r>
          </a:p>
          <a:p>
            <a:pPr marL="461963" lvl="1" indent="-231775">
              <a:buClr>
                <a:schemeClr val="tx1"/>
              </a:buClr>
              <a:defRPr/>
            </a:pPr>
            <a:endParaRPr lang="en-US" sz="2000" dirty="0">
              <a:latin typeface="+mj-lt"/>
              <a:cs typeface="Times New Roman" panose="02020603050405020304" pitchFamily="18" charset="0"/>
            </a:endParaRPr>
          </a:p>
          <a:p>
            <a:pPr lvl="1" eaLnBrk="1" hangingPunct="1">
              <a:buClr>
                <a:srgbClr val="1D3275"/>
              </a:buClr>
              <a:buFont typeface="Wingdings" pitchFamily="2" charset="2"/>
              <a:buChar char="Ø"/>
              <a:defRPr/>
            </a:pPr>
            <a:endParaRPr lang="en-US" dirty="0">
              <a:latin typeface="Times New Roman" panose="02020603050405020304" pitchFamily="18" charset="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p>
        </p:txBody>
      </p:sp>
      <p:sp>
        <p:nvSpPr>
          <p:cNvPr id="7" name="Slide Number Placeholder 6">
            <a:extLst>
              <a:ext uri="{FF2B5EF4-FFF2-40B4-BE49-F238E27FC236}">
                <a16:creationId xmlns:a16="http://schemas.microsoft.com/office/drawing/2014/main" id="{F18D5C4C-5688-4185-9370-2692E5A343A8}"/>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C3D66367-244B-4148-A5CA-6118AA8D1AE6}" type="slidenum">
              <a:rPr lang="en-US" altLang="en-US" sz="1400">
                <a:latin typeface="+mj-lt"/>
              </a:rPr>
              <a:pPr/>
              <a:t>10</a:t>
            </a:fld>
            <a:endParaRPr lang="en-US" altLang="en-US" sz="1400" dirty="0">
              <a:latin typeface="+mj-l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D8DCB48D-35FC-4182-9A43-B1669716EB56}"/>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Demonstration –PTSD Initial DBQ</a:t>
            </a:r>
          </a:p>
        </p:txBody>
      </p:sp>
      <p:sp>
        <p:nvSpPr>
          <p:cNvPr id="2" name="Content Placeholder 1">
            <a:extLst>
              <a:ext uri="{FF2B5EF4-FFF2-40B4-BE49-F238E27FC236}">
                <a16:creationId xmlns:a16="http://schemas.microsoft.com/office/drawing/2014/main" id="{F4E9C59D-C761-441E-9CB6-5D13BCA821A0}"/>
              </a:ext>
            </a:extLst>
          </p:cNvPr>
          <p:cNvSpPr>
            <a:spLocks noGrp="1"/>
          </p:cNvSpPr>
          <p:nvPr>
            <p:ph idx="1"/>
            <p:custDataLst>
              <p:tags r:id="rId2"/>
            </p:custDataLst>
          </p:nvPr>
        </p:nvSpPr>
        <p:spPr>
          <a:xfrm>
            <a:off x="457200" y="2057400"/>
            <a:ext cx="8229600" cy="3916363"/>
          </a:xfrm>
        </p:spPr>
        <p:txBody>
          <a:bodyPr/>
          <a:lstStyle/>
          <a:p>
            <a:r>
              <a:rPr lang="en-US" u="sng" dirty="0">
                <a:latin typeface="+mj-lt"/>
                <a:cs typeface="Times New Roman" panose="02020603050405020304" pitchFamily="18" charset="0"/>
                <a:hlinkClick r:id="rId6"/>
              </a:rPr>
              <a:t>PTSD Initial DBQ</a:t>
            </a:r>
            <a:endParaRPr lang="en-US" kern="0" dirty="0">
              <a:solidFill>
                <a:srgbClr val="1D3275"/>
              </a:solidFill>
              <a:latin typeface="+mj-lt"/>
              <a:cs typeface="Times New Roman" panose="02020603050405020304" pitchFamily="18" charset="0"/>
            </a:endParaRPr>
          </a:p>
          <a:p>
            <a:endParaRPr lang="en-US" dirty="0">
              <a:latin typeface="+mj-lt"/>
            </a:endParaRPr>
          </a:p>
        </p:txBody>
      </p:sp>
      <p:sp>
        <p:nvSpPr>
          <p:cNvPr id="7" name="Slide Number Placeholder 6">
            <a:extLst>
              <a:ext uri="{FF2B5EF4-FFF2-40B4-BE49-F238E27FC236}">
                <a16:creationId xmlns:a16="http://schemas.microsoft.com/office/drawing/2014/main" id="{FD64B110-3F01-4B01-A05A-9FCB821669C4}"/>
              </a:ext>
            </a:extLst>
          </p:cNvPr>
          <p:cNvSpPr>
            <a:spLocks noGrp="1"/>
          </p:cNvSpPr>
          <p:nvPr>
            <p:ph type="sldNum" sz="quarter" idx="12"/>
            <p:custDataLst>
              <p:tags r:id="rId3"/>
            </p:custDataLst>
          </p:nvPr>
        </p:nvSpPr>
        <p:spPr>
          <a:xfrm>
            <a:off x="6931152" y="6601976"/>
            <a:ext cx="2133600" cy="365125"/>
          </a:xfrm>
        </p:spPr>
        <p:txBody>
          <a:bodyPr tIns="0"/>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5676213E-43F5-4FC9-8EE6-4633D773B4A1}" type="slidenum">
              <a:rPr lang="en-US" altLang="en-US" sz="1400">
                <a:latin typeface="+mj-lt"/>
              </a:rPr>
              <a:pPr/>
              <a:t>11</a:t>
            </a:fld>
            <a:endParaRPr lang="en-US" altLang="en-US" sz="1400" dirty="0">
              <a:latin typeface="+mj-l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DD67FF48-52D9-4E73-B0B8-FE2E7454770D}"/>
              </a:ext>
            </a:extLst>
          </p:cNvPr>
          <p:cNvSpPr>
            <a:spLocks noGrp="1" noChangeArrowheads="1"/>
          </p:cNvSpPr>
          <p:nvPr>
            <p:ph type="title"/>
            <p:custDataLst>
              <p:tags r:id="rId1"/>
            </p:custDataLst>
          </p:nvPr>
        </p:nvSpPr>
        <p:spPr>
          <a:xfrm>
            <a:off x="0" y="793629"/>
            <a:ext cx="9144000" cy="1086867"/>
          </a:xfrm>
        </p:spPr>
        <p:txBody>
          <a:bodyPr/>
          <a:lstStyle/>
          <a:p>
            <a:pPr eaLnBrk="1">
              <a:defRPr/>
            </a:pPr>
            <a:r>
              <a:rPr lang="en-US" dirty="0"/>
              <a:t>Gulf War General Medical DBQ</a:t>
            </a:r>
          </a:p>
        </p:txBody>
      </p:sp>
      <p:sp>
        <p:nvSpPr>
          <p:cNvPr id="14340" name="Rectangle 3">
            <a:extLst>
              <a:ext uri="{FF2B5EF4-FFF2-40B4-BE49-F238E27FC236}">
                <a16:creationId xmlns:a16="http://schemas.microsoft.com/office/drawing/2014/main" id="{614762CF-F584-4E7F-B294-E806BF7E0D7E}"/>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7938" eaLnBrk="1" hangingPunct="1">
              <a:spcBef>
                <a:spcPts val="1200"/>
              </a:spcBef>
              <a:buClr>
                <a:srgbClr val="1D3275"/>
              </a:buClr>
              <a:buFont typeface="Wingdings" panose="05000000000000000000" pitchFamily="2" charset="2"/>
              <a:buNone/>
            </a:pPr>
            <a:r>
              <a:rPr lang="en-US" altLang="en-US" dirty="0">
                <a:cs typeface="Times New Roman" panose="02020603050405020304" pitchFamily="18" charset="0"/>
              </a:rPr>
              <a:t>The Gulf War General Medical DBQ includes the paragraphs of the “Notice to the Examiners” as per the manual.</a:t>
            </a:r>
          </a:p>
          <a:p>
            <a:pPr marL="0" indent="7938" eaLnBrk="1" hangingPunct="1">
              <a:spcBef>
                <a:spcPts val="1200"/>
              </a:spcBef>
              <a:buClr>
                <a:srgbClr val="1D3275"/>
              </a:buClr>
              <a:buFont typeface="Wingdings" panose="05000000000000000000" pitchFamily="2" charset="2"/>
              <a:buNone/>
            </a:pPr>
            <a:endParaRPr lang="en-US" altLang="en-US" sz="1000" dirty="0">
              <a:cs typeface="Times New Roman" panose="02020603050405020304" pitchFamily="18" charset="0"/>
            </a:endParaRPr>
          </a:p>
          <a:p>
            <a:pPr marL="461963" lvl="1" indent="-231775">
              <a:spcBef>
                <a:spcPts val="1200"/>
              </a:spcBef>
              <a:buClr>
                <a:schemeClr val="tx1"/>
              </a:buClr>
            </a:pPr>
            <a:r>
              <a:rPr lang="en-US" altLang="en-US" sz="2000" dirty="0">
                <a:latin typeface="+mj-lt"/>
                <a:cs typeface="Times New Roman" panose="02020603050405020304" pitchFamily="18" charset="0"/>
              </a:rPr>
              <a:t>Cut and paste m21-1MR IV.ii.1.E.2.j</a:t>
            </a:r>
            <a:r>
              <a:rPr lang="en-US" altLang="en-US" sz="2000" b="1" dirty="0">
                <a:latin typeface="+mj-lt"/>
                <a:cs typeface="Times New Roman" panose="02020603050405020304" pitchFamily="18" charset="0"/>
              </a:rPr>
              <a:t> </a:t>
            </a:r>
            <a:r>
              <a:rPr lang="en-US" altLang="en-US" sz="2000" dirty="0">
                <a:latin typeface="+mj-lt"/>
                <a:cs typeface="Times New Roman" panose="02020603050405020304" pitchFamily="18" charset="0"/>
              </a:rPr>
              <a:t>into the CAPRI comments</a:t>
            </a:r>
          </a:p>
          <a:p>
            <a:pPr marL="461963" lvl="1" indent="-231775">
              <a:spcBef>
                <a:spcPts val="1200"/>
              </a:spcBef>
              <a:buClr>
                <a:schemeClr val="tx1"/>
              </a:buClr>
            </a:pPr>
            <a:endParaRPr lang="en-US" altLang="en-US" sz="2000" dirty="0">
              <a:latin typeface="+mj-lt"/>
              <a:cs typeface="Times New Roman" panose="02020603050405020304" pitchFamily="18" charset="0"/>
            </a:endParaRPr>
          </a:p>
          <a:p>
            <a:pPr marL="461963" lvl="1" indent="-231775">
              <a:spcBef>
                <a:spcPts val="1200"/>
              </a:spcBef>
              <a:buClr>
                <a:schemeClr val="tx1"/>
              </a:buClr>
            </a:pPr>
            <a:r>
              <a:rPr lang="en-US" altLang="en-US" sz="2000" dirty="0">
                <a:latin typeface="+mj-lt"/>
                <a:cs typeface="Times New Roman" panose="02020603050405020304" pitchFamily="18" charset="0"/>
              </a:rPr>
              <a:t>Includes the General Medical Exam request</a:t>
            </a:r>
          </a:p>
          <a:p>
            <a:pPr marL="739775" lvl="1" indent="-282575" eaLnBrk="1" hangingPunct="1">
              <a:buClr>
                <a:srgbClr val="1D3275"/>
              </a:buClr>
              <a:buFont typeface="Wingdings" panose="05000000000000000000" pitchFamily="2" charset="2"/>
              <a:buChar char="Ø"/>
            </a:pPr>
            <a:endParaRPr lang="en-US" altLang="en-US" dirty="0">
              <a:latin typeface="Times New Roman" panose="02020603050405020304" pitchFamily="18" charset="0"/>
              <a:cs typeface="Times New Roman" panose="02020603050405020304" pitchFamily="18" charset="0"/>
            </a:endParaRPr>
          </a:p>
          <a:p>
            <a:pPr marL="0" indent="7938" eaLnBrk="1" hangingPunct="1">
              <a:buClr>
                <a:srgbClr val="1D3275"/>
              </a:buClr>
              <a:buFont typeface="Wingdings" panose="05000000000000000000" pitchFamily="2" charset="2"/>
              <a:buNone/>
            </a:pPr>
            <a:endParaRPr lang="en-US" altLang="en-US" dirty="0">
              <a:cs typeface="Times New Roman" panose="02020603050405020304" pitchFamily="18" charset="0"/>
            </a:endParaRPr>
          </a:p>
          <a:p>
            <a:pPr marL="0" indent="7938" eaLnBrk="1" hangingPunct="1">
              <a:buClr>
                <a:srgbClr val="1D3275"/>
              </a:buClr>
              <a:buFont typeface="Wingdings" panose="05000000000000000000" pitchFamily="2" charset="2"/>
              <a:buNone/>
            </a:pPr>
            <a:endParaRPr lang="en-US" altLang="en-US" dirty="0"/>
          </a:p>
        </p:txBody>
      </p:sp>
      <p:sp>
        <p:nvSpPr>
          <p:cNvPr id="7" name="Slide Number Placeholder 6">
            <a:extLst>
              <a:ext uri="{FF2B5EF4-FFF2-40B4-BE49-F238E27FC236}">
                <a16:creationId xmlns:a16="http://schemas.microsoft.com/office/drawing/2014/main" id="{987B42E0-DDD4-48CB-84A9-BD0F564E3792}"/>
              </a:ext>
            </a:extLst>
          </p:cNvPr>
          <p:cNvSpPr>
            <a:spLocks noGrp="1"/>
          </p:cNvSpPr>
          <p:nvPr>
            <p:ph type="sldNum" sz="quarter" idx="12"/>
            <p:custDataLst>
              <p:tags r:id="rId3"/>
            </p:custDataLst>
          </p:nvPr>
        </p:nvSpPr>
        <p:spPr>
          <a:xfrm>
            <a:off x="6931152" y="6601976"/>
            <a:ext cx="2133600" cy="365125"/>
          </a:xfrm>
        </p:spPr>
        <p:txBody>
          <a:bodyPr tIns="0"/>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A84BE151-45EC-478F-8842-A3F3AE1D6CA6}" type="slidenum">
              <a:rPr lang="en-US" altLang="en-US" sz="1400">
                <a:latin typeface="+mj-lt"/>
              </a:rPr>
              <a:pPr/>
              <a:t>12</a:t>
            </a:fld>
            <a:endParaRPr lang="en-US" altLang="en-US" sz="1400" dirty="0">
              <a:latin typeface="+mj-l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75C52E69-119A-49E9-8C0F-0DDCD52FED2B}"/>
              </a:ext>
            </a:extLst>
          </p:cNvPr>
          <p:cNvSpPr>
            <a:spLocks noGrp="1" noChangeArrowheads="1"/>
          </p:cNvSpPr>
          <p:nvPr>
            <p:ph type="title"/>
            <p:custDataLst>
              <p:tags r:id="rId1"/>
            </p:custDataLst>
          </p:nvPr>
        </p:nvSpPr>
        <p:spPr>
          <a:xfrm>
            <a:off x="0" y="793629"/>
            <a:ext cx="9144000" cy="1086867"/>
          </a:xfrm>
        </p:spPr>
        <p:txBody>
          <a:bodyPr/>
          <a:lstStyle/>
          <a:p>
            <a:pPr eaLnBrk="1">
              <a:defRPr/>
            </a:pPr>
            <a:r>
              <a:rPr lang="en-US" dirty="0"/>
              <a:t>DBQ Medical Opinion Instructions</a:t>
            </a:r>
          </a:p>
        </p:txBody>
      </p:sp>
      <p:sp>
        <p:nvSpPr>
          <p:cNvPr id="6148" name="Rectangle 3">
            <a:extLst>
              <a:ext uri="{FF2B5EF4-FFF2-40B4-BE49-F238E27FC236}">
                <a16:creationId xmlns:a16="http://schemas.microsoft.com/office/drawing/2014/main" id="{FB0A38D7-8B17-4173-904B-9A0DA9730C5B}"/>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0" eaLnBrk="1" hangingPunct="1">
              <a:spcBef>
                <a:spcPts val="1200"/>
              </a:spcBef>
              <a:buFont typeface="Wingdings" panose="05000000000000000000" pitchFamily="2" charset="2"/>
              <a:buNone/>
              <a:defRPr/>
            </a:pPr>
            <a:r>
              <a:rPr lang="en-US" dirty="0">
                <a:cs typeface="Times New Roman" panose="02020603050405020304" pitchFamily="18" charset="0"/>
              </a:rPr>
              <a:t>The </a:t>
            </a:r>
            <a:r>
              <a:rPr lang="en-US" dirty="0">
                <a:cs typeface="Times New Roman" panose="02020603050405020304" pitchFamily="18" charset="0"/>
                <a:hlinkClick r:id="rId6"/>
              </a:rPr>
              <a:t>DBQ Medical Opinion Instructions </a:t>
            </a:r>
            <a:r>
              <a:rPr lang="en-US" dirty="0">
                <a:cs typeface="Times New Roman" panose="02020603050405020304" pitchFamily="18" charset="0"/>
              </a:rPr>
              <a:t>are located on the DBQ Switchboard website. </a:t>
            </a:r>
          </a:p>
          <a:p>
            <a:pPr marL="0" indent="0" eaLnBrk="1" hangingPunct="1">
              <a:spcBef>
                <a:spcPts val="1200"/>
              </a:spcBef>
              <a:buFont typeface="Wingdings" panose="05000000000000000000" pitchFamily="2" charset="2"/>
              <a:buNone/>
              <a:defRPr/>
            </a:pPr>
            <a:endParaRPr lang="en-US" dirty="0">
              <a:cs typeface="Times New Roman" panose="02020603050405020304" pitchFamily="18" charset="0"/>
            </a:endParaRPr>
          </a:p>
          <a:p>
            <a:pPr marL="0" indent="0" eaLnBrk="1" hangingPunct="1">
              <a:spcBef>
                <a:spcPts val="1200"/>
              </a:spcBef>
              <a:buFont typeface="Wingdings" panose="05000000000000000000" pitchFamily="2" charset="2"/>
              <a:buNone/>
              <a:defRPr/>
            </a:pPr>
            <a:r>
              <a:rPr lang="en-US" dirty="0">
                <a:cs typeface="Times New Roman" panose="02020603050405020304" pitchFamily="18" charset="0"/>
              </a:rPr>
              <a:t>Consider the following for the Medial Opinion DBQ:</a:t>
            </a:r>
          </a:p>
          <a:p>
            <a:pPr marL="0" indent="0" eaLnBrk="1" hangingPunct="1">
              <a:spcBef>
                <a:spcPts val="1200"/>
              </a:spcBef>
              <a:buFont typeface="Wingdings" panose="05000000000000000000" pitchFamily="2" charset="2"/>
              <a:buNone/>
              <a:defRPr/>
            </a:pPr>
            <a:endParaRPr lang="en-US" sz="1000" dirty="0">
              <a:cs typeface="Times New Roman" panose="02020603050405020304" pitchFamily="18" charset="0"/>
            </a:endParaRPr>
          </a:p>
          <a:p>
            <a:pPr marL="461963" indent="-231775" eaLnBrk="1" hangingPunct="1">
              <a:spcBef>
                <a:spcPts val="1200"/>
              </a:spcBef>
              <a:buClr>
                <a:schemeClr val="tx1"/>
              </a:buClr>
              <a:buFont typeface="Arial" panose="020B0604020202020204" pitchFamily="34" charset="0"/>
              <a:buChar char="•"/>
              <a:defRPr/>
            </a:pPr>
            <a:r>
              <a:rPr lang="en-US" dirty="0">
                <a:cs typeface="Times New Roman" panose="02020603050405020304" pitchFamily="18" charset="0"/>
              </a:rPr>
              <a:t>The Medical Opinion DBQ is available for Internal use in CAPRI and CAATS</a:t>
            </a:r>
            <a:endParaRPr lang="en-US" sz="600" dirty="0">
              <a:cs typeface="Times New Roman" panose="02020603050405020304" pitchFamily="18" charset="0"/>
            </a:endParaRPr>
          </a:p>
          <a:p>
            <a:pPr marL="461963" lvl="1" indent="-231775">
              <a:spcBef>
                <a:spcPts val="1200"/>
              </a:spcBef>
              <a:buClr>
                <a:schemeClr val="tx1"/>
              </a:buClr>
              <a:defRPr/>
            </a:pPr>
            <a:r>
              <a:rPr lang="en-US" sz="2000" dirty="0">
                <a:latin typeface="+mj-lt"/>
                <a:cs typeface="Times New Roman" panose="02020603050405020304" pitchFamily="18" charset="0"/>
              </a:rPr>
              <a:t>Contract Exams must be entered by using the CAATS application</a:t>
            </a:r>
          </a:p>
          <a:p>
            <a:pPr marL="0" indent="7938" eaLnBrk="1" hangingPunct="1">
              <a:buClr>
                <a:srgbClr val="1D3275"/>
              </a:buClr>
              <a:buFont typeface="Wingdings" panose="05000000000000000000" pitchFamily="2" charset="2"/>
              <a:buNone/>
              <a:defRPr/>
            </a:pPr>
            <a:endParaRPr lang="en-US" sz="1000" dirty="0">
              <a:cs typeface="Times New Roman" panose="02020603050405020304" pitchFamily="18" charset="0"/>
            </a:endParaRPr>
          </a:p>
          <a:p>
            <a:pPr lvl="1" eaLnBrk="1" hangingPunct="1">
              <a:buClr>
                <a:srgbClr val="1D3275"/>
              </a:buClr>
              <a:buFont typeface="Wingdings" pitchFamily="2" charset="2"/>
              <a:buChar char="Ø"/>
              <a:defRPr/>
            </a:pPr>
            <a:endParaRPr lang="en-US" dirty="0">
              <a:latin typeface="Times New Roman" panose="02020603050405020304" pitchFamily="18" charset="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p>
        </p:txBody>
      </p:sp>
      <p:sp>
        <p:nvSpPr>
          <p:cNvPr id="7" name="Slide Number Placeholder 6">
            <a:extLst>
              <a:ext uri="{FF2B5EF4-FFF2-40B4-BE49-F238E27FC236}">
                <a16:creationId xmlns:a16="http://schemas.microsoft.com/office/drawing/2014/main" id="{3148AA59-1AE5-4009-BFA4-AD840A1CB657}"/>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8A72C67D-93C1-4284-A5B6-2DDFA08B5997}" type="slidenum">
              <a:rPr lang="en-US" altLang="en-US" sz="1400">
                <a:latin typeface="+mj-lt"/>
              </a:rPr>
              <a:pPr/>
              <a:t>13</a:t>
            </a:fld>
            <a:endParaRPr lang="en-US" altLang="en-US" sz="1400" dirty="0">
              <a:latin typeface="+mj-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500E5D12-767E-4A50-814D-002037D5D8A1}"/>
              </a:ext>
            </a:extLst>
          </p:cNvPr>
          <p:cNvSpPr>
            <a:spLocks noGrp="1" noChangeArrowheads="1"/>
          </p:cNvSpPr>
          <p:nvPr>
            <p:ph type="title"/>
            <p:custDataLst>
              <p:tags r:id="rId1"/>
            </p:custDataLst>
          </p:nvPr>
        </p:nvSpPr>
        <p:spPr>
          <a:xfrm>
            <a:off x="0" y="793629"/>
            <a:ext cx="9144000" cy="1086867"/>
          </a:xfrm>
        </p:spPr>
        <p:txBody>
          <a:bodyPr/>
          <a:lstStyle/>
          <a:p>
            <a:pPr eaLnBrk="1">
              <a:defRPr/>
            </a:pPr>
            <a:r>
              <a:rPr lang="en-US" dirty="0"/>
              <a:t>Single Medical Opinion Request</a:t>
            </a:r>
          </a:p>
        </p:txBody>
      </p:sp>
      <p:sp>
        <p:nvSpPr>
          <p:cNvPr id="6148" name="Rectangle 3">
            <a:extLst>
              <a:ext uri="{FF2B5EF4-FFF2-40B4-BE49-F238E27FC236}">
                <a16:creationId xmlns:a16="http://schemas.microsoft.com/office/drawing/2014/main" id="{1929BF2E-4919-495A-BF71-BD5EE70E4591}"/>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7938" eaLnBrk="1" hangingPunct="1">
              <a:buClr>
                <a:srgbClr val="1D3275"/>
              </a:buClr>
              <a:buFont typeface="Wingdings" panose="05000000000000000000" pitchFamily="2" charset="2"/>
              <a:buNone/>
              <a:defRPr/>
            </a:pPr>
            <a:r>
              <a:rPr lang="en-US" dirty="0">
                <a:cs typeface="Times New Roman" panose="02020603050405020304" pitchFamily="18" charset="0"/>
              </a:rPr>
              <a:t>If a single (1) Medical Opinion is needed, then:</a:t>
            </a:r>
          </a:p>
          <a:p>
            <a:pPr marL="0" indent="7938" eaLnBrk="1" hangingPunct="1">
              <a:buClr>
                <a:srgbClr val="1D3275"/>
              </a:buClr>
              <a:buFont typeface="Wingdings" panose="05000000000000000000" pitchFamily="2" charset="2"/>
              <a:buNone/>
              <a:defRPr/>
            </a:pPr>
            <a:endParaRPr lang="en-US" dirty="0">
              <a:cs typeface="Times New Roman" panose="02020603050405020304" pitchFamily="18" charset="0"/>
            </a:endParaRPr>
          </a:p>
          <a:p>
            <a:pPr marL="461963" lvl="1" indent="-231775">
              <a:spcBef>
                <a:spcPts val="1200"/>
              </a:spcBef>
              <a:spcAft>
                <a:spcPts val="600"/>
              </a:spcAft>
              <a:buClr>
                <a:schemeClr val="tx1"/>
              </a:buClr>
              <a:defRPr/>
            </a:pPr>
            <a:r>
              <a:rPr lang="en-US" sz="2000" dirty="0">
                <a:latin typeface="+mj-lt"/>
                <a:cs typeface="Times New Roman" panose="02020603050405020304" pitchFamily="18" charset="0"/>
              </a:rPr>
              <a:t>Select the DBQ Medical Opinion in the exam request and copy and paste the medical opinion instructions.</a:t>
            </a:r>
          </a:p>
          <a:p>
            <a:pPr marL="461963" lvl="1" indent="-231775">
              <a:spcBef>
                <a:spcPts val="1200"/>
              </a:spcBef>
              <a:spcAft>
                <a:spcPts val="600"/>
              </a:spcAft>
              <a:buClr>
                <a:schemeClr val="tx1"/>
              </a:buClr>
              <a:defRPr/>
            </a:pPr>
            <a:endParaRPr lang="en-US" sz="2000" dirty="0">
              <a:latin typeface="+mj-lt"/>
              <a:cs typeface="Times New Roman" panose="02020603050405020304" pitchFamily="18" charset="0"/>
            </a:endParaRPr>
          </a:p>
          <a:p>
            <a:pPr marL="461963" lvl="1" indent="-231775">
              <a:spcBef>
                <a:spcPts val="1200"/>
              </a:spcBef>
              <a:spcAft>
                <a:spcPts val="600"/>
              </a:spcAft>
              <a:buClr>
                <a:schemeClr val="tx1"/>
              </a:buClr>
              <a:defRPr/>
            </a:pPr>
            <a:r>
              <a:rPr lang="en-US" sz="2000" dirty="0">
                <a:latin typeface="+mj-lt"/>
                <a:cs typeface="Times New Roman" panose="02020603050405020304" pitchFamily="18" charset="0"/>
              </a:rPr>
              <a:t>Select the body system DBQ.</a:t>
            </a: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p>
        </p:txBody>
      </p:sp>
      <p:sp>
        <p:nvSpPr>
          <p:cNvPr id="7" name="Slide Number Placeholder 6">
            <a:extLst>
              <a:ext uri="{FF2B5EF4-FFF2-40B4-BE49-F238E27FC236}">
                <a16:creationId xmlns:a16="http://schemas.microsoft.com/office/drawing/2014/main" id="{290BB5F5-E061-4972-A840-F41B4D8C265F}"/>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24D11A16-E678-44D2-87EA-2476999EAA86}" type="slidenum">
              <a:rPr lang="en-US" altLang="en-US" sz="1400">
                <a:latin typeface="+mj-lt"/>
              </a:rPr>
              <a:pPr/>
              <a:t>14</a:t>
            </a:fld>
            <a:endParaRPr lang="en-US" altLang="en-US" sz="1400" dirty="0">
              <a:latin typeface="+mj-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1AA66FDA-3C87-4964-92D6-3027F29C90E8}"/>
              </a:ext>
            </a:extLst>
          </p:cNvPr>
          <p:cNvSpPr>
            <a:spLocks noGrp="1" noChangeArrowheads="1"/>
          </p:cNvSpPr>
          <p:nvPr>
            <p:ph type="title"/>
            <p:custDataLst>
              <p:tags r:id="rId1"/>
            </p:custDataLst>
          </p:nvPr>
        </p:nvSpPr>
        <p:spPr>
          <a:xfrm>
            <a:off x="0" y="793629"/>
            <a:ext cx="9144000" cy="1086867"/>
          </a:xfrm>
        </p:spPr>
        <p:txBody>
          <a:bodyPr/>
          <a:lstStyle/>
          <a:p>
            <a:pPr eaLnBrk="1">
              <a:defRPr/>
            </a:pPr>
            <a:r>
              <a:rPr lang="en-US" dirty="0"/>
              <a:t>Multiple Medical Opinion Requests</a:t>
            </a:r>
          </a:p>
        </p:txBody>
      </p:sp>
      <p:sp>
        <p:nvSpPr>
          <p:cNvPr id="6148" name="Rectangle 3">
            <a:extLst>
              <a:ext uri="{FF2B5EF4-FFF2-40B4-BE49-F238E27FC236}">
                <a16:creationId xmlns:a16="http://schemas.microsoft.com/office/drawing/2014/main" id="{DD1588F4-CEEB-48A7-B546-C36E70EB5526}"/>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7938" eaLnBrk="1" hangingPunct="1">
              <a:spcBef>
                <a:spcPts val="600"/>
              </a:spcBef>
              <a:buClr>
                <a:srgbClr val="1D3275"/>
              </a:buClr>
              <a:buFont typeface="Wingdings" panose="05000000000000000000" pitchFamily="2" charset="2"/>
              <a:buNone/>
              <a:defRPr/>
            </a:pPr>
            <a:r>
              <a:rPr lang="en-US" dirty="0">
                <a:cs typeface="Times New Roman" panose="02020603050405020304" pitchFamily="18" charset="0"/>
              </a:rPr>
              <a:t>If more than one Medical Opinion is needed, temporarily continue to use the current procedure that your staff is used to:</a:t>
            </a:r>
          </a:p>
          <a:p>
            <a:pPr marL="0" indent="7938" eaLnBrk="1" hangingPunct="1">
              <a:spcBef>
                <a:spcPts val="600"/>
              </a:spcBef>
              <a:buClr>
                <a:srgbClr val="1D3275"/>
              </a:buClr>
              <a:buFont typeface="Wingdings" panose="05000000000000000000" pitchFamily="2" charset="2"/>
              <a:buNone/>
              <a:defRPr/>
            </a:pPr>
            <a:endParaRPr lang="en-US" sz="1000" dirty="0">
              <a:cs typeface="Times New Roman" panose="02020603050405020304" pitchFamily="18" charset="0"/>
            </a:endParaRPr>
          </a:p>
          <a:p>
            <a:pPr marL="461963" lvl="1" indent="-231775">
              <a:spcBef>
                <a:spcPts val="600"/>
              </a:spcBef>
              <a:buClr>
                <a:schemeClr val="tx1"/>
              </a:buClr>
              <a:defRPr/>
            </a:pPr>
            <a:r>
              <a:rPr lang="en-US" sz="2000" dirty="0">
                <a:latin typeface="+mj-lt"/>
                <a:cs typeface="Times New Roman" panose="02020603050405020304" pitchFamily="18" charset="0"/>
              </a:rPr>
              <a:t>Select the DBQ that pertains to the contention body system </a:t>
            </a:r>
          </a:p>
          <a:p>
            <a:pPr marL="461963" lvl="1" indent="-231775">
              <a:spcBef>
                <a:spcPts val="600"/>
              </a:spcBef>
              <a:buClr>
                <a:schemeClr val="tx1"/>
              </a:buClr>
              <a:defRPr/>
            </a:pPr>
            <a:endParaRPr lang="en-US" sz="2000" dirty="0">
              <a:latin typeface="+mj-lt"/>
              <a:cs typeface="Times New Roman" panose="02020603050405020304" pitchFamily="18" charset="0"/>
            </a:endParaRPr>
          </a:p>
          <a:p>
            <a:pPr marL="461963" lvl="1" indent="-231775">
              <a:spcBef>
                <a:spcPts val="600"/>
              </a:spcBef>
              <a:buClr>
                <a:schemeClr val="tx1"/>
              </a:buClr>
              <a:defRPr/>
            </a:pPr>
            <a:r>
              <a:rPr lang="en-US" sz="2000" dirty="0">
                <a:latin typeface="+mj-lt"/>
                <a:cs typeface="Times New Roman" panose="02020603050405020304" pitchFamily="18" charset="0"/>
              </a:rPr>
              <a:t>Copy and paste the medical opinion instructions in the remarks section</a:t>
            </a:r>
          </a:p>
          <a:p>
            <a:pPr marL="461963" lvl="1" indent="-231775">
              <a:spcBef>
                <a:spcPts val="600"/>
              </a:spcBef>
              <a:buClr>
                <a:schemeClr val="tx1"/>
              </a:buClr>
              <a:defRPr/>
            </a:pPr>
            <a:endParaRPr lang="en-US" sz="2000" dirty="0">
              <a:latin typeface="+mj-lt"/>
              <a:cs typeface="Times New Roman" panose="02020603050405020304" pitchFamily="18" charset="0"/>
            </a:endParaRPr>
          </a:p>
          <a:p>
            <a:pPr marL="461963" lvl="1" indent="-231775">
              <a:spcBef>
                <a:spcPts val="600"/>
              </a:spcBef>
              <a:buClr>
                <a:schemeClr val="tx1"/>
              </a:buClr>
              <a:defRPr/>
            </a:pPr>
            <a:r>
              <a:rPr lang="en-US" sz="2000" dirty="0">
                <a:latin typeface="+mj-lt"/>
                <a:cs typeface="Times New Roman" panose="02020603050405020304" pitchFamily="18" charset="0"/>
              </a:rPr>
              <a:t>Make sure the new copy/paste instructions included in the attachment are used</a:t>
            </a: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p>
        </p:txBody>
      </p:sp>
      <p:sp>
        <p:nvSpPr>
          <p:cNvPr id="7" name="Slide Number Placeholder 6">
            <a:extLst>
              <a:ext uri="{FF2B5EF4-FFF2-40B4-BE49-F238E27FC236}">
                <a16:creationId xmlns:a16="http://schemas.microsoft.com/office/drawing/2014/main" id="{167A5024-0198-446F-B5BE-0CDCE691BF08}"/>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0AD2EAEA-9653-4C7A-B593-E9EF9AAAA790}" type="slidenum">
              <a:rPr lang="en-US" altLang="en-US" sz="1400">
                <a:latin typeface="+mj-lt"/>
              </a:rPr>
              <a:pPr/>
              <a:t>15</a:t>
            </a:fld>
            <a:endParaRPr lang="en-US" altLang="en-US" sz="1400" dirty="0">
              <a:latin typeface="+mj-lt"/>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CB923299-7632-4914-A4CC-C8F409E917F1}"/>
              </a:ext>
            </a:extLst>
          </p:cNvPr>
          <p:cNvSpPr>
            <a:spLocks noGrp="1" noChangeArrowheads="1"/>
          </p:cNvSpPr>
          <p:nvPr>
            <p:ph type="title"/>
            <p:custDataLst>
              <p:tags r:id="rId1"/>
            </p:custDataLst>
          </p:nvPr>
        </p:nvSpPr>
        <p:spPr>
          <a:xfrm>
            <a:off x="0" y="793629"/>
            <a:ext cx="9144000" cy="1086867"/>
          </a:xfrm>
        </p:spPr>
        <p:txBody>
          <a:bodyPr/>
          <a:lstStyle/>
          <a:p>
            <a:pPr eaLnBrk="1">
              <a:defRPr/>
            </a:pPr>
            <a:r>
              <a:rPr lang="en-US" dirty="0"/>
              <a:t>Medical Opinion Templates</a:t>
            </a:r>
          </a:p>
        </p:txBody>
      </p:sp>
      <p:sp>
        <p:nvSpPr>
          <p:cNvPr id="6148" name="Rectangle 3">
            <a:extLst>
              <a:ext uri="{FF2B5EF4-FFF2-40B4-BE49-F238E27FC236}">
                <a16:creationId xmlns:a16="http://schemas.microsoft.com/office/drawing/2014/main" id="{94E084F8-025D-4B96-80BC-1D3ABCC43C28}"/>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7938" eaLnBrk="1" hangingPunct="1">
              <a:spcBef>
                <a:spcPts val="600"/>
              </a:spcBef>
              <a:buClr>
                <a:srgbClr val="1D3275"/>
              </a:buClr>
              <a:buFont typeface="Wingdings" panose="05000000000000000000" pitchFamily="2" charset="2"/>
              <a:buNone/>
              <a:defRPr/>
            </a:pPr>
            <a:r>
              <a:rPr lang="en-US" dirty="0">
                <a:cs typeface="Times New Roman" panose="02020603050405020304" pitchFamily="18" charset="0"/>
              </a:rPr>
              <a:t>Medical Opinion Templates are organized into the following sections (as they appear on the template):</a:t>
            </a:r>
          </a:p>
          <a:p>
            <a:pPr marL="0" indent="7938" eaLnBrk="1" hangingPunct="1">
              <a:spcBef>
                <a:spcPts val="600"/>
              </a:spcBef>
              <a:buClr>
                <a:srgbClr val="1D3275"/>
              </a:buClr>
              <a:buFont typeface="Wingdings" panose="05000000000000000000" pitchFamily="2" charset="2"/>
              <a:buNone/>
              <a:defRPr/>
            </a:pPr>
            <a:endParaRPr lang="en-US" sz="1000" dirty="0">
              <a:cs typeface="Times New Roman" panose="02020603050405020304" pitchFamily="18" charset="0"/>
            </a:endParaRPr>
          </a:p>
          <a:p>
            <a:pPr marL="461963" lvl="1" indent="-231775">
              <a:spcAft>
                <a:spcPts val="600"/>
              </a:spcAft>
              <a:buClr>
                <a:schemeClr val="tx1"/>
              </a:buClr>
              <a:defRPr/>
            </a:pPr>
            <a:r>
              <a:rPr lang="en-US" sz="2000" dirty="0">
                <a:latin typeface="+mj-lt"/>
                <a:cs typeface="Times New Roman" panose="02020603050405020304" pitchFamily="18" charset="0"/>
              </a:rPr>
              <a:t>Remarks section</a:t>
            </a:r>
            <a:endParaRPr lang="en-US" sz="2000" b="1" dirty="0">
              <a:latin typeface="+mj-lt"/>
              <a:cs typeface="Times New Roman" panose="02020603050405020304" pitchFamily="18" charset="0"/>
            </a:endParaRPr>
          </a:p>
          <a:p>
            <a:pPr marL="461963" lvl="1" indent="-231775">
              <a:spcAft>
                <a:spcPts val="600"/>
              </a:spcAft>
              <a:buClr>
                <a:schemeClr val="tx1"/>
              </a:buClr>
              <a:defRPr/>
            </a:pPr>
            <a:r>
              <a:rPr lang="en-US" sz="2000" dirty="0">
                <a:latin typeface="+mj-lt"/>
                <a:cs typeface="Times New Roman" panose="02020603050405020304" pitchFamily="18" charset="0"/>
              </a:rPr>
              <a:t>Type of medical opinion requested</a:t>
            </a:r>
          </a:p>
          <a:p>
            <a:pPr marL="461963" lvl="1" indent="-231775">
              <a:spcAft>
                <a:spcPts val="600"/>
              </a:spcAft>
              <a:buClr>
                <a:schemeClr val="tx1"/>
              </a:buClr>
              <a:defRPr/>
            </a:pPr>
            <a:r>
              <a:rPr lang="en-US" sz="2000" dirty="0">
                <a:latin typeface="+mj-lt"/>
                <a:cs typeface="Times New Roman" panose="02020603050405020304" pitchFamily="18" charset="0"/>
              </a:rPr>
              <a:t>Contention</a:t>
            </a:r>
          </a:p>
          <a:p>
            <a:pPr marL="461963" lvl="1" indent="-231775">
              <a:spcAft>
                <a:spcPts val="600"/>
              </a:spcAft>
              <a:buClr>
                <a:schemeClr val="tx1"/>
              </a:buClr>
              <a:defRPr/>
            </a:pPr>
            <a:r>
              <a:rPr lang="en-US" sz="2000" dirty="0">
                <a:latin typeface="+mj-lt"/>
                <a:cs typeface="Times New Roman" panose="02020603050405020304" pitchFamily="18" charset="0"/>
              </a:rPr>
              <a:t>Opinion Requested</a:t>
            </a:r>
          </a:p>
          <a:p>
            <a:pPr marL="461963" lvl="1" indent="-231775">
              <a:spcAft>
                <a:spcPts val="600"/>
              </a:spcAft>
              <a:buClr>
                <a:schemeClr val="tx1"/>
              </a:buClr>
              <a:defRPr/>
            </a:pPr>
            <a:r>
              <a:rPr lang="en-US" sz="2000" dirty="0">
                <a:latin typeface="+mj-lt"/>
                <a:cs typeface="Times New Roman" panose="02020603050405020304" pitchFamily="18" charset="0"/>
              </a:rPr>
              <a:t>Potentially Relevant Evidence</a:t>
            </a:r>
          </a:p>
          <a:p>
            <a:pPr marL="461963" lvl="1" indent="-231775">
              <a:spcAft>
                <a:spcPts val="600"/>
              </a:spcAft>
              <a:buClr>
                <a:schemeClr val="tx1"/>
              </a:buClr>
              <a:defRPr/>
            </a:pPr>
            <a:r>
              <a:rPr lang="en-US" sz="2000" dirty="0">
                <a:latin typeface="+mj-lt"/>
                <a:cs typeface="Times New Roman" panose="02020603050405020304" pitchFamily="18" charset="0"/>
              </a:rPr>
              <a:t>Insert additional instructions to clinician as necessary</a:t>
            </a: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33460F9-8D66-45FE-BCCE-EE68DE86F6DA}"/>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45613B93-4902-40B1-9BE8-6AA4E055D5E5}" type="slidenum">
              <a:rPr lang="en-US" altLang="en-US" sz="1400">
                <a:latin typeface="+mj-lt"/>
              </a:rPr>
              <a:pPr/>
              <a:t>16</a:t>
            </a:fld>
            <a:endParaRPr lang="en-US" altLang="en-US" sz="1400" dirty="0">
              <a:latin typeface="+mj-l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FA81123-372F-4074-93C3-DC8DDDC2634D}"/>
              </a:ext>
            </a:extLst>
          </p:cNvPr>
          <p:cNvSpPr>
            <a:spLocks noGrp="1" noChangeArrowheads="1"/>
          </p:cNvSpPr>
          <p:nvPr>
            <p:ph type="title"/>
            <p:custDataLst>
              <p:tags r:id="rId1"/>
            </p:custDataLst>
          </p:nvPr>
        </p:nvSpPr>
        <p:spPr>
          <a:xfrm>
            <a:off x="0" y="793629"/>
            <a:ext cx="9144000" cy="1086867"/>
          </a:xfrm>
        </p:spPr>
        <p:txBody>
          <a:bodyPr/>
          <a:lstStyle/>
          <a:p>
            <a:pPr eaLnBrk="1">
              <a:defRPr/>
            </a:pPr>
            <a:r>
              <a:rPr lang="en-US" dirty="0"/>
              <a:t>Identify the Medical Opinion</a:t>
            </a:r>
          </a:p>
        </p:txBody>
      </p:sp>
      <p:sp>
        <p:nvSpPr>
          <p:cNvPr id="6148" name="Rectangle 3">
            <a:extLst>
              <a:ext uri="{FF2B5EF4-FFF2-40B4-BE49-F238E27FC236}">
                <a16:creationId xmlns:a16="http://schemas.microsoft.com/office/drawing/2014/main" id="{2DEFD732-245D-4D1A-876D-1AB96EF07DC4}"/>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7938" eaLnBrk="1" hangingPunct="1">
              <a:buClr>
                <a:srgbClr val="1D3275"/>
              </a:buClr>
              <a:buFont typeface="Wingdings" panose="05000000000000000000" pitchFamily="2" charset="2"/>
              <a:buNone/>
              <a:defRPr/>
            </a:pPr>
            <a:r>
              <a:rPr lang="en-US" dirty="0">
                <a:cs typeface="Times New Roman" panose="02020603050405020304" pitchFamily="18" charset="0"/>
              </a:rPr>
              <a:t>First line in the remarks section, type in all caps: </a:t>
            </a:r>
          </a:p>
          <a:p>
            <a:pPr marL="800100" indent="-342900" eaLnBrk="1" hangingPunct="1">
              <a:buClr>
                <a:schemeClr val="tx1"/>
              </a:buClr>
              <a:buFont typeface="Arial" panose="020B0604020202020204" pitchFamily="34" charset="0"/>
              <a:buChar char="•"/>
              <a:defRPr/>
            </a:pPr>
            <a:endParaRPr lang="en-US" dirty="0">
              <a:cs typeface="Times New Roman" panose="02020603050405020304" pitchFamily="18" charset="0"/>
            </a:endParaRPr>
          </a:p>
          <a:p>
            <a:pPr marL="461963" indent="-231775" eaLnBrk="1" hangingPunct="1">
              <a:buClr>
                <a:schemeClr val="tx1"/>
              </a:buClr>
              <a:buFont typeface="Arial" panose="020B0604020202020204" pitchFamily="34" charset="0"/>
              <a:buChar char="•"/>
              <a:defRPr/>
            </a:pPr>
            <a:r>
              <a:rPr lang="en-US" dirty="0">
                <a:cs typeface="Times New Roman" panose="02020603050405020304" pitchFamily="18" charset="0"/>
              </a:rPr>
              <a:t>“MEDICAL OPINION” </a:t>
            </a: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p>
        </p:txBody>
      </p:sp>
      <p:sp>
        <p:nvSpPr>
          <p:cNvPr id="7" name="Slide Number Placeholder 6">
            <a:extLst>
              <a:ext uri="{FF2B5EF4-FFF2-40B4-BE49-F238E27FC236}">
                <a16:creationId xmlns:a16="http://schemas.microsoft.com/office/drawing/2014/main" id="{31D22517-A65E-4CF1-8726-CBCC34C6F15C}"/>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350AA002-5375-4B72-9381-882ACF267140}" type="slidenum">
              <a:rPr lang="en-US" altLang="en-US" sz="1400">
                <a:latin typeface="+mj-lt"/>
              </a:rPr>
              <a:pPr/>
              <a:t>17</a:t>
            </a:fld>
            <a:endParaRPr lang="en-US" altLang="en-US" sz="1400" dirty="0">
              <a:latin typeface="+mj-lt"/>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C6649A92-76A3-4CB5-92F4-5E0B2853519D}"/>
              </a:ext>
            </a:extLst>
          </p:cNvPr>
          <p:cNvSpPr>
            <a:spLocks noGrp="1" noChangeArrowheads="1"/>
          </p:cNvSpPr>
          <p:nvPr>
            <p:ph type="title"/>
            <p:custDataLst>
              <p:tags r:id="rId1"/>
            </p:custDataLst>
          </p:nvPr>
        </p:nvSpPr>
        <p:spPr>
          <a:xfrm>
            <a:off x="0" y="793629"/>
            <a:ext cx="9144000" cy="1086867"/>
          </a:xfrm>
        </p:spPr>
        <p:txBody>
          <a:bodyPr/>
          <a:lstStyle/>
          <a:p>
            <a:pPr eaLnBrk="1">
              <a:defRPr/>
            </a:pPr>
            <a:r>
              <a:rPr lang="en-US" dirty="0"/>
              <a:t>Type of Medical Opinion</a:t>
            </a:r>
          </a:p>
        </p:txBody>
      </p:sp>
      <p:sp>
        <p:nvSpPr>
          <p:cNvPr id="6148" name="Rectangle 3">
            <a:extLst>
              <a:ext uri="{FF2B5EF4-FFF2-40B4-BE49-F238E27FC236}">
                <a16:creationId xmlns:a16="http://schemas.microsoft.com/office/drawing/2014/main" id="{A8CF4088-4297-4327-BCA5-A23C777AB1B9}"/>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a:buFont typeface="Wingdings" panose="05000000000000000000" pitchFamily="2" charset="2"/>
              <a:buNone/>
              <a:defRPr/>
            </a:pPr>
            <a:r>
              <a:rPr lang="en-US" dirty="0">
                <a:cs typeface="Times New Roman" panose="02020603050405020304" pitchFamily="18" charset="0"/>
              </a:rPr>
              <a:t>Type of medical opinion(s) requested:</a:t>
            </a:r>
          </a:p>
          <a:p>
            <a:pPr>
              <a:buFont typeface="Wingdings" panose="05000000000000000000" pitchFamily="2" charset="2"/>
              <a:buNone/>
              <a:defRPr/>
            </a:pPr>
            <a:endParaRPr lang="en-US" sz="1000" dirty="0">
              <a:cs typeface="Times New Roman" panose="02020603050405020304" pitchFamily="18" charset="0"/>
            </a:endParaRPr>
          </a:p>
          <a:p>
            <a:pPr marL="461963" lvl="1" indent="-231775">
              <a:spcAft>
                <a:spcPts val="600"/>
              </a:spcAft>
              <a:buClr>
                <a:schemeClr val="tx1"/>
              </a:buClr>
              <a:defRPr/>
            </a:pPr>
            <a:r>
              <a:rPr lang="en-US" sz="2000" dirty="0">
                <a:latin typeface="+mj-lt"/>
                <a:cs typeface="Times New Roman" panose="02020603050405020304" pitchFamily="18" charset="0"/>
              </a:rPr>
              <a:t>Direct service-connection </a:t>
            </a:r>
          </a:p>
          <a:p>
            <a:pPr marL="461963" lvl="1" indent="-231775">
              <a:spcAft>
                <a:spcPts val="600"/>
              </a:spcAft>
              <a:buClr>
                <a:schemeClr val="tx1"/>
              </a:buClr>
              <a:defRPr/>
            </a:pPr>
            <a:r>
              <a:rPr lang="en-US" sz="2000" dirty="0">
                <a:latin typeface="+mj-lt"/>
                <a:cs typeface="Times New Roman" panose="02020603050405020304" pitchFamily="18" charset="0"/>
              </a:rPr>
              <a:t>Secondary service-connection </a:t>
            </a:r>
          </a:p>
          <a:p>
            <a:pPr marL="461963" lvl="1" indent="-231775">
              <a:spcAft>
                <a:spcPts val="600"/>
              </a:spcAft>
              <a:buClr>
                <a:schemeClr val="tx1"/>
              </a:buClr>
              <a:defRPr/>
            </a:pPr>
            <a:r>
              <a:rPr lang="en-US" sz="2000" dirty="0">
                <a:latin typeface="+mj-lt"/>
                <a:cs typeface="Times New Roman" panose="02020603050405020304" pitchFamily="18" charset="0"/>
              </a:rPr>
              <a:t>Aggravation of pre-existing condition </a:t>
            </a:r>
          </a:p>
          <a:p>
            <a:pPr marL="461963" lvl="1" indent="-231775">
              <a:spcAft>
                <a:spcPts val="600"/>
              </a:spcAft>
              <a:buClr>
                <a:schemeClr val="tx1"/>
              </a:buClr>
              <a:defRPr/>
            </a:pPr>
            <a:r>
              <a:rPr lang="en-US" sz="2000" dirty="0">
                <a:latin typeface="+mj-lt"/>
                <a:cs typeface="Times New Roman" panose="02020603050405020304" pitchFamily="18" charset="0"/>
              </a:rPr>
              <a:t>Aggravation of non service-connected disability </a:t>
            </a:r>
          </a:p>
          <a:p>
            <a:pPr marL="461963" lvl="1" indent="-231775">
              <a:spcAft>
                <a:spcPts val="600"/>
              </a:spcAft>
              <a:defRPr/>
            </a:pPr>
            <a:r>
              <a:rPr lang="en-US" sz="2000" dirty="0">
                <a:latin typeface="+mj-lt"/>
                <a:cs typeface="Times New Roman" panose="02020603050405020304" pitchFamily="18" charset="0"/>
              </a:rPr>
              <a:t>Reconciliation of conflicting medical evidence</a:t>
            </a:r>
          </a:p>
          <a:p>
            <a:pPr marL="0" indent="7938" eaLnBrk="1" hangingPunct="1">
              <a:buClr>
                <a:srgbClr val="1D3275"/>
              </a:buClr>
              <a:buFont typeface="Wingdings" panose="05000000000000000000" pitchFamily="2" charset="2"/>
              <a:buNone/>
              <a:defRPr/>
            </a:pPr>
            <a:endParaRPr lang="en-US" sz="1000" dirty="0">
              <a:cs typeface="Times New Roman" panose="02020603050405020304" pitchFamily="18" charset="0"/>
            </a:endParaRPr>
          </a:p>
          <a:p>
            <a:pPr lvl="1" eaLnBrk="1" hangingPunct="1">
              <a:buClr>
                <a:srgbClr val="1D3275"/>
              </a:buClr>
              <a:buFont typeface="Wingdings" pitchFamily="2" charset="2"/>
              <a:buChar char="Ø"/>
              <a:defRPr/>
            </a:pPr>
            <a:endParaRPr lang="en-US" dirty="0">
              <a:latin typeface="Times New Roman" panose="02020603050405020304" pitchFamily="18" charset="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p:txBody>
      </p:sp>
      <p:sp>
        <p:nvSpPr>
          <p:cNvPr id="7" name="Slide Number Placeholder 6">
            <a:extLst>
              <a:ext uri="{FF2B5EF4-FFF2-40B4-BE49-F238E27FC236}">
                <a16:creationId xmlns:a16="http://schemas.microsoft.com/office/drawing/2014/main" id="{9C57267C-3E49-47C7-A5C2-6879BEB8D9DB}"/>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0BF4BA97-85C1-4423-BBF9-D7885611D890}" type="slidenum">
              <a:rPr lang="en-US" altLang="en-US" sz="1400">
                <a:latin typeface="+mj-lt"/>
              </a:rPr>
              <a:pPr/>
              <a:t>18</a:t>
            </a:fld>
            <a:endParaRPr lang="en-US" altLang="en-US" sz="1400">
              <a:latin typeface="+mj-l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A6C081B-B424-41CC-8D96-F7731EEBC0BB}"/>
              </a:ext>
            </a:extLst>
          </p:cNvPr>
          <p:cNvGraphicFramePr>
            <a:graphicFrameLocks noGrp="1"/>
          </p:cNvGraphicFramePr>
          <p:nvPr>
            <p:custDataLst>
              <p:tags r:id="rId1"/>
            </p:custDataLst>
            <p:extLst>
              <p:ext uri="{D42A27DB-BD31-4B8C-83A1-F6EECF244321}">
                <p14:modId xmlns:p14="http://schemas.microsoft.com/office/powerpoint/2010/main" val="2418249718"/>
              </p:ext>
            </p:extLst>
          </p:nvPr>
        </p:nvGraphicFramePr>
        <p:xfrm>
          <a:off x="457200" y="1865681"/>
          <a:ext cx="8257309" cy="4279392"/>
        </p:xfrm>
        <a:graphic>
          <a:graphicData uri="http://schemas.openxmlformats.org/drawingml/2006/table">
            <a:tbl>
              <a:tblPr/>
              <a:tblGrid>
                <a:gridCol w="3505269">
                  <a:extLst>
                    <a:ext uri="{9D8B030D-6E8A-4147-A177-3AD203B41FA5}">
                      <a16:colId xmlns:a16="http://schemas.microsoft.com/office/drawing/2014/main" val="20000"/>
                    </a:ext>
                  </a:extLst>
                </a:gridCol>
                <a:gridCol w="4752040">
                  <a:extLst>
                    <a:ext uri="{9D8B030D-6E8A-4147-A177-3AD203B41FA5}">
                      <a16:colId xmlns:a16="http://schemas.microsoft.com/office/drawing/2014/main" val="20001"/>
                    </a:ext>
                  </a:extLst>
                </a:gridCol>
              </a:tblGrid>
              <a:tr h="380942">
                <a:tc>
                  <a:txBody>
                    <a:bodyPr/>
                    <a:lstStyle/>
                    <a:p>
                      <a:pPr marL="0" marR="0" algn="ctr" defTabSz="914400" rtl="0" eaLnBrk="1" latinLnBrk="0" hangingPunct="0">
                        <a:spcBef>
                          <a:spcPts val="0"/>
                        </a:spcBef>
                        <a:spcAft>
                          <a:spcPts val="600"/>
                        </a:spcAft>
                      </a:pPr>
                      <a:r>
                        <a:rPr lang="en-US" sz="2000" b="1" kern="1200" dirty="0">
                          <a:solidFill>
                            <a:srgbClr val="1F497D"/>
                          </a:solidFill>
                          <a:latin typeface="+mj-lt"/>
                          <a:ea typeface="Times New Roman"/>
                          <a:cs typeface="Times New Roman" panose="02020603050405020304" pitchFamily="18" charset="0"/>
                        </a:rPr>
                        <a:t>Claimed Condition</a:t>
                      </a:r>
                    </a:p>
                  </a:txBody>
                  <a:tcPr marL="36831" marR="36831" marT="27297" marB="272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600"/>
                        </a:spcAft>
                      </a:pPr>
                      <a:r>
                        <a:rPr lang="en-US" sz="2000" b="1" kern="1200" dirty="0">
                          <a:solidFill>
                            <a:srgbClr val="1F497D"/>
                          </a:solidFill>
                          <a:latin typeface="+mj-lt"/>
                          <a:ea typeface="Times New Roman"/>
                          <a:cs typeface="Times New Roman" panose="02020603050405020304" pitchFamily="18" charset="0"/>
                        </a:rPr>
                        <a:t>Standard Statement</a:t>
                      </a:r>
                      <a:endParaRPr lang="en-US" sz="2000" b="1" dirty="0">
                        <a:solidFill>
                          <a:srgbClr val="1F497D"/>
                        </a:solidFill>
                        <a:latin typeface="+mj-lt"/>
                        <a:ea typeface="Times New Roman"/>
                        <a:cs typeface="Times New Roman" panose="02020603050405020304" pitchFamily="18" charset="0"/>
                      </a:endParaRPr>
                    </a:p>
                  </a:txBody>
                  <a:tcPr marL="36831" marR="36831" marT="27297" marB="272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5551">
                <a:tc>
                  <a:txBody>
                    <a:bodyPr/>
                    <a:lstStyle/>
                    <a:p>
                      <a:pPr marL="0" marR="0" algn="l" defTabSz="914400" rtl="0" eaLnBrk="1" latinLnBrk="0" hangingPunct="0">
                        <a:spcBef>
                          <a:spcPts val="0"/>
                        </a:spcBef>
                        <a:spcAft>
                          <a:spcPts val="500"/>
                        </a:spcAft>
                      </a:pPr>
                      <a:r>
                        <a:rPr lang="en-US" sz="1800" b="0" kern="1200" dirty="0">
                          <a:solidFill>
                            <a:srgbClr val="1F497D"/>
                          </a:solidFill>
                          <a:latin typeface="+mj-lt"/>
                          <a:ea typeface="Times New Roman"/>
                          <a:cs typeface="Times New Roman" panose="02020603050405020304" pitchFamily="18" charset="0"/>
                        </a:rPr>
                        <a:t>Direct service-connection </a:t>
                      </a:r>
                    </a:p>
                  </a:txBody>
                  <a:tcPr marL="36831" marR="36831" marT="27297" marB="272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0">
                        <a:spcBef>
                          <a:spcPts val="600"/>
                        </a:spcBef>
                        <a:spcAft>
                          <a:spcPts val="600"/>
                        </a:spcAft>
                      </a:pPr>
                      <a:r>
                        <a:rPr lang="en-US" sz="1400" b="0" kern="1200" dirty="0">
                          <a:solidFill>
                            <a:srgbClr val="1F497D"/>
                          </a:solidFill>
                          <a:latin typeface="+mj-lt"/>
                          <a:ea typeface="Times New Roman"/>
                          <a:cs typeface="Times New Roman" panose="02020603050405020304" pitchFamily="18" charset="0"/>
                        </a:rPr>
                        <a:t>“The Veteran is claiming that his/her </a:t>
                      </a:r>
                      <a:r>
                        <a:rPr lang="en-US" sz="1400" b="0" u="sng" kern="1200" dirty="0">
                          <a:solidFill>
                            <a:srgbClr val="1F497D"/>
                          </a:solidFill>
                          <a:latin typeface="+mj-lt"/>
                          <a:ea typeface="Times New Roman"/>
                          <a:cs typeface="Times New Roman" panose="02020603050405020304" pitchFamily="18" charset="0"/>
                        </a:rPr>
                        <a:t>(insert “claimed condition”)</a:t>
                      </a:r>
                      <a:r>
                        <a:rPr lang="en-US" sz="1400" b="0" kern="1200" dirty="0">
                          <a:solidFill>
                            <a:srgbClr val="1F497D"/>
                          </a:solidFill>
                          <a:latin typeface="+mj-lt"/>
                          <a:ea typeface="Times New Roman"/>
                          <a:cs typeface="Times New Roman" panose="02020603050405020304" pitchFamily="18" charset="0"/>
                        </a:rPr>
                        <a:t> was incurred in or caused by </a:t>
                      </a:r>
                      <a:r>
                        <a:rPr lang="en-US" sz="1400" b="0" u="sng" kern="1200" dirty="0">
                          <a:solidFill>
                            <a:srgbClr val="1F497D"/>
                          </a:solidFill>
                          <a:latin typeface="+mj-lt"/>
                          <a:ea typeface="Times New Roman"/>
                          <a:cs typeface="Times New Roman" panose="02020603050405020304" pitchFamily="18" charset="0"/>
                        </a:rPr>
                        <a:t>(insert “claimed in-service injury, event, or illness”)</a:t>
                      </a:r>
                      <a:r>
                        <a:rPr lang="en-US" sz="1400" b="0" kern="1200" dirty="0">
                          <a:solidFill>
                            <a:srgbClr val="1F497D"/>
                          </a:solidFill>
                          <a:latin typeface="+mj-lt"/>
                          <a:ea typeface="Times New Roman"/>
                          <a:cs typeface="Times New Roman" panose="02020603050405020304" pitchFamily="18" charset="0"/>
                        </a:rPr>
                        <a:t> that occurred </a:t>
                      </a:r>
                      <a:r>
                        <a:rPr lang="en-US" sz="1400" b="0" u="sng" kern="1200" dirty="0">
                          <a:solidFill>
                            <a:srgbClr val="1F497D"/>
                          </a:solidFill>
                          <a:latin typeface="+mj-lt"/>
                          <a:ea typeface="Times New Roman"/>
                          <a:cs typeface="Times New Roman" panose="02020603050405020304" pitchFamily="18" charset="0"/>
                        </a:rPr>
                        <a:t>(insert “estimated date or time frame”)</a:t>
                      </a:r>
                      <a:r>
                        <a:rPr lang="en-US" sz="1400" b="0" kern="1200" dirty="0">
                          <a:solidFill>
                            <a:srgbClr val="1F497D"/>
                          </a:solidFill>
                          <a:latin typeface="+mj-lt"/>
                          <a:ea typeface="Times New Roman"/>
                          <a:cs typeface="Times New Roman" panose="02020603050405020304" pitchFamily="18" charset="0"/>
                        </a:rPr>
                        <a:t>.”</a:t>
                      </a:r>
                    </a:p>
                  </a:txBody>
                  <a:tcPr marL="36831" marR="36831" marT="27297" marB="272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6324">
                <a:tc>
                  <a:txBody>
                    <a:bodyPr/>
                    <a:lstStyle/>
                    <a:p>
                      <a:pPr marL="0" marR="0" algn="l" defTabSz="914400" rtl="0" eaLnBrk="1" latinLnBrk="0" hangingPunct="0">
                        <a:spcBef>
                          <a:spcPts val="0"/>
                        </a:spcBef>
                        <a:spcAft>
                          <a:spcPts val="500"/>
                        </a:spcAft>
                      </a:pPr>
                      <a:r>
                        <a:rPr lang="en-US" sz="1800" b="0" kern="1200" dirty="0">
                          <a:solidFill>
                            <a:srgbClr val="1F497D"/>
                          </a:solidFill>
                          <a:latin typeface="+mj-lt"/>
                          <a:ea typeface="Times New Roman"/>
                          <a:cs typeface="Times New Roman" panose="02020603050405020304" pitchFamily="18" charset="0"/>
                        </a:rPr>
                        <a:t>Secondary service-connection </a:t>
                      </a:r>
                    </a:p>
                  </a:txBody>
                  <a:tcPr marL="36831" marR="36831" marT="27297" marB="272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0">
                        <a:spcBef>
                          <a:spcPts val="600"/>
                        </a:spcBef>
                        <a:spcAft>
                          <a:spcPts val="600"/>
                        </a:spcAft>
                      </a:pPr>
                      <a:r>
                        <a:rPr lang="en-US" sz="1400" b="0" kern="1200" dirty="0">
                          <a:solidFill>
                            <a:srgbClr val="1F497D"/>
                          </a:solidFill>
                          <a:latin typeface="+mj-lt"/>
                          <a:ea typeface="Times New Roman"/>
                          <a:cs typeface="Times New Roman" panose="02020603050405020304" pitchFamily="18" charset="0"/>
                        </a:rPr>
                        <a:t>“The Veteran is claiming that his/her </a:t>
                      </a:r>
                      <a:r>
                        <a:rPr lang="en-US" sz="1400" b="0" u="sng" kern="1200" dirty="0">
                          <a:solidFill>
                            <a:srgbClr val="1F497D"/>
                          </a:solidFill>
                          <a:latin typeface="+mj-lt"/>
                          <a:ea typeface="Times New Roman"/>
                          <a:cs typeface="Times New Roman" panose="02020603050405020304" pitchFamily="18" charset="0"/>
                        </a:rPr>
                        <a:t>(insert “claimed condition”)</a:t>
                      </a:r>
                      <a:r>
                        <a:rPr lang="en-US" sz="1400" b="0" kern="1200" dirty="0">
                          <a:solidFill>
                            <a:srgbClr val="1F497D"/>
                          </a:solidFill>
                          <a:latin typeface="+mj-lt"/>
                          <a:ea typeface="Times New Roman"/>
                          <a:cs typeface="Times New Roman" panose="02020603050405020304" pitchFamily="18" charset="0"/>
                        </a:rPr>
                        <a:t> was proximately due to or the result of his/</a:t>
                      </a:r>
                      <a:r>
                        <a:rPr lang="en-US" sz="1400" b="0" u="none" kern="1200" dirty="0">
                          <a:solidFill>
                            <a:srgbClr val="1F497D"/>
                          </a:solidFill>
                          <a:latin typeface="+mj-lt"/>
                          <a:ea typeface="Times New Roman"/>
                          <a:cs typeface="Times New Roman" panose="02020603050405020304" pitchFamily="18" charset="0"/>
                        </a:rPr>
                        <a:t>her </a:t>
                      </a:r>
                      <a:r>
                        <a:rPr lang="en-US" sz="1400" b="0" u="sng" kern="1200" dirty="0">
                          <a:solidFill>
                            <a:srgbClr val="1F497D"/>
                          </a:solidFill>
                          <a:latin typeface="+mj-lt"/>
                          <a:ea typeface="Times New Roman"/>
                          <a:cs typeface="Times New Roman" panose="02020603050405020304" pitchFamily="18" charset="0"/>
                        </a:rPr>
                        <a:t>(insert “service connected condition”)</a:t>
                      </a:r>
                      <a:r>
                        <a:rPr lang="en-US" sz="1400" b="0" kern="1200" dirty="0">
                          <a:solidFill>
                            <a:srgbClr val="1F497D"/>
                          </a:solidFill>
                          <a:latin typeface="+mj-lt"/>
                          <a:ea typeface="Times New Roman"/>
                          <a:cs typeface="Times New Roman" panose="02020603050405020304" pitchFamily="18" charset="0"/>
                        </a:rPr>
                        <a:t>.”</a:t>
                      </a:r>
                    </a:p>
                  </a:txBody>
                  <a:tcPr marL="36831" marR="36831" marT="27297" marB="272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8845">
                <a:tc>
                  <a:txBody>
                    <a:bodyPr/>
                    <a:lstStyle/>
                    <a:p>
                      <a:pPr marL="0" marR="0" lvl="1" indent="-283464" algn="l" defTabSz="914400" rtl="0" eaLnBrk="1" latinLnBrk="0" hangingPunct="0">
                        <a:spcBef>
                          <a:spcPts val="0"/>
                        </a:spcBef>
                        <a:spcAft>
                          <a:spcPts val="500"/>
                        </a:spcAft>
                        <a:buClr>
                          <a:srgbClr val="1D3275"/>
                        </a:buClr>
                        <a:buFont typeface="Wingdings" pitchFamily="2" charset="2"/>
                        <a:buNone/>
                        <a:defRPr/>
                      </a:pPr>
                      <a:r>
                        <a:rPr lang="en-US" sz="1800" b="0" kern="1200" dirty="0">
                          <a:solidFill>
                            <a:srgbClr val="1F497D"/>
                          </a:solidFill>
                          <a:latin typeface="+mj-lt"/>
                          <a:ea typeface="Times New Roman"/>
                          <a:cs typeface="Times New Roman" panose="02020603050405020304" pitchFamily="18" charset="0"/>
                        </a:rPr>
                        <a:t>Aggravation of a pre-existing disability</a:t>
                      </a:r>
                    </a:p>
                    <a:p>
                      <a:pPr marL="0" marR="0" algn="l" defTabSz="914400" rtl="0" eaLnBrk="1" latinLnBrk="0" hangingPunct="0">
                        <a:spcBef>
                          <a:spcPts val="0"/>
                        </a:spcBef>
                        <a:spcAft>
                          <a:spcPts val="500"/>
                        </a:spcAft>
                      </a:pPr>
                      <a:endParaRPr lang="en-US" sz="1800" b="0" kern="1200" dirty="0">
                        <a:solidFill>
                          <a:srgbClr val="1F497D"/>
                        </a:solidFill>
                        <a:latin typeface="+mj-lt"/>
                        <a:ea typeface="Times New Roman"/>
                        <a:cs typeface="Times New Roman" panose="02020603050405020304" pitchFamily="18" charset="0"/>
                      </a:endParaRPr>
                    </a:p>
                  </a:txBody>
                  <a:tcPr marL="36831" marR="36831" marT="27297" marB="272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0">
                        <a:spcBef>
                          <a:spcPts val="600"/>
                        </a:spcBef>
                        <a:spcAft>
                          <a:spcPts val="600"/>
                        </a:spcAft>
                      </a:pPr>
                      <a:r>
                        <a:rPr lang="en-US" sz="1400" b="0" kern="1200" dirty="0">
                          <a:solidFill>
                            <a:srgbClr val="1F497D"/>
                          </a:solidFill>
                          <a:latin typeface="+mj-lt"/>
                          <a:ea typeface="Times New Roman"/>
                          <a:cs typeface="Times New Roman" panose="02020603050405020304" pitchFamily="18" charset="0"/>
                        </a:rPr>
                        <a:t>“The Veteran is claiming that his/her</a:t>
                      </a:r>
                      <a:r>
                        <a:rPr lang="en-US" sz="1400" b="0" u="none" kern="1200" dirty="0">
                          <a:solidFill>
                            <a:srgbClr val="1F497D"/>
                          </a:solidFill>
                          <a:latin typeface="+mj-lt"/>
                          <a:ea typeface="Times New Roman"/>
                          <a:cs typeface="Times New Roman" panose="02020603050405020304" pitchFamily="18" charset="0"/>
                        </a:rPr>
                        <a:t> </a:t>
                      </a:r>
                      <a:r>
                        <a:rPr lang="en-US" sz="1400" b="0" u="sng" kern="1200" dirty="0">
                          <a:solidFill>
                            <a:srgbClr val="1F497D"/>
                          </a:solidFill>
                          <a:latin typeface="+mj-lt"/>
                          <a:ea typeface="Times New Roman"/>
                          <a:cs typeface="Times New Roman" panose="02020603050405020304" pitchFamily="18" charset="0"/>
                        </a:rPr>
                        <a:t>(insert “claimed condition”)</a:t>
                      </a:r>
                      <a:r>
                        <a:rPr lang="en-US" sz="1400" b="0" kern="1200" dirty="0">
                          <a:solidFill>
                            <a:srgbClr val="1F497D"/>
                          </a:solidFill>
                          <a:latin typeface="+mj-lt"/>
                          <a:ea typeface="Times New Roman"/>
                          <a:cs typeface="Times New Roman" panose="02020603050405020304" pitchFamily="18" charset="0"/>
                        </a:rPr>
                        <a:t> existed prior to service and was aggravated beyond its natural progression by </a:t>
                      </a:r>
                      <a:r>
                        <a:rPr lang="en-US" sz="1400" b="0" u="sng" kern="1200" dirty="0">
                          <a:solidFill>
                            <a:srgbClr val="1F497D"/>
                          </a:solidFill>
                          <a:latin typeface="+mj-lt"/>
                          <a:ea typeface="Times New Roman"/>
                          <a:cs typeface="Times New Roman" panose="02020603050405020304" pitchFamily="18" charset="0"/>
                        </a:rPr>
                        <a:t>(insert “claimed in-service injury, event, or illness”)</a:t>
                      </a:r>
                      <a:r>
                        <a:rPr lang="en-US" sz="1400" b="0" kern="1200" dirty="0">
                          <a:solidFill>
                            <a:srgbClr val="1F497D"/>
                          </a:solidFill>
                          <a:latin typeface="+mj-lt"/>
                          <a:ea typeface="Times New Roman"/>
                          <a:cs typeface="Times New Roman" panose="02020603050405020304" pitchFamily="18" charset="0"/>
                        </a:rPr>
                        <a:t>.”</a:t>
                      </a:r>
                    </a:p>
                  </a:txBody>
                  <a:tcPr marL="36831" marR="36831" marT="27297" marB="272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97730">
                <a:tc>
                  <a:txBody>
                    <a:bodyPr/>
                    <a:lstStyle/>
                    <a:p>
                      <a:pPr marL="0" marR="0" lvl="1" indent="-283464" algn="l" defTabSz="914400" rtl="0" eaLnBrk="1" fontAlgn="auto" latinLnBrk="0" hangingPunct="0">
                        <a:lnSpc>
                          <a:spcPct val="100000"/>
                        </a:lnSpc>
                        <a:spcBef>
                          <a:spcPts val="0"/>
                        </a:spcBef>
                        <a:spcAft>
                          <a:spcPts val="500"/>
                        </a:spcAft>
                        <a:buClr>
                          <a:srgbClr val="1D3275"/>
                        </a:buClr>
                        <a:buSzTx/>
                        <a:buFont typeface="Wingdings" pitchFamily="2" charset="2"/>
                        <a:buNone/>
                        <a:tabLst/>
                        <a:defRPr/>
                      </a:pPr>
                      <a:r>
                        <a:rPr lang="en-US" sz="1800" b="0" kern="1200" dirty="0">
                          <a:solidFill>
                            <a:srgbClr val="1F497D"/>
                          </a:solidFill>
                          <a:latin typeface="+mj-lt"/>
                          <a:ea typeface="Times New Roman"/>
                          <a:cs typeface="Times New Roman" panose="02020603050405020304" pitchFamily="18" charset="0"/>
                        </a:rPr>
                        <a:t>Aggravation of a non service-connected disability by a service-connected disability</a:t>
                      </a:r>
                    </a:p>
                  </a:txBody>
                  <a:tcPr marL="36831" marR="36831" marT="27297" marB="272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0">
                        <a:spcBef>
                          <a:spcPts val="600"/>
                        </a:spcBef>
                        <a:spcAft>
                          <a:spcPts val="600"/>
                        </a:spcAft>
                      </a:pPr>
                      <a:r>
                        <a:rPr lang="en-US" sz="1400" b="0" kern="1200" dirty="0">
                          <a:solidFill>
                            <a:srgbClr val="1F497D"/>
                          </a:solidFill>
                          <a:latin typeface="+mj-lt"/>
                          <a:ea typeface="Times New Roman"/>
                          <a:cs typeface="Times New Roman" panose="02020603050405020304" pitchFamily="18" charset="0"/>
                        </a:rPr>
                        <a:t>The Veteran contends that his/her </a:t>
                      </a:r>
                      <a:r>
                        <a:rPr lang="en-US" sz="1400" b="0" u="sng" kern="1200" dirty="0">
                          <a:solidFill>
                            <a:srgbClr val="1F497D"/>
                          </a:solidFill>
                          <a:latin typeface="+mj-lt"/>
                          <a:ea typeface="Times New Roman"/>
                          <a:cs typeface="Times New Roman" panose="02020603050405020304" pitchFamily="18" charset="0"/>
                        </a:rPr>
                        <a:t>(insert “claimed condition”)</a:t>
                      </a:r>
                      <a:r>
                        <a:rPr lang="en-US" sz="1400" b="0" u="none" kern="1200" dirty="0">
                          <a:solidFill>
                            <a:srgbClr val="1F497D"/>
                          </a:solidFill>
                          <a:latin typeface="+mj-lt"/>
                          <a:ea typeface="Times New Roman"/>
                          <a:cs typeface="Times New Roman" panose="02020603050405020304" pitchFamily="18" charset="0"/>
                        </a:rPr>
                        <a:t> </a:t>
                      </a:r>
                      <a:r>
                        <a:rPr lang="en-US" sz="1400" b="0" kern="1200" dirty="0">
                          <a:solidFill>
                            <a:srgbClr val="1F497D"/>
                          </a:solidFill>
                          <a:latin typeface="+mj-lt"/>
                          <a:ea typeface="Times New Roman"/>
                          <a:cs typeface="Times New Roman" panose="02020603050405020304" pitchFamily="18" charset="0"/>
                        </a:rPr>
                        <a:t>was aggravated beyond natural progression by his/her </a:t>
                      </a:r>
                      <a:r>
                        <a:rPr lang="en-US" sz="1400" b="0" u="sng" kern="1200" dirty="0">
                          <a:solidFill>
                            <a:srgbClr val="1F497D"/>
                          </a:solidFill>
                          <a:latin typeface="+mj-lt"/>
                          <a:ea typeface="Times New Roman"/>
                          <a:cs typeface="Times New Roman" panose="02020603050405020304" pitchFamily="18" charset="0"/>
                        </a:rPr>
                        <a:t>(insert “service connected condition”)</a:t>
                      </a:r>
                      <a:r>
                        <a:rPr lang="en-US" sz="1400" b="0" kern="1200" dirty="0">
                          <a:solidFill>
                            <a:srgbClr val="1F497D"/>
                          </a:solidFill>
                          <a:latin typeface="+mj-lt"/>
                          <a:ea typeface="Times New Roman"/>
                          <a:cs typeface="Times New Roman" panose="02020603050405020304" pitchFamily="18" charset="0"/>
                        </a:rPr>
                        <a:t>.</a:t>
                      </a:r>
                    </a:p>
                  </a:txBody>
                  <a:tcPr marL="36831" marR="36831" marT="27297" marB="272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itle 4">
            <a:extLst>
              <a:ext uri="{FF2B5EF4-FFF2-40B4-BE49-F238E27FC236}">
                <a16:creationId xmlns:a16="http://schemas.microsoft.com/office/drawing/2014/main" id="{89AB79EE-3F13-4BB0-83C1-255A687A4762}"/>
              </a:ext>
            </a:extLst>
          </p:cNvPr>
          <p:cNvSpPr>
            <a:spLocks noGrp="1"/>
          </p:cNvSpPr>
          <p:nvPr>
            <p:ph type="title"/>
            <p:custDataLst>
              <p:tags r:id="rId2"/>
            </p:custDataLst>
          </p:nvPr>
        </p:nvSpPr>
        <p:spPr>
          <a:xfrm>
            <a:off x="0" y="793629"/>
            <a:ext cx="9144000" cy="1086867"/>
          </a:xfrm>
        </p:spPr>
        <p:txBody>
          <a:bodyPr/>
          <a:lstStyle/>
          <a:p>
            <a:r>
              <a:rPr lang="en-US" kern="0" dirty="0">
                <a:cs typeface="Times New Roman" panose="02020603050405020304" pitchFamily="18" charset="0"/>
              </a:rPr>
              <a:t>Contention</a:t>
            </a:r>
            <a:br>
              <a:rPr lang="en-US" kern="0" dirty="0">
                <a:cs typeface="Times New Roman" panose="02020603050405020304" pitchFamily="18" charset="0"/>
              </a:rPr>
            </a:br>
            <a:endParaRPr lang="en-US" dirty="0"/>
          </a:p>
        </p:txBody>
      </p:sp>
      <p:sp>
        <p:nvSpPr>
          <p:cNvPr id="2" name="Slide Number Placeholder 1">
            <a:extLst>
              <a:ext uri="{FF2B5EF4-FFF2-40B4-BE49-F238E27FC236}">
                <a16:creationId xmlns:a16="http://schemas.microsoft.com/office/drawing/2014/main" id="{02F79F3C-BAA5-4C5C-860E-9858562DAE07}"/>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4963CCC0-522F-4292-9209-9F20407EFF4C}" type="slidenum">
              <a:rPr lang="en-US" altLang="en-US" sz="1400">
                <a:latin typeface="+mj-lt"/>
              </a:rPr>
              <a:pPr/>
              <a:t>19</a:t>
            </a:fld>
            <a:endParaRPr lang="en-US" altLang="en-US" sz="1400" dirty="0">
              <a:latin typeface="+mj-l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44376600-BCF8-4F40-A329-14DD2F343292}"/>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Lesson Objectives</a:t>
            </a:r>
          </a:p>
        </p:txBody>
      </p:sp>
      <p:sp>
        <p:nvSpPr>
          <p:cNvPr id="4100" name="Rectangle 6">
            <a:extLst>
              <a:ext uri="{FF2B5EF4-FFF2-40B4-BE49-F238E27FC236}">
                <a16:creationId xmlns:a16="http://schemas.microsoft.com/office/drawing/2014/main" id="{7CB67D4E-3448-45CA-98BB-1F66FA333FA3}"/>
              </a:ext>
            </a:extLst>
          </p:cNvPr>
          <p:cNvSpPr>
            <a:spLocks noGrp="1" noChangeArrowheads="1"/>
          </p:cNvSpPr>
          <p:nvPr>
            <p:ph idx="1"/>
            <p:custDataLst>
              <p:tags r:id="rId2"/>
            </p:custDataLst>
          </p:nvPr>
        </p:nvSpPr>
        <p:spPr>
          <a:xfrm>
            <a:off x="457200" y="2057400"/>
            <a:ext cx="8229600" cy="3916363"/>
          </a:xfrm>
        </p:spPr>
        <p:txBody>
          <a:bodyPr>
            <a:normAutofit/>
          </a:bodyPr>
          <a:lstStyle/>
          <a:p>
            <a:pPr>
              <a:defRPr/>
            </a:pPr>
            <a:r>
              <a:rPr lang="en-US" kern="1200" dirty="0">
                <a:cs typeface="Times New Roman" panose="02020603050405020304" pitchFamily="18" charset="0"/>
              </a:rPr>
              <a:t>Identify the DBQs that contain medical opinions</a:t>
            </a:r>
          </a:p>
          <a:p>
            <a:pPr>
              <a:defRPr/>
            </a:pPr>
            <a:endParaRPr lang="en-US" kern="1200" dirty="0">
              <a:cs typeface="Times New Roman" panose="02020603050405020304" pitchFamily="18" charset="0"/>
            </a:endParaRPr>
          </a:p>
          <a:p>
            <a:pPr>
              <a:defRPr/>
            </a:pPr>
            <a:r>
              <a:rPr lang="en-US" kern="1200" dirty="0">
                <a:cs typeface="Times New Roman" panose="02020603050405020304" pitchFamily="18" charset="0"/>
              </a:rPr>
              <a:t>Identify the DBQs that contain additional information</a:t>
            </a:r>
          </a:p>
          <a:p>
            <a:pPr>
              <a:defRPr/>
            </a:pPr>
            <a:endParaRPr lang="en-US" kern="1200" dirty="0">
              <a:cs typeface="Times New Roman" panose="02020603050405020304" pitchFamily="18" charset="0"/>
            </a:endParaRPr>
          </a:p>
          <a:p>
            <a:pPr>
              <a:defRPr/>
            </a:pPr>
            <a:r>
              <a:rPr lang="en-US" kern="1200" dirty="0">
                <a:cs typeface="Times New Roman" panose="02020603050405020304" pitchFamily="18" charset="0"/>
              </a:rPr>
              <a:t>Differentiate between the process for requesting and populating the Medical Opinion DBQ template</a:t>
            </a:r>
          </a:p>
        </p:txBody>
      </p:sp>
      <p:sp>
        <p:nvSpPr>
          <p:cNvPr id="7" name="Slide Number Placeholder 6">
            <a:extLst>
              <a:ext uri="{FF2B5EF4-FFF2-40B4-BE49-F238E27FC236}">
                <a16:creationId xmlns:a16="http://schemas.microsoft.com/office/drawing/2014/main" id="{149F86EC-7BF1-4622-8EED-B929D7C9FC7B}"/>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674A9716-70A5-441F-A874-3CF121F6CEE1}" type="slidenum">
              <a:rPr lang="en-US" altLang="en-US" sz="1400">
                <a:latin typeface="+mj-lt"/>
              </a:rPr>
              <a:pPr/>
              <a:t>2</a:t>
            </a:fld>
            <a:endParaRPr lang="en-US" altLang="en-US" sz="1400">
              <a:latin typeface="+mj-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F7E2BB-A504-4AA8-A962-BF0CEB8EDF47}"/>
              </a:ext>
            </a:extLst>
          </p:cNvPr>
          <p:cNvGraphicFramePr>
            <a:graphicFrameLocks noGrp="1"/>
          </p:cNvGraphicFramePr>
          <p:nvPr>
            <p:custDataLst>
              <p:tags r:id="rId1"/>
            </p:custDataLst>
            <p:extLst>
              <p:ext uri="{D42A27DB-BD31-4B8C-83A1-F6EECF244321}">
                <p14:modId xmlns:p14="http://schemas.microsoft.com/office/powerpoint/2010/main" val="167808490"/>
              </p:ext>
            </p:extLst>
          </p:nvPr>
        </p:nvGraphicFramePr>
        <p:xfrm>
          <a:off x="457200" y="1872681"/>
          <a:ext cx="8257032" cy="4476142"/>
        </p:xfrm>
        <a:graphic>
          <a:graphicData uri="http://schemas.openxmlformats.org/drawingml/2006/table">
            <a:tbl>
              <a:tblPr/>
              <a:tblGrid>
                <a:gridCol w="3500100">
                  <a:extLst>
                    <a:ext uri="{9D8B030D-6E8A-4147-A177-3AD203B41FA5}">
                      <a16:colId xmlns:a16="http://schemas.microsoft.com/office/drawing/2014/main" val="20000"/>
                    </a:ext>
                  </a:extLst>
                </a:gridCol>
                <a:gridCol w="4756932">
                  <a:extLst>
                    <a:ext uri="{9D8B030D-6E8A-4147-A177-3AD203B41FA5}">
                      <a16:colId xmlns:a16="http://schemas.microsoft.com/office/drawing/2014/main" val="20001"/>
                    </a:ext>
                  </a:extLst>
                </a:gridCol>
              </a:tblGrid>
              <a:tr h="429856">
                <a:tc>
                  <a:txBody>
                    <a:bodyPr/>
                    <a:lstStyle/>
                    <a:p>
                      <a:pPr marL="0" marR="0" algn="ctr" defTabSz="914400" rtl="0" eaLnBrk="1" latinLnBrk="0" hangingPunct="0">
                        <a:spcBef>
                          <a:spcPts val="0"/>
                        </a:spcBef>
                        <a:spcAft>
                          <a:spcPts val="600"/>
                        </a:spcAft>
                      </a:pPr>
                      <a:r>
                        <a:rPr lang="en-US" sz="2000" b="1" kern="1200" dirty="0">
                          <a:solidFill>
                            <a:srgbClr val="1F497D"/>
                          </a:solidFill>
                          <a:latin typeface="+mj-lt"/>
                          <a:ea typeface="Times New Roman"/>
                          <a:cs typeface="Times New Roman" panose="02020603050405020304" pitchFamily="18" charset="0"/>
                        </a:rPr>
                        <a:t>Claimed Condition</a:t>
                      </a: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600"/>
                        </a:spcAft>
                      </a:pPr>
                      <a:r>
                        <a:rPr lang="en-US" sz="2000" b="1" kern="1200" dirty="0">
                          <a:solidFill>
                            <a:srgbClr val="1F497D"/>
                          </a:solidFill>
                          <a:latin typeface="+mj-lt"/>
                          <a:ea typeface="Times New Roman"/>
                          <a:cs typeface="Times New Roman" panose="02020603050405020304" pitchFamily="18" charset="0"/>
                        </a:rPr>
                        <a:t>Standard Statement</a:t>
                      </a:r>
                      <a:endParaRPr lang="en-US" sz="2000" b="1" dirty="0">
                        <a:solidFill>
                          <a:srgbClr val="1F497D"/>
                        </a:solidFill>
                        <a:latin typeface="+mj-lt"/>
                        <a:ea typeface="Times New Roman"/>
                        <a:cs typeface="Times New Roman" panose="02020603050405020304" pitchFamily="18" charset="0"/>
                      </a:endParaRP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36705">
                <a:tc>
                  <a:txBody>
                    <a:bodyPr/>
                    <a:lstStyle/>
                    <a:p>
                      <a:pPr marL="0" marR="0" algn="l" defTabSz="914400" rtl="0" eaLnBrk="1" latinLnBrk="0" hangingPunct="0">
                        <a:spcBef>
                          <a:spcPts val="0"/>
                        </a:spcBef>
                        <a:spcAft>
                          <a:spcPts val="500"/>
                        </a:spcAft>
                      </a:pPr>
                      <a:r>
                        <a:rPr lang="en-US" sz="1800" b="0" kern="1200" dirty="0">
                          <a:solidFill>
                            <a:srgbClr val="1F497D"/>
                          </a:solidFill>
                          <a:latin typeface="+mj-lt"/>
                          <a:ea typeface="Times New Roman"/>
                          <a:cs typeface="Times New Roman" panose="02020603050405020304" pitchFamily="18" charset="0"/>
                        </a:rPr>
                        <a:t>Direct service-connection </a:t>
                      </a: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0">
                        <a:spcBef>
                          <a:spcPts val="600"/>
                        </a:spcBef>
                        <a:spcAft>
                          <a:spcPts val="600"/>
                        </a:spcAft>
                      </a:pPr>
                      <a:r>
                        <a:rPr lang="en-US" sz="1400" b="0" u="none" kern="1200" dirty="0">
                          <a:solidFill>
                            <a:srgbClr val="1F497D"/>
                          </a:solidFill>
                          <a:latin typeface="+mj-lt"/>
                          <a:ea typeface="Times New Roman"/>
                          <a:cs typeface="Times New Roman" panose="02020603050405020304" pitchFamily="18" charset="0"/>
                        </a:rPr>
                        <a:t>“Is the Veteran’s </a:t>
                      </a:r>
                      <a:r>
                        <a:rPr lang="en-US" sz="1400" b="0" u="sng" kern="1200" dirty="0">
                          <a:solidFill>
                            <a:srgbClr val="1F497D"/>
                          </a:solidFill>
                          <a:latin typeface="+mj-lt"/>
                          <a:ea typeface="Times New Roman"/>
                          <a:cs typeface="Times New Roman" panose="02020603050405020304" pitchFamily="18" charset="0"/>
                        </a:rPr>
                        <a:t>(insert “claimed condition”)</a:t>
                      </a:r>
                      <a:r>
                        <a:rPr lang="en-US" sz="1400" b="0" u="none" kern="1200" dirty="0">
                          <a:solidFill>
                            <a:srgbClr val="1F497D"/>
                          </a:solidFill>
                          <a:latin typeface="+mj-lt"/>
                          <a:ea typeface="Times New Roman"/>
                          <a:cs typeface="Times New Roman" panose="02020603050405020304" pitchFamily="18" charset="0"/>
                        </a:rPr>
                        <a:t> at least as likely as not (50 percent or greater probability) incurred in or caused by </a:t>
                      </a:r>
                      <a:r>
                        <a:rPr lang="en-US" sz="1400" b="0" u="sng" kern="1200" dirty="0">
                          <a:solidFill>
                            <a:srgbClr val="1F497D"/>
                          </a:solidFill>
                          <a:latin typeface="+mj-lt"/>
                          <a:ea typeface="Times New Roman"/>
                          <a:cs typeface="Times New Roman" panose="02020603050405020304" pitchFamily="18" charset="0"/>
                        </a:rPr>
                        <a:t>(insert “claimed in-service injury, event, or illness”)</a:t>
                      </a:r>
                      <a:r>
                        <a:rPr lang="en-US" sz="1400" b="0" u="none" kern="1200" dirty="0">
                          <a:solidFill>
                            <a:srgbClr val="1F497D"/>
                          </a:solidFill>
                          <a:latin typeface="+mj-lt"/>
                          <a:ea typeface="Times New Roman"/>
                          <a:cs typeface="Times New Roman" panose="02020603050405020304" pitchFamily="18" charset="0"/>
                        </a:rPr>
                        <a:t> that occurred </a:t>
                      </a:r>
                      <a:r>
                        <a:rPr lang="en-US" sz="1400" b="0" u="sng" kern="1200" dirty="0">
                          <a:solidFill>
                            <a:srgbClr val="1F497D"/>
                          </a:solidFill>
                          <a:latin typeface="+mj-lt"/>
                          <a:ea typeface="Times New Roman"/>
                          <a:cs typeface="Times New Roman" panose="02020603050405020304" pitchFamily="18" charset="0"/>
                        </a:rPr>
                        <a:t>(insert “estimated date or time frame”)</a:t>
                      </a:r>
                      <a:r>
                        <a:rPr lang="en-US" sz="1400" b="0" u="none" kern="1200" dirty="0">
                          <a:solidFill>
                            <a:srgbClr val="1F497D"/>
                          </a:solidFill>
                          <a:latin typeface="+mj-lt"/>
                          <a:ea typeface="Times New Roman"/>
                          <a:cs typeface="Times New Roman" panose="02020603050405020304" pitchFamily="18" charset="0"/>
                        </a:rPr>
                        <a:t>. Rationale must be provided in the appropriate section below. Your review is not limited to the evidence identified on this request form, or tabbed in the claims folder. If an examination or additional testing is required, obtain them prior to rendering your opinion.”</a:t>
                      </a: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9581">
                <a:tc>
                  <a:txBody>
                    <a:bodyPr/>
                    <a:lstStyle/>
                    <a:p>
                      <a:pPr marL="0" marR="0" algn="l" defTabSz="914400" rtl="0" eaLnBrk="1" latinLnBrk="0" hangingPunct="0">
                        <a:spcBef>
                          <a:spcPts val="0"/>
                        </a:spcBef>
                        <a:spcAft>
                          <a:spcPts val="500"/>
                        </a:spcAft>
                      </a:pPr>
                      <a:r>
                        <a:rPr lang="en-US" sz="1800" b="0" kern="1200" dirty="0">
                          <a:solidFill>
                            <a:srgbClr val="1F497D"/>
                          </a:solidFill>
                          <a:latin typeface="+mj-lt"/>
                          <a:ea typeface="Times New Roman"/>
                          <a:cs typeface="Times New Roman" panose="02020603050405020304" pitchFamily="18" charset="0"/>
                        </a:rPr>
                        <a:t>Secondary service-connection </a:t>
                      </a: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0">
                        <a:spcBef>
                          <a:spcPts val="600"/>
                        </a:spcBef>
                        <a:spcAft>
                          <a:spcPts val="600"/>
                        </a:spcAft>
                      </a:pPr>
                      <a:r>
                        <a:rPr lang="en-US" sz="1400" b="0" u="none" kern="1200" dirty="0">
                          <a:solidFill>
                            <a:srgbClr val="1F497D"/>
                          </a:solidFill>
                          <a:latin typeface="+mj-lt"/>
                          <a:ea typeface="Times New Roman"/>
                          <a:cs typeface="Times New Roman" panose="02020603050405020304" pitchFamily="18" charset="0"/>
                        </a:rPr>
                        <a:t>“Is the Veteran’s </a:t>
                      </a:r>
                      <a:r>
                        <a:rPr lang="en-US" sz="1400" b="0" u="sng" kern="1200" dirty="0">
                          <a:solidFill>
                            <a:srgbClr val="1F497D"/>
                          </a:solidFill>
                          <a:latin typeface="+mj-lt"/>
                          <a:ea typeface="Times New Roman"/>
                          <a:cs typeface="Times New Roman" panose="02020603050405020304" pitchFamily="18" charset="0"/>
                        </a:rPr>
                        <a:t>(insert “claimed condition”)</a:t>
                      </a:r>
                      <a:r>
                        <a:rPr lang="en-US" sz="1400" b="0" u="none" kern="1200" dirty="0">
                          <a:solidFill>
                            <a:srgbClr val="1F497D"/>
                          </a:solidFill>
                          <a:latin typeface="+mj-lt"/>
                          <a:ea typeface="Times New Roman"/>
                          <a:cs typeface="Times New Roman" panose="02020603050405020304" pitchFamily="18" charset="0"/>
                        </a:rPr>
                        <a:t> at least as likely as not (50 percent or greater probability) proximately due to or the result of </a:t>
                      </a:r>
                      <a:r>
                        <a:rPr lang="en-US" sz="1400" b="0" u="sng" kern="1200" dirty="0">
                          <a:solidFill>
                            <a:srgbClr val="1F497D"/>
                          </a:solidFill>
                          <a:latin typeface="+mj-lt"/>
                          <a:ea typeface="Times New Roman"/>
                          <a:cs typeface="Times New Roman" panose="02020603050405020304" pitchFamily="18" charset="0"/>
                        </a:rPr>
                        <a:t>(insert “service connected condition”)</a:t>
                      </a:r>
                      <a:r>
                        <a:rPr lang="en-US" sz="1400" b="0" u="none" kern="1200" dirty="0">
                          <a:solidFill>
                            <a:srgbClr val="1F497D"/>
                          </a:solidFill>
                          <a:latin typeface="+mj-lt"/>
                          <a:ea typeface="Times New Roman"/>
                          <a:cs typeface="Times New Roman" panose="02020603050405020304" pitchFamily="18" charset="0"/>
                        </a:rPr>
                        <a:t>. Rationale must be provided in the appropriate section below. Your review is not limited to the evidence identified on this request form, or tabbed in the claims folder. If an examination or additional testing is required, obtain them prior to rendering your opinion.”</a:t>
                      </a: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a:extLst>
              <a:ext uri="{FF2B5EF4-FFF2-40B4-BE49-F238E27FC236}">
                <a16:creationId xmlns:a16="http://schemas.microsoft.com/office/drawing/2014/main" id="{AC103F04-B240-4B2C-952A-6BB1E5586546}"/>
              </a:ext>
            </a:extLst>
          </p:cNvPr>
          <p:cNvSpPr>
            <a:spLocks noGrp="1"/>
          </p:cNvSpPr>
          <p:nvPr>
            <p:ph type="title"/>
            <p:custDataLst>
              <p:tags r:id="rId2"/>
            </p:custDataLst>
          </p:nvPr>
        </p:nvSpPr>
        <p:spPr>
          <a:xfrm>
            <a:off x="0" y="793629"/>
            <a:ext cx="9144000" cy="1086867"/>
          </a:xfrm>
        </p:spPr>
        <p:txBody>
          <a:bodyPr/>
          <a:lstStyle/>
          <a:p>
            <a:r>
              <a:rPr lang="en-US" dirty="0"/>
              <a:t>Opinion Request</a:t>
            </a:r>
          </a:p>
        </p:txBody>
      </p:sp>
      <p:sp>
        <p:nvSpPr>
          <p:cNvPr id="2" name="Slide Number Placeholder 1">
            <a:extLst>
              <a:ext uri="{FF2B5EF4-FFF2-40B4-BE49-F238E27FC236}">
                <a16:creationId xmlns:a16="http://schemas.microsoft.com/office/drawing/2014/main" id="{9C3EBAF1-DE83-4A2F-8DEB-BA5340E236C2}"/>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CE585FD7-2CD5-4938-B028-8F586AE56886}" type="slidenum">
              <a:rPr lang="en-US" altLang="en-US" sz="1400">
                <a:latin typeface="+mj-lt"/>
              </a:rPr>
              <a:pPr/>
              <a:t>20</a:t>
            </a:fld>
            <a:endParaRPr lang="en-US" altLang="en-US" sz="1400" dirty="0">
              <a:latin typeface="+mj-l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3B8379-2E92-43F9-8BC5-1D0ECAE7E533}"/>
              </a:ext>
            </a:extLst>
          </p:cNvPr>
          <p:cNvGraphicFramePr>
            <a:graphicFrameLocks noGrp="1"/>
          </p:cNvGraphicFramePr>
          <p:nvPr>
            <p:custDataLst>
              <p:tags r:id="rId1"/>
            </p:custDataLst>
            <p:extLst>
              <p:ext uri="{D42A27DB-BD31-4B8C-83A1-F6EECF244321}">
                <p14:modId xmlns:p14="http://schemas.microsoft.com/office/powerpoint/2010/main" val="1065985082"/>
              </p:ext>
            </p:extLst>
          </p:nvPr>
        </p:nvGraphicFramePr>
        <p:xfrm>
          <a:off x="457200" y="1861279"/>
          <a:ext cx="8257032" cy="4298714"/>
        </p:xfrm>
        <a:graphic>
          <a:graphicData uri="http://schemas.openxmlformats.org/drawingml/2006/table">
            <a:tbl>
              <a:tblPr/>
              <a:tblGrid>
                <a:gridCol w="3500100">
                  <a:extLst>
                    <a:ext uri="{9D8B030D-6E8A-4147-A177-3AD203B41FA5}">
                      <a16:colId xmlns:a16="http://schemas.microsoft.com/office/drawing/2014/main" val="20000"/>
                    </a:ext>
                  </a:extLst>
                </a:gridCol>
                <a:gridCol w="4756932">
                  <a:extLst>
                    <a:ext uri="{9D8B030D-6E8A-4147-A177-3AD203B41FA5}">
                      <a16:colId xmlns:a16="http://schemas.microsoft.com/office/drawing/2014/main" val="20001"/>
                    </a:ext>
                  </a:extLst>
                </a:gridCol>
              </a:tblGrid>
              <a:tr h="340092">
                <a:tc>
                  <a:txBody>
                    <a:bodyPr/>
                    <a:lstStyle/>
                    <a:p>
                      <a:pPr marL="0" marR="0" algn="ctr" defTabSz="914400" rtl="0" eaLnBrk="1" latinLnBrk="0" hangingPunct="0">
                        <a:spcBef>
                          <a:spcPts val="0"/>
                        </a:spcBef>
                        <a:spcAft>
                          <a:spcPts val="600"/>
                        </a:spcAft>
                      </a:pPr>
                      <a:r>
                        <a:rPr lang="en-US" sz="2000" b="1" kern="1200" dirty="0">
                          <a:solidFill>
                            <a:srgbClr val="1D3275"/>
                          </a:solidFill>
                          <a:latin typeface="+mj-lt"/>
                          <a:ea typeface="Times New Roman"/>
                          <a:cs typeface="Times New Roman" panose="02020603050405020304" pitchFamily="18" charset="0"/>
                        </a:rPr>
                        <a:t>Claimed Condition</a:t>
                      </a: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600"/>
                        </a:spcAft>
                      </a:pPr>
                      <a:r>
                        <a:rPr lang="en-US" sz="2000" b="1" kern="1200" dirty="0">
                          <a:solidFill>
                            <a:srgbClr val="1D3275"/>
                          </a:solidFill>
                          <a:latin typeface="+mj-lt"/>
                          <a:ea typeface="Times New Roman"/>
                          <a:cs typeface="Times New Roman" panose="02020603050405020304" pitchFamily="18" charset="0"/>
                        </a:rPr>
                        <a:t>Standard Statement</a:t>
                      </a:r>
                      <a:endParaRPr lang="en-US" sz="2000" b="1" dirty="0">
                        <a:solidFill>
                          <a:srgbClr val="1D3275"/>
                        </a:solidFill>
                        <a:latin typeface="+mj-lt"/>
                        <a:ea typeface="Times New Roman"/>
                        <a:cs typeface="Times New Roman" panose="02020603050405020304" pitchFamily="18" charset="0"/>
                      </a:endParaRP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70596">
                <a:tc>
                  <a:txBody>
                    <a:bodyPr/>
                    <a:lstStyle/>
                    <a:p>
                      <a:pPr marL="0" marR="0" algn="l" defTabSz="914400" rtl="0" eaLnBrk="1" latinLnBrk="0" hangingPunct="0">
                        <a:spcBef>
                          <a:spcPts val="0"/>
                        </a:spcBef>
                        <a:spcAft>
                          <a:spcPts val="500"/>
                        </a:spcAft>
                      </a:pPr>
                      <a:r>
                        <a:rPr lang="en-US" sz="1800" b="0" kern="1200" dirty="0">
                          <a:solidFill>
                            <a:srgbClr val="1D3275"/>
                          </a:solidFill>
                          <a:latin typeface="+mj-lt"/>
                          <a:ea typeface="Times New Roman"/>
                          <a:cs typeface="Times New Roman" panose="02020603050405020304" pitchFamily="18" charset="0"/>
                        </a:rPr>
                        <a:t>Aggravation of a pre-service disability </a:t>
                      </a: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0">
                        <a:spcBef>
                          <a:spcPts val="600"/>
                        </a:spcBef>
                        <a:spcAft>
                          <a:spcPts val="600"/>
                        </a:spcAft>
                      </a:pPr>
                      <a:r>
                        <a:rPr lang="en-US" sz="1400" b="0" u="none" kern="1200" dirty="0">
                          <a:solidFill>
                            <a:srgbClr val="1D3275"/>
                          </a:solidFill>
                          <a:latin typeface="+mj-lt"/>
                          <a:ea typeface="Times New Roman"/>
                          <a:cs typeface="Times New Roman" panose="02020603050405020304" pitchFamily="18" charset="0"/>
                        </a:rPr>
                        <a:t>“Was the Veteran’s </a:t>
                      </a:r>
                      <a:r>
                        <a:rPr lang="en-US" sz="1400" b="0" u="sng" kern="1200" dirty="0">
                          <a:solidFill>
                            <a:srgbClr val="1D3275"/>
                          </a:solidFill>
                          <a:latin typeface="+mj-lt"/>
                          <a:ea typeface="Times New Roman"/>
                          <a:cs typeface="Times New Roman" panose="02020603050405020304" pitchFamily="18" charset="0"/>
                        </a:rPr>
                        <a:t>(insert “claimed condition”)</a:t>
                      </a:r>
                      <a:r>
                        <a:rPr lang="en-US" sz="1400" b="0" u="none" kern="1200" dirty="0">
                          <a:solidFill>
                            <a:srgbClr val="1D3275"/>
                          </a:solidFill>
                          <a:latin typeface="+mj-lt"/>
                          <a:ea typeface="Times New Roman"/>
                          <a:cs typeface="Times New Roman" panose="02020603050405020304" pitchFamily="18" charset="0"/>
                        </a:rPr>
                        <a:t>, which clearly and unmistakably existed prior to service, aggravated beyond its natural progression by </a:t>
                      </a:r>
                      <a:r>
                        <a:rPr lang="en-US" sz="1400" b="0" u="sng" kern="1200" dirty="0">
                          <a:solidFill>
                            <a:srgbClr val="1D3275"/>
                          </a:solidFill>
                          <a:latin typeface="+mj-lt"/>
                          <a:ea typeface="Times New Roman"/>
                          <a:cs typeface="Times New Roman" panose="02020603050405020304" pitchFamily="18" charset="0"/>
                        </a:rPr>
                        <a:t>(insert “claimed in-service injury, event, or illness”)</a:t>
                      </a:r>
                      <a:r>
                        <a:rPr lang="en-US" sz="1400" b="0" u="none" kern="1200" dirty="0">
                          <a:solidFill>
                            <a:srgbClr val="1D3275"/>
                          </a:solidFill>
                          <a:latin typeface="+mj-lt"/>
                          <a:ea typeface="Times New Roman"/>
                          <a:cs typeface="Times New Roman" panose="02020603050405020304" pitchFamily="18" charset="0"/>
                        </a:rPr>
                        <a:t> during service? Rationale must be provided in the appropriate section below. Your review is not limited to the evidence identified on this request form, or tabbed in the claims folder. If an examination or additional testing is required, obtain them prior to rendering your opinion.”</a:t>
                      </a: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68704">
                <a:tc>
                  <a:txBody>
                    <a:bodyPr/>
                    <a:lstStyle/>
                    <a:p>
                      <a:pPr marL="0" marR="0" algn="l" defTabSz="914400" rtl="0" eaLnBrk="1" latinLnBrk="0" hangingPunct="0">
                        <a:spcBef>
                          <a:spcPts val="0"/>
                        </a:spcBef>
                        <a:spcAft>
                          <a:spcPts val="500"/>
                        </a:spcAft>
                      </a:pPr>
                      <a:r>
                        <a:rPr lang="en-US" sz="1800" b="0" kern="1200" dirty="0">
                          <a:solidFill>
                            <a:srgbClr val="1D3275"/>
                          </a:solidFill>
                          <a:latin typeface="+mj-lt"/>
                          <a:ea typeface="Times New Roman"/>
                          <a:cs typeface="Times New Roman" panose="02020603050405020304" pitchFamily="18" charset="0"/>
                        </a:rPr>
                        <a:t>Aggravation of a non service-connected disability by a service-connected disability </a:t>
                      </a: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0">
                        <a:spcBef>
                          <a:spcPts val="600"/>
                        </a:spcBef>
                        <a:spcAft>
                          <a:spcPts val="600"/>
                        </a:spcAft>
                      </a:pPr>
                      <a:r>
                        <a:rPr lang="en-US" sz="1400" b="0" u="none" kern="1200" dirty="0">
                          <a:solidFill>
                            <a:srgbClr val="1D3275"/>
                          </a:solidFill>
                          <a:latin typeface="+mj-lt"/>
                          <a:ea typeface="Times New Roman"/>
                          <a:cs typeface="Times New Roman" panose="02020603050405020304" pitchFamily="18" charset="0"/>
                        </a:rPr>
                        <a:t>“Was the Veteran’s </a:t>
                      </a:r>
                      <a:r>
                        <a:rPr lang="en-US" sz="1400" b="0" u="sng" kern="1200" dirty="0">
                          <a:solidFill>
                            <a:srgbClr val="1D3275"/>
                          </a:solidFill>
                          <a:latin typeface="+mj-lt"/>
                          <a:ea typeface="Times New Roman"/>
                          <a:cs typeface="Times New Roman" panose="02020603050405020304" pitchFamily="18" charset="0"/>
                        </a:rPr>
                        <a:t>(insert “claimed condition”)</a:t>
                      </a:r>
                      <a:r>
                        <a:rPr lang="en-US" sz="1400" b="0" u="none" kern="1200" dirty="0">
                          <a:solidFill>
                            <a:srgbClr val="1D3275"/>
                          </a:solidFill>
                          <a:latin typeface="+mj-lt"/>
                          <a:ea typeface="Times New Roman"/>
                          <a:cs typeface="Times New Roman" panose="02020603050405020304" pitchFamily="18" charset="0"/>
                        </a:rPr>
                        <a:t> at least as likely as not aggravated beyond its natural progression by </a:t>
                      </a:r>
                      <a:r>
                        <a:rPr lang="en-US" sz="1400" b="0" u="sng" kern="1200" dirty="0">
                          <a:solidFill>
                            <a:srgbClr val="1D3275"/>
                          </a:solidFill>
                          <a:latin typeface="+mj-lt"/>
                          <a:ea typeface="Times New Roman"/>
                          <a:cs typeface="Times New Roman" panose="02020603050405020304" pitchFamily="18" charset="0"/>
                        </a:rPr>
                        <a:t>(insert “service connected condition”)</a:t>
                      </a:r>
                      <a:r>
                        <a:rPr lang="en-US" sz="1400" b="0" u="none" kern="1200" dirty="0">
                          <a:solidFill>
                            <a:srgbClr val="1D3275"/>
                          </a:solidFill>
                          <a:latin typeface="+mj-lt"/>
                          <a:ea typeface="Times New Roman"/>
                          <a:cs typeface="Times New Roman" panose="02020603050405020304" pitchFamily="18" charset="0"/>
                        </a:rPr>
                        <a:t>? Rationale must be provided in the appropriate section below. Your review is not limited to the evidence identified on this request form, or tabbed in the claims folder. If an examination or additional testing is required, obtain them prior to rendering your opinion.”</a:t>
                      </a:r>
                    </a:p>
                  </a:txBody>
                  <a:tcPr marL="36831" marR="36831" marT="27307" marB="27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a:extLst>
              <a:ext uri="{FF2B5EF4-FFF2-40B4-BE49-F238E27FC236}">
                <a16:creationId xmlns:a16="http://schemas.microsoft.com/office/drawing/2014/main" id="{61628649-7589-428E-950A-B3C952C8EE50}"/>
              </a:ext>
            </a:extLst>
          </p:cNvPr>
          <p:cNvSpPr>
            <a:spLocks noGrp="1"/>
          </p:cNvSpPr>
          <p:nvPr>
            <p:ph type="title"/>
            <p:custDataLst>
              <p:tags r:id="rId2"/>
            </p:custDataLst>
          </p:nvPr>
        </p:nvSpPr>
        <p:spPr>
          <a:xfrm>
            <a:off x="0" y="793629"/>
            <a:ext cx="9144000" cy="1086867"/>
          </a:xfrm>
        </p:spPr>
        <p:txBody>
          <a:bodyPr/>
          <a:lstStyle/>
          <a:p>
            <a:r>
              <a:rPr lang="en-US" dirty="0"/>
              <a:t>Opinion Request (Continued)</a:t>
            </a:r>
          </a:p>
        </p:txBody>
      </p:sp>
      <p:sp>
        <p:nvSpPr>
          <p:cNvPr id="2" name="Slide Number Placeholder 1">
            <a:extLst>
              <a:ext uri="{FF2B5EF4-FFF2-40B4-BE49-F238E27FC236}">
                <a16:creationId xmlns:a16="http://schemas.microsoft.com/office/drawing/2014/main" id="{63D82AD5-660F-4535-A987-E111C881B431}"/>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A905E0A3-5FC5-4321-97CA-F48693F02920}" type="slidenum">
              <a:rPr lang="en-US" altLang="en-US" sz="1400">
                <a:latin typeface="+mj-lt"/>
              </a:rPr>
              <a:pPr/>
              <a:t>21</a:t>
            </a:fld>
            <a:endParaRPr lang="en-US" altLang="en-US" sz="1400" dirty="0">
              <a:latin typeface="+mj-lt"/>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C1B0209-E73B-4297-8ED8-C3537B2EF68E}"/>
              </a:ext>
            </a:extLst>
          </p:cNvPr>
          <p:cNvGraphicFramePr>
            <a:graphicFrameLocks noGrp="1"/>
          </p:cNvGraphicFramePr>
          <p:nvPr>
            <p:custDataLst>
              <p:tags r:id="rId1"/>
            </p:custDataLst>
            <p:extLst>
              <p:ext uri="{D42A27DB-BD31-4B8C-83A1-F6EECF244321}">
                <p14:modId xmlns:p14="http://schemas.microsoft.com/office/powerpoint/2010/main" val="1969751449"/>
              </p:ext>
            </p:extLst>
          </p:nvPr>
        </p:nvGraphicFramePr>
        <p:xfrm>
          <a:off x="457200" y="1872680"/>
          <a:ext cx="8257032" cy="4131342"/>
        </p:xfrm>
        <a:graphic>
          <a:graphicData uri="http://schemas.openxmlformats.org/drawingml/2006/table">
            <a:tbl>
              <a:tblPr/>
              <a:tblGrid>
                <a:gridCol w="3500100">
                  <a:extLst>
                    <a:ext uri="{9D8B030D-6E8A-4147-A177-3AD203B41FA5}">
                      <a16:colId xmlns:a16="http://schemas.microsoft.com/office/drawing/2014/main" val="20000"/>
                    </a:ext>
                  </a:extLst>
                </a:gridCol>
                <a:gridCol w="4756932">
                  <a:extLst>
                    <a:ext uri="{9D8B030D-6E8A-4147-A177-3AD203B41FA5}">
                      <a16:colId xmlns:a16="http://schemas.microsoft.com/office/drawing/2014/main" val="20001"/>
                    </a:ext>
                  </a:extLst>
                </a:gridCol>
              </a:tblGrid>
              <a:tr h="371756">
                <a:tc>
                  <a:txBody>
                    <a:bodyPr/>
                    <a:lstStyle/>
                    <a:p>
                      <a:pPr marL="0" marR="0" algn="ctr" defTabSz="914400" rtl="0" eaLnBrk="1" latinLnBrk="0" hangingPunct="0">
                        <a:spcBef>
                          <a:spcPts val="0"/>
                        </a:spcBef>
                        <a:spcAft>
                          <a:spcPts val="600"/>
                        </a:spcAft>
                      </a:pPr>
                      <a:r>
                        <a:rPr lang="en-US" sz="2000" b="1" kern="1200" dirty="0">
                          <a:solidFill>
                            <a:srgbClr val="1D3275"/>
                          </a:solidFill>
                          <a:latin typeface="+mj-lt"/>
                          <a:ea typeface="Times New Roman"/>
                          <a:cs typeface="Times New Roman" panose="02020603050405020304" pitchFamily="18" charset="0"/>
                        </a:rPr>
                        <a:t>Claimed Condition</a:t>
                      </a:r>
                    </a:p>
                  </a:txBody>
                  <a:tcPr marL="36831" marR="36831" marT="27311" marB="27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600"/>
                        </a:spcAft>
                      </a:pPr>
                      <a:r>
                        <a:rPr lang="en-US" sz="2000" b="1" kern="1200" dirty="0">
                          <a:solidFill>
                            <a:srgbClr val="1D3275"/>
                          </a:solidFill>
                          <a:latin typeface="+mj-lt"/>
                          <a:ea typeface="Times New Roman"/>
                          <a:cs typeface="Times New Roman" panose="02020603050405020304" pitchFamily="18" charset="0"/>
                        </a:rPr>
                        <a:t>Standard Statement</a:t>
                      </a:r>
                      <a:endParaRPr lang="en-US" sz="2000" b="1" dirty="0">
                        <a:solidFill>
                          <a:srgbClr val="1D3275"/>
                        </a:solidFill>
                        <a:latin typeface="+mj-lt"/>
                        <a:ea typeface="Times New Roman"/>
                        <a:cs typeface="Times New Roman" panose="02020603050405020304" pitchFamily="18" charset="0"/>
                      </a:endParaRPr>
                    </a:p>
                  </a:txBody>
                  <a:tcPr marL="36831" marR="36831" marT="27311" marB="27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59586">
                <a:tc>
                  <a:txBody>
                    <a:bodyPr/>
                    <a:lstStyle/>
                    <a:p>
                      <a:pPr marL="0" marR="0" algn="l" defTabSz="914400" rtl="0" eaLnBrk="1" latinLnBrk="0" hangingPunct="0">
                        <a:spcBef>
                          <a:spcPts val="0"/>
                        </a:spcBef>
                        <a:spcAft>
                          <a:spcPts val="500"/>
                        </a:spcAft>
                      </a:pPr>
                      <a:r>
                        <a:rPr lang="en-US" sz="1800" b="0" kern="1200" dirty="0">
                          <a:solidFill>
                            <a:srgbClr val="1D3275"/>
                          </a:solidFill>
                          <a:latin typeface="+mj-lt"/>
                          <a:ea typeface="Times New Roman"/>
                          <a:cs typeface="Times New Roman" panose="02020603050405020304" pitchFamily="18" charset="0"/>
                        </a:rPr>
                        <a:t>Opinion regarding conflicting medical evidence </a:t>
                      </a:r>
                    </a:p>
                  </a:txBody>
                  <a:tcPr marL="36831" marR="36831" marT="27311" marB="27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0">
                        <a:spcBef>
                          <a:spcPts val="600"/>
                        </a:spcBef>
                        <a:spcAft>
                          <a:spcPts val="600"/>
                        </a:spcAft>
                      </a:pPr>
                      <a:r>
                        <a:rPr lang="en-US" sz="1400" b="0" u="none" kern="1200" dirty="0">
                          <a:solidFill>
                            <a:srgbClr val="1D3275"/>
                          </a:solidFill>
                          <a:latin typeface="+mj-lt"/>
                          <a:ea typeface="Times New Roman"/>
                          <a:cs typeface="Times New Roman" panose="02020603050405020304" pitchFamily="18" charset="0"/>
                        </a:rPr>
                        <a:t>“There is conflicting medical evidence. We are asking that you review this medical evidence and provide an opinion. The following is a summary of the conflicting medical evidence as it relates to the Veteran’s claim:</a:t>
                      </a:r>
                      <a:r>
                        <a:rPr lang="en-US" sz="1400" b="0" u="none" kern="1200" baseline="0" dirty="0">
                          <a:solidFill>
                            <a:srgbClr val="1D3275"/>
                          </a:solidFill>
                          <a:latin typeface="+mj-lt"/>
                          <a:ea typeface="Times New Roman"/>
                          <a:cs typeface="Times New Roman" panose="02020603050405020304" pitchFamily="18" charset="0"/>
                        </a:rPr>
                        <a:t> </a:t>
                      </a:r>
                      <a:r>
                        <a:rPr lang="en-US" sz="1400" b="0" u="sng" kern="1200" baseline="0" dirty="0">
                          <a:solidFill>
                            <a:srgbClr val="1D3275"/>
                          </a:solidFill>
                          <a:latin typeface="+mj-lt"/>
                          <a:ea typeface="Times New Roman"/>
                          <a:cs typeface="Times New Roman" panose="02020603050405020304" pitchFamily="18" charset="0"/>
                        </a:rPr>
                        <a:t>(insert “medical evidence”)</a:t>
                      </a:r>
                      <a:endParaRPr lang="en-US" sz="1400" b="0" u="sng" kern="1200" dirty="0">
                        <a:solidFill>
                          <a:srgbClr val="1D3275"/>
                        </a:solidFill>
                        <a:latin typeface="+mj-lt"/>
                        <a:ea typeface="Times New Roman"/>
                        <a:cs typeface="Times New Roman" panose="02020603050405020304" pitchFamily="18" charset="0"/>
                      </a:endParaRPr>
                    </a:p>
                    <a:p>
                      <a:pPr marL="0" marR="0" lvl="1" indent="0" algn="l" defTabSz="914400" rtl="0" eaLnBrk="1" fontAlgn="auto" latinLnBrk="0" hangingPunct="0">
                        <a:lnSpc>
                          <a:spcPct val="100000"/>
                        </a:lnSpc>
                        <a:spcBef>
                          <a:spcPts val="600"/>
                        </a:spcBef>
                        <a:spcAft>
                          <a:spcPts val="600"/>
                        </a:spcAft>
                        <a:buClrTx/>
                        <a:buSzTx/>
                        <a:buFontTx/>
                        <a:buNone/>
                        <a:tabLst/>
                        <a:defRPr/>
                      </a:pPr>
                      <a:r>
                        <a:rPr lang="en-US" sz="1400" b="0" u="none" kern="1200" dirty="0">
                          <a:solidFill>
                            <a:srgbClr val="1D3275"/>
                          </a:solidFill>
                          <a:latin typeface="+mj-lt"/>
                          <a:ea typeface="Times New Roman"/>
                          <a:cs typeface="Times New Roman" panose="02020603050405020304" pitchFamily="18" charset="0"/>
                        </a:rPr>
                        <a:t>Rationale must be provided in the appropriate section below. Your review is not limited to the evidence identified on this request form, or tabbed in the claims folder.  If an examination or additional testing is required, obtain them prior to rendering your opinion.”</a:t>
                      </a:r>
                    </a:p>
                  </a:txBody>
                  <a:tcPr marL="36831" marR="36831" marT="27311" marB="273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itle 3">
            <a:extLst>
              <a:ext uri="{FF2B5EF4-FFF2-40B4-BE49-F238E27FC236}">
                <a16:creationId xmlns:a16="http://schemas.microsoft.com/office/drawing/2014/main" id="{557E20A7-60F4-488A-80D0-4A6EE1D25476}"/>
              </a:ext>
            </a:extLst>
          </p:cNvPr>
          <p:cNvSpPr>
            <a:spLocks noGrp="1"/>
          </p:cNvSpPr>
          <p:nvPr>
            <p:ph type="title"/>
            <p:custDataLst>
              <p:tags r:id="rId2"/>
            </p:custDataLst>
          </p:nvPr>
        </p:nvSpPr>
        <p:spPr>
          <a:xfrm>
            <a:off x="0" y="793629"/>
            <a:ext cx="9144000" cy="1086867"/>
          </a:xfrm>
        </p:spPr>
        <p:txBody>
          <a:bodyPr/>
          <a:lstStyle/>
          <a:p>
            <a:r>
              <a:rPr lang="en-US" dirty="0"/>
              <a:t>Opinion Request (Continued)</a:t>
            </a:r>
          </a:p>
        </p:txBody>
      </p:sp>
      <p:sp>
        <p:nvSpPr>
          <p:cNvPr id="2" name="Slide Number Placeholder 1">
            <a:extLst>
              <a:ext uri="{FF2B5EF4-FFF2-40B4-BE49-F238E27FC236}">
                <a16:creationId xmlns:a16="http://schemas.microsoft.com/office/drawing/2014/main" id="{EBB2BC74-E457-49CE-AA87-CB5C20730577}"/>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C3C8E4A5-99A3-4061-AF76-5503CB014ACF}" type="slidenum">
              <a:rPr lang="en-US" altLang="en-US" sz="1400">
                <a:latin typeface="+mj-lt"/>
              </a:rPr>
              <a:pPr/>
              <a:t>22</a:t>
            </a:fld>
            <a:endParaRPr lang="en-US" altLang="en-US" sz="1400">
              <a:latin typeface="+mj-lt"/>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665215EF-2A81-49E3-AA5C-E538E8F31CE8}"/>
              </a:ext>
            </a:extLst>
          </p:cNvPr>
          <p:cNvSpPr>
            <a:spLocks noGrp="1" noChangeArrowheads="1"/>
          </p:cNvSpPr>
          <p:nvPr>
            <p:ph type="title"/>
            <p:custDataLst>
              <p:tags r:id="rId1"/>
            </p:custDataLst>
          </p:nvPr>
        </p:nvSpPr>
        <p:spPr>
          <a:xfrm>
            <a:off x="0" y="793629"/>
            <a:ext cx="9144000" cy="1086867"/>
          </a:xfrm>
        </p:spPr>
        <p:txBody>
          <a:bodyPr/>
          <a:lstStyle/>
          <a:p>
            <a:pPr eaLnBrk="1">
              <a:defRPr/>
            </a:pPr>
            <a:r>
              <a:rPr lang="en-US" dirty="0"/>
              <a:t>Potentially Relevant Evidence</a:t>
            </a:r>
          </a:p>
        </p:txBody>
      </p:sp>
      <p:sp>
        <p:nvSpPr>
          <p:cNvPr id="6148" name="Rectangle 3">
            <a:extLst>
              <a:ext uri="{FF2B5EF4-FFF2-40B4-BE49-F238E27FC236}">
                <a16:creationId xmlns:a16="http://schemas.microsoft.com/office/drawing/2014/main" id="{EC317445-ED62-4923-8FEC-2316F841AA43}"/>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0" eaLnBrk="1" hangingPunct="1">
              <a:spcBef>
                <a:spcPts val="0"/>
              </a:spcBef>
              <a:spcAft>
                <a:spcPts val="600"/>
              </a:spcAft>
              <a:buFont typeface="Wingdings" panose="05000000000000000000" pitchFamily="2" charset="2"/>
              <a:buNone/>
              <a:defRPr/>
            </a:pPr>
            <a:r>
              <a:rPr lang="en-US" dirty="0">
                <a:latin typeface="+mj-lt"/>
                <a:cs typeface="Times New Roman" panose="02020603050405020304" pitchFamily="18" charset="0"/>
              </a:rPr>
              <a:t>NOTE: The examiner’s review of the record is NOT restricted to the evidence listed below. This list is provided in an effort to assist the examiner in locating potentially relevant evidence. </a:t>
            </a:r>
          </a:p>
          <a:p>
            <a:pPr marL="0" indent="0" eaLnBrk="1" hangingPunct="1">
              <a:spcBef>
                <a:spcPts val="0"/>
              </a:spcBef>
              <a:spcAft>
                <a:spcPts val="600"/>
              </a:spcAft>
              <a:buFont typeface="Wingdings" panose="05000000000000000000" pitchFamily="2" charset="2"/>
              <a:buNone/>
              <a:defRPr/>
            </a:pPr>
            <a:r>
              <a:rPr lang="en-US" sz="2000" b="1" dirty="0">
                <a:latin typeface="+mj-lt"/>
                <a:cs typeface="Times New Roman" panose="02020603050405020304" pitchFamily="18" charset="0"/>
              </a:rPr>
              <a:t>TO TAB PAPER EVIDENCE IN PAPER CLAIMS FOLDER:  Physically tab the document(s) as listed below with a description of the evidence.</a:t>
            </a:r>
          </a:p>
          <a:p>
            <a:pPr marL="461963" lvl="1" indent="-231775">
              <a:defRPr/>
            </a:pPr>
            <a:r>
              <a:rPr lang="en-US" sz="2000" dirty="0">
                <a:latin typeface="+mj-lt"/>
                <a:cs typeface="Times New Roman" panose="02020603050405020304" pitchFamily="18" charset="0"/>
              </a:rPr>
              <a:t>Tab A: _________________________</a:t>
            </a:r>
          </a:p>
          <a:p>
            <a:pPr marL="461963" lvl="1" indent="-231775">
              <a:defRPr/>
            </a:pPr>
            <a:r>
              <a:rPr lang="en-US" sz="2000" dirty="0">
                <a:latin typeface="+mj-lt"/>
                <a:cs typeface="Times New Roman" panose="02020603050405020304" pitchFamily="18" charset="0"/>
              </a:rPr>
              <a:t>Tab B: _________________________</a:t>
            </a:r>
          </a:p>
          <a:p>
            <a:pPr marL="461963" lvl="1" indent="-231775">
              <a:defRPr/>
            </a:pPr>
            <a:r>
              <a:rPr lang="en-US" sz="2000" dirty="0">
                <a:latin typeface="+mj-lt"/>
                <a:cs typeface="Times New Roman" panose="02020603050405020304" pitchFamily="18" charset="0"/>
              </a:rPr>
              <a:t>Tab C: _________________________</a:t>
            </a:r>
            <a:endParaRPr lang="en-US" sz="600" dirty="0">
              <a:latin typeface="+mj-lt"/>
              <a:cs typeface="Times New Roman" panose="02020603050405020304" pitchFamily="18" charset="0"/>
            </a:endParaRPr>
          </a:p>
          <a:p>
            <a:pPr>
              <a:spcBef>
                <a:spcPts val="1200"/>
              </a:spcBef>
              <a:buFont typeface="Wingdings" panose="05000000000000000000" pitchFamily="2" charset="2"/>
              <a:buNone/>
              <a:defRPr/>
            </a:pPr>
            <a:r>
              <a:rPr lang="en-US" dirty="0">
                <a:latin typeface="+mj-lt"/>
                <a:cs typeface="Times New Roman" panose="02020603050405020304" pitchFamily="18" charset="0"/>
              </a:rPr>
              <a:t>Identify the evidence</a:t>
            </a:r>
          </a:p>
          <a:p>
            <a:pPr eaLnBrk="1" hangingPunct="1">
              <a:buClr>
                <a:srgbClr val="1D3275"/>
              </a:buClr>
              <a:buFont typeface="Wingdings" panose="05000000000000000000" pitchFamily="2" charset="2"/>
              <a:buNone/>
              <a:defRPr/>
            </a:pPr>
            <a:endParaRPr lang="en-US" dirty="0">
              <a:latin typeface="+mj-lt"/>
              <a:cs typeface="Times New Roman" panose="02020603050405020304" pitchFamily="18" charset="0"/>
            </a:endParaRPr>
          </a:p>
        </p:txBody>
      </p:sp>
      <p:sp>
        <p:nvSpPr>
          <p:cNvPr id="7" name="Slide Number Placeholder 6">
            <a:extLst>
              <a:ext uri="{FF2B5EF4-FFF2-40B4-BE49-F238E27FC236}">
                <a16:creationId xmlns:a16="http://schemas.microsoft.com/office/drawing/2014/main" id="{3D0A3D5D-92DD-4D56-A1FB-660E875F6661}"/>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2880EF3D-C8C2-4063-A260-588FCDB959A3}" type="slidenum">
              <a:rPr lang="en-US" altLang="en-US" sz="1400">
                <a:latin typeface="+mj-lt"/>
              </a:rPr>
              <a:pPr/>
              <a:t>23</a:t>
            </a:fld>
            <a:endParaRPr lang="en-US" altLang="en-US" sz="1400">
              <a:latin typeface="+mj-lt"/>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A8B0A69E-C124-468B-8C86-D6E5C6DCE805}"/>
              </a:ext>
            </a:extLst>
          </p:cNvPr>
          <p:cNvSpPr>
            <a:spLocks noGrp="1" noChangeArrowheads="1"/>
          </p:cNvSpPr>
          <p:nvPr>
            <p:ph type="title"/>
            <p:custDataLst>
              <p:tags r:id="rId1"/>
            </p:custDataLst>
          </p:nvPr>
        </p:nvSpPr>
        <p:spPr>
          <a:xfrm>
            <a:off x="0" y="793629"/>
            <a:ext cx="9144000" cy="1086867"/>
          </a:xfrm>
        </p:spPr>
        <p:txBody>
          <a:bodyPr/>
          <a:lstStyle/>
          <a:p>
            <a:pPr eaLnBrk="1">
              <a:defRPr/>
            </a:pPr>
            <a:r>
              <a:rPr lang="en-US" dirty="0"/>
              <a:t>Potentially Relevant Evidence</a:t>
            </a:r>
          </a:p>
        </p:txBody>
      </p:sp>
      <p:sp>
        <p:nvSpPr>
          <p:cNvPr id="6148" name="Rectangle 3">
            <a:extLst>
              <a:ext uri="{FF2B5EF4-FFF2-40B4-BE49-F238E27FC236}">
                <a16:creationId xmlns:a16="http://schemas.microsoft.com/office/drawing/2014/main" id="{E18DEFF3-BAC5-4D5B-A96A-22051CAC5F1F}"/>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lnSpcReduction="10000"/>
          </a:bodyPr>
          <a:lstStyle/>
          <a:p>
            <a:pPr marL="0" indent="0" eaLnBrk="1" hangingPunct="1">
              <a:spcBef>
                <a:spcPts val="0"/>
              </a:spcBef>
              <a:spcAft>
                <a:spcPts val="600"/>
              </a:spcAft>
              <a:buFont typeface="Wingdings" panose="05000000000000000000" pitchFamily="2" charset="2"/>
              <a:buNone/>
              <a:defRPr/>
            </a:pPr>
            <a:r>
              <a:rPr lang="en-US" dirty="0">
                <a:cs typeface="Times New Roman" panose="02020603050405020304" pitchFamily="18" charset="0"/>
              </a:rPr>
              <a:t>NOTE: The examiner’s review of the record is NOT restricted to the evidence listed below. This list is provided in an effort to assist the examiner in locating potentially relevant evidence. </a:t>
            </a:r>
          </a:p>
          <a:p>
            <a:pPr marL="0" indent="0">
              <a:spcBef>
                <a:spcPts val="1200"/>
              </a:spcBef>
              <a:buFont typeface="Wingdings" panose="05000000000000000000" pitchFamily="2" charset="2"/>
              <a:buNone/>
              <a:defRPr/>
            </a:pPr>
            <a:r>
              <a:rPr lang="en-US" sz="2000" dirty="0">
                <a:cs typeface="Times New Roman" panose="02020603050405020304" pitchFamily="18" charset="0"/>
              </a:rPr>
              <a:t>TO MARK/”TAB” ELECTRONIC EVIDENCE IN VIRTUAL VA: Identify the electronic document by the following document attributes for each CAPRI record listed: </a:t>
            </a:r>
          </a:p>
          <a:p>
            <a:pPr marL="0" indent="0">
              <a:spcBef>
                <a:spcPts val="1200"/>
              </a:spcBef>
              <a:buFont typeface="Wingdings" panose="05000000000000000000" pitchFamily="2" charset="2"/>
              <a:buNone/>
              <a:defRPr/>
            </a:pPr>
            <a:r>
              <a:rPr lang="en-US" sz="2000" dirty="0">
                <a:cs typeface="Times New Roman" panose="02020603050405020304" pitchFamily="18" charset="0"/>
              </a:rPr>
              <a:t>(1)Doc ID; (2) Date of Receipt; (3) Doc Type; and (4) Page number and (5) description of evidence.  </a:t>
            </a:r>
          </a:p>
          <a:p>
            <a:pPr marL="230188" indent="-230188">
              <a:spcBef>
                <a:spcPts val="1200"/>
              </a:spcBef>
              <a:buClr>
                <a:schemeClr val="tx1"/>
              </a:buClr>
              <a:buFont typeface="Arial" panose="020B0604020202020204" pitchFamily="34" charset="0"/>
              <a:buChar char="•"/>
              <a:defRPr/>
            </a:pPr>
            <a:r>
              <a:rPr lang="en-US" sz="2000" dirty="0"/>
              <a:t>Example: Doc ID 170588459; DOR 01/30/2013; Medical Treatment Record – Non-Gov’t Facility; Page 2 – </a:t>
            </a:r>
            <a:r>
              <a:rPr lang="en-US" sz="2000" dirty="0" err="1"/>
              <a:t>Dx</a:t>
            </a:r>
            <a:r>
              <a:rPr lang="en-US" sz="2000" dirty="0"/>
              <a:t> from Dr. Jones dated 12/01/2008</a:t>
            </a:r>
            <a:endParaRPr lang="en-US" sz="2000" dirty="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p:txBody>
      </p:sp>
      <p:sp>
        <p:nvSpPr>
          <p:cNvPr id="7" name="Slide Number Placeholder 6">
            <a:extLst>
              <a:ext uri="{FF2B5EF4-FFF2-40B4-BE49-F238E27FC236}">
                <a16:creationId xmlns:a16="http://schemas.microsoft.com/office/drawing/2014/main" id="{9823D10F-93C3-4680-BFC0-83DFC6DCF00B}"/>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A1330884-488E-4460-9D2A-8E63FE80CC9B}" type="slidenum">
              <a:rPr lang="en-US" altLang="en-US" sz="1400">
                <a:latin typeface="+mj-lt"/>
              </a:rPr>
              <a:pPr/>
              <a:t>24</a:t>
            </a:fld>
            <a:endParaRPr lang="en-US" altLang="en-US" sz="1400" dirty="0">
              <a:latin typeface="+mj-lt"/>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49C9C9B9-E87F-4AAF-8C79-C009B8C9B99B}"/>
              </a:ext>
            </a:extLst>
          </p:cNvPr>
          <p:cNvSpPr>
            <a:spLocks noGrp="1" noChangeArrowheads="1"/>
          </p:cNvSpPr>
          <p:nvPr>
            <p:ph type="title"/>
            <p:custDataLst>
              <p:tags r:id="rId1"/>
            </p:custDataLst>
          </p:nvPr>
        </p:nvSpPr>
        <p:spPr>
          <a:xfrm>
            <a:off x="0" y="793629"/>
            <a:ext cx="9144000" cy="1086867"/>
          </a:xfrm>
        </p:spPr>
        <p:txBody>
          <a:bodyPr/>
          <a:lstStyle/>
          <a:p>
            <a:pPr eaLnBrk="1">
              <a:defRPr/>
            </a:pPr>
            <a:r>
              <a:rPr lang="en-US" dirty="0"/>
              <a:t>Insert Additional Instructions to Clinician as Necessary</a:t>
            </a:r>
          </a:p>
        </p:txBody>
      </p:sp>
      <p:sp>
        <p:nvSpPr>
          <p:cNvPr id="6148" name="Rectangle 3">
            <a:extLst>
              <a:ext uri="{FF2B5EF4-FFF2-40B4-BE49-F238E27FC236}">
                <a16:creationId xmlns:a16="http://schemas.microsoft.com/office/drawing/2014/main" id="{2E03FE16-8A0D-4072-9F0A-152516B9ED82}"/>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0">
              <a:spcBef>
                <a:spcPts val="0"/>
              </a:spcBef>
              <a:buFont typeface="Wingdings" panose="05000000000000000000" pitchFamily="2" charset="2"/>
              <a:buNone/>
              <a:defRPr/>
            </a:pPr>
            <a:r>
              <a:rPr lang="en-US" dirty="0">
                <a:cs typeface="Times New Roman" panose="02020603050405020304" pitchFamily="18" charset="0"/>
              </a:rPr>
              <a:t>Insert additional instructions to clinician as necessary (e.g. hierarchy of contingent opinions).</a:t>
            </a:r>
            <a:endParaRPr lang="en-US" sz="1000" dirty="0">
              <a:cs typeface="Times New Roman" panose="02020603050405020304" pitchFamily="18" charset="0"/>
            </a:endParaRPr>
          </a:p>
          <a:p>
            <a:pPr lvl="1" eaLnBrk="1" hangingPunct="1">
              <a:buClr>
                <a:srgbClr val="1D3275"/>
              </a:buClr>
              <a:buFont typeface="Wingdings" pitchFamily="2" charset="2"/>
              <a:buChar char="Ø"/>
              <a:defRPr/>
            </a:pPr>
            <a:endParaRPr lang="en-US" dirty="0">
              <a:latin typeface="Times New Roman" panose="02020603050405020304" pitchFamily="18" charset="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p:txBody>
      </p:sp>
      <p:sp>
        <p:nvSpPr>
          <p:cNvPr id="7" name="Slide Number Placeholder 6">
            <a:extLst>
              <a:ext uri="{FF2B5EF4-FFF2-40B4-BE49-F238E27FC236}">
                <a16:creationId xmlns:a16="http://schemas.microsoft.com/office/drawing/2014/main" id="{073EC7DA-E653-41B4-B662-CBAF8369C354}"/>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6DA5B938-1C97-47BD-9DC0-C1A38C9E169D}" type="slidenum">
              <a:rPr lang="en-US" altLang="en-US" sz="1400">
                <a:latin typeface="+mj-lt"/>
              </a:rPr>
              <a:pPr/>
              <a:t>25</a:t>
            </a:fld>
            <a:endParaRPr lang="en-US" altLang="en-US" sz="1400" dirty="0">
              <a:latin typeface="+mj-lt"/>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7BBA1BC8-EBF8-4F87-A397-AEB56873CB93}"/>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Demonstration – Medical Opinion DBQ</a:t>
            </a:r>
          </a:p>
        </p:txBody>
      </p:sp>
      <p:sp>
        <p:nvSpPr>
          <p:cNvPr id="3" name="Content Placeholder 2">
            <a:extLst>
              <a:ext uri="{FF2B5EF4-FFF2-40B4-BE49-F238E27FC236}">
                <a16:creationId xmlns:a16="http://schemas.microsoft.com/office/drawing/2014/main" id="{3AAF9E09-99B4-4832-ACC7-C3AF3102D719}"/>
              </a:ext>
            </a:extLst>
          </p:cNvPr>
          <p:cNvSpPr>
            <a:spLocks noGrp="1"/>
          </p:cNvSpPr>
          <p:nvPr>
            <p:ph idx="1"/>
            <p:custDataLst>
              <p:tags r:id="rId2"/>
            </p:custDataLst>
          </p:nvPr>
        </p:nvSpPr>
        <p:spPr>
          <a:xfrm>
            <a:off x="457200" y="2057400"/>
            <a:ext cx="8229600" cy="3916363"/>
          </a:xfrm>
        </p:spPr>
        <p:txBody>
          <a:bodyPr>
            <a:normAutofit/>
          </a:bodyPr>
          <a:lstStyle/>
          <a:p>
            <a:pPr marL="0" lvl="1" indent="0">
              <a:spcBef>
                <a:spcPct val="20000"/>
              </a:spcBef>
              <a:buClr>
                <a:srgbClr val="1D3275"/>
              </a:buClr>
              <a:buNone/>
              <a:defRPr/>
            </a:pPr>
            <a:r>
              <a:rPr lang="en-US" sz="2000" u="sng" dirty="0">
                <a:latin typeface="+mj-lt"/>
                <a:cs typeface="Times New Roman" panose="02020603050405020304" pitchFamily="18" charset="0"/>
                <a:hlinkClick r:id="rId6" tooltip="Medical Opinion Benefits Questionnaire"/>
              </a:rPr>
              <a:t>Medical Opinion 6/16 (complete version)</a:t>
            </a:r>
            <a:endParaRPr lang="en-US" sz="2000" kern="0" dirty="0">
              <a:solidFill>
                <a:srgbClr val="1D3275"/>
              </a:solidFill>
              <a:latin typeface="+mj-lt"/>
              <a:cs typeface="Times New Roman" panose="02020603050405020304" pitchFamily="18" charset="0"/>
            </a:endParaRPr>
          </a:p>
          <a:p>
            <a:pPr>
              <a:spcBef>
                <a:spcPct val="20000"/>
              </a:spcBef>
              <a:buClr>
                <a:srgbClr val="1D3275"/>
              </a:buClr>
              <a:defRPr/>
            </a:pPr>
            <a:endParaRPr lang="en-US" kern="0" dirty="0">
              <a:solidFill>
                <a:srgbClr val="1D3275"/>
              </a:solidFill>
              <a:latin typeface="+mj-lt"/>
              <a:cs typeface="Times New Roman" panose="02020603050405020304" pitchFamily="18" charset="0"/>
            </a:endParaRPr>
          </a:p>
          <a:p>
            <a:endParaRPr lang="en-US" sz="1600" dirty="0">
              <a:latin typeface="+mj-lt"/>
            </a:endParaRPr>
          </a:p>
        </p:txBody>
      </p:sp>
      <p:sp>
        <p:nvSpPr>
          <p:cNvPr id="7" name="Slide Number Placeholder 6">
            <a:extLst>
              <a:ext uri="{FF2B5EF4-FFF2-40B4-BE49-F238E27FC236}">
                <a16:creationId xmlns:a16="http://schemas.microsoft.com/office/drawing/2014/main" id="{8E224B3D-A474-4451-A4F9-4D3AB6181FCB}"/>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C4380AA2-6A07-486E-9ED2-7B7C2FD3BDF7}" type="slidenum">
              <a:rPr lang="en-US" altLang="en-US" sz="1400">
                <a:latin typeface="+mj-lt"/>
              </a:rPr>
              <a:pPr/>
              <a:t>26</a:t>
            </a:fld>
            <a:endParaRPr lang="en-US" altLang="en-US" sz="1400" dirty="0">
              <a:latin typeface="+mj-lt"/>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1C1F-551F-4B09-9C5F-6DC8725C6DB1}"/>
              </a:ext>
            </a:extLst>
          </p:cNvPr>
          <p:cNvSpPr>
            <a:spLocks noGrp="1"/>
          </p:cNvSpPr>
          <p:nvPr>
            <p:ph type="title"/>
            <p:custDataLst>
              <p:tags r:id="rId1"/>
            </p:custDataLst>
          </p:nvPr>
        </p:nvSpPr>
        <p:spPr>
          <a:xfrm>
            <a:off x="0" y="2885566"/>
            <a:ext cx="9144000" cy="1086867"/>
          </a:xfrm>
        </p:spPr>
        <p:txBody>
          <a:bodyPr/>
          <a:lstStyle/>
          <a:p>
            <a:r>
              <a:rPr lang="en-US" dirty="0"/>
              <a:t>Review</a:t>
            </a:r>
          </a:p>
        </p:txBody>
      </p:sp>
      <p:sp>
        <p:nvSpPr>
          <p:cNvPr id="7" name="Slide Number Placeholder 6">
            <a:extLst>
              <a:ext uri="{FF2B5EF4-FFF2-40B4-BE49-F238E27FC236}">
                <a16:creationId xmlns:a16="http://schemas.microsoft.com/office/drawing/2014/main" id="{7247ED7C-9990-403A-854E-EBBD49489232}"/>
              </a:ext>
            </a:extLst>
          </p:cNvPr>
          <p:cNvSpPr>
            <a:spLocks noGrp="1"/>
          </p:cNvSpPr>
          <p:nvPr>
            <p:ph type="sldNum" sz="quarter" idx="12"/>
            <p:custDataLst>
              <p:tags r:id="rId2"/>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700A4CE6-7F88-414B-8F5B-AB4E479BAD98}" type="slidenum">
              <a:rPr lang="en-US" altLang="en-US" sz="1400">
                <a:latin typeface="+mj-lt"/>
              </a:rPr>
              <a:pPr/>
              <a:t>27</a:t>
            </a:fld>
            <a:endParaRPr lang="en-US" altLang="en-US" sz="1400">
              <a:latin typeface="+mj-lt"/>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1C1F-551F-4B09-9C5F-6DC8725C6DB1}"/>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7" name="Slide Number Placeholder 6">
            <a:extLst>
              <a:ext uri="{FF2B5EF4-FFF2-40B4-BE49-F238E27FC236}">
                <a16:creationId xmlns:a16="http://schemas.microsoft.com/office/drawing/2014/main" id="{7247ED7C-9990-403A-854E-EBBD49489232}"/>
              </a:ext>
            </a:extLst>
          </p:cNvPr>
          <p:cNvSpPr>
            <a:spLocks noGrp="1"/>
          </p:cNvSpPr>
          <p:nvPr>
            <p:ph type="sldNum" sz="quarter" idx="12"/>
            <p:custDataLst>
              <p:tags r:id="rId2"/>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700A4CE6-7F88-414B-8F5B-AB4E479BAD98}" type="slidenum">
              <a:rPr lang="en-US" altLang="en-US" sz="1400" smtClean="0">
                <a:latin typeface="+mj-lt"/>
              </a:rPr>
              <a:pPr/>
              <a:t>28</a:t>
            </a:fld>
            <a:endParaRPr lang="en-US" altLang="en-US" sz="1400" dirty="0">
              <a:latin typeface="+mj-lt"/>
            </a:endParaRPr>
          </a:p>
        </p:txBody>
      </p:sp>
    </p:spTree>
    <p:extLst>
      <p:ext uri="{BB962C8B-B14F-4D97-AF65-F5344CB8AC3E}">
        <p14:creationId xmlns:p14="http://schemas.microsoft.com/office/powerpoint/2010/main" val="1742515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E43193B5-C0B5-46FF-A350-B4F5DE4836BF}"/>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References</a:t>
            </a:r>
          </a:p>
        </p:txBody>
      </p:sp>
      <p:sp>
        <p:nvSpPr>
          <p:cNvPr id="2" name="Content Placeholder 1">
            <a:extLst>
              <a:ext uri="{FF2B5EF4-FFF2-40B4-BE49-F238E27FC236}">
                <a16:creationId xmlns:a16="http://schemas.microsoft.com/office/drawing/2014/main" id="{F2A801BE-10AC-4E45-A7B9-59E3FCFBB006}"/>
              </a:ext>
            </a:extLst>
          </p:cNvPr>
          <p:cNvSpPr>
            <a:spLocks noGrp="1"/>
          </p:cNvSpPr>
          <p:nvPr>
            <p:ph idx="1"/>
            <p:custDataLst>
              <p:tags r:id="rId2"/>
            </p:custDataLst>
          </p:nvPr>
        </p:nvSpPr>
        <p:spPr>
          <a:xfrm>
            <a:off x="457200" y="2057400"/>
            <a:ext cx="8229600" cy="3916363"/>
          </a:xfrm>
        </p:spPr>
        <p:txBody>
          <a:bodyPr/>
          <a:lstStyle/>
          <a:p>
            <a:pPr eaLnBrk="0" hangingPunct="0">
              <a:spcBef>
                <a:spcPct val="20000"/>
              </a:spcBef>
              <a:defRPr/>
            </a:pPr>
            <a:r>
              <a:rPr lang="en-US" dirty="0">
                <a:latin typeface="+mj-lt"/>
                <a:cs typeface="Times New Roman" panose="02020603050405020304" pitchFamily="18" charset="0"/>
              </a:rPr>
              <a:t>DBQ Switchboard - http://go.va.gov/DBQ</a:t>
            </a:r>
          </a:p>
          <a:p>
            <a:pPr hangingPunct="0">
              <a:defRPr/>
            </a:pPr>
            <a:r>
              <a:rPr lang="en-US" dirty="0">
                <a:latin typeface="+mj-lt"/>
                <a:cs typeface="Times New Roman" panose="02020603050405020304" pitchFamily="18" charset="0"/>
              </a:rPr>
              <a:t>M21-1. Part IV, Subpart ii, 1.E.2 Examinations in Claims Based on Southwest Asia Service</a:t>
            </a:r>
          </a:p>
          <a:p>
            <a:pPr hangingPunct="0">
              <a:defRPr/>
            </a:pPr>
            <a:r>
              <a:rPr lang="x-none" dirty="0">
                <a:latin typeface="+mj-lt"/>
                <a:cs typeface="Times New Roman" panose="02020603050405020304" pitchFamily="18" charset="0"/>
              </a:rPr>
              <a:t>M21-1. Part IV, Subpart ii, 1.E.2.j</a:t>
            </a:r>
            <a:r>
              <a:rPr lang="en-US" dirty="0">
                <a:latin typeface="+mj-lt"/>
                <a:cs typeface="Times New Roman" panose="02020603050405020304" pitchFamily="18" charset="0"/>
              </a:rPr>
              <a:t> Notice to Examiners in Southwest Asia Claims</a:t>
            </a:r>
          </a:p>
          <a:p>
            <a:pPr hangingPunct="0">
              <a:defRPr/>
            </a:pPr>
            <a:r>
              <a:rPr lang="en-US" dirty="0">
                <a:latin typeface="+mj-lt"/>
                <a:cs typeface="Times New Roman" panose="02020603050405020304" pitchFamily="18" charset="0"/>
              </a:rPr>
              <a:t>M21-1 Part III, Subpart iv, 3.A.3 Disability Benefits Questionnaires</a:t>
            </a:r>
          </a:p>
          <a:p>
            <a:pPr hangingPunct="0">
              <a:defRPr/>
            </a:pPr>
            <a:r>
              <a:rPr lang="en-US" dirty="0">
                <a:latin typeface="+mj-lt"/>
                <a:cs typeface="Times New Roman" panose="02020603050405020304" pitchFamily="18" charset="0"/>
              </a:rPr>
              <a:t>M21-1 Part III, Subpart iv, 3.A.7 Medical Opinions</a:t>
            </a:r>
          </a:p>
          <a:p>
            <a:pPr eaLnBrk="0" hangingPunct="0">
              <a:spcBef>
                <a:spcPct val="20000"/>
              </a:spcBef>
              <a:defRPr/>
            </a:pPr>
            <a:endParaRPr lang="en-US" dirty="0">
              <a:latin typeface="+mj-lt"/>
              <a:cs typeface="Times New Roman" panose="02020603050405020304" pitchFamily="18" charset="0"/>
            </a:endParaRPr>
          </a:p>
          <a:p>
            <a:endParaRPr lang="en-US" dirty="0">
              <a:latin typeface="+mj-lt"/>
            </a:endParaRPr>
          </a:p>
        </p:txBody>
      </p:sp>
      <p:sp>
        <p:nvSpPr>
          <p:cNvPr id="9" name="Slide Number Placeholder 8">
            <a:extLst>
              <a:ext uri="{FF2B5EF4-FFF2-40B4-BE49-F238E27FC236}">
                <a16:creationId xmlns:a16="http://schemas.microsoft.com/office/drawing/2014/main" id="{D650EBED-6E48-4966-A1EF-0B17C82127CE}"/>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5787F0CF-9D8E-498D-BCF5-0F065FAEB85C}" type="slidenum">
              <a:rPr lang="en-US" altLang="en-US" sz="1400">
                <a:latin typeface="+mj-lt"/>
              </a:rPr>
              <a:pPr/>
              <a:t>3</a:t>
            </a:fld>
            <a:endParaRPr lang="en-US" altLang="en-US" sz="1400">
              <a:latin typeface="+mj-l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49ED1C0F-5931-4E89-8853-0F58937BC048}"/>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DBQ Overview</a:t>
            </a:r>
          </a:p>
        </p:txBody>
      </p:sp>
      <p:sp>
        <p:nvSpPr>
          <p:cNvPr id="6148" name="Rectangle 3">
            <a:extLst>
              <a:ext uri="{FF2B5EF4-FFF2-40B4-BE49-F238E27FC236}">
                <a16:creationId xmlns:a16="http://schemas.microsoft.com/office/drawing/2014/main" id="{0E68CC3F-8A61-49FA-929B-2BEC173C2CAD}"/>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0" indent="7938" eaLnBrk="1" hangingPunct="1">
              <a:spcBef>
                <a:spcPts val="600"/>
              </a:spcBef>
              <a:spcAft>
                <a:spcPts val="600"/>
              </a:spcAft>
              <a:buClr>
                <a:srgbClr val="1D3275"/>
              </a:buClr>
              <a:buFont typeface="Wingdings" panose="05000000000000000000" pitchFamily="2" charset="2"/>
              <a:buNone/>
              <a:defRPr/>
            </a:pPr>
            <a:r>
              <a:rPr lang="en-US" dirty="0"/>
              <a:t>DBQs </a:t>
            </a:r>
            <a:r>
              <a:rPr lang="en-US" dirty="0">
                <a:cs typeface="Times New Roman" panose="02020603050405020304" pitchFamily="18" charset="0"/>
              </a:rPr>
              <a:t>are derived directly from the disability rating criteria in the VA Schedule for Rating Disabilities and serve as a C&amp;P examination report (replacing the current worksheets).</a:t>
            </a:r>
          </a:p>
          <a:p>
            <a:pPr marL="461963" lvl="1" indent="-231775">
              <a:spcBef>
                <a:spcPts val="600"/>
              </a:spcBef>
              <a:spcAft>
                <a:spcPts val="600"/>
              </a:spcAft>
              <a:buClr>
                <a:schemeClr val="tx1"/>
              </a:buClr>
              <a:defRPr/>
            </a:pPr>
            <a:r>
              <a:rPr lang="en-US" sz="2000" dirty="0">
                <a:latin typeface="+mj-lt"/>
                <a:cs typeface="Times New Roman" panose="02020603050405020304" pitchFamily="18" charset="0"/>
              </a:rPr>
              <a:t>All 81 DBQs have been programmed into VISTA/CAPRI</a:t>
            </a:r>
          </a:p>
          <a:p>
            <a:pPr marL="461963" lvl="1" indent="-231775">
              <a:spcBef>
                <a:spcPts val="600"/>
              </a:spcBef>
              <a:spcAft>
                <a:spcPts val="600"/>
              </a:spcAft>
              <a:buClr>
                <a:schemeClr val="tx1"/>
              </a:buClr>
              <a:defRPr/>
            </a:pPr>
            <a:r>
              <a:rPr lang="en-US" sz="2000" dirty="0">
                <a:latin typeface="+mj-lt"/>
                <a:cs typeface="Times New Roman" panose="02020603050405020304" pitchFamily="18" charset="0"/>
              </a:rPr>
              <a:t>Use of DBQs are mandatory as per the VSCM Conference Calls</a:t>
            </a:r>
          </a:p>
          <a:p>
            <a:pPr marL="461963" lvl="1" indent="-231775">
              <a:spcBef>
                <a:spcPts val="600"/>
              </a:spcBef>
              <a:spcAft>
                <a:spcPts val="600"/>
              </a:spcAft>
              <a:buClr>
                <a:schemeClr val="tx1"/>
              </a:buClr>
              <a:defRPr/>
            </a:pPr>
            <a:r>
              <a:rPr lang="en-US" sz="2000" dirty="0">
                <a:latin typeface="+mj-lt"/>
                <a:cs typeface="Times New Roman" panose="02020603050405020304" pitchFamily="18" charset="0"/>
              </a:rPr>
              <a:t>VBA will accept the legacy exam reports from VHA if they are sufficient for rating purposes</a:t>
            </a:r>
          </a:p>
          <a:p>
            <a:pPr eaLnBrk="1" hangingPunct="1">
              <a:buClr>
                <a:srgbClr val="1D3275"/>
              </a:buClr>
              <a:buFont typeface="Wingdings" panose="05000000000000000000" pitchFamily="2" charset="2"/>
              <a:buNone/>
              <a:defRPr/>
            </a:pPr>
            <a:endParaRPr lang="en-US" dirty="0">
              <a:cs typeface="Times New Roman" panose="02020603050405020304" pitchFamily="18" charset="0"/>
            </a:endParaRPr>
          </a:p>
          <a:p>
            <a:pPr eaLnBrk="1" hangingPunct="1">
              <a:buClr>
                <a:srgbClr val="1D3275"/>
              </a:buClr>
              <a:buFont typeface="Wingdings" panose="05000000000000000000" pitchFamily="2" charset="2"/>
              <a:buNone/>
              <a:defRPr/>
            </a:pPr>
            <a:endParaRPr lang="en-US" dirty="0"/>
          </a:p>
        </p:txBody>
      </p:sp>
      <p:sp>
        <p:nvSpPr>
          <p:cNvPr id="7" name="Slide Number Placeholder 6">
            <a:extLst>
              <a:ext uri="{FF2B5EF4-FFF2-40B4-BE49-F238E27FC236}">
                <a16:creationId xmlns:a16="http://schemas.microsoft.com/office/drawing/2014/main" id="{259FAFDC-4738-4650-9988-69864DBE366A}"/>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66BF7F27-3FA2-49B3-8217-C71F19EDA43B}" type="slidenum">
              <a:rPr lang="en-US" altLang="en-US" sz="1400">
                <a:latin typeface="+mj-lt"/>
              </a:rPr>
              <a:pPr/>
              <a:t>4</a:t>
            </a:fld>
            <a:endParaRPr lang="en-US" altLang="en-US" sz="1400" dirty="0">
              <a:latin typeface="+mj-l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DA33D3FD-5EE0-4972-B565-84F072B89379}"/>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Demonstration</a:t>
            </a:r>
          </a:p>
        </p:txBody>
      </p:sp>
      <p:sp>
        <p:nvSpPr>
          <p:cNvPr id="2" name="Content Placeholder 1">
            <a:extLst>
              <a:ext uri="{FF2B5EF4-FFF2-40B4-BE49-F238E27FC236}">
                <a16:creationId xmlns:a16="http://schemas.microsoft.com/office/drawing/2014/main" id="{95B44423-5677-4FD6-8678-8E624A89E7A4}"/>
              </a:ext>
            </a:extLst>
          </p:cNvPr>
          <p:cNvSpPr>
            <a:spLocks noGrp="1"/>
          </p:cNvSpPr>
          <p:nvPr>
            <p:ph idx="1"/>
            <p:custDataLst>
              <p:tags r:id="rId2"/>
            </p:custDataLst>
          </p:nvPr>
        </p:nvSpPr>
        <p:spPr>
          <a:xfrm>
            <a:off x="457200" y="1872680"/>
            <a:ext cx="8229600" cy="3916363"/>
          </a:xfrm>
        </p:spPr>
        <p:txBody>
          <a:bodyPr/>
          <a:lstStyle/>
          <a:p>
            <a:pPr marL="230188" lvl="1" indent="-230188">
              <a:defRPr/>
            </a:pPr>
            <a:r>
              <a:rPr lang="en-US" sz="2000" kern="0" dirty="0">
                <a:latin typeface="+mj-lt"/>
                <a:cs typeface="Times New Roman" panose="02020603050405020304" pitchFamily="18" charset="0"/>
              </a:rPr>
              <a:t>Compensation Service Intranet Page </a:t>
            </a:r>
          </a:p>
          <a:p>
            <a:pPr marL="230188" lvl="1" indent="-230188">
              <a:defRPr/>
            </a:pPr>
            <a:r>
              <a:rPr lang="en-US" sz="2000" kern="0" dirty="0">
                <a:latin typeface="+mj-lt"/>
                <a:cs typeface="Times New Roman" panose="02020603050405020304" pitchFamily="18" charset="0"/>
              </a:rPr>
              <a:t>Rating Job Aids </a:t>
            </a:r>
          </a:p>
          <a:p>
            <a:pPr marL="230188" lvl="1" indent="-230188">
              <a:defRPr/>
            </a:pPr>
            <a:r>
              <a:rPr lang="en-US" sz="2000" kern="0" dirty="0">
                <a:latin typeface="+mj-lt"/>
                <a:cs typeface="Times New Roman" panose="02020603050405020304" pitchFamily="18" charset="0"/>
              </a:rPr>
              <a:t>Index of DBQ by Disability </a:t>
            </a:r>
          </a:p>
          <a:p>
            <a:pPr marL="230188" lvl="1" indent="-230188">
              <a:defRPr/>
            </a:pPr>
            <a:r>
              <a:rPr lang="en-US" sz="2000" kern="0" dirty="0">
                <a:latin typeface="+mj-lt"/>
                <a:cs typeface="Times New Roman" panose="02020603050405020304" pitchFamily="18" charset="0"/>
              </a:rPr>
              <a:t>Search for “knee” </a:t>
            </a:r>
            <a:endParaRPr lang="en-US" sz="2000" dirty="0">
              <a:latin typeface="+mj-lt"/>
              <a:cs typeface="Times New Roman" panose="02020603050405020304" pitchFamily="18" charset="0"/>
            </a:endParaRPr>
          </a:p>
          <a:p>
            <a:pPr marL="230188" lvl="1" indent="-230188">
              <a:defRPr/>
            </a:pPr>
            <a:r>
              <a:rPr lang="en-US" sz="2000" dirty="0">
                <a:latin typeface="+mj-lt"/>
                <a:cs typeface="Times New Roman" panose="02020603050405020304" pitchFamily="18" charset="0"/>
              </a:rPr>
              <a:t>DBQ Switchboard</a:t>
            </a:r>
          </a:p>
          <a:p>
            <a:pPr marL="461963" lvl="2" indent="-231775" hangingPunct="0">
              <a:defRPr/>
            </a:pPr>
            <a:r>
              <a:rPr lang="en-US" sz="1800" kern="0" dirty="0">
                <a:latin typeface="+mj-lt"/>
                <a:cs typeface="Times New Roman" panose="02020603050405020304" pitchFamily="18" charset="0"/>
              </a:rPr>
              <a:t>"What's New" </a:t>
            </a:r>
          </a:p>
          <a:p>
            <a:pPr marL="461963" lvl="2" indent="-231775" hangingPunct="0">
              <a:defRPr/>
            </a:pPr>
            <a:r>
              <a:rPr lang="en-US" sz="1800" kern="0" dirty="0">
                <a:latin typeface="+mj-lt"/>
                <a:cs typeface="Times New Roman" panose="02020603050405020304" pitchFamily="18" charset="0"/>
              </a:rPr>
              <a:t>Publications </a:t>
            </a:r>
          </a:p>
          <a:p>
            <a:pPr marL="461963" lvl="2" indent="-231775" hangingPunct="0">
              <a:defRPr/>
            </a:pPr>
            <a:r>
              <a:rPr lang="en-US" sz="1800" kern="0" dirty="0">
                <a:latin typeface="+mj-lt"/>
                <a:cs typeface="Times New Roman" panose="02020603050405020304" pitchFamily="18" charset="0"/>
              </a:rPr>
              <a:t>FAQ</a:t>
            </a:r>
          </a:p>
          <a:p>
            <a:pPr marL="461963" lvl="2" indent="-231775" hangingPunct="0">
              <a:defRPr/>
            </a:pPr>
            <a:r>
              <a:rPr lang="en-US" sz="1800" kern="0" dirty="0">
                <a:latin typeface="+mj-lt"/>
                <a:cs typeface="Times New Roman" panose="02020603050405020304" pitchFamily="18" charset="0"/>
              </a:rPr>
              <a:t>References</a:t>
            </a:r>
          </a:p>
          <a:p>
            <a:pPr marL="461963" lvl="2" indent="-231775" hangingPunct="0">
              <a:defRPr/>
            </a:pPr>
            <a:r>
              <a:rPr lang="en-US" sz="1800" kern="0" dirty="0">
                <a:latin typeface="+mj-lt"/>
                <a:cs typeface="Times New Roman" panose="02020603050405020304" pitchFamily="18" charset="0"/>
              </a:rPr>
              <a:t>Videos</a:t>
            </a:r>
          </a:p>
          <a:p>
            <a:pPr marL="461963" lvl="2" indent="-231775" hangingPunct="0">
              <a:defRPr/>
            </a:pPr>
            <a:r>
              <a:rPr lang="en-US" sz="1800" kern="0" dirty="0">
                <a:latin typeface="+mj-lt"/>
                <a:cs typeface="Times New Roman" panose="02020603050405020304" pitchFamily="18" charset="0"/>
              </a:rPr>
              <a:t>Calendar</a:t>
            </a:r>
            <a:endParaRPr lang="en-US" sz="1100" dirty="0">
              <a:latin typeface="+mj-lt"/>
            </a:endParaRPr>
          </a:p>
        </p:txBody>
      </p:sp>
      <p:sp>
        <p:nvSpPr>
          <p:cNvPr id="7" name="Slide Number Placeholder 6">
            <a:extLst>
              <a:ext uri="{FF2B5EF4-FFF2-40B4-BE49-F238E27FC236}">
                <a16:creationId xmlns:a16="http://schemas.microsoft.com/office/drawing/2014/main" id="{91D00823-1FBF-44E5-A68A-23D7583AB5F9}"/>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675BDC88-8080-41B9-BED0-DC57FC536DD2}" type="slidenum">
              <a:rPr lang="en-US" altLang="en-US" sz="1400">
                <a:latin typeface="+mj-lt"/>
              </a:rPr>
              <a:pPr/>
              <a:t>5</a:t>
            </a:fld>
            <a:endParaRPr lang="en-US" altLang="en-US" sz="1400" dirty="0">
              <a:latin typeface="+mj-l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89937DA9-5267-48C7-A6CE-449A0E6DB017}"/>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Hearing Loss and Tinnitus DBQ</a:t>
            </a:r>
          </a:p>
        </p:txBody>
      </p:sp>
      <p:sp>
        <p:nvSpPr>
          <p:cNvPr id="8196" name="Rectangle 3">
            <a:extLst>
              <a:ext uri="{FF2B5EF4-FFF2-40B4-BE49-F238E27FC236}">
                <a16:creationId xmlns:a16="http://schemas.microsoft.com/office/drawing/2014/main" id="{1A98B49B-F8E6-46A6-99A2-D2A8F2DE3DF0}"/>
              </a:ext>
            </a:extLst>
          </p:cNvPr>
          <p:cNvSpPr>
            <a:spLocks noGrp="1" noChangeArrowheads="1"/>
          </p:cNvSpPr>
          <p:nvPr>
            <p:ph idx="1"/>
            <p:custDataLst>
              <p:tags r:id="rId2"/>
            </p:custDataLst>
          </p:nvPr>
        </p:nvSpPr>
        <p:spPr>
          <a:xfrm>
            <a:off x="457200" y="2057400"/>
            <a:ext cx="8280400" cy="3916363"/>
          </a:xfrm>
          <a:prstGeom prst="rect">
            <a:avLst/>
          </a:prstGeom>
        </p:spPr>
        <p:txBody>
          <a:bodyPr>
            <a:normAutofit lnSpcReduction="10000"/>
          </a:bodyPr>
          <a:lstStyle/>
          <a:p>
            <a:pPr marL="0" indent="7938" eaLnBrk="1">
              <a:buClr>
                <a:srgbClr val="1D3275"/>
              </a:buClr>
              <a:buFont typeface="Wingdings" panose="05000000000000000000" pitchFamily="2" charset="2"/>
              <a:buNone/>
            </a:pPr>
            <a:r>
              <a:rPr lang="en-US" altLang="en-US" dirty="0">
                <a:cs typeface="Times New Roman" panose="02020603050405020304" pitchFamily="18" charset="0"/>
              </a:rPr>
              <a:t>Consider the following for the Hearing Loss and Tinnitus DBQ:</a:t>
            </a:r>
          </a:p>
          <a:p>
            <a:pPr marL="0" indent="7938" eaLnBrk="1">
              <a:buClr>
                <a:srgbClr val="1D3275"/>
              </a:buClr>
              <a:buFont typeface="Wingdings" panose="05000000000000000000" pitchFamily="2" charset="2"/>
              <a:buNone/>
            </a:pPr>
            <a:endParaRPr lang="en-US" altLang="en-US" sz="900" dirty="0">
              <a:cs typeface="Times New Roman" panose="02020603050405020304" pitchFamily="18" charset="0"/>
            </a:endParaRPr>
          </a:p>
          <a:p>
            <a:pPr marL="461963" lvl="1" indent="-231775">
              <a:spcAft>
                <a:spcPts val="600"/>
              </a:spcAft>
              <a:buClr>
                <a:schemeClr val="tx1"/>
              </a:buClr>
            </a:pPr>
            <a:r>
              <a:rPr lang="en-US" altLang="en-US" sz="2000" dirty="0">
                <a:latin typeface="+mj-lt"/>
                <a:cs typeface="Times New Roman" panose="02020603050405020304" pitchFamily="18" charset="0"/>
              </a:rPr>
              <a:t>Includes the medical opinion</a:t>
            </a:r>
            <a:endParaRPr lang="en-US" altLang="en-US" sz="400" dirty="0">
              <a:latin typeface="+mj-lt"/>
              <a:cs typeface="Times New Roman" panose="02020603050405020304" pitchFamily="18" charset="0"/>
            </a:endParaRPr>
          </a:p>
          <a:p>
            <a:pPr marL="461963" lvl="1" indent="-231775">
              <a:spcAft>
                <a:spcPts val="600"/>
              </a:spcAft>
              <a:buClr>
                <a:schemeClr val="tx1"/>
              </a:buClr>
            </a:pPr>
            <a:r>
              <a:rPr lang="en-US" altLang="en-US" sz="2000" dirty="0">
                <a:latin typeface="+mj-lt"/>
                <a:cs typeface="Times New Roman" panose="02020603050405020304" pitchFamily="18" charset="0"/>
              </a:rPr>
              <a:t>Do not request the Medical Opinion DBQ for Hearing Loss and Tinnitus</a:t>
            </a:r>
            <a:endParaRPr lang="en-US" altLang="en-US" sz="400" dirty="0">
              <a:latin typeface="+mj-lt"/>
              <a:cs typeface="Times New Roman" panose="02020603050405020304" pitchFamily="18" charset="0"/>
            </a:endParaRPr>
          </a:p>
          <a:p>
            <a:pPr marL="461963" lvl="1" indent="-231775">
              <a:spcAft>
                <a:spcPts val="600"/>
              </a:spcAft>
              <a:buClr>
                <a:schemeClr val="tx1"/>
              </a:buClr>
            </a:pPr>
            <a:r>
              <a:rPr lang="en-US" altLang="en-US" sz="2000" dirty="0">
                <a:latin typeface="+mj-lt"/>
                <a:cs typeface="Times New Roman" panose="02020603050405020304" pitchFamily="18" charset="0"/>
              </a:rPr>
              <a:t>Continue to include statements concerning the Veteran’s exposure to Acoustic Trauma or Noise Exposure in service in the exam remarks</a:t>
            </a:r>
          </a:p>
          <a:p>
            <a:pPr marL="461963" lvl="1" indent="-231775">
              <a:spcAft>
                <a:spcPts val="600"/>
              </a:spcAft>
              <a:buClr>
                <a:schemeClr val="tx1"/>
              </a:buClr>
            </a:pPr>
            <a:r>
              <a:rPr lang="en-US" altLang="en-US" sz="2000" dirty="0">
                <a:latin typeface="+mj-lt"/>
                <a:cs typeface="Times New Roman" panose="02020603050405020304" pitchFamily="18" charset="0"/>
              </a:rPr>
              <a:t>When etiology is needed for service connection include the following statement to the examiner in the remarks section:</a:t>
            </a:r>
          </a:p>
          <a:p>
            <a:pPr marL="684213" lvl="2" indent="-222250">
              <a:spcAft>
                <a:spcPts val="600"/>
              </a:spcAft>
              <a:buClr>
                <a:schemeClr val="tx1"/>
              </a:buClr>
            </a:pPr>
            <a:r>
              <a:rPr lang="en-US" altLang="en-US" sz="1800" dirty="0">
                <a:latin typeface="+mj-lt"/>
                <a:cs typeface="Times New Roman" panose="02020603050405020304" pitchFamily="18" charset="0"/>
              </a:rPr>
              <a:t>Examiner: Please complete the etiology sections of the Hearing Loss and Tinnitus DBQ.</a:t>
            </a:r>
            <a:endParaRPr lang="en-US" altLang="en-US" sz="1800" dirty="0">
              <a:latin typeface="+mj-lt"/>
            </a:endParaRPr>
          </a:p>
        </p:txBody>
      </p:sp>
      <p:sp>
        <p:nvSpPr>
          <p:cNvPr id="7" name="Slide Number Placeholder 6">
            <a:extLst>
              <a:ext uri="{FF2B5EF4-FFF2-40B4-BE49-F238E27FC236}">
                <a16:creationId xmlns:a16="http://schemas.microsoft.com/office/drawing/2014/main" id="{E41F9B33-CFB7-4DF8-B609-66B5488CC913}"/>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A9256C7E-81EF-4509-9DDC-C5A30D1F55DF}" type="slidenum">
              <a:rPr lang="en-US" altLang="en-US" sz="1400">
                <a:latin typeface="+mj-lt"/>
              </a:rPr>
              <a:pPr/>
              <a:t>6</a:t>
            </a:fld>
            <a:endParaRPr lang="en-US" altLang="en-US" sz="1400">
              <a:latin typeface="+mj-l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CA71F879-664F-4EC1-A2F7-8D44CD81D5C9}"/>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Demonstration - Hearing Loss and Tinnitus DBQ</a:t>
            </a:r>
          </a:p>
        </p:txBody>
      </p:sp>
      <p:sp>
        <p:nvSpPr>
          <p:cNvPr id="2" name="Content Placeholder 1">
            <a:extLst>
              <a:ext uri="{FF2B5EF4-FFF2-40B4-BE49-F238E27FC236}">
                <a16:creationId xmlns:a16="http://schemas.microsoft.com/office/drawing/2014/main" id="{FAE72C6B-8901-427B-830D-E33A8EEC623A}"/>
              </a:ext>
            </a:extLst>
          </p:cNvPr>
          <p:cNvSpPr>
            <a:spLocks noGrp="1"/>
          </p:cNvSpPr>
          <p:nvPr>
            <p:ph idx="1"/>
            <p:custDataLst>
              <p:tags r:id="rId2"/>
            </p:custDataLst>
          </p:nvPr>
        </p:nvSpPr>
        <p:spPr>
          <a:xfrm>
            <a:off x="457200" y="2057400"/>
            <a:ext cx="8229600" cy="3916363"/>
          </a:xfrm>
        </p:spPr>
        <p:txBody>
          <a:bodyPr/>
          <a:lstStyle/>
          <a:p>
            <a:r>
              <a:rPr lang="en-US" u="sng" dirty="0">
                <a:latin typeface="+mj-lt"/>
                <a:cs typeface="Times New Roman" panose="02020603050405020304" pitchFamily="18" charset="0"/>
                <a:hlinkClick r:id="rId6"/>
              </a:rPr>
              <a:t>Hearing Loss and Tinnitus DBQ</a:t>
            </a:r>
            <a:endParaRPr lang="en-US" kern="0" dirty="0">
              <a:solidFill>
                <a:srgbClr val="1D3275"/>
              </a:solidFill>
              <a:latin typeface="+mj-lt"/>
              <a:cs typeface="Times New Roman" panose="02020603050405020304" pitchFamily="18" charset="0"/>
            </a:endParaRPr>
          </a:p>
          <a:p>
            <a:endParaRPr lang="en-US" dirty="0">
              <a:latin typeface="+mj-lt"/>
            </a:endParaRPr>
          </a:p>
        </p:txBody>
      </p:sp>
      <p:sp>
        <p:nvSpPr>
          <p:cNvPr id="7" name="Slide Number Placeholder 6">
            <a:extLst>
              <a:ext uri="{FF2B5EF4-FFF2-40B4-BE49-F238E27FC236}">
                <a16:creationId xmlns:a16="http://schemas.microsoft.com/office/drawing/2014/main" id="{56681898-B239-41C2-8197-3CA2E052B433}"/>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6D4D530D-40AC-4D55-9FD5-DCD7D98C165F}" type="slidenum">
              <a:rPr lang="en-US" altLang="en-US" sz="1400">
                <a:latin typeface="+mj-lt"/>
              </a:rPr>
              <a:pPr/>
              <a:t>7</a:t>
            </a:fld>
            <a:endParaRPr lang="en-US" altLang="en-US" sz="1400" dirty="0">
              <a:latin typeface="+mj-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C9B88548-0224-486F-849F-68EE95880C1E}"/>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Diabetes Mellitus DBQ</a:t>
            </a:r>
          </a:p>
        </p:txBody>
      </p:sp>
      <p:sp>
        <p:nvSpPr>
          <p:cNvPr id="6148" name="Rectangle 3">
            <a:extLst>
              <a:ext uri="{FF2B5EF4-FFF2-40B4-BE49-F238E27FC236}">
                <a16:creationId xmlns:a16="http://schemas.microsoft.com/office/drawing/2014/main" id="{60854D31-436D-4AA1-BC0A-835727BF8D2B}"/>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lnSpcReduction="10000"/>
          </a:bodyPr>
          <a:lstStyle/>
          <a:p>
            <a:pPr marL="0" indent="7938" eaLnBrk="1">
              <a:spcBef>
                <a:spcPts val="600"/>
              </a:spcBef>
              <a:buClr>
                <a:srgbClr val="1D3275"/>
              </a:buClr>
              <a:buFont typeface="Wingdings" panose="05000000000000000000" pitchFamily="2" charset="2"/>
              <a:buNone/>
              <a:defRPr/>
            </a:pPr>
            <a:r>
              <a:rPr lang="en-US" dirty="0">
                <a:cs typeface="Times New Roman" panose="02020603050405020304" pitchFamily="18" charset="0"/>
              </a:rPr>
              <a:t>The Diabetes Mellitus DBQ is focused on the complications of diabetes and provides instructions to address all complications of diabetes:</a:t>
            </a:r>
          </a:p>
          <a:p>
            <a:pPr eaLnBrk="1" hangingPunct="1">
              <a:spcBef>
                <a:spcPts val="600"/>
              </a:spcBef>
              <a:buClr>
                <a:srgbClr val="1D3275"/>
              </a:buClr>
              <a:buFont typeface="Wingdings" panose="05000000000000000000" pitchFamily="2" charset="2"/>
              <a:buNone/>
              <a:defRPr/>
            </a:pPr>
            <a:endParaRPr lang="en-US" sz="500" dirty="0">
              <a:cs typeface="Times New Roman" panose="02020603050405020304" pitchFamily="18" charset="0"/>
            </a:endParaRPr>
          </a:p>
          <a:p>
            <a:pPr marL="461963" lvl="1" indent="-231775">
              <a:spcBef>
                <a:spcPts val="600"/>
              </a:spcBef>
              <a:buClr>
                <a:schemeClr val="tx1"/>
              </a:buClr>
              <a:defRPr/>
            </a:pPr>
            <a:r>
              <a:rPr lang="en-US" sz="2000" dirty="0">
                <a:latin typeface="+mj-lt"/>
                <a:cs typeface="Times New Roman" panose="02020603050405020304" pitchFamily="18" charset="0"/>
              </a:rPr>
              <a:t>Unclear complications of diabetes requiring opinion is included in the Diabetes DBQ.</a:t>
            </a:r>
            <a:endParaRPr lang="en-US" sz="600" dirty="0">
              <a:latin typeface="+mj-lt"/>
              <a:cs typeface="Times New Roman" panose="02020603050405020304" pitchFamily="18" charset="0"/>
            </a:endParaRPr>
          </a:p>
          <a:p>
            <a:pPr marL="461963" lvl="1" indent="-231775">
              <a:spcBef>
                <a:spcPts val="600"/>
              </a:spcBef>
              <a:buClr>
                <a:schemeClr val="tx1"/>
              </a:buClr>
              <a:defRPr/>
            </a:pPr>
            <a:endParaRPr lang="en-US" sz="600" dirty="0">
              <a:latin typeface="+mj-lt"/>
              <a:cs typeface="Times New Roman" panose="02020603050405020304" pitchFamily="18" charset="0"/>
            </a:endParaRPr>
          </a:p>
          <a:p>
            <a:pPr marL="461963" lvl="1" indent="-231775">
              <a:spcBef>
                <a:spcPts val="600"/>
              </a:spcBef>
              <a:buClr>
                <a:schemeClr val="tx1"/>
              </a:buClr>
              <a:defRPr/>
            </a:pPr>
            <a:r>
              <a:rPr lang="en-US" sz="2000" dirty="0">
                <a:latin typeface="+mj-lt"/>
                <a:cs typeface="Times New Roman" panose="02020603050405020304" pitchFamily="18" charset="0"/>
              </a:rPr>
              <a:t>Conditions pre-existing the Diabetes Aggravation opinion are included in the Diabetes DBQ.</a:t>
            </a:r>
            <a:endParaRPr lang="en-US" sz="600" dirty="0">
              <a:latin typeface="+mj-lt"/>
              <a:cs typeface="Times New Roman" panose="02020603050405020304" pitchFamily="18" charset="0"/>
            </a:endParaRPr>
          </a:p>
          <a:p>
            <a:pPr marL="461963" lvl="1" indent="-231775">
              <a:spcBef>
                <a:spcPts val="600"/>
              </a:spcBef>
              <a:buClr>
                <a:schemeClr val="tx1"/>
              </a:buClr>
              <a:defRPr/>
            </a:pPr>
            <a:endParaRPr lang="en-US" sz="600" dirty="0">
              <a:latin typeface="+mj-lt"/>
              <a:cs typeface="Times New Roman" panose="02020603050405020304" pitchFamily="18" charset="0"/>
            </a:endParaRPr>
          </a:p>
          <a:p>
            <a:pPr marL="461963" lvl="1" indent="-231775">
              <a:spcBef>
                <a:spcPts val="600"/>
              </a:spcBef>
              <a:buClr>
                <a:schemeClr val="tx1"/>
              </a:buClr>
              <a:defRPr/>
            </a:pPr>
            <a:r>
              <a:rPr lang="en-US" sz="2000" dirty="0">
                <a:latin typeface="+mj-lt"/>
                <a:cs typeface="Times New Roman" panose="02020603050405020304" pitchFamily="18" charset="0"/>
              </a:rPr>
              <a:t>A statement concerning the Veteran’s claimed contentions are still required in the remarks section. The medical opinion statements are the only change in requesting the exams.</a:t>
            </a:r>
          </a:p>
          <a:p>
            <a:pPr eaLnBrk="1" hangingPunct="1">
              <a:buClr>
                <a:srgbClr val="1D3275"/>
              </a:buClr>
              <a:buFont typeface="Wingdings" panose="05000000000000000000" pitchFamily="2" charset="2"/>
              <a:buNone/>
              <a:defRPr/>
            </a:pPr>
            <a:endParaRPr lang="en-US" dirty="0"/>
          </a:p>
        </p:txBody>
      </p:sp>
      <p:sp>
        <p:nvSpPr>
          <p:cNvPr id="7" name="Slide Number Placeholder 6">
            <a:extLst>
              <a:ext uri="{FF2B5EF4-FFF2-40B4-BE49-F238E27FC236}">
                <a16:creationId xmlns:a16="http://schemas.microsoft.com/office/drawing/2014/main" id="{1A5AC90E-E363-433A-B918-130023103A3C}"/>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18737960-7E9D-455F-BC21-3E3E8FB29850}" type="slidenum">
              <a:rPr lang="en-US" altLang="en-US" sz="1400">
                <a:latin typeface="+mj-lt"/>
              </a:rPr>
              <a:pPr/>
              <a:t>8</a:t>
            </a:fld>
            <a:endParaRPr lang="en-US" altLang="en-US" sz="1400">
              <a:latin typeface="+mj-lt"/>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7B9FA53E-47E5-4E9C-8FFC-17DAB1727C32}"/>
              </a:ext>
            </a:extLst>
          </p:cNvPr>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Demonstration – Diabetes Mellitus DBA</a:t>
            </a:r>
          </a:p>
        </p:txBody>
      </p:sp>
      <p:sp>
        <p:nvSpPr>
          <p:cNvPr id="2" name="Content Placeholder 1">
            <a:extLst>
              <a:ext uri="{FF2B5EF4-FFF2-40B4-BE49-F238E27FC236}">
                <a16:creationId xmlns:a16="http://schemas.microsoft.com/office/drawing/2014/main" id="{03F9AFE0-DC5A-45F6-8DD0-C3C1D372736B}"/>
              </a:ext>
            </a:extLst>
          </p:cNvPr>
          <p:cNvSpPr>
            <a:spLocks noGrp="1"/>
          </p:cNvSpPr>
          <p:nvPr>
            <p:ph idx="1"/>
            <p:custDataLst>
              <p:tags r:id="rId2"/>
            </p:custDataLst>
          </p:nvPr>
        </p:nvSpPr>
        <p:spPr>
          <a:xfrm>
            <a:off x="457200" y="2057400"/>
            <a:ext cx="8229600" cy="3916363"/>
          </a:xfrm>
        </p:spPr>
        <p:txBody>
          <a:bodyPr/>
          <a:lstStyle/>
          <a:p>
            <a:r>
              <a:rPr lang="en-US" kern="0" dirty="0">
                <a:solidFill>
                  <a:srgbClr val="1D3275"/>
                </a:solidFill>
                <a:latin typeface="+mj-lt"/>
                <a:cs typeface="Times New Roman" panose="02020603050405020304" pitchFamily="18" charset="0"/>
                <a:hlinkClick r:id="rId6"/>
              </a:rPr>
              <a:t>Diabetes Mellitus DBQ</a:t>
            </a:r>
            <a:endParaRPr lang="en-US" kern="0" dirty="0">
              <a:solidFill>
                <a:srgbClr val="1D3275"/>
              </a:solidFill>
              <a:latin typeface="+mj-lt"/>
              <a:cs typeface="Times New Roman" panose="02020603050405020304" pitchFamily="18" charset="0"/>
              <a:hlinkClick r:id="rId7"/>
            </a:endParaRPr>
          </a:p>
          <a:p>
            <a:endParaRPr lang="en-US" dirty="0">
              <a:latin typeface="+mj-lt"/>
            </a:endParaRPr>
          </a:p>
        </p:txBody>
      </p:sp>
      <p:sp>
        <p:nvSpPr>
          <p:cNvPr id="7" name="Slide Number Placeholder 6">
            <a:extLst>
              <a:ext uri="{FF2B5EF4-FFF2-40B4-BE49-F238E27FC236}">
                <a16:creationId xmlns:a16="http://schemas.microsoft.com/office/drawing/2014/main" id="{98C122AE-1528-4A32-80FF-844A63FD0149}"/>
              </a:ext>
            </a:extLst>
          </p:cNvPr>
          <p:cNvSpPr>
            <a:spLocks noGrp="1"/>
          </p:cNvSpPr>
          <p:nvPr>
            <p:ph type="sldNum" sz="quarter" idx="12"/>
            <p:custDataLst>
              <p:tags r:id="rId3"/>
            </p:custDataLst>
          </p:nvPr>
        </p:nvSpPr>
        <p:spPr>
          <a:xfrm>
            <a:off x="6931152" y="6601976"/>
            <a:ext cx="2133600" cy="365125"/>
          </a:xfrm>
        </p:spPr>
        <p:txBody>
          <a:bodyPr/>
          <a:lstStyle>
            <a:lvl1pPr eaLnBrk="0" hangingPunct="0">
              <a:defRPr sz="3200">
                <a:solidFill>
                  <a:schemeClr val="tx1"/>
                </a:solidFill>
                <a:latin typeface="Tahoma" panose="020B0604030504040204" pitchFamily="34" charset="0"/>
                <a:cs typeface="Arial" panose="020B0604020202020204" pitchFamily="34" charset="0"/>
              </a:defRPr>
            </a:lvl1pPr>
            <a:lvl2pPr marL="742950" indent="-285750" eaLnBrk="0" hangingPunct="0">
              <a:defRPr sz="3200">
                <a:solidFill>
                  <a:schemeClr val="tx1"/>
                </a:solidFill>
                <a:latin typeface="Tahoma" panose="020B0604030504040204" pitchFamily="34" charset="0"/>
                <a:cs typeface="Arial" panose="020B0604020202020204" pitchFamily="34" charset="0"/>
              </a:defRPr>
            </a:lvl2pPr>
            <a:lvl3pPr marL="1143000" indent="-228600" eaLnBrk="0" hangingPunct="0">
              <a:defRPr sz="3200">
                <a:solidFill>
                  <a:schemeClr val="tx1"/>
                </a:solidFill>
                <a:latin typeface="Tahoma" panose="020B0604030504040204" pitchFamily="34" charset="0"/>
                <a:cs typeface="Arial" panose="020B0604020202020204" pitchFamily="34" charset="0"/>
              </a:defRPr>
            </a:lvl3pPr>
            <a:lvl4pPr marL="1600200" indent="-228600" eaLnBrk="0" hangingPunct="0">
              <a:defRPr sz="3200">
                <a:solidFill>
                  <a:schemeClr val="tx1"/>
                </a:solidFill>
                <a:latin typeface="Tahoma" panose="020B0604030504040204" pitchFamily="34" charset="0"/>
                <a:cs typeface="Arial" panose="020B0604020202020204" pitchFamily="34" charset="0"/>
              </a:defRPr>
            </a:lvl4pPr>
            <a:lvl5pPr marL="2057400" indent="-228600" eaLnBrk="0" hangingPunct="0">
              <a:defRPr sz="3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cs typeface="Arial" panose="020B0604020202020204" pitchFamily="34" charset="0"/>
              </a:defRPr>
            </a:lvl9pPr>
          </a:lstStyle>
          <a:p>
            <a:fld id="{B30E5443-FA7C-45A1-81D6-8BAD6CBD7D1A}" type="slidenum">
              <a:rPr lang="en-US" altLang="en-US" sz="1400">
                <a:latin typeface="+mj-lt"/>
              </a:rPr>
              <a:pPr/>
              <a:t>9</a:t>
            </a:fld>
            <a:endParaRPr lang="en-US" altLang="en-US" sz="1400" dirty="0">
              <a:latin typeface="+mj-lt"/>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isability Benefits Questionnaires (DBQs) and Medical Opinions&amp;quot;&quot;/&gt;&lt;property id=&quot;20307&quot; value=&quot;256&quot;/&gt;&lt;/object&gt;&lt;object type=&quot;3&quot; unique_id=&quot;10005&quot;&gt;&lt;property id=&quot;20148&quot; value=&quot;5&quot;/&gt;&lt;property id=&quot;20300&quot; value=&quot;Slide 2 - &amp;quot;Lesson Objectives&amp;quot;&quot;/&gt;&lt;property id=&quot;20307&quot; value=&quot;263&quot;/&gt;&lt;/object&gt;&lt;object type=&quot;3&quot; unique_id=&quot;10006&quot;&gt;&lt;property id=&quot;20148&quot; value=&quot;5&quot;/&gt;&lt;property id=&quot;20300&quot; value=&quot;Slide 3 - &amp;quot;References&amp;quot;&quot;/&gt;&lt;property id=&quot;20307&quot; value=&quot;359&quot;/&gt;&lt;/object&gt;&lt;object type=&quot;3&quot; unique_id=&quot;10007&quot;&gt;&lt;property id=&quot;20148&quot; value=&quot;5&quot;/&gt;&lt;property id=&quot;20300&quot; value=&quot;Slide 4 - &amp;quot;DBQ Overview&amp;quot;&quot;/&gt;&lt;property id=&quot;20307&quot; value=&quot;388&quot;/&gt;&lt;/object&gt;&lt;object type=&quot;3&quot; unique_id=&quot;10008&quot;&gt;&lt;property id=&quot;20148&quot; value=&quot;5&quot;/&gt;&lt;property id=&quot;20300&quot; value=&quot;Slide 5 - &amp;quot;Demonstration&amp;quot;&quot;/&gt;&lt;property id=&quot;20307&quot; value=&quot;399&quot;/&gt;&lt;/object&gt;&lt;object type=&quot;3&quot; unique_id=&quot;10009&quot;&gt;&lt;property id=&quot;20148&quot; value=&quot;5&quot;/&gt;&lt;property id=&quot;20300&quot; value=&quot;Slide 6 - &amp;quot;Hearing Loss and Tinnitus DBQ&amp;quot;&quot;/&gt;&lt;property id=&quot;20307&quot; value=&quot;390&quot;/&gt;&lt;/object&gt;&lt;object type=&quot;3&quot; unique_id=&quot;10010&quot;&gt;&lt;property id=&quot;20148&quot; value=&quot;5&quot;/&gt;&lt;property id=&quot;20300&quot; value=&quot;Slide 7 - &amp;quot;Demonstration - Hearing Loss and Tinnitus DBQ&amp;quot;&quot;/&gt;&lt;property id=&quot;20307&quot; value=&quot;400&quot;/&gt;&lt;/object&gt;&lt;object type=&quot;3&quot; unique_id=&quot;10011&quot;&gt;&lt;property id=&quot;20148&quot; value=&quot;5&quot;/&gt;&lt;property id=&quot;20300&quot; value=&quot;Slide 8 - &amp;quot;Diabetes Mellitus DBQ&amp;quot;&quot;/&gt;&lt;property id=&quot;20307&quot; value=&quot;391&quot;/&gt;&lt;/object&gt;&lt;object type=&quot;3&quot; unique_id=&quot;10012&quot;&gt;&lt;property id=&quot;20148&quot; value=&quot;5&quot;/&gt;&lt;property id=&quot;20300&quot; value=&quot;Slide 9 - &amp;quot;Demonstration – Diabetes Mellitus DBA&amp;quot;&quot;/&gt;&lt;property id=&quot;20307&quot; value=&quot;401&quot;/&gt;&lt;/object&gt;&lt;object type=&quot;3&quot; unique_id=&quot;10013&quot;&gt;&lt;property id=&quot;20148&quot; value=&quot;5&quot;/&gt;&lt;property id=&quot;20300&quot; value=&quot;Slide 10 - &amp;quot;Post Traumatic Stress Disorder DBQ&amp;quot;&quot;/&gt;&lt;property id=&quot;20307&quot; value=&quot;392&quot;/&gt;&lt;/object&gt;&lt;object type=&quot;3&quot; unique_id=&quot;10014&quot;&gt;&lt;property id=&quot;20148&quot; value=&quot;5&quot;/&gt;&lt;property id=&quot;20300&quot; value=&quot;Slide 11 - &amp;quot;Demonstration&amp;quot;&quot;/&gt;&lt;property id=&quot;20307&quot; value=&quot;402&quot;/&gt;&lt;/object&gt;&lt;object type=&quot;3&quot; unique_id=&quot;10015&quot;&gt;&lt;property id=&quot;20148&quot; value=&quot;5&quot;/&gt;&lt;property id=&quot;20300&quot; value=&quot;Slide 12 - &amp;quot;Gulf War General Medical DBQ&amp;quot;&quot;/&gt;&lt;property id=&quot;20307&quot; value=&quot;393&quot;/&gt;&lt;/object&gt;&lt;object type=&quot;3&quot; unique_id=&quot;10016&quot;&gt;&lt;property id=&quot;20148&quot; value=&quot;5&quot;/&gt;&lt;property id=&quot;20300&quot; value=&quot;Slide 13 - &amp;quot;DBQ Medical Opinion Instructions&amp;quot;&quot;/&gt;&lt;property id=&quot;20307&quot; value=&quot;403&quot;/&gt;&lt;/object&gt;&lt;object type=&quot;3&quot; unique_id=&quot;10017&quot;&gt;&lt;property id=&quot;20148&quot; value=&quot;5&quot;/&gt;&lt;property id=&quot;20300&quot; value=&quot;Slide 14 - &amp;quot;Single Medical Opinion Request&amp;quot;&quot;/&gt;&lt;property id=&quot;20307&quot; value=&quot;405&quot;/&gt;&lt;/object&gt;&lt;object type=&quot;3&quot; unique_id=&quot;10018&quot;&gt;&lt;property id=&quot;20148&quot; value=&quot;5&quot;/&gt;&lt;property id=&quot;20300&quot; value=&quot;Slide 15 - &amp;quot;Multiple Medical Opinion Requests&amp;quot;&quot;/&gt;&lt;property id=&quot;20307&quot; value=&quot;406&quot;/&gt;&lt;/object&gt;&lt;object type=&quot;3&quot; unique_id=&quot;10019&quot;&gt;&lt;property id=&quot;20148&quot; value=&quot;5&quot;/&gt;&lt;property id=&quot;20300&quot; value=&quot;Slide 16 - &amp;quot;Medical Opinion Templates&amp;quot;&quot;/&gt;&lt;property id=&quot;20307&quot; value=&quot;407&quot;/&gt;&lt;/object&gt;&lt;object type=&quot;3&quot; unique_id=&quot;10020&quot;&gt;&lt;property id=&quot;20148&quot; value=&quot;5&quot;/&gt;&lt;property id=&quot;20300&quot; value=&quot;Slide 17 - &amp;quot;Identify the Medical Opinion&amp;quot;&quot;/&gt;&lt;property id=&quot;20307&quot; value=&quot;408&quot;/&gt;&lt;/object&gt;&lt;object type=&quot;3&quot; unique_id=&quot;10021&quot;&gt;&lt;property id=&quot;20148&quot; value=&quot;5&quot;/&gt;&lt;property id=&quot;20300&quot; value=&quot;Slide 18 - &amp;quot;Type of Medical Opinion&amp;quot;&quot;/&gt;&lt;property id=&quot;20307&quot; value=&quot;409&quot;/&gt;&lt;/object&gt;&lt;object type=&quot;3&quot; unique_id=&quot;10022&quot;&gt;&lt;property id=&quot;20148&quot; value=&quot;5&quot;/&gt;&lt;property id=&quot;20300&quot; value=&quot;Slide 19 - &amp;quot;Contention&amp;quot;&quot;/&gt;&lt;property id=&quot;20307&quot; value=&quot;411&quot;/&gt;&lt;/object&gt;&lt;object type=&quot;3&quot; unique_id=&quot;10023&quot;&gt;&lt;property id=&quot;20148&quot; value=&quot;5&quot;/&gt;&lt;property id=&quot;20300&quot; value=&quot;Slide 20 - &amp;quot;Contention (Continued)&amp;quot;&quot;/&gt;&lt;property id=&quot;20307&quot; value=&quot;412&quot;/&gt;&lt;/object&gt;&lt;object type=&quot;3&quot; unique_id=&quot;10024&quot;&gt;&lt;property id=&quot;20148&quot; value=&quot;5&quot;/&gt;&lt;property id=&quot;20300&quot; value=&quot;Slide 21 - &amp;quot;Opinion Request&amp;quot;&quot;/&gt;&lt;property id=&quot;20307&quot; value=&quot;413&quot;/&gt;&lt;/object&gt;&lt;object type=&quot;3&quot; unique_id=&quot;10025&quot;&gt;&lt;property id=&quot;20148&quot; value=&quot;5&quot;/&gt;&lt;property id=&quot;20300&quot; value=&quot;Slide 22 - &amp;quot;Opinion Request (Continued)&amp;quot;&quot;/&gt;&lt;property id=&quot;20307&quot; value=&quot;414&quot;/&gt;&lt;/object&gt;&lt;object type=&quot;3&quot; unique_id=&quot;10026&quot;&gt;&lt;property id=&quot;20148&quot; value=&quot;5&quot;/&gt;&lt;property id=&quot;20300&quot; value=&quot;Slide 23 - &amp;quot;Opinion Request (Continued)&amp;quot;&quot;/&gt;&lt;property id=&quot;20307&quot; value=&quot;415&quot;/&gt;&lt;/object&gt;&lt;object type=&quot;3&quot; unique_id=&quot;10027&quot;&gt;&lt;property id=&quot;20148&quot; value=&quot;5&quot;/&gt;&lt;property id=&quot;20300&quot; value=&quot;Slide 24 - &amp;quot;Potentially Relevant Evidence&amp;quot;&quot;/&gt;&lt;property id=&quot;20307&quot; value=&quot;416&quot;/&gt;&lt;/object&gt;&lt;object type=&quot;3&quot; unique_id=&quot;10028&quot;&gt;&lt;property id=&quot;20148&quot; value=&quot;5&quot;/&gt;&lt;property id=&quot;20300&quot; value=&quot;Slide 25 - &amp;quot;Additional Instructions&amp;quot;&quot;/&gt;&lt;property id=&quot;20307&quot; value=&quot;417&quot;/&gt;&lt;/object&gt;&lt;object type=&quot;3&quot; unique_id=&quot;10029&quot;&gt;&lt;property id=&quot;20148&quot; value=&quot;5&quot;/&gt;&lt;property id=&quot;20300&quot; value=&quot;Slide 26&quot;/&gt;&lt;property id=&quot;20307&quot; value=&quot;35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20&quot;/&gt;&lt;/TableIndex&gt;&lt;/ShapeTextInfo&gt;"/>
  <p:tag name="PRESENTER_DUMMYTAG" val="&lt;DummyForForceWrite&gt;&lt;/DummyForForceWrite&gt;"/>
  <p:tag name="HTML_SHAPEINFO" val="&lt;ThreeDShapeInfo&gt;&lt;uuid val=&quot;{171720A6-BB3E-48E5-ACCD-A6355EE10B80}&quot;/&gt;&lt;isInvalidForFieldText val=&quot;0&quot;/&gt;&lt;Image&gt;&lt;filename val=&quot;C:\Users\User\AppData\Local\Temp\CP26404104636484Session\CPTrustFolder26404104636500\PPTImport26404111226281\data\asimages\{171720A6-BB3E-48E5-ACCD-A6355EE10B80}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17&quot;/&gt;&lt;lineCharCount val=&quot;5&quot;/&gt;&lt;/TableIndex&gt;&lt;/ShapeTextInfo&gt;"/>
  <p:tag name="PRESENTER_DUMMYTAG" val="&lt;DummyForForceWrite&gt;&lt;/DummyForForceWrite&gt;"/>
  <p:tag name="HTML_SHAPEINFO" val="&lt;ThreeDShapeInfo&gt;&lt;uuid val=&quot;{C6707961-7C8D-4DE2-9BD6-A6C949D9835F}&quot;/&gt;&lt;isInvalidForFieldText val=&quot;0&quot;/&gt;&lt;Image&gt;&lt;filename val=&quot;C:\Users\User\AppData\Local\Temp\CP26404104636484Session\CPTrustFolder26404104636500\PPTImport26404111226281\data\asimages\{C6707961-7C8D-4DE2-9BD6-A6C949D9835F}_1.png&quot;/&gt;&lt;left val=&quot;70&quot;/&gt;&lt;top val=&quot;491&quot;/&gt;&lt;width val=&quot;259&quot;/&gt;&lt;height val=&quot;127&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AF7A5B8D-08BF-4F3A-AEE0-1D36FF908BD1}&quot;/&gt;&lt;isInvalidForFieldText val=&quot;0&quot;/&gt;&lt;Image&gt;&lt;filename val=&quot;C:\Users\User\AppData\Local\Temp\CP26404104636484Session\CPTrustFolder26404104636500\PPTImport26404111226281\data\asimages\{AF7A5B8D-08BF-4F3A-AEE0-1D36FF908BD1}_1.png&quot;/&gt;&lt;left val=&quot;639&quot;/&gt;&lt;top val=&quot;492&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EBF57642-62FA-453C-BC6B-71D571AF12C4}&quot;/&gt;&lt;isInvalidForFieldText val=&quot;0&quot;/&gt;&lt;Image&gt;&lt;filename val=&quot;C:\Users\User\AppData\Local\Temp\CP26404104636484Session\CPTrustFolder26404104636500\PPTImport26404111226281\data\asimages\{EBF57642-62FA-453C-BC6B-71D571AF12C4}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8&quot;/&gt;&lt;lineCharCount val=&quot;1&quot;/&gt;&lt;lineCharCount val=&quot;54&quot;/&gt;&lt;lineCharCount val=&quot;1&quot;/&gt;&lt;lineCharCount val=&quot;68&quot;/&gt;&lt;lineCharCount val=&quot;28&quot;/&gt;&lt;/TableIndex&gt;&lt;/ShapeTextInfo&gt;"/>
  <p:tag name="HTML_SHAPEINFO" val="&lt;ThreeDShapeInfo&gt;&lt;uuid val=&quot;{D6513658-8DCA-4730-9C81-70294BA2A0A6}&quot;/&gt;&lt;isInvalidForFieldText val=&quot;0&quot;/&gt;&lt;Image&gt;&lt;filename val=&quot;C:\Users\User\AppData\Local\Temp\CP26404104636484Session\CPTrustFolder26404104636500\PPTImport26404111226281\data\asimages\{D6513658-8DCA-4730-9C81-70294BA2A0A6}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9CA33AA-98AC-45BC-BD47-D4E2B82E8094}&quot;/&gt;&lt;isInvalidForFieldText val=&quot;0&quot;/&gt;&lt;Image&gt;&lt;filename val=&quot;C:\Users\User\AppData\Local\Temp\CP26404104636484Session\CPTrustFolder26404104636500\PPTImport26404111226281\data\asimages\{89CA33AA-98AC-45BC-BD47-D4E2B82E8094}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2AF0990-E3FA-4936-9D4E-877C94ED6E26}&quot;/&gt;&lt;isInvalidForFieldText val=&quot;0&quot;/&gt;&lt;Image&gt;&lt;filename val=&quot;C:\Users\User\AppData\Local\Temp\CP26404104636484Session\CPTrustFolder26404104636500\PPTImport26404111226281\data\asimages\{22AF0990-E3FA-4936-9D4E-877C94ED6E26}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9&quot;/&gt;&lt;lineCharCount val=&quot;66&quot;/&gt;&lt;lineCharCount val=&quot;23&quot;/&gt;&lt;lineCharCount val=&quot;69&quot;/&gt;&lt;lineCharCount val=&quot;12&quot;/&gt;&lt;lineCharCount val=&quot;69&quot;/&gt;&lt;lineCharCount val=&quot;51&quot;/&gt;&lt;lineCharCount val=&quot;1&quot;/&gt;&lt;/TableIndex&gt;&lt;/ShapeTextInfo&gt;"/>
  <p:tag name="HTML_SHAPEINFO" val="&lt;ThreeDShapeInfo&gt;&lt;uuid val=&quot;{A5E87DB7-ACF2-45CB-9514-CE573DFE1E21}&quot;/&gt;&lt;isInvalidForFieldText val=&quot;0&quot;/&gt;&lt;Image&gt;&lt;filename val=&quot;C:\Users\User\AppData\Local\Temp\CP26404104636484Session\CPTrustFolder26404104636500\PPTImport26404111226281\data\asimages\{A5E87DB7-ACF2-45CB-9514-CE573DFE1E21}_3.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220539-3016-4A8D-8317-71CD848B1BAB}&quot;/&gt;&lt;isInvalidForFieldText val=&quot;0&quot;/&gt;&lt;Image&gt;&lt;filename val=&quot;C:\Users\User\AppData\Local\Temp\CP26404104636484Session\CPTrustFolder26404104636500\PPTImport26404111226281\data\asimages\{2D220539-3016-4A8D-8317-71CD848B1BAB}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8D78E436-812C-4ED8-8D5E-A352A2860CF1}&quot;/&gt;&lt;isInvalidForFieldText val=&quot;0&quot;/&gt;&lt;Image&gt;&lt;filename val=&quot;C:\Users\User\AppData\Local\Temp\CP26404104636484Session\CPTrustFolder26404104636500\PPTImport26404111226281\data\asimages\{8D78E436-812C-4ED8-8D5E-A352A2860CF1}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2&quot;/&gt;&lt;lineCharCount val=&quot;71&quot;/&gt;&lt;lineCharCount val=&quot;36&quot;/&gt;&lt;lineCharCount val=&quot;50&quot;/&gt;&lt;lineCharCount val=&quot;59&quot;/&gt;&lt;lineCharCount val=&quot;61&quot;/&gt;&lt;lineCharCount val=&quot;31&quot;/&gt;&lt;lineCharCount val=&quot;1&quot;/&gt;&lt;/TableIndex&gt;&lt;/ShapeTextInfo&gt;"/>
  <p:tag name="HTML_SHAPEINFO" val="&lt;ThreeDShapeInfo&gt;&lt;uuid val=&quot;{70513490-CD90-4551-8E83-40A75E170309}&quot;/&gt;&lt;isInvalidForFieldText val=&quot;0&quot;/&gt;&lt;Image&gt;&lt;filename val=&quot;C:\Users\User\AppData\Local\Temp\CP26404104636484Session\CPTrustFolder26404104636500\PPTImport26404111226281\data\asimages\{70513490-CD90-4551-8E83-40A75E170309}_4.png&quot;/&gt;&lt;left val=&quot;40&quot;/&gt;&lt;top val=&quot;212&quot;/&gt;&lt;width val=&quot;882&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8BD56E1-9C37-4A30-915B-CE5E7B374ED1}&quot;/&gt;&lt;isInvalidForFieldText val=&quot;0&quot;/&gt;&lt;Image&gt;&lt;filename val=&quot;C:\Users\User\AppData\Local\Temp\CP26404104636484Session\CPTrustFolder26404104636500\PPTImport26404111226281\data\asimages\{D8BD56E1-9C37-4A30-915B-CE5E7B374ED1}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69B54CAE-E622-4677-BC82-A2661F50B128}&quot;/&gt;&lt;isInvalidForFieldText val=&quot;0&quot;/&gt;&lt;Image&gt;&lt;filename val=&quot;C:\Users\User\AppData\Local\Temp\CP26404104636484Session\CPTrustFolder26404104636500\PPTImport26404111226281\data\asimages\{69B54CAE-E622-4677-BC82-A2661F50B128}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6&quot;/&gt;&lt;lineCharCount val=&quot;17&quot;/&gt;&lt;lineCharCount val=&quot;28&quot;/&gt;&lt;lineCharCount val=&quot;19&quot;/&gt;&lt;lineCharCount val=&quot;16&quot;/&gt;&lt;lineCharCount val=&quot;14&quot;/&gt;&lt;lineCharCount val=&quot;14&quot;/&gt;&lt;lineCharCount val=&quot;4&quot;/&gt;&lt;lineCharCount val=&quot;11&quot;/&gt;&lt;lineCharCount val=&quot;7&quot;/&gt;&lt;lineCharCount val=&quot;8&quot;/&gt;&lt;/TableIndex&gt;&lt;/ShapeTextInfo&gt;"/>
  <p:tag name="HTML_SHAPEINFO" val="&lt;ThreeDShapeInfo&gt;&lt;uuid val=&quot;{810EFF12-4A9F-42AE-BBC9-26FC3FBBB356}&quot;/&gt;&lt;isInvalidForFieldText val=&quot;0&quot;/&gt;&lt;Image&gt;&lt;filename val=&quot;C:\Users\User\AppData\Local\Temp\CP26404104636484Session\CPTrustFolder26404104636500\PPTImport26404111226281\data\asimages\{810EFF12-4A9F-42AE-BBC9-26FC3FBBB356}_5.png&quot;/&gt;&lt;left val=&quot;42&quot;/&gt;&lt;top val=&quot;192&quot;/&gt;&lt;width val=&quot;870&quot;/&gt;&lt;height val=&quot;423&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B382C96-C8EE-4439-8098-2BE25D403459}&quot;/&gt;&lt;isInvalidForFieldText val=&quot;0&quot;/&gt;&lt;Image&gt;&lt;filename val=&quot;C:\Users\User\AppData\Local\Temp\CP26404104636484Session\CPTrustFolder26404104636500\PPTImport26404111226281\data\asimages\{DB382C96-C8EE-4439-8098-2BE25D403459}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2A772A62-186A-4897-A09B-E706C2C76196}&quot;/&gt;&lt;isInvalidForFieldText val=&quot;0&quot;/&gt;&lt;Image&gt;&lt;filename val=&quot;C:\Users\User\AppData\Local\Temp\CP26404104636484Session\CPTrustFolder26404104636500\PPTImport26404111226281\data\asimages\{2A772A62-186A-4897-A09B-E706C2C76196}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2&quot;/&gt;&lt;lineCharCount val=&quot;1&quot;/&gt;&lt;lineCharCount val=&quot;29&quot;/&gt;&lt;lineCharCount val=&quot;60&quot;/&gt;&lt;lineCharCount val=&quot;9&quot;/&gt;&lt;lineCharCount val=&quot;65&quot;/&gt;&lt;lineCharCount val=&quot;60&quot;/&gt;&lt;lineCharCount val=&quot;8&quot;/&gt;&lt;lineCharCount val=&quot;59&quot;/&gt;&lt;lineCharCount val=&quot;60&quot;/&gt;&lt;lineCharCount val=&quot;72&quot;/&gt;&lt;lineCharCount val=&quot;13&quot;/&gt;&lt;/TableIndex&gt;&lt;/ShapeTextInfo&gt;"/>
  <p:tag name="HTML_SHAPEINFO" val="&lt;ThreeDShapeInfo&gt;&lt;uuid val=&quot;{DBCF937F-5A50-4CC9-8265-AA3F00D53C1C}&quot;/&gt;&lt;isInvalidForFieldText val=&quot;0&quot;/&gt;&lt;Image&gt;&lt;filename val=&quot;C:\Users\User\AppData\Local\Temp\CP26404104636484Session\CPTrustFolder26404104636500\PPTImport26404111226281\data\asimages\{DBCF937F-5A50-4CC9-8265-AA3F00D53C1C}_6.png&quot;/&gt;&lt;left val=&quot;41&quot;/&gt;&lt;top val=&quot;212&quot;/&gt;&lt;width val=&quot;887&quot;/&gt;&lt;height val=&quot;43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159CEB0-7505-4F06-B7E1-265D2DC71B98}&quot;/&gt;&lt;isInvalidForFieldText val=&quot;0&quot;/&gt;&lt;Image&gt;&lt;filename val=&quot;C:\Users\User\AppData\Local\Temp\CP26404104636484Session\CPTrustFolder26404104636500\PPTImport26404111226281\data\asimages\{2159CEB0-7505-4F06-B7E1-265D2DC71B98}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2CD60A8A-C041-42F0-9E25-33561D713F66}&quot;/&gt;&lt;isInvalidForFieldText val=&quot;0&quot;/&gt;&lt;Image&gt;&lt;filename val=&quot;C:\Users\User\AppData\Local\Temp\CP26404104636484Session\CPTrustFolder26404104636500\PPTImport26404111226281\data\asimages\{2CD60A8A-C041-42F0-9E25-33561D713F66}_7.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9C9B70F8-BA54-43D0-8E67-196466257B37}&quot;/&gt;&lt;isInvalidForFieldText val=&quot;0&quot;/&gt;&lt;Image&gt;&lt;filename val=&quot;C:\Users\User\AppData\Local\Temp\CP26404104636484Session\CPTrustFolder26404104636500\PPTImport26404111226281\data\asimages\{9C9B70F8-BA54-43D0-8E67-196466257B37}_7.png&quot;/&gt;&lt;left val=&quot;40&quot;/&gt;&lt;top val=&quot;212&quot;/&gt;&lt;width val=&quot;871&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9801F45-77A2-482C-A50A-8339C0C9203C}&quot;/&gt;&lt;isInvalidForFieldText val=&quot;0&quot;/&gt;&lt;Image&gt;&lt;filename val=&quot;C:\Users\User\AppData\Local\Temp\CP26404104636484Session\CPTrustFolder26404104636500\PPTImport26404111226281\data\asimages\{E9801F45-77A2-482C-A50A-8339C0C9203C}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3D4D35ED-4539-4377-AA61-84FEFEF3ECBE}&quot;/&gt;&lt;isInvalidForFieldText val=&quot;0&quot;/&gt;&lt;Image&gt;&lt;filename val=&quot;C:\Users\User\AppData\Local\Temp\CP26404104636484Session\CPTrustFolder26404104636500\PPTImport26404111226281\data\asimages\{3D4D35ED-4539-4377-AA61-84FEFEF3ECBE}_8.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0&quot;/&gt;&lt;lineCharCount val=&quot;68&quot;/&gt;&lt;lineCharCount val=&quot;1&quot;/&gt;&lt;lineCharCount val=&quot;67&quot;/&gt;&lt;lineCharCount val=&quot;18&quot;/&gt;&lt;lineCharCount val=&quot;1&quot;/&gt;&lt;lineCharCount val=&quot;61&quot;/&gt;&lt;lineCharCount val=&quot;30&quot;/&gt;&lt;lineCharCount val=&quot;1&quot;/&gt;&lt;lineCharCount val=&quot;67&quot;/&gt;&lt;lineCharCount val=&quot;64&quot;/&gt;&lt;lineCharCount val=&quot;45&quot;/&gt;&lt;/TableIndex&gt;&lt;/ShapeTextInfo&gt;"/>
  <p:tag name="HTML_SHAPEINFO" val="&lt;ThreeDShapeInfo&gt;&lt;uuid val=&quot;{A6ACFE7D-A018-4F54-9487-1010807C7D29}&quot;/&gt;&lt;isInvalidForFieldText val=&quot;0&quot;/&gt;&lt;Image&gt;&lt;filename val=&quot;C:\Users\User\AppData\Local\Temp\CP26404104636484Session\CPTrustFolder26404104636500\PPTImport26404111226281\data\asimages\{A6ACFE7D-A018-4F54-9487-1010807C7D29}_8.png&quot;/&gt;&lt;left val=&quot;40&quot;/&gt;&lt;top val=&quot;212&quot;/&gt;&lt;width val=&quot;878&quot;/&gt;&lt;height val=&quot;431&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8DE7FD0-DBC3-468A-BB47-E5BA0474D3A1}&quot;/&gt;&lt;isInvalidForFieldText val=&quot;0&quot;/&gt;&lt;Image&gt;&lt;filename val=&quot;C:\Users\User\AppData\Local\Temp\CP26404104636484Session\CPTrustFolder26404104636500\PPTImport26404111226281\data\asimages\{E8DE7FD0-DBC3-468A-BB47-E5BA0474D3A1}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3DA38EEB-D744-46DC-8E2B-78EE1D043CFC}&quot;/&gt;&lt;isInvalidForFieldText val=&quot;0&quot;/&gt;&lt;Image&gt;&lt;filename val=&quot;C:\Users\User\AppData\Local\Temp\CP26404104636484Session\CPTrustFolder26404104636500\PPTImport26404111226281\data\asimages\{3DA38EEB-D744-46DC-8E2B-78EE1D043CFC}_9.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55D35AA2-E7A6-403D-95FD-D77BE1F82ACF}&quot;/&gt;&lt;isInvalidForFieldText val=&quot;0&quot;/&gt;&lt;Image&gt;&lt;filename val=&quot;C:\Users\User\AppData\Local\Temp\CP26404104636484Session\CPTrustFolder26404104636500\PPTImport26404111226281\data\asimages\{55D35AA2-E7A6-403D-95FD-D77BE1F82ACF}_9.png&quot;/&gt;&lt;left val=&quot;40&quot;/&gt;&lt;top val=&quot;212&quot;/&gt;&lt;width val=&quot;871&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D3198A5-495C-4DF4-8DFD-3C6FC3C48707}&quot;/&gt;&lt;isInvalidForFieldText val=&quot;0&quot;/&gt;&lt;Image&gt;&lt;filename val=&quot;C:\Users\User\AppData\Local\Temp\CP26404104636484Session\CPTrustFolder26404104636500\PPTImport26404111226281\data\asimages\{6D3198A5-495C-4DF4-8DFD-3C6FC3C48707}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A5FC3186-EE3D-4A34-9FB0-2A0944C194CB}&quot;/&gt;&lt;isInvalidForFieldText val=&quot;0&quot;/&gt;&lt;Image&gt;&lt;filename val=&quot;C:\Users\User\AppData\Local\Temp\CP26404104636484Session\CPTrustFolder26404104636500\PPTImport26404111226281\data\asimages\{A5FC3186-EE3D-4A34-9FB0-2A0944C194CB}_10.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8&quot;/&gt;&lt;lineCharCount val=&quot;1&quot;/&gt;&lt;lineCharCount val=&quot;63&quot;/&gt;&lt;lineCharCount val=&quot;17&quot;/&gt;&lt;lineCharCount val=&quot;1&quot;/&gt;&lt;lineCharCount val=&quot;68&quot;/&gt;&lt;lineCharCount val=&quot;68&quot;/&gt;&lt;lineCharCount val=&quot;36&quot;/&gt;&lt;lineCharCount val=&quot;1&quot;/&gt;&lt;lineCharCount val=&quot;64&quot;/&gt;&lt;lineCharCount val=&quot;9&quot;/&gt;&lt;lineCharCount val=&quot;1&quot;/&gt;&lt;lineCharCount val=&quot;1&quot;/&gt;&lt;lineCharCount val=&quot;1&quot;/&gt;&lt;/TableIndex&gt;&lt;/ShapeTextInfo&gt;"/>
  <p:tag name="HTML_SHAPEINFO" val="&lt;ThreeDShapeInfo&gt;&lt;uuid val=&quot;{207BDC38-3EAE-4C9C-9928-DAD9821E71E3}&quot;/&gt;&lt;isInvalidForFieldText val=&quot;0&quot;/&gt;&lt;Image&gt;&lt;filename val=&quot;C:\Users\User\AppData\Local\Temp\CP26404104636484Session\CPTrustFolder26404104636500\PPTImport26404111226281\data\asimages\{207BDC38-3EAE-4C9C-9928-DAD9821E71E3}_10.png&quot;/&gt;&lt;left val=&quot;41&quot;/&gt;&lt;top val=&quot;212&quot;/&gt;&lt;width val=&quot;872&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E0D00D3-C972-4788-9DBF-DB6049A032D6}&quot;/&gt;&lt;isInvalidForFieldText val=&quot;0&quot;/&gt;&lt;Image&gt;&lt;filename val=&quot;C:\Users\User\AppData\Local\Temp\CP26404104636484Session\CPTrustFolder26404104636500\PPTImport26404111226281\data\asimages\{DE0D00D3-C972-4788-9DBF-DB6049A032D6}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B9440879-25FF-4B26-8AC6-F83EEFC78EF8}&quot;/&gt;&lt;isInvalidForFieldText val=&quot;0&quot;/&gt;&lt;Image&gt;&lt;filename val=&quot;C:\Users\User\AppData\Local\Temp\CP26404104636484Session\CPTrustFolder26404104636500\PPTImport26404111226281\data\asimages\{B9440879-25FF-4B26-8AC6-F83EEFC78EF8}_11.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9899C7D0-4850-441C-8A6B-12BFDD613D48}&quot;/&gt;&lt;isInvalidForFieldText val=&quot;0&quot;/&gt;&lt;Image&gt;&lt;filename val=&quot;C:\Users\User\AppData\Local\Temp\CP26404104636484Session\CPTrustFolder26404104636500\PPTImport26404111226281\data\asimages\{9899C7D0-4850-441C-8A6B-12BFDD613D48}_11.png&quot;/&gt;&lt;left val=&quot;40&quot;/&gt;&lt;top val=&quot;212&quot;/&gt;&lt;width val=&quot;871&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C3AA9B-8DE0-4F95-83FB-7490B0D1930C}&quot;/&gt;&lt;isInvalidForFieldText val=&quot;0&quot;/&gt;&lt;Image&gt;&lt;filename val=&quot;C:\Users\User\AppData\Local\Temp\CP26404104636484Session\CPTrustFolder26404104636500\PPTImport26404111226281\data\asimages\{84C3AA9B-8DE0-4F95-83FB-7490B0D1930C}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538EBF08-6DED-47E0-8945-25F2D6801752}&quot;/&gt;&lt;isInvalidForFieldText val=&quot;0&quot;/&gt;&lt;Image&gt;&lt;filename val=&quot;C:\Users\User\AppData\Local\Temp\CP26404104636484Session\CPTrustFolder26404104636500\PPTImport26404111226281\data\asimages\{538EBF08-6DED-47E0-8945-25F2D6801752}_12.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4&quot;/&gt;&lt;lineCharCount val=&quot;45&quot;/&gt;&lt;lineCharCount val=&quot;1&quot;/&gt;&lt;lineCharCount val=&quot;60&quot;/&gt;&lt;lineCharCount val=&quot;1&quot;/&gt;&lt;lineCharCount val=&quot;42&quot;/&gt;&lt;lineCharCount val=&quot;1&quot;/&gt;&lt;lineCharCount val=&quot;1&quot;/&gt;&lt;/TableIndex&gt;&lt;/ShapeTextInfo&gt;"/>
  <p:tag name="HTML_SHAPEINFO" val="&lt;ThreeDShapeInfo&gt;&lt;uuid val=&quot;{4FE11167-FCDF-4168-921D-3E50DAFB5E29}&quot;/&gt;&lt;isInvalidForFieldText val=&quot;0&quot;/&gt;&lt;Image&gt;&lt;filename val=&quot;C:\Users\User\AppData\Local\Temp\CP26404104636484Session\CPTrustFolder26404104636500\PPTImport26404111226281\data\asimages\{4FE11167-FCDF-4168-921D-3E50DAFB5E29}_12.png&quot;/&gt;&lt;left val=&quot;40&quot;/&gt;&lt;top val=&quot;212&quot;/&gt;&lt;width val=&quot;871&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03E9C9-5527-4051-B11D-AEA2A7DD9C2F}&quot;/&gt;&lt;isInvalidForFieldText val=&quot;0&quot;/&gt;&lt;Image&gt;&lt;filename val=&quot;C:\Users\User\AppData\Local\Temp\CP26404104636484Session\CPTrustFolder26404104636500\PPTImport26404111226281\data\asimages\{5403E9C9-5527-4051-B11D-AEA2A7DD9C2F}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79F6C0AB-A922-43B4-B8F5-69BD75139246}&quot;/&gt;&lt;isInvalidForFieldText val=&quot;0&quot;/&gt;&lt;Image&gt;&lt;filename val=&quot;C:\Users\User\AppData\Local\Temp\CP26404104636484Session\CPTrustFolder26404104636500\PPTImport26404111226281\data\asimages\{79F6C0AB-A922-43B4-B8F5-69BD75139246}_13.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0&quot;/&gt;&lt;lineCharCount val=&quot;22&quot;/&gt;&lt;lineCharCount val=&quot;1&quot;/&gt;&lt;lineCharCount val=&quot;51&quot;/&gt;&lt;lineCharCount val=&quot;1&quot;/&gt;&lt;lineCharCount val=&quot;63&quot;/&gt;&lt;lineCharCount val=&quot;10&quot;/&gt;&lt;lineCharCount val=&quot;62&quot;/&gt;&lt;lineCharCount val=&quot;1&quot;/&gt;&lt;lineCharCount val=&quot;1&quot;/&gt;&lt;lineCharCount val=&quot;1&quot;/&gt;&lt;/TableIndex&gt;&lt;/ShapeTextInfo&gt;"/>
  <p:tag name="HTML_SHAPEINFO" val="&lt;ThreeDShapeInfo&gt;&lt;uuid val=&quot;{A3E74EC1-4011-4EB1-99B5-6E157274832E}&quot;/&gt;&lt;isInvalidForFieldText val=&quot;0&quot;/&gt;&lt;Image&gt;&lt;filename val=&quot;C:\Users\User\AppData\Local\Temp\CP26404104636484Session\CPTrustFolder26404104636500\PPTImport26404111226281\data\asimages\{A3E74EC1-4011-4EB1-99B5-6E157274832E}_13.png&quot;/&gt;&lt;left val=&quot;40&quot;/&gt;&lt;top val=&quot;212&quot;/&gt;&lt;width val=&quot;871&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89229A1-6BA3-496E-B2E3-5B44E0AAC984}&quot;/&gt;&lt;isInvalidForFieldText val=&quot;0&quot;/&gt;&lt;Image&gt;&lt;filename val=&quot;C:\Users\User\AppData\Local\Temp\CP26404104636484Session\CPTrustFolder26404104636500\PPTImport26404111226281\data\asimages\{E89229A1-6BA3-496E-B2E3-5B44E0AAC984}_13.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94EF5C57-C8DB-432A-8E74-46A16F19C0DB}&quot;/&gt;&lt;isInvalidForFieldText val=&quot;0&quot;/&gt;&lt;Image&gt;&lt;filename val=&quot;C:\Users\User\AppData\Local\Temp\CP26404104636484Session\CPTrustFolder26404104636500\PPTImport26404111226281\data\asimages\{94EF5C57-C8DB-432A-8E74-46A16F19C0DB}_14.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9&quot;/&gt;&lt;lineCharCount val=&quot;1&quot;/&gt;&lt;lineCharCount val=&quot;64&quot;/&gt;&lt;lineCharCount val=&quot;40&quot;/&gt;&lt;lineCharCount val=&quot;1&quot;/&gt;&lt;lineCharCount val=&quot;28&quot;/&gt;&lt;lineCharCount val=&quot;1&quot;/&gt;&lt;/TableIndex&gt;&lt;/ShapeTextInfo&gt;"/>
  <p:tag name="HTML_SHAPEINFO" val="&lt;ThreeDShapeInfo&gt;&lt;uuid val=&quot;{2F3A12D0-9F68-46D9-902C-D50C42DB659E}&quot;/&gt;&lt;isInvalidForFieldText val=&quot;0&quot;/&gt;&lt;Image&gt;&lt;filename val=&quot;C:\Users\User\AppData\Local\Temp\CP26404104636484Session\CPTrustFolder26404104636500\PPTImport26404111226281\data\asimages\{2F3A12D0-9F68-46D9-902C-D50C42DB659E}_14.png&quot;/&gt;&lt;left val=&quot;41&quot;/&gt;&lt;top val=&quot;212&quot;/&gt;&lt;width val=&quot;879&quot;/&gt;&lt;height val=&quot;41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7045A63-DFA9-4E26-9107-24C747FB650F}&quot;/&gt;&lt;isInvalidForFieldText val=&quot;0&quot;/&gt;&lt;Image&gt;&lt;filename val=&quot;C:\Users\User\AppData\Local\Temp\CP26404104636484Session\CPTrustFolder26404104636500\PPTImport26404111226281\data\asimages\{67045A63-DFA9-4E26-9107-24C747FB650F}_14.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C912F23-3619-4C70-A544-23068A8545B1}&quot;/&gt;&lt;isInvalidForFieldText val=&quot;0&quot;/&gt;&lt;Image&gt;&lt;filename val=&quot;C:\Users\User\AppData\Local\Temp\CP26404104636484Session\CPTrustFolder26404104636500\PPTImport26404111226281\data\asimages\{AC912F23-3619-4C70-A544-23068A8545B1}_15.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8&quot;/&gt;&lt;lineCharCount val=&quot;54&quot;/&gt;&lt;lineCharCount val=&quot;1&quot;/&gt;&lt;lineCharCount val=&quot;60&quot;/&gt;&lt;lineCharCount val=&quot;1&quot;/&gt;&lt;lineCharCount val=&quot;63&quot;/&gt;&lt;lineCharCount val=&quot;8&quot;/&gt;&lt;lineCharCount val=&quot;1&quot;/&gt;&lt;lineCharCount val=&quot;58&quot;/&gt;&lt;lineCharCount val=&quot;20&quot;/&gt;&lt;lineCharCount val=&quot;1&quot;/&gt;&lt;/TableIndex&gt;&lt;/ShapeTextInfo&gt;"/>
  <p:tag name="HTML_SHAPEINFO" val="&lt;ThreeDShapeInfo&gt;&lt;uuid val=&quot;{B12631B7-D924-4980-B823-49B6D6A42ADC}&quot;/&gt;&lt;isInvalidForFieldText val=&quot;0&quot;/&gt;&lt;Image&gt;&lt;filename val=&quot;C:\Users\User\AppData\Local\Temp\CP26404104636484Session\CPTrustFolder26404104636500\PPTImport26404111226281\data\asimages\{B12631B7-D924-4980-B823-49B6D6A42ADC}_15.png&quot;/&gt;&lt;left val=&quot;40&quot;/&gt;&lt;top val=&quot;212&quot;/&gt;&lt;width val=&quot;871&quot;/&gt;&lt;height val=&quot;42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9199939-7AA2-41EF-BD5B-B21FDFFB5BD5}&quot;/&gt;&lt;isInvalidForFieldText val=&quot;0&quot;/&gt;&lt;Image&gt;&lt;filename val=&quot;C:\Users\User\AppData\Local\Temp\CP26404104636484Session\CPTrustFolder26404104636500\PPTImport26404111226281\data\asimages\{29199939-7AA2-41EF-BD5B-B21FDFFB5BD5}_15.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75044352-733C-4FE1-B775-2C9A862A3C83}&quot;/&gt;&lt;isInvalidForFieldText val=&quot;0&quot;/&gt;&lt;Image&gt;&lt;filename val=&quot;C:\Users\User\AppData\Local\Temp\CP26404104636484Session\CPTrustFolder26404104636500\PPTImport26404111226281\data\asimages\{75044352-733C-4FE1-B775-2C9A862A3C83}_16.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8&quot;/&gt;&lt;lineCharCount val=&quot;34&quot;/&gt;&lt;lineCharCount val=&quot;1&quot;/&gt;&lt;lineCharCount val=&quot;16&quot;/&gt;&lt;lineCharCount val=&quot;34&quot;/&gt;&lt;lineCharCount val=&quot;11&quot;/&gt;&lt;lineCharCount val=&quot;18&quot;/&gt;&lt;lineCharCount val=&quot;30&quot;/&gt;&lt;lineCharCount val=&quot;57&quot;/&gt;&lt;/TableIndex&gt;&lt;/ShapeTextInfo&gt;"/>
  <p:tag name="HTML_SHAPEINFO" val="&lt;ThreeDShapeInfo&gt;&lt;uuid val=&quot;{369DE8E0-84D4-491D-8868-B32A2D171821}&quot;/&gt;&lt;isInvalidForFieldText val=&quot;0&quot;/&gt;&lt;Image&gt;&lt;filename val=&quot;C:\Users\User\AppData\Local\Temp\CP26404104636484Session\CPTrustFolder26404104636500\PPTImport26404111226281\data\asimages\{369DE8E0-84D4-491D-8868-B32A2D171821}_16.png&quot;/&gt;&lt;left val=&quot;40&quot;/&gt;&lt;top val=&quot;212&quot;/&gt;&lt;width val=&quot;871&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AF7B41-DD98-4F47-BDA7-678696C6B3B1}&quot;/&gt;&lt;isInvalidForFieldText val=&quot;0&quot;/&gt;&lt;Image&gt;&lt;filename val=&quot;C:\Users\User\AppData\Local\Temp\CP26404104636484Session\CPTrustFolder26404104636500\PPTImport26404111226281\data\asimages\{B5AF7B41-DD98-4F47-BDA7-678696C6B3B1}_16.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960DF9E2-DB88-4781-8C8D-32FBF9B82A60}&quot;/&gt;&lt;isInvalidForFieldText val=&quot;0&quot;/&gt;&lt;Image&gt;&lt;filename val=&quot;C:\Users\User\AppData\Local\Temp\CP26404104636484Session\CPTrustFolder26404104636500\PPTImport26404111226281\data\asimages\{960DF9E2-DB88-4781-8C8D-32FBF9B82A60}_17.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4&quot;/&gt;&lt;lineCharCount val=&quot;1&quot;/&gt;&lt;lineCharCount val=&quot;19&quot;/&gt;&lt;lineCharCount val=&quot;1&quot;/&gt;&lt;/TableIndex&gt;&lt;/ShapeTextInfo&gt;"/>
  <p:tag name="HTML_SHAPEINFO" val="&lt;ThreeDShapeInfo&gt;&lt;uuid val=&quot;{C61C2587-B886-4CDE-AB80-0EE65399B901}&quot;/&gt;&lt;isInvalidForFieldText val=&quot;0&quot;/&gt;&lt;Image&gt;&lt;filename val=&quot;C:\Users\User\AppData\Local\Temp\CP26404104636484Session\CPTrustFolder26404104636500\PPTImport26404111226281\data\asimages\{C61C2587-B886-4CDE-AB80-0EE65399B901}_17.png&quot;/&gt;&lt;left val=&quot;41&quot;/&gt;&lt;top val=&quot;212&quot;/&gt;&lt;width val=&quot;871&quot;/&gt;&lt;height val=&quot;41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4C0206-F562-4E47-BAE9-77A278EC7C2F}&quot;/&gt;&lt;isInvalidForFieldText val=&quot;0&quot;/&gt;&lt;Image&gt;&lt;filename val=&quot;C:\Users\User\AppData\Local\Temp\CP26404104636484Session\CPTrustFolder26404104636500\PPTImport26404111226281\data\asimages\{2E4C0206-F562-4E47-BAE9-77A278EC7C2F}_17.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B11940B8-AFEA-47C7-A968-8E5C810234FC}&quot;/&gt;&lt;isInvalidForFieldText val=&quot;0&quot;/&gt;&lt;Image&gt;&lt;filename val=&quot;C:\Users\User\AppData\Local\Temp\CP26404104636484Session\CPTrustFolder26404104636500\PPTImport26404111226281\data\asimages\{B11940B8-AFEA-47C7-A968-8E5C810234FC}_18.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8&quot;/&gt;&lt;lineCharCount val=&quot;1&quot;/&gt;&lt;lineCharCount val=&quot;27&quot;/&gt;&lt;lineCharCount val=&quot;30&quot;/&gt;&lt;lineCharCount val=&quot;39&quot;/&gt;&lt;lineCharCount val=&quot;49&quot;/&gt;&lt;lineCharCount val=&quot;47&quot;/&gt;&lt;lineCharCount val=&quot;1&quot;/&gt;&lt;lineCharCount val=&quot;1&quot;/&gt;&lt;lineCharCount val=&quot;1&quot;/&gt;&lt;/TableIndex&gt;&lt;/ShapeTextInfo&gt;"/>
  <p:tag name="HTML_SHAPEINFO" val="&lt;ThreeDShapeInfo&gt;&lt;uuid val=&quot;{C1B5BBE8-13F7-4544-AD47-BA1250CDE4B9}&quot;/&gt;&lt;isInvalidForFieldText val=&quot;0&quot;/&gt;&lt;Image&gt;&lt;filename val=&quot;C:\Users\User\AppData\Local\Temp\CP26404104636484Session\CPTrustFolder26404104636500\PPTImport26404111226281\data\asimages\{C1B5BBE8-13F7-4544-AD47-BA1250CDE4B9}_18.png&quot;/&gt;&lt;left val=&quot;40&quot;/&gt;&lt;top val=&quot;212&quot;/&gt;&lt;width val=&quot;871&quot;/&gt;&lt;height val=&quot;41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8E9516-2553-447D-853D-B5739639D0DC}&quot;/&gt;&lt;isInvalidForFieldText val=&quot;0&quot;/&gt;&lt;Image&gt;&lt;filename val=&quot;C:\Users\User\AppData\Local\Temp\CP26404104636484Session\CPTrustFolder26404104636500\PPTImport26404111226281\data\asimages\{7A8E9516-2553-447D-853D-B5739639D0DC}_18.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18&quot;/&gt;&lt;/TableIndex&gt;&lt;TableIndex row=&quot;2&quot; col=&quot;1&quot;&gt;&lt;linesCount val=&quot;1&quot;/&gt;&lt;lineCharCount val=&quot;26&quot;/&gt;&lt;/TableIndex&gt;&lt;TableIndex row=&quot;2&quot; col=&quot;2&quot;&gt;&lt;linesCount val=&quot;4&quot;/&gt;&lt;lineCharCount val=&quot;55&quot;/&gt;&lt;lineCharCount val=&quot;61&quot;/&gt;&lt;lineCharCount val=&quot;58&quot;/&gt;&lt;lineCharCount val=&quot;33&quot;/&gt;&lt;/TableIndex&gt;&lt;TableIndex row=&quot;3&quot; col=&quot;1&quot;&gt;&lt;linesCount val=&quot;1&quot;/&gt;&lt;lineCharCount val=&quot;29&quot;/&gt;&lt;/TableIndex&gt;&lt;TableIndex row=&quot;3&quot; col=&quot;2&quot;&gt;&lt;linesCount val=&quot;3&quot;/&gt;&lt;lineCharCount val=&quot;55&quot;/&gt;&lt;lineCharCount val=&quot;60&quot;/&gt;&lt;lineCharCount val=&quot;40&quot;/&gt;&lt;/TableIndex&gt;&lt;TableIndex row=&quot;4&quot; col=&quot;1&quot;&gt;&lt;linesCount val=&quot;2&quot;/&gt;&lt;lineCharCount val=&quot;30&quot;/&gt;&lt;lineCharCount val=&quot;11&quot;/&gt;&lt;/TableIndex&gt;&lt;TableIndex row=&quot;4&quot; col=&quot;2&quot;&gt;&lt;linesCount val=&quot;4&quot;/&gt;&lt;lineCharCount val=&quot;55&quot;/&gt;&lt;lineCharCount val=&quot;56&quot;/&gt;&lt;lineCharCount val=&quot;62&quot;/&gt;&lt;lineCharCount val=&quot;29&quot;/&gt;&lt;/TableIndex&gt;&lt;TableIndex row=&quot;5&quot; col=&quot;1&quot;&gt;&lt;linesCount val=&quot;3&quot;/&gt;&lt;lineCharCount val=&quot;29&quot;/&gt;&lt;lineCharCount val=&quot;34&quot;/&gt;&lt;lineCharCount val=&quot;20&quot;/&gt;&lt;/TableIndex&gt;&lt;TableIndex row=&quot;5&quot; col=&quot;2&quot;&gt;&lt;linesCount val=&quot;3&quot;/&gt;&lt;lineCharCount val=&quot;51&quot;/&gt;&lt;lineCharCount val=&quot;57&quot;/&gt;&lt;lineCharCount val=&quot;47&quot;/&gt;&lt;/TableIndex&gt;&lt;/ShapeTextInfo&gt;"/>
  <p:tag name="PRESENTER_SHAPEINFO" val="&lt;ThreeDShapeInfo&gt;&lt;uuid val=&quot;{A17FB5BA-4D06-45C7-8FF3-56EC97A42646}&quot;/&gt;&lt;isInvalidForFieldText val=&quot;0&quot;/&gt;&lt;Image&gt;&lt;filename val=&quot;C:\Users\User\AppData\Local\Temp\CP26404104636484Session\CPTrustFolder26404104636500\PPTImport26404111226281\data\asimages\{A17FB5BA-4D06-45C7-8FF3-56EC97A42646}_19.png&quot;/&gt;&lt;left val=&quot;46&quot;/&gt;&lt;top val=&quot;190&quot;/&gt;&lt;width val=&quot;870&quot;/&gt;&lt;height val=&quot;457&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073AC2F7-0F7E-43AD-B798-4CE266D47D12}&quot;/&gt;&lt;isInvalidForFieldText val=&quot;0&quot;/&gt;&lt;Image&gt;&lt;filename val=&quot;C:\Users\User\AppData\Local\Temp\CP26404104636484Session\CPTrustFolder26404104636500\PPTImport26404111226281\data\asimages\{073AC2F7-0F7E-43AD-B798-4CE266D47D12}_19.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AF7E8ED-CE26-4224-A7D3-3B963526297F}&quot;/&gt;&lt;isInvalidForFieldText val=&quot;0&quot;/&gt;&lt;Image&gt;&lt;filename val=&quot;C:\Users\User\AppData\Local\Temp\CP26404104636484Session\CPTrustFolder26404104636500\PPTImport26404111226281\data\asimages\{1AF7E8ED-CE26-4224-A7D3-3B963526297F}_19.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18&quot;/&gt;&lt;/TableIndex&gt;&lt;TableIndex row=&quot;2&quot; col=&quot;1&quot;&gt;&lt;linesCount val=&quot;1&quot;/&gt;&lt;lineCharCount val=&quot;26&quot;/&gt;&lt;/TableIndex&gt;&lt;TableIndex row=&quot;2&quot; col=&quot;2&quot;&gt;&lt;linesCount val=&quot;9&quot;/&gt;&lt;lineCharCount val=&quot;59&quot;/&gt;&lt;lineCharCount val=&quot;62&quot;/&gt;&lt;lineCharCount val=&quot;59&quot;/&gt;&lt;lineCharCount val=&quot;56&quot;/&gt;&lt;lineCharCount val=&quot;55&quot;/&gt;&lt;lineCharCount val=&quot;58&quot;/&gt;&lt;lineCharCount val=&quot;57&quot;/&gt;&lt;lineCharCount val=&quot;61&quot;/&gt;&lt;lineCharCount val=&quot;45&quot;/&gt;&lt;/TableIndex&gt;&lt;TableIndex row=&quot;3&quot; col=&quot;1&quot;&gt;&lt;linesCount val=&quot;1&quot;/&gt;&lt;lineCharCount val=&quot;29&quot;/&gt;&lt;/TableIndex&gt;&lt;TableIndex row=&quot;3&quot; col=&quot;2&quot;&gt;&lt;linesCount val=&quot;8&quot;/&gt;&lt;lineCharCount val=&quot;59&quot;/&gt;&lt;lineCharCount val=&quot;62&quot;/&gt;&lt;lineCharCount val=&quot;64&quot;/&gt;&lt;lineCharCount val=&quot;54&quot;/&gt;&lt;lineCharCount val=&quot;61&quot;/&gt;&lt;lineCharCount val=&quot;60&quot;/&gt;&lt;lineCharCount val=&quot;59&quot;/&gt;&lt;lineCharCount val=&quot;33&quot;/&gt;&lt;/TableIndex&gt;&lt;/ShapeTextInfo&gt;"/>
  <p:tag name="PRESENTER_SHAPEINFO" val="&lt;ThreeDShapeInfo&gt;&lt;uuid val=&quot;{5E9462CB-15CF-4797-8E60-27E2BCD00BF1}&quot;/&gt;&lt;isInvalidForFieldText val=&quot;0&quot;/&gt;&lt;Image&gt;&lt;filename val=&quot;C:\Users\User\AppData\Local\Temp\CP26404104636484Session\CPTrustFolder26404104636500\PPTImport26404111226281\data\asimages\{5E9462CB-15CF-4797-8E60-27E2BCD00BF1}_20.png&quot;/&gt;&lt;left val=&quot;46&quot;/&gt;&lt;top val=&quot;190&quot;/&gt;&lt;width val=&quot;870&quot;/&gt;&lt;height val=&quot;477&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D2037D27-A270-428B-9975-7075F2B2AB53}&quot;/&gt;&lt;isInvalidForFieldText val=&quot;0&quot;/&gt;&lt;Image&gt;&lt;filename val=&quot;C:\Users\User\AppData\Local\Temp\CP26404104636484Session\CPTrustFolder26404104636500\PPTImport26404111226281\data\asimages\{D2037D27-A270-428B-9975-7075F2B2AB53}_20.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3BCD05-4CB7-4785-8E61-D3FD00CD3743}&quot;/&gt;&lt;isInvalidForFieldText val=&quot;0&quot;/&gt;&lt;Image&gt;&lt;filename val=&quot;C:\Users\User\AppData\Local\Temp\CP26404104636484Session\CPTrustFolder26404104636500\PPTImport26404111226281\data\asimages\{713BCD05-4CB7-4785-8E61-D3FD00CD3743}_20.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18&quot;/&gt;&lt;/TableIndex&gt;&lt;TableIndex row=&quot;2&quot; col=&quot;1&quot;&gt;&lt;linesCount val=&quot;2&quot;/&gt;&lt;lineCharCount val=&quot;29&quot;/&gt;&lt;lineCharCount val=&quot;11&quot;/&gt;&lt;/TableIndex&gt;&lt;TableIndex row=&quot;2&quot; col=&quot;2&quot;&gt;&lt;linesCount val=&quot;9&quot;/&gt;&lt;lineCharCount val=&quot;55&quot;/&gt;&lt;lineCharCount val=&quot;51&quot;/&gt;&lt;lineCharCount val=&quot;53&quot;/&gt;&lt;lineCharCount val=&quot;64&quot;/&gt;&lt;lineCharCount val=&quot;54&quot;/&gt;&lt;lineCharCount val=&quot;61&quot;/&gt;&lt;lineCharCount val=&quot;60&quot;/&gt;&lt;lineCharCount val=&quot;59&quot;/&gt;&lt;lineCharCount val=&quot;33&quot;/&gt;&lt;/TableIndex&gt;&lt;TableIndex row=&quot;3&quot; col=&quot;1&quot;&gt;&lt;linesCount val=&quot;3&quot;/&gt;&lt;lineCharCount val=&quot;29&quot;/&gt;&lt;lineCharCount val=&quot;34&quot;/&gt;&lt;lineCharCount val=&quot;21&quot;/&gt;&lt;/TableIndex&gt;&lt;TableIndex row=&quot;3&quot; col=&quot;2&quot;&gt;&lt;linesCount val=&quot;8&quot;/&gt;&lt;lineCharCount val=&quot;60&quot;/&gt;&lt;lineCharCount val=&quot;59&quot;/&gt;&lt;lineCharCount val=&quot;58&quot;/&gt;&lt;lineCharCount val=&quot;58&quot;/&gt;&lt;lineCharCount val=&quot;61&quot;/&gt;&lt;lineCharCount val=&quot;53&quot;/&gt;&lt;lineCharCount val=&quot;63&quot;/&gt;&lt;lineCharCount val=&quot;14&quot;/&gt;&lt;/TableIndex&gt;&lt;/ShapeTextInfo&gt;"/>
  <p:tag name="PRESENTER_SHAPEINFO" val="&lt;ThreeDShapeInfo&gt;&lt;uuid val=&quot;{5B31E5DC-E78D-4997-B931-D5D8EDEFB1F1}&quot;/&gt;&lt;isInvalidForFieldText val=&quot;0&quot;/&gt;&lt;Image&gt;&lt;filename val=&quot;C:\Users\User\AppData\Local\Temp\CP26404104636484Session\CPTrustFolder26404104636500\PPTImport26404111226281\data\asimages\{5B31E5DC-E78D-4997-B931-D5D8EDEFB1F1}_21.png&quot;/&gt;&lt;left val=&quot;46&quot;/&gt;&lt;top val=&quot;189&quot;/&gt;&lt;width val=&quot;870&quot;/&gt;&lt;height val=&quot;45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4C1C990A-8C4D-4358-9F5B-F6D9D5770E7F}&quot;/&gt;&lt;isInvalidForFieldText val=&quot;0&quot;/&gt;&lt;Image&gt;&lt;filename val=&quot;C:\Users\User\AppData\Local\Temp\CP26404104636484Session\CPTrustFolder26404104636500\PPTImport26404111226281\data\asimages\{4C1C990A-8C4D-4358-9F5B-F6D9D5770E7F}_21.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1D4B57B-19BF-47CD-9409-97BFAF7DE705}&quot;/&gt;&lt;isInvalidForFieldText val=&quot;0&quot;/&gt;&lt;Image&gt;&lt;filename val=&quot;C:\Users\User\AppData\Local\Temp\CP26404104636484Session\CPTrustFolder26404104636500\PPTImport26404111226281\data\asimages\{E1D4B57B-19BF-47CD-9409-97BFAF7DE705}_21.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18&quot;/&gt;&lt;/TableIndex&gt;&lt;TableIndex row=&quot;2&quot; col=&quot;1&quot;&gt;&lt;linesCount val=&quot;2&quot;/&gt;&lt;lineCharCount val=&quot;30&quot;/&gt;&lt;lineCharCount val=&quot;17&quot;/&gt;&lt;/TableIndex&gt;&lt;TableIndex row=&quot;2&quot; col=&quot;2&quot;&gt;&lt;linesCount val=&quot;10&quot;/&gt;&lt;lineCharCount val=&quot;59&quot;/&gt;&lt;lineCharCount val=&quot;57&quot;/&gt;&lt;lineCharCount val=&quot;54&quot;/&gt;&lt;lineCharCount val=&quot;55&quot;/&gt;&lt;lineCharCount val=&quot;20&quot;/&gt;&lt;lineCharCount val=&quot;54&quot;/&gt;&lt;lineCharCount val=&quot;61&quot;/&gt;&lt;lineCharCount val=&quot;61&quot;/&gt;&lt;lineCharCount val=&quot;59&quot;/&gt;&lt;lineCharCount val=&quot;33&quot;/&gt;&lt;/TableIndex&gt;&lt;/ShapeTextInfo&gt;"/>
  <p:tag name="PRESENTER_SHAPEINFO" val="&lt;ThreeDShapeInfo&gt;&lt;uuid val=&quot;{03B0254A-55A5-4F03-B39B-C49B7ECD787A}&quot;/&gt;&lt;isInvalidForFieldText val=&quot;0&quot;/&gt;&lt;Image&gt;&lt;filename val=&quot;C:\Users\User\AppData\Local\Temp\CP26404104636484Session\CPTrustFolder26404104636500\PPTImport26404111226281\data\asimages\{03B0254A-55A5-4F03-B39B-C49B7ECD787A}_22.png&quot;/&gt;&lt;left val=&quot;46&quot;/&gt;&lt;top val=&quot;190&quot;/&gt;&lt;width val=&quot;870&quot;/&gt;&lt;height val=&quot;44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672D3064-2CE8-4528-BD12-8EFC02A79285}&quot;/&gt;&lt;isInvalidForFieldText val=&quot;0&quot;/&gt;&lt;Image&gt;&lt;filename val=&quot;C:\Users\User\AppData\Local\Temp\CP26404104636484Session\CPTrustFolder26404104636500\PPTImport26404111226281\data\asimages\{672D3064-2CE8-4528-BD12-8EFC02A79285}_22.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590635-65AA-44BB-AEBC-998D7FF362C6}&quot;/&gt;&lt;isInvalidForFieldText val=&quot;0&quot;/&gt;&lt;Image&gt;&lt;filename val=&quot;C:\Users\User\AppData\Local\Temp\CP26404104636484Session\CPTrustFolder26404104636500\PPTImport26404111226281\data\asimages\{19590635-65AA-44BB-AEBC-998D7FF362C6}_22.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DD7589FB-F1C7-4661-8AA2-2BDCF6BEC271}&quot;/&gt;&lt;isInvalidForFieldText val=&quot;0&quot;/&gt;&lt;Image&gt;&lt;filename val=&quot;C:\Users\User\AppData\Local\Temp\CP26404104636484Session\CPTrustFolder26404104636500\PPTImport26404111226281\data\asimages\{DD7589FB-F1C7-4661-8AA2-2BDCF6BEC271}_23.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7&quot;/&gt;&lt;lineCharCount val=&quot;72&quot;/&gt;&lt;lineCharCount val=&quot;53&quot;/&gt;&lt;lineCharCount val=&quot;47&quot;/&gt;&lt;lineCharCount val=&quot;66&quot;/&gt;&lt;lineCharCount val=&quot;17&quot;/&gt;&lt;lineCharCount val=&quot;33&quot;/&gt;&lt;lineCharCount val=&quot;33&quot;/&gt;&lt;lineCharCount val=&quot;33&quot;/&gt;&lt;lineCharCount val=&quot;22&quot;/&gt;&lt;/TableIndex&gt;&lt;/ShapeTextInfo&gt;"/>
  <p:tag name="HTML_SHAPEINFO" val="&lt;ThreeDShapeInfo&gt;&lt;uuid val=&quot;{47C7675C-CE9B-4D7E-AA54-99FBF4CB2E30}&quot;/&gt;&lt;isInvalidForFieldText val=&quot;0&quot;/&gt;&lt;Image&gt;&lt;filename val=&quot;C:\Users\User\AppData\Local\Temp\CP26404104636484Session\CPTrustFolder26404104636500\PPTImport26404111226281\data\asimages\{47C7675C-CE9B-4D7E-AA54-99FBF4CB2E30}_23.png&quot;/&gt;&lt;left val=&quot;40&quot;/&gt;&lt;top val=&quot;212&quot;/&gt;&lt;width val=&quot;871&quot;/&gt;&lt;height val=&quot;41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3AD97C4-19DA-4F72-8C5B-49C614B2C28C}&quot;/&gt;&lt;isInvalidForFieldText val=&quot;0&quot;/&gt;&lt;Image&gt;&lt;filename val=&quot;C:\Users\User\AppData\Local\Temp\CP26404104636484Session\CPTrustFolder26404104636500\PPTImport26404111226281\data\asimages\{43AD97C4-19DA-4F72-8C5B-49C614B2C28C}_23.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34DA09C9-F3C9-487F-9E7A-9950C32F92B6}&quot;/&gt;&lt;isInvalidForFieldText val=&quot;0&quot;/&gt;&lt;Image&gt;&lt;filename val=&quot;C:\Users\User\AppData\Local\Temp\CP26404104636484Session\CPTrustFolder26404104636500\PPTImport26404111226281\data\asimages\{34DA09C9-F3C9-487F-9E7A-9950C32F92B6}_24.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72&quot;/&gt;&lt;lineCharCount val=&quot;53&quot;/&gt;&lt;lineCharCount val=&quot;58&quot;/&gt;&lt;lineCharCount val=&quot;70&quot;/&gt;&lt;lineCharCount val=&quot;22&quot;/&gt;&lt;lineCharCount val=&quot;70&quot;/&gt;&lt;lineCharCount val=&quot;31&quot;/&gt;&lt;lineCharCount val=&quot;61&quot;/&gt;&lt;lineCharCount val=&quot;62&quot;/&gt;&lt;lineCharCount val=&quot;11&quot;/&gt;&lt;lineCharCount val=&quot;1&quot;/&gt;&lt;/TableIndex&gt;&lt;/ShapeTextInfo&gt;"/>
  <p:tag name="HTML_SHAPEINFO" val="&lt;ThreeDShapeInfo&gt;&lt;uuid val=&quot;{9D83CF11-BB8F-40A8-B1F8-4DBB489C58D0}&quot;/&gt;&lt;isInvalidForFieldText val=&quot;0&quot;/&gt;&lt;Image&gt;&lt;filename val=&quot;C:\Users\User\AppData\Local\Temp\CP26404104636484Session\CPTrustFolder26404104636500\PPTImport26404111226281\data\asimages\{9D83CF11-BB8F-40A8-B1F8-4DBB489C58D0}_24.png&quot;/&gt;&lt;left val=&quot;40&quot;/&gt;&lt;top val=&quot;212&quot;/&gt;&lt;width val=&quot;877&quot;/&gt;&lt;height val=&quot;44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81DD09B-05E1-40D5-A524-8EDA492E9ED3}&quot;/&gt;&lt;isInvalidForFieldText val=&quot;0&quot;/&gt;&lt;Image&gt;&lt;filename val=&quot;C:\Users\User\AppData\Local\Temp\CP26404104636484Session\CPTrustFolder26404104636500\PPTImport26404111226281\data\asimages\{381DD09B-05E1-40D5-A524-8EDA492E9ED3}_24.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9&quot;/&gt;&lt;/TableIndex&gt;&lt;/ShapeTextInfo&gt;"/>
  <p:tag name="HTML_SHAPEINFO" val="&lt;ThreeDShapeInfo&gt;&lt;uuid val=&quot;{94FC160D-3ED2-4629-99BA-8AC820BE18F7}&quot;/&gt;&lt;isInvalidForFieldText val=&quot;0&quot;/&gt;&lt;Image&gt;&lt;filename val=&quot;C:\Users\User\AppData\Local\Temp\CP26404104636484Session\CPTrustFolder26404104636500\PPTImport26404111226281\data\asimages\{94FC160D-3ED2-4629-99BA-8AC820BE18F7}_25.png&quot;/&gt;&lt;left val=&quot;0&quot;/&gt;&lt;top val=&quot;76&quot;/&gt;&lt;width val=&quot;961&quot;/&gt;&lt;height val=&quot;124&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6&quot;/&gt;&lt;lineCharCount val=&quot;22&quot;/&gt;&lt;lineCharCount val=&quot;1&quot;/&gt;&lt;lineCharCount val=&quot;1&quot;/&gt;&lt;/TableIndex&gt;&lt;/ShapeTextInfo&gt;"/>
  <p:tag name="HTML_SHAPEINFO" val="&lt;ThreeDShapeInfo&gt;&lt;uuid val=&quot;{31FB1F09-5F42-43DD-8468-C79A7E5FA542}&quot;/&gt;&lt;isInvalidForFieldText val=&quot;0&quot;/&gt;&lt;Image&gt;&lt;filename val=&quot;C:\Users\User\AppData\Local\Temp\CP26404104636484Session\CPTrustFolder26404104636500\PPTImport26404111226281\data\asimages\{31FB1F09-5F42-43DD-8468-C79A7E5FA542}_25.png&quot;/&gt;&lt;left val=&quot;40&quot;/&gt;&lt;top val=&quot;212&quot;/&gt;&lt;width val=&quot;874&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D15CB8F-1C39-40B5-9A61-73F5D55541AB}&quot;/&gt;&lt;isInvalidForFieldText val=&quot;0&quot;/&gt;&lt;Image&gt;&lt;filename val=&quot;C:\Users\User\AppData\Local\Temp\CP26404104636484Session\CPTrustFolder26404104636500\PPTImport26404111226281\data\asimages\{ED15CB8F-1C39-40B5-9A61-73F5D55541AB}_25.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3B8B4013-C0E9-45A9-9726-D22A81EE6262}&quot;/&gt;&lt;isInvalidForFieldText val=&quot;0&quot;/&gt;&lt;Image&gt;&lt;filename val=&quot;C:\Users\User\AppData\Local\Temp\CP26404104636484Session\CPTrustFolder26404104636500\PPTImport26404111226281\data\asimages\{3B8B4013-C0E9-45A9-9726-D22A81EE6262}_26.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quot;/&gt;&lt;/TableIndex&gt;&lt;/ShapeTextInfo&gt;"/>
  <p:tag name="HTML_SHAPEINFO" val="&lt;ThreeDShapeInfo&gt;&lt;uuid val=&quot;{54369065-F2D8-4628-920A-6F639A7D3682}&quot;/&gt;&lt;isInvalidForFieldText val=&quot;0&quot;/&gt;&lt;Image&gt;&lt;filename val=&quot;C:\Users\User\AppData\Local\Temp\CP26404104636484Session\CPTrustFolder26404104636500\PPTImport26404111226281\data\asimages\{54369065-F2D8-4628-920A-6F639A7D3682}_26.png&quot;/&gt;&lt;left val=&quot;40&quot;/&gt;&lt;top val=&quot;212&quot;/&gt;&lt;width val=&quot;871&quot;/&gt;&lt;height val=&quot;41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453BBE4-9BF4-4100-90CD-66CCA724C194}&quot;/&gt;&lt;isInvalidForFieldText val=&quot;0&quot;/&gt;&lt;Image&gt;&lt;filename val=&quot;C:\Users\User\AppData\Local\Temp\CP26404104636484Session\CPTrustFolder26404104636500\PPTImport26404111226281\data\asimages\{A453BBE4-9BF4-4100-90CD-66CCA724C194}_26.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427F0C54-5489-41C1-810D-44D80B8A61E5}&quot;/&gt;&lt;isInvalidForFieldText val=&quot;0&quot;/&gt;&lt;Image&gt;&lt;filename val=&quot;C:\Users\User\AppData\Local\Temp\CP26404104636484Session\CPTrustFolder26404104636500\PPTImport26404111226281\data\asimages\{427F0C54-5489-41C1-810D-44D80B8A61E5}_27.png&quot;/&gt;&lt;left val=&quot;0&quot;/&gt;&lt;top val=&quot;278&quot;/&gt;&lt;width val=&quot;961&quot;/&gt;&lt;height val=&quot;20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F4D88BA-72C4-4600-B144-6FDCDB24D56B}&quot;/&gt;&lt;isInvalidForFieldText val=&quot;0&quot;/&gt;&lt;Image&gt;&lt;filename val=&quot;C:\Users\User\AppData\Local\Temp\CP26404104636484Session\CPTrustFolder26404104636500\PPTImport26404111226281\data\asimages\{CF4D88BA-72C4-4600-B144-6FDCDB24D56B}_27.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810AAC7-C23B-4E1B-9358-72B408BA56CD}&quot;/&gt;&lt;isInvalidForFieldText val=&quot;0&quot;/&gt;&lt;Image&gt;&lt;filename val=&quot;C:\Users\User\AppData\Local\Temp\CP26404104636484Session\CPTrustFolder26404104636500\PPTImport26404111226281\data\asimages\{B810AAC7-C23B-4E1B-9358-72B408BA56CD}_28.png&quot;/&gt;&lt;left val=&quot;0&quot;/&gt;&lt;top val=&quot;278&quot;/&gt;&lt;width val=&quot;961&quot;/&gt;&lt;height val=&quot;20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5AC44DB-3DBE-4AE4-B380-93ED4006A429}&quot;/&gt;&lt;isInvalidForFieldText val=&quot;0&quot;/&gt;&lt;Image&gt;&lt;filename val=&quot;C:\Users\User\AppData\Local\Temp\CP26404104636484Session\CPTrustFolder26404104636500\PPTImport26404111226281\data\asimages\{A5AC44DB-3DBE-4AE4-B380-93ED4006A429}_28.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VA Design Theme 0426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Theme 042618" id="{2606C69B-A17F-4EDF-AB28-92E6A9B0AAF5}" vid="{3DA8055E-FFF6-4F5F-9954-95F1895823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B1A36E89F4AB4FB8FDE0799973E4F5" ma:contentTypeVersion="0" ma:contentTypeDescription="Create a new document." ma:contentTypeScope="" ma:versionID="341f99538cb21d00b21aae0ab27603c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496578-CD99-4F58-8C02-0AFAC393B55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F22C3BB5-5416-4404-B8A8-98B5EC96470B}">
  <ds:schemaRefs>
    <ds:schemaRef ds:uri="http://schemas.microsoft.com/sharepoint/v3/contenttype/forms"/>
  </ds:schemaRefs>
</ds:datastoreItem>
</file>

<file path=customXml/itemProps3.xml><?xml version="1.0" encoding="utf-8"?>
<ds:datastoreItem xmlns:ds="http://schemas.openxmlformats.org/officeDocument/2006/customXml" ds:itemID="{E0763458-47CE-4514-AA97-D882A67832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Design Theme 042618</Template>
  <TotalTime>790</TotalTime>
  <Words>1726</Words>
  <Application>Microsoft Office PowerPoint</Application>
  <PresentationFormat>On-screen Show (4:3)</PresentationFormat>
  <Paragraphs>200</Paragraphs>
  <Slides>28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 New Roman</vt:lpstr>
      <vt:lpstr>Wingdings</vt:lpstr>
      <vt:lpstr>VA Design Theme 042618</vt:lpstr>
      <vt:lpstr>Disability Benefits Questionnaires (DBQs) and Medical Opinions</vt:lpstr>
      <vt:lpstr>Lesson Objectives</vt:lpstr>
      <vt:lpstr>References</vt:lpstr>
      <vt:lpstr>DBQ Overview</vt:lpstr>
      <vt:lpstr>Demonstration</vt:lpstr>
      <vt:lpstr>Hearing Loss and Tinnitus DBQ</vt:lpstr>
      <vt:lpstr>Demonstration - Hearing Loss and Tinnitus DBQ</vt:lpstr>
      <vt:lpstr>Diabetes Mellitus DBQ</vt:lpstr>
      <vt:lpstr>Demonstration – Diabetes Mellitus DBA</vt:lpstr>
      <vt:lpstr>Post Traumatic Stress Disorder DBQ</vt:lpstr>
      <vt:lpstr>Demonstration –PTSD Initial DBQ</vt:lpstr>
      <vt:lpstr>Gulf War General Medical DBQ</vt:lpstr>
      <vt:lpstr>DBQ Medical Opinion Instructions</vt:lpstr>
      <vt:lpstr>Single Medical Opinion Request</vt:lpstr>
      <vt:lpstr>Multiple Medical Opinion Requests</vt:lpstr>
      <vt:lpstr>Medical Opinion Templates</vt:lpstr>
      <vt:lpstr>Identify the Medical Opinion</vt:lpstr>
      <vt:lpstr>Type of Medical Opinion</vt:lpstr>
      <vt:lpstr>Contention </vt:lpstr>
      <vt:lpstr>Opinion Request</vt:lpstr>
      <vt:lpstr>Opinion Request (Continued)</vt:lpstr>
      <vt:lpstr>Opinion Request (Continued)</vt:lpstr>
      <vt:lpstr>Potentially Relevant Evidence</vt:lpstr>
      <vt:lpstr>Potentially Relevant Evidence</vt:lpstr>
      <vt:lpstr>Insert Additional Instructions to Clinician as Necessary</vt:lpstr>
      <vt:lpstr>Demonstration – Medical Opinion DBQ</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Benefits Questionnaires (DBQs) And Medical Opinions PowerPoint Presentation</dc:title>
  <dc:subject>VSR, RVSR, DRO</dc:subject>
  <dc:creator>Department of Veteran Affairs, Veterans Benefits Administration, Compensation Service, STAFF</dc:creator>
  <cp:keywords>disability, benefits, questionnaires, DBQ, overview, hearing, loss, tinnitus, diabetes, mellitus, post, traumatic, stress, disorder, gulf, war, general, medical, medical, opinion, instructions, single, request, multiple, medical, opinion, templates, VISTA, CAPRI</cp:keywords>
  <dc:description>This lesson introduces trainees to the changes in DBQs and requesting medical opinions utilizing the Medical Opinion DBQ.</dc:description>
  <cp:lastModifiedBy>Kathy Poole</cp:lastModifiedBy>
  <cp:revision>85</cp:revision>
  <cp:lastPrinted>2000-11-13T16:27:02Z</cp:lastPrinted>
  <dcterms:created xsi:type="dcterms:W3CDTF">2012-04-23T13:50:00Z</dcterms:created>
  <dcterms:modified xsi:type="dcterms:W3CDTF">2018-08-10T13:26:43Z</dcterms:modified>
  <cp:category>NTC Curriculum</cp:category>
  <cp:contentStatus>June 14, 2012</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