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49" r:id="rId4"/>
  </p:sldMasterIdLst>
  <p:notesMasterIdLst>
    <p:notesMasterId r:id="rId28"/>
  </p:notesMasterIdLst>
  <p:handoutMasterIdLst>
    <p:handoutMasterId r:id="rId29"/>
  </p:handoutMasterIdLst>
  <p:sldIdLst>
    <p:sldId id="256" r:id="rId5"/>
    <p:sldId id="263" r:id="rId6"/>
    <p:sldId id="359" r:id="rId7"/>
    <p:sldId id="411" r:id="rId8"/>
    <p:sldId id="412" r:id="rId9"/>
    <p:sldId id="414" r:id="rId10"/>
    <p:sldId id="421" r:id="rId11"/>
    <p:sldId id="415" r:id="rId12"/>
    <p:sldId id="422" r:id="rId13"/>
    <p:sldId id="423" r:id="rId14"/>
    <p:sldId id="424" r:id="rId15"/>
    <p:sldId id="416" r:id="rId16"/>
    <p:sldId id="418" r:id="rId17"/>
    <p:sldId id="419" r:id="rId18"/>
    <p:sldId id="420" r:id="rId19"/>
    <p:sldId id="425" r:id="rId20"/>
    <p:sldId id="426" r:id="rId21"/>
    <p:sldId id="427" r:id="rId22"/>
    <p:sldId id="429" r:id="rId23"/>
    <p:sldId id="430" r:id="rId24"/>
    <p:sldId id="428" r:id="rId25"/>
    <p:sldId id="357" r:id="rId26"/>
    <p:sldId id="43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B7D"/>
    <a:srgbClr val="000066"/>
    <a:srgbClr val="CC0000"/>
    <a:srgbClr val="BBBBFF"/>
    <a:srgbClr val="ABABFF"/>
    <a:srgbClr val="1D3275"/>
    <a:srgbClr val="0033CC"/>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3899" autoAdjust="0"/>
  </p:normalViewPr>
  <p:slideViewPr>
    <p:cSldViewPr showGuides="1">
      <p:cViewPr varScale="1">
        <p:scale>
          <a:sx n="106" d="100"/>
          <a:sy n="106" d="100"/>
        </p:scale>
        <p:origin x="852" y="78"/>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99539E1-10BE-4722-BAE0-3325B2F4CDF2}"/>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cs typeface="+mn-cs"/>
              </a:defRPr>
            </a:lvl1pPr>
          </a:lstStyle>
          <a:p>
            <a:pPr>
              <a:defRPr/>
            </a:pPr>
            <a:r>
              <a:rPr lang="en-US"/>
              <a:t>VBA Overview</a:t>
            </a:r>
          </a:p>
        </p:txBody>
      </p:sp>
      <p:sp>
        <p:nvSpPr>
          <p:cNvPr id="4099" name="Rectangle 3">
            <a:extLst>
              <a:ext uri="{FF2B5EF4-FFF2-40B4-BE49-F238E27FC236}">
                <a16:creationId xmlns:a16="http://schemas.microsoft.com/office/drawing/2014/main" id="{BCFD6C4F-AA59-486F-BE23-56C1C681CF7B}"/>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atin typeface="Times New Roman" panose="02020603050405020304" pitchFamily="18" charset="0"/>
                <a:cs typeface="+mn-cs"/>
              </a:defRPr>
            </a:lvl1pPr>
          </a:lstStyle>
          <a:p>
            <a:pPr>
              <a:defRPr/>
            </a:pPr>
            <a:endParaRPr lang="en-US"/>
          </a:p>
        </p:txBody>
      </p:sp>
      <p:sp>
        <p:nvSpPr>
          <p:cNvPr id="4100" name="Rectangle 4">
            <a:extLst>
              <a:ext uri="{FF2B5EF4-FFF2-40B4-BE49-F238E27FC236}">
                <a16:creationId xmlns:a16="http://schemas.microsoft.com/office/drawing/2014/main" id="{D7E65BE1-E3F4-4ABD-B931-B8ABA2F9DC9E}"/>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cs typeface="+mn-cs"/>
              </a:defRPr>
            </a:lvl1pPr>
          </a:lstStyle>
          <a:p>
            <a:pPr>
              <a:defRPr/>
            </a:pPr>
            <a:endParaRPr lang="en-US"/>
          </a:p>
        </p:txBody>
      </p:sp>
      <p:sp>
        <p:nvSpPr>
          <p:cNvPr id="4101" name="Rectangle 5">
            <a:extLst>
              <a:ext uri="{FF2B5EF4-FFF2-40B4-BE49-F238E27FC236}">
                <a16:creationId xmlns:a16="http://schemas.microsoft.com/office/drawing/2014/main" id="{572B9CF3-8AC5-42EB-8DBD-3F8046D4FF10}"/>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smtClean="0">
                <a:latin typeface="Times New Roman" panose="02020603050405020304" pitchFamily="18" charset="0"/>
              </a:defRPr>
            </a:lvl1pPr>
          </a:lstStyle>
          <a:p>
            <a:pPr>
              <a:defRPr/>
            </a:pPr>
            <a:fld id="{7CD83066-88E3-41B5-99D3-C7F13A2B6D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CD52FAB-CB4C-40FE-850F-09E125FDECFC}"/>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atin typeface="Times New Roman" panose="02020603050405020304" pitchFamily="18" charset="0"/>
                <a:cs typeface="+mn-cs"/>
              </a:defRPr>
            </a:lvl1pPr>
          </a:lstStyle>
          <a:p>
            <a:pPr>
              <a:defRPr/>
            </a:pPr>
            <a:r>
              <a:rPr lang="en-US"/>
              <a:t>VBA Overview</a:t>
            </a:r>
          </a:p>
        </p:txBody>
      </p:sp>
      <p:sp>
        <p:nvSpPr>
          <p:cNvPr id="2051" name="Rectangle 3">
            <a:extLst>
              <a:ext uri="{FF2B5EF4-FFF2-40B4-BE49-F238E27FC236}">
                <a16:creationId xmlns:a16="http://schemas.microsoft.com/office/drawing/2014/main" id="{457248A8-708A-4600-BDB3-FCBE044AF870}"/>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atin typeface="Times New Roman" panose="02020603050405020304" pitchFamily="18" charset="0"/>
                <a:cs typeface="+mn-cs"/>
              </a:defRPr>
            </a:lvl1pPr>
          </a:lstStyle>
          <a:p>
            <a:pPr>
              <a:defRPr/>
            </a:pPr>
            <a:endParaRPr lang="en-US"/>
          </a:p>
        </p:txBody>
      </p:sp>
      <p:sp>
        <p:nvSpPr>
          <p:cNvPr id="3076" name="Rectangle 4">
            <a:extLst>
              <a:ext uri="{FF2B5EF4-FFF2-40B4-BE49-F238E27FC236}">
                <a16:creationId xmlns:a16="http://schemas.microsoft.com/office/drawing/2014/main" id="{7502595B-6A0B-4252-8B93-A780E6B5034A}"/>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6122C5D6-37FB-4AED-88BA-221D9A229C94}"/>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a:extLst>
              <a:ext uri="{FF2B5EF4-FFF2-40B4-BE49-F238E27FC236}">
                <a16:creationId xmlns:a16="http://schemas.microsoft.com/office/drawing/2014/main" id="{8A0200E2-209C-49E9-A09A-9FA865D87F90}"/>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atin typeface="Times New Roman" panose="02020603050405020304" pitchFamily="18" charset="0"/>
                <a:cs typeface="+mn-cs"/>
              </a:defRPr>
            </a:lvl1pPr>
          </a:lstStyle>
          <a:p>
            <a:pPr>
              <a:defRPr/>
            </a:pPr>
            <a:endParaRPr lang="en-US"/>
          </a:p>
        </p:txBody>
      </p:sp>
      <p:sp>
        <p:nvSpPr>
          <p:cNvPr id="2055" name="Rectangle 7">
            <a:extLst>
              <a:ext uri="{FF2B5EF4-FFF2-40B4-BE49-F238E27FC236}">
                <a16:creationId xmlns:a16="http://schemas.microsoft.com/office/drawing/2014/main" id="{DF0F2D0D-BD64-4D0D-AC15-081BEBC61F87}"/>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smtClean="0">
                <a:latin typeface="Times New Roman" panose="02020603050405020304" pitchFamily="18" charset="0"/>
              </a:defRPr>
            </a:lvl1pPr>
          </a:lstStyle>
          <a:p>
            <a:pPr>
              <a:defRPr/>
            </a:pPr>
            <a:fld id="{A94A4DCE-3663-4E53-B89B-EA6C3419D5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9D6C1DC-5603-48AA-A1E8-C2E80630054D}"/>
              </a:ext>
            </a:extLst>
          </p:cNvPr>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latin typeface="Times New Roman" panose="02020603050405020304" pitchFamily="18" charset="0"/>
              </a:rPr>
              <a:t>VBA Overview</a:t>
            </a:r>
          </a:p>
        </p:txBody>
      </p:sp>
      <p:sp>
        <p:nvSpPr>
          <p:cNvPr id="6147" name="Rectangle 7">
            <a:extLst>
              <a:ext uri="{FF2B5EF4-FFF2-40B4-BE49-F238E27FC236}">
                <a16:creationId xmlns:a16="http://schemas.microsoft.com/office/drawing/2014/main" id="{1F4E3DB9-C01A-46E8-A2DA-6CE5CE6201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43AE9C-C421-464A-B026-E500431CD44A}" type="slidenum">
              <a:rPr lang="en-US" altLang="en-US"/>
              <a:pPr>
                <a:spcBef>
                  <a:spcPct val="0"/>
                </a:spcBef>
              </a:pPr>
              <a:t>1</a:t>
            </a:fld>
            <a:endParaRPr lang="en-US" altLang="en-US"/>
          </a:p>
        </p:txBody>
      </p:sp>
      <p:sp>
        <p:nvSpPr>
          <p:cNvPr id="6148" name="Rectangle 2">
            <a:extLst>
              <a:ext uri="{FF2B5EF4-FFF2-40B4-BE49-F238E27FC236}">
                <a16:creationId xmlns:a16="http://schemas.microsoft.com/office/drawing/2014/main" id="{E5992A1F-86DA-4A15-9DD0-76765B5AD4B1}"/>
              </a:ext>
            </a:extLst>
          </p:cNvPr>
          <p:cNvSpPr>
            <a:spLocks noGrp="1" noRot="1" noChangeAspect="1" noChangeArrowheads="1" noTextEdit="1"/>
          </p:cNvSpPr>
          <p:nvPr>
            <p:ph type="sldImg"/>
          </p:nvPr>
        </p:nvSpPr>
        <p:spPr>
          <a:xfrm>
            <a:off x="1182688" y="698500"/>
            <a:ext cx="4646612" cy="3484563"/>
          </a:xfrm>
          <a:ln/>
        </p:spPr>
      </p:sp>
      <p:sp>
        <p:nvSpPr>
          <p:cNvPr id="6149" name="Rectangle 3">
            <a:extLst>
              <a:ext uri="{FF2B5EF4-FFF2-40B4-BE49-F238E27FC236}">
                <a16:creationId xmlns:a16="http://schemas.microsoft.com/office/drawing/2014/main" id="{4B4058ED-1E11-4B8F-9DFF-C390A67716F3}"/>
              </a:ext>
            </a:extLst>
          </p:cNvPr>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a:p>
        </p:txBody>
      </p:sp>
      <p:sp>
        <p:nvSpPr>
          <p:cNvPr id="24582" name="Footer Placeholder 5">
            <a:extLst>
              <a:ext uri="{FF2B5EF4-FFF2-40B4-BE49-F238E27FC236}">
                <a16:creationId xmlns:a16="http://schemas.microsoft.com/office/drawing/2014/main" id="{D8F3649D-409C-446C-BAC5-DB9B5B30CAD9}"/>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F836441-5F17-4442-AAE6-E8904286771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53C49CEB-4889-4FCB-B0EC-2CCA9D99EF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3796" name="Footer Placeholder 3">
            <a:extLst>
              <a:ext uri="{FF2B5EF4-FFF2-40B4-BE49-F238E27FC236}">
                <a16:creationId xmlns:a16="http://schemas.microsoft.com/office/drawing/2014/main" id="{0D95F9D6-1566-4B7D-ABB6-958FE2B2AA46}"/>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D0FC51C-4F1F-4CA5-A43E-490377F39525}"/>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30B2BDBA-965E-4953-8099-6104F423AB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Header Placeholder 3">
            <a:extLst>
              <a:ext uri="{FF2B5EF4-FFF2-40B4-BE49-F238E27FC236}">
                <a16:creationId xmlns:a16="http://schemas.microsoft.com/office/drawing/2014/main" id="{467458B9-C3B7-499D-A1BE-4D2B7FD93CF9}"/>
              </a:ext>
            </a:extLst>
          </p:cNvPr>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latin typeface="Times New Roman" panose="02020603050405020304" pitchFamily="18" charset="0"/>
              </a:rPr>
              <a:t>VBA Overview</a:t>
            </a:r>
          </a:p>
        </p:txBody>
      </p:sp>
      <p:sp>
        <p:nvSpPr>
          <p:cNvPr id="34821" name="Footer Placeholder 4">
            <a:extLst>
              <a:ext uri="{FF2B5EF4-FFF2-40B4-BE49-F238E27FC236}">
                <a16:creationId xmlns:a16="http://schemas.microsoft.com/office/drawing/2014/main" id="{3124E58D-EAE2-4432-9192-A72D3863F2E1}"/>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
        <p:nvSpPr>
          <p:cNvPr id="37894" name="Slide Number Placeholder 5">
            <a:extLst>
              <a:ext uri="{FF2B5EF4-FFF2-40B4-BE49-F238E27FC236}">
                <a16:creationId xmlns:a16="http://schemas.microsoft.com/office/drawing/2014/main" id="{5CC32B8B-CA6D-425C-A6D1-F7CF83EB69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42FE0C-6D81-473E-A087-A76948CF5574}" type="slidenum">
              <a:rPr lang="en-US" altLang="en-US"/>
              <a:pPr>
                <a:spcBef>
                  <a:spcPct val="0"/>
                </a:spcBef>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BCD9002-376B-4C91-8EFE-0298F0C6A98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1F18C83-2DBE-41A0-BD53-0AC7196854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Footer Placeholder 3">
            <a:extLst>
              <a:ext uri="{FF2B5EF4-FFF2-40B4-BE49-F238E27FC236}">
                <a16:creationId xmlns:a16="http://schemas.microsoft.com/office/drawing/2014/main" id="{602102B4-3345-442F-A103-ADF6BA6E3B84}"/>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5CF97DA-F90E-4AFE-81D4-4392F4333CE2}"/>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DE79F844-6733-4C41-92B1-891FC29A15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6628" name="Footer Placeholder 3">
            <a:extLst>
              <a:ext uri="{FF2B5EF4-FFF2-40B4-BE49-F238E27FC236}">
                <a16:creationId xmlns:a16="http://schemas.microsoft.com/office/drawing/2014/main" id="{EFAC378C-E491-4AA5-99AA-32B0F7B92D3B}"/>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FBD574-ACF1-453D-84A4-E0A3DA51D9C2}"/>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7B3F9ACE-F755-477B-AF71-93704ED468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7652" name="Footer Placeholder 3">
            <a:extLst>
              <a:ext uri="{FF2B5EF4-FFF2-40B4-BE49-F238E27FC236}">
                <a16:creationId xmlns:a16="http://schemas.microsoft.com/office/drawing/2014/main" id="{CFD0B0E2-30AD-4AF0-A1DB-2A6467DBF39B}"/>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06D535B-0952-489A-BC10-6F8D16265886}"/>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1630B7A8-E47E-4F32-A172-51956EC50D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8676" name="Footer Placeholder 3">
            <a:extLst>
              <a:ext uri="{FF2B5EF4-FFF2-40B4-BE49-F238E27FC236}">
                <a16:creationId xmlns:a16="http://schemas.microsoft.com/office/drawing/2014/main" id="{B2DA25D0-3BB2-4FFB-991E-3F6D706F76D7}"/>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C30AF5F-FB48-4E82-AE31-973CDBD2BC1B}"/>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0203F084-A634-41B0-A3B0-B46FF77A40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9700" name="Footer Placeholder 3">
            <a:extLst>
              <a:ext uri="{FF2B5EF4-FFF2-40B4-BE49-F238E27FC236}">
                <a16:creationId xmlns:a16="http://schemas.microsoft.com/office/drawing/2014/main" id="{758B14A5-8354-4920-91A0-84A850F5D78D}"/>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9229D6F-7439-4C60-9C0A-A0A3B6F14ADA}"/>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AC52555-425B-4EE5-8F6C-5A30ACFBF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0724" name="Footer Placeholder 3">
            <a:extLst>
              <a:ext uri="{FF2B5EF4-FFF2-40B4-BE49-F238E27FC236}">
                <a16:creationId xmlns:a16="http://schemas.microsoft.com/office/drawing/2014/main" id="{C3FCD22E-14DB-4B52-A061-56D280F7D63F}"/>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75ADE7E-21ED-429E-B8B6-28370343B972}"/>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5B2D6908-C53D-42E1-AB03-4BFF81DD27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1748" name="Footer Placeholder 3">
            <a:extLst>
              <a:ext uri="{FF2B5EF4-FFF2-40B4-BE49-F238E27FC236}">
                <a16:creationId xmlns:a16="http://schemas.microsoft.com/office/drawing/2014/main" id="{D7F7C2EE-06D5-4632-9379-9833DFABC524}"/>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3A11123-67B4-47F2-BA7E-F1CA918F992B}"/>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8C65E0F8-2432-4BD0-9970-812E9ABBA6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2772" name="Footer Placeholder 3">
            <a:extLst>
              <a:ext uri="{FF2B5EF4-FFF2-40B4-BE49-F238E27FC236}">
                <a16:creationId xmlns:a16="http://schemas.microsoft.com/office/drawing/2014/main" id="{40F69CA1-BDF9-4EDE-9CF5-9B74A407A839}"/>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74230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AA9198CC-F524-4D95-A977-C54351421DAD}" type="slidenum">
              <a:rPr lang="en-US" altLang="en-US" smtClean="0"/>
              <a:pPr>
                <a:defRPr/>
              </a:pPr>
              <a:t>‹#›</a:t>
            </a:fld>
            <a:endParaRPr lang="en-US" altLang="en-US" dirty="0"/>
          </a:p>
        </p:txBody>
      </p:sp>
    </p:spTree>
    <p:extLst>
      <p:ext uri="{BB962C8B-B14F-4D97-AF65-F5344CB8AC3E}">
        <p14:creationId xmlns:p14="http://schemas.microsoft.com/office/powerpoint/2010/main" val="15324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6"/>
            <a:ext cx="9144000" cy="1086867"/>
          </a:xfrm>
        </p:spPr>
        <p:txBody>
          <a:bodyPr anchor="t">
            <a:noAutofit/>
          </a:bodyPr>
          <a:lstStyle>
            <a:lvl1pPr algn="ctr">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17787D42-E047-4B4D-9E93-F26E2E1CB849}" type="slidenum">
              <a:rPr lang="en-US" altLang="en-US" smtClean="0"/>
              <a:pPr>
                <a:defRPr/>
              </a:pPr>
              <a:t>‹#›</a:t>
            </a:fld>
            <a:endParaRPr lang="en-US" altLang="en-US" dirty="0"/>
          </a:p>
        </p:txBody>
      </p:sp>
    </p:spTree>
    <p:extLst>
      <p:ext uri="{BB962C8B-B14F-4D97-AF65-F5344CB8AC3E}">
        <p14:creationId xmlns:p14="http://schemas.microsoft.com/office/powerpoint/2010/main" val="32327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25054" indent="-208360">
              <a:spcBef>
                <a:spcPts val="0"/>
              </a:spcBef>
              <a:spcAft>
                <a:spcPts val="600"/>
              </a:spcAft>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642938" indent="-217885">
              <a:spcBef>
                <a:spcPts val="0"/>
              </a:spcBef>
              <a:spcAft>
                <a:spcPts val="60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815579" indent="-172641">
              <a:spcBef>
                <a:spcPts val="0"/>
              </a:spcBef>
              <a:spcAft>
                <a:spcPts val="6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17787D42-E047-4B4D-9E93-F26E2E1CB849}" type="slidenum">
              <a:rPr lang="en-US" altLang="en-US" smtClean="0"/>
              <a:pPr>
                <a:defRPr/>
              </a:pPr>
              <a:t>‹#›</a:t>
            </a:fld>
            <a:endParaRPr lang="en-US" altLang="en-US" dirty="0"/>
          </a:p>
        </p:txBody>
      </p:sp>
    </p:spTree>
    <p:extLst>
      <p:ext uri="{BB962C8B-B14F-4D97-AF65-F5344CB8AC3E}">
        <p14:creationId xmlns:p14="http://schemas.microsoft.com/office/powerpoint/2010/main" val="346269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9" name="Picture 10" descr="veterans">
            <a:extLst>
              <a:ext uri="{FF2B5EF4-FFF2-40B4-BE49-F238E27FC236}">
                <a16:creationId xmlns:a16="http://schemas.microsoft.com/office/drawing/2014/main" id="{71DEF807-6CF1-4E7E-9BBE-B88EA9AD75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2133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97349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68AF630-993A-4CC0-A58C-F57088FA156E}"/>
              </a:ext>
            </a:extLst>
          </p:cNvPr>
          <p:cNvSpPr>
            <a:spLocks noGrp="1" noChangeArrowheads="1"/>
          </p:cNvSpPr>
          <p:nvPr>
            <p:ph type="sldNum" sz="quarter" idx="10"/>
          </p:nvPr>
        </p:nvSpPr>
        <p:spPr>
          <a:ln/>
        </p:spPr>
        <p:txBody>
          <a:bodyPr/>
          <a:lstStyle>
            <a:lvl1pPr>
              <a:defRPr/>
            </a:lvl1pPr>
          </a:lstStyle>
          <a:p>
            <a:pPr>
              <a:defRPr/>
            </a:pPr>
            <a:fld id="{1B15FED8-91BC-4132-A112-BA204FA79303}" type="slidenum">
              <a:rPr lang="en-US" altLang="en-US"/>
              <a:pPr>
                <a:defRPr/>
              </a:pPr>
              <a:t>‹#›</a:t>
            </a:fld>
            <a:endParaRPr lang="en-US" altLang="en-US"/>
          </a:p>
        </p:txBody>
      </p:sp>
    </p:spTree>
    <p:extLst>
      <p:ext uri="{BB962C8B-B14F-4D97-AF65-F5344CB8AC3E}">
        <p14:creationId xmlns:p14="http://schemas.microsoft.com/office/powerpoint/2010/main" val="357072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pPr>
              <a:defRPr/>
            </a:pPr>
            <a:fld id="{17787D42-E047-4B4D-9E93-F26E2E1CB849}" type="slidenum">
              <a:rPr lang="en-US" altLang="en-US" smtClean="0"/>
              <a:pPr>
                <a:defRPr/>
              </a:pPr>
              <a:t>‹#›</a:t>
            </a:fld>
            <a:endParaRPr lang="en-US" altLang="en-US"/>
          </a:p>
        </p:txBody>
      </p:sp>
    </p:spTree>
    <p:extLst>
      <p:ext uri="{BB962C8B-B14F-4D97-AF65-F5344CB8AC3E}">
        <p14:creationId xmlns:p14="http://schemas.microsoft.com/office/powerpoint/2010/main" val="4157430046"/>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Layout" Target="../slideLayouts/slideLayout4.xml"/><Relationship Id="rId4" Type="http://schemas.openxmlformats.org/officeDocument/2006/relationships/tags" Target="../tags/tag53.xml"/></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Layout" Target="../slideLayouts/slideLayout4.xml"/><Relationship Id="rId4" Type="http://schemas.openxmlformats.org/officeDocument/2006/relationships/tags" Target="../tags/tag57.xml"/></Relationships>
</file>

<file path=ppt/slides/_rels/slide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61.xml"/></Relationships>
</file>

<file path=ppt/slides/_rels/slide13.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65.xml"/></Relationships>
</file>

<file path=ppt/slides/_rels/slide1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69.xml"/></Relationships>
</file>

<file path=ppt/slides/_rels/slide1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73.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Layout" Target="../slideLayouts/slideLayout4.xml"/><Relationship Id="rId4" Type="http://schemas.openxmlformats.org/officeDocument/2006/relationships/tags" Target="../tags/tag77.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Layout" Target="../slideLayouts/slideLayout4.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4.xml"/><Relationship Id="rId4" Type="http://schemas.openxmlformats.org/officeDocument/2006/relationships/tags" Target="../tags/tag85.xml"/></Relationships>
</file>

<file path=ppt/slides/_rels/slide19.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Layout" Target="../slideLayouts/slideLayout4.xml"/><Relationship Id="rId4" Type="http://schemas.openxmlformats.org/officeDocument/2006/relationships/tags" Target="../tags/tag9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xml"/><Relationship Id="rId1" Type="http://schemas.openxmlformats.org/officeDocument/2006/relationships/tags" Target="../tags/tag98.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4.xml"/><Relationship Id="rId4"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notesSlide" Target="../notesSlides/notesSlide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Layout" Target="../slideLayouts/slideLayout4.xml"/><Relationship Id="rId4"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45.xml"/></Relationships>
</file>

<file path=ppt/slides/_rels/slide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Layout" Target="../slideLayouts/slideLayout2.xml"/><Relationship Id="rId4"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079A645C-32D8-453B-ABAE-EDD799623F34}"/>
              </a:ext>
            </a:extLst>
          </p:cNvPr>
          <p:cNvSpPr>
            <a:spLocks noGrp="1" noChangeArrowheads="1"/>
          </p:cNvSpPr>
          <p:nvPr>
            <p:ph type="ctrTitle"/>
            <p:custDataLst>
              <p:tags r:id="rId1"/>
            </p:custDataLst>
          </p:nvPr>
        </p:nvSpPr>
        <p:spPr>
          <a:xfrm>
            <a:off x="685800" y="2819400"/>
            <a:ext cx="7772400" cy="1219200"/>
          </a:xfrm>
        </p:spPr>
        <p:txBody>
          <a:bodyPr/>
          <a:lstStyle/>
          <a:p>
            <a:pPr eaLnBrk="1" hangingPunct="1">
              <a:defRPr/>
            </a:pPr>
            <a:r>
              <a:rPr lang="en-US" b="1" dirty="0">
                <a:solidFill>
                  <a:srgbClr val="1F4B7D"/>
                </a:solidFill>
              </a:rPr>
              <a:t>IDES Exit Interview –</a:t>
            </a:r>
            <a:br>
              <a:rPr lang="en-US" b="1" dirty="0">
                <a:solidFill>
                  <a:srgbClr val="1F4B7D"/>
                </a:solidFill>
              </a:rPr>
            </a:br>
            <a:r>
              <a:rPr lang="en-US" b="1" dirty="0">
                <a:solidFill>
                  <a:srgbClr val="1F4B7D"/>
                </a:solidFill>
              </a:rPr>
              <a:t>Military Service Coordinator (MSC)</a:t>
            </a:r>
            <a:endParaRPr lang="en-US" sz="6000" i="1" dirty="0">
              <a:solidFill>
                <a:srgbClr val="1F4B7D"/>
              </a:solidFill>
            </a:endParaRPr>
          </a:p>
        </p:txBody>
      </p:sp>
      <p:sp>
        <p:nvSpPr>
          <p:cNvPr id="3075" name="Rectangle 3">
            <a:extLst>
              <a:ext uri="{FF2B5EF4-FFF2-40B4-BE49-F238E27FC236}">
                <a16:creationId xmlns:a16="http://schemas.microsoft.com/office/drawing/2014/main" id="{87A3B126-7957-47C5-A45E-0D7BE86681A6}"/>
              </a:ext>
            </a:extLst>
          </p:cNvPr>
          <p:cNvSpPr>
            <a:spLocks noGrp="1" noChangeArrowheads="1"/>
          </p:cNvSpPr>
          <p:nvPr>
            <p:ph type="body" sz="quarter" idx="10"/>
            <p:custDataLst>
              <p:tags r:id="rId2"/>
            </p:custDataLst>
          </p:nvPr>
        </p:nvSpPr>
        <p:spPr>
          <a:xfrm>
            <a:off x="685800" y="4724400"/>
            <a:ext cx="2362200" cy="738664"/>
          </a:xfrm>
          <a:prstGeom prst="rect">
            <a:avLst/>
          </a:prstGeom>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eaLnBrk="1" hangingPunct="1">
              <a:spcBef>
                <a:spcPct val="0"/>
              </a:spcBef>
              <a:buClrTx/>
              <a:buFontTx/>
              <a:buNone/>
              <a:defRPr/>
            </a:pPr>
            <a:r>
              <a:rPr lang="en-US" altLang="en-US" b="1" kern="1200" dirty="0">
                <a:solidFill>
                  <a:srgbClr val="1F4B7D"/>
                </a:solidFill>
                <a:cs typeface="Times New Roman" panose="02020603050405020304" pitchFamily="18" charset="0"/>
              </a:rPr>
              <a:t>Compensation Service</a:t>
            </a:r>
          </a:p>
        </p:txBody>
      </p:sp>
      <p:sp>
        <p:nvSpPr>
          <p:cNvPr id="2" name="Text Placeholder 1">
            <a:extLst>
              <a:ext uri="{FF2B5EF4-FFF2-40B4-BE49-F238E27FC236}">
                <a16:creationId xmlns:a16="http://schemas.microsoft.com/office/drawing/2014/main" id="{16E5B12C-1CD2-4F7E-9839-6B4C58C3974D}"/>
              </a:ext>
            </a:extLst>
          </p:cNvPr>
          <p:cNvSpPr>
            <a:spLocks noGrp="1"/>
          </p:cNvSpPr>
          <p:nvPr>
            <p:ph type="body" sz="quarter" idx="11"/>
            <p:custDataLst>
              <p:tags r:id="rId3"/>
            </p:custDataLst>
          </p:nvPr>
        </p:nvSpPr>
        <p:spPr>
          <a:xfrm>
            <a:off x="6096000" y="4724400"/>
            <a:ext cx="2362200" cy="838200"/>
          </a:xfrm>
        </p:spPr>
        <p:txBody>
          <a:bodyPr/>
          <a:lstStyle/>
          <a:p>
            <a:r>
              <a:rPr lang="en-US" dirty="0">
                <a:solidFill>
                  <a:srgbClr val="1F4B7D"/>
                </a:solidFill>
              </a:rPr>
              <a:t>October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FB7FF3-C6A4-4648-8858-17D21D12B126}"/>
              </a:ext>
            </a:extLst>
          </p:cNvPr>
          <p:cNvSpPr>
            <a:spLocks noGrp="1"/>
          </p:cNvSpPr>
          <p:nvPr>
            <p:ph type="title"/>
            <p:custDataLst>
              <p:tags r:id="rId1"/>
            </p:custDataLst>
          </p:nvPr>
        </p:nvSpPr>
        <p:spPr>
          <a:xfrm>
            <a:off x="0" y="793629"/>
            <a:ext cx="9144000" cy="1086867"/>
          </a:xfrm>
        </p:spPr>
        <p:txBody>
          <a:bodyPr/>
          <a:lstStyle/>
          <a:p>
            <a:pPr>
              <a:spcAft>
                <a:spcPts val="600"/>
              </a:spcAft>
            </a:pPr>
            <a:r>
              <a:rPr lang="en-US" kern="0" dirty="0">
                <a:solidFill>
                  <a:schemeClr val="tx2"/>
                </a:solidFill>
                <a:cs typeface="Times New Roman" panose="02020603050405020304" pitchFamily="18" charset="0"/>
              </a:rPr>
              <a:t>Pre-Interview (Continued)</a:t>
            </a:r>
            <a:endParaRPr lang="en-US" dirty="0">
              <a:solidFill>
                <a:schemeClr val="tx2"/>
              </a:solidFill>
            </a:endParaRPr>
          </a:p>
        </p:txBody>
      </p:sp>
      <p:sp>
        <p:nvSpPr>
          <p:cNvPr id="4" name="Rectangle 3">
            <a:extLst>
              <a:ext uri="{FF2B5EF4-FFF2-40B4-BE49-F238E27FC236}">
                <a16:creationId xmlns:a16="http://schemas.microsoft.com/office/drawing/2014/main" id="{E0066B58-8FE5-4A45-99DD-487AA3B21CF1}"/>
              </a:ext>
            </a:extLst>
          </p:cNvPr>
          <p:cNvSpPr txBox="1">
            <a:spLocks noChangeArrowheads="1"/>
          </p:cNvSpPr>
          <p:nvPr>
            <p:custDataLst>
              <p:tags r:id="rId2"/>
            </p:custDataLst>
          </p:nvPr>
        </p:nvSpPr>
        <p:spPr bwMode="auto">
          <a:xfrm>
            <a:off x="571500" y="2721115"/>
            <a:ext cx="8458200" cy="2895600"/>
          </a:xfrm>
          <a:prstGeom prst="rect">
            <a:avLst/>
          </a:prstGeom>
          <a:noFill/>
          <a:ln w="9525">
            <a:noFill/>
            <a:miter lim="800000"/>
            <a:headEnd/>
            <a:tailEnd/>
          </a:ln>
        </p:spPr>
        <p:txBody>
          <a:bodyPr lIns="92075" tIns="46038" rIns="92075" bIns="46038"/>
          <a:lstStyle/>
          <a:p>
            <a:pPr marL="461963" indent="-295275"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T</a:t>
            </a:r>
            <a:r>
              <a:rPr lang="x-none" sz="2000" kern="0" dirty="0">
                <a:latin typeface="+mj-lt"/>
                <a:cs typeface="Times New Roman" panose="02020603050405020304" pitchFamily="18" charset="0"/>
              </a:rPr>
              <a:t>he DRAS prepare</a:t>
            </a:r>
            <a:r>
              <a:rPr lang="en-US" sz="2000" kern="0" dirty="0">
                <a:latin typeface="+mj-lt"/>
                <a:cs typeface="Times New Roman" panose="02020603050405020304" pitchFamily="18" charset="0"/>
              </a:rPr>
              <a:t>s</a:t>
            </a:r>
            <a:r>
              <a:rPr lang="x-none" sz="2000" kern="0" dirty="0">
                <a:latin typeface="+mj-lt"/>
                <a:cs typeface="Times New Roman" panose="02020603050405020304" pitchFamily="18" charset="0"/>
              </a:rPr>
              <a:t> a proposed disability rating and Benefits Estimate Letter. </a:t>
            </a:r>
            <a:endParaRPr lang="en-US" sz="2000" kern="0" dirty="0">
              <a:latin typeface="+mj-lt"/>
              <a:cs typeface="Times New Roman" panose="02020603050405020304" pitchFamily="18" charset="0"/>
            </a:endParaRPr>
          </a:p>
          <a:p>
            <a:pPr marL="461963" indent="-295275" eaLnBrk="1" hangingPunct="1">
              <a:spcAft>
                <a:spcPts val="600"/>
              </a:spcAft>
              <a:buClr>
                <a:schemeClr val="tx1"/>
              </a:buClr>
              <a:buFont typeface="Arial" panose="020B0604020202020204" pitchFamily="34" charset="0"/>
              <a:buChar char="•"/>
              <a:defRPr/>
            </a:pPr>
            <a:r>
              <a:rPr lang="x-none" sz="2000" kern="0" dirty="0">
                <a:latin typeface="+mj-lt"/>
                <a:cs typeface="Times New Roman" panose="02020603050405020304" pitchFamily="18" charset="0"/>
              </a:rPr>
              <a:t>The PEBLO provide</a:t>
            </a:r>
            <a:r>
              <a:rPr lang="en-US" sz="2000" kern="0" dirty="0">
                <a:latin typeface="+mj-lt"/>
                <a:cs typeface="Times New Roman" panose="02020603050405020304" pitchFamily="18" charset="0"/>
              </a:rPr>
              <a:t>s</a:t>
            </a:r>
            <a:r>
              <a:rPr lang="x-none" sz="2000" kern="0" dirty="0">
                <a:latin typeface="+mj-lt"/>
                <a:cs typeface="Times New Roman" panose="02020603050405020304" pitchFamily="18" charset="0"/>
              </a:rPr>
              <a:t> a copy of the PEB decision to the MSC</a:t>
            </a:r>
            <a:r>
              <a:rPr lang="en-US" sz="2000" kern="0" dirty="0">
                <a:latin typeface="+mj-lt"/>
                <a:cs typeface="Times New Roman" panose="02020603050405020304" pitchFamily="18" charset="0"/>
              </a:rPr>
              <a:t>. </a:t>
            </a:r>
            <a:r>
              <a:rPr lang="x-none" sz="2000" kern="0" dirty="0">
                <a:latin typeface="+mj-lt"/>
                <a:cs typeface="Times New Roman" panose="02020603050405020304" pitchFamily="18" charset="0"/>
              </a:rPr>
              <a:t> </a:t>
            </a:r>
            <a:endParaRPr lang="en-US" sz="2000" kern="0" dirty="0">
              <a:latin typeface="+mj-lt"/>
              <a:cs typeface="Times New Roman" panose="02020603050405020304" pitchFamily="18" charset="0"/>
            </a:endParaRPr>
          </a:p>
        </p:txBody>
      </p:sp>
      <p:sp>
        <p:nvSpPr>
          <p:cNvPr id="7" name="Slide Number Placeholder 6">
            <a:extLst>
              <a:ext uri="{FF2B5EF4-FFF2-40B4-BE49-F238E27FC236}">
                <a16:creationId xmlns:a16="http://schemas.microsoft.com/office/drawing/2014/main" id="{92929CF1-C302-4F70-8723-723FCFCEEC2E}"/>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10</a:t>
            </a:fld>
            <a:endParaRPr lang="en-US" altLang="en-US"/>
          </a:p>
        </p:txBody>
      </p:sp>
      <p:sp>
        <p:nvSpPr>
          <p:cNvPr id="8" name="TextBox 7">
            <a:extLst>
              <a:ext uri="{FF2B5EF4-FFF2-40B4-BE49-F238E27FC236}">
                <a16:creationId xmlns:a16="http://schemas.microsoft.com/office/drawing/2014/main" id="{30F3F4E1-EF5E-46F1-AA75-DAF9CE9CE00C}"/>
              </a:ext>
            </a:extLst>
          </p:cNvPr>
          <p:cNvSpPr txBox="1"/>
          <p:nvPr>
            <p:custDataLst>
              <p:tags r:id="rId4"/>
            </p:custDataLst>
          </p:nvPr>
        </p:nvSpPr>
        <p:spPr>
          <a:xfrm>
            <a:off x="571500" y="1981200"/>
            <a:ext cx="8229600" cy="707886"/>
          </a:xfrm>
          <a:prstGeom prst="rect">
            <a:avLst/>
          </a:prstGeom>
          <a:noFill/>
        </p:spPr>
        <p:txBody>
          <a:bodyPr wrap="square" rtlCol="0">
            <a:spAutoFit/>
          </a:bodyPr>
          <a:lstStyle/>
          <a:p>
            <a:pPr>
              <a:spcAft>
                <a:spcPts val="600"/>
              </a:spcAft>
            </a:pPr>
            <a:r>
              <a:rPr lang="x-none" sz="2000" kern="0" dirty="0">
                <a:latin typeface="+mj-lt"/>
                <a:cs typeface="Times New Roman" panose="02020603050405020304" pitchFamily="18" charset="0"/>
              </a:rPr>
              <a:t>If the </a:t>
            </a:r>
            <a:r>
              <a:rPr lang="en-US" sz="2000" kern="0" dirty="0">
                <a:latin typeface="+mj-lt"/>
                <a:cs typeface="Times New Roman" panose="02020603050405020304" pitchFamily="18" charset="0"/>
              </a:rPr>
              <a:t>participant</a:t>
            </a:r>
            <a:r>
              <a:rPr lang="x-none" sz="2000" kern="0" dirty="0">
                <a:latin typeface="+mj-lt"/>
                <a:cs typeface="Times New Roman" panose="02020603050405020304" pitchFamily="18" charset="0"/>
              </a:rPr>
              <a:t>is found unfit for duty and has accepted the PEB finding</a:t>
            </a:r>
            <a:r>
              <a:rPr lang="en-US" sz="2000" kern="0" dirty="0">
                <a:latin typeface="+mj-lt"/>
                <a:cs typeface="Times New Roman" panose="02020603050405020304" pitchFamily="18" charset="0"/>
              </a:rPr>
              <a:t>s: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ED0DCD-7D0E-4DA3-B58E-49221AD9716D}"/>
              </a:ext>
            </a:extLst>
          </p:cNvPr>
          <p:cNvSpPr>
            <a:spLocks noGrp="1"/>
          </p:cNvSpPr>
          <p:nvPr>
            <p:ph type="title"/>
            <p:custDataLst>
              <p:tags r:id="rId1"/>
            </p:custDataLst>
          </p:nvPr>
        </p:nvSpPr>
        <p:spPr>
          <a:xfrm>
            <a:off x="0" y="793629"/>
            <a:ext cx="9144000" cy="1086867"/>
          </a:xfrm>
        </p:spPr>
        <p:txBody>
          <a:bodyPr/>
          <a:lstStyle/>
          <a:p>
            <a:pPr>
              <a:spcAft>
                <a:spcPts val="600"/>
              </a:spcAft>
            </a:pPr>
            <a:r>
              <a:rPr lang="en-US" kern="0" dirty="0">
                <a:solidFill>
                  <a:schemeClr val="tx2"/>
                </a:solidFill>
                <a:cs typeface="Times New Roman" panose="02020603050405020304" pitchFamily="18" charset="0"/>
              </a:rPr>
              <a:t>Pre-Interview (Continued)</a:t>
            </a:r>
            <a:endParaRPr lang="en-US" dirty="0">
              <a:solidFill>
                <a:schemeClr val="tx2"/>
              </a:solidFill>
            </a:endParaRPr>
          </a:p>
        </p:txBody>
      </p:sp>
      <p:sp>
        <p:nvSpPr>
          <p:cNvPr id="4" name="Rectangle 3">
            <a:extLst>
              <a:ext uri="{FF2B5EF4-FFF2-40B4-BE49-F238E27FC236}">
                <a16:creationId xmlns:a16="http://schemas.microsoft.com/office/drawing/2014/main" id="{D8BD76AD-C9BF-4C9D-B550-B8DB24F340F5}"/>
              </a:ext>
            </a:extLst>
          </p:cNvPr>
          <p:cNvSpPr txBox="1">
            <a:spLocks noChangeArrowheads="1"/>
          </p:cNvSpPr>
          <p:nvPr>
            <p:custDataLst>
              <p:tags r:id="rId2"/>
            </p:custDataLst>
          </p:nvPr>
        </p:nvSpPr>
        <p:spPr bwMode="auto">
          <a:xfrm>
            <a:off x="457200" y="2634414"/>
            <a:ext cx="8458200" cy="3205562"/>
          </a:xfrm>
          <a:prstGeom prst="rect">
            <a:avLst/>
          </a:prstGeom>
          <a:noFill/>
          <a:ln w="9525">
            <a:noFill/>
            <a:miter lim="800000"/>
            <a:headEnd/>
            <a:tailEnd/>
          </a:ln>
        </p:spPr>
        <p:txBody>
          <a:bodyPr lIns="92075" tIns="46038" rIns="92075" bIns="46038"/>
          <a:lstStyle/>
          <a:p>
            <a:pPr marL="511175" indent="-285750" eaLnBrk="1" hangingPunct="1">
              <a:spcAft>
                <a:spcPts val="600"/>
              </a:spcAft>
              <a:buClr>
                <a:schemeClr val="tx1"/>
              </a:buClr>
              <a:buFont typeface="Arial" panose="020B0604020202020204" pitchFamily="34" charset="0"/>
              <a:buChar char="•"/>
              <a:defRPr/>
            </a:pPr>
            <a:r>
              <a:rPr lang="x-none" sz="2000" kern="0" dirty="0">
                <a:latin typeface="+mj-lt"/>
                <a:cs typeface="Times New Roman" panose="02020603050405020304" pitchFamily="18" charset="0"/>
              </a:rPr>
              <a:t>The </a:t>
            </a:r>
            <a:r>
              <a:rPr lang="en-US" sz="2000" kern="0" dirty="0">
                <a:latin typeface="+mj-lt"/>
                <a:cs typeface="Times New Roman" panose="02020603050405020304" pitchFamily="18" charset="0"/>
              </a:rPr>
              <a:t>participant </a:t>
            </a:r>
            <a:r>
              <a:rPr lang="x-none" sz="2000" kern="0" dirty="0">
                <a:latin typeface="+mj-lt"/>
                <a:cs typeface="Times New Roman" panose="02020603050405020304" pitchFamily="18" charset="0"/>
              </a:rPr>
              <a:t>is advised that he/she may schedule an interview with the MSC who will explain the proposed rating. </a:t>
            </a:r>
            <a:endParaRPr lang="en-US" sz="2000" kern="0" dirty="0">
              <a:latin typeface="+mj-lt"/>
              <a:cs typeface="Times New Roman" panose="02020603050405020304" pitchFamily="18" charset="0"/>
            </a:endParaRPr>
          </a:p>
          <a:p>
            <a:pPr marL="511175" indent="-285750" eaLnBrk="1" hangingPunct="1">
              <a:spcAft>
                <a:spcPts val="600"/>
              </a:spcAft>
              <a:buClr>
                <a:schemeClr val="tx1"/>
              </a:buClr>
              <a:buFont typeface="Arial" panose="020B0604020202020204" pitchFamily="34" charset="0"/>
              <a:buChar char="•"/>
              <a:defRPr/>
            </a:pPr>
            <a:r>
              <a:rPr lang="x-none" sz="2000" kern="0" dirty="0">
                <a:latin typeface="+mj-lt"/>
                <a:cs typeface="Times New Roman" panose="02020603050405020304" pitchFamily="18" charset="0"/>
              </a:rPr>
              <a:t>The PEBLO provides the MSC with a copy of the orders indicating the date the </a:t>
            </a:r>
            <a:r>
              <a:rPr lang="en-US" sz="2000" kern="0" dirty="0">
                <a:latin typeface="+mj-lt"/>
                <a:cs typeface="Times New Roman" panose="02020603050405020304" pitchFamily="18" charset="0"/>
              </a:rPr>
              <a:t>participant </a:t>
            </a:r>
            <a:r>
              <a:rPr lang="x-none" sz="2000" kern="0" dirty="0">
                <a:latin typeface="+mj-lt"/>
                <a:cs typeface="Times New Roman" panose="02020603050405020304" pitchFamily="18" charset="0"/>
              </a:rPr>
              <a:t>will separate from active duty and/or DD 214 if available.  </a:t>
            </a:r>
            <a:endParaRPr lang="en-US" sz="2000" kern="0" dirty="0">
              <a:latin typeface="+mj-lt"/>
              <a:cs typeface="Times New Roman" panose="02020603050405020304" pitchFamily="18" charset="0"/>
            </a:endParaRPr>
          </a:p>
          <a:p>
            <a:pPr marL="511175" indent="-285750" eaLnBrk="1" hangingPunct="1">
              <a:spcAft>
                <a:spcPts val="600"/>
              </a:spcAft>
              <a:buClr>
                <a:schemeClr val="tx1"/>
              </a:buClr>
              <a:buFont typeface="Arial" panose="020B0604020202020204" pitchFamily="34" charset="0"/>
              <a:buChar char="•"/>
              <a:defRPr/>
            </a:pPr>
            <a:r>
              <a:rPr lang="x-none" sz="2000" kern="0" dirty="0">
                <a:latin typeface="+mj-lt"/>
                <a:cs typeface="Times New Roman" panose="02020603050405020304" pitchFamily="18" charset="0"/>
              </a:rPr>
              <a:t>The MSC schedules an exit interview with the Service member</a:t>
            </a:r>
            <a:r>
              <a:rPr lang="en-US" sz="2000" kern="0" dirty="0">
                <a:latin typeface="+mj-lt"/>
                <a:cs typeface="Times New Roman" panose="02020603050405020304" pitchFamily="18" charset="0"/>
              </a:rPr>
              <a:t>. </a:t>
            </a:r>
          </a:p>
        </p:txBody>
      </p:sp>
      <p:sp>
        <p:nvSpPr>
          <p:cNvPr id="7" name="Slide Number Placeholder 6">
            <a:extLst>
              <a:ext uri="{FF2B5EF4-FFF2-40B4-BE49-F238E27FC236}">
                <a16:creationId xmlns:a16="http://schemas.microsoft.com/office/drawing/2014/main" id="{37F827B8-8D6E-4CA7-A231-D4A0B1682E4C}"/>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11</a:t>
            </a:fld>
            <a:endParaRPr lang="en-US" altLang="en-US"/>
          </a:p>
        </p:txBody>
      </p:sp>
      <p:sp>
        <p:nvSpPr>
          <p:cNvPr id="8" name="TextBox 7">
            <a:extLst>
              <a:ext uri="{FF2B5EF4-FFF2-40B4-BE49-F238E27FC236}">
                <a16:creationId xmlns:a16="http://schemas.microsoft.com/office/drawing/2014/main" id="{244A230C-F4E5-41E9-80F4-9FE73452962E}"/>
              </a:ext>
            </a:extLst>
          </p:cNvPr>
          <p:cNvSpPr txBox="1"/>
          <p:nvPr>
            <p:custDataLst>
              <p:tags r:id="rId4"/>
            </p:custDataLst>
          </p:nvPr>
        </p:nvSpPr>
        <p:spPr>
          <a:xfrm>
            <a:off x="457200" y="2057400"/>
            <a:ext cx="8229600" cy="400110"/>
          </a:xfrm>
          <a:prstGeom prst="rect">
            <a:avLst/>
          </a:prstGeom>
          <a:noFill/>
        </p:spPr>
        <p:txBody>
          <a:bodyPr wrap="square" rtlCol="0">
            <a:spAutoFit/>
          </a:bodyPr>
          <a:lstStyle/>
          <a:p>
            <a:pPr>
              <a:spcAft>
                <a:spcPts val="600"/>
              </a:spcAft>
            </a:pPr>
            <a:r>
              <a:rPr lang="x-none" sz="2000" kern="0" dirty="0">
                <a:latin typeface="+mj-lt"/>
                <a:cs typeface="Times New Roman" panose="02020603050405020304" pitchFamily="18" charset="0"/>
              </a:rPr>
              <a:t>After the PEBLO presents the proposed rating to the </a:t>
            </a:r>
            <a:r>
              <a:rPr lang="en-US" sz="2000" kern="0" dirty="0">
                <a:latin typeface="+mj-lt"/>
                <a:cs typeface="Times New Roman" panose="02020603050405020304" pitchFamily="18" charset="0"/>
              </a:rPr>
              <a:t>participant: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482B902A-E83A-4B0E-9B14-170F007E6BBC}"/>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During the Interview</a:t>
            </a:r>
          </a:p>
        </p:txBody>
      </p:sp>
      <p:sp>
        <p:nvSpPr>
          <p:cNvPr id="6148" name="Rectangle 3">
            <a:extLst>
              <a:ext uri="{FF2B5EF4-FFF2-40B4-BE49-F238E27FC236}">
                <a16:creationId xmlns:a16="http://schemas.microsoft.com/office/drawing/2014/main" id="{5C79B2FA-51D5-406B-ABB1-0C8751FACD67}"/>
              </a:ext>
            </a:extLst>
          </p:cNvPr>
          <p:cNvSpPr>
            <a:spLocks noGrp="1" noChangeArrowheads="1"/>
          </p:cNvSpPr>
          <p:nvPr>
            <p:ph idx="1"/>
            <p:custDataLst>
              <p:tags r:id="rId2"/>
            </p:custDataLst>
          </p:nvPr>
        </p:nvSpPr>
        <p:spPr>
          <a:xfrm>
            <a:off x="471948" y="2366039"/>
            <a:ext cx="8229600" cy="3044161"/>
          </a:xfrm>
          <a:prstGeom prst="rect">
            <a:avLst/>
          </a:prstGeom>
        </p:spPr>
        <p:txBody>
          <a:bodyPr>
            <a:noAutofit/>
          </a:bodyPr>
          <a:lstStyle/>
          <a:p>
            <a:pPr marL="511175" indent="-285750" eaLnBrk="1" hangingPunct="1">
              <a:buClr>
                <a:schemeClr val="tx1"/>
              </a:buClr>
              <a:defRPr/>
            </a:pPr>
            <a:r>
              <a:rPr lang="en-US" dirty="0">
                <a:cs typeface="Times New Roman" panose="02020603050405020304" pitchFamily="18" charset="0"/>
              </a:rPr>
              <a:t>Explain the proposed rating and benefits estimate letter</a:t>
            </a:r>
          </a:p>
          <a:p>
            <a:pPr marL="511175" indent="-285750" eaLnBrk="1" hangingPunct="1">
              <a:buClr>
                <a:schemeClr val="tx1"/>
              </a:buClr>
              <a:defRPr/>
            </a:pPr>
            <a:r>
              <a:rPr lang="en-US" dirty="0">
                <a:cs typeface="Times New Roman" panose="02020603050405020304" pitchFamily="18" charset="0"/>
              </a:rPr>
              <a:t>Obtain new address if the participant is relocating </a:t>
            </a:r>
          </a:p>
          <a:p>
            <a:pPr marL="511175" indent="-285750" eaLnBrk="1" hangingPunct="1">
              <a:buClr>
                <a:schemeClr val="tx1"/>
              </a:buClr>
              <a:defRPr/>
            </a:pPr>
            <a:r>
              <a:rPr lang="en-US" dirty="0"/>
              <a:t>Request or update dependency information</a:t>
            </a:r>
            <a:endParaRPr lang="en-US" dirty="0">
              <a:cs typeface="Times New Roman" panose="02020603050405020304" pitchFamily="18" charset="0"/>
            </a:endParaRPr>
          </a:p>
          <a:p>
            <a:pPr marL="511175" indent="-285750" eaLnBrk="1" hangingPunct="1">
              <a:buClr>
                <a:schemeClr val="tx1"/>
              </a:buClr>
              <a:defRPr/>
            </a:pPr>
            <a:r>
              <a:rPr lang="en-US" dirty="0">
                <a:cs typeface="Times New Roman" panose="02020603050405020304" pitchFamily="18" charset="0"/>
              </a:rPr>
              <a:t>Advise the Service member to hand deliver a copy of separation orders or DD-214 to the MSC ASAP </a:t>
            </a:r>
          </a:p>
          <a:p>
            <a:pPr marL="511175" indent="-285750" eaLnBrk="1" hangingPunct="1">
              <a:buClr>
                <a:schemeClr val="tx1"/>
              </a:buClr>
              <a:defRPr/>
            </a:pPr>
            <a:r>
              <a:rPr lang="en-US" dirty="0">
                <a:cs typeface="Times New Roman" panose="02020603050405020304" pitchFamily="18" charset="0"/>
              </a:rPr>
              <a:t>Ensure direct deposit and retired pay waiver information has not changed</a:t>
            </a:r>
          </a:p>
          <a:p>
            <a:pPr marL="511175" indent="-285750" eaLnBrk="1" hangingPunct="1">
              <a:buClr>
                <a:schemeClr val="tx1"/>
              </a:buClr>
              <a:defRPr/>
            </a:pPr>
            <a:r>
              <a:rPr lang="en-US" dirty="0">
                <a:cs typeface="Times New Roman" panose="02020603050405020304" pitchFamily="18" charset="0"/>
              </a:rPr>
              <a:t>Encourage the participant to submit VA Form 10-10EZ </a:t>
            </a:r>
          </a:p>
        </p:txBody>
      </p:sp>
      <p:sp>
        <p:nvSpPr>
          <p:cNvPr id="2" name="Slide Number Placeholder 1">
            <a:extLst>
              <a:ext uri="{FF2B5EF4-FFF2-40B4-BE49-F238E27FC236}">
                <a16:creationId xmlns:a16="http://schemas.microsoft.com/office/drawing/2014/main" id="{092A69BA-5B81-448F-B03B-6C53B7AEBDE8}"/>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12</a:t>
            </a:fld>
            <a:endParaRPr lang="en-US" altLang="en-US"/>
          </a:p>
        </p:txBody>
      </p:sp>
      <p:sp>
        <p:nvSpPr>
          <p:cNvPr id="3" name="TextBox 2">
            <a:extLst>
              <a:ext uri="{FF2B5EF4-FFF2-40B4-BE49-F238E27FC236}">
                <a16:creationId xmlns:a16="http://schemas.microsoft.com/office/drawing/2014/main" id="{7885054A-5858-4A80-B322-27D93FCD3AA1}"/>
              </a:ext>
            </a:extLst>
          </p:cNvPr>
          <p:cNvSpPr txBox="1"/>
          <p:nvPr>
            <p:custDataLst>
              <p:tags r:id="rId4"/>
            </p:custDataLst>
          </p:nvPr>
        </p:nvSpPr>
        <p:spPr>
          <a:xfrm>
            <a:off x="457200" y="1997192"/>
            <a:ext cx="8229600" cy="400110"/>
          </a:xfrm>
          <a:prstGeom prst="rect">
            <a:avLst/>
          </a:prstGeom>
          <a:noFill/>
        </p:spPr>
        <p:txBody>
          <a:bodyPr wrap="square" rtlCol="0">
            <a:spAutoFit/>
          </a:bodyPr>
          <a:lstStyle/>
          <a:p>
            <a:pPr>
              <a:spcAft>
                <a:spcPts val="600"/>
              </a:spcAft>
            </a:pPr>
            <a:r>
              <a:rPr lang="en-US" sz="2000" dirty="0">
                <a:cs typeface="Times New Roman" panose="02020603050405020304" pitchFamily="18" charset="0"/>
              </a:rPr>
              <a:t>During the interview, the MSC will: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05EBF2E0-924D-4C3C-9E98-1B5D3879C5D2}"/>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Vocational Rehabilitation</a:t>
            </a:r>
          </a:p>
        </p:txBody>
      </p:sp>
      <p:sp>
        <p:nvSpPr>
          <p:cNvPr id="6148" name="Rectangle 3">
            <a:extLst>
              <a:ext uri="{FF2B5EF4-FFF2-40B4-BE49-F238E27FC236}">
                <a16:creationId xmlns:a16="http://schemas.microsoft.com/office/drawing/2014/main" id="{391A7CC4-743C-4096-8E67-425398F93FC6}"/>
              </a:ext>
            </a:extLst>
          </p:cNvPr>
          <p:cNvSpPr>
            <a:spLocks noGrp="1" noChangeArrowheads="1"/>
          </p:cNvSpPr>
          <p:nvPr>
            <p:ph idx="1"/>
            <p:custDataLst>
              <p:tags r:id="rId2"/>
            </p:custDataLst>
          </p:nvPr>
        </p:nvSpPr>
        <p:spPr>
          <a:xfrm>
            <a:off x="462116" y="2745386"/>
            <a:ext cx="8229600" cy="1217014"/>
          </a:xfrm>
          <a:prstGeom prst="rect">
            <a:avLst/>
          </a:prstGeom>
        </p:spPr>
        <p:txBody>
          <a:bodyPr>
            <a:noAutofit/>
          </a:bodyPr>
          <a:lstStyle/>
          <a:p>
            <a:pPr marL="569913" indent="-284163" eaLnBrk="1" hangingPunct="1">
              <a:buClr>
                <a:schemeClr val="tx1"/>
              </a:buClr>
              <a:defRPr/>
            </a:pPr>
            <a:r>
              <a:rPr lang="en-US" dirty="0">
                <a:cs typeface="Times New Roman" panose="02020603050405020304" pitchFamily="18" charset="0"/>
              </a:rPr>
              <a:t>VA Form 28-1900</a:t>
            </a:r>
          </a:p>
          <a:p>
            <a:pPr marL="569913" indent="-284163" eaLnBrk="1" hangingPunct="1">
              <a:buClr>
                <a:schemeClr val="tx1"/>
              </a:buClr>
              <a:defRPr/>
            </a:pPr>
            <a:r>
              <a:rPr lang="en-US" dirty="0">
                <a:cs typeface="Times New Roman" panose="02020603050405020304" pitchFamily="18" charset="0"/>
              </a:rPr>
              <a:t>VA Form 28-8832</a:t>
            </a:r>
          </a:p>
          <a:p>
            <a:pPr marL="569913" indent="-284163" eaLnBrk="1" hangingPunct="1">
              <a:buClr>
                <a:schemeClr val="tx1"/>
              </a:buClr>
              <a:defRPr/>
            </a:pPr>
            <a:r>
              <a:rPr lang="en-US" dirty="0">
                <a:cs typeface="Times New Roman" panose="02020603050405020304" pitchFamily="18" charset="0"/>
              </a:rPr>
              <a:t>VA Form 28-0588 </a:t>
            </a:r>
          </a:p>
        </p:txBody>
      </p:sp>
      <p:sp>
        <p:nvSpPr>
          <p:cNvPr id="2" name="Slide Number Placeholder 1">
            <a:extLst>
              <a:ext uri="{FF2B5EF4-FFF2-40B4-BE49-F238E27FC236}">
                <a16:creationId xmlns:a16="http://schemas.microsoft.com/office/drawing/2014/main" id="{62BF0F4A-4135-4214-9EDB-D8CBFB3CD6B1}"/>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13</a:t>
            </a:fld>
            <a:endParaRPr lang="en-US" altLang="en-US"/>
          </a:p>
        </p:txBody>
      </p:sp>
      <p:sp>
        <p:nvSpPr>
          <p:cNvPr id="3" name="TextBox 2">
            <a:extLst>
              <a:ext uri="{FF2B5EF4-FFF2-40B4-BE49-F238E27FC236}">
                <a16:creationId xmlns:a16="http://schemas.microsoft.com/office/drawing/2014/main" id="{AE5105C2-B5A8-4501-AE9B-9A08E7A6F4C4}"/>
              </a:ext>
            </a:extLst>
          </p:cNvPr>
          <p:cNvSpPr txBox="1"/>
          <p:nvPr>
            <p:custDataLst>
              <p:tags r:id="rId4"/>
            </p:custDataLst>
          </p:nvPr>
        </p:nvSpPr>
        <p:spPr>
          <a:xfrm>
            <a:off x="462116" y="1958998"/>
            <a:ext cx="8229600" cy="707886"/>
          </a:xfrm>
          <a:prstGeom prst="rect">
            <a:avLst/>
          </a:prstGeom>
          <a:noFill/>
        </p:spPr>
        <p:txBody>
          <a:bodyPr wrap="square" rtlCol="0">
            <a:spAutoFit/>
          </a:bodyPr>
          <a:lstStyle/>
          <a:p>
            <a:pPr>
              <a:spcAft>
                <a:spcPts val="600"/>
              </a:spcAft>
            </a:pPr>
            <a:r>
              <a:rPr lang="en-US" sz="2000" dirty="0">
                <a:cs typeface="Times New Roman" panose="02020603050405020304" pitchFamily="18" charset="0"/>
              </a:rPr>
              <a:t>The MSC must also discuss vocational rehabilitation with the participant and distribute: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CC241D5-9B92-45F1-B579-63401C181344}"/>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Additional Resources for the </a:t>
            </a:r>
            <a:br>
              <a:rPr lang="en-US" dirty="0"/>
            </a:br>
            <a:r>
              <a:rPr lang="en-US" dirty="0"/>
              <a:t>Service Member</a:t>
            </a:r>
          </a:p>
        </p:txBody>
      </p:sp>
      <p:sp>
        <p:nvSpPr>
          <p:cNvPr id="6148" name="Rectangle 3">
            <a:extLst>
              <a:ext uri="{FF2B5EF4-FFF2-40B4-BE49-F238E27FC236}">
                <a16:creationId xmlns:a16="http://schemas.microsoft.com/office/drawing/2014/main" id="{C0D38B18-3BE6-4E58-B3A0-4B4D194E1D5F}"/>
              </a:ext>
            </a:extLst>
          </p:cNvPr>
          <p:cNvSpPr>
            <a:spLocks noGrp="1" noChangeArrowheads="1"/>
          </p:cNvSpPr>
          <p:nvPr>
            <p:ph idx="1"/>
            <p:custDataLst>
              <p:tags r:id="rId2"/>
            </p:custDataLst>
          </p:nvPr>
        </p:nvSpPr>
        <p:spPr>
          <a:xfrm>
            <a:off x="457200" y="2742568"/>
            <a:ext cx="8229600" cy="2390877"/>
          </a:xfrm>
          <a:prstGeom prst="rect">
            <a:avLst/>
          </a:prstGeom>
        </p:spPr>
        <p:txBody>
          <a:bodyPr/>
          <a:lstStyle/>
          <a:p>
            <a:pPr marL="569913" indent="-284163" eaLnBrk="1" hangingPunct="1">
              <a:buClr>
                <a:schemeClr val="tx1"/>
              </a:buClr>
              <a:defRPr/>
            </a:pPr>
            <a:r>
              <a:rPr lang="en-US" dirty="0">
                <a:cs typeface="Times New Roman" panose="02020603050405020304" pitchFamily="18" charset="0"/>
              </a:rPr>
              <a:t>Registering for VA healthcare benefits</a:t>
            </a:r>
          </a:p>
          <a:p>
            <a:pPr marL="569913" indent="-284163" eaLnBrk="1" hangingPunct="1">
              <a:buClr>
                <a:schemeClr val="tx1"/>
              </a:buClr>
              <a:defRPr/>
            </a:pPr>
            <a:r>
              <a:rPr lang="en-US" dirty="0">
                <a:cs typeface="Times New Roman" panose="02020603050405020304" pitchFamily="18" charset="0"/>
              </a:rPr>
              <a:t>Registering on the eBenefits website</a:t>
            </a:r>
          </a:p>
          <a:p>
            <a:pPr marL="569913" indent="-284163" eaLnBrk="1" hangingPunct="1">
              <a:buClr>
                <a:schemeClr val="tx1"/>
              </a:buClr>
              <a:defRPr/>
            </a:pPr>
            <a:r>
              <a:rPr lang="en-US" dirty="0">
                <a:cs typeface="Times New Roman" panose="02020603050405020304" pitchFamily="18" charset="0"/>
              </a:rPr>
              <a:t>Contacting TRICARE</a:t>
            </a:r>
          </a:p>
          <a:p>
            <a:pPr marL="569913" indent="-284163" eaLnBrk="1" hangingPunct="1">
              <a:buClr>
                <a:schemeClr val="tx1"/>
              </a:buClr>
              <a:defRPr/>
            </a:pPr>
            <a:r>
              <a:rPr lang="en-US" dirty="0">
                <a:cs typeface="Times New Roman" panose="02020603050405020304" pitchFamily="18" charset="0"/>
              </a:rPr>
              <a:t>Loan Guaranty benefits</a:t>
            </a:r>
          </a:p>
          <a:p>
            <a:pPr marL="569913" indent="-284163" eaLnBrk="1" hangingPunct="1">
              <a:buClr>
                <a:schemeClr val="tx1"/>
              </a:buClr>
              <a:defRPr/>
            </a:pPr>
            <a:r>
              <a:rPr lang="en-US" dirty="0">
                <a:cs typeface="Times New Roman" panose="02020603050405020304" pitchFamily="18" charset="0"/>
              </a:rPr>
              <a:t>Transitioning life insurance policy</a:t>
            </a:r>
          </a:p>
          <a:p>
            <a:pPr marL="569913" indent="-284163" eaLnBrk="1" hangingPunct="1">
              <a:buClr>
                <a:schemeClr val="tx1"/>
              </a:buClr>
              <a:defRPr/>
            </a:pPr>
            <a:r>
              <a:rPr lang="en-US" dirty="0">
                <a:cs typeface="Times New Roman" panose="02020603050405020304" pitchFamily="18" charset="0"/>
              </a:rPr>
              <a:t>How to file subsequent disability claims in the future </a:t>
            </a:r>
          </a:p>
        </p:txBody>
      </p:sp>
      <p:sp>
        <p:nvSpPr>
          <p:cNvPr id="2" name="Slide Number Placeholder 1">
            <a:extLst>
              <a:ext uri="{FF2B5EF4-FFF2-40B4-BE49-F238E27FC236}">
                <a16:creationId xmlns:a16="http://schemas.microsoft.com/office/drawing/2014/main" id="{9245767F-3072-4B39-BAA5-C69C20D59898}"/>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14</a:t>
            </a:fld>
            <a:endParaRPr lang="en-US" altLang="en-US"/>
          </a:p>
        </p:txBody>
      </p:sp>
      <p:sp>
        <p:nvSpPr>
          <p:cNvPr id="3" name="TextBox 2">
            <a:extLst>
              <a:ext uri="{FF2B5EF4-FFF2-40B4-BE49-F238E27FC236}">
                <a16:creationId xmlns:a16="http://schemas.microsoft.com/office/drawing/2014/main" id="{A571CF94-CAE3-4156-A385-8C97DCC8E40F}"/>
              </a:ext>
            </a:extLst>
          </p:cNvPr>
          <p:cNvSpPr txBox="1"/>
          <p:nvPr>
            <p:custDataLst>
              <p:tags r:id="rId4"/>
            </p:custDataLst>
          </p:nvPr>
        </p:nvSpPr>
        <p:spPr>
          <a:xfrm>
            <a:off x="462116" y="2111477"/>
            <a:ext cx="8229600" cy="400110"/>
          </a:xfrm>
          <a:prstGeom prst="rect">
            <a:avLst/>
          </a:prstGeom>
          <a:noFill/>
        </p:spPr>
        <p:txBody>
          <a:bodyPr wrap="square" rtlCol="0">
            <a:spAutoFit/>
          </a:bodyPr>
          <a:lstStyle/>
          <a:p>
            <a:pPr>
              <a:spcAft>
                <a:spcPts val="600"/>
              </a:spcAft>
            </a:pPr>
            <a:r>
              <a:rPr lang="en-US" sz="2000" dirty="0">
                <a:cs typeface="Times New Roman" panose="02020603050405020304" pitchFamily="18" charset="0"/>
              </a:rPr>
              <a:t>The MSC must also advise the Service member about: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15D5685-22F6-4A21-B3CD-13921E249F1A}"/>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After </a:t>
            </a:r>
            <a:r>
              <a:rPr lang="en-US"/>
              <a:t>the Interview</a:t>
            </a:r>
            <a:endParaRPr lang="en-US" dirty="0"/>
          </a:p>
        </p:txBody>
      </p:sp>
      <p:sp>
        <p:nvSpPr>
          <p:cNvPr id="6148" name="Rectangle 3">
            <a:extLst>
              <a:ext uri="{FF2B5EF4-FFF2-40B4-BE49-F238E27FC236}">
                <a16:creationId xmlns:a16="http://schemas.microsoft.com/office/drawing/2014/main" id="{96B42411-3E96-41BF-88C1-25C5E069383A}"/>
              </a:ext>
            </a:extLst>
          </p:cNvPr>
          <p:cNvSpPr>
            <a:spLocks noGrp="1" noChangeArrowheads="1"/>
          </p:cNvSpPr>
          <p:nvPr>
            <p:ph idx="1"/>
            <p:custDataLst>
              <p:tags r:id="rId2"/>
            </p:custDataLst>
          </p:nvPr>
        </p:nvSpPr>
        <p:spPr>
          <a:xfrm>
            <a:off x="471948" y="2667000"/>
            <a:ext cx="8229600" cy="3048000"/>
          </a:xfrm>
          <a:prstGeom prst="rect">
            <a:avLst/>
          </a:prstGeom>
        </p:spPr>
        <p:txBody>
          <a:bodyPr>
            <a:normAutofit/>
          </a:bodyPr>
          <a:lstStyle/>
          <a:p>
            <a:pPr marL="511175" indent="-285750" eaLnBrk="1" hangingPunct="1">
              <a:buClr>
                <a:schemeClr val="tx1"/>
              </a:buClr>
              <a:defRPr/>
            </a:pPr>
            <a:r>
              <a:rPr lang="en-US" dirty="0">
                <a:cs typeface="Times New Roman" panose="02020603050405020304" pitchFamily="18" charset="0"/>
              </a:rPr>
              <a:t>Document the exit interview using VA Form 27-0820, Report of General Information (for telephone interviews) and/or a note in VBMS and VTA</a:t>
            </a:r>
          </a:p>
          <a:p>
            <a:pPr marL="511175" indent="-285750" eaLnBrk="1" hangingPunct="1">
              <a:buClr>
                <a:schemeClr val="tx1"/>
              </a:buClr>
              <a:defRPr/>
            </a:pPr>
            <a:r>
              <a:rPr lang="en-US" dirty="0">
                <a:cs typeface="Times New Roman" panose="02020603050405020304" pitchFamily="18" charset="0"/>
              </a:rPr>
              <a:t>Update SHARE/VBMS (address, direct deposit information, etc.)</a:t>
            </a:r>
            <a:endParaRPr lang="en-US" dirty="0"/>
          </a:p>
          <a:p>
            <a:pPr marL="511175" indent="-285750" eaLnBrk="1" hangingPunct="1">
              <a:buClr>
                <a:schemeClr val="tx1"/>
              </a:buClr>
              <a:defRPr/>
            </a:pPr>
            <a:r>
              <a:rPr lang="en-US" dirty="0">
                <a:cs typeface="Times New Roman" panose="02020603050405020304" pitchFamily="18" charset="0"/>
              </a:rPr>
              <a:t>Update the participants Exit Interview and Exit Interview Date fields in VTA </a:t>
            </a:r>
          </a:p>
        </p:txBody>
      </p:sp>
      <p:sp>
        <p:nvSpPr>
          <p:cNvPr id="2" name="Slide Number Placeholder 1">
            <a:extLst>
              <a:ext uri="{FF2B5EF4-FFF2-40B4-BE49-F238E27FC236}">
                <a16:creationId xmlns:a16="http://schemas.microsoft.com/office/drawing/2014/main" id="{94FCC2F8-0B2B-410B-8C02-D3768C3593DB}"/>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15</a:t>
            </a:fld>
            <a:endParaRPr lang="en-US" altLang="en-US"/>
          </a:p>
        </p:txBody>
      </p:sp>
      <p:sp>
        <p:nvSpPr>
          <p:cNvPr id="3" name="TextBox 2">
            <a:extLst>
              <a:ext uri="{FF2B5EF4-FFF2-40B4-BE49-F238E27FC236}">
                <a16:creationId xmlns:a16="http://schemas.microsoft.com/office/drawing/2014/main" id="{3CAE3050-1E0F-448C-92EE-D97309F383F4}"/>
              </a:ext>
            </a:extLst>
          </p:cNvPr>
          <p:cNvSpPr txBox="1"/>
          <p:nvPr>
            <p:custDataLst>
              <p:tags r:id="rId4"/>
            </p:custDataLst>
          </p:nvPr>
        </p:nvSpPr>
        <p:spPr>
          <a:xfrm>
            <a:off x="471948" y="2073693"/>
            <a:ext cx="8229600" cy="400110"/>
          </a:xfrm>
          <a:prstGeom prst="rect">
            <a:avLst/>
          </a:prstGeom>
          <a:noFill/>
        </p:spPr>
        <p:txBody>
          <a:bodyPr wrap="square" rtlCol="0">
            <a:spAutoFit/>
          </a:bodyPr>
          <a:lstStyle/>
          <a:p>
            <a:pPr>
              <a:spcAft>
                <a:spcPts val="600"/>
              </a:spcAft>
            </a:pPr>
            <a:r>
              <a:rPr lang="en-US" sz="2000" dirty="0">
                <a:cs typeface="Times New Roman" panose="02020603050405020304" pitchFamily="18" charset="0"/>
              </a:rPr>
              <a:t>After the interview, the MSC completes the following: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FAC6AE-82CE-492E-BE1C-576EF672764A}"/>
              </a:ext>
            </a:extLst>
          </p:cNvPr>
          <p:cNvSpPr>
            <a:spLocks noGrp="1"/>
          </p:cNvSpPr>
          <p:nvPr>
            <p:ph type="title"/>
            <p:custDataLst>
              <p:tags r:id="rId1"/>
            </p:custDataLst>
          </p:nvPr>
        </p:nvSpPr>
        <p:spPr>
          <a:xfrm>
            <a:off x="0" y="793629"/>
            <a:ext cx="9144000" cy="1086867"/>
          </a:xfrm>
        </p:spPr>
        <p:txBody>
          <a:bodyPr/>
          <a:lstStyle/>
          <a:p>
            <a:pPr>
              <a:spcAft>
                <a:spcPts val="600"/>
              </a:spcAft>
              <a:defRPr/>
            </a:pPr>
            <a:r>
              <a:rPr lang="en-US" kern="0" dirty="0">
                <a:solidFill>
                  <a:schemeClr val="tx2"/>
                </a:solidFill>
                <a:cs typeface="Times New Roman" panose="02020603050405020304" pitchFamily="18" charset="0"/>
              </a:rPr>
              <a:t>Participant Found Fit </a:t>
            </a:r>
            <a:br>
              <a:rPr lang="en-US" kern="0" dirty="0">
                <a:solidFill>
                  <a:schemeClr val="tx2"/>
                </a:solidFill>
                <a:cs typeface="Times New Roman" panose="02020603050405020304" pitchFamily="18" charset="0"/>
              </a:rPr>
            </a:br>
            <a:r>
              <a:rPr lang="en-US" kern="0" dirty="0">
                <a:solidFill>
                  <a:schemeClr val="tx2"/>
                </a:solidFill>
                <a:cs typeface="Times New Roman" panose="02020603050405020304" pitchFamily="18" charset="0"/>
              </a:rPr>
              <a:t>but Still Separating</a:t>
            </a:r>
            <a:endParaRPr lang="en-US" dirty="0">
              <a:solidFill>
                <a:schemeClr val="tx2"/>
              </a:solidFill>
            </a:endParaRPr>
          </a:p>
        </p:txBody>
      </p:sp>
      <p:sp>
        <p:nvSpPr>
          <p:cNvPr id="4" name="Rectangle 3">
            <a:extLst>
              <a:ext uri="{FF2B5EF4-FFF2-40B4-BE49-F238E27FC236}">
                <a16:creationId xmlns:a16="http://schemas.microsoft.com/office/drawing/2014/main" id="{8A31EADC-119A-4CC6-9EBD-FA640E4C5C9A}"/>
              </a:ext>
            </a:extLst>
          </p:cNvPr>
          <p:cNvSpPr txBox="1">
            <a:spLocks noChangeArrowheads="1"/>
          </p:cNvSpPr>
          <p:nvPr>
            <p:custDataLst>
              <p:tags r:id="rId2"/>
            </p:custDataLst>
          </p:nvPr>
        </p:nvSpPr>
        <p:spPr bwMode="auto">
          <a:xfrm>
            <a:off x="471948" y="2466788"/>
            <a:ext cx="8458200" cy="2519995"/>
          </a:xfrm>
          <a:prstGeom prst="rect">
            <a:avLst/>
          </a:prstGeom>
          <a:noFill/>
          <a:ln w="9525">
            <a:noFill/>
            <a:miter lim="800000"/>
            <a:headEnd/>
            <a:tailEnd/>
          </a:ln>
        </p:spPr>
        <p:txBody>
          <a:bodyPr lIns="92075" tIns="46038" rIns="92075" bIns="46038"/>
          <a:lstStyle/>
          <a:p>
            <a:pPr marL="511175" indent="-28575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The MSC can accept a Benefits Delivery at Discharge (BDD) claim from the participant. </a:t>
            </a:r>
          </a:p>
          <a:p>
            <a:pPr marL="511175" indent="-28575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The participant must submit the BDD claim on a prescribed form (VA Form 21-526EZ is preferred).</a:t>
            </a:r>
          </a:p>
          <a:p>
            <a:pPr marL="511175" indent="-28575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New examinations are not necessary unless the Veteran raises new issues or the IDES examinations were conducted more than one year preceding the BDD application date. </a:t>
            </a:r>
          </a:p>
        </p:txBody>
      </p:sp>
      <p:sp>
        <p:nvSpPr>
          <p:cNvPr id="7" name="Slide Number Placeholder 6">
            <a:extLst>
              <a:ext uri="{FF2B5EF4-FFF2-40B4-BE49-F238E27FC236}">
                <a16:creationId xmlns:a16="http://schemas.microsoft.com/office/drawing/2014/main" id="{B3D8370C-C64D-437F-8F91-D4178DCDAB49}"/>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16</a:t>
            </a:fld>
            <a:endParaRPr lang="en-US" altLang="en-US" dirty="0"/>
          </a:p>
        </p:txBody>
      </p:sp>
      <p:sp>
        <p:nvSpPr>
          <p:cNvPr id="8" name="TextBox 7">
            <a:extLst>
              <a:ext uri="{FF2B5EF4-FFF2-40B4-BE49-F238E27FC236}">
                <a16:creationId xmlns:a16="http://schemas.microsoft.com/office/drawing/2014/main" id="{DD959F1A-650E-4D76-9765-A80089DF6E11}"/>
              </a:ext>
            </a:extLst>
          </p:cNvPr>
          <p:cNvSpPr txBox="1"/>
          <p:nvPr>
            <p:custDataLst>
              <p:tags r:id="rId4"/>
            </p:custDataLst>
          </p:nvPr>
        </p:nvSpPr>
        <p:spPr>
          <a:xfrm>
            <a:off x="471948" y="2057400"/>
            <a:ext cx="8229600" cy="400110"/>
          </a:xfrm>
          <a:prstGeom prst="rect">
            <a:avLst/>
          </a:prstGeom>
          <a:noFill/>
        </p:spPr>
        <p:txBody>
          <a:bodyPr wrap="square" rtlCol="0">
            <a:spAutoFit/>
          </a:bodyPr>
          <a:lstStyle/>
          <a:p>
            <a:pPr>
              <a:spcAft>
                <a:spcPts val="600"/>
              </a:spcAft>
            </a:pPr>
            <a:r>
              <a:rPr lang="x-none" sz="2000" kern="0" dirty="0">
                <a:latin typeface="+mj-lt"/>
                <a:cs typeface="Times New Roman" panose="02020603050405020304" pitchFamily="18" charset="0"/>
              </a:rPr>
              <a:t>If the </a:t>
            </a:r>
            <a:r>
              <a:rPr lang="en-US" sz="2000" kern="0" dirty="0">
                <a:latin typeface="+mj-lt"/>
                <a:cs typeface="Times New Roman" panose="02020603050405020304" pitchFamily="18" charset="0"/>
              </a:rPr>
              <a:t>participant</a:t>
            </a:r>
            <a:r>
              <a:rPr lang="x-none" sz="2000" kern="0" dirty="0">
                <a:latin typeface="+mj-lt"/>
                <a:cs typeface="Times New Roman" panose="02020603050405020304" pitchFamily="18" charset="0"/>
              </a:rPr>
              <a:t> </a:t>
            </a:r>
            <a:r>
              <a:rPr lang="en-US" sz="2000" kern="0" dirty="0">
                <a:latin typeface="+mj-lt"/>
                <a:cs typeface="Times New Roman" panose="02020603050405020304" pitchFamily="18" charset="0"/>
              </a:rPr>
              <a:t>is </a:t>
            </a:r>
            <a:r>
              <a:rPr lang="x-none" sz="2000" kern="0" dirty="0">
                <a:latin typeface="+mj-lt"/>
                <a:cs typeface="Times New Roman" panose="02020603050405020304" pitchFamily="18" charset="0"/>
              </a:rPr>
              <a:t>found fit </a:t>
            </a:r>
            <a:r>
              <a:rPr lang="en-US" sz="2000" kern="0" dirty="0">
                <a:latin typeface="+mj-lt"/>
                <a:cs typeface="Times New Roman" panose="02020603050405020304" pitchFamily="18" charset="0"/>
              </a:rPr>
              <a:t>but is still separating within 90-180 days: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46C23F-A1B1-45DC-B563-A18C2F02579C}"/>
              </a:ext>
            </a:extLst>
          </p:cNvPr>
          <p:cNvSpPr>
            <a:spLocks noGrp="1"/>
          </p:cNvSpPr>
          <p:nvPr>
            <p:ph type="title"/>
            <p:custDataLst>
              <p:tags r:id="rId1"/>
            </p:custDataLst>
          </p:nvPr>
        </p:nvSpPr>
        <p:spPr>
          <a:xfrm>
            <a:off x="0" y="793629"/>
            <a:ext cx="9144000" cy="1086867"/>
          </a:xfrm>
        </p:spPr>
        <p:txBody>
          <a:bodyPr/>
          <a:lstStyle/>
          <a:p>
            <a:r>
              <a:rPr lang="en-US" kern="0" dirty="0">
                <a:solidFill>
                  <a:schemeClr val="tx2"/>
                </a:solidFill>
                <a:cs typeface="Times New Roman" panose="02020603050405020304" pitchFamily="18" charset="0"/>
              </a:rPr>
              <a:t>Participant Elects a BBD Claim</a:t>
            </a:r>
            <a:endParaRPr lang="en-US" dirty="0">
              <a:solidFill>
                <a:schemeClr val="tx2"/>
              </a:solidFill>
            </a:endParaRPr>
          </a:p>
        </p:txBody>
      </p:sp>
      <p:sp>
        <p:nvSpPr>
          <p:cNvPr id="4" name="Rectangle 3">
            <a:extLst>
              <a:ext uri="{FF2B5EF4-FFF2-40B4-BE49-F238E27FC236}">
                <a16:creationId xmlns:a16="http://schemas.microsoft.com/office/drawing/2014/main" id="{065FF0E1-B0C0-434E-8566-AAA2C20F5409}"/>
              </a:ext>
            </a:extLst>
          </p:cNvPr>
          <p:cNvSpPr txBox="1">
            <a:spLocks noChangeArrowheads="1"/>
          </p:cNvSpPr>
          <p:nvPr>
            <p:custDataLst>
              <p:tags r:id="rId2"/>
            </p:custDataLst>
          </p:nvPr>
        </p:nvSpPr>
        <p:spPr bwMode="auto">
          <a:xfrm>
            <a:off x="533400" y="2794896"/>
            <a:ext cx="8458200" cy="3429000"/>
          </a:xfrm>
          <a:prstGeom prst="rect">
            <a:avLst/>
          </a:prstGeom>
          <a:noFill/>
          <a:ln w="9525">
            <a:noFill/>
            <a:miter lim="800000"/>
            <a:headEnd/>
            <a:tailEnd/>
          </a:ln>
        </p:spPr>
        <p:txBody>
          <a:bodyPr lIns="92075" tIns="46038" rIns="92075" bIns="46038"/>
          <a:lstStyle/>
          <a:p>
            <a:pPr marL="511175" indent="-28575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Establish the appropriate BDD Diary EP in VBMS.</a:t>
            </a:r>
          </a:p>
          <a:p>
            <a:pPr marL="511175" indent="-28575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Forward the BDD claim to the Pre-Discharge Coordinator at the MSC’s RO for initial processing.</a:t>
            </a:r>
          </a:p>
          <a:p>
            <a:pPr marL="511175" indent="-28575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If the participant requires additional examination(s) and is available in the area of the IDES site, the MSC will:</a:t>
            </a:r>
          </a:p>
          <a:p>
            <a:pPr marL="511175" indent="-28575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Order required examinations. </a:t>
            </a:r>
          </a:p>
        </p:txBody>
      </p:sp>
      <p:sp>
        <p:nvSpPr>
          <p:cNvPr id="7" name="Slide Number Placeholder 6">
            <a:extLst>
              <a:ext uri="{FF2B5EF4-FFF2-40B4-BE49-F238E27FC236}">
                <a16:creationId xmlns:a16="http://schemas.microsoft.com/office/drawing/2014/main" id="{DBB7F4DA-1518-4B62-8161-200BDDE7C7EC}"/>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17</a:t>
            </a:fld>
            <a:endParaRPr lang="en-US" altLang="en-US"/>
          </a:p>
        </p:txBody>
      </p:sp>
      <p:sp>
        <p:nvSpPr>
          <p:cNvPr id="8" name="TextBox 7">
            <a:extLst>
              <a:ext uri="{FF2B5EF4-FFF2-40B4-BE49-F238E27FC236}">
                <a16:creationId xmlns:a16="http://schemas.microsoft.com/office/drawing/2014/main" id="{8888CC3C-9E9D-4381-9382-FDC4DBB3D7E5}"/>
              </a:ext>
            </a:extLst>
          </p:cNvPr>
          <p:cNvSpPr txBox="1"/>
          <p:nvPr>
            <p:custDataLst>
              <p:tags r:id="rId4"/>
            </p:custDataLst>
          </p:nvPr>
        </p:nvSpPr>
        <p:spPr>
          <a:xfrm>
            <a:off x="533400" y="2087010"/>
            <a:ext cx="8153400" cy="707886"/>
          </a:xfrm>
          <a:prstGeom prst="rect">
            <a:avLst/>
          </a:prstGeom>
          <a:noFill/>
        </p:spPr>
        <p:txBody>
          <a:bodyPr wrap="square" rtlCol="0">
            <a:spAutoFit/>
          </a:bodyPr>
          <a:lstStyle/>
          <a:p>
            <a:pPr>
              <a:spcAft>
                <a:spcPts val="600"/>
              </a:spcAft>
            </a:pPr>
            <a:r>
              <a:rPr lang="en-US" sz="2000" kern="0" dirty="0">
                <a:latin typeface="+mj-lt"/>
                <a:cs typeface="Times New Roman" panose="02020603050405020304" pitchFamily="18" charset="0"/>
              </a:rPr>
              <a:t>If the participant is eligible and wishes to file a BDD claim, the MSC will: </a:t>
            </a:r>
            <a:endParaRPr lang="en-US" sz="900" dirty="0">
              <a:latin typeface="+mj-lt"/>
              <a:cs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534146-86EC-4907-9BE0-2E24E39FFEEE}"/>
              </a:ext>
            </a:extLst>
          </p:cNvPr>
          <p:cNvSpPr>
            <a:spLocks noGrp="1"/>
          </p:cNvSpPr>
          <p:nvPr>
            <p:ph type="title"/>
            <p:custDataLst>
              <p:tags r:id="rId1"/>
            </p:custDataLst>
          </p:nvPr>
        </p:nvSpPr>
        <p:spPr>
          <a:xfrm>
            <a:off x="0" y="793629"/>
            <a:ext cx="9144000" cy="1086867"/>
          </a:xfrm>
        </p:spPr>
        <p:txBody>
          <a:bodyPr/>
          <a:lstStyle/>
          <a:p>
            <a:pPr>
              <a:spcAft>
                <a:spcPts val="600"/>
              </a:spcAft>
            </a:pPr>
            <a:r>
              <a:rPr lang="en-US" kern="0" dirty="0">
                <a:solidFill>
                  <a:schemeClr val="tx2"/>
                </a:solidFill>
                <a:cs typeface="Times New Roman" panose="02020603050405020304" pitchFamily="18" charset="0"/>
              </a:rPr>
              <a:t>Exit Interview by Telephone</a:t>
            </a:r>
            <a:endParaRPr lang="en-US" dirty="0">
              <a:solidFill>
                <a:schemeClr val="tx2"/>
              </a:solidFill>
            </a:endParaRPr>
          </a:p>
        </p:txBody>
      </p:sp>
      <p:sp>
        <p:nvSpPr>
          <p:cNvPr id="4" name="Rectangle 3">
            <a:extLst>
              <a:ext uri="{FF2B5EF4-FFF2-40B4-BE49-F238E27FC236}">
                <a16:creationId xmlns:a16="http://schemas.microsoft.com/office/drawing/2014/main" id="{561162B5-AB44-47DB-8C07-5C1D4DD33732}"/>
              </a:ext>
            </a:extLst>
          </p:cNvPr>
          <p:cNvSpPr txBox="1">
            <a:spLocks noChangeArrowheads="1"/>
          </p:cNvSpPr>
          <p:nvPr>
            <p:custDataLst>
              <p:tags r:id="rId2"/>
            </p:custDataLst>
          </p:nvPr>
        </p:nvSpPr>
        <p:spPr bwMode="auto">
          <a:xfrm>
            <a:off x="457200" y="2838915"/>
            <a:ext cx="8458200" cy="2114061"/>
          </a:xfrm>
          <a:prstGeom prst="rect">
            <a:avLst/>
          </a:prstGeom>
          <a:noFill/>
          <a:ln w="9525">
            <a:noFill/>
            <a:miter lim="800000"/>
            <a:headEnd/>
            <a:tailEnd/>
          </a:ln>
        </p:spPr>
        <p:txBody>
          <a:bodyPr lIns="92075" tIns="46038" rIns="92075" bIns="46038"/>
          <a:lstStyle/>
          <a:p>
            <a:pPr marL="285750" indent="-28575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Contact the participant via telephone to schedule an exit interview. If the participant is unavailable via telephone, email the participant to request the interview.</a:t>
            </a:r>
          </a:p>
          <a:p>
            <a:pPr marL="285750" indent="-28575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Once the exit interview is arranged, send a follow-up email confirming the date and time of the interview. </a:t>
            </a:r>
          </a:p>
        </p:txBody>
      </p:sp>
      <p:sp>
        <p:nvSpPr>
          <p:cNvPr id="7" name="Slide Number Placeholder 6">
            <a:extLst>
              <a:ext uri="{FF2B5EF4-FFF2-40B4-BE49-F238E27FC236}">
                <a16:creationId xmlns:a16="http://schemas.microsoft.com/office/drawing/2014/main" id="{738B23FB-0AB3-4D32-A2EE-68F6AB78F5FA}"/>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18</a:t>
            </a:fld>
            <a:endParaRPr lang="en-US" altLang="en-US"/>
          </a:p>
        </p:txBody>
      </p:sp>
      <p:sp>
        <p:nvSpPr>
          <p:cNvPr id="8" name="TextBox 7">
            <a:extLst>
              <a:ext uri="{FF2B5EF4-FFF2-40B4-BE49-F238E27FC236}">
                <a16:creationId xmlns:a16="http://schemas.microsoft.com/office/drawing/2014/main" id="{F07C7C82-6DBA-4E6C-9AC2-2F95B1B66D81}"/>
              </a:ext>
            </a:extLst>
          </p:cNvPr>
          <p:cNvSpPr txBox="1"/>
          <p:nvPr>
            <p:custDataLst>
              <p:tags r:id="rId4"/>
            </p:custDataLst>
          </p:nvPr>
        </p:nvSpPr>
        <p:spPr>
          <a:xfrm>
            <a:off x="457200" y="2133600"/>
            <a:ext cx="8229600" cy="707886"/>
          </a:xfrm>
          <a:prstGeom prst="rect">
            <a:avLst/>
          </a:prstGeom>
          <a:noFill/>
        </p:spPr>
        <p:txBody>
          <a:bodyPr wrap="square" rtlCol="0">
            <a:spAutoFit/>
          </a:bodyPr>
          <a:lstStyle/>
          <a:p>
            <a:pPr>
              <a:spcAft>
                <a:spcPts val="600"/>
              </a:spcAft>
            </a:pPr>
            <a:r>
              <a:rPr lang="en-US" sz="2000" kern="0" dirty="0">
                <a:latin typeface="+mj-lt"/>
                <a:cs typeface="Times New Roman" panose="02020603050405020304" pitchFamily="18" charset="0"/>
              </a:rPr>
              <a:t>If the participant is unable to meet face-to-face, the MSC can schedule an exit interview by telephone or video conference: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F711F-3474-4C87-B7B5-A951E9AB0E68}"/>
              </a:ext>
            </a:extLst>
          </p:cNvPr>
          <p:cNvSpPr txBox="1">
            <a:spLocks noChangeArrowheads="1"/>
          </p:cNvSpPr>
          <p:nvPr>
            <p:custDataLst>
              <p:tags r:id="rId1"/>
            </p:custDataLst>
          </p:nvPr>
        </p:nvSpPr>
        <p:spPr bwMode="auto">
          <a:xfrm>
            <a:off x="457200" y="2057400"/>
            <a:ext cx="8458200" cy="2133600"/>
          </a:xfrm>
          <a:prstGeom prst="rect">
            <a:avLst/>
          </a:prstGeom>
          <a:noFill/>
          <a:ln w="9525">
            <a:noFill/>
            <a:miter lim="800000"/>
            <a:headEnd/>
            <a:tailEnd/>
          </a:ln>
        </p:spPr>
        <p:txBody>
          <a:bodyPr lIns="92075" tIns="46038" rIns="92075" bIns="46038"/>
          <a:lstStyle/>
          <a:p>
            <a:pPr marL="457200" indent="-45720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If the participant has been found unfit for duty, email (or mail) the participant the appropriate VA forms (Dependency, VR&amp;E, and Healthcare forms) one week prior to the interview date.</a:t>
            </a:r>
          </a:p>
          <a:p>
            <a:pPr marL="457200" indent="-45720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Assist the participant by reviewing the forms.</a:t>
            </a:r>
          </a:p>
          <a:p>
            <a:pPr marL="457200" indent="-45720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Instruct the participant to complete the forms and upload the forms and any evidence required through </a:t>
            </a:r>
            <a:r>
              <a:rPr lang="en-US" sz="2000" kern="0" dirty="0" err="1">
                <a:latin typeface="+mj-lt"/>
                <a:cs typeface="Times New Roman" panose="02020603050405020304" pitchFamily="18" charset="0"/>
              </a:rPr>
              <a:t>eBenefits</a:t>
            </a:r>
            <a:r>
              <a:rPr lang="en-US" sz="2000" kern="0" dirty="0">
                <a:latin typeface="+mj-lt"/>
                <a:cs typeface="Times New Roman" panose="02020603050405020304" pitchFamily="18" charset="0"/>
              </a:rPr>
              <a:t>. </a:t>
            </a:r>
          </a:p>
        </p:txBody>
      </p:sp>
      <p:sp>
        <p:nvSpPr>
          <p:cNvPr id="7" name="Slide Number Placeholder 6">
            <a:extLst>
              <a:ext uri="{FF2B5EF4-FFF2-40B4-BE49-F238E27FC236}">
                <a16:creationId xmlns:a16="http://schemas.microsoft.com/office/drawing/2014/main" id="{A52D2D22-F95C-4D7C-AB79-C8D91529E534}"/>
              </a:ext>
            </a:extLst>
          </p:cNvPr>
          <p:cNvSpPr>
            <a:spLocks noGrp="1"/>
          </p:cNvSpPr>
          <p:nvPr>
            <p:ph type="sldNum" sz="quarter" idx="12"/>
            <p:custDataLst>
              <p:tags r:id="rId2"/>
            </p:custDataLst>
          </p:nvPr>
        </p:nvSpPr>
        <p:spPr>
          <a:xfrm>
            <a:off x="6931152" y="6601976"/>
            <a:ext cx="2133600" cy="365125"/>
          </a:xfrm>
        </p:spPr>
        <p:txBody>
          <a:bodyPr/>
          <a:lstStyle/>
          <a:p>
            <a:pPr>
              <a:defRPr/>
            </a:pPr>
            <a:fld id="{17787D42-E047-4B4D-9E93-F26E2E1CB849}" type="slidenum">
              <a:rPr lang="en-US" altLang="en-US" smtClean="0"/>
              <a:pPr>
                <a:defRPr/>
              </a:pPr>
              <a:t>19</a:t>
            </a:fld>
            <a:endParaRPr lang="en-US" altLang="en-US"/>
          </a:p>
        </p:txBody>
      </p:sp>
      <p:sp>
        <p:nvSpPr>
          <p:cNvPr id="8" name="Rectangle 2">
            <a:extLst>
              <a:ext uri="{FF2B5EF4-FFF2-40B4-BE49-F238E27FC236}">
                <a16:creationId xmlns:a16="http://schemas.microsoft.com/office/drawing/2014/main" id="{EABC8DF6-CDB5-4AC3-A890-B953FD37255A}"/>
              </a:ext>
            </a:extLst>
          </p:cNvPr>
          <p:cNvSpPr txBox="1">
            <a:spLocks noGrp="1" noChangeArrowheads="1"/>
          </p:cNvSpPr>
          <p:nvPr>
            <p:ph type="title"/>
            <p:custDataLst>
              <p:tags r:id="rId3"/>
            </p:custDataLst>
          </p:nvPr>
        </p:nvSpPr>
        <p:spPr bwMode="auto">
          <a:xfrm>
            <a:off x="0" y="793629"/>
            <a:ext cx="9144000" cy="1086867"/>
          </a:xfrm>
          <a:prstGeom prst="rect">
            <a:avLst/>
          </a:prstGeom>
          <a:noFill/>
          <a:ln w="9525">
            <a:noFill/>
            <a:miter lim="800000"/>
            <a:headEnd/>
            <a:tailEnd/>
          </a:ln>
          <a:effectLst/>
        </p:spPr>
        <p:txBody>
          <a:bodyPr lIns="92075" tIns="46038" rIns="92075" bIns="46038" anchor="t"/>
          <a:lstStyle/>
          <a:p>
            <a:pPr>
              <a:spcAft>
                <a:spcPts val="600"/>
              </a:spcAft>
              <a:defRPr/>
            </a:pPr>
            <a:r>
              <a:rPr lang="en-US" kern="0" dirty="0">
                <a:solidFill>
                  <a:schemeClr val="tx2"/>
                </a:solidFill>
                <a:cs typeface="Times New Roman" panose="02020603050405020304" pitchFamily="18" charset="0"/>
              </a:rPr>
              <a:t>Exit Interview by Telephone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AB95FE6F-75F4-4DB5-95F3-EDCDD0FA0736}"/>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Lesson Objectives</a:t>
            </a:r>
          </a:p>
        </p:txBody>
      </p:sp>
      <p:sp>
        <p:nvSpPr>
          <p:cNvPr id="7172" name="Rectangle 6">
            <a:extLst>
              <a:ext uri="{FF2B5EF4-FFF2-40B4-BE49-F238E27FC236}">
                <a16:creationId xmlns:a16="http://schemas.microsoft.com/office/drawing/2014/main" id="{9C3FB1AD-3F97-49AD-A4F4-07AAA24137B8}"/>
              </a:ext>
            </a:extLst>
          </p:cNvPr>
          <p:cNvSpPr>
            <a:spLocks noGrp="1" noChangeArrowheads="1"/>
          </p:cNvSpPr>
          <p:nvPr>
            <p:ph idx="1"/>
            <p:custDataLst>
              <p:tags r:id="rId2"/>
            </p:custDataLst>
          </p:nvPr>
        </p:nvSpPr>
        <p:spPr>
          <a:xfrm>
            <a:off x="457200" y="2057400"/>
            <a:ext cx="8229600" cy="3916363"/>
          </a:xfrm>
        </p:spPr>
        <p:txBody>
          <a:bodyPr>
            <a:normAutofit lnSpcReduction="10000"/>
          </a:bodyPr>
          <a:lstStyle/>
          <a:p>
            <a:pPr eaLnBrk="1" hangingPunct="1">
              <a:buClr>
                <a:schemeClr val="tx1"/>
              </a:buClr>
            </a:pPr>
            <a:r>
              <a:rPr lang="en-US" altLang="en-US" dirty="0">
                <a:cs typeface="Times New Roman" panose="02020603050405020304" pitchFamily="18" charset="0"/>
              </a:rPr>
              <a:t>Identify exit interview procedures when a participant receives a Fit for Duty finding</a:t>
            </a:r>
          </a:p>
          <a:p>
            <a:pPr eaLnBrk="1" hangingPunct="1">
              <a:buClr>
                <a:schemeClr val="tx1"/>
              </a:buClr>
            </a:pPr>
            <a:endParaRPr lang="en-US" altLang="en-US" dirty="0">
              <a:cs typeface="Times New Roman" panose="02020603050405020304" pitchFamily="18" charset="0"/>
            </a:endParaRPr>
          </a:p>
          <a:p>
            <a:pPr eaLnBrk="1" hangingPunct="1">
              <a:buClr>
                <a:schemeClr val="tx1"/>
              </a:buClr>
            </a:pPr>
            <a:r>
              <a:rPr lang="en-US" altLang="en-US" dirty="0">
                <a:cs typeface="Times New Roman" panose="02020603050405020304" pitchFamily="18" charset="0"/>
              </a:rPr>
              <a:t>Identify exit interview procedures when a participant receives and unfit for duty finding</a:t>
            </a:r>
          </a:p>
          <a:p>
            <a:pPr eaLnBrk="1" hangingPunct="1">
              <a:buClr>
                <a:schemeClr val="tx1"/>
              </a:buClr>
            </a:pPr>
            <a:endParaRPr lang="en-US" altLang="en-US" dirty="0">
              <a:cs typeface="Times New Roman" panose="02020603050405020304" pitchFamily="18" charset="0"/>
            </a:endParaRPr>
          </a:p>
          <a:p>
            <a:pPr eaLnBrk="1" hangingPunct="1">
              <a:buClr>
                <a:schemeClr val="tx1"/>
              </a:buClr>
            </a:pPr>
            <a:r>
              <a:rPr lang="en-US" altLang="en-US" dirty="0">
                <a:cs typeface="Times New Roman" panose="02020603050405020304" pitchFamily="18" charset="0"/>
              </a:rPr>
              <a:t>Identify procedures when a participant is found fit for duty but is still separating</a:t>
            </a:r>
          </a:p>
          <a:p>
            <a:pPr eaLnBrk="1" hangingPunct="1">
              <a:buClr>
                <a:schemeClr val="tx1"/>
              </a:buClr>
            </a:pPr>
            <a:endParaRPr lang="en-US" altLang="en-US" dirty="0">
              <a:cs typeface="Times New Roman" panose="02020603050405020304" pitchFamily="18" charset="0"/>
            </a:endParaRPr>
          </a:p>
          <a:p>
            <a:pPr eaLnBrk="1" hangingPunct="1">
              <a:buClr>
                <a:schemeClr val="tx1"/>
              </a:buClr>
            </a:pPr>
            <a:r>
              <a:rPr lang="en-US" altLang="en-US" dirty="0">
                <a:cs typeface="Times New Roman" panose="02020603050405020304" pitchFamily="18" charset="0"/>
              </a:rPr>
              <a:t>Identify exit interview procedures when an interview is conducted remotely</a:t>
            </a:r>
          </a:p>
          <a:p>
            <a:pPr eaLnBrk="1" hangingPunct="1">
              <a:lnSpc>
                <a:spcPct val="150000"/>
              </a:lnSpc>
              <a:buClr>
                <a:srgbClr val="1D3275"/>
              </a:buClr>
              <a:buFont typeface="Wingdings" panose="05000000000000000000" pitchFamily="2" charset="2"/>
              <a:buChar char="Ø"/>
            </a:pPr>
            <a:endParaRPr lang="en-US" altLang="en-US"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FE5990C-9DB8-4805-B5A9-BEA82FC0424F}"/>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2</a:t>
            </a:fld>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90BEB6-98F9-4E38-8083-18FA0CB26F7F}"/>
              </a:ext>
            </a:extLst>
          </p:cNvPr>
          <p:cNvSpPr>
            <a:spLocks noGrp="1"/>
          </p:cNvSpPr>
          <p:nvPr>
            <p:ph type="title"/>
            <p:custDataLst>
              <p:tags r:id="rId1"/>
            </p:custDataLst>
          </p:nvPr>
        </p:nvSpPr>
        <p:spPr>
          <a:xfrm>
            <a:off x="0" y="793629"/>
            <a:ext cx="9144000" cy="1086867"/>
          </a:xfrm>
        </p:spPr>
        <p:txBody>
          <a:bodyPr/>
          <a:lstStyle/>
          <a:p>
            <a:pPr>
              <a:spcAft>
                <a:spcPts val="600"/>
              </a:spcAft>
            </a:pPr>
            <a:r>
              <a:rPr lang="en-US" kern="0" dirty="0">
                <a:solidFill>
                  <a:schemeClr val="tx2"/>
                </a:solidFill>
                <a:cs typeface="Times New Roman" panose="02020603050405020304" pitchFamily="18" charset="0"/>
              </a:rPr>
              <a:t>Exit Interview by Telephone</a:t>
            </a:r>
            <a:endParaRPr lang="en-US" dirty="0">
              <a:solidFill>
                <a:schemeClr val="tx2"/>
              </a:solidFill>
            </a:endParaRPr>
          </a:p>
        </p:txBody>
      </p:sp>
      <p:sp>
        <p:nvSpPr>
          <p:cNvPr id="4" name="Rectangle 3">
            <a:extLst>
              <a:ext uri="{FF2B5EF4-FFF2-40B4-BE49-F238E27FC236}">
                <a16:creationId xmlns:a16="http://schemas.microsoft.com/office/drawing/2014/main" id="{1FAB099E-5BF0-41F9-8021-FE93400A2992}"/>
              </a:ext>
            </a:extLst>
          </p:cNvPr>
          <p:cNvSpPr txBox="1">
            <a:spLocks noChangeArrowheads="1"/>
          </p:cNvSpPr>
          <p:nvPr>
            <p:custDataLst>
              <p:tags r:id="rId2"/>
            </p:custDataLst>
          </p:nvPr>
        </p:nvSpPr>
        <p:spPr bwMode="auto">
          <a:xfrm>
            <a:off x="457200" y="2057400"/>
            <a:ext cx="8458200" cy="2362200"/>
          </a:xfrm>
          <a:prstGeom prst="rect">
            <a:avLst/>
          </a:prstGeom>
          <a:noFill/>
          <a:ln w="9525">
            <a:noFill/>
            <a:miter lim="800000"/>
            <a:headEnd/>
            <a:tailEnd/>
          </a:ln>
        </p:spPr>
        <p:txBody>
          <a:bodyPr lIns="92075" tIns="46038" rIns="92075" bIns="46038"/>
          <a:lstStyle/>
          <a:p>
            <a:pPr marL="457200" indent="-45720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If the participant does not wish to submit the forms electronically, provide the participant with the mailing address and fax number of the appropriate intake site and address and fax number of the appropriate intake site and instruct the participant to mail the completed forms/evidence to the intake center. </a:t>
            </a:r>
          </a:p>
          <a:p>
            <a:pPr marL="457200" indent="-457200"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Conduct the exit interview by telephone as if the participant were physically present.</a:t>
            </a:r>
          </a:p>
        </p:txBody>
      </p:sp>
      <p:sp>
        <p:nvSpPr>
          <p:cNvPr id="7" name="Slide Number Placeholder 6">
            <a:extLst>
              <a:ext uri="{FF2B5EF4-FFF2-40B4-BE49-F238E27FC236}">
                <a16:creationId xmlns:a16="http://schemas.microsoft.com/office/drawing/2014/main" id="{8F7AA734-59F8-4F6C-8AAD-24200789F1FE}"/>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20</a:t>
            </a:fld>
            <a:endParaRPr lang="en-US"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A923DF-BABB-49ED-9A7F-D6C5050A2CD3}"/>
              </a:ext>
            </a:extLst>
          </p:cNvPr>
          <p:cNvSpPr>
            <a:spLocks noGrp="1"/>
          </p:cNvSpPr>
          <p:nvPr>
            <p:ph type="title"/>
            <p:custDataLst>
              <p:tags r:id="rId1"/>
            </p:custDataLst>
          </p:nvPr>
        </p:nvSpPr>
        <p:spPr>
          <a:xfrm>
            <a:off x="0" y="793629"/>
            <a:ext cx="9144000" cy="1086867"/>
          </a:xfrm>
        </p:spPr>
        <p:txBody>
          <a:bodyPr/>
          <a:lstStyle/>
          <a:p>
            <a:pPr>
              <a:spcAft>
                <a:spcPts val="600"/>
              </a:spcAft>
            </a:pPr>
            <a:r>
              <a:rPr lang="en-US" kern="0" dirty="0">
                <a:solidFill>
                  <a:schemeClr val="tx2"/>
                </a:solidFill>
                <a:cs typeface="Times New Roman" panose="02020603050405020304" pitchFamily="18" charset="0"/>
              </a:rPr>
              <a:t>After the Interview</a:t>
            </a:r>
            <a:endParaRPr lang="en-US" dirty="0">
              <a:solidFill>
                <a:schemeClr val="tx2"/>
              </a:solidFill>
            </a:endParaRPr>
          </a:p>
        </p:txBody>
      </p:sp>
      <p:sp>
        <p:nvSpPr>
          <p:cNvPr id="4" name="Rectangle 3">
            <a:extLst>
              <a:ext uri="{FF2B5EF4-FFF2-40B4-BE49-F238E27FC236}">
                <a16:creationId xmlns:a16="http://schemas.microsoft.com/office/drawing/2014/main" id="{D3C8DDD5-3ADD-433F-BCF5-8A26D1723C9C}"/>
              </a:ext>
            </a:extLst>
          </p:cNvPr>
          <p:cNvSpPr txBox="1">
            <a:spLocks noChangeArrowheads="1"/>
          </p:cNvSpPr>
          <p:nvPr>
            <p:custDataLst>
              <p:tags r:id="rId2"/>
            </p:custDataLst>
          </p:nvPr>
        </p:nvSpPr>
        <p:spPr bwMode="auto">
          <a:xfrm>
            <a:off x="457200" y="2476620"/>
            <a:ext cx="8458200" cy="1561980"/>
          </a:xfrm>
          <a:prstGeom prst="rect">
            <a:avLst/>
          </a:prstGeom>
          <a:noFill/>
          <a:ln w="9525">
            <a:noFill/>
            <a:miter lim="800000"/>
            <a:headEnd/>
            <a:tailEnd/>
          </a:ln>
        </p:spPr>
        <p:txBody>
          <a:bodyPr lIns="92075" tIns="46038" rIns="92075" bIns="46038"/>
          <a:lstStyle/>
          <a:p>
            <a:pPr marL="569913" indent="-344488"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Complete VA Form 27-0820.</a:t>
            </a:r>
          </a:p>
          <a:p>
            <a:pPr marL="569913" indent="-344488"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Upload the completed VA Form 27-0820 into the participant’s </a:t>
            </a:r>
            <a:r>
              <a:rPr lang="en-US" sz="2000" kern="0" dirty="0" err="1">
                <a:latin typeface="+mj-lt"/>
                <a:cs typeface="Times New Roman" panose="02020603050405020304" pitchFamily="18" charset="0"/>
              </a:rPr>
              <a:t>eFolder</a:t>
            </a:r>
            <a:endParaRPr lang="en-US" sz="2000" kern="0" dirty="0">
              <a:latin typeface="+mj-lt"/>
              <a:cs typeface="Times New Roman" panose="02020603050405020304" pitchFamily="18" charset="0"/>
            </a:endParaRPr>
          </a:p>
          <a:p>
            <a:pPr marL="569913" indent="-344488" eaLnBrk="1" hangingPunct="1">
              <a:spcAft>
                <a:spcPts val="600"/>
              </a:spcAft>
              <a:buClr>
                <a:schemeClr val="tx1"/>
              </a:buClr>
              <a:buFont typeface="Arial" panose="020B0604020202020204" pitchFamily="34" charset="0"/>
              <a:buChar char="•"/>
              <a:defRPr/>
            </a:pPr>
            <a:r>
              <a:rPr lang="en-US" sz="2000" kern="0" dirty="0">
                <a:latin typeface="+mj-lt"/>
                <a:cs typeface="Times New Roman" panose="02020603050405020304" pitchFamily="18" charset="0"/>
              </a:rPr>
              <a:t>Update VTA </a:t>
            </a:r>
          </a:p>
        </p:txBody>
      </p:sp>
      <p:sp>
        <p:nvSpPr>
          <p:cNvPr id="7" name="Slide Number Placeholder 6">
            <a:extLst>
              <a:ext uri="{FF2B5EF4-FFF2-40B4-BE49-F238E27FC236}">
                <a16:creationId xmlns:a16="http://schemas.microsoft.com/office/drawing/2014/main" id="{FCD704F4-E570-486A-9920-FCA8CEBF2611}"/>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21</a:t>
            </a:fld>
            <a:endParaRPr lang="en-US" altLang="en-US" dirty="0"/>
          </a:p>
        </p:txBody>
      </p:sp>
      <p:sp>
        <p:nvSpPr>
          <p:cNvPr id="8" name="TextBox 7">
            <a:extLst>
              <a:ext uri="{FF2B5EF4-FFF2-40B4-BE49-F238E27FC236}">
                <a16:creationId xmlns:a16="http://schemas.microsoft.com/office/drawing/2014/main" id="{1E85470B-2909-4F1D-A865-358E3526239E}"/>
              </a:ext>
            </a:extLst>
          </p:cNvPr>
          <p:cNvSpPr txBox="1"/>
          <p:nvPr>
            <p:custDataLst>
              <p:tags r:id="rId4"/>
            </p:custDataLst>
          </p:nvPr>
        </p:nvSpPr>
        <p:spPr>
          <a:xfrm>
            <a:off x="457200" y="2057400"/>
            <a:ext cx="8229600" cy="400110"/>
          </a:xfrm>
          <a:prstGeom prst="rect">
            <a:avLst/>
          </a:prstGeom>
          <a:noFill/>
        </p:spPr>
        <p:txBody>
          <a:bodyPr wrap="square" rtlCol="0">
            <a:spAutoFit/>
          </a:bodyPr>
          <a:lstStyle/>
          <a:p>
            <a:pPr>
              <a:spcAft>
                <a:spcPts val="600"/>
              </a:spcAft>
            </a:pPr>
            <a:r>
              <a:rPr lang="en-US" sz="2000" kern="0" dirty="0">
                <a:cs typeface="Times New Roman" panose="02020603050405020304" pitchFamily="18" charset="0"/>
              </a:rPr>
              <a:t>Once the telephone or video conference interview is complete: </a:t>
            </a:r>
            <a:endParaRPr lang="en-US" sz="2000" dirty="0">
              <a:cs typeface="Times New Roman" panose="02020603050405020304"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CA7C-C86B-4826-BA5B-4A80382911EB}"/>
              </a:ext>
            </a:extLst>
          </p:cNvPr>
          <p:cNvSpPr>
            <a:spLocks noGrp="1"/>
          </p:cNvSpPr>
          <p:nvPr>
            <p:ph type="title"/>
            <p:custDataLst>
              <p:tags r:id="rId1"/>
            </p:custDataLst>
          </p:nvPr>
        </p:nvSpPr>
        <p:spPr>
          <a:xfrm>
            <a:off x="0" y="2885566"/>
            <a:ext cx="9144000" cy="1086867"/>
          </a:xfrm>
        </p:spPr>
        <p:txBody>
          <a:bodyPr/>
          <a:lstStyle/>
          <a:p>
            <a:r>
              <a:rPr lang="en-US" dirty="0"/>
              <a:t>Review</a:t>
            </a:r>
          </a:p>
        </p:txBody>
      </p:sp>
      <p:sp>
        <p:nvSpPr>
          <p:cNvPr id="3" name="Slide Number Placeholder 2">
            <a:extLst>
              <a:ext uri="{FF2B5EF4-FFF2-40B4-BE49-F238E27FC236}">
                <a16:creationId xmlns:a16="http://schemas.microsoft.com/office/drawing/2014/main" id="{F92A7C1E-D1F9-4AF9-891C-78B6314C6F46}"/>
              </a:ext>
            </a:extLst>
          </p:cNvPr>
          <p:cNvSpPr>
            <a:spLocks noGrp="1"/>
          </p:cNvSpPr>
          <p:nvPr>
            <p:ph type="sldNum" sz="quarter" idx="12"/>
            <p:custDataLst>
              <p:tags r:id="rId2"/>
            </p:custDataLst>
          </p:nvPr>
        </p:nvSpPr>
        <p:spPr>
          <a:xfrm>
            <a:off x="6931152" y="6601976"/>
            <a:ext cx="2133600" cy="365125"/>
          </a:xfrm>
        </p:spPr>
        <p:txBody>
          <a:bodyPr/>
          <a:lstStyle/>
          <a:p>
            <a:pPr>
              <a:defRPr/>
            </a:pPr>
            <a:fld id="{17787D42-E047-4B4D-9E93-F26E2E1CB849}" type="slidenum">
              <a:rPr lang="en-US" altLang="en-US" smtClean="0"/>
              <a:pPr>
                <a:defRPr/>
              </a:pPr>
              <a:t>22</a:t>
            </a:fld>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D035-865B-4C40-B9C0-21223A84A608}"/>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8807F876-009A-4EFD-A370-0F70B6673568}"/>
              </a:ext>
            </a:extLst>
          </p:cNvPr>
          <p:cNvSpPr>
            <a:spLocks noGrp="1"/>
          </p:cNvSpPr>
          <p:nvPr>
            <p:ph type="sldNum" sz="quarter" idx="12"/>
            <p:custDataLst>
              <p:tags r:id="rId2"/>
            </p:custDataLst>
          </p:nvPr>
        </p:nvSpPr>
        <p:spPr>
          <a:xfrm>
            <a:off x="6931152" y="6601976"/>
            <a:ext cx="2133600" cy="365125"/>
          </a:xfrm>
        </p:spPr>
        <p:txBody>
          <a:bodyPr/>
          <a:lstStyle/>
          <a:p>
            <a:pPr>
              <a:defRPr/>
            </a:pPr>
            <a:fld id="{17787D42-E047-4B4D-9E93-F26E2E1CB849}" type="slidenum">
              <a:rPr lang="en-US" altLang="en-US" smtClean="0"/>
              <a:pPr>
                <a:defRPr/>
              </a:pPr>
              <a:t>23</a:t>
            </a:fld>
            <a:endParaRPr lang="en-US" altLang="en-US" dirty="0"/>
          </a:p>
        </p:txBody>
      </p:sp>
    </p:spTree>
    <p:extLst>
      <p:ext uri="{BB962C8B-B14F-4D97-AF65-F5344CB8AC3E}">
        <p14:creationId xmlns:p14="http://schemas.microsoft.com/office/powerpoint/2010/main" val="156176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92B825BE-4AA3-4F44-9688-B52B31AA393E}"/>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References</a:t>
            </a:r>
          </a:p>
        </p:txBody>
      </p:sp>
      <p:sp>
        <p:nvSpPr>
          <p:cNvPr id="9220" name="Rectangle 6">
            <a:extLst>
              <a:ext uri="{FF2B5EF4-FFF2-40B4-BE49-F238E27FC236}">
                <a16:creationId xmlns:a16="http://schemas.microsoft.com/office/drawing/2014/main" id="{8F80AD44-9110-4266-AE31-78D095975588}"/>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lnSpc>
                <a:spcPct val="90000"/>
              </a:lnSpc>
              <a:buClr>
                <a:srgbClr val="1D3275"/>
              </a:buClr>
              <a:buFont typeface="Wingdings" panose="05000000000000000000" pitchFamily="2" charset="2"/>
              <a:buNone/>
            </a:pPr>
            <a:endParaRPr lang="en-US" altLang="en-US" sz="1400">
              <a:cs typeface="Times New Roman" panose="02020603050405020304" pitchFamily="18" charset="0"/>
            </a:endParaRPr>
          </a:p>
          <a:p>
            <a:pPr eaLnBrk="1" hangingPunct="1">
              <a:lnSpc>
                <a:spcPct val="150000"/>
              </a:lnSpc>
              <a:buClr>
                <a:srgbClr val="1D3275"/>
              </a:buClr>
              <a:buFont typeface="Wingdings" panose="05000000000000000000" pitchFamily="2" charset="2"/>
              <a:buChar char="Ø"/>
            </a:pPr>
            <a:endParaRPr lang="en-US" altLang="en-US" sz="1400">
              <a:cs typeface="Times New Roman" panose="02020603050405020304" pitchFamily="18" charset="0"/>
            </a:endParaRPr>
          </a:p>
          <a:p>
            <a:pPr eaLnBrk="1" hangingPunct="1">
              <a:lnSpc>
                <a:spcPct val="90000"/>
              </a:lnSpc>
              <a:buClr>
                <a:srgbClr val="1D3275"/>
              </a:buClr>
              <a:buFont typeface="Wingdings" panose="05000000000000000000" pitchFamily="2" charset="2"/>
              <a:buNone/>
            </a:pPr>
            <a:endParaRPr lang="en-US" altLang="en-US" sz="1200">
              <a:cs typeface="Times New Roman" panose="02020603050405020304" pitchFamily="18" charset="0"/>
            </a:endParaRPr>
          </a:p>
        </p:txBody>
      </p:sp>
      <p:sp>
        <p:nvSpPr>
          <p:cNvPr id="9222" name="Rectangle 6">
            <a:extLst>
              <a:ext uri="{FF2B5EF4-FFF2-40B4-BE49-F238E27FC236}">
                <a16:creationId xmlns:a16="http://schemas.microsoft.com/office/drawing/2014/main" id="{80425204-F12E-4C60-A372-3AFF4A133B21}"/>
              </a:ext>
            </a:extLst>
          </p:cNvPr>
          <p:cNvSpPr txBox="1">
            <a:spLocks noChangeArrowheads="1"/>
          </p:cNvSpPr>
          <p:nvPr>
            <p:custDataLst>
              <p:tags r:id="rId3"/>
            </p:custDataLst>
          </p:nvPr>
        </p:nvSpPr>
        <p:spPr bwMode="auto">
          <a:xfrm>
            <a:off x="533400" y="2057400"/>
            <a:ext cx="838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CC0000"/>
              </a:buClr>
              <a:buFont typeface="Wingdings" panose="05000000000000000000" pitchFamily="2" charset="2"/>
              <a:buChar char="•"/>
              <a:defRPr sz="2800">
                <a:solidFill>
                  <a:srgbClr val="1D3275"/>
                </a:solidFill>
                <a:latin typeface="Times New Roman" panose="02020603050405020304" pitchFamily="18" charset="0"/>
              </a:defRPr>
            </a:lvl1pPr>
            <a:lvl2pPr marL="742950" indent="-285750">
              <a:spcBef>
                <a:spcPct val="20000"/>
              </a:spcBef>
              <a:buChar char="–"/>
              <a:defRPr sz="2400">
                <a:solidFill>
                  <a:srgbClr val="1D3275"/>
                </a:solidFill>
                <a:latin typeface="Tahoma" panose="020B0604030504040204" pitchFamily="34" charset="0"/>
              </a:defRPr>
            </a:lvl2pPr>
            <a:lvl3pPr marL="1143000" indent="-228600">
              <a:spcBef>
                <a:spcPct val="20000"/>
              </a:spcBef>
              <a:buClr>
                <a:srgbClr val="CC0000"/>
              </a:buClr>
              <a:buChar char="•"/>
              <a:defRPr sz="2000">
                <a:solidFill>
                  <a:srgbClr val="1D3275"/>
                </a:solidFill>
                <a:latin typeface="Tahoma" panose="020B0604030504040204" pitchFamily="34" charset="0"/>
              </a:defRPr>
            </a:lvl3pPr>
            <a:lvl4pPr marL="1600200" indent="-228600">
              <a:spcBef>
                <a:spcPct val="20000"/>
              </a:spcBef>
              <a:buChar char="–"/>
              <a:defRPr sz="2000">
                <a:solidFill>
                  <a:srgbClr val="1D3275"/>
                </a:solidFill>
                <a:latin typeface="Tahoma" panose="020B0604030504040204" pitchFamily="34" charset="0"/>
              </a:defRPr>
            </a:lvl4pPr>
            <a:lvl5pPr marL="2057400" indent="-228600">
              <a:spcBef>
                <a:spcPct val="20000"/>
              </a:spcBef>
              <a:buChar char="»"/>
              <a:defRPr sz="2000">
                <a:solidFill>
                  <a:srgbClr val="1D3275"/>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1D3275"/>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1D3275"/>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1D3275"/>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1D3275"/>
                </a:solidFill>
                <a:latin typeface="Tahoma" panose="020B0604030504040204" pitchFamily="34" charset="0"/>
              </a:defRPr>
            </a:lvl9pPr>
          </a:lstStyle>
          <a:p>
            <a:pPr>
              <a:spcBef>
                <a:spcPct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panose="02020603050405020304" pitchFamily="18" charset="0"/>
              </a:rPr>
              <a:t>M21-1, Part III, Subpart </a:t>
            </a:r>
            <a:r>
              <a:rPr lang="en-US" altLang="en-US" sz="2000" dirty="0" err="1">
                <a:solidFill>
                  <a:schemeClr val="tx1"/>
                </a:solidFill>
                <a:latin typeface="+mj-lt"/>
                <a:cs typeface="Times New Roman" panose="02020603050405020304" pitchFamily="18" charset="0"/>
              </a:rPr>
              <a:t>i</a:t>
            </a:r>
            <a:r>
              <a:rPr lang="en-US" altLang="en-US" sz="2000" dirty="0">
                <a:solidFill>
                  <a:schemeClr val="tx1"/>
                </a:solidFill>
                <a:latin typeface="+mj-lt"/>
                <a:cs typeface="Times New Roman" panose="02020603050405020304" pitchFamily="18" charset="0"/>
              </a:rPr>
              <a:t>, 2, E - Department of Veterans Affairs (VA) Responsibilities Based on Medical Evaluation Board (MEB) and Physical Evaluation Board (PEB) Outcomes </a:t>
            </a:r>
          </a:p>
        </p:txBody>
      </p:sp>
      <p:sp>
        <p:nvSpPr>
          <p:cNvPr id="2" name="Slide Number Placeholder 1">
            <a:extLst>
              <a:ext uri="{FF2B5EF4-FFF2-40B4-BE49-F238E27FC236}">
                <a16:creationId xmlns:a16="http://schemas.microsoft.com/office/drawing/2014/main" id="{70A416D0-8CCD-4365-8F10-29E64B274FE2}"/>
              </a:ext>
            </a:extLst>
          </p:cNvPr>
          <p:cNvSpPr>
            <a:spLocks noGrp="1"/>
          </p:cNvSpPr>
          <p:nvPr>
            <p:ph type="sldNum" sz="quarter" idx="12"/>
            <p:custDataLst>
              <p:tags r:id="rId4"/>
            </p:custDataLst>
          </p:nvPr>
        </p:nvSpPr>
        <p:spPr>
          <a:xfrm>
            <a:off x="6931152" y="6601976"/>
            <a:ext cx="2133600" cy="365125"/>
          </a:xfrm>
        </p:spPr>
        <p:txBody>
          <a:bodyPr/>
          <a:lstStyle/>
          <a:p>
            <a:pPr>
              <a:defRPr/>
            </a:pPr>
            <a:fld id="{17787D42-E047-4B4D-9E93-F26E2E1CB849}" type="slidenum">
              <a:rPr lang="en-US" altLang="en-US" smtClean="0"/>
              <a:pPr>
                <a:defRPr/>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BD9738D-F0F4-4306-AC76-C3F3C49E5E82}"/>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Fit for Duty Exit Interview</a:t>
            </a:r>
          </a:p>
        </p:txBody>
      </p:sp>
      <p:sp>
        <p:nvSpPr>
          <p:cNvPr id="6148" name="Rectangle 3">
            <a:extLst>
              <a:ext uri="{FF2B5EF4-FFF2-40B4-BE49-F238E27FC236}">
                <a16:creationId xmlns:a16="http://schemas.microsoft.com/office/drawing/2014/main" id="{6D4208EC-19FD-4356-88B4-5CEA50CC7919}"/>
              </a:ext>
            </a:extLst>
          </p:cNvPr>
          <p:cNvSpPr>
            <a:spLocks noGrp="1" noChangeArrowheads="1"/>
          </p:cNvSpPr>
          <p:nvPr>
            <p:ph idx="1"/>
            <p:custDataLst>
              <p:tags r:id="rId2"/>
            </p:custDataLst>
          </p:nvPr>
        </p:nvSpPr>
        <p:spPr>
          <a:xfrm>
            <a:off x="457200" y="4211701"/>
            <a:ext cx="8229600" cy="1350249"/>
          </a:xfrm>
          <a:prstGeom prst="rect">
            <a:avLst/>
          </a:prstGeom>
        </p:spPr>
        <p:txBody>
          <a:bodyPr>
            <a:normAutofit/>
          </a:bodyPr>
          <a:lstStyle/>
          <a:p>
            <a:pPr marL="0" indent="0" eaLnBrk="1" hangingPunct="1">
              <a:buClr>
                <a:srgbClr val="1D3275"/>
              </a:buClr>
              <a:buFont typeface="Wingdings" panose="05000000000000000000" pitchFamily="2" charset="2"/>
              <a:buNone/>
              <a:defRPr/>
            </a:pPr>
            <a:r>
              <a:rPr lang="en-US" dirty="0">
                <a:cs typeface="Times New Roman" panose="02020603050405020304" pitchFamily="18" charset="0"/>
              </a:rPr>
              <a:t>The purpose of the Returned to Duty Exit Interview is to notify the participant that VA will close the pending claim, if the participant is on active duty. </a:t>
            </a:r>
          </a:p>
        </p:txBody>
      </p:sp>
      <p:sp>
        <p:nvSpPr>
          <p:cNvPr id="2" name="Slide Number Placeholder 1">
            <a:extLst>
              <a:ext uri="{FF2B5EF4-FFF2-40B4-BE49-F238E27FC236}">
                <a16:creationId xmlns:a16="http://schemas.microsoft.com/office/drawing/2014/main" id="{9E64B05F-2BA4-429A-8878-77FC0246FB73}"/>
              </a:ext>
            </a:extLst>
          </p:cNvPr>
          <p:cNvSpPr>
            <a:spLocks noGrp="1"/>
          </p:cNvSpPr>
          <p:nvPr>
            <p:ph type="sldNum" sz="quarter" idx="12"/>
            <p:custDataLst>
              <p:tags r:id="rId3"/>
            </p:custDataLst>
          </p:nvPr>
        </p:nvSpPr>
        <p:spPr>
          <a:xfrm>
            <a:off x="6931152" y="6601976"/>
            <a:ext cx="2133600" cy="365125"/>
          </a:xfrm>
        </p:spPr>
        <p:txBody>
          <a:bodyPr/>
          <a:lstStyle/>
          <a:p>
            <a:pPr>
              <a:defRPr/>
            </a:pPr>
            <a:fld id="{AA9198CC-F524-4D95-A977-C54351421DAD}" type="slidenum">
              <a:rPr lang="en-US" altLang="en-US" smtClean="0"/>
              <a:pPr>
                <a:defRPr/>
              </a:pPr>
              <a:t>4</a:t>
            </a:fld>
            <a:endParaRPr lang="en-US" altLang="en-US" dirty="0"/>
          </a:p>
        </p:txBody>
      </p:sp>
      <p:sp>
        <p:nvSpPr>
          <p:cNvPr id="3" name="TextBox 2">
            <a:extLst>
              <a:ext uri="{FF2B5EF4-FFF2-40B4-BE49-F238E27FC236}">
                <a16:creationId xmlns:a16="http://schemas.microsoft.com/office/drawing/2014/main" id="{57756214-1DDC-4D58-92B2-69BEFEB235DB}"/>
              </a:ext>
            </a:extLst>
          </p:cNvPr>
          <p:cNvSpPr txBox="1"/>
          <p:nvPr>
            <p:custDataLst>
              <p:tags r:id="rId4"/>
            </p:custDataLst>
          </p:nvPr>
        </p:nvSpPr>
        <p:spPr>
          <a:xfrm>
            <a:off x="457200" y="2057400"/>
            <a:ext cx="8229600" cy="1015663"/>
          </a:xfrm>
          <a:prstGeom prst="rect">
            <a:avLst/>
          </a:prstGeom>
          <a:noFill/>
        </p:spPr>
        <p:txBody>
          <a:bodyPr wrap="square" rtlCol="0">
            <a:spAutoFit/>
          </a:bodyPr>
          <a:lstStyle/>
          <a:p>
            <a:pPr>
              <a:spcAft>
                <a:spcPts val="600"/>
              </a:spcAft>
            </a:pPr>
            <a:r>
              <a:rPr lang="en-US" sz="2000" dirty="0">
                <a:cs typeface="Times New Roman" panose="02020603050405020304" pitchFamily="18" charset="0"/>
              </a:rPr>
              <a:t>If the participant is found to meet retention standards by the MEB and is returned to duty, or if the participant is found fit for duty by the PEB and is returned to duty, the:</a:t>
            </a:r>
          </a:p>
        </p:txBody>
      </p:sp>
      <p:sp>
        <p:nvSpPr>
          <p:cNvPr id="5" name="TextBox 4">
            <a:extLst>
              <a:ext uri="{FF2B5EF4-FFF2-40B4-BE49-F238E27FC236}">
                <a16:creationId xmlns:a16="http://schemas.microsoft.com/office/drawing/2014/main" id="{BBD348A0-7869-4423-8F10-192C10F205CE}"/>
              </a:ext>
            </a:extLst>
          </p:cNvPr>
          <p:cNvSpPr txBox="1"/>
          <p:nvPr>
            <p:custDataLst>
              <p:tags r:id="rId5"/>
            </p:custDataLst>
          </p:nvPr>
        </p:nvSpPr>
        <p:spPr>
          <a:xfrm>
            <a:off x="457200" y="3249967"/>
            <a:ext cx="8229600" cy="784830"/>
          </a:xfrm>
          <a:prstGeom prst="rect">
            <a:avLst/>
          </a:prstGeom>
          <a:noFill/>
        </p:spPr>
        <p:txBody>
          <a:bodyPr wrap="square" rtlCol="0">
            <a:spAutoFit/>
          </a:bodyPr>
          <a:lstStyle/>
          <a:p>
            <a:pPr marL="511175" indent="-344488">
              <a:spcAft>
                <a:spcPts val="600"/>
              </a:spcAft>
              <a:buClr>
                <a:schemeClr val="tx1"/>
              </a:buClr>
              <a:buFont typeface="Arial" panose="020B0604020202020204" pitchFamily="34" charset="0"/>
              <a:buChar char="•"/>
              <a:defRPr/>
            </a:pPr>
            <a:r>
              <a:rPr lang="en-US" sz="2000" dirty="0">
                <a:cs typeface="Times New Roman" panose="02020603050405020304" pitchFamily="18" charset="0"/>
              </a:rPr>
              <a:t>PEBLO notifies the MSC</a:t>
            </a:r>
          </a:p>
          <a:p>
            <a:pPr marL="511175" indent="-344488">
              <a:spcAft>
                <a:spcPts val="600"/>
              </a:spcAft>
              <a:buClr>
                <a:schemeClr val="tx1"/>
              </a:buClr>
              <a:buFont typeface="Arial" panose="020B0604020202020204" pitchFamily="34" charset="0"/>
              <a:buChar char="•"/>
              <a:defRPr/>
            </a:pPr>
            <a:r>
              <a:rPr lang="en-US" sz="2000" dirty="0">
                <a:cs typeface="Times New Roman" panose="02020603050405020304" pitchFamily="18" charset="0"/>
              </a:rPr>
              <a:t>MSC schedules an exit interview with the participant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7118AE00-8D24-43B8-A3C8-78CDCB48CBAE}"/>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During the Interview</a:t>
            </a:r>
          </a:p>
        </p:txBody>
      </p:sp>
      <p:sp>
        <p:nvSpPr>
          <p:cNvPr id="6148" name="Rectangle 3">
            <a:extLst>
              <a:ext uri="{FF2B5EF4-FFF2-40B4-BE49-F238E27FC236}">
                <a16:creationId xmlns:a16="http://schemas.microsoft.com/office/drawing/2014/main" id="{47672693-2C7D-4324-B9E4-7EFAA9200159}"/>
              </a:ext>
            </a:extLst>
          </p:cNvPr>
          <p:cNvSpPr>
            <a:spLocks noGrp="1" noChangeArrowheads="1"/>
          </p:cNvSpPr>
          <p:nvPr>
            <p:ph idx="1"/>
            <p:custDataLst>
              <p:tags r:id="rId2"/>
            </p:custDataLst>
          </p:nvPr>
        </p:nvSpPr>
        <p:spPr>
          <a:xfrm>
            <a:off x="457200" y="2653105"/>
            <a:ext cx="8229600" cy="2838639"/>
          </a:xfrm>
          <a:prstGeom prst="rect">
            <a:avLst/>
          </a:prstGeom>
        </p:spPr>
        <p:txBody>
          <a:bodyPr>
            <a:normAutofit/>
          </a:bodyPr>
          <a:lstStyle/>
          <a:p>
            <a:pPr marL="511175" indent="-285750" eaLnBrk="1" hangingPunct="1">
              <a:buClr>
                <a:schemeClr val="tx1"/>
              </a:buClr>
              <a:defRPr/>
            </a:pPr>
            <a:r>
              <a:rPr lang="en-US" dirty="0">
                <a:cs typeface="Times New Roman" panose="02020603050405020304" pitchFamily="18" charset="0"/>
              </a:rPr>
              <a:t>How to file a claim for VA disability benefits</a:t>
            </a:r>
          </a:p>
          <a:p>
            <a:pPr marL="511175" indent="-285750" eaLnBrk="1" hangingPunct="1">
              <a:buClr>
                <a:schemeClr val="tx1"/>
              </a:buClr>
              <a:defRPr/>
            </a:pPr>
            <a:endParaRPr lang="en-US" dirty="0">
              <a:cs typeface="Times New Roman" panose="02020603050405020304" pitchFamily="18" charset="0"/>
            </a:endParaRPr>
          </a:p>
          <a:p>
            <a:pPr marL="511175" indent="-285750" eaLnBrk="1" hangingPunct="1">
              <a:buClr>
                <a:schemeClr val="tx1"/>
              </a:buClr>
              <a:defRPr/>
            </a:pPr>
            <a:r>
              <a:rPr lang="en-US" dirty="0">
                <a:cs typeface="Times New Roman" panose="02020603050405020304" pitchFamily="18" charset="0"/>
              </a:rPr>
              <a:t>VA Form 21-0819 and reopening a claim</a:t>
            </a:r>
          </a:p>
          <a:p>
            <a:pPr marL="511175" indent="-285750" eaLnBrk="1" hangingPunct="1">
              <a:buClr>
                <a:schemeClr val="tx1"/>
              </a:buClr>
              <a:defRPr/>
            </a:pPr>
            <a:endParaRPr lang="en-US" dirty="0">
              <a:cs typeface="Times New Roman" panose="02020603050405020304" pitchFamily="18" charset="0"/>
            </a:endParaRPr>
          </a:p>
          <a:p>
            <a:pPr marL="511175" indent="-285750" eaLnBrk="1" hangingPunct="1">
              <a:buClr>
                <a:schemeClr val="tx1"/>
              </a:buClr>
              <a:defRPr/>
            </a:pPr>
            <a:r>
              <a:rPr lang="en-US" dirty="0">
                <a:cs typeface="Times New Roman" panose="02020603050405020304" pitchFamily="18" charset="0"/>
              </a:rPr>
              <a:t>Medical evidence will be available for review</a:t>
            </a:r>
          </a:p>
          <a:p>
            <a:pPr marL="511175" indent="-285750" eaLnBrk="1" hangingPunct="1">
              <a:buClr>
                <a:schemeClr val="tx1"/>
              </a:buClr>
              <a:defRPr/>
            </a:pPr>
            <a:endParaRPr lang="en-US" dirty="0">
              <a:cs typeface="Times New Roman" panose="02020603050405020304" pitchFamily="18" charset="0"/>
            </a:endParaRPr>
          </a:p>
          <a:p>
            <a:pPr marL="511175" indent="-285750" eaLnBrk="1" hangingPunct="1">
              <a:buClr>
                <a:schemeClr val="tx1"/>
              </a:buClr>
              <a:defRPr/>
            </a:pPr>
            <a:r>
              <a:rPr lang="en-US" dirty="0">
                <a:cs typeface="Times New Roman" panose="02020603050405020304" pitchFamily="18" charset="0"/>
              </a:rPr>
              <a:t>Email will be sent with VA’s pre-discharge program webpage </a:t>
            </a:r>
          </a:p>
        </p:txBody>
      </p:sp>
      <p:sp>
        <p:nvSpPr>
          <p:cNvPr id="2" name="Slide Number Placeholder 1">
            <a:extLst>
              <a:ext uri="{FF2B5EF4-FFF2-40B4-BE49-F238E27FC236}">
                <a16:creationId xmlns:a16="http://schemas.microsoft.com/office/drawing/2014/main" id="{D6A3D8D6-501D-4DEB-AEAD-7A335A3BECAE}"/>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5</a:t>
            </a:fld>
            <a:endParaRPr lang="en-US" altLang="en-US"/>
          </a:p>
        </p:txBody>
      </p:sp>
      <p:sp>
        <p:nvSpPr>
          <p:cNvPr id="3" name="TextBox 2">
            <a:extLst>
              <a:ext uri="{FF2B5EF4-FFF2-40B4-BE49-F238E27FC236}">
                <a16:creationId xmlns:a16="http://schemas.microsoft.com/office/drawing/2014/main" id="{C6CFE011-FB98-42EB-8A0B-AEB53CF5E8A6}"/>
              </a:ext>
            </a:extLst>
          </p:cNvPr>
          <p:cNvSpPr txBox="1"/>
          <p:nvPr>
            <p:custDataLst>
              <p:tags r:id="rId4"/>
            </p:custDataLst>
          </p:nvPr>
        </p:nvSpPr>
        <p:spPr>
          <a:xfrm>
            <a:off x="457200" y="2057400"/>
            <a:ext cx="8229600" cy="400110"/>
          </a:xfrm>
          <a:prstGeom prst="rect">
            <a:avLst/>
          </a:prstGeom>
          <a:noFill/>
        </p:spPr>
        <p:txBody>
          <a:bodyPr wrap="square" rtlCol="0">
            <a:spAutoFit/>
          </a:bodyPr>
          <a:lstStyle/>
          <a:p>
            <a:pPr>
              <a:spcAft>
                <a:spcPts val="600"/>
              </a:spcAft>
            </a:pPr>
            <a:r>
              <a:rPr lang="en-US" sz="2000" dirty="0">
                <a:cs typeface="Times New Roman" panose="02020603050405020304" pitchFamily="18" charset="0"/>
              </a:rPr>
              <a:t>During the interview, the MSC needs to cover the following topics: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BD8543F0-6C39-4CA9-8182-4EDBCE86BC80}"/>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After the Interview</a:t>
            </a:r>
          </a:p>
        </p:txBody>
      </p:sp>
      <p:sp>
        <p:nvSpPr>
          <p:cNvPr id="6148" name="Rectangle 3">
            <a:extLst>
              <a:ext uri="{FF2B5EF4-FFF2-40B4-BE49-F238E27FC236}">
                <a16:creationId xmlns:a16="http://schemas.microsoft.com/office/drawing/2014/main" id="{D0BCCD62-BD69-4821-990F-2B81FC7BD7DF}"/>
              </a:ext>
            </a:extLst>
          </p:cNvPr>
          <p:cNvSpPr>
            <a:spLocks noGrp="1" noChangeArrowheads="1"/>
          </p:cNvSpPr>
          <p:nvPr>
            <p:ph idx="1"/>
            <p:custDataLst>
              <p:tags r:id="rId2"/>
            </p:custDataLst>
          </p:nvPr>
        </p:nvSpPr>
        <p:spPr>
          <a:xfrm>
            <a:off x="457200" y="2280606"/>
            <a:ext cx="8229600" cy="4120194"/>
          </a:xfrm>
          <a:prstGeom prst="rect">
            <a:avLst/>
          </a:prstGeom>
        </p:spPr>
        <p:txBody>
          <a:bodyPr/>
          <a:lstStyle/>
          <a:p>
            <a:pPr marL="511175" indent="-285750" eaLnBrk="1" hangingPunct="1">
              <a:spcAft>
                <a:spcPts val="0"/>
              </a:spcAft>
              <a:buClr>
                <a:schemeClr val="tx1"/>
              </a:buClr>
              <a:defRPr/>
            </a:pPr>
            <a:r>
              <a:rPr lang="en-US" dirty="0">
                <a:cs typeface="Times New Roman" panose="02020603050405020304" pitchFamily="18" charset="0"/>
              </a:rPr>
              <a:t>Documents the exit interview using VA Form 27-0820</a:t>
            </a:r>
          </a:p>
          <a:p>
            <a:pPr marL="511175" indent="-285750" eaLnBrk="1" hangingPunct="1">
              <a:spcAft>
                <a:spcPts val="0"/>
              </a:spcAft>
              <a:buClr>
                <a:schemeClr val="tx1"/>
              </a:buClr>
              <a:defRPr/>
            </a:pPr>
            <a:endParaRPr lang="en-US" dirty="0">
              <a:cs typeface="Times New Roman" panose="02020603050405020304" pitchFamily="18" charset="0"/>
            </a:endParaRPr>
          </a:p>
          <a:p>
            <a:pPr marL="511175" indent="-285750" eaLnBrk="1" hangingPunct="1">
              <a:spcAft>
                <a:spcPts val="0"/>
              </a:spcAft>
              <a:buClr>
                <a:schemeClr val="tx1"/>
              </a:buClr>
              <a:defRPr/>
            </a:pPr>
            <a:r>
              <a:rPr lang="en-US" dirty="0">
                <a:cs typeface="Times New Roman" panose="02020603050405020304" pitchFamily="18" charset="0"/>
              </a:rPr>
              <a:t>Sends  an email with a link to VA’s pre-discharge program</a:t>
            </a:r>
          </a:p>
          <a:p>
            <a:pPr marL="511175" indent="-285750" eaLnBrk="1" hangingPunct="1">
              <a:spcAft>
                <a:spcPts val="0"/>
              </a:spcAft>
              <a:buClr>
                <a:schemeClr val="tx1"/>
              </a:buClr>
              <a:defRPr/>
            </a:pPr>
            <a:endParaRPr lang="en-US" dirty="0">
              <a:cs typeface="Times New Roman" panose="02020603050405020304" pitchFamily="18" charset="0"/>
            </a:endParaRPr>
          </a:p>
          <a:p>
            <a:pPr marL="511175" indent="-285750" eaLnBrk="1" hangingPunct="1">
              <a:spcAft>
                <a:spcPts val="0"/>
              </a:spcAft>
              <a:buClr>
                <a:schemeClr val="tx1"/>
              </a:buClr>
              <a:defRPr/>
            </a:pPr>
            <a:r>
              <a:rPr lang="en-US" dirty="0">
                <a:cs typeface="Times New Roman" panose="02020603050405020304" pitchFamily="18" charset="0"/>
              </a:rPr>
              <a:t>Using Letter Creator, prepares a letter stating the participant was found fit for duty</a:t>
            </a:r>
          </a:p>
          <a:p>
            <a:pPr marL="511175" indent="-285750" eaLnBrk="1" hangingPunct="1">
              <a:spcAft>
                <a:spcPts val="0"/>
              </a:spcAft>
              <a:buClr>
                <a:schemeClr val="tx1"/>
              </a:buClr>
              <a:defRPr/>
            </a:pPr>
            <a:endParaRPr lang="en-US" dirty="0">
              <a:cs typeface="Times New Roman" panose="02020603050405020304" pitchFamily="18" charset="0"/>
            </a:endParaRPr>
          </a:p>
          <a:p>
            <a:pPr marL="511175" indent="-285750" eaLnBrk="1" hangingPunct="1">
              <a:spcAft>
                <a:spcPts val="0"/>
              </a:spcAft>
              <a:buClr>
                <a:schemeClr val="tx1"/>
              </a:buClr>
              <a:defRPr/>
            </a:pPr>
            <a:r>
              <a:rPr lang="en-US" dirty="0">
                <a:cs typeface="Times New Roman" panose="02020603050405020304" pitchFamily="18" charset="0"/>
              </a:rPr>
              <a:t>Gives copy of the letter to the participant in person</a:t>
            </a:r>
          </a:p>
          <a:p>
            <a:pPr marL="511175" indent="-285750" eaLnBrk="1" hangingPunct="1">
              <a:spcAft>
                <a:spcPts val="0"/>
              </a:spcAft>
              <a:buClr>
                <a:schemeClr val="tx1"/>
              </a:buClr>
              <a:defRPr/>
            </a:pPr>
            <a:endParaRPr lang="en-US" dirty="0">
              <a:cs typeface="Times New Roman" panose="02020603050405020304" pitchFamily="18" charset="0"/>
            </a:endParaRPr>
          </a:p>
          <a:p>
            <a:pPr marL="511175" indent="-285750" eaLnBrk="1" hangingPunct="1">
              <a:spcAft>
                <a:spcPts val="0"/>
              </a:spcAft>
              <a:buClr>
                <a:schemeClr val="tx1"/>
              </a:buClr>
              <a:defRPr/>
            </a:pPr>
            <a:r>
              <a:rPr lang="en-US" dirty="0">
                <a:cs typeface="Times New Roman" panose="02020603050405020304" pitchFamily="18" charset="0"/>
              </a:rPr>
              <a:t>Forwards copy of the letter, VA Form 27-0820, and DoD’s fitness determination to VA scanning vendor</a:t>
            </a:r>
          </a:p>
          <a:p>
            <a:pPr marL="3175" indent="-3175" eaLnBrk="1" hangingPunct="1">
              <a:buClr>
                <a:srgbClr val="1D3275"/>
              </a:buClr>
              <a:buFont typeface="Wingdings" panose="05000000000000000000" pitchFamily="2" charset="2"/>
              <a:buNone/>
              <a:defRPr/>
            </a:pPr>
            <a:endParaRPr lang="en-US" sz="2400"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AF96F90-2F9E-4105-9499-8623DF712DBA}"/>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6</a:t>
            </a:fld>
            <a:endParaRPr lang="en-US" altLang="en-US"/>
          </a:p>
        </p:txBody>
      </p:sp>
      <p:sp>
        <p:nvSpPr>
          <p:cNvPr id="3" name="TextBox 2">
            <a:extLst>
              <a:ext uri="{FF2B5EF4-FFF2-40B4-BE49-F238E27FC236}">
                <a16:creationId xmlns:a16="http://schemas.microsoft.com/office/drawing/2014/main" id="{8DEDD4A8-AAD0-4510-8A23-D89A67B007AF}"/>
              </a:ext>
            </a:extLst>
          </p:cNvPr>
          <p:cNvSpPr txBox="1"/>
          <p:nvPr>
            <p:custDataLst>
              <p:tags r:id="rId4"/>
            </p:custDataLst>
          </p:nvPr>
        </p:nvSpPr>
        <p:spPr>
          <a:xfrm>
            <a:off x="457200" y="1690543"/>
            <a:ext cx="8229600" cy="400110"/>
          </a:xfrm>
          <a:prstGeom prst="rect">
            <a:avLst/>
          </a:prstGeom>
          <a:noFill/>
        </p:spPr>
        <p:txBody>
          <a:bodyPr wrap="square" rtlCol="0">
            <a:spAutoFit/>
          </a:bodyPr>
          <a:lstStyle/>
          <a:p>
            <a:pPr>
              <a:spcAft>
                <a:spcPts val="600"/>
              </a:spcAft>
            </a:pPr>
            <a:r>
              <a:rPr lang="en-US" sz="2000" dirty="0">
                <a:cs typeface="Times New Roman" panose="02020603050405020304" pitchFamily="18" charset="0"/>
              </a:rPr>
              <a:t>After the interview, the MSC completes the following: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0847FF-3395-4205-8E85-8E8A678D04DA}"/>
              </a:ext>
            </a:extLst>
          </p:cNvPr>
          <p:cNvSpPr>
            <a:spLocks noGrp="1"/>
          </p:cNvSpPr>
          <p:nvPr>
            <p:ph type="title"/>
            <p:custDataLst>
              <p:tags r:id="rId1"/>
            </p:custDataLst>
          </p:nvPr>
        </p:nvSpPr>
        <p:spPr>
          <a:xfrm>
            <a:off x="0" y="793629"/>
            <a:ext cx="9144000" cy="1086867"/>
          </a:xfrm>
        </p:spPr>
        <p:txBody>
          <a:bodyPr/>
          <a:lstStyle/>
          <a:p>
            <a:pPr>
              <a:spcAft>
                <a:spcPts val="600"/>
              </a:spcAft>
            </a:pPr>
            <a:r>
              <a:rPr lang="en-US" kern="0" dirty="0">
                <a:solidFill>
                  <a:schemeClr val="tx2"/>
                </a:solidFill>
                <a:cs typeface="Times New Roman" panose="02020603050405020304" pitchFamily="18" charset="0"/>
              </a:rPr>
              <a:t>Letter Creator Tool</a:t>
            </a:r>
            <a:endParaRPr lang="en-US" dirty="0">
              <a:solidFill>
                <a:schemeClr val="tx2"/>
              </a:solidFill>
            </a:endParaRPr>
          </a:p>
        </p:txBody>
      </p:sp>
      <p:sp>
        <p:nvSpPr>
          <p:cNvPr id="4" name="Rectangle 3">
            <a:extLst>
              <a:ext uri="{FF2B5EF4-FFF2-40B4-BE49-F238E27FC236}">
                <a16:creationId xmlns:a16="http://schemas.microsoft.com/office/drawing/2014/main" id="{308F762D-1404-49F8-B90D-4E39325783CD}"/>
              </a:ext>
            </a:extLst>
          </p:cNvPr>
          <p:cNvSpPr txBox="1">
            <a:spLocks noChangeArrowheads="1"/>
          </p:cNvSpPr>
          <p:nvPr>
            <p:custDataLst>
              <p:tags r:id="rId2"/>
            </p:custDataLst>
          </p:nvPr>
        </p:nvSpPr>
        <p:spPr bwMode="auto">
          <a:xfrm>
            <a:off x="457200" y="3048000"/>
            <a:ext cx="8480323"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175" indent="-3175" eaLnBrk="1" hangingPunct="1">
              <a:spcBef>
                <a:spcPct val="20000"/>
              </a:spcBef>
              <a:buClr>
                <a:srgbClr val="1D3275"/>
              </a:buClr>
              <a:buFont typeface="Wingdings" pitchFamily="2" charset="2"/>
              <a:buNone/>
              <a:defRPr sz="2600">
                <a:solidFill>
                  <a:srgbClr val="1D3275"/>
                </a:solidFill>
                <a:latin typeface="Arial" pitchFamily="34" charset="0"/>
                <a:cs typeface="Arial" pitchFamily="34" charset="0"/>
              </a:defRPr>
            </a:lvl1pPr>
            <a:lvl2pPr marL="742950" indent="-285750" eaLnBrk="0" hangingPunct="0">
              <a:spcBef>
                <a:spcPct val="20000"/>
              </a:spcBef>
              <a:buChar char="–"/>
              <a:defRPr sz="2400">
                <a:solidFill>
                  <a:srgbClr val="1D3275"/>
                </a:solidFill>
                <a:latin typeface="+mn-lt"/>
              </a:defRPr>
            </a:lvl2pPr>
            <a:lvl3pPr marL="1143000" indent="-228600" eaLnBrk="0" hangingPunct="0">
              <a:spcBef>
                <a:spcPct val="20000"/>
              </a:spcBef>
              <a:buClr>
                <a:srgbClr val="CC0000"/>
              </a:buClr>
              <a:buChar char="•"/>
              <a:defRPr sz="2000">
                <a:solidFill>
                  <a:srgbClr val="1D3275"/>
                </a:solidFill>
                <a:latin typeface="+mn-lt"/>
              </a:defRPr>
            </a:lvl3pPr>
            <a:lvl4pPr marL="1600200" indent="-228600" eaLnBrk="0" hangingPunct="0">
              <a:spcBef>
                <a:spcPct val="20000"/>
              </a:spcBef>
              <a:buChar char="–"/>
              <a:defRPr sz="2000">
                <a:solidFill>
                  <a:srgbClr val="1D3275"/>
                </a:solidFill>
                <a:latin typeface="+mn-lt"/>
              </a:defRPr>
            </a:lvl4pPr>
            <a:lvl5pPr marL="2057400" indent="-228600" eaLnBrk="0" hangingPunct="0">
              <a:spcBef>
                <a:spcPct val="20000"/>
              </a:spcBef>
              <a:buChar char="»"/>
              <a:defRPr sz="2000">
                <a:solidFill>
                  <a:srgbClr val="1D3275"/>
                </a:solidFill>
                <a:latin typeface="+mn-lt"/>
              </a:defRPr>
            </a:lvl5pPr>
            <a:lvl6pPr marL="2514600" indent="-228600" fontAlgn="base">
              <a:spcBef>
                <a:spcPct val="20000"/>
              </a:spcBef>
              <a:spcAft>
                <a:spcPct val="0"/>
              </a:spcAft>
              <a:buChar char="»"/>
              <a:defRPr>
                <a:solidFill>
                  <a:srgbClr val="1D3275"/>
                </a:solidFill>
                <a:latin typeface="+mn-lt"/>
              </a:defRPr>
            </a:lvl6pPr>
            <a:lvl7pPr marL="2971800" indent="-228600" fontAlgn="base">
              <a:spcBef>
                <a:spcPct val="20000"/>
              </a:spcBef>
              <a:spcAft>
                <a:spcPct val="0"/>
              </a:spcAft>
              <a:buChar char="»"/>
              <a:defRPr>
                <a:solidFill>
                  <a:srgbClr val="1D3275"/>
                </a:solidFill>
                <a:latin typeface="+mn-lt"/>
              </a:defRPr>
            </a:lvl7pPr>
            <a:lvl8pPr marL="3429000" indent="-228600" fontAlgn="base">
              <a:spcBef>
                <a:spcPct val="20000"/>
              </a:spcBef>
              <a:spcAft>
                <a:spcPct val="0"/>
              </a:spcAft>
              <a:buChar char="»"/>
              <a:defRPr>
                <a:solidFill>
                  <a:srgbClr val="1D3275"/>
                </a:solidFill>
                <a:latin typeface="+mn-lt"/>
              </a:defRPr>
            </a:lvl8pPr>
            <a:lvl9pPr marL="3886200" indent="-228600" fontAlgn="base">
              <a:spcBef>
                <a:spcPct val="20000"/>
              </a:spcBef>
              <a:spcAft>
                <a:spcPct val="0"/>
              </a:spcAft>
              <a:buChar char="»"/>
              <a:defRPr>
                <a:solidFill>
                  <a:srgbClr val="1D3275"/>
                </a:solidFill>
                <a:latin typeface="+mn-lt"/>
              </a:defRPr>
            </a:lvl9pPr>
          </a:lstStyle>
          <a:p>
            <a:pPr marL="461963" indent="-403225">
              <a:spcBef>
                <a:spcPts val="0"/>
              </a:spcBef>
              <a:spcAft>
                <a:spcPts val="600"/>
              </a:spcAft>
              <a:buClr>
                <a:schemeClr val="tx1"/>
              </a:buClr>
              <a:buFont typeface="Arial" panose="020B0604020202020204" pitchFamily="34" charset="0"/>
              <a:buChar char="•"/>
              <a:defRPr/>
            </a:pPr>
            <a:r>
              <a:rPr lang="en-US" sz="2000" dirty="0">
                <a:solidFill>
                  <a:schemeClr val="tx1"/>
                </a:solidFill>
                <a:latin typeface="+mj-lt"/>
                <a:cs typeface="Times New Roman" panose="02020603050405020304" pitchFamily="18" charset="0"/>
              </a:rPr>
              <a:t>follows the instructions in the Letter Creator User’s Guide for generating a 60-day status letter</a:t>
            </a:r>
          </a:p>
          <a:p>
            <a:pPr marL="461963" indent="-403225">
              <a:spcBef>
                <a:spcPts val="0"/>
              </a:spcBef>
              <a:spcAft>
                <a:spcPts val="600"/>
              </a:spcAft>
              <a:buClr>
                <a:schemeClr val="tx1"/>
              </a:buClr>
              <a:buFont typeface="Arial" panose="020B0604020202020204" pitchFamily="34" charset="0"/>
              <a:buChar char="•"/>
              <a:defRPr/>
            </a:pPr>
            <a:r>
              <a:rPr lang="en-US" sz="2000" dirty="0">
                <a:solidFill>
                  <a:schemeClr val="tx1"/>
                </a:solidFill>
                <a:latin typeface="+mj-lt"/>
                <a:cs typeface="Times New Roman" panose="02020603050405020304" pitchFamily="18" charset="0"/>
              </a:rPr>
              <a:t>modifies the letter according to the instructions in M21-1, Part III, Subpart </a:t>
            </a:r>
            <a:r>
              <a:rPr lang="en-US" sz="2000" dirty="0" err="1">
                <a:solidFill>
                  <a:schemeClr val="tx1"/>
                </a:solidFill>
                <a:latin typeface="+mj-lt"/>
                <a:cs typeface="Times New Roman" panose="02020603050405020304" pitchFamily="18" charset="0"/>
              </a:rPr>
              <a:t>i</a:t>
            </a:r>
            <a:r>
              <a:rPr lang="en-US" sz="2000" dirty="0">
                <a:solidFill>
                  <a:schemeClr val="tx1"/>
                </a:solidFill>
                <a:latin typeface="+mj-lt"/>
                <a:cs typeface="Times New Roman" panose="02020603050405020304" pitchFamily="18" charset="0"/>
              </a:rPr>
              <a:t>, 2.E.2</a:t>
            </a:r>
          </a:p>
          <a:p>
            <a:pPr marL="457200" indent="-457200">
              <a:buFont typeface="Wingdings" pitchFamily="2" charset="2"/>
              <a:buChar char="Ø"/>
              <a:defRPr/>
            </a:pPr>
            <a:endParaRPr lang="en-US" dirty="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5C017F0-1AE8-4302-88FB-507AFA0FBDDE}"/>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7</a:t>
            </a:fld>
            <a:endParaRPr lang="en-US" altLang="en-US"/>
          </a:p>
        </p:txBody>
      </p:sp>
      <p:sp>
        <p:nvSpPr>
          <p:cNvPr id="8" name="TextBox 7">
            <a:extLst>
              <a:ext uri="{FF2B5EF4-FFF2-40B4-BE49-F238E27FC236}">
                <a16:creationId xmlns:a16="http://schemas.microsoft.com/office/drawing/2014/main" id="{26FFA3E7-FE63-4DE6-9E04-C3148547C341}"/>
              </a:ext>
            </a:extLst>
          </p:cNvPr>
          <p:cNvSpPr txBox="1"/>
          <p:nvPr>
            <p:custDataLst>
              <p:tags r:id="rId4"/>
            </p:custDataLst>
          </p:nvPr>
        </p:nvSpPr>
        <p:spPr>
          <a:xfrm>
            <a:off x="457200" y="2110305"/>
            <a:ext cx="8305800" cy="707886"/>
          </a:xfrm>
          <a:prstGeom prst="rect">
            <a:avLst/>
          </a:prstGeom>
          <a:noFill/>
        </p:spPr>
        <p:txBody>
          <a:bodyPr wrap="square" rtlCol="0">
            <a:spAutoFit/>
          </a:bodyPr>
          <a:lstStyle/>
          <a:p>
            <a:pPr>
              <a:spcAft>
                <a:spcPts val="600"/>
              </a:spcAft>
              <a:defRPr/>
            </a:pPr>
            <a:r>
              <a:rPr lang="en-US" sz="2000" dirty="0">
                <a:latin typeface="+mj-lt"/>
                <a:cs typeface="Times New Roman" panose="02020603050405020304" pitchFamily="18" charset="0"/>
              </a:rPr>
              <a:t>Use Rating Job Aids Letter Creator tool to prepare a letter using the following steps: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35695D6-20C6-43BD-B696-0AC45A6916E2}"/>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VA Unfit for Duty Exit Interview</a:t>
            </a:r>
          </a:p>
        </p:txBody>
      </p:sp>
      <p:sp>
        <p:nvSpPr>
          <p:cNvPr id="6148" name="Rectangle 3">
            <a:extLst>
              <a:ext uri="{FF2B5EF4-FFF2-40B4-BE49-F238E27FC236}">
                <a16:creationId xmlns:a16="http://schemas.microsoft.com/office/drawing/2014/main" id="{44258DB2-3F72-411E-916F-53D7A6289A4A}"/>
              </a:ext>
            </a:extLst>
          </p:cNvPr>
          <p:cNvSpPr>
            <a:spLocks noGrp="1" noChangeArrowheads="1"/>
          </p:cNvSpPr>
          <p:nvPr>
            <p:ph idx="1"/>
            <p:custDataLst>
              <p:tags r:id="rId2"/>
            </p:custDataLst>
          </p:nvPr>
        </p:nvSpPr>
        <p:spPr>
          <a:xfrm>
            <a:off x="457200" y="2662802"/>
            <a:ext cx="8229600" cy="2621044"/>
          </a:xfrm>
          <a:prstGeom prst="rect">
            <a:avLst/>
          </a:prstGeom>
        </p:spPr>
        <p:txBody>
          <a:bodyPr>
            <a:normAutofit/>
          </a:bodyPr>
          <a:lstStyle/>
          <a:p>
            <a:pPr marL="569913" indent="-284163" eaLnBrk="1" hangingPunct="1">
              <a:buClr>
                <a:schemeClr val="tx1"/>
              </a:buClr>
              <a:defRPr/>
            </a:pPr>
            <a:r>
              <a:rPr lang="en-US" dirty="0">
                <a:cs typeface="Times New Roman" panose="02020603050405020304" pitchFamily="18" charset="0"/>
              </a:rPr>
              <a:t>Explains the VA proposed rating and benefits estimate letter</a:t>
            </a:r>
          </a:p>
          <a:p>
            <a:pPr marL="569913" indent="-284163" eaLnBrk="1" hangingPunct="1">
              <a:buClr>
                <a:schemeClr val="tx1"/>
              </a:buClr>
              <a:defRPr/>
            </a:pPr>
            <a:endParaRPr lang="en-US" dirty="0">
              <a:cs typeface="Times New Roman" panose="02020603050405020304" pitchFamily="18" charset="0"/>
            </a:endParaRPr>
          </a:p>
          <a:p>
            <a:pPr marL="569913" indent="-284163" eaLnBrk="1" hangingPunct="1">
              <a:buClr>
                <a:schemeClr val="tx1"/>
              </a:buClr>
              <a:defRPr/>
            </a:pPr>
            <a:r>
              <a:rPr lang="en-US" dirty="0">
                <a:cs typeface="Times New Roman" panose="02020603050405020304" pitchFamily="18" charset="0"/>
              </a:rPr>
              <a:t>Gathers necessary information regarding Veterans post separation contact information</a:t>
            </a:r>
          </a:p>
          <a:p>
            <a:pPr marL="569913" indent="-284163" eaLnBrk="1" hangingPunct="1">
              <a:buClr>
                <a:schemeClr val="tx1"/>
              </a:buClr>
              <a:defRPr/>
            </a:pPr>
            <a:endParaRPr lang="en-US" dirty="0">
              <a:cs typeface="Times New Roman" panose="02020603050405020304" pitchFamily="18" charset="0"/>
            </a:endParaRPr>
          </a:p>
          <a:p>
            <a:pPr marL="569913" indent="-284163" eaLnBrk="1" hangingPunct="1">
              <a:buClr>
                <a:schemeClr val="tx1"/>
              </a:buClr>
              <a:defRPr/>
            </a:pPr>
            <a:r>
              <a:rPr lang="en-US" dirty="0">
                <a:cs typeface="Times New Roman" panose="02020603050405020304" pitchFamily="18" charset="0"/>
              </a:rPr>
              <a:t>Explain and assist Veteran in applying for additional VA benefits as appropriate and gathering required evidence </a:t>
            </a:r>
          </a:p>
        </p:txBody>
      </p:sp>
      <p:sp>
        <p:nvSpPr>
          <p:cNvPr id="2" name="Slide Number Placeholder 1">
            <a:extLst>
              <a:ext uri="{FF2B5EF4-FFF2-40B4-BE49-F238E27FC236}">
                <a16:creationId xmlns:a16="http://schemas.microsoft.com/office/drawing/2014/main" id="{A5EB5762-8966-4FCC-9BD2-D2FD83A68EB0}"/>
              </a:ext>
            </a:extLst>
          </p:cNvPr>
          <p:cNvSpPr>
            <a:spLocks noGrp="1"/>
          </p:cNvSpPr>
          <p:nvPr>
            <p:ph type="sldNum" sz="quarter" idx="12"/>
            <p:custDataLst>
              <p:tags r:id="rId3"/>
            </p:custDataLst>
          </p:nvPr>
        </p:nvSpPr>
        <p:spPr>
          <a:xfrm>
            <a:off x="6931152" y="6601976"/>
            <a:ext cx="2133600" cy="365125"/>
          </a:xfrm>
        </p:spPr>
        <p:txBody>
          <a:bodyPr/>
          <a:lstStyle/>
          <a:p>
            <a:pPr>
              <a:defRPr/>
            </a:pPr>
            <a:fld id="{17787D42-E047-4B4D-9E93-F26E2E1CB849}" type="slidenum">
              <a:rPr lang="en-US" altLang="en-US" smtClean="0"/>
              <a:pPr>
                <a:defRPr/>
              </a:pPr>
              <a:t>8</a:t>
            </a:fld>
            <a:endParaRPr lang="en-US" altLang="en-US"/>
          </a:p>
        </p:txBody>
      </p:sp>
      <p:sp>
        <p:nvSpPr>
          <p:cNvPr id="3" name="TextBox 2">
            <a:extLst>
              <a:ext uri="{FF2B5EF4-FFF2-40B4-BE49-F238E27FC236}">
                <a16:creationId xmlns:a16="http://schemas.microsoft.com/office/drawing/2014/main" id="{3DE080C1-DCCC-44BC-99AD-06A19A07A6A4}"/>
              </a:ext>
            </a:extLst>
          </p:cNvPr>
          <p:cNvSpPr txBox="1"/>
          <p:nvPr>
            <p:custDataLst>
              <p:tags r:id="rId4"/>
            </p:custDataLst>
          </p:nvPr>
        </p:nvSpPr>
        <p:spPr>
          <a:xfrm>
            <a:off x="457200" y="2071594"/>
            <a:ext cx="8229600" cy="400110"/>
          </a:xfrm>
          <a:prstGeom prst="rect">
            <a:avLst/>
          </a:prstGeom>
          <a:noFill/>
        </p:spPr>
        <p:txBody>
          <a:bodyPr wrap="square" rtlCol="0">
            <a:spAutoFit/>
          </a:bodyPr>
          <a:lstStyle/>
          <a:p>
            <a:pPr>
              <a:spcAft>
                <a:spcPts val="600"/>
              </a:spcAft>
            </a:pPr>
            <a:r>
              <a:rPr lang="en-US" sz="2000" dirty="0">
                <a:cs typeface="Times New Roman" panose="02020603050405020304" pitchFamily="18" charset="0"/>
              </a:rPr>
              <a:t>The VA Unfit for duty exit interview: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8CB0E-52CA-4FB2-8100-F56A6782D2C3}"/>
              </a:ext>
            </a:extLst>
          </p:cNvPr>
          <p:cNvSpPr>
            <a:spLocks noGrp="1"/>
          </p:cNvSpPr>
          <p:nvPr>
            <p:ph type="title"/>
            <p:custDataLst>
              <p:tags r:id="rId1"/>
            </p:custDataLst>
          </p:nvPr>
        </p:nvSpPr>
        <p:spPr>
          <a:xfrm>
            <a:off x="0" y="793629"/>
            <a:ext cx="9144000" cy="1086867"/>
          </a:xfrm>
        </p:spPr>
        <p:txBody>
          <a:bodyPr/>
          <a:lstStyle/>
          <a:p>
            <a:r>
              <a:rPr lang="en-US" kern="0" dirty="0">
                <a:solidFill>
                  <a:schemeClr val="tx2"/>
                </a:solidFill>
                <a:cs typeface="Times New Roman" panose="02020603050405020304" pitchFamily="18" charset="0"/>
              </a:rPr>
              <a:t>Pre-Interview</a:t>
            </a:r>
            <a:endParaRPr lang="en-US" dirty="0">
              <a:solidFill>
                <a:schemeClr val="tx2"/>
              </a:solidFill>
            </a:endParaRPr>
          </a:p>
        </p:txBody>
      </p:sp>
      <p:sp>
        <p:nvSpPr>
          <p:cNvPr id="4" name="Rectangle 3">
            <a:extLst>
              <a:ext uri="{FF2B5EF4-FFF2-40B4-BE49-F238E27FC236}">
                <a16:creationId xmlns:a16="http://schemas.microsoft.com/office/drawing/2014/main" id="{8297ADAE-A256-456A-9825-1193D91493F4}"/>
              </a:ext>
            </a:extLst>
          </p:cNvPr>
          <p:cNvSpPr txBox="1">
            <a:spLocks noChangeArrowheads="1"/>
          </p:cNvSpPr>
          <p:nvPr>
            <p:custDataLst>
              <p:tags r:id="rId2"/>
            </p:custDataLst>
          </p:nvPr>
        </p:nvSpPr>
        <p:spPr bwMode="auto">
          <a:xfrm>
            <a:off x="457200" y="2057400"/>
            <a:ext cx="8458200" cy="685800"/>
          </a:xfrm>
          <a:prstGeom prst="rect">
            <a:avLst/>
          </a:prstGeom>
          <a:noFill/>
          <a:ln w="9525">
            <a:noFill/>
            <a:miter lim="800000"/>
            <a:headEnd/>
            <a:tailEnd/>
          </a:ln>
        </p:spPr>
        <p:txBody>
          <a:bodyPr lIns="92075" tIns="46038" rIns="92075" bIns="46038"/>
          <a:lstStyle/>
          <a:p>
            <a:pPr marL="3175" indent="-3175" eaLnBrk="1" hangingPunct="1">
              <a:spcAft>
                <a:spcPts val="600"/>
              </a:spcAft>
              <a:buClr>
                <a:srgbClr val="1D3275"/>
              </a:buClr>
              <a:defRPr/>
            </a:pPr>
            <a:r>
              <a:rPr lang="en-US" sz="2000" kern="0" dirty="0">
                <a:latin typeface="+mj-lt"/>
                <a:cs typeface="Times New Roman" panose="02020603050405020304" pitchFamily="18" charset="0"/>
              </a:rPr>
              <a:t>If the MEB determines the participant does not meet retention standards and the case is referred to the PEB: </a:t>
            </a:r>
          </a:p>
        </p:txBody>
      </p:sp>
      <p:sp>
        <p:nvSpPr>
          <p:cNvPr id="7" name="Slide Number Placeholder 6">
            <a:extLst>
              <a:ext uri="{FF2B5EF4-FFF2-40B4-BE49-F238E27FC236}">
                <a16:creationId xmlns:a16="http://schemas.microsoft.com/office/drawing/2014/main" id="{28BAF007-8325-488A-BF15-71EC77BBF634}"/>
              </a:ext>
            </a:extLst>
          </p:cNvPr>
          <p:cNvSpPr>
            <a:spLocks noGrp="1"/>
          </p:cNvSpPr>
          <p:nvPr>
            <p:ph type="sldNum" sz="quarter" idx="12"/>
            <p:custDataLst>
              <p:tags r:id="rId3"/>
            </p:custDataLst>
          </p:nvPr>
        </p:nvSpPr>
        <p:spPr>
          <a:xfrm>
            <a:off x="6931152" y="6601976"/>
            <a:ext cx="2133600" cy="365125"/>
          </a:xfrm>
        </p:spPr>
        <p:txBody>
          <a:bodyPr/>
          <a:lstStyle/>
          <a:p>
            <a:pPr>
              <a:defRPr/>
            </a:pPr>
            <a:fld id="{AA9198CC-F524-4D95-A977-C54351421DAD}" type="slidenum">
              <a:rPr lang="en-US" altLang="en-US" smtClean="0"/>
              <a:pPr>
                <a:defRPr/>
              </a:pPr>
              <a:t>9</a:t>
            </a:fld>
            <a:endParaRPr lang="en-US" altLang="en-US"/>
          </a:p>
        </p:txBody>
      </p:sp>
      <p:sp>
        <p:nvSpPr>
          <p:cNvPr id="8" name="TextBox 7">
            <a:extLst>
              <a:ext uri="{FF2B5EF4-FFF2-40B4-BE49-F238E27FC236}">
                <a16:creationId xmlns:a16="http://schemas.microsoft.com/office/drawing/2014/main" id="{29BE15C8-5C88-444A-B769-7F410E74C996}"/>
              </a:ext>
            </a:extLst>
          </p:cNvPr>
          <p:cNvSpPr txBox="1"/>
          <p:nvPr>
            <p:custDataLst>
              <p:tags r:id="rId4"/>
            </p:custDataLst>
          </p:nvPr>
        </p:nvSpPr>
        <p:spPr>
          <a:xfrm>
            <a:off x="457200" y="2920104"/>
            <a:ext cx="8229600" cy="400110"/>
          </a:xfrm>
          <a:prstGeom prst="rect">
            <a:avLst/>
          </a:prstGeom>
          <a:noFill/>
        </p:spPr>
        <p:txBody>
          <a:bodyPr wrap="square" rtlCol="0">
            <a:spAutoFit/>
          </a:bodyPr>
          <a:lstStyle/>
          <a:p>
            <a:pPr marL="569913" indent="-344488">
              <a:spcAft>
                <a:spcPts val="600"/>
              </a:spcAft>
              <a:buClr>
                <a:schemeClr val="tx1"/>
              </a:buClr>
              <a:buFont typeface="Arial" panose="020B0604020202020204" pitchFamily="34" charset="0"/>
              <a:buChar char="•"/>
            </a:pPr>
            <a:r>
              <a:rPr lang="en-US" sz="2000" kern="0" dirty="0">
                <a:latin typeface="+mj-lt"/>
                <a:cs typeface="Times New Roman" panose="02020603050405020304" pitchFamily="18" charset="0"/>
              </a:rPr>
              <a:t>The PEBLO notifies the MSC.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34&quot;/&gt;&lt;/TableIndex&gt;&lt;/ShapeTextInfo&gt;"/>
  <p:tag name="PRESENTER_DUMMYTAG" val="&lt;DummyForForceWrite&gt;&lt;/DummyForForceWrite&gt;"/>
  <p:tag name="HTML_SHAPEINFO" val="&lt;ThreeDShapeInfo&gt;&lt;uuid val=&quot;{846AB9F0-3EFD-4C1C-9C3C-5C4A37661266}&quot;/&gt;&lt;isInvalidForFieldText val=&quot;0&quot;/&gt;&lt;Image&gt;&lt;filename val=&quot;C:\Users\User\AppData\Local\Temp\CP46232149791328Session\CPTrustFolder46232149791343\PPTImport46232155634125\data\asimages\{846AB9F0-3EFD-4C1C-9C3C-5C4A37661266}_1.png&quot;/&gt;&lt;left val=&quot;71&quot;/&gt;&lt;top val=&quot;288&quot;/&gt;&lt;width val=&quot;817&quot;/&gt;&lt;height val=&quot;13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6FEB85B5-B168-4A74-9E8F-07F14A3CE95F}&quot;/&gt;&lt;isInvalidForFieldText val=&quot;0&quot;/&gt;&lt;Image&gt;&lt;filename val=&quot;C:\Users\User\AppData\Local\Temp\CP46232149791328Session\CPTrustFolder46232149791343\PPTImport46232155634125\data\asimages\{6FEB85B5-B168-4A74-9E8F-07F14A3CE95F}_1.png&quot;/&gt;&lt;left val=&quot;71&quot;/&gt;&lt;top val=&quot;491&quot;/&gt;&lt;width val=&quot;249&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F0D8D569-E7C0-411C-A6C7-BEAEC2A51A78}&quot;/&gt;&lt;isInvalidForFieldText val=&quot;0&quot;/&gt;&lt;Image&gt;&lt;filename val=&quot;C:\Users\User\AppData\Local\Temp\CP46232149791328Session\CPTrustFolder46232149791343\PPTImport46232155634125\data\asimages\{F0D8D569-E7C0-411C-A6C7-BEAEC2A51A78}_1.png&quot;/&gt;&lt;left val=&quot;639&quot;/&gt;&lt;top val=&quot;491&quot;/&gt;&lt;width val=&quot;249&quot;/&gt;&lt;height val=&quot;9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131DF433-F81F-4B25-9619-DB3D7C06AA7E}&quot;/&gt;&lt;isInvalidForFieldText val=&quot;0&quot;/&gt;&lt;Image&gt;&lt;filename val=&quot;C:\Users\User\AppData\Local\Temp\CP46232149791328Session\CPTrustFolder46232149791343\PPTImport46232155634125\data\asimages\{131DF433-F81F-4B25-9619-DB3D7C06AA7E}_2.png&quot;/&gt;&lt;left val=&quot;0&quot;/&gt;&lt;top val=&quot;76&quot;/&gt;&lt;width val=&quot;961&quot;/&gt;&lt;height val=&quot;1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3&quot;/&gt;&lt;lineCharCount val=&quot;13&quot;/&gt;&lt;lineCharCount val=&quot;1&quot;/&gt;&lt;lineCharCount val=&quot;67&quot;/&gt;&lt;lineCharCount val=&quot;23&quot;/&gt;&lt;lineCharCount val=&quot;1&quot;/&gt;&lt;lineCharCount val=&quot;74&quot;/&gt;&lt;lineCharCount val=&quot;11&quot;/&gt;&lt;lineCharCount val=&quot;1&quot;/&gt;&lt;lineCharCount val=&quot;66&quot;/&gt;&lt;lineCharCount val=&quot;9&quot;/&gt;&lt;/TableIndex&gt;&lt;/ShapeTextInfo&gt;"/>
  <p:tag name="HTML_SHAPEINFO" val="&lt;ThreeDShapeInfo&gt;&lt;uuid val=&quot;{CDF8FC68-21CE-407F-9A7C-337AAD2C63D4}&quot;/&gt;&lt;isInvalidForFieldText val=&quot;0&quot;/&gt;&lt;Image&gt;&lt;filename val=&quot;C:\Users\User\AppData\Local\Temp\CP46232149791328Session\CPTrustFolder46232149791343\PPTImport46232155634125\data\asimages\{CDF8FC68-21CE-407F-9A7C-337AAD2C63D4}_2.png&quot;/&gt;&lt;left val=&quot;42&quot;/&gt;&lt;top val=&quot;212&quot;/&gt;&lt;width val=&quot;877&quot;/&gt;&lt;height val=&quot;42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ADF9D0C-AF8A-4BF5-98DE-8E24B4427667}&quot;/&gt;&lt;isInvalidForFieldText val=&quot;0&quot;/&gt;&lt;Image&gt;&lt;filename val=&quot;C:\Users\User\AppData\Local\Temp\CP46232149791328Session\CPTrustFolder46232149791343\PPTImport46232155634125\data\asimages\{4ADF9D0C-AF8A-4BF5-98DE-8E24B4427667}_2.png&quot;/&gt;&lt;left val=&quot;727&quot;/&gt;&lt;top val=&quot;687&quot;/&gt;&lt;width val=&quot;226&quot;/&gt;&lt;height val=&quot;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1D94DE2-6B7F-4ECB-BEAC-150A372B36BE}&quot;/&gt;&lt;isInvalidForFieldText val=&quot;0&quot;/&gt;&lt;Image&gt;&lt;filename val=&quot;C:\Users\User\AppData\Local\Temp\CP46232149791328Session\CPTrustFolder46232149791343\PPTImport46232155634125\data\asimages\{91D94DE2-6B7F-4ECB-BEAC-150A372B36BE}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09F410C4-AED5-418C-BDA2-D99A1A60DB08}&quot;/&gt;&lt;isInvalidForFieldText val=&quot;0&quot;/&gt;&lt;Image&gt;&lt;filename val=&quot;C:\Users\User\AppData\Local\Temp\CP46232149791328Session\CPTrustFolder46232149791343\PPTImport46232155634125\data\asimages\{09F410C4-AED5-418C-BDA2-D99A1A60DB08}_3.png&quot;/&gt;&lt;left val=&quot;47&quot;/&gt;&lt;top val=&quot;215&quot;/&gt;&lt;width val=&quot;865&quot;/&gt;&lt;height val=&quot;41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61&quot;/&gt;&lt;lineCharCount val=&quot;41&quot;/&gt;&lt;/TableIndex&gt;&lt;/ShapeTextInfo&gt;"/>
  <p:tag name="HTML_SHAPEINFO" val="&lt;ThreeDShapeInfo&gt;&lt;uuid val=&quot;{C08C6446-7DDE-40A3-8409-D120B4DEC5F8}&quot;/&gt;&lt;isInvalidForFieldText val=&quot;0&quot;/&gt;&lt;Image&gt;&lt;filename val=&quot;C:\Users\User\AppData\Local\Temp\CP46232149791328Session\CPTrustFolder46232149791343\PPTImport46232155634125\data\asimages\{C08C6446-7DDE-40A3-8409-D120B4DEC5F8}_3.png&quot;/&gt;&lt;left val=&quot;50&quot;/&gt;&lt;top val=&quot;212&quot;/&gt;&lt;width val=&quot;886&quot;/&gt;&lt;height val=&quot;17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97B1601-082C-478B-B739-6AE97CB90897}&quot;/&gt;&lt;isInvalidForFieldText val=&quot;0&quot;/&gt;&lt;Image&gt;&lt;filename val=&quot;C:\Users\User\AppData\Local\Temp\CP46232149791328Session\CPTrustFolder46232149791343\PPTImport46232155634125\data\asimages\{F97B1601-082C-478B-B739-6AE97CB90897}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47D874EE-0B49-49EE-9C61-4CC9AF3FF3EC}&quot;/&gt;&lt;isInvalidForFieldText val=&quot;0&quot;/&gt;&lt;Image&gt;&lt;filename val=&quot;C:\Users\User\AppData\Local\Temp\CP46232149791328Session\CPTrustFolder46232149791343\PPTImport46232155634125\data\asimages\{47D874EE-0B49-49EE-9C61-4CC9AF3FF3EC}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75&quot;/&gt;&lt;lineCharCount val=&quot;13&quot;/&gt;&lt;/TableIndex&gt;&lt;/ShapeTextInfo&gt;"/>
  <p:tag name="HTML_SHAPEINFO" val="&lt;ThreeDShapeInfo&gt;&lt;uuid val=&quot;{1D6CB0B6-A597-4CB0-B5DA-29A2D75040DC}&quot;/&gt;&lt;isInvalidForFieldText val=&quot;0&quot;/&gt;&lt;Image&gt;&lt;filename val=&quot;C:\Users\User\AppData\Local\Temp\CP46232149791328Session\CPTrustFolder46232149791343\PPTImport46232155634125\data\asimages\{1D6CB0B6-A597-4CB0-B5DA-29A2D75040DC}_4.png&quot;/&gt;&lt;left val=&quot;40&quot;/&gt;&lt;top val=&quot;438&quot;/&gt;&lt;width val=&quot;871&quot;/&gt;&lt;height val=&quot;146&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C9C872-8205-4B77-BED0-D621670DB577}&quot;/&gt;&lt;isInvalidForFieldText val=&quot;0&quot;/&gt;&lt;Image&gt;&lt;filename val=&quot;C:\Users\User\AppData\Local\Temp\CP46232149791328Session\CPTrustFolder46232149791343\PPTImport46232155634125\data\asimages\{2DC9C872-8205-4B77-BED0-D621670DB577}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76&quot;/&gt;&lt;lineCharCount val=&quot;29&quot;/&gt;&lt;/TableIndex&gt;&lt;/ShapeTextInfo&gt;"/>
  <p:tag name="HTML_SHAPEINFO" val="&lt;ThreeDShapeInfo&gt;&lt;uuid val=&quot;{B89D563A-C502-4740-AB76-B2E7B7D0AF90}&quot;/&gt;&lt;isInvalidForFieldText val=&quot;0&quot;/&gt;&lt;Image&gt;&lt;filename val=&quot;C:\Users\User\AppData\Local\Temp\CP46232149791328Session\CPTrustFolder46232149791343\PPTImport46232155634125\data\asimages\{B89D563A-C502-4740-AB76-B2E7B7D0AF90}_4.png&quot;/&gt;&lt;left val=&quot;40&quot;/&gt;&lt;top val=&quot;212&quot;/&gt;&lt;width val=&quot;871&quot;/&gt;&lt;height val=&quot;121&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53&quot;/&gt;&lt;/TableIndex&gt;&lt;/ShapeTextInfo&gt;"/>
  <p:tag name="HTML_SHAPEINFO" val="&lt;ThreeDShapeInfo&gt;&lt;uuid val=&quot;{A5750F53-15C0-4F73-BD98-0D1F32A42E03}&quot;/&gt;&lt;isInvalidForFieldText val=&quot;0&quot;/&gt;&lt;Image&gt;&lt;filename val=&quot;C:\Users\User\AppData\Local\Temp\CP46232149791328Session\CPTrustFolder46232149791343\PPTImport46232155634125\data\asimages\{A5750F53-15C0-4F73-BD98-0D1F32A42E03}_4.png&quot;/&gt;&lt;left val=&quot;47&quot;/&gt;&lt;top val=&quot;337&quot;/&gt;&lt;width val=&quot;865&quot;/&gt;&lt;height val=&quot;9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34887FBC-7A15-408D-A570-74E1A5B88207}&quot;/&gt;&lt;isInvalidForFieldText val=&quot;0&quot;/&gt;&lt;Image&gt;&lt;filename val=&quot;C:\Users\User\AppData\Local\Temp\CP46232149791328Session\CPTrustFolder46232149791343\PPTImport46232155634125\data\asimages\{34887FBC-7A15-408D-A570-74E1A5B88207}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7&quot;/&gt;&lt;lineCharCount val=&quot;1&quot;/&gt;&lt;lineCharCount val=&quot;38&quot;/&gt;&lt;lineCharCount val=&quot;1&quot;/&gt;&lt;lineCharCount val=&quot;46&quot;/&gt;&lt;lineCharCount val=&quot;1&quot;/&gt;&lt;lineCharCount val=&quot;59&quot;/&gt;&lt;/TableIndex&gt;&lt;/ShapeTextInfo&gt;"/>
  <p:tag name="HTML_SHAPEINFO" val="&lt;ThreeDShapeInfo&gt;&lt;uuid val=&quot;{2A36CE7A-635A-4C8A-BFA3-A4C6392872E1}&quot;/&gt;&lt;isInvalidForFieldText val=&quot;0&quot;/&gt;&lt;Image&gt;&lt;filename val=&quot;C:\Users\User\AppData\Local\Temp\CP46232149791328Session\CPTrustFolder46232149791343\PPTImport46232155634125\data\asimages\{2A36CE7A-635A-4C8A-BFA3-A4C6392872E1}_5.png&quot;/&gt;&lt;left val=&quot;47&quot;/&gt;&lt;top val=&quot;274&quot;/&gt;&lt;width val=&quot;865&quot;/&gt;&lt;height val=&quot;30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F89EE09-4F81-40EA-B140-EC3D31280F13}&quot;/&gt;&lt;isInvalidForFieldText val=&quot;0&quot;/&gt;&lt;Image&gt;&lt;filename val=&quot;C:\Users\User\AppData\Local\Temp\CP46232149791328Session\CPTrustFolder46232149791343\PPTImport46232155634125\data\asimages\{5F89EE09-4F81-40EA-B140-EC3D31280F13}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0D6CAE63-14C1-42FA-8F35-FD3907211D0E}&quot;/&gt;&lt;isInvalidForFieldText val=&quot;0&quot;/&gt;&lt;Image&gt;&lt;filename val=&quot;C:\Users\User\AppData\Local\Temp\CP46232149791328Session\CPTrustFolder46232149791343\PPTImport46232155634125\data\asimages\{0D6CAE63-14C1-42FA-8F35-FD3907211D0E}_5.png&quot;/&gt;&lt;left val=&quot;40&quot;/&gt;&lt;top val=&quot;212&quot;/&gt;&lt;width val=&quot;871&quot;/&gt;&lt;height val=&quot;5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27427BDE-EE19-4FEC-9E51-A76ED9410B22}&quot;/&gt;&lt;isInvalidForFieldText val=&quot;0&quot;/&gt;&lt;Image&gt;&lt;filename val=&quot;C:\Users\User\AppData\Local\Temp\CP46232149791328Session\CPTrustFolder46232149791343\PPTImport46232155634125\data\asimages\{27427BDE-EE19-4FEC-9E51-A76ED9410B22}_6.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1&quot;/&gt;&lt;lineCharCount val=&quot;58&quot;/&gt;&lt;lineCharCount val=&quot;1&quot;/&gt;&lt;lineCharCount val=&quot;68&quot;/&gt;&lt;lineCharCount val=&quot;19&quot;/&gt;&lt;lineCharCount val=&quot;1&quot;/&gt;&lt;lineCharCount val=&quot;54&quot;/&gt;&lt;lineCharCount val=&quot;1&quot;/&gt;&lt;lineCharCount val=&quot;64&quot;/&gt;&lt;lineCharCount val=&quot;36&quot;/&gt;&lt;/TableIndex&gt;&lt;/ShapeTextInfo&gt;"/>
  <p:tag name="HTML_SHAPEINFO" val="&lt;ThreeDShapeInfo&gt;&lt;uuid val=&quot;{65C20497-2410-45F9-B489-A25FF1CC2A4A}&quot;/&gt;&lt;isInvalidForFieldText val=&quot;0&quot;/&gt;&lt;Image&gt;&lt;filename val=&quot;C:\Users\User\AppData\Local\Temp\CP46232149791328Session\CPTrustFolder46232149791343\PPTImport46232155634125\data\asimages\{65C20497-2410-45F9-B489-A25FF1CC2A4A}_6.png&quot;/&gt;&lt;left val=&quot;47&quot;/&gt;&lt;top val=&quot;235&quot;/&gt;&lt;width val=&quot;865&quot;/&gt;&lt;height val=&quot;43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2ECDC2C-2210-498D-A7DD-A9E5524A92F8}&quot;/&gt;&lt;isInvalidForFieldText val=&quot;0&quot;/&gt;&lt;Image&gt;&lt;filename val=&quot;C:\Users\User\AppData\Local\Temp\CP46232149791328Session\CPTrustFolder46232149791343\PPTImport46232155634125\data\asimages\{E2ECDC2C-2210-498D-A7DD-A9E5524A92F8}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AC586CAE-0E8F-4D63-9ADB-A55615A50227}&quot;/&gt;&lt;isInvalidForFieldText val=&quot;0&quot;/&gt;&lt;Image&gt;&lt;filename val=&quot;C:\Users\User\AppData\Local\Temp\CP46232149791328Session\CPTrustFolder46232149791343\PPTImport46232155634125\data\asimages\{AC586CAE-0E8F-4D63-9ADB-A55615A50227}_6.png&quot;/&gt;&lt;left val=&quot;40&quot;/&gt;&lt;top val=&quot;173&quot;/&gt;&lt;width val=&quot;871&quot;/&gt;&lt;height val=&quot;5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C835F103-D706-4FE3-A058-A8072E37B0D7}&quot;/&gt;&lt;isInvalidForFieldText val=&quot;0&quot;/&gt;&lt;Image&gt;&lt;filename val=&quot;C:\Users\User\AppData\Local\Temp\CP46232149791328Session\CPTrustFolder46232149791343\PPTImport46232155634125\data\asimages\{C835F103-D706-4FE3-A058-A8072E37B0D7}_7.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4&quot;/&gt;&lt;lineCharCount val=&quot;34&quot;/&gt;&lt;lineCharCount val=&quot;70&quot;/&gt;&lt;lineCharCount val=&quot;17&quot;/&gt;&lt;/TableIndex&gt;&lt;/ShapeTextInfo&gt;"/>
  <p:tag name="HTML_SHAPEINFO" val="&lt;ThreeDShapeInfo&gt;&lt;uuid val=&quot;{0D2479FB-3F55-435B-9448-BE63A47CFD83}&quot;/&gt;&lt;isInvalidForFieldText val=&quot;0&quot;/&gt;&lt;Image&gt;&lt;filename val=&quot;C:\Users\User\AppData\Local\Temp\CP46232149791328Session\CPTrustFolder46232149791343\PPTImport46232155634125\data\asimages\{0D2479FB-3F55-435B-9448-BE63A47CFD83}_7.png&quot;/&gt;&lt;left val=&quot;47&quot;/&gt;&lt;top val=&quot;316&quot;/&gt;&lt;width val=&quot;891&quot;/&gt;&lt;height val=&quot;34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B07F47-BCE3-4F08-B9D0-9EAF2C667107}&quot;/&gt;&lt;isInvalidForFieldText val=&quot;0&quot;/&gt;&lt;Image&gt;&lt;filename val=&quot;C:\Users\User\AppData\Local\Temp\CP46232149791328Session\CPTrustFolder46232149791343\PPTImport46232155634125\data\asimages\{2DB07F47-BCE3-4F08-B9D0-9EAF2C667107}_7.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17&quot;/&gt;&lt;/TableIndex&gt;&lt;/ShapeTextInfo&gt;"/>
  <p:tag name="HTML_SHAPEINFO" val="&lt;ThreeDShapeInfo&gt;&lt;uuid val=&quot;{F45CCB83-5ACF-4737-A86B-5AC01EA08603}&quot;/&gt;&lt;isInvalidForFieldText val=&quot;0&quot;/&gt;&lt;Image&gt;&lt;filename val=&quot;C:\Users\User\AppData\Local\Temp\CP46232149791328Session\CPTrustFolder46232149791343\PPTImport46232155634125\data\asimages\{F45CCB83-5ACF-4737-A86B-5AC01EA08603}_7.png&quot;/&gt;&lt;left val=&quot;40&quot;/&gt;&lt;top val=&quot;217&quot;/&gt;&lt;width val=&quot;879&quot;/&gt;&lt;height val=&quot;8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A1C73563-B9C9-41DB-BBCD-705AEF4A6636}&quot;/&gt;&lt;isInvalidForFieldText val=&quot;0&quot;/&gt;&lt;Image&gt;&lt;filename val=&quot;C:\Users\User\AppData\Local\Temp\CP46232149791328Session\CPTrustFolder46232149791343\PPTImport46232155634125\data\asimages\{A1C73563-B9C9-41DB-BBCD-705AEF4A6636}_8.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1&quot;/&gt;&lt;lineCharCount val=&quot;1&quot;/&gt;&lt;lineCharCount val=&quot;65&quot;/&gt;&lt;lineCharCount val=&quot;20&quot;/&gt;&lt;lineCharCount val=&quot;1&quot;/&gt;&lt;lineCharCount val=&quot;66&quot;/&gt;&lt;lineCharCount val=&quot;47&quot;/&gt;&lt;/TableIndex&gt;&lt;/ShapeTextInfo&gt;"/>
  <p:tag name="HTML_SHAPEINFO" val="&lt;ThreeDShapeInfo&gt;&lt;uuid val=&quot;{0548C579-A71E-44E6-97DD-428586851F75}&quot;/&gt;&lt;isInvalidForFieldText val=&quot;0&quot;/&gt;&lt;Image&gt;&lt;filename val=&quot;C:\Users\User\AppData\Local\Temp\CP46232149791328Session\CPTrustFolder46232149791343\PPTImport46232155634125\data\asimages\{0548C579-A71E-44E6-97DD-428586851F75}_8.png&quot;/&gt;&lt;left val=&quot;47&quot;/&gt;&lt;top val=&quot;275&quot;/&gt;&lt;width val=&quot;878&quot;/&gt;&lt;height val=&quot;28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EF2E867-9745-43A3-A9A6-E174CD06B5AD}&quot;/&gt;&lt;isInvalidForFieldText val=&quot;0&quot;/&gt;&lt;Image&gt;&lt;filename val=&quot;C:\Users\User\AppData\Local\Temp\CP46232149791328Session\CPTrustFolder46232149791343\PPTImport46232155634125\data\asimages\{2EF2E867-9745-43A3-A9A6-E174CD06B5AD}_8.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9B3642EE-1655-4C87-A6AF-07D35926B8BC}&quot;/&gt;&lt;isInvalidForFieldText val=&quot;0&quot;/&gt;&lt;Image&gt;&lt;filename val=&quot;C:\Users\User\AppData\Local\Temp\CP46232149791328Session\CPTrustFolder46232149791343\PPTImport46232155634125\data\asimages\{9B3642EE-1655-4C87-A6AF-07D35926B8BC}_8.png&quot;/&gt;&lt;left val=&quot;40&quot;/&gt;&lt;top val=&quot;213&quot;/&gt;&lt;width val=&quot;871&quot;/&gt;&lt;height val=&quot;57&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5669C0D1-1D37-4C89-AAD1-AD0032CCBC6C}&quot;/&gt;&lt;isInvalidForFieldText val=&quot;0&quot;/&gt;&lt;Image&gt;&lt;filename val=&quot;C:\Users\User\AppData\Local\Temp\CP46232149791328Session\CPTrustFolder46232149791343\PPTImport46232155634125\data\asimages\{5669C0D1-1D37-4C89-AAD1-AD0032CCBC6C}_9.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37&quot;/&gt;&lt;/TableIndex&gt;&lt;/ShapeTextInfo&gt;"/>
  <p:tag name="HTML_SHAPEINFO" val="&lt;ThreeDShapeInfo&gt;&lt;uuid val=&quot;{F9F09A89-BD12-45D8-A4B8-20375B88288C}&quot;/&gt;&lt;isInvalidForFieldText val=&quot;0&quot;/&gt;&lt;Image&gt;&lt;filename val=&quot;C:\Users\User\AppData\Local\Temp\CP46232149791328Session\CPTrustFolder46232149791343\PPTImport46232155634125\data\asimages\{F9F09A89-BD12-45D8-A4B8-20375B88288C}_9.png&quot;/&gt;&lt;left val=&quot;40&quot;/&gt;&lt;top val=&quot;212&quot;/&gt;&lt;width val=&quot;895&quot;/&gt;&lt;height val=&quot;8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D368B81-AF84-4829-9C48-55F50E105E43}&quot;/&gt;&lt;isInvalidForFieldText val=&quot;0&quot;/&gt;&lt;Image&gt;&lt;filename val=&quot;C:\Users\User\AppData\Local\Temp\CP46232149791328Session\CPTrustFolder46232149791343\PPTImport46232155634125\data\asimages\{6D368B81-AF84-4829-9C48-55F50E105E43}_9.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7F6FA8A7-7D38-49D5-93FB-E1A85E1F22B7}&quot;/&gt;&lt;isInvalidForFieldText val=&quot;0&quot;/&gt;&lt;Image&gt;&lt;filename val=&quot;C:\Users\User\AppData\Local\Temp\CP46232149791328Session\CPTrustFolder46232149791343\PPTImport46232155634125\data\asimages\{7F6FA8A7-7D38-49D5-93FB-E1A85E1F22B7}_9.png&quot;/&gt;&lt;left val=&quot;47&quot;/&gt;&lt;top val=&quot;302&quot;/&gt;&lt;width val=&quot;865&quot;/&gt;&lt;height val=&quot;5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12863E0A-A2B3-42F4-9A74-951C0919B075}&quot;/&gt;&lt;isInvalidForFieldText val=&quot;0&quot;/&gt;&lt;Image&gt;&lt;filename val=&quot;C:\Users\User\AppData\Local\Temp\CP46232149791328Session\CPTrustFolder46232149791343\PPTImport46232155634125\data\asimages\{12863E0A-A2B3-42F4-9A74-951C0919B075}_10.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0&quot;/&gt;&lt;lineCharCount val=&quot;18&quot;/&gt;&lt;lineCharCount val=&quot;59&quot;/&gt;&lt;/TableIndex&gt;&lt;/ShapeTextInfo&gt;"/>
  <p:tag name="HTML_SHAPEINFO" val="&lt;ThreeDShapeInfo&gt;&lt;uuid val=&quot;{D94F12EB-CBD2-4DD5-9519-EA885D9FF921}&quot;/&gt;&lt;isInvalidForFieldText val=&quot;0&quot;/&gt;&lt;Image&gt;&lt;filename val=&quot;C:\Users\User\AppData\Local\Temp\CP46232149791328Session\CPTrustFolder46232149791343\PPTImport46232155634125\data\asimages\{D94F12EB-CBD2-4DD5-9519-EA885D9FF921}_10.png&quot;/&gt;&lt;left val=&quot;59&quot;/&gt;&lt;top val=&quot;281&quot;/&gt;&lt;width val=&quot;889&quot;/&gt;&lt;height val=&quot;308&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4A2079-EEA8-4B83-848A-E985AABD64C1}&quot;/&gt;&lt;isInvalidForFieldText val=&quot;0&quot;/&gt;&lt;Image&gt;&lt;filename val=&quot;C:\Users\User\AppData\Local\Temp\CP46232149791328Session\CPTrustFolder46232149791343\PPTImport46232155634125\data\asimages\{714A2079-EEA8-4B83-848A-E985AABD64C1}_10.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0&quot;/&gt;&lt;/TableIndex&gt;&lt;/ShapeTextInfo&gt;"/>
  <p:tag name="HTML_SHAPEINFO" val="&lt;ThreeDShapeInfo&gt;&lt;uuid val=&quot;{29466AB1-4B69-487E-91F4-A9F1814DB90B}&quot;/&gt;&lt;isInvalidForFieldText val=&quot;0&quot;/&gt;&lt;Image&gt;&lt;filename val=&quot;C:\Users\User\AppData\Local\Temp\CP46232149791328Session\CPTrustFolder46232149791343\PPTImport46232155634125\data\asimages\{29466AB1-4B69-487E-91F4-A9F1814DB90B}_10.png&quot;/&gt;&lt;left val=&quot;52&quot;/&gt;&lt;top val=&quot;204&quot;/&gt;&lt;width val=&quot;871&quot;/&gt;&lt;height val=&quot;8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EA8644D0-0557-4119-9A14-63A6F8B7F30A}&quot;/&gt;&lt;isInvalidForFieldText val=&quot;0&quot;/&gt;&lt;Image&gt;&lt;filename val=&quot;C:\Users\User\AppData\Local\Temp\CP46232149791328Session\CPTrustFolder46232149791343\PPTImport46232155634125\data\asimages\{EA8644D0-0557-4119-9A14-63A6F8B7F30A}_11.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52&quot;/&gt;&lt;lineCharCount val=&quot;64&quot;/&gt;&lt;lineCharCount val=&quot;70&quot;/&gt;&lt;lineCharCount val=&quot;16&quot;/&gt;&lt;lineCharCount val=&quot;61&quot;/&gt;&lt;/TableIndex&gt;&lt;/ShapeTextInfo&gt;"/>
  <p:tag name="HTML_SHAPEINFO" val="&lt;ThreeDShapeInfo&gt;&lt;uuid val=&quot;{9E66E4C8-D926-42D4-ABE2-73D8DA121D8B}&quot;/&gt;&lt;isInvalidForFieldText val=&quot;0&quot;/&gt;&lt;Image&gt;&lt;filename val=&quot;C:\Users\User\AppData\Local\Temp\CP46232149791328Session\CPTrustFolder46232149791343\PPTImport46232155634125\data\asimages\{9E66E4C8-D926-42D4-ABE2-73D8DA121D8B}_11.png&quot;/&gt;&lt;left val=&quot;47&quot;/&gt;&lt;top val=&quot;272&quot;/&gt;&lt;width val=&quot;890&quot;/&gt;&lt;height val=&quot;341&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D70058E-401C-43B8-8AEF-EFD9A48F15F0}&quot;/&gt;&lt;isInvalidForFieldText val=&quot;0&quot;/&gt;&lt;Image&gt;&lt;filename val=&quot;C:\Users\User\AppData\Local\Temp\CP46232149791328Session\CPTrustFolder46232149791343\PPTImport46232155634125\data\asimages\{AD70058E-401C-43B8-8AEF-EFD9A48F15F0}_11.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 name="HTML_SHAPEINFO" val="&lt;ThreeDShapeInfo&gt;&lt;uuid val=&quot;{DACC30F9-4679-46C1-8415-5466EEE41B57}&quot;/&gt;&lt;isInvalidForFieldText val=&quot;0&quot;/&gt;&lt;Image&gt;&lt;filename val=&quot;C:\Users\User\AppData\Local\Temp\CP46232149791328Session\CPTrustFolder46232149791343\PPTImport46232155634125\data\asimages\{DACC30F9-4679-46C1-8415-5466EEE41B57}_11.png&quot;/&gt;&lt;left val=&quot;40&quot;/&gt;&lt;top val=&quot;212&quot;/&gt;&lt;width val=&quot;871&quot;/&gt;&lt;height val=&quot;57&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6CE0A993-4998-41B0-8F6F-01CBA34D7803}&quot;/&gt;&lt;isInvalidForFieldText val=&quot;0&quot;/&gt;&lt;Image&gt;&lt;filename val=&quot;C:\Users\User\AppData\Local\Temp\CP46232149791328Session\CPTrustFolder46232149791343\PPTImport46232155634125\data\asimages\{6CE0A993-4998-41B0-8F6F-01CBA34D7803}_12.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53&quot;/&gt;&lt;lineCharCount val=&quot;41&quot;/&gt;&lt;lineCharCount val=&quot;63&quot;/&gt;&lt;lineCharCount val=&quot;34&quot;/&gt;&lt;lineCharCount val=&quot;65&quot;/&gt;&lt;lineCharCount val=&quot;8&quot;/&gt;&lt;lineCharCount val=&quot;52&quot;/&gt;&lt;/TableIndex&gt;&lt;/ShapeTextInfo&gt;"/>
  <p:tag name="HTML_SHAPEINFO" val="&lt;ThreeDShapeInfo&gt;&lt;uuid val=&quot;{C9CB9CA2-A57A-49CE-9DA3-09459C888A7B}&quot;/&gt;&lt;isInvalidForFieldText val=&quot;0&quot;/&gt;&lt;Image&gt;&lt;filename val=&quot;C:\Users\User\AppData\Local\Temp\CP46232149791328Session\CPTrustFolder46232149791343\PPTImport46232155634125\data\asimages\{C9CB9CA2-A57A-49CE-9DA3-09459C888A7B}_12.png&quot;/&gt;&lt;left val=&quot;48&quot;/&gt;&lt;top val=&quot;244&quot;/&gt;&lt;width val=&quot;865&quot;/&gt;&lt;height val=&quot;324&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3C13EA1-DB90-4780-B2D9-69D2E54A57F8}&quot;/&gt;&lt;isInvalidForFieldText val=&quot;0&quot;/&gt;&lt;Image&gt;&lt;filename val=&quot;C:\Users\User\AppData\Local\Temp\CP46232149791328Session\CPTrustFolder46232149791343\PPTImport46232155634125\data\asimages\{23C13EA1-DB90-4780-B2D9-69D2E54A57F8}_12.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6D20F2A-CE86-4A3F-BFD1-E7B2410CEF1B}&quot;/&gt;&lt;isInvalidForFieldText val=&quot;0&quot;/&gt;&lt;Image&gt;&lt;filename val=&quot;C:\Users\User\AppData\Local\Temp\CP46232149791328Session\CPTrustFolder46232149791343\PPTImport46232155634125\data\asimages\{F6D20F2A-CE86-4A3F-BFD1-E7B2410CEF1B}_12.png&quot;/&gt;&lt;left val=&quot;40&quot;/&gt;&lt;top val=&quot;205&quot;/&gt;&lt;width val=&quot;871&quot;/&gt;&lt;height val=&quot;57&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5359DCCC-3338-4F40-9F7A-7048E7248994}&quot;/&gt;&lt;isInvalidForFieldText val=&quot;0&quot;/&gt;&lt;Image&gt;&lt;filename val=&quot;C:\Users\User\AppData\Local\Temp\CP46232149791328Session\CPTrustFolder46232149791343\PPTImport46232155634125\data\asimages\{5359DCCC-3338-4F40-9F7A-7048E7248994}_13.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6&quot;/&gt;&lt;lineCharCount val=&quot;16&quot;/&gt;&lt;lineCharCount val=&quot;16&quot;/&gt;&lt;/TableIndex&gt;&lt;/ShapeTextInfo&gt;"/>
  <p:tag name="HTML_SHAPEINFO" val="&lt;ThreeDShapeInfo&gt;&lt;uuid val=&quot;{54E98133-96D6-4056-AFD8-ED5A9B791BAC}&quot;/&gt;&lt;isInvalidForFieldText val=&quot;0&quot;/&gt;&lt;Image&gt;&lt;filename val=&quot;C:\Users\User\AppData\Local\Temp\CP46232149791328Session\CPTrustFolder46232149791343\PPTImport46232155634125\data\asimages\{54E98133-96D6-4056-AFD8-ED5A9B791BAC}_13.png&quot;/&gt;&lt;left val=&quot;47&quot;/&gt;&lt;top val=&quot;284&quot;/&gt;&lt;width val=&quot;865&quot;/&gt;&lt;height val=&quot;137&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814EF98-8B87-4E0B-A8F8-C2B22613967E}&quot;/&gt;&lt;isInvalidForFieldText val=&quot;0&quot;/&gt;&lt;Image&gt;&lt;filename val=&quot;C:\Users\User\AppData\Local\Temp\CP46232149791328Session\CPTrustFolder46232149791343\PPTImport46232155634125\data\asimages\{7814EF98-8B87-4E0B-A8F8-C2B22613967E}_13.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28&quot;/&gt;&lt;/TableIndex&gt;&lt;/ShapeTextInfo&gt;"/>
  <p:tag name="HTML_SHAPEINFO" val="&lt;ThreeDShapeInfo&gt;&lt;uuid val=&quot;{1463BF68-6581-4F95-B061-A40E53BAF14F}&quot;/&gt;&lt;isInvalidForFieldText val=&quot;0&quot;/&gt;&lt;Image&gt;&lt;filename val=&quot;C:\Users\User\AppData\Local\Temp\CP46232149791328Session\CPTrustFolder46232149791343\PPTImport46232155634125\data\asimages\{1463BF68-6581-4F95-B061-A40E53BAF14F}_13.png&quot;/&gt;&lt;left val=&quot;41&quot;/&gt;&lt;top val=&quot;201&quot;/&gt;&lt;width val=&quot;871&quot;/&gt;&lt;height val=&quot;8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4&quot;/&gt;&lt;/TableIndex&gt;&lt;/ShapeTextInfo&gt;"/>
  <p:tag name="HTML_SHAPEINFO" val="&lt;ThreeDShapeInfo&gt;&lt;uuid val=&quot;{94014543-1343-4909-8ED2-AA5FAD72CCD7}&quot;/&gt;&lt;isInvalidForFieldText val=&quot;0&quot;/&gt;&lt;Image&gt;&lt;filename val=&quot;C:\Users\User\AppData\Local\Temp\CP46232149791328Session\CPTrustFolder46232149791343\PPTImport46232155634125\data\asimages\{94014543-1343-4909-8ED2-AA5FAD72CCD7}_14.png&quot;/&gt;&lt;left val=&quot;0&quot;/&gt;&lt;top val=&quot;76&quot;/&gt;&lt;width val=&quot;961&quot;/&gt;&lt;height val=&quot;12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9&quot;/&gt;&lt;lineCharCount val=&quot;37&quot;/&gt;&lt;lineCharCount val=&quot;19&quot;/&gt;&lt;lineCharCount val=&quot;23&quot;/&gt;&lt;lineCharCount val=&quot;36&quot;/&gt;&lt;lineCharCount val=&quot;55&quot;/&gt;&lt;/TableIndex&gt;&lt;/ShapeTextInfo&gt;"/>
  <p:tag name="HTML_SHAPEINFO" val="&lt;ThreeDShapeInfo&gt;&lt;uuid val=&quot;{85D29CAA-D697-4220-BC21-DA03B14597E6}&quot;/&gt;&lt;isInvalidForFieldText val=&quot;0&quot;/&gt;&lt;Image&gt;&lt;filename val=&quot;C:\Users\User\AppData\Local\Temp\CP46232149791328Session\CPTrustFolder46232149791343\PPTImport46232155634125\data\asimages\{85D29CAA-D697-4220-BC21-DA03B14597E6}_14.png&quot;/&gt;&lt;left val=&quot;47&quot;/&gt;&lt;top val=&quot;284&quot;/&gt;&lt;width val=&quot;865&quot;/&gt;&lt;height val=&quot;25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F92564B-F774-4852-8A46-1127CCCF863F}&quot;/&gt;&lt;isInvalidForFieldText val=&quot;0&quot;/&gt;&lt;Image&gt;&lt;filename val=&quot;C:\Users\User\AppData\Local\Temp\CP46232149791328Session\CPTrustFolder46232149791343\PPTImport46232155634125\data\asimages\{4F92564B-F774-4852-8A46-1127CCCF863F}_14.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B080DBC4-02D1-4F34-905E-38D550D61EBE}&quot;/&gt;&lt;isInvalidForFieldText val=&quot;0&quot;/&gt;&lt;Image&gt;&lt;filename val=&quot;C:\Users\User\AppData\Local\Temp\CP46232149791328Session\CPTrustFolder46232149791343\PPTImport46232155634125\data\asimages\{B080DBC4-02D1-4F34-905E-38D550D61EBE}_14.png&quot;/&gt;&lt;left val=&quot;41&quot;/&gt;&lt;top val=&quot;217&quot;/&gt;&lt;width val=&quot;871&quot;/&gt;&lt;height val=&quot;5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991457C-A890-42F2-90AB-4D8BAECC14E8}&quot;/&gt;&lt;isInvalidForFieldText val=&quot;0&quot;/&gt;&lt;Image&gt;&lt;filename val=&quot;C:\Users\User\AppData\Local\Temp\CP46232149791328Session\CPTrustFolder46232149791343\PPTImport46232155634125\data\asimages\{9991457C-A890-42F2-90AB-4D8BAECC14E8}_15.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1&quot;/&gt;&lt;lineCharCount val=&quot;64&quot;/&gt;&lt;lineCharCount val=&quot;13&quot;/&gt;&lt;lineCharCount val=&quot;62&quot;/&gt;&lt;lineCharCount val=&quot;70&quot;/&gt;&lt;lineCharCount val=&quot;7&quot;/&gt;&lt;/TableIndex&gt;&lt;/ShapeTextInfo&gt;"/>
  <p:tag name="HTML_SHAPEINFO" val="&lt;ThreeDShapeInfo&gt;&lt;uuid val=&quot;{81918958-24A5-4D48-A2DC-5BB10D8EB78C}&quot;/&gt;&lt;isInvalidForFieldText val=&quot;0&quot;/&gt;&lt;Image&gt;&lt;filename val=&quot;C:\Users\User\AppData\Local\Temp\CP46232149791328Session\CPTrustFolder46232149791343\PPTImport46232155634125\data\asimages\{81918958-24A5-4D48-A2DC-5BB10D8EB78C}_15.png&quot;/&gt;&lt;left val=&quot;48&quot;/&gt;&lt;top val=&quot;276&quot;/&gt;&lt;width val=&quot;878&quot;/&gt;&lt;height val=&quot;324&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57BFE90-1B8F-48C2-A39E-8C13E56163A7}&quot;/&gt;&lt;isInvalidForFieldText val=&quot;0&quot;/&gt;&lt;Image&gt;&lt;filename val=&quot;C:\Users\User\AppData\Local\Temp\CP46232149791328Session\CPTrustFolder46232149791343\PPTImport46232155634125\data\asimages\{C57BFE90-1B8F-48C2-A39E-8C13E56163A7}_15.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14C20030-E967-4292-A371-F8E7401D7A53}&quot;/&gt;&lt;isInvalidForFieldText val=&quot;0&quot;/&gt;&lt;Image&gt;&lt;filename val=&quot;C:\Users\User\AppData\Local\Temp\CP46232149791328Session\CPTrustFolder46232149791343\PPTImport46232155634125\data\asimages\{14C20030-E967-4292-A371-F8E7401D7A53}_15.png&quot;/&gt;&lt;left val=&quot;42&quot;/&gt;&lt;top val=&quot;213&quot;/&gt;&lt;width val=&quot;871&quot;/&gt;&lt;height val=&quot;57&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0&quot;/&gt;&lt;/TableIndex&gt;&lt;/ShapeTextInfo&gt;"/>
  <p:tag name="HTML_SHAPEINFO" val="&lt;ThreeDShapeInfo&gt;&lt;uuid val=&quot;{B24D76DF-55E9-416E-9429-6CAFDFF04A21}&quot;/&gt;&lt;isInvalidForFieldText val=&quot;0&quot;/&gt;&lt;Image&gt;&lt;filename val=&quot;C:\Users\User\AppData\Local\Temp\CP46232149791328Session\CPTrustFolder46232149791343\PPTImport46232155634125\data\asimages\{B24D76DF-55E9-416E-9429-6CAFDFF04A21}_16.png&quot;/&gt;&lt;left val=&quot;0&quot;/&gt;&lt;top val=&quot;76&quot;/&gt;&lt;width val=&quot;961&quot;/&gt;&lt;height val=&quot;124&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23&quot;/&gt;&lt;lineCharCount val=&quot;67&quot;/&gt;&lt;lineCharCount val=&quot;29&quot;/&gt;&lt;lineCharCount val=&quot;65&quot;/&gt;&lt;lineCharCount val=&quot;61&quot;/&gt;&lt;lineCharCount val=&quot;41&quot;/&gt;&lt;/TableIndex&gt;&lt;/ShapeTextInfo&gt;"/>
  <p:tag name="HTML_SHAPEINFO" val="&lt;ThreeDShapeInfo&gt;&lt;uuid val=&quot;{94A08742-3551-4B2C-AD0E-779C77007F15}&quot;/&gt;&lt;isInvalidForFieldText val=&quot;0&quot;/&gt;&lt;Image&gt;&lt;filename val=&quot;C:\Users\User\AppData\Local\Temp\CP46232149791328Session\CPTrustFolder46232149791343\PPTImport46232155634125\data\asimages\{94A08742-3551-4B2C-AD0E-779C77007F15}_16.png&quot;/&gt;&lt;left val=&quot;48&quot;/&gt;&lt;top val=&quot;255&quot;/&gt;&lt;width val=&quot;896&quot;/&gt;&lt;height val=&quot;26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F0408D0-10D8-442C-8B0B-464932BEB73E}&quot;/&gt;&lt;isInvalidForFieldText val=&quot;0&quot;/&gt;&lt;Image&gt;&lt;filename val=&quot;C:\Users\User\AppData\Local\Temp\CP46232149791328Session\CPTrustFolder46232149791343\PPTImport46232155634125\data\asimages\{3F0408D0-10D8-442C-8B0B-464932BEB73E}_16.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6&quot;/&gt;&lt;/TableIndex&gt;&lt;/ShapeTextInfo&gt;"/>
  <p:tag name="HTML_SHAPEINFO" val="&lt;ThreeDShapeInfo&gt;&lt;uuid val=&quot;{B6ECD06F-46D1-48C8-92C0-7B92712E2E79}&quot;/&gt;&lt;isInvalidForFieldText val=&quot;0&quot;/&gt;&lt;Image&gt;&lt;filename val=&quot;C:\Users\User\AppData\Local\Temp\CP46232149791328Session\CPTrustFolder46232149791343\PPTImport46232155634125\data\asimages\{B6ECD06F-46D1-48C8-92C0-7B92712E2E79}_16.png&quot;/&gt;&lt;left val=&quot;42&quot;/&gt;&lt;top val=&quot;212&quot;/&gt;&lt;width val=&quot;871&quot;/&gt;&lt;height val=&quot;57&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8E8C30FE-632B-426A-A17B-225A335C410B}&quot;/&gt;&lt;isInvalidForFieldText val=&quot;0&quot;/&gt;&lt;Image&gt;&lt;filename val=&quot;C:\Users\User\AppData\Local\Temp\CP46232149791328Session\CPTrustFolder46232149791343\PPTImport46232155634125\data\asimages\{8E8C30FE-632B-426A-A17B-225A335C410B}_17.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8&quot;/&gt;&lt;lineCharCount val=&quot;62&quot;/&gt;&lt;lineCharCount val=&quot;33&quot;/&gt;&lt;lineCharCount val=&quot;71&quot;/&gt;&lt;lineCharCount val=&quot;44&quot;/&gt;&lt;lineCharCount val=&quot;29&quot;/&gt;&lt;/TableIndex&gt;&lt;/ShapeTextInfo&gt;"/>
  <p:tag name="HTML_SHAPEINFO" val="&lt;ThreeDShapeInfo&gt;&lt;uuid val=&quot;{A6A7F2DC-AEF6-45DA-BB69-694F2AF7E1E7}&quot;/&gt;&lt;isInvalidForFieldText val=&quot;0&quot;/&gt;&lt;Image&gt;&lt;filename val=&quot;C:\Users\User\AppData\Local\Temp\CP46232149791328Session\CPTrustFolder46232149791343\PPTImport46232155634125\data\asimages\{A6A7F2DC-AEF6-45DA-BB69-694F2AF7E1E7}_17.png&quot;/&gt;&lt;left val=&quot;55&quot;/&gt;&lt;top val=&quot;289&quot;/&gt;&lt;width val=&quot;889&quot;/&gt;&lt;height val=&quot;364&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C5975F6-A6D9-426A-B431-978C9A167EF8}&quot;/&gt;&lt;isInvalidForFieldText val=&quot;0&quot;/&gt;&lt;Image&gt;&lt;filename val=&quot;C:\Users\User\AppData\Local\Temp\CP46232149791328Session\CPTrustFolder46232149791343\PPTImport46232155634125\data\asimages\{DC5975F6-A6D9-426A-B431-978C9A167EF8}_17.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6&quot;/&gt;&lt;/TableIndex&gt;&lt;/ShapeTextInfo&gt;"/>
  <p:tag name="HTML_SHAPEINFO" val="&lt;ThreeDShapeInfo&gt;&lt;uuid val=&quot;{773CA615-4A3A-43F1-9DF0-6C8494095413}&quot;/&gt;&lt;isInvalidForFieldText val=&quot;0&quot;/&gt;&lt;Image&gt;&lt;filename val=&quot;C:\Users\User\AppData\Local\Temp\CP46232149791328Session\CPTrustFolder46232149791343\PPTImport46232155634125\data\asimages\{773CA615-4A3A-43F1-9DF0-6C8494095413}_17.png&quot;/&gt;&lt;left val=&quot;48&quot;/&gt;&lt;top val=&quot;215&quot;/&gt;&lt;width val=&quot;863&quot;/&gt;&lt;height val=&quot;8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EA6A4CBC-D2E6-490D-8807-EC466DC0F59D}&quot;/&gt;&lt;isInvalidForFieldText val=&quot;0&quot;/&gt;&lt;Image&gt;&lt;filename val=&quot;C:\Users\User\AppData\Local\Temp\CP46232149791328Session\CPTrustFolder46232149791343\PPTImport46232155634125\data\asimages\{EA6A4CBC-D2E6-490D-8807-EC466DC0F59D}_18.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2&quot;/&gt;&lt;lineCharCount val=&quot;71&quot;/&gt;&lt;lineCharCount val=&quot;23&quot;/&gt;&lt;lineCharCount val=&quot;71&quot;/&gt;&lt;lineCharCount val=&quot;36&quot;/&gt;&lt;/TableIndex&gt;&lt;/ShapeTextInfo&gt;"/>
  <p:tag name="HTML_SHAPEINFO" val="&lt;ThreeDShapeInfo&gt;&lt;uuid val=&quot;{F66D46E5-970E-41AC-ABFF-7A5D99DB3548}&quot;/&gt;&lt;isInvalidForFieldText val=&quot;0&quot;/&gt;&lt;Image&gt;&lt;filename val=&quot;C:\Users\User\AppData\Local\Temp\CP46232149791328Session\CPTrustFolder46232149791343\PPTImport46232155634125\data\asimages\{F66D46E5-970E-41AC-ABFF-7A5D99DB3548}_18.png&quot;/&gt;&lt;left val=&quot;42&quot;/&gt;&lt;top val=&quot;294&quot;/&gt;&lt;width val=&quot;894&quot;/&gt;&lt;height val=&quot;226&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0368A68-9BF6-4A2A-875F-13FBC1F2D5D3}&quot;/&gt;&lt;isInvalidForFieldText val=&quot;0&quot;/&gt;&lt;Image&gt;&lt;filename val=&quot;C:\Users\User\AppData\Local\Temp\CP46232149791328Session\CPTrustFolder46232149791343\PPTImport46232155634125\data\asimages\{90368A68-9BF6-4A2A-875F-13FBC1F2D5D3}_18.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52&quot;/&gt;&lt;/TableIndex&gt;&lt;/ShapeTextInfo&gt;"/>
  <p:tag name="HTML_SHAPEINFO" val="&lt;ThreeDShapeInfo&gt;&lt;uuid val=&quot;{29CBE170-AD85-402C-BEDE-BC22D41B918C}&quot;/&gt;&lt;isInvalidForFieldText val=&quot;0&quot;/&gt;&lt;Image&gt;&lt;filename val=&quot;C:\Users\User\AppData\Local\Temp\CP46232149791328Session\CPTrustFolder46232149791343\PPTImport46232155634125\data\asimages\{29CBE170-AD85-402C-BEDE-BC22D41B918C}_18.png&quot;/&gt;&lt;left val=&quot;40&quot;/&gt;&lt;top val=&quot;220&quot;/&gt;&lt;width val=&quot;871&quot;/&gt;&lt;height val=&quot;89&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60&quot;/&gt;&lt;lineCharCount val=&quot;56&quot;/&gt;&lt;lineCharCount val=&quot;47&quot;/&gt;&lt;lineCharCount val=&quot;68&quot;/&gt;&lt;lineCharCount val=&quot;45&quot;/&gt;&lt;/TableIndex&gt;&lt;/ShapeTextInfo&gt;"/>
  <p:tag name="HTML_SHAPEINFO" val="&lt;ThreeDShapeInfo&gt;&lt;uuid val=&quot;{1D4AAC73-F82A-4365-A8B2-095F63C8D782}&quot;/&gt;&lt;isInvalidForFieldText val=&quot;0&quot;/&gt;&lt;Image&gt;&lt;filename val=&quot;C:\Users\User\AppData\Local\Temp\CP46232149791328Session\CPTrustFolder46232149791343\PPTImport46232155634125\data\asimages\{1D4AAC73-F82A-4365-A8B2-095F63C8D782}_19.png&quot;/&gt;&lt;left val=&quot;42&quot;/&gt;&lt;top val=&quot;212&quot;/&gt;&lt;width val=&quot;894&quot;/&gt;&lt;height val=&quot;23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031E339-E74A-43AF-877A-7621BE456DBE}&quot;/&gt;&lt;isInvalidForFieldText val=&quot;0&quot;/&gt;&lt;Image&gt;&lt;filename val=&quot;C:\Users\User\AppData\Local\Temp\CP46232149791328Session\CPTrustFolder46232149791343\PPTImport46232155634125\data\asimages\{0031E339-E74A-43AF-877A-7621BE456DBE}_19.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FC228B5D-C424-483B-ADCF-1FB077538384}&quot;/&gt;&lt;isInvalidForFieldText val=&quot;0&quot;/&gt;&lt;Image&gt;&lt;filename val=&quot;C:\Users\User\AppData\Local\Temp\CP46232149791328Session\CPTrustFolder46232149791343\PPTImport46232155634125\data\asimages\{FC228B5D-C424-483B-ADCF-1FB077538384}_19.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FB4A52F3-F40F-4FAC-87A1-5C335B74AFE3}&quot;/&gt;&lt;isInvalidForFieldText val=&quot;0&quot;/&gt;&lt;Image&gt;&lt;filename val=&quot;C:\Users\User\AppData\Local\Temp\CP46232149791328Session\CPTrustFolder46232149791343\PPTImport46232155634125\data\asimages\{FB4A52F3-F40F-4FAC-87A1-5C335B74AFE3}_20.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7&quot;/&gt;&lt;lineCharCount val=&quot;62&quot;/&gt;&lt;lineCharCount val=&quot;65&quot;/&gt;&lt;lineCharCount val=&quot;48&quot;/&gt;&lt;lineCharCount val=&quot;67&quot;/&gt;&lt;lineCharCount val=&quot;19&quot;/&gt;&lt;/TableIndex&gt;&lt;/ShapeTextInfo&gt;"/>
  <p:tag name="HTML_SHAPEINFO" val="&lt;ThreeDShapeInfo&gt;&lt;uuid val=&quot;{25A6E863-E658-47CF-AE06-13DAC62A8513}&quot;/&gt;&lt;isInvalidForFieldText val=&quot;0&quot;/&gt;&lt;Image&gt;&lt;filename val=&quot;C:\Users\User\AppData\Local\Temp\CP46232149791328Session\CPTrustFolder46232149791343\PPTImport46232155634125\data\asimages\{25A6E863-E658-47CF-AE06-13DAC62A8513}_20.png&quot;/&gt;&lt;left val=&quot;42&quot;/&gt;&lt;top val=&quot;212&quot;/&gt;&lt;width val=&quot;894&quot;/&gt;&lt;height val=&quot;257&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F70697-A849-434E-AFC2-8A1CD2EACF43}&quot;/&gt;&lt;isInvalidForFieldText val=&quot;0&quot;/&gt;&lt;Image&gt;&lt;filename val=&quot;C:\Users\User\AppData\Local\Temp\CP46232149791328Session\CPTrustFolder46232149791343\PPTImport46232155634125\data\asimages\{1DF70697-A849-434E-AFC2-8A1CD2EACF43}_20.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E933ED45-1F02-468C-9109-7504F8A309B7}&quot;/&gt;&lt;isInvalidForFieldText val=&quot;0&quot;/&gt;&lt;Image&gt;&lt;filename val=&quot;C:\Users\User\AppData\Local\Temp\CP46232149791328Session\CPTrustFolder46232149791343\PPTImport46232155634125\data\asimages\{E933ED45-1F02-468C-9109-7504F8A309B7}_21.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60&quot;/&gt;&lt;lineCharCount val=&quot;8&quot;/&gt;&lt;lineCharCount val=&quot;11&quot;/&gt;&lt;/TableIndex&gt;&lt;/ShapeTextInfo&gt;"/>
  <p:tag name="HTML_SHAPEINFO" val="&lt;ThreeDShapeInfo&gt;&lt;uuid val=&quot;{D6D7155E-3261-4FE9-8B85-D54B89B935C7}&quot;/&gt;&lt;isInvalidForFieldText val=&quot;0&quot;/&gt;&lt;Image&gt;&lt;filename val=&quot;C:\Users\User\AppData\Local\Temp\CP46232149791328Session\CPTrustFolder46232149791343\PPTImport46232155634125\data\asimages\{D6D7155E-3261-4FE9-8B85-D54B89B935C7}_21.png&quot;/&gt;&lt;left val=&quot;47&quot;/&gt;&lt;top val=&quot;256&quot;/&gt;&lt;width val=&quot;889&quot;/&gt;&lt;height val=&quot;16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6BAD00F-02F2-42F2-BCBB-19DB6FC5FFA0}&quot;/&gt;&lt;isInvalidForFieldText val=&quot;0&quot;/&gt;&lt;Image&gt;&lt;filename val=&quot;C:\Users\User\AppData\Local\Temp\CP46232149791328Session\CPTrustFolder46232149791343\PPTImport46232155634125\data\asimages\{66BAD00F-02F2-42F2-BCBB-19DB6FC5FFA0}_21.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341BB618-C529-488A-B8FB-2C20B1270DA9}&quot;/&gt;&lt;isInvalidForFieldText val=&quot;0&quot;/&gt;&lt;Image&gt;&lt;filename val=&quot;C:\Users\User\AppData\Local\Temp\CP46232149791328Session\CPTrustFolder46232149791343\PPTImport46232155634125\data\asimages\{341BB618-C529-488A-B8FB-2C20B1270DA9}_21.png&quot;/&gt;&lt;left val=&quot;40&quot;/&gt;&lt;top val=&quot;212&quot;/&gt;&lt;width val=&quot;871&quot;/&gt;&lt;height val=&quot;57&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F5392CFF-4214-485C-B4B4-5BC773510C7A}&quot;/&gt;&lt;isInvalidForFieldText val=&quot;0&quot;/&gt;&lt;Image&gt;&lt;filename val=&quot;C:\Users\User\AppData\Local\Temp\CP46232149791328Session\CPTrustFolder46232149791343\PPTImport46232155634125\data\asimages\{F5392CFF-4214-485C-B4B4-5BC773510C7A}_22.png&quot;/&gt;&lt;left val=&quot;0&quot;/&gt;&lt;top val=&quot;278&quot;/&gt;&lt;width val=&quot;961&quot;/&gt;&lt;height val=&quot;20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40FE34F-26DC-4BD1-AA0C-83C9100340E5}&quot;/&gt;&lt;isInvalidForFieldText val=&quot;0&quot;/&gt;&lt;Image&gt;&lt;filename val=&quot;C:\Users\User\AppData\Local\Temp\CP46232149791328Session\CPTrustFolder46232149791343\PPTImport46232155634125\data\asimages\{440FE34F-26DC-4BD1-AA0C-83C9100340E5}_22.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2B9B98A1-FCBC-4669-8FBE-545079AAA7AC}&quot;/&gt;&lt;isInvalidForFieldText val=&quot;0&quot;/&gt;&lt;Image&gt;&lt;filename val=&quot;C:\Users\User\AppData\Local\Temp\CP46232149791328Session\CPTrustFolder46232149791343\PPTImport46232155634125\data\asimages\{2B9B98A1-FCBC-4669-8FBE-545079AAA7AC}_23.png&quot;/&gt;&lt;left val=&quot;0&quot;/&gt;&lt;top val=&quot;278&quot;/&gt;&lt;width val=&quot;961&quot;/&gt;&lt;height val=&quot;20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917622E-0B05-485A-B564-D4078754E314}&quot;/&gt;&lt;isInvalidForFieldText val=&quot;0&quot;/&gt;&lt;Image&gt;&lt;filename val=&quot;C:\Users\User\AppData\Local\Temp\CP46232149791328Session\CPTrustFolder46232149791343\PPTImport46232155634125\data\asimages\{0917622E-0B05-485A-B564-D4078754E314}_23.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Current Theme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Theme April 2018" id="{C1F53C29-2385-4CC9-B945-F90654790407}" vid="{8E5765E4-E14C-4C98-A18F-A751783100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4C2710D9C3904198C80D8B076BDC9C" ma:contentTypeVersion="2" ma:contentTypeDescription="Create a new document." ma:contentTypeScope="" ma:versionID="55af0da30dc7f7c4739af113fd4907d6">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A50B9632-07D4-4F82-ABA2-9A8FB9AC05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0CB0D-B9CC-4CEC-9C70-ACEA98EE735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62c6c12-24c5-4d47-ac4d-c5cc93bcdf7b"/>
    <ds:schemaRef ds:uri="http://www.w3.org/XML/1998/namespace"/>
  </ds:schemaRefs>
</ds:datastoreItem>
</file>

<file path=customXml/itemProps3.xml><?xml version="1.0" encoding="utf-8"?>
<ds:datastoreItem xmlns:ds="http://schemas.openxmlformats.org/officeDocument/2006/customXml" ds:itemID="{B77AA641-BBFB-40DA-A80A-44FA271F579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Current Theme April 2018</Template>
  <TotalTime>2027</TotalTime>
  <Words>1168</Words>
  <Application>Microsoft Office PowerPoint</Application>
  <PresentationFormat>On-screen Show (4:3)</PresentationFormat>
  <Paragraphs>143</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Times New Roman</vt:lpstr>
      <vt:lpstr>Wingdings</vt:lpstr>
      <vt:lpstr>Current Theme April 2018</vt:lpstr>
      <vt:lpstr>IDES Exit Interview – Military Service Coordinator (MSC)</vt:lpstr>
      <vt:lpstr>Lesson Objectives</vt:lpstr>
      <vt:lpstr>References</vt:lpstr>
      <vt:lpstr>Fit for Duty Exit Interview</vt:lpstr>
      <vt:lpstr>During the Interview</vt:lpstr>
      <vt:lpstr>After the Interview</vt:lpstr>
      <vt:lpstr>Letter Creator Tool</vt:lpstr>
      <vt:lpstr>VA Unfit for Duty Exit Interview</vt:lpstr>
      <vt:lpstr>Pre-Interview</vt:lpstr>
      <vt:lpstr>Pre-Interview (Continued)</vt:lpstr>
      <vt:lpstr>Pre-Interview (Continued)</vt:lpstr>
      <vt:lpstr>During the Interview</vt:lpstr>
      <vt:lpstr>Vocational Rehabilitation</vt:lpstr>
      <vt:lpstr>Additional Resources for the  Service Member</vt:lpstr>
      <vt:lpstr>After the Interview</vt:lpstr>
      <vt:lpstr>Participant Found Fit  but Still Separating</vt:lpstr>
      <vt:lpstr>Participant Elects a BBD Claim</vt:lpstr>
      <vt:lpstr>Exit Interview by Telephone</vt:lpstr>
      <vt:lpstr>Exit Interview by Telephone</vt:lpstr>
      <vt:lpstr>Exit Interview by Telephone</vt:lpstr>
      <vt:lpstr>After the Interview</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IDES Exit Interview PowerPoint Presentation</dc:title>
  <dc:subject>VSR, MSC</dc:subject>
  <dc:creator>Department of Veterans Affairs, Veterans Benefits Administration, Compensation Service, STAFF</dc:creator>
  <cp:keywords>IDES, MSC, exit, interview, procedures, fit, duty, exit, VA rating, member, found, separating, remote, procedures, medical, evaluation, board, MEB, PEB, physical, PEBLO, notify, notifies, pending, claim, benefits, delivery, discharge, BDD, quick, start, program, reopen, RMC, records, management, center, RMC, MAP-D, DRAS, VA, form, 28-1900, 28-8832, 28-0588, SHARE, 21-0820, BDD, Pre-discharge, Benefits delivery at discharge</cp:keywords>
  <dc:description>This lesson teaches employees how to prepare for and conduct the IDES Exit Interview.</dc:description>
  <cp:lastModifiedBy>Kathy Poole</cp:lastModifiedBy>
  <cp:revision>191</cp:revision>
  <cp:lastPrinted>2000-11-13T16:27:02Z</cp:lastPrinted>
  <dcterms:created xsi:type="dcterms:W3CDTF">2011-07-28T18:32:11Z</dcterms:created>
  <dcterms:modified xsi:type="dcterms:W3CDTF">2018-08-09T19:35:59Z</dcterms:modified>
  <cp:category>NTC Curriculum</cp:category>
  <cp:contentStatus>February 2013</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y fmtid="{D5CDD505-2E9C-101B-9397-08002B2CF9AE}" pid="4" name="ContentTypeId">
    <vt:lpwstr>0x010100CB4C2710D9C3904198C80D8B076BDC9C</vt:lpwstr>
  </property>
  <property fmtid="{D5CDD505-2E9C-101B-9397-08002B2CF9AE}" pid="5" name="_dlc_DocId">
    <vt:lpwstr>RO317-1898204668-550</vt:lpwstr>
  </property>
  <property fmtid="{D5CDD505-2E9C-101B-9397-08002B2CF9AE}" pid="6" name="_dlc_DocIdItemGuid">
    <vt:lpwstr>8a845f3c-16d7-4947-9032-0d340ec8f69e</vt:lpwstr>
  </property>
  <property fmtid="{D5CDD505-2E9C-101B-9397-08002B2CF9AE}" pid="7" name="_dlc_DocIdUrl">
    <vt:lpwstr>https://vaww.vashare.vba.va.gov/sites/SPTNCIO/focusedveterans/training/VSR2/_layouts/15/DocIdRedir.aspx?ID=RO317-1898204668-550, RO317-1898204668-550</vt:lpwstr>
  </property>
</Properties>
</file>