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57" r:id="rId1"/>
  </p:sldMasterIdLst>
  <p:notesMasterIdLst>
    <p:notesMasterId r:id="rId22"/>
  </p:notesMasterIdLst>
  <p:handoutMasterIdLst>
    <p:handoutMasterId r:id="rId23"/>
  </p:handoutMasterIdLst>
  <p:sldIdLst>
    <p:sldId id="256" r:id="rId2"/>
    <p:sldId id="263" r:id="rId3"/>
    <p:sldId id="359" r:id="rId4"/>
    <p:sldId id="389" r:id="rId5"/>
    <p:sldId id="391" r:id="rId6"/>
    <p:sldId id="392" r:id="rId7"/>
    <p:sldId id="393" r:id="rId8"/>
    <p:sldId id="394" r:id="rId9"/>
    <p:sldId id="395" r:id="rId10"/>
    <p:sldId id="396" r:id="rId11"/>
    <p:sldId id="398" r:id="rId12"/>
    <p:sldId id="397" r:id="rId13"/>
    <p:sldId id="399" r:id="rId14"/>
    <p:sldId id="400" r:id="rId15"/>
    <p:sldId id="401" r:id="rId16"/>
    <p:sldId id="402" r:id="rId17"/>
    <p:sldId id="403" r:id="rId18"/>
    <p:sldId id="404" r:id="rId19"/>
    <p:sldId id="405" r:id="rId20"/>
    <p:sldId id="35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66"/>
    <a:srgbClr val="CC0000"/>
    <a:srgbClr val="BBBBFF"/>
    <a:srgbClr val="ABABFF"/>
    <a:srgbClr val="1D3275"/>
    <a:srgbClr val="0033CC"/>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6" autoAdjust="0"/>
    <p:restoredTop sz="93907" autoAdjust="0"/>
  </p:normalViewPr>
  <p:slideViewPr>
    <p:cSldViewPr showGuides="1">
      <p:cViewPr varScale="1">
        <p:scale>
          <a:sx n="106" d="100"/>
          <a:sy n="106" d="100"/>
        </p:scale>
        <p:origin x="870" y="78"/>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A8A37F4-66C9-435E-8776-316D3E1038B8}"/>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cs typeface="+mn-cs"/>
              </a:defRPr>
            </a:lvl1pPr>
          </a:lstStyle>
          <a:p>
            <a:pPr>
              <a:defRPr/>
            </a:pPr>
            <a:r>
              <a:rPr lang="en-US"/>
              <a:t>VBA Overview</a:t>
            </a:r>
          </a:p>
        </p:txBody>
      </p:sp>
      <p:sp>
        <p:nvSpPr>
          <p:cNvPr id="4099" name="Rectangle 3">
            <a:extLst>
              <a:ext uri="{FF2B5EF4-FFF2-40B4-BE49-F238E27FC236}">
                <a16:creationId xmlns:a16="http://schemas.microsoft.com/office/drawing/2014/main" id="{1B28C781-5B06-43A5-958C-24D973547B9E}"/>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cs typeface="+mn-cs"/>
              </a:defRPr>
            </a:lvl1pPr>
          </a:lstStyle>
          <a:p>
            <a:pPr>
              <a:defRPr/>
            </a:pPr>
            <a:endParaRPr lang="en-US"/>
          </a:p>
        </p:txBody>
      </p:sp>
      <p:sp>
        <p:nvSpPr>
          <p:cNvPr id="4100" name="Rectangle 4">
            <a:extLst>
              <a:ext uri="{FF2B5EF4-FFF2-40B4-BE49-F238E27FC236}">
                <a16:creationId xmlns:a16="http://schemas.microsoft.com/office/drawing/2014/main" id="{36107431-95D8-4BCD-86BB-A18D6BC8E263}"/>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cs typeface="+mn-cs"/>
              </a:defRPr>
            </a:lvl1pPr>
          </a:lstStyle>
          <a:p>
            <a:pPr>
              <a:defRPr/>
            </a:pPr>
            <a:endParaRPr lang="en-US"/>
          </a:p>
        </p:txBody>
      </p:sp>
      <p:sp>
        <p:nvSpPr>
          <p:cNvPr id="4101" name="Rectangle 5">
            <a:extLst>
              <a:ext uri="{FF2B5EF4-FFF2-40B4-BE49-F238E27FC236}">
                <a16:creationId xmlns:a16="http://schemas.microsoft.com/office/drawing/2014/main" id="{13942B50-FD70-46A1-B70E-D3D06EA90AB9}"/>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anose="02020603050405020304" pitchFamily="18" charset="0"/>
              </a:defRPr>
            </a:lvl1pPr>
          </a:lstStyle>
          <a:p>
            <a:fld id="{2B3D09D0-8B38-40FD-A211-A76F9B8679FF}"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EF877CF-CCA3-4F3B-9121-AE42B9AB01BA}"/>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cs typeface="+mn-cs"/>
              </a:defRPr>
            </a:lvl1pPr>
          </a:lstStyle>
          <a:p>
            <a:pPr>
              <a:defRPr/>
            </a:pPr>
            <a:r>
              <a:rPr lang="en-US"/>
              <a:t>VBA Overview</a:t>
            </a:r>
          </a:p>
        </p:txBody>
      </p:sp>
      <p:sp>
        <p:nvSpPr>
          <p:cNvPr id="2051" name="Rectangle 3">
            <a:extLst>
              <a:ext uri="{FF2B5EF4-FFF2-40B4-BE49-F238E27FC236}">
                <a16:creationId xmlns:a16="http://schemas.microsoft.com/office/drawing/2014/main" id="{98D7C2E6-67EF-4227-AADA-3E1319CAFAAF}"/>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cs typeface="+mn-cs"/>
              </a:defRPr>
            </a:lvl1pPr>
          </a:lstStyle>
          <a:p>
            <a:pPr>
              <a:defRPr/>
            </a:pPr>
            <a:endParaRPr lang="en-US"/>
          </a:p>
        </p:txBody>
      </p:sp>
      <p:sp>
        <p:nvSpPr>
          <p:cNvPr id="22532" name="Rectangle 4">
            <a:extLst>
              <a:ext uri="{FF2B5EF4-FFF2-40B4-BE49-F238E27FC236}">
                <a16:creationId xmlns:a16="http://schemas.microsoft.com/office/drawing/2014/main" id="{9BA85925-39EC-4254-BC27-E5FE1D383686}"/>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B38ADCF6-DC97-4264-B044-ED6A5D229BEC}"/>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1BC6352E-10A5-4376-8893-72E59A2EB37B}"/>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cs typeface="+mn-cs"/>
              </a:defRPr>
            </a:lvl1pPr>
          </a:lstStyle>
          <a:p>
            <a:pPr>
              <a:defRPr/>
            </a:pPr>
            <a:endParaRPr lang="en-US"/>
          </a:p>
        </p:txBody>
      </p:sp>
      <p:sp>
        <p:nvSpPr>
          <p:cNvPr id="2055" name="Rectangle 7">
            <a:extLst>
              <a:ext uri="{FF2B5EF4-FFF2-40B4-BE49-F238E27FC236}">
                <a16:creationId xmlns:a16="http://schemas.microsoft.com/office/drawing/2014/main" id="{D89A690D-3110-4DFB-B090-FC5D90950FC8}"/>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vl1pPr>
          </a:lstStyle>
          <a:p>
            <a:fld id="{35E70651-83BA-4583-A41C-7238C7AD703F}"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FDB1563-5656-4A70-AB2C-C29E30416B0C}"/>
              </a:ext>
            </a:extLst>
          </p:cNvPr>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23555" name="Rectangle 7">
            <a:extLst>
              <a:ext uri="{FF2B5EF4-FFF2-40B4-BE49-F238E27FC236}">
                <a16:creationId xmlns:a16="http://schemas.microsoft.com/office/drawing/2014/main" id="{1B5BBCBC-4D39-42CD-8EAD-C1170A84089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cs typeface="Arial" panose="020B0604020202020204" pitchFamily="34" charset="0"/>
              </a:defRPr>
            </a:lvl1pPr>
            <a:lvl2pPr marL="742950" indent="-285750" defTabSz="928688" eaLnBrk="0" hangingPunct="0">
              <a:defRPr sz="3200">
                <a:solidFill>
                  <a:schemeClr val="tx1"/>
                </a:solidFill>
                <a:latin typeface="Tahoma" panose="020B0604030504040204" pitchFamily="34" charset="0"/>
                <a:cs typeface="Arial" panose="020B0604020202020204" pitchFamily="34" charset="0"/>
              </a:defRPr>
            </a:lvl2pPr>
            <a:lvl3pPr marL="1143000" indent="-228600" defTabSz="928688" eaLnBrk="0" hangingPunct="0">
              <a:defRPr sz="3200">
                <a:solidFill>
                  <a:schemeClr val="tx1"/>
                </a:solidFill>
                <a:latin typeface="Tahoma" panose="020B0604030504040204" pitchFamily="34" charset="0"/>
                <a:cs typeface="Arial" panose="020B0604020202020204" pitchFamily="34" charset="0"/>
              </a:defRPr>
            </a:lvl3pPr>
            <a:lvl4pPr marL="1600200" indent="-228600" defTabSz="928688" eaLnBrk="0" hangingPunct="0">
              <a:defRPr sz="3200">
                <a:solidFill>
                  <a:schemeClr val="tx1"/>
                </a:solidFill>
                <a:latin typeface="Tahoma" panose="020B0604030504040204" pitchFamily="34" charset="0"/>
                <a:cs typeface="Arial" panose="020B0604020202020204" pitchFamily="34" charset="0"/>
              </a:defRPr>
            </a:lvl4pPr>
            <a:lvl5pPr marL="2057400" indent="-228600" defTabSz="928688" eaLnBrk="0" hangingPunct="0">
              <a:defRPr sz="32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10FA9CDF-496C-436B-AE07-54E1D8233850}" type="slidenum">
              <a:rPr lang="en-US" altLang="en-US" sz="1200"/>
              <a:pPr/>
              <a:t>1</a:t>
            </a:fld>
            <a:endParaRPr lang="en-US" altLang="en-US" sz="1200"/>
          </a:p>
        </p:txBody>
      </p:sp>
      <p:sp>
        <p:nvSpPr>
          <p:cNvPr id="23556" name="Rectangle 2">
            <a:extLst>
              <a:ext uri="{FF2B5EF4-FFF2-40B4-BE49-F238E27FC236}">
                <a16:creationId xmlns:a16="http://schemas.microsoft.com/office/drawing/2014/main" id="{35B704CD-8225-4D27-AC38-A95DAB4E870F}"/>
              </a:ext>
            </a:extLst>
          </p:cNvPr>
          <p:cNvSpPr>
            <a:spLocks noGrp="1" noRot="1" noChangeAspect="1" noChangeArrowheads="1" noTextEdit="1"/>
          </p:cNvSpPr>
          <p:nvPr>
            <p:ph type="sldImg"/>
          </p:nvPr>
        </p:nvSpPr>
        <p:spPr>
          <a:xfrm>
            <a:off x="1182688" y="698500"/>
            <a:ext cx="4646612" cy="3484563"/>
          </a:xfrm>
          <a:ln/>
        </p:spPr>
      </p:sp>
      <p:sp>
        <p:nvSpPr>
          <p:cNvPr id="23557" name="Rectangle 3">
            <a:extLst>
              <a:ext uri="{FF2B5EF4-FFF2-40B4-BE49-F238E27FC236}">
                <a16:creationId xmlns:a16="http://schemas.microsoft.com/office/drawing/2014/main" id="{01B1F87B-6FB4-471F-99D6-955C6D8B206B}"/>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a:p>
        </p:txBody>
      </p:sp>
      <p:sp>
        <p:nvSpPr>
          <p:cNvPr id="23558" name="Footer Placeholder 5">
            <a:extLst>
              <a:ext uri="{FF2B5EF4-FFF2-40B4-BE49-F238E27FC236}">
                <a16:creationId xmlns:a16="http://schemas.microsoft.com/office/drawing/2014/main" id="{1AE77529-0C30-4D8E-90B6-67D316BADD5E}"/>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F547675-3288-4BB2-9F78-939828D1DF91}"/>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523FEF6C-3EA2-4181-988C-B13BC498D6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2772" name="Footer Placeholder 3">
            <a:extLst>
              <a:ext uri="{FF2B5EF4-FFF2-40B4-BE49-F238E27FC236}">
                <a16:creationId xmlns:a16="http://schemas.microsoft.com/office/drawing/2014/main" id="{681ABA0D-7615-43F9-A4D4-8F9987A4634F}"/>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F8E00DA-E64A-4AB6-ACA1-394E9969D9AD}"/>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E56BFFA7-C630-4818-8DF2-A03CC02D81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Footer Placeholder 3">
            <a:extLst>
              <a:ext uri="{FF2B5EF4-FFF2-40B4-BE49-F238E27FC236}">
                <a16:creationId xmlns:a16="http://schemas.microsoft.com/office/drawing/2014/main" id="{117F7229-355A-4EE1-9A99-9F5F3FEC5439}"/>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89EA604-46D6-42D5-AE77-33378F721CAB}"/>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9D68BDF0-C683-46EB-8CD9-74C947DA40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4820" name="Footer Placeholder 3">
            <a:extLst>
              <a:ext uri="{FF2B5EF4-FFF2-40B4-BE49-F238E27FC236}">
                <a16:creationId xmlns:a16="http://schemas.microsoft.com/office/drawing/2014/main" id="{238EAEDF-E8D2-4C76-AA5C-06FBB71995AC}"/>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57D3DA1-24AC-43BB-B4CE-6C442B15B4AD}"/>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E65698F3-DE0A-4A5D-B9B8-2D9424FFFD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5844" name="Footer Placeholder 3">
            <a:extLst>
              <a:ext uri="{FF2B5EF4-FFF2-40B4-BE49-F238E27FC236}">
                <a16:creationId xmlns:a16="http://schemas.microsoft.com/office/drawing/2014/main" id="{4D417513-7A82-4D0E-AF4D-0A4140CA1941}"/>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1630909-FA99-43B5-885E-E76303BEE26D}"/>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77FACFF0-AA1C-4088-8C44-4A1F555541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6868" name="Footer Placeholder 3">
            <a:extLst>
              <a:ext uri="{FF2B5EF4-FFF2-40B4-BE49-F238E27FC236}">
                <a16:creationId xmlns:a16="http://schemas.microsoft.com/office/drawing/2014/main" id="{2AABDD16-CDD8-4FA8-B063-D1699918BEE7}"/>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E6C6EFF-8700-4594-BB27-ABC9846A2671}"/>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530DFFE1-C149-40AA-8346-83C5B24C65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7892" name="Footer Placeholder 3">
            <a:extLst>
              <a:ext uri="{FF2B5EF4-FFF2-40B4-BE49-F238E27FC236}">
                <a16:creationId xmlns:a16="http://schemas.microsoft.com/office/drawing/2014/main" id="{176C4253-4EEF-40FB-9DA4-4A01B2C79241}"/>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1CDEDB0-5C2F-454C-8BCB-857D970E9BD5}"/>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6F0AC41-EF9B-4DBF-9E74-BD243290C6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8916" name="Footer Placeholder 3">
            <a:extLst>
              <a:ext uri="{FF2B5EF4-FFF2-40B4-BE49-F238E27FC236}">
                <a16:creationId xmlns:a16="http://schemas.microsoft.com/office/drawing/2014/main" id="{1FEAE9B9-2AFD-4F9A-A495-908EC97F80C4}"/>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86ED131-DFEB-4DAA-A8A0-2AF72AEABE6E}"/>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F6E7892B-3F41-4A53-B204-EAF3ACBA16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9940" name="Footer Placeholder 3">
            <a:extLst>
              <a:ext uri="{FF2B5EF4-FFF2-40B4-BE49-F238E27FC236}">
                <a16:creationId xmlns:a16="http://schemas.microsoft.com/office/drawing/2014/main" id="{E8B3E8A4-A376-4098-803A-0A57486FE39E}"/>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77E0034-F8EA-4630-9ADA-C42246DEE71E}"/>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39A57976-5D71-4B47-8F51-EEF81C25A4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Header Placeholder 3">
            <a:extLst>
              <a:ext uri="{FF2B5EF4-FFF2-40B4-BE49-F238E27FC236}">
                <a16:creationId xmlns:a16="http://schemas.microsoft.com/office/drawing/2014/main" id="{AC55A3F2-6C61-44F4-9BA4-9F94EA3CA80F}"/>
              </a:ext>
            </a:extLst>
          </p:cNvPr>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40965" name="Footer Placeholder 4">
            <a:extLst>
              <a:ext uri="{FF2B5EF4-FFF2-40B4-BE49-F238E27FC236}">
                <a16:creationId xmlns:a16="http://schemas.microsoft.com/office/drawing/2014/main" id="{8F889831-06AC-4BE5-AC78-B82BFA979571}"/>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40966" name="Slide Number Placeholder 5">
            <a:extLst>
              <a:ext uri="{FF2B5EF4-FFF2-40B4-BE49-F238E27FC236}">
                <a16:creationId xmlns:a16="http://schemas.microsoft.com/office/drawing/2014/main" id="{FE751907-A1C9-4A25-A040-E7EA6CCD54BE}"/>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cs typeface="Arial" panose="020B0604020202020204" pitchFamily="34" charset="0"/>
              </a:defRPr>
            </a:lvl1pPr>
            <a:lvl2pPr marL="742950" indent="-285750" defTabSz="928688" eaLnBrk="0" hangingPunct="0">
              <a:defRPr sz="3200">
                <a:solidFill>
                  <a:schemeClr val="tx1"/>
                </a:solidFill>
                <a:latin typeface="Tahoma" panose="020B0604030504040204" pitchFamily="34" charset="0"/>
                <a:cs typeface="Arial" panose="020B0604020202020204" pitchFamily="34" charset="0"/>
              </a:defRPr>
            </a:lvl2pPr>
            <a:lvl3pPr marL="1143000" indent="-228600" defTabSz="928688" eaLnBrk="0" hangingPunct="0">
              <a:defRPr sz="3200">
                <a:solidFill>
                  <a:schemeClr val="tx1"/>
                </a:solidFill>
                <a:latin typeface="Tahoma" panose="020B0604030504040204" pitchFamily="34" charset="0"/>
                <a:cs typeface="Arial" panose="020B0604020202020204" pitchFamily="34" charset="0"/>
              </a:defRPr>
            </a:lvl3pPr>
            <a:lvl4pPr marL="1600200" indent="-228600" defTabSz="928688" eaLnBrk="0" hangingPunct="0">
              <a:defRPr sz="3200">
                <a:solidFill>
                  <a:schemeClr val="tx1"/>
                </a:solidFill>
                <a:latin typeface="Tahoma" panose="020B0604030504040204" pitchFamily="34" charset="0"/>
                <a:cs typeface="Arial" panose="020B0604020202020204" pitchFamily="34" charset="0"/>
              </a:defRPr>
            </a:lvl4pPr>
            <a:lvl5pPr marL="2057400" indent="-228600" defTabSz="928688" eaLnBrk="0" hangingPunct="0">
              <a:defRPr sz="32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14B7E75A-354E-4728-8DCB-193E0BBBE571}" type="slidenum">
              <a:rPr lang="en-US" altLang="en-US" sz="1200"/>
              <a:pPr/>
              <a:t>20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C67CB34-947C-4B0B-A464-4F91CCBED039}"/>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D04D48AB-F8BA-4CB5-8E5E-D8D839DFD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Footer Placeholder 3">
            <a:extLst>
              <a:ext uri="{FF2B5EF4-FFF2-40B4-BE49-F238E27FC236}">
                <a16:creationId xmlns:a16="http://schemas.microsoft.com/office/drawing/2014/main" id="{271B939D-F697-48ED-95A0-C78DC0EBF900}"/>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460BAC1-4611-4A8A-82CD-2F0A457D4C14}"/>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3788B30D-1FC4-445E-8254-CD1147E689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5604" name="Footer Placeholder 3">
            <a:extLst>
              <a:ext uri="{FF2B5EF4-FFF2-40B4-BE49-F238E27FC236}">
                <a16:creationId xmlns:a16="http://schemas.microsoft.com/office/drawing/2014/main" id="{89FA973C-F84E-4E4D-B746-9B43F2F55C9B}"/>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1503C0F-ED08-4715-940D-82C97F6F6ADA}"/>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8B8DBCB4-29B0-480F-8916-822989EB8C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6628" name="Footer Placeholder 3">
            <a:extLst>
              <a:ext uri="{FF2B5EF4-FFF2-40B4-BE49-F238E27FC236}">
                <a16:creationId xmlns:a16="http://schemas.microsoft.com/office/drawing/2014/main" id="{124F153C-82BC-46C0-B125-D215B798591A}"/>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5384E54-8736-4C43-A131-34D10C03CFD7}"/>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43B3B9B8-3AB4-440E-9004-D2973FE473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7652" name="Footer Placeholder 3">
            <a:extLst>
              <a:ext uri="{FF2B5EF4-FFF2-40B4-BE49-F238E27FC236}">
                <a16:creationId xmlns:a16="http://schemas.microsoft.com/office/drawing/2014/main" id="{35387512-E26B-4037-9BD6-C1452FCD6453}"/>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92F1A04-D147-4C5E-AA0E-50E27F6DF542}"/>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0F93E634-4E79-4C37-A798-E119154A1C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8676" name="Footer Placeholder 3">
            <a:extLst>
              <a:ext uri="{FF2B5EF4-FFF2-40B4-BE49-F238E27FC236}">
                <a16:creationId xmlns:a16="http://schemas.microsoft.com/office/drawing/2014/main" id="{F5072CEA-CBC8-47E9-AB36-CDB879CC7CA2}"/>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BFFE23C-37ED-418C-BF0E-AAF11B8CAA52}"/>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78EACB85-CF9C-4D2E-B1EE-E9C249BB3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9700" name="Footer Placeholder 3">
            <a:extLst>
              <a:ext uri="{FF2B5EF4-FFF2-40B4-BE49-F238E27FC236}">
                <a16:creationId xmlns:a16="http://schemas.microsoft.com/office/drawing/2014/main" id="{7F79F72A-8E95-46AC-B048-C7E749EA508D}"/>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3227E57-484A-45F3-939E-08530C6C98FD}"/>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443F5BB-6ACA-420A-B444-FFF41FB683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0724" name="Footer Placeholder 3">
            <a:extLst>
              <a:ext uri="{FF2B5EF4-FFF2-40B4-BE49-F238E27FC236}">
                <a16:creationId xmlns:a16="http://schemas.microsoft.com/office/drawing/2014/main" id="{0AA2828A-9C34-45BB-8590-0DD59FBA46D8}"/>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E06F034-14FC-4734-AE66-820D1FC20C70}"/>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2130A48-0082-4F83-AF52-D75571E4E2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1748" name="Footer Placeholder 3">
            <a:extLst>
              <a:ext uri="{FF2B5EF4-FFF2-40B4-BE49-F238E27FC236}">
                <a16:creationId xmlns:a16="http://schemas.microsoft.com/office/drawing/2014/main" id="{E3D90496-21BF-4CA8-A859-1AC220A1C0E6}"/>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60828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FC313B51-5D15-4351-AD87-407EEC6DAA85}" type="slidenum">
              <a:rPr lang="en-US" altLang="en-US" smtClean="0"/>
              <a:pPr/>
              <a:t>‹#›</a:t>
            </a:fld>
            <a:endParaRPr lang="en-US" altLang="en-US"/>
          </a:p>
        </p:txBody>
      </p:sp>
    </p:spTree>
    <p:extLst>
      <p:ext uri="{BB962C8B-B14F-4D97-AF65-F5344CB8AC3E}">
        <p14:creationId xmlns:p14="http://schemas.microsoft.com/office/powerpoint/2010/main" val="137147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CD5E93FC-85BC-4042-9462-514708323D31}" type="slidenum">
              <a:rPr lang="en-US" altLang="en-US" smtClean="0"/>
              <a:pPr/>
              <a:t>‹#›</a:t>
            </a:fld>
            <a:endParaRPr lang="en-US" altLang="en-US"/>
          </a:p>
        </p:txBody>
      </p:sp>
    </p:spTree>
    <p:extLst>
      <p:ext uri="{BB962C8B-B14F-4D97-AF65-F5344CB8AC3E}">
        <p14:creationId xmlns:p14="http://schemas.microsoft.com/office/powerpoint/2010/main" val="196304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CD5E93FC-85BC-4042-9462-514708323D31}" type="slidenum">
              <a:rPr lang="en-US" altLang="en-US" smtClean="0"/>
              <a:pPr/>
              <a:t>‹#›</a:t>
            </a:fld>
            <a:endParaRPr lang="en-US" altLang="en-US"/>
          </a:p>
        </p:txBody>
      </p:sp>
    </p:spTree>
    <p:extLst>
      <p:ext uri="{BB962C8B-B14F-4D97-AF65-F5344CB8AC3E}">
        <p14:creationId xmlns:p14="http://schemas.microsoft.com/office/powerpoint/2010/main" val="341157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D57266CF-F44F-4FEB-83A0-6BB942F9B3E0}" type="slidenum">
              <a:rPr lang="en-US" altLang="en-US" smtClean="0"/>
              <a:pPr/>
              <a:t>‹#›</a:t>
            </a:fld>
            <a:endParaRPr lang="en-US" altLang="en-US"/>
          </a:p>
        </p:txBody>
      </p:sp>
    </p:spTree>
    <p:extLst>
      <p:ext uri="{BB962C8B-B14F-4D97-AF65-F5344CB8AC3E}">
        <p14:creationId xmlns:p14="http://schemas.microsoft.com/office/powerpoint/2010/main" val="238735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9" name="Picture 10" descr="veterans">
            <a:extLst>
              <a:ext uri="{FF2B5EF4-FFF2-40B4-BE49-F238E27FC236}">
                <a16:creationId xmlns:a16="http://schemas.microsoft.com/office/drawing/2014/main" id="{AFE356AE-A064-4AA8-99CB-AED5EA2AE2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7673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CD5E93FC-85BC-4042-9462-514708323D31}" type="slidenum">
              <a:rPr lang="en-US" altLang="en-US" smtClean="0"/>
              <a:pPr/>
              <a:t>‹#›</a:t>
            </a:fld>
            <a:endParaRPr lang="en-US" altLang="en-US"/>
          </a:p>
        </p:txBody>
      </p:sp>
    </p:spTree>
    <p:extLst>
      <p:ext uri="{BB962C8B-B14F-4D97-AF65-F5344CB8AC3E}">
        <p14:creationId xmlns:p14="http://schemas.microsoft.com/office/powerpoint/2010/main" val="325111326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tags" Target="../tags/tag79.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4.xml"/><Relationship Id="rId4"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0EE7DD3F-CF19-467B-931E-FE85334821FC}"/>
              </a:ext>
            </a:extLst>
          </p:cNvPr>
          <p:cNvSpPr>
            <a:spLocks noGrp="1" noChangeArrowheads="1"/>
          </p:cNvSpPr>
          <p:nvPr>
            <p:ph type="ctrTitle"/>
            <p:custDataLst>
              <p:tags r:id="rId1"/>
            </p:custDataLst>
          </p:nvPr>
        </p:nvSpPr>
        <p:spPr>
          <a:xfrm>
            <a:off x="685800" y="2819400"/>
            <a:ext cx="7772400" cy="1219200"/>
          </a:xfrm>
        </p:spPr>
        <p:txBody>
          <a:bodyPr>
            <a:normAutofit/>
          </a:bodyPr>
          <a:lstStyle/>
          <a:p>
            <a:pPr eaLnBrk="1" hangingPunct="1">
              <a:defRPr/>
            </a:pPr>
            <a:r>
              <a:rPr lang="en-US" b="1" dirty="0">
                <a:latin typeface="+mj-lt"/>
              </a:rPr>
              <a:t>IDES Initial Interview - MSC</a:t>
            </a:r>
            <a:endParaRPr lang="en-US" i="1" dirty="0">
              <a:latin typeface="+mj-lt"/>
            </a:endParaRPr>
          </a:p>
        </p:txBody>
      </p:sp>
      <p:sp>
        <p:nvSpPr>
          <p:cNvPr id="3075" name="Rectangle 3">
            <a:extLst>
              <a:ext uri="{FF2B5EF4-FFF2-40B4-BE49-F238E27FC236}">
                <a16:creationId xmlns:a16="http://schemas.microsoft.com/office/drawing/2014/main" id="{3FFC2A07-206C-4E15-B832-E1F0B9C861F6}"/>
              </a:ext>
            </a:extLst>
          </p:cNvPr>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marL="0" indent="0" algn="ctr" eaLnBrk="1" hangingPunct="1">
              <a:buFont typeface="Wingdings" panose="05000000000000000000" pitchFamily="2" charset="2"/>
              <a:buNone/>
            </a:pPr>
            <a:r>
              <a:rPr lang="en-US" altLang="en-US" b="1" dirty="0">
                <a:latin typeface="+mj-lt"/>
              </a:rPr>
              <a:t>Compensation Service</a:t>
            </a:r>
          </a:p>
        </p:txBody>
      </p:sp>
      <p:sp>
        <p:nvSpPr>
          <p:cNvPr id="2" name="Text Placeholder 1">
            <a:extLst>
              <a:ext uri="{FF2B5EF4-FFF2-40B4-BE49-F238E27FC236}">
                <a16:creationId xmlns:a16="http://schemas.microsoft.com/office/drawing/2014/main" id="{319B284F-0588-4F32-99C8-F7F8CECFF83F}"/>
              </a:ext>
            </a:extLst>
          </p:cNvPr>
          <p:cNvSpPr>
            <a:spLocks noGrp="1"/>
          </p:cNvSpPr>
          <p:nvPr>
            <p:ph type="body" sz="quarter" idx="11"/>
            <p:custDataLst>
              <p:tags r:id="rId3"/>
            </p:custDataLst>
          </p:nvPr>
        </p:nvSpPr>
        <p:spPr>
          <a:xfrm>
            <a:off x="6096000" y="4724400"/>
            <a:ext cx="2362200" cy="838200"/>
          </a:xfrm>
        </p:spPr>
        <p:txBody>
          <a:bodyPr/>
          <a:lstStyle/>
          <a:p>
            <a:r>
              <a:rPr lang="en-US" dirty="0"/>
              <a:t>June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630FE1B-4B4F-481D-AB07-E2B8DD35D5FD}"/>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Initial Interview Requirements</a:t>
            </a:r>
          </a:p>
        </p:txBody>
      </p:sp>
      <p:sp>
        <p:nvSpPr>
          <p:cNvPr id="6148" name="Rectangle 3">
            <a:extLst>
              <a:ext uri="{FF2B5EF4-FFF2-40B4-BE49-F238E27FC236}">
                <a16:creationId xmlns:a16="http://schemas.microsoft.com/office/drawing/2014/main" id="{5991F0CD-1CED-4AF9-909F-27D3ECBBEC85}"/>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0" eaLnBrk="1">
              <a:buFont typeface="Wingdings" panose="05000000000000000000" pitchFamily="2" charset="2"/>
              <a:buNone/>
              <a:defRPr/>
            </a:pPr>
            <a:r>
              <a:rPr lang="en-US" dirty="0">
                <a:latin typeface="Arial" pitchFamily="34" charset="0"/>
                <a:cs typeface="Arial" pitchFamily="34" charset="0"/>
              </a:rPr>
              <a:t>For Service members considered unfit for military service due to physical or mental impairment or condition, the IDES initial interview is an opportunity for the MSC and Service member to meet and exchange information. </a:t>
            </a:r>
          </a:p>
          <a:p>
            <a:pPr marL="693738" eaLnBrk="1" hangingPunct="1">
              <a:buClr>
                <a:srgbClr val="1D3275"/>
              </a:buClr>
              <a:buFont typeface="Wingdings" panose="05000000000000000000" pitchFamily="2" charset="2"/>
              <a:buChar char="Ø"/>
              <a:defRPr/>
            </a:pPr>
            <a:endParaRPr lang="en-US" sz="1000" dirty="0">
              <a:latin typeface="Arial" pitchFamily="34" charset="0"/>
              <a:cs typeface="Arial" pitchFamily="34" charset="0"/>
            </a:endParaRPr>
          </a:p>
        </p:txBody>
      </p:sp>
      <p:sp>
        <p:nvSpPr>
          <p:cNvPr id="2" name="Slide Number Placeholder 1">
            <a:extLst>
              <a:ext uri="{FF2B5EF4-FFF2-40B4-BE49-F238E27FC236}">
                <a16:creationId xmlns:a16="http://schemas.microsoft.com/office/drawing/2014/main" id="{76663080-192E-4F40-B83F-6F7A5C79CB75}"/>
              </a:ext>
            </a:extLst>
          </p:cNvPr>
          <p:cNvSpPr>
            <a:spLocks noGrp="1"/>
          </p:cNvSpPr>
          <p:nvPr>
            <p:ph type="sldNum" sz="quarter" idx="12"/>
            <p:custDataLst>
              <p:tags r:id="rId3"/>
            </p:custDataLst>
          </p:nvPr>
        </p:nvSpPr>
        <p:spPr>
          <a:xfrm>
            <a:off x="6931152" y="6601976"/>
            <a:ext cx="2133600" cy="365125"/>
          </a:xfrm>
        </p:spPr>
        <p:txBody>
          <a:bodyPr/>
          <a:lstStyle/>
          <a:p>
            <a:fld id="{FC313B51-5D15-4351-AD87-407EEC6DAA85}" type="slidenum">
              <a:rPr lang="en-US" altLang="en-US" smtClean="0"/>
              <a:pPr/>
              <a:t>10</a:t>
            </a:fld>
            <a:endParaRPr lang="en-US"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4790CF4-5566-45AC-BFDF-78463006C0BE}"/>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VA Form 21-0819</a:t>
            </a:r>
          </a:p>
        </p:txBody>
      </p:sp>
      <p:sp>
        <p:nvSpPr>
          <p:cNvPr id="13316" name="Rectangle 3">
            <a:extLst>
              <a:ext uri="{FF2B5EF4-FFF2-40B4-BE49-F238E27FC236}">
                <a16:creationId xmlns:a16="http://schemas.microsoft.com/office/drawing/2014/main" id="{23CB3DCC-01B2-456E-AE34-0026584F2174}"/>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3175" indent="-3175" eaLnBrk="1" hangingPunct="1">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During the initial interview, the MSC completes Sections II – VII of VA Form 21-0819.</a:t>
            </a:r>
          </a:p>
        </p:txBody>
      </p:sp>
      <p:sp>
        <p:nvSpPr>
          <p:cNvPr id="2" name="Slide Number Placeholder 1">
            <a:extLst>
              <a:ext uri="{FF2B5EF4-FFF2-40B4-BE49-F238E27FC236}">
                <a16:creationId xmlns:a16="http://schemas.microsoft.com/office/drawing/2014/main" id="{55F59AFF-3D7A-41DA-BADA-BF43299858F5}"/>
              </a:ext>
            </a:extLst>
          </p:cNvPr>
          <p:cNvSpPr>
            <a:spLocks noGrp="1"/>
          </p:cNvSpPr>
          <p:nvPr>
            <p:ph type="sldNum" sz="quarter" idx="12"/>
            <p:custDataLst>
              <p:tags r:id="rId3"/>
            </p:custDataLst>
          </p:nvPr>
        </p:nvSpPr>
        <p:spPr>
          <a:xfrm>
            <a:off x="6931152" y="6601976"/>
            <a:ext cx="2133600" cy="365125"/>
          </a:xfrm>
        </p:spPr>
        <p:txBody>
          <a:bodyPr/>
          <a:lstStyle/>
          <a:p>
            <a:fld id="{FC313B51-5D15-4351-AD87-407EEC6DAA85}" type="slidenum">
              <a:rPr lang="en-US" altLang="en-US" smtClean="0"/>
              <a:pPr/>
              <a:t>11</a:t>
            </a:fld>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F16985E9-7D4D-4271-A7E4-D41B9E4808D6}"/>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Head to Toe Check</a:t>
            </a:r>
          </a:p>
        </p:txBody>
      </p:sp>
      <p:sp>
        <p:nvSpPr>
          <p:cNvPr id="6148" name="Rectangle 3">
            <a:extLst>
              <a:ext uri="{FF2B5EF4-FFF2-40B4-BE49-F238E27FC236}">
                <a16:creationId xmlns:a16="http://schemas.microsoft.com/office/drawing/2014/main" id="{383F0A5F-C92C-48D7-9D72-45A80D306B51}"/>
              </a:ext>
            </a:extLst>
          </p:cNvPr>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3175" indent="-3175" eaLnBrk="1" hangingPunct="1">
              <a:buClr>
                <a:srgbClr val="1D3275"/>
              </a:buClr>
              <a:buFont typeface="Wingdings" panose="05000000000000000000" pitchFamily="2" charset="2"/>
              <a:buNone/>
              <a:defRPr/>
            </a:pPr>
            <a:r>
              <a:rPr lang="en-US" dirty="0">
                <a:latin typeface="Arial" pitchFamily="34" charset="0"/>
                <a:cs typeface="Arial" pitchFamily="34" charset="0"/>
              </a:rPr>
              <a:t>The MSC should ask the Service member to do a “head to toe check.” This check requires:   </a:t>
            </a:r>
          </a:p>
        </p:txBody>
      </p:sp>
      <p:sp>
        <p:nvSpPr>
          <p:cNvPr id="2" name="TextBox 1">
            <a:extLst>
              <a:ext uri="{FF2B5EF4-FFF2-40B4-BE49-F238E27FC236}">
                <a16:creationId xmlns:a16="http://schemas.microsoft.com/office/drawing/2014/main" id="{E834B8E1-B12A-4349-91D7-1C9450F674E1}"/>
              </a:ext>
            </a:extLst>
          </p:cNvPr>
          <p:cNvSpPr txBox="1"/>
          <p:nvPr>
            <p:custDataLst>
              <p:tags r:id="rId3"/>
            </p:custDataLst>
          </p:nvPr>
        </p:nvSpPr>
        <p:spPr>
          <a:xfrm>
            <a:off x="457200" y="3048000"/>
            <a:ext cx="8229600" cy="1400383"/>
          </a:xfrm>
          <a:prstGeom prst="rect">
            <a:avLst/>
          </a:prstGeom>
          <a:noFill/>
        </p:spPr>
        <p:txBody>
          <a:bodyPr wrap="square" rtlCol="0">
            <a:spAutoFit/>
          </a:bodyPr>
          <a:lstStyle/>
          <a:p>
            <a:pPr marL="461963" indent="-236538">
              <a:spcAft>
                <a:spcPts val="600"/>
              </a:spcAft>
              <a:buClr>
                <a:schemeClr val="tx1"/>
              </a:buClr>
              <a:buFont typeface="Arial" panose="020B0604020202020204" pitchFamily="34" charset="0"/>
              <a:buChar char="•"/>
              <a:defRPr/>
            </a:pPr>
            <a:r>
              <a:rPr lang="en-US" sz="2000" dirty="0">
                <a:latin typeface="+mj-lt"/>
                <a:cs typeface="Arial" pitchFamily="34" charset="0"/>
              </a:rPr>
              <a:t>The Service member to ask: “Do I have conditions to claim other than the referred or MSC recommended claimed conditions?”</a:t>
            </a:r>
            <a:endParaRPr lang="en-US" sz="2000" dirty="0">
              <a:latin typeface="+mj-lt"/>
            </a:endParaRPr>
          </a:p>
          <a:p>
            <a:pPr marL="461963" indent="-236538">
              <a:spcAft>
                <a:spcPts val="600"/>
              </a:spcAft>
              <a:buClr>
                <a:schemeClr val="tx1"/>
              </a:buClr>
              <a:buFont typeface="Arial" panose="020B0604020202020204" pitchFamily="34" charset="0"/>
              <a:buChar char="•"/>
              <a:defRPr/>
            </a:pPr>
            <a:r>
              <a:rPr lang="en-US" sz="2000" dirty="0">
                <a:latin typeface="+mj-lt"/>
                <a:cs typeface="Arial" pitchFamily="34" charset="0"/>
              </a:rPr>
              <a:t>If yes, the MSC will ask for the dates the disabilities occurred if medical evidence is not available.  </a:t>
            </a:r>
          </a:p>
        </p:txBody>
      </p:sp>
      <p:sp>
        <p:nvSpPr>
          <p:cNvPr id="3" name="Slide Number Placeholder 2">
            <a:extLst>
              <a:ext uri="{FF2B5EF4-FFF2-40B4-BE49-F238E27FC236}">
                <a16:creationId xmlns:a16="http://schemas.microsoft.com/office/drawing/2014/main" id="{31EC048B-D17A-4E77-BA17-02AEB38B76D0}"/>
              </a:ext>
            </a:extLst>
          </p:cNvPr>
          <p:cNvSpPr>
            <a:spLocks noGrp="1"/>
          </p:cNvSpPr>
          <p:nvPr>
            <p:ph type="sldNum" sz="quarter" idx="12"/>
            <p:custDataLst>
              <p:tags r:id="rId4"/>
            </p:custDataLst>
          </p:nvPr>
        </p:nvSpPr>
        <p:spPr>
          <a:xfrm>
            <a:off x="6931152" y="6601976"/>
            <a:ext cx="2133600" cy="365125"/>
          </a:xfrm>
        </p:spPr>
        <p:txBody>
          <a:bodyPr/>
          <a:lstStyle/>
          <a:p>
            <a:fld id="{FC313B51-5D15-4351-AD87-407EEC6DAA85}" type="slidenum">
              <a:rPr lang="en-US" altLang="en-US" smtClean="0"/>
              <a:pPr/>
              <a:t>12</a:t>
            </a:fld>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B51BD39E-F46C-4740-A6E3-6D4CF8803E5C}"/>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Ancillary Benefits Claims</a:t>
            </a:r>
          </a:p>
        </p:txBody>
      </p:sp>
      <p:sp>
        <p:nvSpPr>
          <p:cNvPr id="15364" name="Rectangle 3">
            <a:extLst>
              <a:ext uri="{FF2B5EF4-FFF2-40B4-BE49-F238E27FC236}">
                <a16:creationId xmlns:a16="http://schemas.microsoft.com/office/drawing/2014/main" id="{8E54C1DA-4839-49EA-8F29-17C2199DAAB7}"/>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3175" indent="-3175" eaLnBrk="1" hangingPunct="1">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If a Service member is rated service-connected for one or more conditions he/she may be entitled to additional ancillary benefits.</a:t>
            </a:r>
          </a:p>
          <a:p>
            <a:pPr marL="3175" indent="-3175" eaLnBrk="1" hangingPunct="1">
              <a:buClr>
                <a:srgbClr val="1D3275"/>
              </a:buClr>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3175" indent="-3175" eaLnBrk="1" hangingPunct="1">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The MSC should initiate any claims for ancillary benefits during the initial interview.</a:t>
            </a:r>
          </a:p>
        </p:txBody>
      </p:sp>
      <p:sp>
        <p:nvSpPr>
          <p:cNvPr id="2" name="Slide Number Placeholder 1">
            <a:extLst>
              <a:ext uri="{FF2B5EF4-FFF2-40B4-BE49-F238E27FC236}">
                <a16:creationId xmlns:a16="http://schemas.microsoft.com/office/drawing/2014/main" id="{4D1AA50D-0265-487A-A8EA-49F3CDE488E5}"/>
              </a:ext>
            </a:extLst>
          </p:cNvPr>
          <p:cNvSpPr>
            <a:spLocks noGrp="1"/>
          </p:cNvSpPr>
          <p:nvPr>
            <p:ph type="sldNum" sz="quarter" idx="12"/>
            <p:custDataLst>
              <p:tags r:id="rId3"/>
            </p:custDataLst>
          </p:nvPr>
        </p:nvSpPr>
        <p:spPr>
          <a:xfrm>
            <a:off x="6931152" y="6601976"/>
            <a:ext cx="2133600" cy="365125"/>
          </a:xfrm>
        </p:spPr>
        <p:txBody>
          <a:bodyPr/>
          <a:lstStyle/>
          <a:p>
            <a:fld id="{FC313B51-5D15-4351-AD87-407EEC6DAA85}" type="slidenum">
              <a:rPr lang="en-US" altLang="en-US" smtClean="0"/>
              <a:pPr/>
              <a:t>13</a:t>
            </a:fld>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6693740-25BC-42B6-A03F-FE8D217BA0AF}"/>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IS-1 Handbook</a:t>
            </a:r>
          </a:p>
        </p:txBody>
      </p:sp>
      <p:sp>
        <p:nvSpPr>
          <p:cNvPr id="16388" name="Rectangle 3">
            <a:extLst>
              <a:ext uri="{FF2B5EF4-FFF2-40B4-BE49-F238E27FC236}">
                <a16:creationId xmlns:a16="http://schemas.microsoft.com/office/drawing/2014/main" id="{5F8E6C85-DA90-41E3-9098-F2EAF53CA5F6}"/>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3175" indent="-3175" eaLnBrk="1" hangingPunct="1">
              <a:buClr>
                <a:srgbClr val="1D3275"/>
              </a:buClr>
              <a:buFont typeface="Wingdings" panose="05000000000000000000" pitchFamily="2" charset="2"/>
              <a:buNone/>
            </a:pPr>
            <a:r>
              <a:rPr lang="en-US" altLang="en-US" dirty="0">
                <a:latin typeface="Arial" panose="020B0604020202020204" pitchFamily="34" charset="0"/>
                <a:cs typeface="Arial" panose="020B0604020202020204" pitchFamily="34" charset="0"/>
              </a:rPr>
              <a:t>The MSC should provide the Service member with a copy of the IS-1 Federal Benefits for Veterans, Dependents, and Survivors Handbook.</a:t>
            </a:r>
          </a:p>
        </p:txBody>
      </p:sp>
      <p:sp>
        <p:nvSpPr>
          <p:cNvPr id="2" name="Slide Number Placeholder 1">
            <a:extLst>
              <a:ext uri="{FF2B5EF4-FFF2-40B4-BE49-F238E27FC236}">
                <a16:creationId xmlns:a16="http://schemas.microsoft.com/office/drawing/2014/main" id="{FDC5DF16-F4AB-4EA6-99A0-CE161BBABD33}"/>
              </a:ext>
            </a:extLst>
          </p:cNvPr>
          <p:cNvSpPr>
            <a:spLocks noGrp="1"/>
          </p:cNvSpPr>
          <p:nvPr>
            <p:ph type="sldNum" sz="quarter" idx="12"/>
            <p:custDataLst>
              <p:tags r:id="rId3"/>
            </p:custDataLst>
          </p:nvPr>
        </p:nvSpPr>
        <p:spPr>
          <a:xfrm>
            <a:off x="6931152" y="6601976"/>
            <a:ext cx="2133600" cy="365125"/>
          </a:xfrm>
        </p:spPr>
        <p:txBody>
          <a:bodyPr/>
          <a:lstStyle/>
          <a:p>
            <a:fld id="{FC313B51-5D15-4351-AD87-407EEC6DAA85}" type="slidenum">
              <a:rPr lang="en-US" altLang="en-US" smtClean="0"/>
              <a:pPr/>
              <a:t>14</a:t>
            </a:fld>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2D36AD9-C335-4194-9793-D6883DCC2047}"/>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Additional Requirements</a:t>
            </a:r>
          </a:p>
        </p:txBody>
      </p:sp>
      <p:sp>
        <p:nvSpPr>
          <p:cNvPr id="6148" name="Rectangle 3">
            <a:extLst>
              <a:ext uri="{FF2B5EF4-FFF2-40B4-BE49-F238E27FC236}">
                <a16:creationId xmlns:a16="http://schemas.microsoft.com/office/drawing/2014/main" id="{318CCAB6-9AA1-4502-ACCE-6ABDD3821E64}"/>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3175" indent="-3175" eaLnBrk="1" hangingPunct="1">
              <a:buClr>
                <a:srgbClr val="1D3275"/>
              </a:buClr>
              <a:buFont typeface="Wingdings" panose="05000000000000000000" pitchFamily="2" charset="2"/>
              <a:buNone/>
              <a:defRPr/>
            </a:pPr>
            <a:r>
              <a:rPr lang="en-US" dirty="0">
                <a:latin typeface="Arial" pitchFamily="34" charset="0"/>
                <a:cs typeface="Arial" pitchFamily="34" charset="0"/>
              </a:rPr>
              <a:t>During the interview, the MSC must also address the following: </a:t>
            </a:r>
          </a:p>
        </p:txBody>
      </p:sp>
      <p:sp>
        <p:nvSpPr>
          <p:cNvPr id="2" name="TextBox 1">
            <a:extLst>
              <a:ext uri="{FF2B5EF4-FFF2-40B4-BE49-F238E27FC236}">
                <a16:creationId xmlns:a16="http://schemas.microsoft.com/office/drawing/2014/main" id="{96F9348E-DDF0-4503-B84C-1F9219A99DE6}"/>
              </a:ext>
            </a:extLst>
          </p:cNvPr>
          <p:cNvSpPr txBox="1"/>
          <p:nvPr>
            <p:custDataLst>
              <p:tags r:id="rId3"/>
            </p:custDataLst>
          </p:nvPr>
        </p:nvSpPr>
        <p:spPr>
          <a:xfrm>
            <a:off x="462116" y="2743200"/>
            <a:ext cx="8229600" cy="3170099"/>
          </a:xfrm>
          <a:prstGeom prst="rect">
            <a:avLst/>
          </a:prstGeom>
          <a:noFill/>
        </p:spPr>
        <p:txBody>
          <a:bodyPr wrap="square" rtlCol="0">
            <a:spAutoFit/>
          </a:bodyPr>
          <a:lstStyle/>
          <a:p>
            <a:pPr marL="461963" indent="-236538">
              <a:spcAft>
                <a:spcPts val="600"/>
              </a:spcAft>
              <a:buClr>
                <a:schemeClr val="tx1"/>
              </a:buClr>
              <a:buFont typeface="Arial" panose="020B0604020202020204" pitchFamily="34" charset="0"/>
              <a:buChar char="•"/>
              <a:defRPr/>
            </a:pPr>
            <a:r>
              <a:rPr lang="en-US" sz="2000" dirty="0">
                <a:latin typeface="+mj-lt"/>
              </a:rPr>
              <a:t>Inform the Service member that other conditions can be claimed after the initial interview, but there may be a chance that those condition(s) will not be examined or included on the final rating</a:t>
            </a:r>
            <a:endParaRPr lang="en-US" sz="2000" dirty="0">
              <a:latin typeface="+mj-lt"/>
              <a:cs typeface="Arial" pitchFamily="34" charset="0"/>
            </a:endParaRPr>
          </a:p>
          <a:p>
            <a:pPr marL="461963" indent="-236538">
              <a:spcAft>
                <a:spcPts val="600"/>
              </a:spcAft>
              <a:buClr>
                <a:schemeClr val="tx1"/>
              </a:buClr>
              <a:buFont typeface="Arial" panose="020B0604020202020204" pitchFamily="34" charset="0"/>
              <a:buChar char="•"/>
              <a:defRPr/>
            </a:pPr>
            <a:endParaRPr lang="en-US" sz="2000" dirty="0">
              <a:latin typeface="+mj-lt"/>
              <a:cs typeface="Arial" pitchFamily="34" charset="0"/>
            </a:endParaRPr>
          </a:p>
          <a:p>
            <a:pPr marL="461963" indent="-236538">
              <a:spcAft>
                <a:spcPts val="600"/>
              </a:spcAft>
              <a:buClr>
                <a:schemeClr val="tx1"/>
              </a:buClr>
              <a:buFont typeface="Arial" panose="020B0604020202020204" pitchFamily="34" charset="0"/>
              <a:buChar char="•"/>
              <a:defRPr/>
            </a:pPr>
            <a:r>
              <a:rPr lang="en-US" sz="2000" dirty="0">
                <a:latin typeface="+mj-lt"/>
                <a:cs typeface="Arial" pitchFamily="34" charset="0"/>
              </a:rPr>
              <a:t>Obtain a permanent address or next of kin </a:t>
            </a:r>
            <a:r>
              <a:rPr lang="en-US" sz="2000" dirty="0">
                <a:latin typeface="+mj-lt"/>
              </a:rPr>
              <a:t>address and document the information on VA Form 27-0820</a:t>
            </a:r>
            <a:endParaRPr lang="en-US" sz="2000" dirty="0">
              <a:latin typeface="+mj-lt"/>
              <a:cs typeface="Arial" pitchFamily="34" charset="0"/>
            </a:endParaRPr>
          </a:p>
          <a:p>
            <a:pPr marL="461963" indent="-236538">
              <a:spcAft>
                <a:spcPts val="600"/>
              </a:spcAft>
              <a:buClr>
                <a:schemeClr val="tx1"/>
              </a:buClr>
              <a:buFont typeface="Arial" panose="020B0604020202020204" pitchFamily="34" charset="0"/>
              <a:buChar char="•"/>
              <a:defRPr/>
            </a:pPr>
            <a:endParaRPr lang="en-US" sz="2000" dirty="0">
              <a:latin typeface="+mj-lt"/>
              <a:cs typeface="Arial" pitchFamily="34" charset="0"/>
            </a:endParaRPr>
          </a:p>
          <a:p>
            <a:pPr marL="461963" indent="-236538">
              <a:spcAft>
                <a:spcPts val="600"/>
              </a:spcAft>
              <a:buClr>
                <a:schemeClr val="tx1"/>
              </a:buClr>
              <a:buFont typeface="Arial" panose="020B0604020202020204" pitchFamily="34" charset="0"/>
              <a:buChar char="•"/>
              <a:defRPr/>
            </a:pPr>
            <a:r>
              <a:rPr lang="en-US" sz="2000" dirty="0">
                <a:latin typeface="+mj-lt"/>
                <a:cs typeface="Arial" pitchFamily="34" charset="0"/>
              </a:rPr>
              <a:t>Provide the Service member with a list of all future actions that may need to be taken </a:t>
            </a:r>
            <a:endParaRPr lang="en-US" sz="2000" dirty="0">
              <a:latin typeface="+mj-lt"/>
            </a:endParaRPr>
          </a:p>
        </p:txBody>
      </p:sp>
      <p:sp>
        <p:nvSpPr>
          <p:cNvPr id="3" name="Slide Number Placeholder 2">
            <a:extLst>
              <a:ext uri="{FF2B5EF4-FFF2-40B4-BE49-F238E27FC236}">
                <a16:creationId xmlns:a16="http://schemas.microsoft.com/office/drawing/2014/main" id="{DA9EAAEF-87F1-4429-A964-5C81CFCFB384}"/>
              </a:ext>
            </a:extLst>
          </p:cNvPr>
          <p:cNvSpPr>
            <a:spLocks noGrp="1"/>
          </p:cNvSpPr>
          <p:nvPr>
            <p:ph type="sldNum" sz="quarter" idx="12"/>
            <p:custDataLst>
              <p:tags r:id="rId4"/>
            </p:custDataLst>
          </p:nvPr>
        </p:nvSpPr>
        <p:spPr>
          <a:xfrm>
            <a:off x="6931152" y="6601976"/>
            <a:ext cx="2133600" cy="365125"/>
          </a:xfrm>
        </p:spPr>
        <p:txBody>
          <a:bodyPr/>
          <a:lstStyle/>
          <a:p>
            <a:fld id="{FC313B51-5D15-4351-AD87-407EEC6DAA85}" type="slidenum">
              <a:rPr lang="en-US" altLang="en-US" smtClean="0"/>
              <a:pPr/>
              <a:t>15</a:t>
            </a:fld>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966D39D-173C-4E76-95A5-D4675002C7E7}"/>
              </a:ext>
            </a:extLst>
          </p:cNvPr>
          <p:cNvSpPr>
            <a:spLocks noGrp="1" noChangeArrowheads="1"/>
          </p:cNvSpPr>
          <p:nvPr>
            <p:ph type="title"/>
            <p:custDataLst>
              <p:tags r:id="rId1"/>
            </p:custDataLst>
          </p:nvPr>
        </p:nvSpPr>
        <p:spPr>
          <a:xfrm>
            <a:off x="0" y="793629"/>
            <a:ext cx="9144000" cy="1086867"/>
          </a:xfrm>
        </p:spPr>
        <p:txBody>
          <a:bodyPr/>
          <a:lstStyle/>
          <a:p>
            <a:pPr eaLnBrk="1" fontAlgn="auto" hangingPunct="1">
              <a:defRPr/>
            </a:pPr>
            <a:r>
              <a:rPr lang="en-US" dirty="0"/>
              <a:t>VA Medical Examinations</a:t>
            </a:r>
          </a:p>
        </p:txBody>
      </p:sp>
      <p:sp>
        <p:nvSpPr>
          <p:cNvPr id="6148" name="Rectangle 3">
            <a:extLst>
              <a:ext uri="{FF2B5EF4-FFF2-40B4-BE49-F238E27FC236}">
                <a16:creationId xmlns:a16="http://schemas.microsoft.com/office/drawing/2014/main" id="{00D75779-A0FE-49C0-8B55-5E86F0DF9FD7}"/>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0" indent="3175" eaLnBrk="1">
              <a:buFont typeface="Wingdings" panose="05000000000000000000" pitchFamily="2" charset="2"/>
              <a:buNone/>
              <a:defRPr/>
            </a:pPr>
            <a:r>
              <a:rPr lang="en-US" dirty="0">
                <a:latin typeface="Arial" pitchFamily="34" charset="0"/>
                <a:cs typeface="Arial" pitchFamily="34" charset="0"/>
              </a:rPr>
              <a:t>Explain the following guidelines related to VA medical examinations: </a:t>
            </a:r>
          </a:p>
        </p:txBody>
      </p:sp>
      <p:sp>
        <p:nvSpPr>
          <p:cNvPr id="2" name="TextBox 1">
            <a:extLst>
              <a:ext uri="{FF2B5EF4-FFF2-40B4-BE49-F238E27FC236}">
                <a16:creationId xmlns:a16="http://schemas.microsoft.com/office/drawing/2014/main" id="{B5FDC216-7E27-461C-984D-1C6D438C72C8}"/>
              </a:ext>
            </a:extLst>
          </p:cNvPr>
          <p:cNvSpPr txBox="1"/>
          <p:nvPr>
            <p:custDataLst>
              <p:tags r:id="rId3"/>
            </p:custDataLst>
          </p:nvPr>
        </p:nvSpPr>
        <p:spPr>
          <a:xfrm>
            <a:off x="457200" y="2590800"/>
            <a:ext cx="8229600" cy="2554545"/>
          </a:xfrm>
          <a:prstGeom prst="rect">
            <a:avLst/>
          </a:prstGeom>
          <a:noFill/>
        </p:spPr>
        <p:txBody>
          <a:bodyPr wrap="square" rtlCol="0">
            <a:spAutoFit/>
          </a:bodyPr>
          <a:lstStyle/>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Do not miss appointments. Arrive on time.</a:t>
            </a:r>
          </a:p>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Leave should not be taken during the period of the examination appointments. </a:t>
            </a:r>
          </a:p>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Transportation is determined by site policy. </a:t>
            </a:r>
          </a:p>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Meals on examination appointment days are determined by site policy.</a:t>
            </a:r>
          </a:p>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Any other special circumstances the site may have in place. </a:t>
            </a:r>
          </a:p>
        </p:txBody>
      </p:sp>
      <p:sp>
        <p:nvSpPr>
          <p:cNvPr id="3" name="Slide Number Placeholder 2">
            <a:extLst>
              <a:ext uri="{FF2B5EF4-FFF2-40B4-BE49-F238E27FC236}">
                <a16:creationId xmlns:a16="http://schemas.microsoft.com/office/drawing/2014/main" id="{1F705171-4B8C-418B-B2EE-44FC4DD9622C}"/>
              </a:ext>
            </a:extLst>
          </p:cNvPr>
          <p:cNvSpPr>
            <a:spLocks noGrp="1"/>
          </p:cNvSpPr>
          <p:nvPr>
            <p:ph type="sldNum" sz="quarter" idx="12"/>
            <p:custDataLst>
              <p:tags r:id="rId4"/>
            </p:custDataLst>
          </p:nvPr>
        </p:nvSpPr>
        <p:spPr>
          <a:xfrm>
            <a:off x="6931152" y="6601976"/>
            <a:ext cx="2133600" cy="365125"/>
          </a:xfrm>
        </p:spPr>
        <p:txBody>
          <a:bodyPr/>
          <a:lstStyle/>
          <a:p>
            <a:fld id="{FC313B51-5D15-4351-AD87-407EEC6DAA85}" type="slidenum">
              <a:rPr lang="en-US" altLang="en-US" smtClean="0"/>
              <a:pPr/>
              <a:t>16</a:t>
            </a:fld>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68EDFF6E-2B0A-4D5D-BD27-C25CC5F4D755}"/>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Close the Interview</a:t>
            </a:r>
          </a:p>
        </p:txBody>
      </p:sp>
      <p:sp>
        <p:nvSpPr>
          <p:cNvPr id="6148" name="Rectangle 3">
            <a:extLst>
              <a:ext uri="{FF2B5EF4-FFF2-40B4-BE49-F238E27FC236}">
                <a16:creationId xmlns:a16="http://schemas.microsoft.com/office/drawing/2014/main" id="{04D5AA86-8E31-44F3-BE65-3CFCE1A4B011}"/>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3175" indent="-3175" eaLnBrk="1" hangingPunct="1">
              <a:buClr>
                <a:srgbClr val="1D3275"/>
              </a:buClr>
              <a:buFont typeface="Wingdings" panose="05000000000000000000" pitchFamily="2" charset="2"/>
              <a:buNone/>
              <a:defRPr/>
            </a:pPr>
            <a:endParaRPr lang="en-US" sz="1000" dirty="0">
              <a:latin typeface="Arial" pitchFamily="34" charset="0"/>
              <a:cs typeface="Arial" pitchFamily="34" charset="0"/>
            </a:endParaRPr>
          </a:p>
          <a:p>
            <a:pPr marL="693738" eaLnBrk="1" hangingPunct="1">
              <a:buClr>
                <a:srgbClr val="1D3275"/>
              </a:buClr>
              <a:buFont typeface="Wingdings" panose="05000000000000000000" pitchFamily="2" charset="2"/>
              <a:buChar char="Ø"/>
              <a:defRPr/>
            </a:pPr>
            <a:endParaRPr lang="en-US" dirty="0">
              <a:latin typeface="Arial" charset="0"/>
              <a:cs typeface="Arial" charset="0"/>
            </a:endParaRPr>
          </a:p>
          <a:p>
            <a:pPr eaLnBrk="1" hangingPunct="1">
              <a:buClr>
                <a:srgbClr val="1D3275"/>
              </a:buClr>
              <a:buFont typeface="Wingdings" panose="05000000000000000000" pitchFamily="2" charset="2"/>
              <a:buNone/>
              <a:defRPr/>
            </a:pPr>
            <a:endParaRPr lang="en-US" dirty="0">
              <a:latin typeface="Arial" charset="0"/>
            </a:endParaRPr>
          </a:p>
        </p:txBody>
      </p:sp>
      <p:graphicFrame>
        <p:nvGraphicFramePr>
          <p:cNvPr id="6" name="Table 5">
            <a:extLst>
              <a:ext uri="{FF2B5EF4-FFF2-40B4-BE49-F238E27FC236}">
                <a16:creationId xmlns:a16="http://schemas.microsoft.com/office/drawing/2014/main" id="{8E84ED8E-2DF1-47A7-9ED4-B34117FBF39F}"/>
              </a:ext>
            </a:extLst>
          </p:cNvPr>
          <p:cNvGraphicFramePr>
            <a:graphicFrameLocks noGrp="1"/>
          </p:cNvGraphicFramePr>
          <p:nvPr>
            <p:custDataLst>
              <p:tags r:id="rId3"/>
            </p:custDataLst>
            <p:extLst>
              <p:ext uri="{D42A27DB-BD31-4B8C-83A1-F6EECF244321}">
                <p14:modId xmlns:p14="http://schemas.microsoft.com/office/powerpoint/2010/main" val="1480420994"/>
              </p:ext>
            </p:extLst>
          </p:nvPr>
        </p:nvGraphicFramePr>
        <p:xfrm>
          <a:off x="914400" y="1880496"/>
          <a:ext cx="7315200" cy="4405322"/>
        </p:xfrm>
        <a:graphic>
          <a:graphicData uri="http://schemas.openxmlformats.org/drawingml/2006/table">
            <a:tbl>
              <a:tblPr firstRow="1" bandRow="1">
                <a:tableStyleId>{5C22544A-7EE6-4342-B048-85BDC9FD1C3A}</a:tableStyleId>
              </a:tblPr>
              <a:tblGrid>
                <a:gridCol w="2570205">
                  <a:extLst>
                    <a:ext uri="{9D8B030D-6E8A-4147-A177-3AD203B41FA5}">
                      <a16:colId xmlns:a16="http://schemas.microsoft.com/office/drawing/2014/main" val="20000"/>
                    </a:ext>
                  </a:extLst>
                </a:gridCol>
                <a:gridCol w="2702011">
                  <a:extLst>
                    <a:ext uri="{9D8B030D-6E8A-4147-A177-3AD203B41FA5}">
                      <a16:colId xmlns:a16="http://schemas.microsoft.com/office/drawing/2014/main" val="20001"/>
                    </a:ext>
                  </a:extLst>
                </a:gridCol>
                <a:gridCol w="2042984">
                  <a:extLst>
                    <a:ext uri="{9D8B030D-6E8A-4147-A177-3AD203B41FA5}">
                      <a16:colId xmlns:a16="http://schemas.microsoft.com/office/drawing/2014/main" val="20002"/>
                    </a:ext>
                  </a:extLst>
                </a:gridCol>
              </a:tblGrid>
              <a:tr h="637208">
                <a:tc>
                  <a:txBody>
                    <a:bodyPr/>
                    <a:lstStyle/>
                    <a:p>
                      <a:r>
                        <a:rPr lang="en-US" sz="1800" b="0" dirty="0">
                          <a:solidFill>
                            <a:schemeClr val="tx1"/>
                          </a:solidFill>
                          <a:latin typeface="Arial" pitchFamily="34" charset="0"/>
                          <a:cs typeface="Arial" pitchFamily="34" charset="0"/>
                        </a:rPr>
                        <a:t>Provide the Service member with: </a:t>
                      </a:r>
                    </a:p>
                  </a:txBody>
                  <a:tcPr marL="81280" marR="81280" marT="40626" marB="40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Arial" pitchFamily="34" charset="0"/>
                          <a:cs typeface="Arial" pitchFamily="34" charset="0"/>
                        </a:rPr>
                        <a:t>Inform the Service member</a:t>
                      </a:r>
                      <a:r>
                        <a:rPr lang="en-US" sz="1800" b="0" baseline="0" dirty="0">
                          <a:solidFill>
                            <a:schemeClr val="tx1"/>
                          </a:solidFill>
                          <a:latin typeface="Arial" pitchFamily="34" charset="0"/>
                          <a:cs typeface="Arial" pitchFamily="34" charset="0"/>
                        </a:rPr>
                        <a:t> that: </a:t>
                      </a:r>
                      <a:endParaRPr lang="en-US" sz="1800" b="0" dirty="0">
                        <a:solidFill>
                          <a:schemeClr val="tx1"/>
                        </a:solidFill>
                        <a:latin typeface="Arial" pitchFamily="34" charset="0"/>
                        <a:cs typeface="Arial" pitchFamily="34" charset="0"/>
                      </a:endParaRPr>
                    </a:p>
                  </a:txBody>
                  <a:tcPr marL="81280" marR="81280" marT="40626" marB="40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Arial" pitchFamily="34" charset="0"/>
                          <a:cs typeface="Arial" pitchFamily="34" charset="0"/>
                        </a:rPr>
                        <a:t>Supply</a:t>
                      </a:r>
                      <a:r>
                        <a:rPr lang="en-US" sz="1800" b="0" baseline="0" dirty="0">
                          <a:solidFill>
                            <a:schemeClr val="tx1"/>
                          </a:solidFill>
                          <a:latin typeface="Arial" pitchFamily="34" charset="0"/>
                          <a:cs typeface="Arial" pitchFamily="34" charset="0"/>
                        </a:rPr>
                        <a:t> PEBLO with: </a:t>
                      </a:r>
                      <a:endParaRPr lang="en-US" sz="1800" b="0" dirty="0">
                        <a:solidFill>
                          <a:schemeClr val="tx1"/>
                        </a:solidFill>
                        <a:latin typeface="Arial" pitchFamily="34" charset="0"/>
                        <a:cs typeface="Arial" pitchFamily="34" charset="0"/>
                      </a:endParaRPr>
                    </a:p>
                  </a:txBody>
                  <a:tcPr marL="81280" marR="81280" marT="40626" marB="40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68114">
                <a:tc>
                  <a:txBody>
                    <a:bodyPr/>
                    <a:lstStyle/>
                    <a:p>
                      <a:pPr marL="0">
                        <a:buClr>
                          <a:schemeClr val="tx1"/>
                        </a:buClr>
                        <a:buFont typeface="Arial" pitchFamily="34" charset="0"/>
                        <a:buChar char="•"/>
                      </a:pPr>
                      <a:r>
                        <a:rPr lang="en-US" sz="1400" dirty="0">
                          <a:solidFill>
                            <a:schemeClr val="tx1"/>
                          </a:solidFill>
                          <a:latin typeface="Arial" pitchFamily="34" charset="0"/>
                          <a:cs typeface="Arial" pitchFamily="34" charset="0"/>
                        </a:rPr>
                        <a:t> MSC contact information.</a:t>
                      </a:r>
                    </a:p>
                    <a:p>
                      <a:pPr marL="0">
                        <a:buClr>
                          <a:schemeClr val="tx1"/>
                        </a:buClr>
                        <a:buFont typeface="Arial" pitchFamily="34" charset="0"/>
                        <a:buChar char="•"/>
                      </a:pPr>
                      <a:endParaRPr lang="en-US" sz="900" dirty="0">
                        <a:solidFill>
                          <a:schemeClr val="tx1"/>
                        </a:solidFill>
                        <a:latin typeface="Arial" pitchFamily="34" charset="0"/>
                        <a:cs typeface="Arial" pitchFamily="34" charset="0"/>
                      </a:endParaRPr>
                    </a:p>
                    <a:p>
                      <a:pPr marL="109538" indent="-109538">
                        <a:buClr>
                          <a:schemeClr val="tx1"/>
                        </a:buClr>
                        <a:buFont typeface="Arial" pitchFamily="34" charset="0"/>
                        <a:buChar char="•"/>
                      </a:pPr>
                      <a:r>
                        <a:rPr lang="en-US" sz="1400" dirty="0">
                          <a:solidFill>
                            <a:schemeClr val="tx1"/>
                          </a:solidFill>
                          <a:latin typeface="Arial" pitchFamily="34" charset="0"/>
                          <a:cs typeface="Arial" pitchFamily="34" charset="0"/>
                        </a:rPr>
                        <a:t>Opportunity to ask additional questions or comments</a:t>
                      </a:r>
                    </a:p>
                    <a:p>
                      <a:pPr marL="0">
                        <a:buClr>
                          <a:schemeClr val="tx1"/>
                        </a:buClr>
                        <a:buFont typeface="Arial" pitchFamily="34" charset="0"/>
                        <a:buChar char="•"/>
                      </a:pPr>
                      <a:endParaRPr lang="en-US" sz="900" dirty="0">
                        <a:solidFill>
                          <a:schemeClr val="tx1"/>
                        </a:solidFill>
                        <a:latin typeface="Arial" pitchFamily="34" charset="0"/>
                        <a:cs typeface="Arial" pitchFamily="34" charset="0"/>
                      </a:endParaRPr>
                    </a:p>
                    <a:p>
                      <a:pPr marL="109538" indent="-109538">
                        <a:buClr>
                          <a:schemeClr val="tx1"/>
                        </a:buClr>
                        <a:buFont typeface="Arial" pitchFamily="34" charset="0"/>
                        <a:buChar char="•"/>
                      </a:pPr>
                      <a:r>
                        <a:rPr lang="en-US" sz="1400" dirty="0">
                          <a:solidFill>
                            <a:schemeClr val="tx1"/>
                          </a:solidFill>
                          <a:latin typeface="Arial" pitchFamily="34" charset="0"/>
                          <a:cs typeface="Arial" pitchFamily="34" charset="0"/>
                        </a:rPr>
                        <a:t>VA medical facility address, phone number, location, and point of contact</a:t>
                      </a:r>
                      <a:br>
                        <a:rPr lang="en-US" sz="1400" dirty="0">
                          <a:solidFill>
                            <a:schemeClr val="tx1"/>
                          </a:solidFill>
                          <a:latin typeface="Arial" pitchFamily="34" charset="0"/>
                          <a:cs typeface="Arial" pitchFamily="34" charset="0"/>
                        </a:rPr>
                      </a:br>
                      <a:endParaRPr lang="en-US" sz="900" dirty="0">
                        <a:solidFill>
                          <a:schemeClr val="tx1"/>
                        </a:solidFill>
                        <a:latin typeface="Arial" pitchFamily="34" charset="0"/>
                        <a:cs typeface="Arial" pitchFamily="34" charset="0"/>
                      </a:endParaRPr>
                    </a:p>
                    <a:p>
                      <a:pPr marL="109538" indent="-109538">
                        <a:buClr>
                          <a:schemeClr val="tx1"/>
                        </a:buClr>
                        <a:buFont typeface="Arial" pitchFamily="34" charset="0"/>
                        <a:buChar char="•"/>
                      </a:pPr>
                      <a:r>
                        <a:rPr lang="en-US" sz="1400" kern="1200" dirty="0">
                          <a:solidFill>
                            <a:schemeClr val="tx1"/>
                          </a:solidFill>
                          <a:latin typeface="Arial" pitchFamily="34" charset="0"/>
                          <a:ea typeface="+mn-ea"/>
                          <a:cs typeface="Arial" pitchFamily="34" charset="0"/>
                        </a:rPr>
                        <a:t>Copies of all signed and date-stamped documents</a:t>
                      </a:r>
                      <a:endParaRPr lang="en-US" sz="1400" dirty="0">
                        <a:solidFill>
                          <a:schemeClr val="tx1"/>
                        </a:solidFill>
                        <a:latin typeface="Arial" pitchFamily="34" charset="0"/>
                        <a:cs typeface="Arial" pitchFamily="34" charset="0"/>
                      </a:endParaRPr>
                    </a:p>
                    <a:p>
                      <a:endParaRPr lang="en-US" sz="1600" dirty="0">
                        <a:solidFill>
                          <a:schemeClr val="tx1"/>
                        </a:solidFill>
                        <a:latin typeface="Arial" pitchFamily="34" charset="0"/>
                        <a:cs typeface="Arial" pitchFamily="34" charset="0"/>
                      </a:endParaRPr>
                    </a:p>
                  </a:txBody>
                  <a:tcPr marL="81280" marR="81280" marT="40626" marB="40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buClr>
                          <a:schemeClr val="tx1"/>
                        </a:buClr>
                        <a:buFont typeface="Arial" pitchFamily="34" charset="0"/>
                        <a:buChar char="•"/>
                      </a:pPr>
                      <a:r>
                        <a:rPr lang="en-US" sz="1400" dirty="0">
                          <a:solidFill>
                            <a:schemeClr val="tx1"/>
                          </a:solidFill>
                          <a:latin typeface="Arial" pitchFamily="34" charset="0"/>
                          <a:cs typeface="Arial" pitchFamily="34" charset="0"/>
                        </a:rPr>
                        <a:t>The PEBLO will contact with date/time of scheduled VA examination appointment(s). </a:t>
                      </a:r>
                    </a:p>
                    <a:p>
                      <a:pPr marL="0">
                        <a:buClr>
                          <a:schemeClr val="tx1"/>
                        </a:buClr>
                        <a:buFont typeface="Arial" pitchFamily="34" charset="0"/>
                        <a:buChar char="•"/>
                      </a:pPr>
                      <a:endParaRPr lang="en-US" sz="900" dirty="0">
                        <a:solidFill>
                          <a:schemeClr val="tx1"/>
                        </a:solidFill>
                        <a:latin typeface="Arial" pitchFamily="34" charset="0"/>
                        <a:cs typeface="Arial" pitchFamily="34" charset="0"/>
                      </a:endParaRPr>
                    </a:p>
                    <a:p>
                      <a:pPr marL="177800" indent="-177800">
                        <a:buClr>
                          <a:schemeClr val="tx1"/>
                        </a:buClr>
                        <a:buFont typeface="Arial" pitchFamily="34" charset="0"/>
                        <a:buChar char="•"/>
                      </a:pPr>
                      <a:r>
                        <a:rPr lang="en-US" sz="1400" kern="1200" dirty="0">
                          <a:solidFill>
                            <a:schemeClr val="tx1"/>
                          </a:solidFill>
                          <a:latin typeface="Arial" pitchFamily="34" charset="0"/>
                          <a:ea typeface="+mn-ea"/>
                          <a:cs typeface="Arial" pitchFamily="34" charset="0"/>
                        </a:rPr>
                        <a:t>Any needed changes to scheduled VA examination appointments must be done through the PEBLO</a:t>
                      </a:r>
                      <a:r>
                        <a:rPr lang="en-US" sz="1400" dirty="0">
                          <a:solidFill>
                            <a:schemeClr val="tx1"/>
                          </a:solidFill>
                          <a:latin typeface="Arial" pitchFamily="34" charset="0"/>
                          <a:cs typeface="Arial" pitchFamily="34" charset="0"/>
                        </a:rPr>
                        <a:t>.</a:t>
                      </a:r>
                    </a:p>
                    <a:p>
                      <a:pPr marL="0">
                        <a:buClr>
                          <a:schemeClr val="tx1"/>
                        </a:buClr>
                        <a:buFont typeface="Arial" pitchFamily="34" charset="0"/>
                        <a:buChar char="•"/>
                      </a:pPr>
                      <a:endParaRPr lang="en-US" sz="900" dirty="0">
                        <a:solidFill>
                          <a:schemeClr val="tx1"/>
                        </a:solidFill>
                        <a:latin typeface="Arial" pitchFamily="34" charset="0"/>
                        <a:cs typeface="Arial" pitchFamily="34" charset="0"/>
                      </a:endParaRPr>
                    </a:p>
                    <a:p>
                      <a:pPr marL="177800" indent="-177800">
                        <a:buClr>
                          <a:schemeClr val="tx1"/>
                        </a:buClr>
                        <a:buFont typeface="Arial" pitchFamily="34" charset="0"/>
                        <a:buChar char="•"/>
                      </a:pPr>
                      <a:r>
                        <a:rPr lang="en-US" sz="1400" dirty="0">
                          <a:solidFill>
                            <a:schemeClr val="tx1"/>
                          </a:solidFill>
                          <a:latin typeface="Arial" pitchFamily="34" charset="0"/>
                          <a:cs typeface="Arial" pitchFamily="34" charset="0"/>
                        </a:rPr>
                        <a:t>If additional disabilities are identified during the VA medical examination, the examiner will add those disabilities.</a:t>
                      </a:r>
                    </a:p>
                    <a:p>
                      <a:pPr marL="0">
                        <a:buClr>
                          <a:schemeClr val="tx1"/>
                        </a:buClr>
                        <a:buFont typeface="Arial" pitchFamily="34" charset="0"/>
                        <a:buChar char="•"/>
                      </a:pPr>
                      <a:endParaRPr lang="en-US" sz="900" dirty="0">
                        <a:solidFill>
                          <a:schemeClr val="tx1"/>
                        </a:solidFill>
                        <a:latin typeface="Arial" pitchFamily="34" charset="0"/>
                        <a:cs typeface="Arial" pitchFamily="34" charset="0"/>
                      </a:endParaRPr>
                    </a:p>
                    <a:p>
                      <a:pPr marL="177800" indent="-177800">
                        <a:buClr>
                          <a:schemeClr val="tx1"/>
                        </a:buClr>
                        <a:buFont typeface="Arial" pitchFamily="34" charset="0"/>
                        <a:buChar char="•"/>
                      </a:pPr>
                      <a:r>
                        <a:rPr lang="en-US" sz="1400" dirty="0">
                          <a:solidFill>
                            <a:schemeClr val="tx1"/>
                          </a:solidFill>
                          <a:latin typeface="Arial" pitchFamily="34" charset="0"/>
                          <a:cs typeface="Arial" pitchFamily="34" charset="0"/>
                        </a:rPr>
                        <a:t>VA will conduct an exit interview regardless of the outcome from the MEB/PEB.</a:t>
                      </a:r>
                    </a:p>
                  </a:txBody>
                  <a:tcPr marL="81280" marR="81280" marT="40626" marB="40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l" defTabSz="914400" rtl="0" eaLnBrk="1" latinLnBrk="0" hangingPunct="1">
                        <a:buClr>
                          <a:schemeClr val="tx1"/>
                        </a:buClr>
                        <a:buFont typeface="Arial" pitchFamily="34" charset="0"/>
                        <a:buChar char="•"/>
                      </a:pPr>
                      <a:r>
                        <a:rPr lang="en-US" sz="1400" kern="1200" dirty="0">
                          <a:solidFill>
                            <a:schemeClr val="tx1"/>
                          </a:solidFill>
                          <a:latin typeface="Arial" pitchFamily="34" charset="0"/>
                          <a:ea typeface="+mn-ea"/>
                          <a:cs typeface="Arial" pitchFamily="34" charset="0"/>
                        </a:rPr>
                        <a:t>Completed copy of VA Form 21-0819</a:t>
                      </a:r>
                    </a:p>
                    <a:p>
                      <a:pPr marL="0" lvl="0" algn="l" defTabSz="914400" rtl="0" eaLnBrk="1" latinLnBrk="0" hangingPunct="1">
                        <a:buClr>
                          <a:schemeClr val="tx1"/>
                        </a:buClr>
                        <a:buFont typeface="Arial" pitchFamily="34" charset="0"/>
                        <a:buChar char="•"/>
                      </a:pPr>
                      <a:endParaRPr lang="en-US" sz="900" kern="1200" dirty="0">
                        <a:solidFill>
                          <a:schemeClr val="tx1"/>
                        </a:solidFill>
                        <a:latin typeface="Arial" pitchFamily="34" charset="0"/>
                        <a:ea typeface="+mn-ea"/>
                        <a:cs typeface="Arial" pitchFamily="34" charset="0"/>
                      </a:endParaRPr>
                    </a:p>
                    <a:p>
                      <a:pPr marL="177800" lvl="0" indent="-177800" algn="l" defTabSz="914400" rtl="0" eaLnBrk="1" latinLnBrk="0" hangingPunct="1">
                        <a:buClr>
                          <a:schemeClr val="tx1"/>
                        </a:buClr>
                        <a:buFont typeface="Arial" pitchFamily="34" charset="0"/>
                        <a:buChar char="•"/>
                      </a:pPr>
                      <a:r>
                        <a:rPr lang="en-US" sz="1400" kern="1200" dirty="0">
                          <a:solidFill>
                            <a:schemeClr val="tx1"/>
                          </a:solidFill>
                          <a:latin typeface="Arial" pitchFamily="34" charset="0"/>
                          <a:ea typeface="+mn-ea"/>
                          <a:cs typeface="Arial" pitchFamily="34" charset="0"/>
                        </a:rPr>
                        <a:t>List of requested medical exams for each referred and claimed condition </a:t>
                      </a:r>
                    </a:p>
                    <a:p>
                      <a:endParaRPr lang="en-US" sz="1600" dirty="0">
                        <a:solidFill>
                          <a:schemeClr val="tx1"/>
                        </a:solidFill>
                        <a:latin typeface="Arial" pitchFamily="34" charset="0"/>
                        <a:cs typeface="Arial" pitchFamily="34" charset="0"/>
                      </a:endParaRPr>
                    </a:p>
                  </a:txBody>
                  <a:tcPr marL="81280" marR="81280" marT="40626" marB="40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013E3C65-6415-44C0-BD34-7893E4AA0F64}"/>
              </a:ext>
            </a:extLst>
          </p:cNvPr>
          <p:cNvSpPr>
            <a:spLocks noGrp="1"/>
          </p:cNvSpPr>
          <p:nvPr>
            <p:ph type="sldNum" sz="quarter" idx="12"/>
            <p:custDataLst>
              <p:tags r:id="rId4"/>
            </p:custDataLst>
          </p:nvPr>
        </p:nvSpPr>
        <p:spPr>
          <a:xfrm>
            <a:off x="6931152" y="6601976"/>
            <a:ext cx="2133600" cy="365125"/>
          </a:xfrm>
        </p:spPr>
        <p:txBody>
          <a:bodyPr/>
          <a:lstStyle/>
          <a:p>
            <a:fld id="{FC313B51-5D15-4351-AD87-407EEC6DAA85}" type="slidenum">
              <a:rPr lang="en-US" altLang="en-US" smtClean="0"/>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0C27784D-0B79-413B-87F4-79D86F2D03ED}"/>
              </a:ext>
            </a:extLst>
          </p:cNvPr>
          <p:cNvSpPr>
            <a:spLocks noGrp="1" noChangeArrowheads="1"/>
          </p:cNvSpPr>
          <p:nvPr>
            <p:ph type="title"/>
            <p:custDataLst>
              <p:tags r:id="rId1"/>
            </p:custDataLst>
          </p:nvPr>
        </p:nvSpPr>
        <p:spPr>
          <a:xfrm>
            <a:off x="0" y="793629"/>
            <a:ext cx="9144000" cy="1086867"/>
          </a:xfrm>
        </p:spPr>
        <p:txBody>
          <a:bodyPr/>
          <a:lstStyle/>
          <a:p>
            <a:pPr eaLnBrk="1" fontAlgn="auto" hangingPunct="1">
              <a:defRPr/>
            </a:pPr>
            <a:r>
              <a:rPr lang="en-US" dirty="0"/>
              <a:t>Checklists</a:t>
            </a:r>
          </a:p>
        </p:txBody>
      </p:sp>
      <p:sp>
        <p:nvSpPr>
          <p:cNvPr id="20484" name="Rectangle 3">
            <a:extLst>
              <a:ext uri="{FF2B5EF4-FFF2-40B4-BE49-F238E27FC236}">
                <a16:creationId xmlns:a16="http://schemas.microsoft.com/office/drawing/2014/main" id="{4A9383BA-B0A5-4541-99C9-04EEF79D1173}"/>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1588" indent="-1588" eaLnBrk="1">
              <a:buFont typeface="Wingdings" panose="05000000000000000000" pitchFamily="2" charset="2"/>
              <a:buNone/>
            </a:pPr>
            <a:r>
              <a:rPr lang="en-US" altLang="en-US" dirty="0">
                <a:latin typeface="Arial" panose="020B0604020202020204" pitchFamily="34" charset="0"/>
                <a:cs typeface="Arial" panose="020B0604020202020204" pitchFamily="34" charset="0"/>
              </a:rPr>
              <a:t>Use of a checklist is at the discretion of the MSC.</a:t>
            </a:r>
          </a:p>
          <a:p>
            <a:pPr marL="1588" indent="-1588" eaLnBrk="1">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1588" indent="-1588" eaLnBrk="1">
              <a:buFont typeface="Wingdings" panose="05000000000000000000" pitchFamily="2" charset="2"/>
              <a:buNone/>
            </a:pPr>
            <a:r>
              <a:rPr lang="en-US" altLang="en-US" dirty="0">
                <a:latin typeface="Arial" panose="020B0604020202020204" pitchFamily="34" charset="0"/>
                <a:cs typeface="Arial" panose="020B0604020202020204" pitchFamily="34" charset="0"/>
              </a:rPr>
              <a:t>However, checklists are an acceptable tool to prevent errors of omission.</a:t>
            </a:r>
          </a:p>
        </p:txBody>
      </p:sp>
      <p:sp>
        <p:nvSpPr>
          <p:cNvPr id="2" name="Slide Number Placeholder 1">
            <a:extLst>
              <a:ext uri="{FF2B5EF4-FFF2-40B4-BE49-F238E27FC236}">
                <a16:creationId xmlns:a16="http://schemas.microsoft.com/office/drawing/2014/main" id="{3C1EB51D-2C4C-4C3C-9D42-4D96AB2ABB91}"/>
              </a:ext>
            </a:extLst>
          </p:cNvPr>
          <p:cNvSpPr>
            <a:spLocks noGrp="1"/>
          </p:cNvSpPr>
          <p:nvPr>
            <p:ph type="sldNum" sz="quarter" idx="12"/>
            <p:custDataLst>
              <p:tags r:id="rId3"/>
            </p:custDataLst>
          </p:nvPr>
        </p:nvSpPr>
        <p:spPr>
          <a:xfrm>
            <a:off x="6931152" y="6601976"/>
            <a:ext cx="2133600" cy="365125"/>
          </a:xfrm>
        </p:spPr>
        <p:txBody>
          <a:bodyPr/>
          <a:lstStyle/>
          <a:p>
            <a:fld id="{FC313B51-5D15-4351-AD87-407EEC6DAA85}" type="slidenum">
              <a:rPr lang="en-US" altLang="en-US" smtClean="0"/>
              <a:pPr/>
              <a:t>18</a:t>
            </a:fld>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B83B-AC25-4D73-8E81-C316A8ADDAE0}"/>
              </a:ext>
            </a:extLst>
          </p:cNvPr>
          <p:cNvSpPr>
            <a:spLocks noGrp="1"/>
          </p:cNvSpPr>
          <p:nvPr>
            <p:ph type="title"/>
            <p:custDataLst>
              <p:tags r:id="rId1"/>
            </p:custDataLst>
          </p:nvPr>
        </p:nvSpPr>
        <p:spPr>
          <a:xfrm>
            <a:off x="0" y="2885566"/>
            <a:ext cx="9144000" cy="1086867"/>
          </a:xfrm>
        </p:spPr>
        <p:txBody>
          <a:bodyPr/>
          <a:lstStyle/>
          <a:p>
            <a:r>
              <a:rPr lang="en-US" dirty="0"/>
              <a:t>Review</a:t>
            </a:r>
          </a:p>
        </p:txBody>
      </p:sp>
      <p:sp>
        <p:nvSpPr>
          <p:cNvPr id="3" name="Slide Number Placeholder 2">
            <a:extLst>
              <a:ext uri="{FF2B5EF4-FFF2-40B4-BE49-F238E27FC236}">
                <a16:creationId xmlns:a16="http://schemas.microsoft.com/office/drawing/2014/main" id="{6D1D9632-38BF-4748-B707-8CF1710C40D0}"/>
              </a:ext>
            </a:extLst>
          </p:cNvPr>
          <p:cNvSpPr>
            <a:spLocks noGrp="1"/>
          </p:cNvSpPr>
          <p:nvPr>
            <p:ph type="sldNum" sz="quarter" idx="12"/>
            <p:custDataLst>
              <p:tags r:id="rId2"/>
            </p:custDataLst>
          </p:nvPr>
        </p:nvSpPr>
        <p:spPr>
          <a:xfrm>
            <a:off x="6931152" y="6601976"/>
            <a:ext cx="2133600" cy="365125"/>
          </a:xfrm>
        </p:spPr>
        <p:txBody>
          <a:bodyPr/>
          <a:lstStyle/>
          <a:p>
            <a:fld id="{CD5E93FC-85BC-4042-9462-514708323D31}" type="slidenum">
              <a:rPr lang="en-US" altLang="en-US" smtClean="0"/>
              <a:pPr/>
              <a:t>19</a:t>
            </a:fld>
            <a:endParaRPr lang="en-US" altLang="en-US"/>
          </a:p>
        </p:txBody>
      </p:sp>
    </p:spTree>
    <p:extLst>
      <p:ext uri="{BB962C8B-B14F-4D97-AF65-F5344CB8AC3E}">
        <p14:creationId xmlns:p14="http://schemas.microsoft.com/office/powerpoint/2010/main" val="210311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B5907AAA-C1AA-48B9-8F0C-8758D50F9B36}"/>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Lesson Objectives</a:t>
            </a:r>
          </a:p>
        </p:txBody>
      </p:sp>
      <p:sp>
        <p:nvSpPr>
          <p:cNvPr id="4100" name="Rectangle 6">
            <a:extLst>
              <a:ext uri="{FF2B5EF4-FFF2-40B4-BE49-F238E27FC236}">
                <a16:creationId xmlns:a16="http://schemas.microsoft.com/office/drawing/2014/main" id="{488C9D4C-B951-4257-9C1D-35557E9DF55B}"/>
              </a:ext>
            </a:extLst>
          </p:cNvPr>
          <p:cNvSpPr>
            <a:spLocks noGrp="1" noChangeArrowheads="1"/>
          </p:cNvSpPr>
          <p:nvPr>
            <p:ph idx="1"/>
            <p:custDataLst>
              <p:tags r:id="rId2"/>
            </p:custDataLst>
          </p:nvPr>
        </p:nvSpPr>
        <p:spPr>
          <a:xfrm>
            <a:off x="457200" y="2057400"/>
            <a:ext cx="8229600" cy="3916363"/>
          </a:xfrm>
        </p:spPr>
        <p:txBody>
          <a:bodyPr>
            <a:normAutofit/>
          </a:bodyPr>
          <a:lstStyle/>
          <a:p>
            <a:pPr eaLnBrk="1" hangingPunct="1"/>
            <a:r>
              <a:rPr lang="en-US" altLang="en-US" dirty="0">
                <a:latin typeface="Arial" panose="020B0604020202020204" pitchFamily="34" charset="0"/>
                <a:cs typeface="Arial" panose="020B0604020202020204" pitchFamily="34" charset="0"/>
              </a:rPr>
              <a:t>Identify VA’s roles in IDES</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Identify pre-interview procedures</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Differentiate initial interview requirements</a:t>
            </a:r>
          </a:p>
        </p:txBody>
      </p:sp>
      <p:sp>
        <p:nvSpPr>
          <p:cNvPr id="2" name="Slide Number Placeholder 1">
            <a:extLst>
              <a:ext uri="{FF2B5EF4-FFF2-40B4-BE49-F238E27FC236}">
                <a16:creationId xmlns:a16="http://schemas.microsoft.com/office/drawing/2014/main" id="{20E3CA71-EFD3-4866-B436-48749907E0C8}"/>
              </a:ext>
            </a:extLst>
          </p:cNvPr>
          <p:cNvSpPr>
            <a:spLocks noGrp="1"/>
          </p:cNvSpPr>
          <p:nvPr>
            <p:ph type="sldNum" sz="quarter" idx="12"/>
            <p:custDataLst>
              <p:tags r:id="rId3"/>
            </p:custDataLst>
          </p:nvPr>
        </p:nvSpPr>
        <p:spPr>
          <a:xfrm>
            <a:off x="6931152" y="6601976"/>
            <a:ext cx="2133600" cy="365125"/>
          </a:xfrm>
        </p:spPr>
        <p:txBody>
          <a:bodyPr/>
          <a:lstStyle/>
          <a:p>
            <a:fld id="{CD5E93FC-85BC-4042-9462-514708323D31}" type="slidenum">
              <a:rPr lang="en-US" altLang="en-US" smtClean="0"/>
              <a:pPr/>
              <a:t>2</a:t>
            </a:fld>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2036-78AE-4970-91A6-2016725C2B69}"/>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8EDF773E-5178-47AE-8A1E-B36EF194100A}"/>
              </a:ext>
            </a:extLst>
          </p:cNvPr>
          <p:cNvSpPr>
            <a:spLocks noGrp="1"/>
          </p:cNvSpPr>
          <p:nvPr>
            <p:ph type="sldNum" sz="quarter" idx="12"/>
            <p:custDataLst>
              <p:tags r:id="rId2"/>
            </p:custDataLst>
          </p:nvPr>
        </p:nvSpPr>
        <p:spPr>
          <a:xfrm>
            <a:off x="6931152" y="6601976"/>
            <a:ext cx="2133600" cy="365125"/>
          </a:xfrm>
        </p:spPr>
        <p:txBody>
          <a:bodyPr/>
          <a:lstStyle/>
          <a:p>
            <a:fld id="{CD5E93FC-85BC-4042-9462-514708323D31}" type="slidenum">
              <a:rPr lang="en-US" altLang="en-US" smtClean="0"/>
              <a:pPr/>
              <a:t>20</a:t>
            </a:fld>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D40D1495-08D4-4858-9EF7-A037291F699B}"/>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References</a:t>
            </a:r>
          </a:p>
        </p:txBody>
      </p:sp>
      <p:sp>
        <p:nvSpPr>
          <p:cNvPr id="5124" name="Rectangle 6">
            <a:extLst>
              <a:ext uri="{FF2B5EF4-FFF2-40B4-BE49-F238E27FC236}">
                <a16:creationId xmlns:a16="http://schemas.microsoft.com/office/drawing/2014/main" id="{5433233C-DD2D-4A83-A117-8C230D952983}"/>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lnSpc>
                <a:spcPct val="90000"/>
              </a:lnSpc>
              <a:buClr>
                <a:srgbClr val="1D3275"/>
              </a:buClr>
              <a:buFont typeface="Wingdings" panose="05000000000000000000" pitchFamily="2" charset="2"/>
              <a:buNone/>
            </a:pPr>
            <a:endParaRPr lang="en-US" altLang="en-US" sz="1400">
              <a:latin typeface="Arial" panose="020B0604020202020204" pitchFamily="34" charset="0"/>
              <a:cs typeface="Times New Roman" panose="02020603050405020304" pitchFamily="18" charset="0"/>
            </a:endParaRPr>
          </a:p>
          <a:p>
            <a:pPr eaLnBrk="1" hangingPunct="1">
              <a:lnSpc>
                <a:spcPct val="150000"/>
              </a:lnSpc>
              <a:buClr>
                <a:srgbClr val="1D3275"/>
              </a:buClr>
              <a:buFont typeface="Wingdings" panose="05000000000000000000" pitchFamily="2" charset="2"/>
              <a:buChar char="Ø"/>
            </a:pPr>
            <a:endParaRPr lang="en-US" altLang="en-US" sz="1400">
              <a:latin typeface="Arial" panose="020B0604020202020204" pitchFamily="34" charset="0"/>
              <a:cs typeface="Microsoft Sans Serif" panose="020B0604020202020204" pitchFamily="34" charset="0"/>
            </a:endParaRPr>
          </a:p>
          <a:p>
            <a:pPr eaLnBrk="1" hangingPunct="1">
              <a:lnSpc>
                <a:spcPct val="90000"/>
              </a:lnSpc>
              <a:buClr>
                <a:srgbClr val="1D3275"/>
              </a:buClr>
              <a:buFont typeface="Wingdings" panose="05000000000000000000" pitchFamily="2" charset="2"/>
              <a:buNone/>
            </a:pPr>
            <a:endParaRPr lang="en-US" altLang="en-US" sz="1200">
              <a:latin typeface="Arial" panose="020B0604020202020204" pitchFamily="34" charset="0"/>
              <a:cs typeface="Times New Roman" panose="02020603050405020304" pitchFamily="18" charset="0"/>
            </a:endParaRPr>
          </a:p>
        </p:txBody>
      </p:sp>
      <p:sp>
        <p:nvSpPr>
          <p:cNvPr id="5126" name="Rectangle 6">
            <a:extLst>
              <a:ext uri="{FF2B5EF4-FFF2-40B4-BE49-F238E27FC236}">
                <a16:creationId xmlns:a16="http://schemas.microsoft.com/office/drawing/2014/main" id="{F267F78B-C375-4E7F-A2E2-192C93299D3F}"/>
              </a:ext>
            </a:extLst>
          </p:cNvPr>
          <p:cNvSpPr txBox="1">
            <a:spLocks noChangeArrowheads="1"/>
          </p:cNvSpPr>
          <p:nvPr>
            <p:custDataLst>
              <p:tags r:id="rId3"/>
            </p:custDataLst>
          </p:nvPr>
        </p:nvSpPr>
        <p:spPr bwMode="auto">
          <a:xfrm>
            <a:off x="457200" y="2057400"/>
            <a:ext cx="82296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marL="225425" indent="-225425"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rPr>
              <a:t>Under Secretary of Defense Memorandum: Policy and Procedural Directive-Type Memorandum (DTM) for the Disability Evaluation System (DES) Pilot Program, dated November 21, 2007</a:t>
            </a:r>
            <a:br>
              <a:rPr lang="en-US" altLang="en-US" sz="2000" dirty="0">
                <a:latin typeface="Arial" panose="020B0604020202020204" pitchFamily="34" charset="0"/>
              </a:rPr>
            </a:br>
            <a:endParaRPr lang="en-US" altLang="en-US" sz="2000" dirty="0">
              <a:latin typeface="Arial" panose="020B0604020202020204" pitchFamily="34" charset="0"/>
            </a:endParaRPr>
          </a:p>
          <a:p>
            <a:pPr marL="225425" indent="-225425"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rPr>
              <a:t>Under Secretary of Defense - Policy and Procedural Update for the Disability Evaluation System (DES) Pilot Program dated December 11, 2008</a:t>
            </a:r>
            <a:br>
              <a:rPr lang="en-US" altLang="en-US" sz="2000" dirty="0">
                <a:latin typeface="Arial" panose="020B0604020202020204" pitchFamily="34" charset="0"/>
              </a:rPr>
            </a:br>
            <a:endParaRPr lang="en-US" altLang="en-US" sz="2000" dirty="0">
              <a:latin typeface="Arial" panose="020B0604020202020204" pitchFamily="34" charset="0"/>
            </a:endParaRPr>
          </a:p>
          <a:p>
            <a:pPr marL="225425" indent="-225425"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rPr>
              <a:t>Integrated Disability Evaluation System (IDES) Implementation Guide of July 2011</a:t>
            </a:r>
          </a:p>
        </p:txBody>
      </p:sp>
      <p:sp>
        <p:nvSpPr>
          <p:cNvPr id="2" name="Slide Number Placeholder 1">
            <a:extLst>
              <a:ext uri="{FF2B5EF4-FFF2-40B4-BE49-F238E27FC236}">
                <a16:creationId xmlns:a16="http://schemas.microsoft.com/office/drawing/2014/main" id="{6DAB7623-3B52-440F-A935-19461B2919F4}"/>
              </a:ext>
            </a:extLst>
          </p:cNvPr>
          <p:cNvSpPr>
            <a:spLocks noGrp="1"/>
          </p:cNvSpPr>
          <p:nvPr>
            <p:ph type="sldNum" sz="quarter" idx="12"/>
            <p:custDataLst>
              <p:tags r:id="rId4"/>
            </p:custDataLst>
          </p:nvPr>
        </p:nvSpPr>
        <p:spPr>
          <a:xfrm>
            <a:off x="6931152" y="6601976"/>
            <a:ext cx="2133600" cy="365125"/>
          </a:xfrm>
        </p:spPr>
        <p:txBody>
          <a:bodyPr/>
          <a:lstStyle/>
          <a:p>
            <a:fld id="{CD5E93FC-85BC-4042-9462-514708323D31}" type="slidenum">
              <a:rPr lang="en-US" altLang="en-US" smtClean="0"/>
              <a:pPr/>
              <a:t>3</a:t>
            </a:fld>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4C07E1E-D431-496D-AFA9-F436B449989C}"/>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VA’s Role in IDES</a:t>
            </a:r>
          </a:p>
        </p:txBody>
      </p:sp>
      <p:graphicFrame>
        <p:nvGraphicFramePr>
          <p:cNvPr id="6" name="Table 5">
            <a:extLst>
              <a:ext uri="{FF2B5EF4-FFF2-40B4-BE49-F238E27FC236}">
                <a16:creationId xmlns:a16="http://schemas.microsoft.com/office/drawing/2014/main" id="{AC6A697A-339D-46C0-8B29-B2B0C24787D2}"/>
              </a:ext>
            </a:extLst>
          </p:cNvPr>
          <p:cNvGraphicFramePr>
            <a:graphicFrameLocks noGrp="1"/>
          </p:cNvGraphicFramePr>
          <p:nvPr>
            <p:custDataLst>
              <p:tags r:id="rId2"/>
            </p:custDataLst>
            <p:extLst>
              <p:ext uri="{D42A27DB-BD31-4B8C-83A1-F6EECF244321}">
                <p14:modId xmlns:p14="http://schemas.microsoft.com/office/powerpoint/2010/main" val="3981464233"/>
              </p:ext>
            </p:extLst>
          </p:nvPr>
        </p:nvGraphicFramePr>
        <p:xfrm>
          <a:off x="457200" y="2667000"/>
          <a:ext cx="8229600" cy="23780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62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itchFamily="34" charset="0"/>
                          <a:cs typeface="Arial" pitchFamily="34" charset="0"/>
                        </a:rPr>
                        <a:t>If the Service member is found unfit  and separated from service, VA will: </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itchFamily="34" charset="0"/>
                          <a:cs typeface="Arial" pitchFamily="34" charset="0"/>
                        </a:rPr>
                        <a:t>If the Service member</a:t>
                      </a:r>
                      <a:r>
                        <a:rPr lang="en-US" sz="1800" b="1" baseline="0" dirty="0">
                          <a:solidFill>
                            <a:schemeClr val="tx1"/>
                          </a:solidFill>
                          <a:latin typeface="Arial" pitchFamily="34" charset="0"/>
                          <a:cs typeface="Arial" pitchFamily="34" charset="0"/>
                        </a:rPr>
                        <a:t> is found fit and retained on active duty, VA will: </a:t>
                      </a:r>
                      <a:endParaRPr lang="en-US" sz="1800" b="1" dirty="0">
                        <a:solidFill>
                          <a:schemeClr val="tx1"/>
                        </a:solidFill>
                        <a:latin typeface="Arial" pitchFamily="34" charset="0"/>
                        <a:cs typeface="Arial" pitchFamily="34"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15871">
                <a:tc>
                  <a:txBody>
                    <a:bodyPr/>
                    <a:lstStyle/>
                    <a:p>
                      <a:pPr marL="233363" lvl="0" indent="-233363" fontAlgn="auto" hangingPunct="1">
                        <a:buFont typeface="Arial" pitchFamily="34" charset="0"/>
                        <a:buChar char="•"/>
                      </a:pPr>
                      <a:r>
                        <a:rPr lang="en-US" sz="1800" kern="1200" dirty="0">
                          <a:solidFill>
                            <a:schemeClr val="tx1"/>
                          </a:solidFill>
                          <a:latin typeface="Arial" pitchFamily="34" charset="0"/>
                          <a:ea typeface="+mn-ea"/>
                          <a:cs typeface="Arial" pitchFamily="34" charset="0"/>
                        </a:rPr>
                        <a:t>Make a decision on both the claimed and referred conditions</a:t>
                      </a:r>
                      <a:br>
                        <a:rPr lang="en-US" sz="1800" kern="1200" dirty="0">
                          <a:solidFill>
                            <a:schemeClr val="tx1"/>
                          </a:solidFill>
                          <a:latin typeface="Arial" pitchFamily="34" charset="0"/>
                          <a:ea typeface="+mn-ea"/>
                          <a:cs typeface="Arial" pitchFamily="34" charset="0"/>
                        </a:rPr>
                      </a:br>
                      <a:endParaRPr lang="en-US" sz="1000" kern="1200" dirty="0">
                        <a:solidFill>
                          <a:schemeClr val="tx1"/>
                        </a:solidFill>
                        <a:latin typeface="Arial" pitchFamily="34" charset="0"/>
                        <a:ea typeface="+mn-ea"/>
                        <a:cs typeface="Arial" pitchFamily="34" charset="0"/>
                      </a:endParaRPr>
                    </a:p>
                    <a:p>
                      <a:pPr marL="233363" lvl="0" indent="-233363" fontAlgn="auto" hangingPunct="1">
                        <a:buFont typeface="Arial" pitchFamily="34" charset="0"/>
                        <a:buChar char="•"/>
                      </a:pPr>
                      <a:r>
                        <a:rPr lang="en-US" sz="1800" kern="1200" dirty="0">
                          <a:solidFill>
                            <a:schemeClr val="tx1"/>
                          </a:solidFill>
                          <a:latin typeface="Arial" pitchFamily="34" charset="0"/>
                          <a:ea typeface="+mn-ea"/>
                          <a:cs typeface="Arial" pitchFamily="34" charset="0"/>
                        </a:rPr>
                        <a:t>Begin VA benefits (if entitled) shortly after VA receives verification of the Service member’s discharge</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lvl="0" indent="-112713" fontAlgn="auto" hangingPunct="1">
                        <a:buFont typeface="Arial" pitchFamily="34" charset="0"/>
                        <a:buChar char="•"/>
                      </a:pPr>
                      <a:r>
                        <a:rPr lang="en-US" sz="1800" kern="1200" baseline="0" dirty="0">
                          <a:solidFill>
                            <a:schemeClr val="tx1"/>
                          </a:solidFill>
                          <a:latin typeface="Arial" pitchFamily="34" charset="0"/>
                          <a:ea typeface="+mn-ea"/>
                          <a:cs typeface="Arial" pitchFamily="34" charset="0"/>
                        </a:rPr>
                        <a:t> </a:t>
                      </a:r>
                      <a:r>
                        <a:rPr lang="en-US" sz="1800" kern="1200" dirty="0">
                          <a:solidFill>
                            <a:schemeClr val="tx1"/>
                          </a:solidFill>
                          <a:latin typeface="Arial" pitchFamily="34" charset="0"/>
                          <a:ea typeface="+mn-ea"/>
                          <a:cs typeface="Arial" pitchFamily="34" charset="0"/>
                        </a:rPr>
                        <a:t>Close the claim</a:t>
                      </a:r>
                      <a:br>
                        <a:rPr lang="en-US" sz="1800" kern="1200" dirty="0">
                          <a:solidFill>
                            <a:schemeClr val="tx1"/>
                          </a:solidFill>
                          <a:latin typeface="Arial" pitchFamily="34" charset="0"/>
                          <a:ea typeface="+mn-ea"/>
                          <a:cs typeface="Arial" pitchFamily="34" charset="0"/>
                        </a:rPr>
                      </a:br>
                      <a:endParaRPr lang="en-US" sz="1000" kern="1200" dirty="0">
                        <a:solidFill>
                          <a:schemeClr val="tx1"/>
                        </a:solidFill>
                        <a:latin typeface="Arial" pitchFamily="34" charset="0"/>
                        <a:ea typeface="+mn-ea"/>
                        <a:cs typeface="Arial" pitchFamily="34" charset="0"/>
                      </a:endParaRPr>
                    </a:p>
                    <a:p>
                      <a:pPr marL="173038" indent="-173038">
                        <a:buFont typeface="Arial" pitchFamily="34" charset="0"/>
                        <a:buChar char="•"/>
                      </a:pPr>
                      <a:r>
                        <a:rPr lang="en-US" sz="1800" kern="1200" dirty="0">
                          <a:solidFill>
                            <a:schemeClr val="tx1"/>
                          </a:solidFill>
                          <a:latin typeface="Arial" pitchFamily="34" charset="0"/>
                          <a:ea typeface="+mn-ea"/>
                          <a:cs typeface="Arial" pitchFamily="34" charset="0"/>
                        </a:rPr>
                        <a:t>Take no further action until the servicemember initiates a new claim upon his/her separation from service</a:t>
                      </a:r>
                      <a:endParaRPr lang="en-US" sz="1800" dirty="0">
                        <a:solidFill>
                          <a:schemeClr val="tx1"/>
                        </a:solidFill>
                        <a:latin typeface="Arial" pitchFamily="34" charset="0"/>
                        <a:cs typeface="Arial" pitchFamily="34"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CCA40FEA-09F1-4D78-B8CA-E40FBFF52D09}"/>
              </a:ext>
            </a:extLst>
          </p:cNvPr>
          <p:cNvSpPr>
            <a:spLocks noGrp="1"/>
          </p:cNvSpPr>
          <p:nvPr>
            <p:ph type="sldNum" sz="quarter" idx="12"/>
            <p:custDataLst>
              <p:tags r:id="rId3"/>
            </p:custDataLst>
          </p:nvPr>
        </p:nvSpPr>
        <p:spPr>
          <a:xfrm>
            <a:off x="6931152" y="6601976"/>
            <a:ext cx="2133600" cy="365125"/>
          </a:xfrm>
        </p:spPr>
        <p:txBody>
          <a:bodyPr/>
          <a:lstStyle/>
          <a:p>
            <a:fld id="{FC313B51-5D15-4351-AD87-407EEC6DAA85}" type="slidenum">
              <a:rPr lang="en-US" altLang="en-US" smtClean="0"/>
              <a:pPr/>
              <a:t>4</a:t>
            </a:fld>
            <a:endParaRPr lang="en-US"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C462373-519B-4352-8CEB-B30E6793B362}"/>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Service Member Characteristics</a:t>
            </a:r>
          </a:p>
        </p:txBody>
      </p:sp>
      <p:sp>
        <p:nvSpPr>
          <p:cNvPr id="6148" name="Rectangle 3">
            <a:extLst>
              <a:ext uri="{FF2B5EF4-FFF2-40B4-BE49-F238E27FC236}">
                <a16:creationId xmlns:a16="http://schemas.microsoft.com/office/drawing/2014/main" id="{ACB25BF4-BB16-4C12-90E7-0D217D019AA2}"/>
              </a:ext>
            </a:extLst>
          </p:cNvPr>
          <p:cNvSpPr>
            <a:spLocks noGrp="1" noChangeArrowheads="1"/>
          </p:cNvSpPr>
          <p:nvPr>
            <p:ph idx="1"/>
            <p:custDataLst>
              <p:tags r:id="rId2"/>
            </p:custDataLst>
          </p:nvPr>
        </p:nvSpPr>
        <p:spPr>
          <a:xfrm>
            <a:off x="457200" y="2057401"/>
            <a:ext cx="8229600" cy="1447800"/>
          </a:xfrm>
          <a:prstGeom prst="rect">
            <a:avLst/>
          </a:prstGeom>
        </p:spPr>
        <p:txBody>
          <a:bodyPr>
            <a:normAutofit lnSpcReduction="10000"/>
          </a:bodyPr>
          <a:lstStyle/>
          <a:p>
            <a:pPr marL="3175" indent="-3175" eaLnBrk="1" hangingPunct="1">
              <a:buClr>
                <a:srgbClr val="1D3275"/>
              </a:buClr>
              <a:buFont typeface="Wingdings" panose="05000000000000000000" pitchFamily="2" charset="2"/>
              <a:buNone/>
              <a:defRPr/>
            </a:pPr>
            <a:r>
              <a:rPr lang="en-US" dirty="0">
                <a:latin typeface="Arial" pitchFamily="34" charset="0"/>
                <a:cs typeface="Arial" pitchFamily="34" charset="0"/>
              </a:rPr>
              <a:t>The MSC is the Service member’s direct link to VA benefits and services. </a:t>
            </a:r>
          </a:p>
          <a:p>
            <a:pPr marL="3175" indent="-3175" eaLnBrk="1" hangingPunct="1">
              <a:buClr>
                <a:srgbClr val="1D3275"/>
              </a:buClr>
              <a:buFont typeface="Wingdings" panose="05000000000000000000" pitchFamily="2" charset="2"/>
              <a:buNone/>
              <a:defRPr/>
            </a:pPr>
            <a:endParaRPr lang="en-US" dirty="0">
              <a:latin typeface="Arial" pitchFamily="34" charset="0"/>
              <a:cs typeface="Arial" pitchFamily="34" charset="0"/>
            </a:endParaRPr>
          </a:p>
          <a:p>
            <a:pPr marL="3175" indent="-3175" eaLnBrk="1" hangingPunct="1">
              <a:buClr>
                <a:srgbClr val="1D3275"/>
              </a:buClr>
              <a:buFont typeface="Wingdings" panose="05000000000000000000" pitchFamily="2" charset="2"/>
              <a:buNone/>
              <a:defRPr/>
            </a:pPr>
            <a:r>
              <a:rPr lang="en-US" dirty="0">
                <a:latin typeface="Arial" pitchFamily="34" charset="0"/>
                <a:cs typeface="Arial" pitchFamily="34" charset="0"/>
              </a:rPr>
              <a:t>The Service member’s: </a:t>
            </a:r>
          </a:p>
        </p:txBody>
      </p:sp>
      <p:sp>
        <p:nvSpPr>
          <p:cNvPr id="2" name="TextBox 1">
            <a:extLst>
              <a:ext uri="{FF2B5EF4-FFF2-40B4-BE49-F238E27FC236}">
                <a16:creationId xmlns:a16="http://schemas.microsoft.com/office/drawing/2014/main" id="{82A477BD-ACDD-4B9A-A25E-12D96B35918F}"/>
              </a:ext>
            </a:extLst>
          </p:cNvPr>
          <p:cNvSpPr txBox="1"/>
          <p:nvPr>
            <p:custDataLst>
              <p:tags r:id="rId3"/>
            </p:custDataLst>
          </p:nvPr>
        </p:nvSpPr>
        <p:spPr>
          <a:xfrm>
            <a:off x="457200" y="3505201"/>
            <a:ext cx="8229600" cy="1092607"/>
          </a:xfrm>
          <a:prstGeom prst="rect">
            <a:avLst/>
          </a:prstGeom>
          <a:noFill/>
        </p:spPr>
        <p:txBody>
          <a:bodyPr wrap="square" rtlCol="0">
            <a:spAutoFit/>
          </a:bodyPr>
          <a:lstStyle/>
          <a:p>
            <a:pPr marL="461963" indent="-236538">
              <a:spcAft>
                <a:spcPts val="600"/>
              </a:spcAft>
              <a:buClr>
                <a:schemeClr val="tx1"/>
              </a:buClr>
              <a:buFont typeface="Arial" panose="020B0604020202020204" pitchFamily="34" charset="0"/>
              <a:buChar char="•"/>
              <a:defRPr/>
            </a:pPr>
            <a:r>
              <a:rPr lang="en-US" sz="2000" dirty="0">
                <a:latin typeface="+mj-lt"/>
                <a:cs typeface="Arial" pitchFamily="34" charset="0"/>
              </a:rPr>
              <a:t>First interaction with VA may be the initial interview</a:t>
            </a:r>
          </a:p>
          <a:p>
            <a:pPr marL="461963" indent="-236538">
              <a:spcAft>
                <a:spcPts val="600"/>
              </a:spcAft>
              <a:buClr>
                <a:schemeClr val="tx1"/>
              </a:buClr>
              <a:buFont typeface="Arial" panose="020B0604020202020204" pitchFamily="34" charset="0"/>
              <a:buChar char="•"/>
              <a:defRPr/>
            </a:pPr>
            <a:r>
              <a:rPr lang="en-US" sz="2000" dirty="0">
                <a:latin typeface="+mj-lt"/>
              </a:rPr>
              <a:t>Going through a very stressful time in his/her military career and personal life </a:t>
            </a:r>
            <a:endParaRPr lang="en-US" sz="2000" dirty="0">
              <a:latin typeface="+mj-lt"/>
              <a:cs typeface="Arial" pitchFamily="34" charset="0"/>
            </a:endParaRPr>
          </a:p>
        </p:txBody>
      </p:sp>
      <p:sp>
        <p:nvSpPr>
          <p:cNvPr id="3" name="Slide Number Placeholder 2">
            <a:extLst>
              <a:ext uri="{FF2B5EF4-FFF2-40B4-BE49-F238E27FC236}">
                <a16:creationId xmlns:a16="http://schemas.microsoft.com/office/drawing/2014/main" id="{46B96837-7E99-44FC-83CD-5147F77EF5DD}"/>
              </a:ext>
            </a:extLst>
          </p:cNvPr>
          <p:cNvSpPr>
            <a:spLocks noGrp="1"/>
          </p:cNvSpPr>
          <p:nvPr>
            <p:ph type="sldNum" sz="quarter" idx="12"/>
            <p:custDataLst>
              <p:tags r:id="rId4"/>
            </p:custDataLst>
          </p:nvPr>
        </p:nvSpPr>
        <p:spPr>
          <a:xfrm>
            <a:off x="6931152" y="6601976"/>
            <a:ext cx="2133600" cy="365125"/>
          </a:xfrm>
        </p:spPr>
        <p:txBody>
          <a:bodyPr/>
          <a:lstStyle/>
          <a:p>
            <a:fld id="{FC313B51-5D15-4351-AD87-407EEC6DAA85}" type="slidenum">
              <a:rPr lang="en-US" altLang="en-US" smtClean="0"/>
              <a:pPr/>
              <a:t>5</a:t>
            </a:fld>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4996A32-2D94-4D2B-8B2D-AAC471DC28B4}"/>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Pre-interview Requirements</a:t>
            </a:r>
          </a:p>
        </p:txBody>
      </p:sp>
      <p:sp>
        <p:nvSpPr>
          <p:cNvPr id="6148" name="Rectangle 3">
            <a:extLst>
              <a:ext uri="{FF2B5EF4-FFF2-40B4-BE49-F238E27FC236}">
                <a16:creationId xmlns:a16="http://schemas.microsoft.com/office/drawing/2014/main" id="{ABF4821C-CBE8-440B-B25F-474DE6557D0E}"/>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3175" indent="-3175" eaLnBrk="1" hangingPunct="1">
              <a:buClr>
                <a:srgbClr val="1D3275"/>
              </a:buClr>
              <a:buFont typeface="Wingdings" panose="05000000000000000000" pitchFamily="2" charset="2"/>
              <a:buNone/>
              <a:defRPr/>
            </a:pPr>
            <a:r>
              <a:rPr lang="en-US" dirty="0">
                <a:latin typeface="Arial" pitchFamily="34" charset="0"/>
                <a:cs typeface="Arial" pitchFamily="34" charset="0"/>
              </a:rPr>
              <a:t>Prior to initial interview, the MSC should have: </a:t>
            </a:r>
          </a:p>
        </p:txBody>
      </p:sp>
      <p:sp>
        <p:nvSpPr>
          <p:cNvPr id="2" name="TextBox 1">
            <a:extLst>
              <a:ext uri="{FF2B5EF4-FFF2-40B4-BE49-F238E27FC236}">
                <a16:creationId xmlns:a16="http://schemas.microsoft.com/office/drawing/2014/main" id="{219DC8CC-9A48-4B19-BD45-38243FDF3308}"/>
              </a:ext>
            </a:extLst>
          </p:cNvPr>
          <p:cNvSpPr txBox="1"/>
          <p:nvPr>
            <p:custDataLst>
              <p:tags r:id="rId3"/>
            </p:custDataLst>
          </p:nvPr>
        </p:nvSpPr>
        <p:spPr>
          <a:xfrm>
            <a:off x="457200" y="2703088"/>
            <a:ext cx="8229600" cy="1938992"/>
          </a:xfrm>
          <a:prstGeom prst="rect">
            <a:avLst/>
          </a:prstGeom>
          <a:noFill/>
        </p:spPr>
        <p:txBody>
          <a:bodyPr wrap="square" rtlCol="0">
            <a:spAutoFit/>
          </a:bodyPr>
          <a:lstStyle/>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Received referral from the PEBLO</a:t>
            </a:r>
          </a:p>
          <a:p>
            <a:pPr marL="461963" indent="-236538">
              <a:spcAft>
                <a:spcPts val="600"/>
              </a:spcAft>
              <a:buClr>
                <a:schemeClr val="tx1"/>
              </a:buClr>
              <a:buFont typeface="Arial" panose="020B0604020202020204" pitchFamily="34" charset="0"/>
              <a:buChar char="•"/>
              <a:defRPr/>
            </a:pPr>
            <a:endParaRPr lang="en-US" sz="2000" dirty="0">
              <a:latin typeface="Arial" pitchFamily="34" charset="0"/>
              <a:cs typeface="Arial" pitchFamily="34" charset="0"/>
            </a:endParaRPr>
          </a:p>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Reviewed referral and STRs  for referred and claimed conditions</a:t>
            </a:r>
          </a:p>
          <a:p>
            <a:pPr marL="461963" indent="-236538">
              <a:spcAft>
                <a:spcPts val="600"/>
              </a:spcAft>
              <a:buClr>
                <a:schemeClr val="tx1"/>
              </a:buClr>
              <a:buFont typeface="Arial" panose="020B0604020202020204" pitchFamily="34" charset="0"/>
              <a:buChar char="•"/>
              <a:defRPr/>
            </a:pPr>
            <a:endParaRPr lang="en-US" sz="2000" dirty="0">
              <a:latin typeface="Arial" pitchFamily="34" charset="0"/>
              <a:cs typeface="Arial" pitchFamily="34" charset="0"/>
            </a:endParaRPr>
          </a:p>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Scheduled an appointment with the Service member   </a:t>
            </a:r>
          </a:p>
        </p:txBody>
      </p:sp>
      <p:sp>
        <p:nvSpPr>
          <p:cNvPr id="3" name="Slide Number Placeholder 2">
            <a:extLst>
              <a:ext uri="{FF2B5EF4-FFF2-40B4-BE49-F238E27FC236}">
                <a16:creationId xmlns:a16="http://schemas.microsoft.com/office/drawing/2014/main" id="{ABDC466B-4F08-4FAD-B3D4-BFD0754348BF}"/>
              </a:ext>
            </a:extLst>
          </p:cNvPr>
          <p:cNvSpPr>
            <a:spLocks noGrp="1"/>
          </p:cNvSpPr>
          <p:nvPr>
            <p:ph type="sldNum" sz="quarter" idx="12"/>
            <p:custDataLst>
              <p:tags r:id="rId4"/>
            </p:custDataLst>
          </p:nvPr>
        </p:nvSpPr>
        <p:spPr>
          <a:xfrm>
            <a:off x="6931152" y="6601976"/>
            <a:ext cx="2133600" cy="365125"/>
          </a:xfrm>
        </p:spPr>
        <p:txBody>
          <a:bodyPr/>
          <a:lstStyle/>
          <a:p>
            <a:fld id="{FC313B51-5D15-4351-AD87-407EEC6DAA85}" type="slidenum">
              <a:rPr lang="en-US" altLang="en-US" smtClean="0"/>
              <a:pPr/>
              <a:t>6</a:t>
            </a:fld>
            <a:endParaRPr lang="en-US"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4007440A-2DE1-4747-838D-67A2E819BBF8}"/>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Appointments</a:t>
            </a:r>
          </a:p>
        </p:txBody>
      </p:sp>
      <p:sp>
        <p:nvSpPr>
          <p:cNvPr id="6148" name="Rectangle 3">
            <a:extLst>
              <a:ext uri="{FF2B5EF4-FFF2-40B4-BE49-F238E27FC236}">
                <a16:creationId xmlns:a16="http://schemas.microsoft.com/office/drawing/2014/main" id="{39CDEA71-0B9B-4829-9917-77488B59A33B}"/>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3175" indent="-3175" eaLnBrk="1" hangingPunct="1">
              <a:buClr>
                <a:srgbClr val="1D3275"/>
              </a:buClr>
              <a:buFont typeface="Wingdings" panose="05000000000000000000" pitchFamily="2" charset="2"/>
              <a:buNone/>
              <a:defRPr/>
            </a:pPr>
            <a:r>
              <a:rPr lang="en-US" dirty="0">
                <a:latin typeface="Arial" pitchFamily="34" charset="0"/>
                <a:cs typeface="Arial" pitchFamily="34" charset="0"/>
              </a:rPr>
              <a:t>The initial interview appointment MUST be scheduled within:</a:t>
            </a:r>
          </a:p>
        </p:txBody>
      </p:sp>
      <p:sp>
        <p:nvSpPr>
          <p:cNvPr id="2" name="TextBox 1">
            <a:extLst>
              <a:ext uri="{FF2B5EF4-FFF2-40B4-BE49-F238E27FC236}">
                <a16:creationId xmlns:a16="http://schemas.microsoft.com/office/drawing/2014/main" id="{6815BD3F-0AAC-4618-9A33-919587800D44}"/>
              </a:ext>
            </a:extLst>
          </p:cNvPr>
          <p:cNvSpPr txBox="1"/>
          <p:nvPr>
            <p:custDataLst>
              <p:tags r:id="rId3"/>
            </p:custDataLst>
          </p:nvPr>
        </p:nvSpPr>
        <p:spPr>
          <a:xfrm>
            <a:off x="457200" y="2691581"/>
            <a:ext cx="8229600" cy="784830"/>
          </a:xfrm>
          <a:prstGeom prst="rect">
            <a:avLst/>
          </a:prstGeom>
          <a:noFill/>
        </p:spPr>
        <p:txBody>
          <a:bodyPr wrap="square" rtlCol="0">
            <a:spAutoFit/>
          </a:bodyPr>
          <a:lstStyle/>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10 days of referral for active duty Service members </a:t>
            </a:r>
          </a:p>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30 days of referral for Reserve component members </a:t>
            </a:r>
          </a:p>
        </p:txBody>
      </p:sp>
      <p:sp>
        <p:nvSpPr>
          <p:cNvPr id="3" name="Slide Number Placeholder 2">
            <a:extLst>
              <a:ext uri="{FF2B5EF4-FFF2-40B4-BE49-F238E27FC236}">
                <a16:creationId xmlns:a16="http://schemas.microsoft.com/office/drawing/2014/main" id="{9C8825B2-3AE1-44A4-B54C-E532A09F466F}"/>
              </a:ext>
            </a:extLst>
          </p:cNvPr>
          <p:cNvSpPr>
            <a:spLocks noGrp="1"/>
          </p:cNvSpPr>
          <p:nvPr>
            <p:ph type="sldNum" sz="quarter" idx="12"/>
            <p:custDataLst>
              <p:tags r:id="rId4"/>
            </p:custDataLst>
          </p:nvPr>
        </p:nvSpPr>
        <p:spPr>
          <a:xfrm>
            <a:off x="6931152" y="6601976"/>
            <a:ext cx="2133600" cy="365125"/>
          </a:xfrm>
        </p:spPr>
        <p:txBody>
          <a:bodyPr/>
          <a:lstStyle/>
          <a:p>
            <a:fld id="{FC313B51-5D15-4351-AD87-407EEC6DAA85}" type="slidenum">
              <a:rPr lang="en-US" altLang="en-US" smtClean="0"/>
              <a:pPr/>
              <a:t>7</a:t>
            </a:fld>
            <a:endParaRPr lang="en-US"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43E8FB3-C9F3-4A17-82CB-61BBC1FB029C}"/>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Remote Interviews</a:t>
            </a:r>
          </a:p>
        </p:txBody>
      </p:sp>
      <p:sp>
        <p:nvSpPr>
          <p:cNvPr id="6148" name="Rectangle 3">
            <a:extLst>
              <a:ext uri="{FF2B5EF4-FFF2-40B4-BE49-F238E27FC236}">
                <a16:creationId xmlns:a16="http://schemas.microsoft.com/office/drawing/2014/main" id="{A4FB601C-695D-431B-9325-47D4277983D9}"/>
              </a:ext>
            </a:extLst>
          </p:cNvPr>
          <p:cNvSpPr>
            <a:spLocks noGrp="1" noChangeArrowheads="1"/>
          </p:cNvSpPr>
          <p:nvPr>
            <p:ph idx="1"/>
            <p:custDataLst>
              <p:tags r:id="rId2"/>
            </p:custDataLst>
          </p:nvPr>
        </p:nvSpPr>
        <p:spPr>
          <a:xfrm>
            <a:off x="457200" y="2057401"/>
            <a:ext cx="8229600" cy="1086868"/>
          </a:xfrm>
          <a:prstGeom prst="rect">
            <a:avLst/>
          </a:prstGeom>
        </p:spPr>
        <p:txBody>
          <a:bodyPr>
            <a:normAutofit/>
          </a:bodyPr>
          <a:lstStyle/>
          <a:p>
            <a:pPr marL="3175" indent="-3175" eaLnBrk="1" hangingPunct="1">
              <a:buClr>
                <a:srgbClr val="1D3275"/>
              </a:buClr>
              <a:buFont typeface="Wingdings" panose="05000000000000000000" pitchFamily="2" charset="2"/>
              <a:buNone/>
              <a:defRPr/>
            </a:pPr>
            <a:r>
              <a:rPr lang="en-US" dirty="0">
                <a:latin typeface="Arial" pitchFamily="34" charset="0"/>
                <a:cs typeface="Arial" pitchFamily="34" charset="0"/>
              </a:rPr>
              <a:t>In some instances, meeting face-to-face is not possible. </a:t>
            </a:r>
            <a:br>
              <a:rPr lang="en-US" dirty="0">
                <a:latin typeface="Arial" pitchFamily="34" charset="0"/>
                <a:cs typeface="Arial" pitchFamily="34" charset="0"/>
              </a:rPr>
            </a:br>
            <a:endParaRPr lang="en-US" dirty="0">
              <a:latin typeface="Arial" pitchFamily="34" charset="0"/>
              <a:cs typeface="Arial" pitchFamily="34" charset="0"/>
            </a:endParaRPr>
          </a:p>
          <a:p>
            <a:pPr marL="3175" indent="-3175" eaLnBrk="1" hangingPunct="1">
              <a:buClr>
                <a:srgbClr val="1D3275"/>
              </a:buClr>
              <a:buFont typeface="Wingdings" panose="05000000000000000000" pitchFamily="2" charset="2"/>
              <a:buNone/>
              <a:defRPr/>
            </a:pPr>
            <a:r>
              <a:rPr lang="en-US" dirty="0">
                <a:latin typeface="Arial" pitchFamily="34" charset="0"/>
                <a:cs typeface="Arial" pitchFamily="34" charset="0"/>
              </a:rPr>
              <a:t>In such cases: </a:t>
            </a:r>
          </a:p>
        </p:txBody>
      </p:sp>
      <p:sp>
        <p:nvSpPr>
          <p:cNvPr id="2" name="TextBox 1">
            <a:extLst>
              <a:ext uri="{FF2B5EF4-FFF2-40B4-BE49-F238E27FC236}">
                <a16:creationId xmlns:a16="http://schemas.microsoft.com/office/drawing/2014/main" id="{C794384C-928F-4288-9206-ED408424FEAF}"/>
              </a:ext>
            </a:extLst>
          </p:cNvPr>
          <p:cNvSpPr txBox="1"/>
          <p:nvPr>
            <p:custDataLst>
              <p:tags r:id="rId3"/>
            </p:custDataLst>
          </p:nvPr>
        </p:nvSpPr>
        <p:spPr>
          <a:xfrm>
            <a:off x="457200" y="3144269"/>
            <a:ext cx="8229600" cy="1092607"/>
          </a:xfrm>
          <a:prstGeom prst="rect">
            <a:avLst/>
          </a:prstGeom>
          <a:noFill/>
        </p:spPr>
        <p:txBody>
          <a:bodyPr wrap="square" rtlCol="0">
            <a:spAutoFit/>
          </a:bodyPr>
          <a:lstStyle/>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The interview may be conducted via videoconference or  telephone.</a:t>
            </a:r>
          </a:p>
          <a:p>
            <a:pPr marL="461963" indent="-236538">
              <a:spcAft>
                <a:spcPts val="600"/>
              </a:spcAft>
              <a:buClr>
                <a:schemeClr val="tx1"/>
              </a:buClr>
              <a:buFont typeface="Arial" panose="020B0604020202020204" pitchFamily="34" charset="0"/>
              <a:buChar char="•"/>
              <a:defRPr/>
            </a:pPr>
            <a:r>
              <a:rPr lang="en-US" sz="2000" dirty="0">
                <a:latin typeface="Arial" pitchFamily="34" charset="0"/>
                <a:cs typeface="Arial" pitchFamily="34" charset="0"/>
              </a:rPr>
              <a:t>Telephone interviews should be considered a last resort.  </a:t>
            </a:r>
          </a:p>
        </p:txBody>
      </p:sp>
      <p:sp>
        <p:nvSpPr>
          <p:cNvPr id="3" name="Slide Number Placeholder 2">
            <a:extLst>
              <a:ext uri="{FF2B5EF4-FFF2-40B4-BE49-F238E27FC236}">
                <a16:creationId xmlns:a16="http://schemas.microsoft.com/office/drawing/2014/main" id="{8CAC9429-9362-4E1F-9DE7-ECC2AE48BBE0}"/>
              </a:ext>
            </a:extLst>
          </p:cNvPr>
          <p:cNvSpPr>
            <a:spLocks noGrp="1"/>
          </p:cNvSpPr>
          <p:nvPr>
            <p:ph type="sldNum" sz="quarter" idx="12"/>
            <p:custDataLst>
              <p:tags r:id="rId4"/>
            </p:custDataLst>
          </p:nvPr>
        </p:nvSpPr>
        <p:spPr>
          <a:xfrm>
            <a:off x="6931152" y="6601976"/>
            <a:ext cx="2133600" cy="365125"/>
          </a:xfrm>
        </p:spPr>
        <p:txBody>
          <a:bodyPr/>
          <a:lstStyle/>
          <a:p>
            <a:fld id="{FC313B51-5D15-4351-AD87-407EEC6DAA85}" type="slidenum">
              <a:rPr lang="en-US" altLang="en-US" smtClean="0"/>
              <a:pPr/>
              <a:t>8</a:t>
            </a:fld>
            <a:endParaRPr lang="en-US"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51AA7D6E-994C-490A-BB0E-8E55979CE201}"/>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VSO Officer</a:t>
            </a:r>
          </a:p>
        </p:txBody>
      </p:sp>
      <p:sp>
        <p:nvSpPr>
          <p:cNvPr id="6148" name="Rectangle 3">
            <a:extLst>
              <a:ext uri="{FF2B5EF4-FFF2-40B4-BE49-F238E27FC236}">
                <a16:creationId xmlns:a16="http://schemas.microsoft.com/office/drawing/2014/main" id="{33C0DBDD-08A8-4482-8ADB-9F39CFB2EC46}"/>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3175" indent="-3175" eaLnBrk="1" hangingPunct="1">
              <a:buClr>
                <a:srgbClr val="1D3275"/>
              </a:buClr>
              <a:buFont typeface="Wingdings" panose="05000000000000000000" pitchFamily="2" charset="2"/>
              <a:buNone/>
              <a:defRPr/>
            </a:pPr>
            <a:r>
              <a:rPr lang="en-US" dirty="0">
                <a:latin typeface="Arial" pitchFamily="34" charset="0"/>
                <a:cs typeface="Arial" pitchFamily="34" charset="0"/>
              </a:rPr>
              <a:t>During remote interviews, a VSO Officer can:</a:t>
            </a:r>
            <a:r>
              <a:rPr lang="en-US" dirty="0"/>
              <a:t> </a:t>
            </a:r>
          </a:p>
        </p:txBody>
      </p:sp>
      <p:sp>
        <p:nvSpPr>
          <p:cNvPr id="2" name="TextBox 1">
            <a:extLst>
              <a:ext uri="{FF2B5EF4-FFF2-40B4-BE49-F238E27FC236}">
                <a16:creationId xmlns:a16="http://schemas.microsoft.com/office/drawing/2014/main" id="{F935D64F-A1EC-47F1-B763-A6FEEFC7E46F}"/>
              </a:ext>
            </a:extLst>
          </p:cNvPr>
          <p:cNvSpPr txBox="1"/>
          <p:nvPr>
            <p:custDataLst>
              <p:tags r:id="rId3"/>
            </p:custDataLst>
          </p:nvPr>
        </p:nvSpPr>
        <p:spPr>
          <a:xfrm>
            <a:off x="457200" y="2587142"/>
            <a:ext cx="8229600" cy="3785652"/>
          </a:xfrm>
          <a:prstGeom prst="rect">
            <a:avLst/>
          </a:prstGeom>
          <a:noFill/>
        </p:spPr>
        <p:txBody>
          <a:bodyPr wrap="square" rtlCol="0">
            <a:spAutoFit/>
          </a:bodyPr>
          <a:lstStyle/>
          <a:p>
            <a:pPr marL="461963" indent="-236538">
              <a:buClr>
                <a:schemeClr val="tx1"/>
              </a:buClr>
              <a:buFont typeface="Arial" panose="020B0604020202020204" pitchFamily="34" charset="0"/>
              <a:buChar char="•"/>
              <a:defRPr/>
            </a:pPr>
            <a:r>
              <a:rPr lang="en-US" sz="2000" dirty="0">
                <a:latin typeface="Arial" pitchFamily="34" charset="0"/>
                <a:cs typeface="Arial" pitchFamily="34" charset="0"/>
              </a:rPr>
              <a:t>Provide all appropriate documents</a:t>
            </a:r>
          </a:p>
          <a:p>
            <a:pPr marL="461963" indent="-236538">
              <a:buClr>
                <a:schemeClr val="tx1"/>
              </a:buClr>
              <a:buFont typeface="Arial" panose="020B0604020202020204" pitchFamily="34" charset="0"/>
              <a:buChar char="•"/>
              <a:defRPr/>
            </a:pPr>
            <a:endParaRPr lang="en-US" sz="2000" dirty="0">
              <a:latin typeface="Arial" pitchFamily="34" charset="0"/>
              <a:cs typeface="Arial" pitchFamily="34" charset="0"/>
            </a:endParaRPr>
          </a:p>
          <a:p>
            <a:pPr marL="461963" indent="-236538">
              <a:buClr>
                <a:schemeClr val="tx1"/>
              </a:buClr>
              <a:buFont typeface="Arial" panose="020B0604020202020204" pitchFamily="34" charset="0"/>
              <a:buChar char="•"/>
              <a:defRPr/>
            </a:pPr>
            <a:r>
              <a:rPr lang="en-US" sz="2000" dirty="0">
                <a:latin typeface="Arial" pitchFamily="34" charset="0"/>
                <a:cs typeface="Arial" pitchFamily="34" charset="0"/>
              </a:rPr>
              <a:t>Advise the Service member of other benefits he/she may be entitled to receive</a:t>
            </a:r>
          </a:p>
          <a:p>
            <a:pPr marL="461963" indent="-236538">
              <a:buClr>
                <a:schemeClr val="tx1"/>
              </a:buClr>
              <a:buFont typeface="Arial" panose="020B0604020202020204" pitchFamily="34" charset="0"/>
              <a:buChar char="•"/>
              <a:defRPr/>
            </a:pPr>
            <a:endParaRPr lang="en-US" sz="2000" dirty="0">
              <a:latin typeface="Arial" pitchFamily="34" charset="0"/>
              <a:cs typeface="Arial" pitchFamily="34" charset="0"/>
            </a:endParaRPr>
          </a:p>
          <a:p>
            <a:pPr marL="461963" indent="-236538">
              <a:buClr>
                <a:schemeClr val="tx1"/>
              </a:buClr>
              <a:buFont typeface="Arial" panose="020B0604020202020204" pitchFamily="34" charset="0"/>
              <a:buChar char="•"/>
              <a:defRPr/>
            </a:pPr>
            <a:r>
              <a:rPr lang="en-US" sz="2000" dirty="0">
                <a:latin typeface="Arial" pitchFamily="34" charset="0"/>
                <a:cs typeface="Arial" pitchFamily="34" charset="0"/>
              </a:rPr>
              <a:t>Provide VA Form 21-22</a:t>
            </a:r>
          </a:p>
          <a:p>
            <a:pPr marL="461963" indent="-236538">
              <a:buClr>
                <a:schemeClr val="tx1"/>
              </a:buClr>
              <a:buFont typeface="Arial" panose="020B0604020202020204" pitchFamily="34" charset="0"/>
              <a:buChar char="•"/>
              <a:defRPr/>
            </a:pPr>
            <a:endParaRPr lang="en-US" sz="2000" dirty="0">
              <a:latin typeface="Arial" pitchFamily="34" charset="0"/>
              <a:cs typeface="Arial" pitchFamily="34" charset="0"/>
            </a:endParaRPr>
          </a:p>
          <a:p>
            <a:pPr marL="461963" indent="-236538">
              <a:buClr>
                <a:schemeClr val="tx1"/>
              </a:buClr>
              <a:buFont typeface="Arial" panose="020B0604020202020204" pitchFamily="34" charset="0"/>
              <a:buChar char="•"/>
              <a:defRPr/>
            </a:pPr>
            <a:r>
              <a:rPr lang="en-US" sz="2000" dirty="0">
                <a:latin typeface="Arial" pitchFamily="34" charset="0"/>
                <a:cs typeface="Arial" pitchFamily="34" charset="0"/>
              </a:rPr>
              <a:t>Ensure VA Form 21-22 is signed</a:t>
            </a:r>
          </a:p>
          <a:p>
            <a:pPr marL="461963" indent="-236538">
              <a:buClr>
                <a:schemeClr val="tx1"/>
              </a:buClr>
              <a:buFont typeface="Arial" panose="020B0604020202020204" pitchFamily="34" charset="0"/>
              <a:buChar char="•"/>
              <a:defRPr/>
            </a:pPr>
            <a:endParaRPr lang="en-US" sz="2000" dirty="0">
              <a:latin typeface="Arial" pitchFamily="34" charset="0"/>
              <a:cs typeface="Arial" pitchFamily="34" charset="0"/>
            </a:endParaRPr>
          </a:p>
          <a:p>
            <a:pPr marL="461963" indent="-236538">
              <a:buClr>
                <a:schemeClr val="tx1"/>
              </a:buClr>
              <a:buFont typeface="Arial" panose="020B0604020202020204" pitchFamily="34" charset="0"/>
              <a:buChar char="•"/>
              <a:defRPr/>
            </a:pPr>
            <a:r>
              <a:rPr lang="en-US" sz="2000" dirty="0">
                <a:latin typeface="Arial" pitchFamily="34" charset="0"/>
                <a:cs typeface="Arial" pitchFamily="34" charset="0"/>
              </a:rPr>
              <a:t>Follow all appropriate guidelines for PII  information</a:t>
            </a:r>
          </a:p>
          <a:p>
            <a:pPr marL="461963" indent="-236538">
              <a:buClr>
                <a:schemeClr val="tx1"/>
              </a:buClr>
              <a:buFont typeface="Arial" panose="020B0604020202020204" pitchFamily="34" charset="0"/>
              <a:buChar char="•"/>
              <a:defRPr/>
            </a:pPr>
            <a:endParaRPr lang="en-US" sz="2000" dirty="0">
              <a:latin typeface="Arial" pitchFamily="34" charset="0"/>
              <a:cs typeface="Arial" pitchFamily="34" charset="0"/>
            </a:endParaRPr>
          </a:p>
          <a:p>
            <a:pPr marL="461963" indent="-236538">
              <a:buClr>
                <a:schemeClr val="tx1"/>
              </a:buClr>
              <a:buFont typeface="Arial" panose="020B0604020202020204" pitchFamily="34" charset="0"/>
              <a:buChar char="•"/>
              <a:defRPr/>
            </a:pPr>
            <a:r>
              <a:rPr lang="en-US" sz="2000" dirty="0">
                <a:latin typeface="Arial" pitchFamily="34" charset="0"/>
                <a:cs typeface="Arial" pitchFamily="34" charset="0"/>
              </a:rPr>
              <a:t>Utilize fax and mail for original documents  </a:t>
            </a:r>
          </a:p>
        </p:txBody>
      </p:sp>
      <p:sp>
        <p:nvSpPr>
          <p:cNvPr id="3" name="Slide Number Placeholder 2">
            <a:extLst>
              <a:ext uri="{FF2B5EF4-FFF2-40B4-BE49-F238E27FC236}">
                <a16:creationId xmlns:a16="http://schemas.microsoft.com/office/drawing/2014/main" id="{D0D10081-2554-4DF5-87E4-F4B0A3A8A923}"/>
              </a:ext>
            </a:extLst>
          </p:cNvPr>
          <p:cNvSpPr>
            <a:spLocks noGrp="1"/>
          </p:cNvSpPr>
          <p:nvPr>
            <p:ph type="sldNum" sz="quarter" idx="12"/>
            <p:custDataLst>
              <p:tags r:id="rId4"/>
            </p:custDataLst>
          </p:nvPr>
        </p:nvSpPr>
        <p:spPr>
          <a:xfrm>
            <a:off x="6931152" y="6601976"/>
            <a:ext cx="2133600" cy="365125"/>
          </a:xfrm>
        </p:spPr>
        <p:txBody>
          <a:bodyPr/>
          <a:lstStyle/>
          <a:p>
            <a:fld id="{FC313B51-5D15-4351-AD87-407EEC6DAA85}" type="slidenum">
              <a:rPr lang="en-US" altLang="en-US" smtClean="0"/>
              <a:pPr/>
              <a:t>9</a:t>
            </a:fld>
            <a:endParaRPr lang="en-US"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DUMMYTAG" val="&lt;DummyForForceWrite&gt;&lt;/DummyForForceWrite&gt;"/>
  <p:tag name="HTML_SHAPEINFO" val="&lt;ThreeDShapeInfo&gt;&lt;uuid val=&quot;{ED845F2D-A610-4973-92EF-B36074EF12E9}&quot;/&gt;&lt;isInvalidForFieldText val=&quot;0&quot;/&gt;&lt;Image&gt;&lt;filename val=&quot;C:\Users\User\AppData\Local\Temp\CP1132793312Session\CPTrustFolder1132793328\PPTImport113212070750\data\asimages\{ED845F2D-A610-4973-92EF-B36074EF12E9}_1.png&quot;/&gt;&lt;left val=&quot;71&quot;/&gt;&lt;top val=&quot;288&quot;/&gt;&lt;width val=&quot;817&quot;/&gt;&lt;height val=&quot;13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6E59CC0-4F47-4A75-8076-9AA0D5D20AA8}&quot;/&gt;&lt;isInvalidForFieldText val=&quot;0&quot;/&gt;&lt;Image&gt;&lt;filename val=&quot;C:\Users\User\AppData\Local\Temp\CP1132793312Session\CPTrustFolder1132793328\PPTImport113212070750\data\asimages\{46E59CC0-4F47-4A75-8076-9AA0D5D20AA8}_1.png&quot;/&gt;&lt;left val=&quot;71&quot;/&gt;&lt;top val=&quot;491&quot;/&gt;&lt;width val=&quot;249&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DUMMYTAG" val="&lt;DummyForForceWrite&gt;&lt;/DummyForForceWrite&gt;"/>
  <p:tag name="HTML_SHAPEINFO" val="&lt;ThreeDShapeInfo&gt;&lt;uuid val=&quot;{C2FA33EB-A20C-4C49-AF1D-7E7E18335A69}&quot;/&gt;&lt;isInvalidForFieldText val=&quot;0&quot;/&gt;&lt;Image&gt;&lt;filename val=&quot;C:\Users\User\AppData\Local\Temp\CP1132793312Session\CPTrustFolder1132793328\PPTImport113212070750\data\asimages\{C2FA33EB-A20C-4C49-AF1D-7E7E18335A69}_1.png&quot;/&gt;&lt;left val=&quot;639&quot;/&gt;&lt;top val=&quot;491&quot;/&gt;&lt;width val=&quot;249&quot;/&gt;&lt;height val=&quot;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5376D8B-90E1-43AE-8B66-9CA679E77463}&quot;/&gt;&lt;isInvalidForFieldText val=&quot;0&quot;/&gt;&lt;Image&gt;&lt;filename val=&quot;C:\Users\User\AppData\Local\Temp\CP1132793312Session\CPTrustFolder1132793328\PPTImport113212070750\data\asimages\{55376D8B-90E1-43AE-8B66-9CA679E77463}_2.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1&quot;/&gt;&lt;lineCharCount val=&quot;34&quot;/&gt;&lt;lineCharCount val=&quot;1&quot;/&gt;&lt;lineCharCount val=&quot;44&quot;/&gt;&lt;/TableIndex&gt;&lt;/ShapeTextInfo&gt;"/>
  <p:tag name="HTML_SHAPEINFO" val="&lt;ThreeDShapeInfo&gt;&lt;uuid val=&quot;{DCA9EE8C-7483-4464-AD0A-F5A81C0678D5}&quot;/&gt;&lt;isInvalidForFieldText val=&quot;0&quot;/&gt;&lt;Image&gt;&lt;filename val=&quot;C:\Users\User\AppData\Local\Temp\CP1132793312Session\CPTrustFolder1132793328\PPTImport113212070750\data\asimages\{DCA9EE8C-7483-4464-AD0A-F5A81C0678D5}_2.png&quot;/&gt;&lt;left val=&quot;42&quot;/&gt;&lt;top val=&quot;212&quot;/&gt;&lt;width val=&quot;870&quot;/&gt;&lt;height val=&quot;41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24F3D7C-525E-43B8-A7AD-CD7F2F483F12}&quot;/&gt;&lt;isInvalidForFieldText val=&quot;0&quot;/&gt;&lt;Image&gt;&lt;filename val=&quot;C:\Users\User\AppData\Local\Temp\CP1132793312Session\CPTrustFolder1132793328\PPTImport113212070750\data\asimages\{E24F3D7C-525E-43B8-A7AD-CD7F2F483F12}_2.png&quot;/&gt;&lt;left val=&quot;727&quot;/&gt;&lt;top val=&quot;687&quot;/&gt;&lt;width val=&quot;226&quot;/&gt;&lt;height val=&quot;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691992E-CC5F-47E0-99CF-D70B5EF597AE}&quot;/&gt;&lt;isInvalidForFieldText val=&quot;0&quot;/&gt;&lt;Image&gt;&lt;filename val=&quot;C:\Users\User\AppData\Local\Temp\CP1132793312Session\CPTrustFolder1132793328\PPTImport113212070750\data\asimages\{7691992E-CC5F-47E0-99CF-D70B5EF597AE}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53683B9C-AB13-4473-9433-2E2559659684}&quot;/&gt;&lt;isInvalidForFieldText val=&quot;0&quot;/&gt;&lt;Image&gt;&lt;filename val=&quot;C:\Users\User\AppData\Local\Temp\CP1132793312Session\CPTrustFolder1132793328\PPTImport113212070750\data\asimages\{53683B9C-AB13-4473-9433-2E2559659684}_3.png&quot;/&gt;&lt;left val=&quot;47&quot;/&gt;&lt;top val=&quot;215&quot;/&gt;&lt;width val=&quot;865&quot;/&gt;&lt;height val=&quot;41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1&quot;/&gt;&lt;lineCharCount val=&quot;62&quot;/&gt;&lt;lineCharCount val=&quot;52&quot;/&gt;&lt;lineCharCount val=&quot;1&quot;/&gt;&lt;lineCharCount val=&quot;66&quot;/&gt;&lt;lineCharCount val=&quot;64&quot;/&gt;&lt;lineCharCount val=&quot;9&quot;/&gt;&lt;lineCharCount val=&quot;1&quot;/&gt;&lt;lineCharCount val=&quot;68&quot;/&gt;&lt;lineCharCount val=&quot;12&quot;/&gt;&lt;/TableIndex&gt;&lt;/ShapeTextInfo&gt;"/>
  <p:tag name="HTML_SHAPEINFO" val="&lt;ThreeDShapeInfo&gt;&lt;uuid val=&quot;{4E1D99A4-CE0A-4045-AA34-0A40BBCE2956}&quot;/&gt;&lt;isInvalidForFieldText val=&quot;0&quot;/&gt;&lt;Image&gt;&lt;filename val=&quot;C:\Users\User\AppData\Local\Temp\CP1132793312Session\CPTrustFolder1132793328\PPTImport113212070750\data\asimages\{4E1D99A4-CE0A-4045-AA34-0A40BBCE2956}_3.png&quot;/&gt;&lt;left val=&quot;42&quot;/&gt;&lt;top val=&quot;212&quot;/&gt;&lt;width val=&quot;880&quot;/&gt;&lt;height val=&quot;42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838E562-0E43-4905-B2D9-F1D4C82E1566}&quot;/&gt;&lt;isInvalidForFieldText val=&quot;0&quot;/&gt;&lt;Image&gt;&lt;filename val=&quot;C:\Users\User\AppData\Local\Temp\CP1132793312Session\CPTrustFolder1132793328\PPTImport113212070750\data\asimages\{F838E562-0E43-4905-B2D9-F1D4C82E1566}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4A8433B5-1205-4C54-A18D-431A7CD0A52D}&quot;/&gt;&lt;isInvalidForFieldText val=&quot;0&quot;/&gt;&lt;Image&gt;&lt;filename val=&quot;C:\Users\User\AppData\Local\Temp\CP1132793312Session\CPTrustFolder1132793328\PPTImport113212070750\data\asimages\{4A8433B5-1205-4C54-A18D-431A7CD0A52D}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37&quot;/&gt;&lt;/TableIndex&gt;&lt;TableIndex row=&quot;1&quot; col=&quot;2&quot;&gt;&lt;linesCount val=&quot;2&quot;/&gt;&lt;lineCharCount val=&quot;35&quot;/&gt;&lt;lineCharCount val=&quot;38&quot;/&gt;&lt;/TableIndex&gt;&lt;TableIndex row=&quot;2&quot; col=&quot;1&quot;&gt;&lt;linesCount val=&quot;6&quot;/&gt;&lt;lineCharCount val=&quot;28&quot;/&gt;&lt;lineCharCount val=&quot;32&quot;/&gt;&lt;lineCharCount val=&quot;1&quot;/&gt;&lt;lineCharCount val=&quot;40&quot;/&gt;&lt;lineCharCount val=&quot;38&quot;/&gt;&lt;lineCharCount val=&quot;26&quot;/&gt;&lt;/TableIndex&gt;&lt;TableIndex row=&quot;2&quot; col=&quot;2&quot;&gt;&lt;linesCount val=&quot;5&quot;/&gt;&lt;lineCharCount val=&quot;17&quot;/&gt;&lt;lineCharCount val=&quot;1&quot;/&gt;&lt;lineCharCount val=&quot;33&quot;/&gt;&lt;lineCharCount val=&quot;36&quot;/&gt;&lt;lineCharCount val=&quot;36&quot;/&gt;&lt;/TableIndex&gt;&lt;/ShapeTextInfo&gt;"/>
  <p:tag name="PRESENTER_SHAPEINFO" val="&lt;ThreeDShapeInfo&gt;&lt;uuid val=&quot;{6A6BA0D6-9B0A-4FC4-B004-6C678CE75218}&quot;/&gt;&lt;isInvalidForFieldText val=&quot;0&quot;/&gt;&lt;Image&gt;&lt;filename val=&quot;C:\Users\User\AppData\Local\Temp\CP1132793312Session\CPTrustFolder1132793328\PPTImport113212070750\data\asimages\{6A6BA0D6-9B0A-4FC4-B004-6C678CE75218}_4.png&quot;/&gt;&lt;left val=&quot;46&quot;/&gt;&lt;top val=&quot;276&quot;/&gt;&lt;width val=&quot;867&quot;/&gt;&lt;height val=&quot;26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A6F9E07-3F38-4670-A3DD-A219117B618C}&quot;/&gt;&lt;isInvalidForFieldText val=&quot;0&quot;/&gt;&lt;Image&gt;&lt;filename val=&quot;C:\Users\User\AppData\Local\Temp\CP1132793312Session\CPTrustFolder1132793328\PPTImport113212070750\data\asimages\{5A6F9E07-3F38-4670-A3DD-A219117B618C}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30CACEEC-5CDD-486B-BF3E-7992FBED1A0C}&quot;/&gt;&lt;isInvalidForFieldText val=&quot;0&quot;/&gt;&lt;Image&gt;&lt;filename val=&quot;C:\Users\User\AppData\Local\Temp\CP1132793312Session\CPTrustFolder1132793328\PPTImport113212070750\data\asimages\{30CACEEC-5CDD-486B-BF3E-7992FBED1A0C}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11&quot;/&gt;&lt;lineCharCount val=&quot;1&quot;/&gt;&lt;lineCharCount val=&quot;22&quot;/&gt;&lt;/TableIndex&gt;&lt;/ShapeTextInfo&gt;"/>
  <p:tag name="HTML_SHAPEINFO" val="&lt;ThreeDShapeInfo&gt;&lt;uuid val=&quot;{57D704BB-6BA1-4C31-960B-59EF77ECD4BC}&quot;/&gt;&lt;isInvalidForFieldText val=&quot;0&quot;/&gt;&lt;Image&gt;&lt;filename val=&quot;C:\Users\User\AppData\Local\Temp\CP1132793312Session\CPTrustFolder1132793328\PPTImport113212070750\data\asimages\{57D704BB-6BA1-4C31-960B-59EF77ECD4BC}_5.png&quot;/&gt;&lt;left val=&quot;40&quot;/&gt;&lt;top val=&quot;208&quot;/&gt;&lt;width val=&quot;871&quot;/&gt;&lt;height val=&quot;16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5&quot;/&gt;&lt;lineCharCount val=&quot;67&quot;/&gt;&lt;lineCharCount val=&quot;14&quot;/&gt;&lt;/TableIndex&gt;&lt;/ShapeTextInfo&gt;"/>
  <p:tag name="HTML_SHAPEINFO" val="&lt;ThreeDShapeInfo&gt;&lt;uuid val=&quot;{FAE92DA2-AE73-4015-903F-7DC03E830730}&quot;/&gt;&lt;isInvalidForFieldText val=&quot;0&quot;/&gt;&lt;Image&gt;&lt;filename val=&quot;C:\Users\User\AppData\Local\Temp\CP1132793312Session\CPTrustFolder1132793328\PPTImport113212070750\data\asimages\{FAE92DA2-AE73-4015-903F-7DC03E830730}_5.png&quot;/&gt;&lt;left val=&quot;47&quot;/&gt;&lt;top val=&quot;364&quot;/&gt;&lt;width val=&quot;865&quot;/&gt;&lt;height val=&quot;12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4647A4A-0920-48CE-B037-1D699EA810C8}&quot;/&gt;&lt;isInvalidForFieldText val=&quot;0&quot;/&gt;&lt;Image&gt;&lt;filename val=&quot;C:\Users\User\AppData\Local\Temp\CP1132793312Session\CPTrustFolder1132793328\PPTImport113212070750\data\asimages\{74647A4A-0920-48CE-B037-1D699EA810C8}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463BE052-D381-4785-B296-AC4489AB5C50}&quot;/&gt;&lt;isInvalidForFieldText val=&quot;0&quot;/&gt;&lt;Image&gt;&lt;filename val=&quot;C:\Users\User\AppData\Local\Temp\CP1132793312Session\CPTrustFolder1132793328\PPTImport113212070750\data\asimages\{463BE052-D381-4785-B296-AC4489AB5C50}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66C553A2-E3BE-4D31-8B44-FC3E7BDBBE2F}&quot;/&gt;&lt;isInvalidForFieldText val=&quot;0&quot;/&gt;&lt;Image&gt;&lt;filename val=&quot;C:\Users\User\AppData\Local\Temp\CP1132793312Session\CPTrustFolder1132793328\PPTImport113212070750\data\asimages\{66C553A2-E3BE-4D31-8B44-FC3E7BDBBE2F}_6.png&quot;/&gt;&lt;left val=&quot;41&quot;/&gt;&lt;top val=&quot;209&quot;/&gt;&lt;width val=&quot;871&quot;/&gt;&lt;height val=&quot;54&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quot;/&gt;&lt;lineCharCount val=&quot;64&quot;/&gt;&lt;lineCharCount val=&quot;1&quot;/&gt;&lt;lineCharCount val=&quot;51&quot;/&gt;&lt;/TableIndex&gt;&lt;/ShapeTextInfo&gt;"/>
  <p:tag name="HTML_SHAPEINFO" val="&lt;ThreeDShapeInfo&gt;&lt;uuid val=&quot;{9FA67F84-89FA-441D-A8E2-D8CC553C45B7}&quot;/&gt;&lt;isInvalidForFieldText val=&quot;0&quot;/&gt;&lt;Image&gt;&lt;filename val=&quot;C:\Users\User\AppData\Local\Temp\CP1132793312Session\CPTrustFolder1132793328\PPTImport113212070750\data\asimages\{9FA67F84-89FA-441D-A8E2-D8CC553C45B7}_6.png&quot;/&gt;&lt;left val=&quot;47&quot;/&gt;&lt;top val=&quot;279&quot;/&gt;&lt;width val=&quot;865&quot;/&gt;&lt;height val=&quot;21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B4F0CC9-70B6-4052-B240-491367F0E15F}&quot;/&gt;&lt;isInvalidForFieldText val=&quot;0&quot;/&gt;&lt;Image&gt;&lt;filename val=&quot;C:\Users\User\AppData\Local\Temp\CP1132793312Session\CPTrustFolder1132793328\PPTImport113212070750\data\asimages\{0B4F0CC9-70B6-4052-B240-491367F0E15F}_6.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2FF93A7B-2B65-4F44-A7FA-940F385ED48C}&quot;/&gt;&lt;isInvalidForFieldText val=&quot;0&quot;/&gt;&lt;Image&gt;&lt;filename val=&quot;C:\Users\User\AppData\Local\Temp\CP1132793312Session\CPTrustFolder1132793328\PPTImport113212070750\data\asimages\{2FF93A7B-2B65-4F44-A7FA-940F385ED48C}_7.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5D762F47-4FC0-4DD2-B632-D19179C41DB0}&quot;/&gt;&lt;isInvalidForFieldText val=&quot;0&quot;/&gt;&lt;Image&gt;&lt;filename val=&quot;C:\Users\User\AppData\Local\Temp\CP1132793312Session\CPTrustFolder1132793328\PPTImport113212070750\data\asimages\{5D762F47-4FC0-4DD2-B632-D19179C41DB0}_7.png&quot;/&gt;&lt;left val=&quot;41&quot;/&gt;&lt;top val=&quot;209&quot;/&gt;&lt;width val=&quot;871&quot;/&gt;&lt;height val=&quot;5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50&quot;/&gt;&lt;/TableIndex&gt;&lt;/ShapeTextInfo&gt;"/>
  <p:tag name="HTML_SHAPEINFO" val="&lt;ThreeDShapeInfo&gt;&lt;uuid val=&quot;{F9873E6A-5B62-45D1-9830-4F6E09BBCE0A}&quot;/&gt;&lt;isInvalidForFieldText val=&quot;0&quot;/&gt;&lt;Image&gt;&lt;filename val=&quot;C:\Users\User\AppData\Local\Temp\CP1132793312Session\CPTrustFolder1132793328\PPTImport113212070750\data\asimages\{F9873E6A-5B62-45D1-9830-4F6E09BBCE0A}_7.png&quot;/&gt;&lt;left val=&quot;47&quot;/&gt;&lt;top val=&quot;278&quot;/&gt;&lt;width val=&quot;865&quot;/&gt;&lt;height val=&quot;9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9B632E6-381A-4A0D-8548-4EC3BA8B7E53}&quot;/&gt;&lt;isInvalidForFieldText val=&quot;0&quot;/&gt;&lt;Image&gt;&lt;filename val=&quot;C:\Users\User\AppData\Local\Temp\CP1132793312Session\CPTrustFolder1132793328\PPTImport113212070750\data\asimages\{C9B632E6-381A-4A0D-8548-4EC3BA8B7E53}_7.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B68AC18-DF4B-4F4A-B256-813144D75726}&quot;/&gt;&lt;isInvalidForFieldText val=&quot;0&quot;/&gt;&lt;Image&gt;&lt;filename val=&quot;C:\Users\User\AppData\Local\Temp\CP1132793312Session\CPTrustFolder1132793328\PPTImport113212070750\data\asimages\{0B68AC18-DF4B-4F4A-B256-813144D75726}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8&quot;/&gt;&lt;lineCharCount val=&quot;1&quot;/&gt;&lt;lineCharCount val=&quot;15&quot;/&gt;&lt;/TableIndex&gt;&lt;/ShapeTextInfo&gt;"/>
  <p:tag name="HTML_SHAPEINFO" val="&lt;ThreeDShapeInfo&gt;&lt;uuid val=&quot;{EACD6A72-8513-42BB-B872-5F8E3BA79228}&quot;/&gt;&lt;isInvalidForFieldText val=&quot;0&quot;/&gt;&lt;Image&gt;&lt;filename val=&quot;C:\Users\User\AppData\Local\Temp\CP1132793312Session\CPTrustFolder1132793328\PPTImport113212070750\data\asimages\{EACD6A72-8513-42BB-B872-5F8E3BA79228}_8.png&quot;/&gt;&lt;left val=&quot;40&quot;/&gt;&lt;top val=&quot;212&quot;/&gt;&lt;width val=&quot;871&quot;/&gt;&lt;height val=&quot;12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5&quot;/&gt;&lt;lineCharCount val=&quot;11&quot;/&gt;&lt;lineCharCount val=&quot;58&quot;/&gt;&lt;/TableIndex&gt;&lt;/ShapeTextInfo&gt;"/>
  <p:tag name="HTML_SHAPEINFO" val="&lt;ThreeDShapeInfo&gt;&lt;uuid val=&quot;{EFF67BB2-E987-4D0A-93A1-501A1ED27604}&quot;/&gt;&lt;isInvalidForFieldText val=&quot;0&quot;/&gt;&lt;Image&gt;&lt;filename val=&quot;C:\Users\User\AppData\Local\Temp\CP1132793312Session\CPTrustFolder1132793328\PPTImport113212070750\data\asimages\{EFF67BB2-E987-4D0A-93A1-501A1ED27604}_8.png&quot;/&gt;&lt;left val=&quot;47&quot;/&gt;&lt;top val=&quot;326&quot;/&gt;&lt;width val=&quot;865&quot;/&gt;&lt;height val=&quot;12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6DFE4E7-8A7A-4B0A-A73F-54A0C3B8F3D2}&quot;/&gt;&lt;isInvalidForFieldText val=&quot;0&quot;/&gt;&lt;Image&gt;&lt;filename val=&quot;C:\Users\User\AppData\Local\Temp\CP1132793312Session\CPTrustFolder1132793328\PPTImport113212070750\data\asimages\{C6DFE4E7-8A7A-4B0A-A73F-54A0C3B8F3D2}_8.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DBB4A674-2059-47A6-842E-94F674BFDCF9}&quot;/&gt;&lt;isInvalidForFieldText val=&quot;0&quot;/&gt;&lt;Image&gt;&lt;filename val=&quot;C:\Users\User\AppData\Local\Temp\CP1132793312Session\CPTrustFolder1132793328\PPTImport113212070750\data\asimages\{DBB4A674-2059-47A6-842E-94F674BFDCF9}_9.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758CBBD2-1EA4-4BC0-A739-91BF9B87385F}&quot;/&gt;&lt;isInvalidForFieldText val=&quot;0&quot;/&gt;&lt;Image&gt;&lt;filename val=&quot;C:\Users\User\AppData\Local\Temp\CP1132793312Session\CPTrustFolder1132793328\PPTImport113212070750\data\asimages\{758CBBD2-1EA4-4BC0-A739-91BF9B87385F}_9.png&quot;/&gt;&lt;left val=&quot;41&quot;/&gt;&lt;top val=&quot;209&quot;/&gt;&lt;width val=&quot;871&quot;/&gt;&lt;height val=&quot;54&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4&quot;/&gt;&lt;lineCharCount val=&quot;1&quot;/&gt;&lt;lineCharCount val=&quot;58&quot;/&gt;&lt;lineCharCount val=&quot;20&quot;/&gt;&lt;lineCharCount val=&quot;1&quot;/&gt;&lt;lineCharCount val=&quot;22&quot;/&gt;&lt;lineCharCount val=&quot;1&quot;/&gt;&lt;lineCharCount val=&quot;31&quot;/&gt;&lt;lineCharCount val=&quot;1&quot;/&gt;&lt;lineCharCount val=&quot;55&quot;/&gt;&lt;lineCharCount val=&quot;1&quot;/&gt;&lt;lineCharCount val=&quot;45&quot;/&gt;&lt;/TableIndex&gt;&lt;/ShapeTextInfo&gt;"/>
  <p:tag name="HTML_SHAPEINFO" val="&lt;ThreeDShapeInfo&gt;&lt;uuid val=&quot;{C1535299-A828-4809-8C70-08B7B04A0218}&quot;/&gt;&lt;isInvalidForFieldText val=&quot;0&quot;/&gt;&lt;Image&gt;&lt;filename val=&quot;C:\Users\User\AppData\Local\Temp\CP1132793312Session\CPTrustFolder1132793328\PPTImport113212070750\data\asimages\{C1535299-A828-4809-8C70-08B7B04A0218}_9.png&quot;/&gt;&lt;left val=&quot;47&quot;/&gt;&lt;top val=&quot;267&quot;/&gt;&lt;width val=&quot;865&quot;/&gt;&lt;height val=&quot;40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CA85785-FD81-4E01-A804-BCBF2CA68D8E}&quot;/&gt;&lt;isInvalidForFieldText val=&quot;0&quot;/&gt;&lt;Image&gt;&lt;filename val=&quot;C:\Users\User\AppData\Local\Temp\CP1132793312Session\CPTrustFolder1132793328\PPTImport113212070750\data\asimages\{BCA85785-FD81-4E01-A804-BCBF2CA68D8E}_9.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17FFAF7E-1B55-44E5-A3C9-7CF713B0EEC9}&quot;/&gt;&lt;isInvalidForFieldText val=&quot;0&quot;/&gt;&lt;Image&gt;&lt;filename val=&quot;C:\Users\User\AppData\Local\Temp\CP1132793312Session\CPTrustFolder1132793328\PPTImport113212070750\data\asimages\{17FFAF7E-1B55-44E5-A3C9-7CF713B0EEC9}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74&quot;/&gt;&lt;lineCharCount val=&quot;67&quot;/&gt;&lt;lineCharCount val=&quot;14&quot;/&gt;&lt;/TableIndex&gt;&lt;/ShapeTextInfo&gt;"/>
  <p:tag name="HTML_SHAPEINFO" val="&lt;ThreeDShapeInfo&gt;&lt;uuid val=&quot;{8BEA8FE0-0405-4FD9-9495-A8B0EE27E5A3}&quot;/&gt;&lt;isInvalidForFieldText val=&quot;0&quot;/&gt;&lt;Image&gt;&lt;filename val=&quot;C:\Users\User\AppData\Local\Temp\CP1132793312Session\CPTrustFolder1132793328\PPTImport113212070750\data\asimages\{8BEA8FE0-0405-4FD9-9495-A8B0EE27E5A3}_10.png&quot;/&gt;&lt;left val=&quot;40&quot;/&gt;&lt;top val=&quot;212&quot;/&gt;&lt;width val=&quot;883&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30C44AE-3851-4A3F-9788-FDAE08614D8F}&quot;/&gt;&lt;isInvalidForFieldText val=&quot;0&quot;/&gt;&lt;Image&gt;&lt;filename val=&quot;C:\Users\User\AppData\Local\Temp\CP1132793312Session\CPTrustFolder1132793328\PPTImport113212070750\data\asimages\{B30C44AE-3851-4A3F-9788-FDAE08614D8F}_10.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C85CCBBE-82AF-4DA2-A87B-7732A2CDF8D8}&quot;/&gt;&lt;isInvalidForFieldText val=&quot;0&quot;/&gt;&lt;Image&gt;&lt;filename val=&quot;C:\Users\User\AppData\Local\Temp\CP1132793312Session\CPTrustFolder1132793328\PPTImport113212070750\data\asimages\{C85CCBBE-82AF-4DA2-A87B-7732A2CDF8D8}_11.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13&quot;/&gt;&lt;/TableIndex&gt;&lt;/ShapeTextInfo&gt;"/>
  <p:tag name="HTML_SHAPEINFO" val="&lt;ThreeDShapeInfo&gt;&lt;uuid val=&quot;{07A5AB2B-9F41-4C03-9E96-82C707082AAC}&quot;/&gt;&lt;isInvalidForFieldText val=&quot;0&quot;/&gt;&lt;Image&gt;&lt;filename val=&quot;C:\Users\User\AppData\Local\Temp\CP1132793312Session\CPTrustFolder1132793328\PPTImport113212070750\data\asimages\{07A5AB2B-9F41-4C03-9E96-82C707082AAC}_11.png&quot;/&gt;&lt;left val=&quot;40&quot;/&gt;&lt;top val=&quot;212&quot;/&gt;&lt;width val=&quot;871&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07AA11-C4FE-48DD-905A-B4A5F5DAC235}&quot;/&gt;&lt;isInvalidForFieldText val=&quot;0&quot;/&gt;&lt;Image&gt;&lt;filename val=&quot;C:\Users\User\AppData\Local\Temp\CP1132793312Session\CPTrustFolder1132793328\PPTImport113212070750\data\asimages\{E507AA11-C4FE-48DD-905A-B4A5F5DAC235}_11.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4BCA422-BF7D-4EDB-A4AD-3646F949728F}&quot;/&gt;&lt;isInvalidForFieldText val=&quot;0&quot;/&gt;&lt;Image&gt;&lt;filename val=&quot;C:\Users\User\AppData\Local\Temp\CP1132793312Session\CPTrustFolder1132793328\PPTImport113212070750\data\asimages\{84BCA422-BF7D-4EDB-A4AD-3646F949728F}_12.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23&quot;/&gt;&lt;/TableIndex&gt;&lt;/ShapeTextInfo&gt;"/>
  <p:tag name="HTML_SHAPEINFO" val="&lt;ThreeDShapeInfo&gt;&lt;uuid val=&quot;{E0EF37C0-59D6-4D13-9EAC-E7D8072101CB}&quot;/&gt;&lt;isInvalidForFieldText val=&quot;0&quot;/&gt;&lt;Image&gt;&lt;filename val=&quot;C:\Users\User\AppData\Local\Temp\CP1132793312Session\CPTrustFolder1132793328\PPTImport113212070750\data\asimages\{E0EF37C0-59D6-4D13-9EAC-E7D8072101CB}_12.png&quot;/&gt;&lt;left val=&quot;40&quot;/&gt;&lt;top val=&quot;208&quot;/&gt;&lt;width val=&quot;871&quot;/&gt;&lt;height val=&quot;86&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58&quot;/&gt;&lt;lineCharCount val=&quot;68&quot;/&gt;&lt;lineCharCount val=&quot;36&quot;/&gt;&lt;/TableIndex&gt;&lt;/ShapeTextInfo&gt;"/>
  <p:tag name="HTML_SHAPEINFO" val="&lt;ThreeDShapeInfo&gt;&lt;uuid val=&quot;{37AC1225-9C58-4E5B-BF22-307234F817A4}&quot;/&gt;&lt;isInvalidForFieldText val=&quot;0&quot;/&gt;&lt;Image&gt;&lt;filename val=&quot;C:\Users\User\AppData\Local\Temp\CP1132793312Session\CPTrustFolder1132793328\PPTImport113212070750\data\asimages\{37AC1225-9C58-4E5B-BF22-307234F817A4}_12.png&quot;/&gt;&lt;left val=&quot;47&quot;/&gt;&lt;top val=&quot;316&quot;/&gt;&lt;width val=&quot;865&quot;/&gt;&lt;height val=&quot;161&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F297E80-58C2-44EC-837D-38ED0B240758}&quot;/&gt;&lt;isInvalidForFieldText val=&quot;0&quot;/&gt;&lt;Image&gt;&lt;filename val=&quot;C:\Users\User\AppData\Local\Temp\CP1132793312Session\CPTrustFolder1132793328\PPTImport113212070750\data\asimages\{3F297E80-58C2-44EC-837D-38ED0B240758}_12.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2F4C2DB1-9440-42B8-A164-A7F118F4F668}&quot;/&gt;&lt;isInvalidForFieldText val=&quot;0&quot;/&gt;&lt;Image&gt;&lt;filename val=&quot;C:\Users\User\AppData\Local\Temp\CP1132793312Session\CPTrustFolder1132793328\PPTImport113212070750\data\asimages\{2F4C2DB1-9440-42B8-A164-A7F118F4F668}_13.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3&quot;/&gt;&lt;lineCharCount val=&quot;68&quot;/&gt;&lt;lineCharCount val=&quot;1&quot;/&gt;&lt;lineCharCount val=&quot;69&quot;/&gt;&lt;lineCharCount val=&quot;18&quot;/&gt;&lt;/TableIndex&gt;&lt;/ShapeTextInfo&gt;"/>
  <p:tag name="HTML_SHAPEINFO" val="&lt;ThreeDShapeInfo&gt;&lt;uuid val=&quot;{3AAD9454-2F6A-4FD8-850D-10DD51590DC2}&quot;/&gt;&lt;isInvalidForFieldText val=&quot;0&quot;/&gt;&lt;Image&gt;&lt;filename val=&quot;C:\Users\User\AppData\Local\Temp\CP1132793312Session\CPTrustFolder1132793328\PPTImport113212070750\data\asimages\{3AAD9454-2F6A-4FD8-850D-10DD51590DC2}_13.png&quot;/&gt;&lt;left val=&quot;40&quot;/&gt;&lt;top val=&quot;212&quot;/&gt;&lt;width val=&quot;871&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87B916-3C7A-47D5-BA8C-9435B86FD2D5}&quot;/&gt;&lt;isInvalidForFieldText val=&quot;0&quot;/&gt;&lt;Image&gt;&lt;filename val=&quot;C:\Users\User\AppData\Local\Temp\CP1132793312Session\CPTrustFolder1132793328\PPTImport113212070750\data\asimages\{1B87B916-3C7A-47D5-BA8C-9435B86FD2D5}_13.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C98955BF-5A88-48A7-88E7-7B312DC47515}&quot;/&gt;&lt;isInvalidForFieldText val=&quot;0&quot;/&gt;&lt;Image&gt;&lt;filename val=&quot;C:\Users\User\AppData\Local\Temp\CP1132793312Session\CPTrustFolder1132793328\PPTImport113212070750\data\asimages\{C98955BF-5A88-48A7-88E7-7B312DC47515}_14.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66&quot;/&gt;&lt;/TableIndex&gt;&lt;/ShapeTextInfo&gt;"/>
  <p:tag name="HTML_SHAPEINFO" val="&lt;ThreeDShapeInfo&gt;&lt;uuid val=&quot;{0D30C292-5EEA-4A24-9B90-4717FAE7E547}&quot;/&gt;&lt;isInvalidForFieldText val=&quot;0&quot;/&gt;&lt;Image&gt;&lt;filename val=&quot;C:\Users\User\AppData\Local\Temp\CP1132793312Session\CPTrustFolder1132793328\PPTImport113212070750\data\asimages\{0D30C292-5EEA-4A24-9B90-4717FAE7E547}_14.png&quot;/&gt;&lt;left val=&quot;40&quot;/&gt;&lt;top val=&quot;212&quot;/&gt;&lt;width val=&quot;871&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40208DE-F264-4046-A7BE-0A1C2B865193}&quot;/&gt;&lt;isInvalidForFieldText val=&quot;0&quot;/&gt;&lt;Image&gt;&lt;filename val=&quot;C:\Users\User\AppData\Local\Temp\CP1132793312Session\CPTrustFolder1132793328\PPTImport113212070750\data\asimages\{940208DE-F264-4046-A7BE-0A1C2B865193}_14.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9CB0639B-9E26-416A-BB7A-920D53D65C57}&quot;/&gt;&lt;isInvalidForFieldText val=&quot;0&quot;/&gt;&lt;Image&gt;&lt;filename val=&quot;C:\Users\User\AppData\Local\Temp\CP1132793312Session\CPTrustFolder1132793328\PPTImport113212070750\data\asimages\{9CB0639B-9E26-416A-BB7A-920D53D65C57}_15.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 name="HTML_SHAPEINFO" val="&lt;ThreeDShapeInfo&gt;&lt;uuid val=&quot;{CEA2FA53-B112-4373-9D67-AEAB909B2A4E}&quot;/&gt;&lt;isInvalidForFieldText val=&quot;0&quot;/&gt;&lt;Image&gt;&lt;filename val=&quot;C:\Users\User\AppData\Local\Temp\CP1132793312Session\CPTrustFolder1132793328\PPTImport113212070750\data\asimages\{CEA2FA53-B112-4373-9D67-AEAB909B2A4E}_15.png&quot;/&gt;&lt;left val=&quot;41&quot;/&gt;&lt;top val=&quot;209&quot;/&gt;&lt;width val=&quot;871&quot;/&gt;&lt;height val=&quot;54&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3&quot;/&gt;&lt;lineCharCount val=&quot;66&quot;/&gt;&lt;lineCharCount val=&quot;66&quot;/&gt;&lt;lineCharCount val=&quot;1&quot;/&gt;&lt;lineCharCount val=&quot;63&quot;/&gt;&lt;lineCharCount val=&quot;35&quot;/&gt;&lt;lineCharCount val=&quot;1&quot;/&gt;&lt;lineCharCount val=&quot;70&quot;/&gt;&lt;lineCharCount val=&quot;17&quot;/&gt;&lt;/TableIndex&gt;&lt;/ShapeTextInfo&gt;"/>
  <p:tag name="HTML_SHAPEINFO" val="&lt;ThreeDShapeInfo&gt;&lt;uuid val=&quot;{685A9EC8-0DF4-444D-84D8-CF30BED1516E}&quot;/&gt;&lt;isInvalidForFieldText val=&quot;0&quot;/&gt;&lt;Image&gt;&lt;filename val=&quot;C:\Users\User\AppData\Local\Temp\CP1132793312Session\CPTrustFolder1132793328\PPTImport113212070750\data\asimages\{685A9EC8-0DF4-444D-84D8-CF30BED1516E}_15.png&quot;/&gt;&lt;left val=&quot;47&quot;/&gt;&lt;top val=&quot;284&quot;/&gt;&lt;width val=&quot;876&quot;/&gt;&lt;height val=&quot;3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5BB3455-D48D-4DB0-B498-2E92CDDA7CBE}&quot;/&gt;&lt;isInvalidForFieldText val=&quot;0&quot;/&gt;&lt;Image&gt;&lt;filename val=&quot;C:\Users\User\AppData\Local\Temp\CP1132793312Session\CPTrustFolder1132793328\PPTImport113212070750\data\asimages\{25BB3455-D48D-4DB0-B498-2E92CDDA7CBE}_15.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4772913A-DDE3-40FB-8143-AEA8B99073B8}&quot;/&gt;&lt;isInvalidForFieldText val=&quot;0&quot;/&gt;&lt;Image&gt;&lt;filename val=&quot;C:\Users\User\AppData\Local\Temp\CP1132793312Session\CPTrustFolder1132793328\PPTImport113212070750\data\asimages\{4772913A-DDE3-40FB-8143-AEA8B99073B8}_16.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 name="HTML_SHAPEINFO" val="&lt;ThreeDShapeInfo&gt;&lt;uuid val=&quot;{CFD9B64D-9044-4E87-864E-17F98D063304}&quot;/&gt;&lt;isInvalidForFieldText val=&quot;0&quot;/&gt;&lt;Image&gt;&lt;filename val=&quot;C:\Users\User\AppData\Local\Temp\CP1132793312Session\CPTrustFolder1132793328\PPTImport113212070750\data\asimages\{CFD9B64D-9044-4E87-864E-17F98D063304}_16.png&quot;/&gt;&lt;left val=&quot;42&quot;/&gt;&lt;top val=&quot;209&quot;/&gt;&lt;width val=&quot;870&quot;/&gt;&lt;height val=&quot;5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2&quot;/&gt;&lt;lineCharCount val=&quot;63&quot;/&gt;&lt;lineCharCount val=&quot;15&quot;/&gt;&lt;lineCharCount val=&quot;46&quot;/&gt;&lt;lineCharCount val=&quot;61&quot;/&gt;&lt;lineCharCount val=&quot;8&quot;/&gt;&lt;lineCharCount val=&quot;60&quot;/&gt;&lt;/TableIndex&gt;&lt;/ShapeTextInfo&gt;"/>
  <p:tag name="HTML_SHAPEINFO" val="&lt;ThreeDShapeInfo&gt;&lt;uuid val=&quot;{8BECCBB4-E8DA-4309-AC14-4958681F7A15}&quot;/&gt;&lt;isInvalidForFieldText val=&quot;0&quot;/&gt;&lt;Image&gt;&lt;filename val=&quot;C:\Users\User\AppData\Local\Temp\CP1132793312Session\CPTrustFolder1132793328\PPTImport113212070750\data\asimages\{8BECCBB4-E8DA-4309-AC14-4958681F7A15}_16.png&quot;/&gt;&lt;left val=&quot;47&quot;/&gt;&lt;top val=&quot;268&quot;/&gt;&lt;width val=&quot;865&quot;/&gt;&lt;height val=&quot;28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4B61AA6-7DBE-49CB-A58B-398329F66756}&quot;/&gt;&lt;isInvalidForFieldText val=&quot;0&quot;/&gt;&lt;Image&gt;&lt;filename val=&quot;C:\Users\User\AppData\Local\Temp\CP1132793312Session\CPTrustFolder1132793328\PPTImport113212070750\data\asimages\{94B61AA6-7DBE-49CB-A58B-398329F66756}_16.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5D7054D-634B-4A81-96EF-7BFBA036A96D}&quot;/&gt;&lt;isInvalidForFieldText val=&quot;0&quot;/&gt;&lt;Image&gt;&lt;filename val=&quot;C:\Users\User\AppData\Local\Temp\CP1132793312Session\CPTrustFolder1132793328\PPTImport113212070750\data\asimages\{55D7054D-634B-4A81-96EF-7BFBA036A96D}_17.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8CF1548B-7914-495D-A46F-E47545D6FD94}&quot;/&gt;&lt;isInvalidForFieldText val=&quot;0&quot;/&gt;&lt;Image&gt;&lt;filename val=&quot;C:\Users\User\AppData\Local\Temp\CP1132793312Session\CPTrustFolder1132793328\PPTImport113212070750\data\asimages\{8CF1548B-7914-495D-A46F-E47545D6FD94}_17.png&quot;/&gt;&lt;left val=&quot;47&quot;/&gt;&lt;top val=&quot;215&quot;/&gt;&lt;width val=&quot;865&quot;/&gt;&lt;height val=&quot;41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3&quot;/&gt;&lt;/TableIndex&gt;&lt;TableIndex row=&quot;1&quot; col=&quot;2&quot;&gt;&lt;linesCount val=&quot;2&quot;/&gt;&lt;lineCharCount val=&quot;19&quot;/&gt;&lt;lineCharCount val=&quot;13&quot;/&gt;&lt;/TableIndex&gt;&lt;TableIndex row=&quot;1&quot; col=&quot;3&quot;&gt;&lt;linesCount val=&quot;2&quot;/&gt;&lt;lineCharCount val=&quot;13&quot;/&gt;&lt;lineCharCount val=&quot;6&quot;/&gt;&lt;/TableIndex&gt;&lt;TableIndex row=&quot;2&quot; col=&quot;1&quot;&gt;&lt;linesCount val=&quot;11&quot;/&gt;&lt;lineCharCount val=&quot;26&quot;/&gt;&lt;lineCharCount val=&quot;1&quot;/&gt;&lt;lineCharCount val=&quot;30&quot;/&gt;&lt;lineCharCount val=&quot;22&quot;/&gt;&lt;lineCharCount val=&quot;1&quot;/&gt;&lt;lineCharCount val=&quot;29&quot;/&gt;&lt;lineCharCount val=&quot;28&quot;/&gt;&lt;lineCharCount val=&quot;17&quot;/&gt;&lt;lineCharCount val=&quot;1&quot;/&gt;&lt;lineCharCount val=&quot;25&quot;/&gt;&lt;lineCharCount val=&quot;23&quot;/&gt;&lt;/TableIndex&gt;&lt;TableIndex row=&quot;2&quot; col=&quot;2&quot;&gt;&lt;linesCount val=&quot;18&quot;/&gt;&lt;lineCharCount val=&quot;28&quot;/&gt;&lt;lineCharCount val=&quot;26&quot;/&gt;&lt;lineCharCount val=&quot;29&quot;/&gt;&lt;lineCharCount val=&quot;1&quot;/&gt;&lt;lineCharCount val=&quot;22&quot;/&gt;&lt;lineCharCount val=&quot;25&quot;/&gt;&lt;lineCharCount val=&quot;26&quot;/&gt;&lt;lineCharCount val=&quot;19&quot;/&gt;&lt;lineCharCount val=&quot;1&quot;/&gt;&lt;lineCharCount val=&quot;31&quot;/&gt;&lt;lineCharCount val=&quot;25&quot;/&gt;&lt;lineCharCount val=&quot;25&quot;/&gt;&lt;lineCharCount val=&quot;24&quot;/&gt;&lt;lineCharCount val=&quot;14&quot;/&gt;&lt;lineCharCount val=&quot;1&quot;/&gt;&lt;lineCharCount val=&quot;24&quot;/&gt;&lt;lineCharCount val=&quot;28&quot;/&gt;&lt;lineCharCount val=&quot;25&quot;/&gt;&lt;/TableIndex&gt;&lt;TableIndex row=&quot;2&quot; col=&quot;3&quot;&gt;&lt;linesCount val=&quot;7&quot;/&gt;&lt;lineCharCount val=&quot;18&quot;/&gt;&lt;lineCharCount val=&quot;16&quot;/&gt;&lt;lineCharCount val=&quot;1&quot;/&gt;&lt;lineCharCount val=&quot;18&quot;/&gt;&lt;lineCharCount val=&quot;18&quot;/&gt;&lt;lineCharCount val=&quot;18&quot;/&gt;&lt;lineCharCount val=&quot;19&quot;/&gt;&lt;/TableIndex&gt;&lt;/ShapeTextInfo&gt;"/>
  <p:tag name="PRESENTER_SHAPEINFO" val="&lt;ThreeDShapeInfo&gt;&lt;uuid val=&quot;{9405ACD3-D5AF-42E2-905B-6E5F46A70D7C}&quot;/&gt;&lt;isInvalidForFieldText val=&quot;0&quot;/&gt;&lt;Image&gt;&lt;filename val=&quot;C:\Users\User\AppData\Local\Temp\CP1132793312Session\CPTrustFolder1132793328\PPTImport113212070750\data\asimages\{9405ACD3-D5AF-42E2-905B-6E5F46A70D7C}_17.png&quot;/&gt;&lt;left val=&quot;94&quot;/&gt;&lt;top val=&quot;193&quot;/&gt;&lt;width val=&quot;771&quot;/&gt;&lt;height val=&quot;4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4284834-54D4-4C51-9C61-DBE238AF8178}&quot;/&gt;&lt;isInvalidForFieldText val=&quot;0&quot;/&gt;&lt;Image&gt;&lt;filename val=&quot;C:\Users\User\AppData\Local\Temp\CP1132793312Session\CPTrustFolder1132793328\PPTImport113212070750\data\asimages\{74284834-54D4-4C51-9C61-DBE238AF8178}_17.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6BE78BC-70ED-4D53-9E2B-7FF0D81B3571}&quot;/&gt;&lt;isInvalidForFieldText val=&quot;0&quot;/&gt;&lt;Image&gt;&lt;filename val=&quot;C:\Users\User\AppData\Local\Temp\CP1132793312Session\CPTrustFolder1132793328\PPTImport113212070750\data\asimages\{46BE78BC-70ED-4D53-9E2B-7FF0D81B3571}_18.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2&quot;/&gt;&lt;lineCharCount val=&quot;1&quot;/&gt;&lt;lineCharCount val=&quot;64&quot;/&gt;&lt;lineCharCount val=&quot;9&quot;/&gt;&lt;/TableIndex&gt;&lt;/ShapeTextInfo&gt;"/>
  <p:tag name="HTML_SHAPEINFO" val="&lt;ThreeDShapeInfo&gt;&lt;uuid val=&quot;{BFF9C85E-11EC-4AB6-BEE1-399428778A36}&quot;/&gt;&lt;isInvalidForFieldText val=&quot;0&quot;/&gt;&lt;Image&gt;&lt;filename val=&quot;C:\Users\User\AppData\Local\Temp\CP1132793312Session\CPTrustFolder1132793328\PPTImport113212070750\data\asimages\{BFF9C85E-11EC-4AB6-BEE1-399428778A36}_18.png&quot;/&gt;&lt;left val=&quot;40&quot;/&gt;&lt;top val=&quot;212&quot;/&gt;&lt;width val=&quot;871&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C3156AD-3C23-4853-91FA-D83C549923CE}&quot;/&gt;&lt;isInvalidForFieldText val=&quot;0&quot;/&gt;&lt;Image&gt;&lt;filename val=&quot;C:\Users\User\AppData\Local\Temp\CP1132793312Session\CPTrustFolder1132793328\PPTImport113212070750\data\asimages\{EC3156AD-3C23-4853-91FA-D83C549923CE}_18.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7B7871F1-E8A2-463A-821A-25A4A64C2269}&quot;/&gt;&lt;isInvalidForFieldText val=&quot;0&quot;/&gt;&lt;Image&gt;&lt;filename val=&quot;C:\Users\User\AppData\Local\Temp\CP1132793312Session\CPTrustFolder1132793328\PPTImport113212070750\data\asimages\{7B7871F1-E8A2-463A-821A-25A4A64C2269}_19.png&quot;/&gt;&lt;left val=&quot;0&quot;/&gt;&lt;top val=&quot;278&quot;/&gt;&lt;width val=&quot;961&quot;/&gt;&lt;height val=&quot;20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BADC05C-B026-41AC-813C-414EB2043D59}&quot;/&gt;&lt;isInvalidForFieldText val=&quot;0&quot;/&gt;&lt;Image&gt;&lt;filename val=&quot;C:\Users\User\AppData\Local\Temp\CP1132793312Session\CPTrustFolder1132793328\PPTImport113212070750\data\asimages\{FBADC05C-B026-41AC-813C-414EB2043D59}_19.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8D31C82-FF7D-4C06-918C-A738944E8DF8}&quot;/&gt;&lt;isInvalidForFieldText val=&quot;0&quot;/&gt;&lt;Image&gt;&lt;filename val=&quot;C:\Users\User\AppData\Local\Temp\CP1132793312Session\CPTrustFolder1132793328\PPTImport113212070750\data\asimages\{B8D31C82-FF7D-4C06-918C-A738944E8DF8}_20.png&quot;/&gt;&lt;left val=&quot;0&quot;/&gt;&lt;top val=&quot;278&quot;/&gt;&lt;width val=&quot;961&quot;/&gt;&lt;height val=&quot;20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C9543C8-642C-4E49-9107-1697E48886B9}&quot;/&gt;&lt;isInvalidForFieldText val=&quot;0&quot;/&gt;&lt;Image&gt;&lt;filename val=&quot;C:\Users\User\AppData\Local\Temp\CP1132793312Session\CPTrustFolder1132793328\PPTImport113212070750\data\asimages\{0C9543C8-642C-4E49-9107-1697E48886B9}_20.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Using as of April 26</Template>
  <TotalTime>1286</TotalTime>
  <Words>779</Words>
  <Application>Microsoft Office PowerPoint</Application>
  <PresentationFormat>On-screen Show (4:3)</PresentationFormat>
  <Paragraphs>133</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Microsoft Sans Serif</vt:lpstr>
      <vt:lpstr>Tahoma</vt:lpstr>
      <vt:lpstr>Times New Roman</vt:lpstr>
      <vt:lpstr>Wingdings</vt:lpstr>
      <vt:lpstr>Using as of April 26</vt:lpstr>
      <vt:lpstr>IDES Initial Interview - MSC</vt:lpstr>
      <vt:lpstr>Lesson Objectives</vt:lpstr>
      <vt:lpstr>References</vt:lpstr>
      <vt:lpstr>VA’s Role in IDES</vt:lpstr>
      <vt:lpstr>Service Member Characteristics</vt:lpstr>
      <vt:lpstr>Pre-interview Requirements</vt:lpstr>
      <vt:lpstr>Appointments</vt:lpstr>
      <vt:lpstr>Remote Interviews</vt:lpstr>
      <vt:lpstr>VSO Officer</vt:lpstr>
      <vt:lpstr>Initial Interview Requirements</vt:lpstr>
      <vt:lpstr>VA Form 21-0819</vt:lpstr>
      <vt:lpstr>Head to Toe Check</vt:lpstr>
      <vt:lpstr>Ancillary Benefits Claims</vt:lpstr>
      <vt:lpstr>IS-1 Handbook</vt:lpstr>
      <vt:lpstr>Additional Requirements</vt:lpstr>
      <vt:lpstr>VA Medical Examinations</vt:lpstr>
      <vt:lpstr>Close the Interview</vt:lpstr>
      <vt:lpstr>Checklists</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IDES Initial Interview-MSC PowerPoint Presentation</dc:title>
  <dc:subject>MSC</dc:subject>
  <dc:creator>Department of Veterans Affairs, Veterans Benefits Administration, Compensation Service, STAFF</dc:creator>
  <cp:keywords>IDES, initial, interview, preparation, integration, VA, roles, pre-interview, requirements, MSC, process, schedule, rating, disabilities VASRD, service, PEBLO, STR, 21-0819, VA, form, VSO, officer</cp:keywords>
  <dc:description>This lesson is intended to teach the trainees how to prepare for and conduct the IDES Initial Interview. This lesson will contain discussions and exercises that will allow you to gain a better understanding of initial interview preparation and initial interview requirements.</dc:description>
  <cp:lastModifiedBy>Kathy Poole</cp:lastModifiedBy>
  <cp:revision>131</cp:revision>
  <cp:lastPrinted>2000-11-13T16:27:02Z</cp:lastPrinted>
  <dcterms:created xsi:type="dcterms:W3CDTF">2011-07-28T18:32:11Z</dcterms:created>
  <dcterms:modified xsi:type="dcterms:W3CDTF">2018-08-09T19:31:07Z</dcterms:modified>
  <cp:category>NTC Curriculum</cp:category>
  <cp:contentStatus>February 2013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