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3" r:id="rId6"/>
    <p:sldId id="359" r:id="rId7"/>
    <p:sldId id="388" r:id="rId8"/>
    <p:sldId id="398" r:id="rId9"/>
    <p:sldId id="397" r:id="rId10"/>
    <p:sldId id="389" r:id="rId11"/>
    <p:sldId id="396" r:id="rId12"/>
    <p:sldId id="395" r:id="rId13"/>
    <p:sldId id="394" r:id="rId14"/>
    <p:sldId id="393" r:id="rId15"/>
    <p:sldId id="392" r:id="rId16"/>
    <p:sldId id="391" r:id="rId17"/>
    <p:sldId id="399" r:id="rId18"/>
    <p:sldId id="402" r:id="rId19"/>
    <p:sldId id="403" r:id="rId20"/>
    <p:sldId id="401" r:id="rId21"/>
    <p:sldId id="357" r:id="rId22"/>
    <p:sldId id="40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33CC"/>
    <a:srgbClr val="000066"/>
    <a:srgbClr val="CC0000"/>
    <a:srgbClr val="1D3275"/>
    <a:srgbClr val="BBBBFF"/>
    <a:srgbClr val="ABABFF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295" autoAdjust="0"/>
  </p:normalViewPr>
  <p:slideViewPr>
    <p:cSldViewPr showGuides="1">
      <p:cViewPr varScale="1">
        <p:scale>
          <a:sx n="106" d="100"/>
          <a:sy n="106" d="100"/>
        </p:scale>
        <p:origin x="882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127763-033A-4E0E-B39F-A31940C8A8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51CE5C-1E80-47C9-AA2B-E8D04A522B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F5F4B8-BE5A-4429-9F48-B2145CD922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6D00C78-4EB1-47BA-8FB8-AF2941748D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E11EAA49-4B9D-4A50-A973-FD844FC05C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6BB8F7-7902-412C-9C50-9DBE8DA5DF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87A9A5-EEE4-4806-A1C2-207640418F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87FFF01-5EE3-487A-A26C-44A00CE036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225490B-4C92-4B3B-84BD-B9700ADABB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E199036-1E84-4C37-82C8-6A60EF5B48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D5CC1A9-28FC-4F6C-A699-D7B5EC8D8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BD37A4B5-9C37-46F3-BEE1-DA12D71ED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561553-7C4A-4CFA-BFE7-8CDFA52F9E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C48B6954-135F-4029-91FA-FFF2873DA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C42826-1EC1-48AD-AEAA-277480F09D1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DFA4A8D-3B10-4616-9E19-2EBD44676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37828477-401F-42EA-9A1C-EFA9E5845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22534" name="Footer Placeholder 5">
            <a:extLst>
              <a:ext uri="{FF2B5EF4-FFF2-40B4-BE49-F238E27FC236}">
                <a16:creationId xmlns:a16="http://schemas.microsoft.com/office/drawing/2014/main" id="{B8ADBF0E-70FA-420C-8D19-D9E1CE0C7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11B2485-6E73-44A4-A163-39B15A3B9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93E59CB-2747-4C36-B6A5-2EDEB383B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F12B131E-E01B-4B36-9596-D5A8810516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3B50B18-4133-48E2-86AE-94EF353F5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F3FB3EA-BDD8-446C-887E-EFBCDE0E3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4A8A72C3-021B-4A5A-9E39-A98DF49B34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D39124C-99BB-412C-B67D-99CF24AF9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BBEE18-49CF-4C77-BC49-755B61F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0002517D-9ECB-42E0-9AEA-4E69541489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7751D37-954A-4E24-8C4C-E515529C4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ECCB904-468F-449A-8989-83075797E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45F0F674-072B-44AC-972A-8351BA5B46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A139AA-239D-484C-A1E5-42C712B22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154708F-FA7C-4798-A237-7927C8247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355FB98C-49C4-43EA-B3E0-151FC1943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D9C351C-54A6-45CA-855D-2425F4094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89DCEC-E887-470A-826A-731F780F1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1EA799D2-EDBC-4FD1-8957-37BDB78790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8692BD-18B5-4ABB-BFFA-F08C3A6EA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A73A312-714C-482B-89DC-23EA6ED7F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0FCE44CA-CF61-4421-A4E0-DCDC163BF5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9D92C18-5ACF-43F7-9C8B-40CE7E79C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1AEFBFE-29F4-445B-A2B6-C6FB008E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Header Placeholder 3">
            <a:extLst>
              <a:ext uri="{FF2B5EF4-FFF2-40B4-BE49-F238E27FC236}">
                <a16:creationId xmlns:a16="http://schemas.microsoft.com/office/drawing/2014/main" id="{A86F0FC2-DFB4-461E-80CC-C3F510AE01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38917" name="Footer Placeholder 4">
            <a:extLst>
              <a:ext uri="{FF2B5EF4-FFF2-40B4-BE49-F238E27FC236}">
                <a16:creationId xmlns:a16="http://schemas.microsoft.com/office/drawing/2014/main" id="{F57E56CD-2A42-4DF0-A8A7-054DCFFEBE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38918" name="Slide Number Placeholder 5">
            <a:extLst>
              <a:ext uri="{FF2B5EF4-FFF2-40B4-BE49-F238E27FC236}">
                <a16:creationId xmlns:a16="http://schemas.microsoft.com/office/drawing/2014/main" id="{60269CB6-469E-40F9-94F1-2EBEB1DA4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A3AE35-EB81-4D6C-9B9C-DF42E90C1AEE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9D92C18-5ACF-43F7-9C8B-40CE7E79C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1AEFBFE-29F4-445B-A2B6-C6FB008E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Header Placeholder 3">
            <a:extLst>
              <a:ext uri="{FF2B5EF4-FFF2-40B4-BE49-F238E27FC236}">
                <a16:creationId xmlns:a16="http://schemas.microsoft.com/office/drawing/2014/main" id="{A86F0FC2-DFB4-461E-80CC-C3F510AE01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38917" name="Footer Placeholder 4">
            <a:extLst>
              <a:ext uri="{FF2B5EF4-FFF2-40B4-BE49-F238E27FC236}">
                <a16:creationId xmlns:a16="http://schemas.microsoft.com/office/drawing/2014/main" id="{F57E56CD-2A42-4DF0-A8A7-054DCFFEBE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38918" name="Slide Number Placeholder 5">
            <a:extLst>
              <a:ext uri="{FF2B5EF4-FFF2-40B4-BE49-F238E27FC236}">
                <a16:creationId xmlns:a16="http://schemas.microsoft.com/office/drawing/2014/main" id="{60269CB6-469E-40F9-94F1-2EBEB1DA4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A3AE35-EB81-4D6C-9B9C-DF42E90C1AEE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922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43D618-1BEE-42DD-AA8F-E82DE2291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661D218-B155-4709-9D62-BF9C5815A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4DB7D261-6E5A-451B-8E0A-EEB80F8DC9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6970C6-4AF2-4EDC-83CF-19B27B349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7152FFD-E38D-487D-A285-6A544F9F5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AD19C675-BE37-47E7-A281-0B7C256321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33CB50-63AF-4FDB-8725-70509EC89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E4183DC-A0FC-4CD4-AB5D-BD4CDEB16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9D5E13FB-876C-483C-BC7A-C194317E60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C76BCAE-D7B4-4AFB-B877-0CEBE1090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2353B37-8614-4861-AFB8-06F8FA3E3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4ED9AE82-380C-406C-B629-AC033B5A8A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C2AEDEA-C9CD-4D9B-A5C3-749283A5B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6192A3C-4BB6-43A9-96B8-A2F692F5E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D395781C-AD38-406B-8C33-AD78BB93CA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66621A3-C4DC-43EE-A567-E03A62966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AB2DC41-57FA-4858-BAE2-1DB10E180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B3681536-C0EE-4DCF-B42A-1C2C0698EF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3A11F5C-F603-4486-B53D-F5338E713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EFB739B-4165-4734-8640-205A874C8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D9C5EDD7-D59B-4807-8644-DEC0B25ABE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BF1F854-51C9-4934-9BF5-AE6A74ECE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838764-962C-4608-823B-41C946390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F022F6B1-15AD-48AA-8946-206DCA6386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30379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C315D0-0E06-471C-861A-8EFF36B90F6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1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B52B2-03DF-416B-B53A-47D6585CC29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2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5054" indent="-2083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788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264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B52B2-03DF-416B-B53A-47D6585CC29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200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2CD15-626A-4647-ACCF-2812068411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81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veterans">
            <a:extLst>
              <a:ext uri="{FF2B5EF4-FFF2-40B4-BE49-F238E27FC236}">
                <a16:creationId xmlns:a16="http://schemas.microsoft.com/office/drawing/2014/main" id="{9D7DE599-EDF3-41FF-9594-F221E0BC66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3969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B52B2-03DF-416B-B53A-47D6585CC2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75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2EAF10E9-EEC2-4B9A-95A0-91397BBACBB9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Establishing Veteran Status (MSC)</a:t>
            </a:r>
            <a:endParaRPr lang="en-US" i="1" dirty="0">
              <a:latin typeface="+mj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6E5F069-4647-4AF4-9CAC-AA59889B61A6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D043C-38C6-45CF-8199-A8CFBC34E6D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December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F6C7905-9BDA-47B6-97DE-BA3A9C22FB5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National Guard Service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AB5380D-9DDA-45BD-8C98-881E6494284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National Guard Service:</a:t>
            </a:r>
            <a:r>
              <a:rPr lang="en-US" dirty="0"/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730EE-49DB-49BD-A2AA-25342C0067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4BA26-31E2-486F-BAF2-C2FA8E9AED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08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Includes Army National Guard (ARNG) and Air National Guard (ANG)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Operates full-time operational and support programs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similar to the Ready Reserves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27C59E6-4445-4724-B515-43B9ECA2DD8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Service under 10 U.S.C.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ADE2494-A21F-45FC-A283-BC6322B92F3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Under 10 U.S.C</a:t>
            </a:r>
            <a:r>
              <a:rPr lang="en-US" dirty="0"/>
              <a:t>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BBA64-15AC-4476-B722-3F2A436D280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5C012-33FD-46F4-86C8-9CE49BD21D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32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Guard unit or member may be activated for service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117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 VA purposes, reporting members qualify as Active Duty service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117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Active Duty is characterized as Federal Active Duty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8AEBA0B-548E-4AD4-8187-B785B00CC4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Service under 32 U.S.C.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834D10A-C4BF-44E9-B96F-F07D323F08B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For VA purposed, full-time operational or support National Guard service performed under 32 U.S.C. 316, 502, 503, 504, or 505:</a:t>
            </a:r>
            <a:r>
              <a:rPr lang="en-US" dirty="0"/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13E88-71FF-4D8C-A790-4491708C492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490EE-803F-4E82-B3F0-1E10A49EC4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009903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considered Active Duty for Training (ADT)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Does NOT meet the definition of Active Duty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849D55D-ACBD-4BFD-A89B-C2B94EBA987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Character of Discharge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14F17CB-0567-4EEB-B767-F82A34B9673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79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character of discharge could affect whether or not an individual is entitled to VA benefits.</a:t>
            </a: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0" indent="0" eaLnBrk="1"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1CF2A-B8DC-41F8-A31B-96D270DC61F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19360677"/>
              </p:ext>
            </p:extLst>
          </p:nvPr>
        </p:nvGraphicFramePr>
        <p:xfrm>
          <a:off x="838200" y="3124200"/>
          <a:ext cx="7467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 for VA Benefits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Require VA Development and an Administrative Decision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9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Honorable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General Under Conditions Other than Honorable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62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Certain Uncharacterized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62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Certain Uncharacterized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Dishonorable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9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General Under Honorable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Bad Conduct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55D13-3E05-4C12-82C7-28E8CEA980A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CA980854-92D3-4B9D-A924-39BCCF80864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Uncharacterized Discharges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5AF7D6E-6BF7-4053-8E11-CB009C65891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38 CFR 3.12(k) defines uncharacterized discharges as follows: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400050" lvl="2" indent="0" eaLnBrk="1" hangingPunct="1">
              <a:spcAft>
                <a:spcPts val="600"/>
              </a:spcAft>
              <a:buClr>
                <a:srgbClr val="1D3275"/>
              </a:buClr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When enlisted personnel are administratively separated from service on the basis of proceedings initiated on or after October 1, 1982, the separation may be classified as one of three categories.</a:t>
            </a:r>
          </a:p>
          <a:p>
            <a:pPr marL="0" lvl="1" indent="-233363" eaLnBrk="1" hangingPunct="1">
              <a:buClr>
                <a:srgbClr val="1D3275"/>
              </a:buClr>
              <a:buFontTx/>
              <a:buNone/>
              <a:defRPr/>
            </a:pP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2148A-F1FD-4DF4-BEF3-B67425759A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EC30C5F-1F56-458F-BDAE-AF09D711467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Verification of Service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E15515C-4CBB-426D-8EBE-239C673882A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To establish Veteran status:</a:t>
            </a:r>
            <a:r>
              <a:rPr lang="en-US" dirty="0"/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038BD-C6FC-4409-A6AA-7D50F4AC7E0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68D15-EBB4-401C-BAD1-48907591DA9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62660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403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Locate acceptable evidence of service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28650" lvl="1" indent="-403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Verify active service dates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28650" lvl="1" indent="-403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Verify character of discharge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2DB2596-FB33-4A26-9A74-11D6F557C03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Verification of Service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859537A-911D-4CD5-85F4-751A7D2756B0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42900" y="2057400"/>
            <a:ext cx="84582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DD Form 214 and other pieces of evidence are acceptable for verification of service.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9FD48-66DB-4D06-9DBA-97609A10B8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EE1E860-0C3B-425D-83C6-063AD6D0DC3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Incomplete Service Verification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3B3112D-C763-4413-B665-F8AA884E1A8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available evidence is incomplete or information is questionable, request the following:</a:t>
            </a:r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7A866-F79E-4D4D-80D6-5A7586406D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02E17-CE27-429C-840D-73DF1A02D2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124200"/>
            <a:ext cx="8229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Further verification or additional data PIES or DPRIS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Service data from the appropriate service department (such as the State Adjutant General for National Guardsmen) via PIES as provided in M21-1MR III.iii.2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3818-88C3-4A6E-9137-CA69A5D05C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C9840-8E9D-4743-84A2-45FADF7988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A21B52B2-03DF-416B-B53A-47D6585CC29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3818-88C3-4A6E-9137-CA69A5D05C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C9840-8E9D-4743-84A2-45FADF7988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A21B52B2-03DF-416B-B53A-47D6585CC29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6985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AB6C99DE-F70F-4D42-B263-05D5C4E4C33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A5771765-11B1-4EC4-8DDE-3D4B61AA6F4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buClr>
                <a:schemeClr val="tx1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VA benefits entitlement criteria</a:t>
            </a:r>
          </a:p>
          <a:p>
            <a:pPr marL="233363" indent="-233363" eaLnBrk="1">
              <a:buClr>
                <a:schemeClr val="tx1"/>
              </a:buCl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 eaLnBrk="1">
              <a:buClr>
                <a:schemeClr val="tx1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Distinguish Reservist qualification criteria</a:t>
            </a:r>
          </a:p>
          <a:p>
            <a:pPr marL="233363" indent="-233363" eaLnBrk="1">
              <a:buClr>
                <a:schemeClr val="tx1"/>
              </a:buCl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 eaLnBrk="1" fontAlgn="auto" hangingPunct="1">
              <a:buClr>
                <a:schemeClr val="tx1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Distinguish the discharge conditions the entitle an individual to Veterans benefits</a:t>
            </a:r>
          </a:p>
          <a:p>
            <a:pPr marL="233363" indent="-233363" eaLnBrk="1" fontAlgn="auto" hangingPunct="1">
              <a:buClr>
                <a:schemeClr val="tx1"/>
              </a:buCl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 eaLnBrk="1" hangingPunct="1">
              <a:buClr>
                <a:schemeClr val="tx1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acceptable evidence for verification of service 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D5D47-86E5-4C0C-AD17-62AF0AF80C4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A21B52B2-03DF-416B-B53A-47D6585CC29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14E1A5CD-29B8-498A-AAC0-B24C064D3E6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24EA7BD9-DFD6-4428-AE8F-6F4CA8DA390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400">
              <a:latin typeface="Arial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4CEA207-3D22-462A-84B3-25B1617664F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019300"/>
            <a:ext cx="33099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3.1,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3.4 (b)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3.6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3.7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3.12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3.13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3.14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38 CFR 3.203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C257C93A-CEBF-4F95-9C6A-2735F81B420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7552" y="20193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M21-1, Part III, i.2.D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M21-1, Part III.ii.6.2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M21-1, Part III, ii, 6.3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M21-1, Part III.ii.6.4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M21-1, Part III.v.1.B,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VBA Letter 20-09-14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07C00-53AD-47C2-A87C-E51732DE5F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A21B52B2-03DF-416B-B53A-47D6585CC29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71E6609-F7F3-42E3-9F00-4C2602ED65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Definition of a Veteran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0366C06-3333-4486-A370-BFE428216DB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 “Veteran” is: </a:t>
            </a:r>
            <a:r>
              <a:rPr lang="en-US" dirty="0"/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701ED-E11C-493D-B953-18C7B7C54CD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BD5A0-B2C4-42B0-A655-37C2B1155E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17393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person who served in the active military, naval, or air service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Discharged or released under conditions other than dishonorable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8FC6E9FA-D9C5-4521-B5A7-C443065ECBC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Active Duty Qualifications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4AD3167-6BDD-41B2-9A22-F8780360CDA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Active Duty qualifications include: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48ED2-1878-4B08-A624-884DFEA3614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C472E-FCB3-4E31-B60B-0D26D049B2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14600"/>
            <a:ext cx="8229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time occupation in the military, naval, or air force.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period of Active Duty for training during which a person is disabled or dies from a disease or injury incurred or aggravated in the line of duty.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period of inactive duty training during which a person is disabled or dies from an injury incurred or aggravated in the line of duty.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person who is in active or inactive training that is injured, disabled, or dies from an acute myocardial infarction, a cardiac arrest, or a cerebrovascular accident while proceeding directly to or returning directly from a period of training.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DEF1156-8FA9-44E3-82AC-23ECE1E7B95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Minimum Active Duty Service Requirements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C9CA85C-55EF-4806-A761-8703E6D9FE3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000066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Minimum requirements: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63820-0845-476A-80FB-E9C284B8282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50C55-14E2-4C87-B26B-30B2D6EBF2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32"/>
            <a:ext cx="8229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Full period of Active Duty or 24 continuous months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38 CFR 3.12a mandates additional minimum Active Duty service requirements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8B7A143-DB4F-4C36-8DCA-391141DB237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Exceptions to Minimum Service Requirements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D391CF9-81CD-4E29-A30A-3C1ED74489E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M21-1MR III.ii.6.4.c and 38 CFR 3.12a (d):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EBAC7-B87A-4835-A7A0-F76212906D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2ED47-436B-426F-B2A9-AEF5FDEEC08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32"/>
            <a:ext cx="8229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References cover exceptions to minimum service requirement.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9913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Dictates that anyone rated with a service-connected disability does NOT need to fulfill the Minimum Active Duty requirement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D163B195-933F-47BD-8124-3FA252C34A4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Reservist Qualifications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7C48D15-27A2-42CA-9B8F-8EC2391C119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types of Reserve programs are considered Active Duty:</a:t>
            </a:r>
            <a:r>
              <a:rPr lang="en-US" altLang="en-US" dirty="0"/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AC7CA-7A90-4E34-9871-36533FC1297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B1769-BC72-48B3-AFCD-425C0938C1F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57299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Guard Reserve (AGR)</a:t>
            </a: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Duty Support Program (ADS)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08271F85-03EB-494C-BA59-FD3A63591A1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en-US" dirty="0"/>
              <a:t>Reserves Programs Not Considered Active Duty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7992D61-94E6-4B07-B636-D9F22784137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 eaLnBrk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Rules for determining Active Duty for Reservists are determined by the type of activation.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5335B-B16B-4B25-AFDF-C21F4B1A63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9BC315D0-0E06-471C-861A-8EFF36B90F6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DUMMYTAG" val="&lt;DummyForForceWrite&gt;&lt;/DummyForForceWrite&gt;"/>
  <p:tag name="HTML_SHAPEINFO" val="&lt;ThreeDShapeInfo&gt;&lt;uuid val=&quot;{8B76F4EF-D603-41FC-A36E-55EA633A75B9}&quot;/&gt;&lt;isInvalidForFieldText val=&quot;0&quot;/&gt;&lt;Image&gt;&lt;filename val=&quot;C:\Users\User\AppData\Local\Temp\CP1939289131593Session\CPTrustFolder1939289131593\PPTImport1939293423750\data\asimages\{8B76F4EF-D603-41FC-A36E-55EA633A75B9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50EA0FC-223E-4024-9812-DFA327708533}&quot;/&gt;&lt;isInvalidForFieldText val=&quot;0&quot;/&gt;&lt;Image&gt;&lt;filename val=&quot;C:\Users\User\AppData\Local\Temp\CP1939289131593Session\CPTrustFolder1939289131593\PPTImport1939293423750\data\asimages\{950EA0FC-223E-4024-9812-DFA327708533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7ECE44E3-F76F-47DC-8FA0-42630410820F}&quot;/&gt;&lt;isInvalidForFieldText val=&quot;0&quot;/&gt;&lt;Image&gt;&lt;filename val=&quot;C:\Users\User\AppData\Local\Temp\CP1939289131593Session\CPTrustFolder1939289131593\PPTImport1939293423750\data\asimages\{7ECE44E3-F76F-47DC-8FA0-42630410820F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D1B345D-EE78-4A32-8528-2EF86339CBE2}&quot;/&gt;&lt;isInvalidForFieldText val=&quot;0&quot;/&gt;&lt;Image&gt;&lt;filename val=&quot;C:\Users\User\AppData\Local\Temp\CP1939289131593Session\CPTrustFolder1939289131593\PPTImport1939293423750\data\asimages\{2D1B345D-EE78-4A32-8528-2EF86339CBE2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2&quot;/&gt;&lt;lineCharCount val=&quot;1&quot;/&gt;&lt;lineCharCount val=&quot;45&quot;/&gt;&lt;lineCharCount val=&quot;1&quot;/&gt;&lt;lineCharCount val=&quot;66&quot;/&gt;&lt;lineCharCount val=&quot;18&quot;/&gt;&lt;lineCharCount val=&quot;1&quot;/&gt;&lt;lineCharCount val=&quot;57&quot;/&gt;&lt;/TableIndex&gt;&lt;/ShapeTextInfo&gt;"/>
  <p:tag name="HTML_SHAPEINFO" val="&lt;ThreeDShapeInfo&gt;&lt;uuid val=&quot;{FD1D9FC7-89A9-45DD-B89C-3AC9EBA32BEE}&quot;/&gt;&lt;isInvalidForFieldText val=&quot;0&quot;/&gt;&lt;Image&gt;&lt;filename val=&quot;C:\Users\User\AppData\Local\Temp\CP1939289131593Session\CPTrustFolder1939289131593\PPTImport1939293423750\data\asimages\{FD1D9FC7-89A9-45DD-B89C-3AC9EBA32BEE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2793635-0797-407F-AD2E-0413153FC4E5}&quot;/&gt;&lt;isInvalidForFieldText val=&quot;0&quot;/&gt;&lt;Image&gt;&lt;filename val=&quot;C:\Users\User\AppData\Local\Temp\CP1939289131593Session\CPTrustFolder1939289131593\PPTImport1939293423750\data\asimages\{82793635-0797-407F-AD2E-0413153FC4E5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E682B47-F7EC-427D-A3F9-99DAA0CB0958}&quot;/&gt;&lt;isInvalidForFieldText val=&quot;0&quot;/&gt;&lt;Image&gt;&lt;filename val=&quot;C:\Users\User\AppData\Local\Temp\CP1939289131593Session\CPTrustFolder1939289131593\PPTImport1939293423750\data\asimages\{7E682B47-F7EC-427D-A3F9-99DAA0CB0958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FB7AE0C-B4CA-4EBD-8935-683601617E48}&quot;/&gt;&lt;isInvalidForFieldText val=&quot;0&quot;/&gt;&lt;Image&gt;&lt;filename val=&quot;C:\Users\User\AppData\Local\Temp\CP1939289131593Session\CPTrustFolder1939289131593\PPTImport1939293423750\data\asimages\{5FB7AE0C-B4CA-4EBD-8935-683601617E48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15&quot;/&gt;&lt;lineCharCount val=&quot;11&quot;/&gt;&lt;lineCharCount val=&quot;12&quot;/&gt;&lt;lineCharCount val=&quot;12&quot;/&gt;&lt;lineCharCount val=&quot;12&quot;/&gt;&lt;lineCharCount val=&quot;12&quot;/&gt;&lt;lineCharCount val=&quot;12&quot;/&gt;&lt;/TableIndex&gt;&lt;/ShapeTextInfo&gt;"/>
  <p:tag name="HTML_SHAPEINFO" val="&lt;ThreeDShapeInfo&gt;&lt;uuid val=&quot;{CEE54747-9A75-46EA-9CEE-878401E89C28}&quot;/&gt;&lt;isInvalidForFieldText val=&quot;0&quot;/&gt;&lt;Image&gt;&lt;filename val=&quot;C:\Users\User\AppData\Local\Temp\CP1939289131593Session\CPTrustFolder1939289131593\PPTImport1939293423750\data\asimages\{CEE54747-9A75-46EA-9CEE-878401E89C28}_3.png&quot;/&gt;&lt;left val=&quot;74&quot;/&gt;&lt;top val=&quot;208&quot;/&gt;&lt;width val=&quot;354&quot;/&gt;&lt;height val=&quot;34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23&quot;/&gt;&lt;lineCharCount val=&quot;25&quot;/&gt;&lt;lineCharCount val=&quot;23&quot;/&gt;&lt;lineCharCount val=&quot;24&quot;/&gt;&lt;lineCharCount val=&quot;19&quot;/&gt;&lt;/TableIndex&gt;&lt;/ShapeTextInfo&gt;"/>
  <p:tag name="HTML_SHAPEINFO" val="&lt;ThreeDShapeInfo&gt;&lt;uuid val=&quot;{2859E41C-C1F2-403F-B5C6-50D2CF9FA476}&quot;/&gt;&lt;isInvalidForFieldText val=&quot;0&quot;/&gt;&lt;Image&gt;&lt;filename val=&quot;C:\Users\User\AppData\Local\Temp\CP1939289131593Session\CPTrustFolder1939289131593\PPTImport1939293423750\data\asimages\{2859E41C-C1F2-403F-B5C6-50D2CF9FA476}_3.png&quot;/&gt;&lt;left val=&quot;497&quot;/&gt;&lt;top val=&quot;208&quot;/&gt;&lt;width val=&quot;454&quot;/&gt;&lt;height val=&quot;33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F873B56-0B79-4D4C-A20C-9B5747D47FF3}&quot;/&gt;&lt;isInvalidForFieldText val=&quot;0&quot;/&gt;&lt;Image&gt;&lt;filename val=&quot;C:\Users\User\AppData\Local\Temp\CP1939289131593Session\CPTrustFolder1939289131593\PPTImport1939293423750\data\asimages\{8F873B56-0B79-4D4C-A20C-9B5747D47FF3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B150E3B9-A3CA-4D79-9264-BFFE8DE17FC6}&quot;/&gt;&lt;isInvalidForFieldText val=&quot;0&quot;/&gt;&lt;Image&gt;&lt;filename val=&quot;C:\Users\User\AppData\Local\Temp\CP1939289131593Session\CPTrustFolder1939289131593\PPTImport1939293423750\data\asimages\{B150E3B9-A3CA-4D79-9264-BFFE8DE17FC6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4F0A2BEB-1055-4DD2-839E-10623980D5AD}&quot;/&gt;&lt;isInvalidForFieldText val=&quot;0&quot;/&gt;&lt;Image&gt;&lt;filename val=&quot;C:\Users\User\AppData\Local\Temp\CP1939289131593Session\CPTrustFolder1939289131593\PPTImport1939293423750\data\asimages\{4F0A2BEB-1055-4DD2-839E-10623980D5AD}_4.png&quot;/&gt;&lt;left val=&quot;40&quot;/&gt;&lt;top val=&quot;212&quot;/&gt;&lt;width val=&quot;871&quot;/&gt;&lt;height val=&quot;5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FDCFC99-E785-4C3F-BA24-B8E662972501}&quot;/&gt;&lt;isInvalidForFieldText val=&quot;0&quot;/&gt;&lt;Image&gt;&lt;filename val=&quot;C:\Users\User\AppData\Local\Temp\CP1939289131593Session\CPTrustFolder1939289131593\PPTImport1939293423750\data\asimages\{CFDCFC99-E785-4C3F-BA24-B8E662972501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1&quot;/&gt;&lt;lineCharCount val=&quot;64&quot;/&gt;&lt;/TableIndex&gt;&lt;/ShapeTextInfo&gt;"/>
  <p:tag name="HTML_SHAPEINFO" val="&lt;ThreeDShapeInfo&gt;&lt;uuid val=&quot;{AA01F037-9762-4C82-9270-FDBB6FD3C14F}&quot;/&gt;&lt;isInvalidForFieldText val=&quot;0&quot;/&gt;&lt;Image&gt;&lt;filename val=&quot;C:\Users\User\AppData\Local\Temp\CP1939289131593Session\CPTrustFolder1939289131593\PPTImport1939293423750\data\asimages\{AA01F037-9762-4C82-9270-FDBB6FD3C14F}_4.png&quot;/&gt;&lt;left val=&quot;47&quot;/&gt;&lt;top val=&quot;281&quot;/&gt;&lt;width val=&quot;865&quot;/&gt;&lt;height val=&quot;12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C57FE61-041E-4AB1-945D-0AD384340050}&quot;/&gt;&lt;isInvalidForFieldText val=&quot;0&quot;/&gt;&lt;Image&gt;&lt;filename val=&quot;C:\Users\User\AppData\Local\Temp\CP1939289131593Session\CPTrustFolder1939289131593\PPTImport1939293423750\data\asimages\{7C57FE61-041E-4AB1-945D-0AD384340050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91501A75-32E6-4833-A377-C94CD9AB6C78}&quot;/&gt;&lt;isInvalidForFieldText val=&quot;0&quot;/&gt;&lt;Image&gt;&lt;filename val=&quot;C:\Users\User\AppData\Local\Temp\CP1939289131593Session\CPTrustFolder1939289131593\PPTImport1939293423750\data\asimages\{91501A75-32E6-4833-A377-C94CD9AB6C78}_5.png&quot;/&gt;&lt;left val=&quot;40&quot;/&gt;&lt;top val=&quot;212&quot;/&gt;&lt;width val=&quot;871&quot;/&gt;&lt;height val=&quot;5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BE331CA-111A-4587-813B-DFAB33DAB556}&quot;/&gt;&lt;isInvalidForFieldText val=&quot;0&quot;/&gt;&lt;Image&gt;&lt;filename val=&quot;C:\Users\User\AppData\Local\Temp\CP1939289131593Session\CPTrustFolder1939289131593\PPTImport1939293423750\data\asimages\{FBE331CA-111A-4587-813B-DFAB33DAB556}_5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9&quot;/&gt;&lt;lineCharCount val=&quot;64&quot;/&gt;&lt;lineCharCount val=&quot;68&quot;/&gt;&lt;lineCharCount val=&quot;18&quot;/&gt;&lt;lineCharCount val=&quot;62&quot;/&gt;&lt;lineCharCount val=&quot;70&quot;/&gt;&lt;lineCharCount val=&quot;6&quot;/&gt;&lt;lineCharCount val=&quot;66&quot;/&gt;&lt;lineCharCount val=&quot;65&quot;/&gt;&lt;lineCharCount val=&quot;70&quot;/&gt;&lt;lineCharCount val=&quot;46&quot;/&gt;&lt;/TableIndex&gt;&lt;/ShapeTextInfo&gt;"/>
  <p:tag name="HTML_SHAPEINFO" val="&lt;ThreeDShapeInfo&gt;&lt;uuid val=&quot;{1E188636-9E97-4249-8881-BF0486910029}&quot;/&gt;&lt;isInvalidForFieldText val=&quot;0&quot;/&gt;&lt;Image&gt;&lt;filename val=&quot;C:\Users\User\AppData\Local\Temp\CP1939289131593Session\CPTrustFolder1939289131593\PPTImport1939293423750\data\asimages\{1E188636-9E97-4249-8881-BF0486910029}_5.png&quot;/&gt;&lt;left val=&quot;47&quot;/&gt;&lt;top val=&quot;260&quot;/&gt;&lt;width val=&quot;874&quot;/&gt;&lt;height val=&quot;401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2CDA3BD4-DAB6-403E-96FC-CC14D26F684C}&quot;/&gt;&lt;isInvalidForFieldText val=&quot;0&quot;/&gt;&lt;Image&gt;&lt;filename val=&quot;C:\Users\User\AppData\Local\Temp\CP1939289131593Session\CPTrustFolder1939289131593\PPTImport1939293423750\data\asimages\{2CDA3BD4-DAB6-403E-96FC-CC14D26F684C}_6.png&quot;/&gt;&lt;left val=&quot;0&quot;/&gt;&lt;top val=&quot;75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928F8731-E573-4D56-A644-3E6278EB73D1}&quot;/&gt;&lt;isInvalidForFieldText val=&quot;0&quot;/&gt;&lt;Image&gt;&lt;filename val=&quot;C:\Users\User\AppData\Local\Temp\CP1939289131593Session\CPTrustFolder1939289131593\PPTImport1939293423750\data\asimages\{928F8731-E573-4D56-A644-3E6278EB73D1}_6.png&quot;/&gt;&lt;left val=&quot;40&quot;/&gt;&lt;top val=&quot;212&quot;/&gt;&lt;width val=&quot;871&quot;/&gt;&lt;height val=&quot;5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8D9A2E5-E168-4CD6-8A8F-6CAAEEC5BDC9}&quot;/&gt;&lt;isInvalidForFieldText val=&quot;0&quot;/&gt;&lt;Image&gt;&lt;filename val=&quot;C:\Users\User\AppData\Local\Temp\CP1939289131593Session\CPTrustFolder1939289131593\PPTImport1939293423750\data\asimages\{A8D9A2E5-E168-4CD6-8A8F-6CAAEEC5BDC9}_6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1&quot;/&gt;&lt;lineCharCount val=&quot;1&quot;/&gt;&lt;lineCharCount val=&quot;61&quot;/&gt;&lt;lineCharCount val=&quot;14&quot;/&gt;&lt;/TableIndex&gt;&lt;/ShapeTextInfo&gt;"/>
  <p:tag name="HTML_SHAPEINFO" val="&lt;ThreeDShapeInfo&gt;&lt;uuid val=&quot;{8B1F2ECB-C068-4132-BC68-79CF003C05B1}&quot;/&gt;&lt;isInvalidForFieldText val=&quot;0&quot;/&gt;&lt;Image&gt;&lt;filename val=&quot;C:\Users\User\AppData\Local\Temp\CP1939289131593Session\CPTrustFolder1939289131593\PPTImport1939293423750\data\asimages\{8B1F2ECB-C068-4132-BC68-79CF003C05B1}_6.png&quot;/&gt;&lt;left val=&quot;47&quot;/&gt;&lt;top val=&quot;268&quot;/&gt;&lt;width val=&quot;865&quot;/&gt;&lt;height val=&quot;161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91B5E464-4659-4DFE-A67D-5282673998C7}&quot;/&gt;&lt;isInvalidForFieldText val=&quot;0&quot;/&gt;&lt;Image&gt;&lt;filename val=&quot;C:\Users\User\AppData\Local\Temp\CP1939289131593Session\CPTrustFolder1939289131593\PPTImport1939293423750\data\asimages\{91B5E464-4659-4DFE-A67D-5282673998C7}_7.png&quot;/&gt;&lt;left val=&quot;0&quot;/&gt;&lt;top val=&quot;75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DF35A837-0026-4D87-934E-5468E86F2B3C}&quot;/&gt;&lt;isInvalidForFieldText val=&quot;0&quot;/&gt;&lt;Image&gt;&lt;filename val=&quot;C:\Users\User\AppData\Local\Temp\CP1939289131593Session\CPTrustFolder1939289131593\PPTImport1939293423750\data\asimages\{DF35A837-0026-4D87-934E-5468E86F2B3C}_7.png&quot;/&gt;&lt;left val=&quot;40&quot;/&gt;&lt;top val=&quot;212&quot;/&gt;&lt;width val=&quot;871&quot;/&gt;&lt;height val=&quot;5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B897A56-FD34-4758-9902-6DD15F72BE69}&quot;/&gt;&lt;isInvalidForFieldText val=&quot;0&quot;/&gt;&lt;Image&gt;&lt;filename val=&quot;C:\Users\User\AppData\Local\Temp\CP1939289131593Session\CPTrustFolder1939289131593\PPTImport1939293423750\data\asimages\{DB897A56-FD34-4758-9902-6DD15F72BE69}_7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0&quot;/&gt;&lt;lineCharCount val=&quot;1&quot;/&gt;&lt;lineCharCount val=&quot;63&quot;/&gt;&lt;lineCharCount val=&quot;62&quot;/&gt;&lt;/TableIndex&gt;&lt;/ShapeTextInfo&gt;"/>
  <p:tag name="HTML_SHAPEINFO" val="&lt;ThreeDShapeInfo&gt;&lt;uuid val=&quot;{2B69CFCA-AB72-4FEA-A59E-FB4C27C4A680}&quot;/&gt;&lt;isInvalidForFieldText val=&quot;0&quot;/&gt;&lt;Image&gt;&lt;filename val=&quot;C:\Users\User\AppData\Local\Temp\CP1939289131593Session\CPTrustFolder1939289131593\PPTImport1939293423750\data\asimages\{2B69CFCA-AB72-4FEA-A59E-FB4C27C4A680}_7.png&quot;/&gt;&lt;left val=&quot;47&quot;/&gt;&lt;top val=&quot;268&quot;/&gt;&lt;width val=&quot;865&quot;/&gt;&lt;height val=&quot;161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CD7437A8-DF42-4B13-AA81-67DA3968FE94}&quot;/&gt;&lt;isInvalidForFieldText val=&quot;0&quot;/&gt;&lt;Image&gt;&lt;filename val=&quot;C:\Users\User\AppData\Local\Temp\CP1939289131593Session\CPTrustFolder1939289131593\PPTImport1939293423750\data\asimages\{CD7437A8-DF42-4B13-AA81-67DA3968FE94}_8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8&quot;/&gt;&lt;/TableIndex&gt;&lt;/ShapeTextInfo&gt;"/>
  <p:tag name="HTML_SHAPEINFO" val="&lt;ThreeDShapeInfo&gt;&lt;uuid val=&quot;{7303DB69-7CB9-4D65-8B66-86A4B99ED98C}&quot;/&gt;&lt;isInvalidForFieldText val=&quot;0&quot;/&gt;&lt;Image&gt;&lt;filename val=&quot;C:\Users\User\AppData\Local\Temp\CP1939289131593Session\CPTrustFolder1939289131593\PPTImport1939293423750\data\asimages\{7303DB69-7CB9-4D65-8B66-86A4B99ED98C}_8.png&quot;/&gt;&lt;left val=&quot;40&quot;/&gt;&lt;top val=&quot;212&quot;/&gt;&lt;width val=&quot;871&quot;/&gt;&lt;height val=&quot;5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16587FA-050F-4E8B-AF6F-C2C828F72969}&quot;/&gt;&lt;isInvalidForFieldText val=&quot;0&quot;/&gt;&lt;Image&gt;&lt;filename val=&quot;C:\Users\User\AppData\Local\Temp\CP1939289131593Session\CPTrustFolder1939289131593\PPTImport1939293423750\data\asimages\{216587FA-050F-4E8B-AF6F-C2C828F72969}_8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7&quot;/&gt;&lt;lineCharCount val=&quot;1&quot;/&gt;&lt;lineCharCount val=&quot;34&quot;/&gt;&lt;/TableIndex&gt;&lt;/ShapeTextInfo&gt;"/>
  <p:tag name="HTML_SHAPEINFO" val="&lt;ThreeDShapeInfo&gt;&lt;uuid val=&quot;{48D42EC8-9DB3-4F31-967C-7DB68706E621}&quot;/&gt;&lt;isInvalidForFieldText val=&quot;0&quot;/&gt;&lt;Image&gt;&lt;filename val=&quot;C:\Users\User\AppData\Local\Temp\CP1939289131593Session\CPTrustFolder1939289131593\PPTImport1939293423750\data\asimages\{48D42EC8-9DB3-4F31-967C-7DB68706E621}_8.png&quot;/&gt;&lt;left val=&quot;47&quot;/&gt;&lt;top val=&quot;275&quot;/&gt;&lt;width val=&quot;865&quot;/&gt;&lt;height val=&quot;13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2F0E62E8-E5EC-4627-920D-34A6541ACE5E}&quot;/&gt;&lt;isInvalidForFieldText val=&quot;0&quot;/&gt;&lt;Image&gt;&lt;filename val=&quot;C:\Users\User\AppData\Local\Temp\CP1939289131593Session\CPTrustFolder1939289131593\PPTImport1939293423750\data\asimages\{2F0E62E8-E5EC-4627-920D-34A6541ACE5E}_9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19&quot;/&gt;&lt;/TableIndex&gt;&lt;/ShapeTextInfo&gt;"/>
  <p:tag name="HTML_SHAPEINFO" val="&lt;ThreeDShapeInfo&gt;&lt;uuid val=&quot;{17791D50-5C84-4184-A698-AB612D4A65C4}&quot;/&gt;&lt;isInvalidForFieldText val=&quot;0&quot;/&gt;&lt;Image&gt;&lt;filename val=&quot;C:\Users\User\AppData\Local\Temp\CP1939289131593Session\CPTrustFolder1939289131593\PPTImport1939293423750\data\asimages\{17791D50-5C84-4184-A698-AB612D4A65C4}_9.png&quot;/&gt;&lt;left val=&quot;40&quot;/&gt;&lt;top val=&quot;212&quot;/&gt;&lt;width val=&quot;871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F2DAA32-9BF8-4755-9CFE-CFB41F00C45A}&quot;/&gt;&lt;isInvalidForFieldText val=&quot;0&quot;/&gt;&lt;Image&gt;&lt;filename val=&quot;C:\Users\User\AppData\Local\Temp\CP1939289131593Session\CPTrustFolder1939289131593\PPTImport1939293423750\data\asimages\{AF2DAA32-9BF8-4755-9CFE-CFB41F00C45A}_9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F7164D87-422F-4706-9FE3-70138BC222BA}&quot;/&gt;&lt;isInvalidForFieldText val=&quot;0&quot;/&gt;&lt;Image&gt;&lt;filename val=&quot;C:\Users\User\AppData\Local\Temp\CP1939289131593Session\CPTrustFolder1939289131593\PPTImport1939293423750\data\asimages\{F7164D87-422F-4706-9FE3-70138BC222BA}_10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D9EFCC53-EB3F-4FF9-88C8-EB041D2A3B69}&quot;/&gt;&lt;isInvalidForFieldText val=&quot;0&quot;/&gt;&lt;Image&gt;&lt;filename val=&quot;C:\Users\User\AppData\Local\Temp\CP1939289131593Session\CPTrustFolder1939289131593\PPTImport1939293423750\data\asimages\{D9EFCC53-EB3F-4FF9-88C8-EB041D2A3B69}_10.png&quot;/&gt;&lt;left val=&quot;40&quot;/&gt;&lt;top val=&quot;212&quot;/&gt;&lt;width val=&quot;871&quot;/&gt;&lt;height val=&quot;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D6DFD7A-2B65-4E47-B6B7-83DC67350B0D}&quot;/&gt;&lt;isInvalidForFieldText val=&quot;0&quot;/&gt;&lt;Image&gt;&lt;filename val=&quot;C:\Users\User\AppData\Local\Temp\CP1939289131593Session\CPTrustFolder1939289131593\PPTImport1939293423750\data\asimages\{CD6DFD7A-2B65-4E47-B6B7-83DC67350B0D}_10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9&quot;/&gt;&lt;lineCharCount val=&quot;6&quot;/&gt;&lt;lineCharCount val=&quot;1&quot;/&gt;&lt;lineCharCount val=&quot;53&quot;/&gt;&lt;lineCharCount val=&quot;1&quot;/&gt;&lt;lineCharCount val=&quot;33&quot;/&gt;&lt;/TableIndex&gt;&lt;/ShapeTextInfo&gt;"/>
  <p:tag name="HTML_SHAPEINFO" val="&lt;ThreeDShapeInfo&gt;&lt;uuid val=&quot;{EAE80C74-96D2-4002-AFDE-62BB1882057E}&quot;/&gt;&lt;isInvalidForFieldText val=&quot;0&quot;/&gt;&lt;Image&gt;&lt;filename val=&quot;C:\Users\User\AppData\Local\Temp\CP1939289131593Session\CPTrustFolder1939289131593\PPTImport1939293423750\data\asimages\{EAE80C74-96D2-4002-AFDE-62BB1882057E}_10.png&quot;/&gt;&lt;left val=&quot;47&quot;/&gt;&lt;top val=&quot;268&quot;/&gt;&lt;width val=&quot;865&quot;/&gt;&lt;height val=&quot;23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FCEA2D0-83D7-45ED-A198-44762661C316}&quot;/&gt;&lt;isInvalidForFieldText val=&quot;0&quot;/&gt;&lt;Image&gt;&lt;filename val=&quot;C:\Users\User\AppData\Local\Temp\CP1939289131593Session\CPTrustFolder1939289131593\PPTImport1939293423750\data\asimages\{7FCEA2D0-83D7-45ED-A198-44762661C316}_11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3F342AEE-5D34-463A-9E0C-B4F6B379ECCB}&quot;/&gt;&lt;isInvalidForFieldText val=&quot;0&quot;/&gt;&lt;Image&gt;&lt;filename val=&quot;C:\Users\User\AppData\Local\Temp\CP1939289131593Session\CPTrustFolder1939289131593\PPTImport1939293423750\data\asimages\{3F342AEE-5D34-463A-9E0C-B4F6B379ECCB}_11.png&quot;/&gt;&lt;left val=&quot;40&quot;/&gt;&lt;top val=&quot;212&quot;/&gt;&lt;width val=&quot;871&quot;/&gt;&lt;height val=&quot;5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8C93039-23D2-4BCA-A89A-956D0226365C}&quot;/&gt;&lt;isInvalidForFieldText val=&quot;0&quot;/&gt;&lt;Image&gt;&lt;filename val=&quot;C:\Users\User\AppData\Local\Temp\CP1939289131593Session\CPTrustFolder1939289131593\PPTImport1939293423750\data\asimages\{88C93039-23D2-4BCA-A89A-956D0226365C}_11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2&quot;/&gt;&lt;lineCharCount val=&quot;1&quot;/&gt;&lt;lineCharCount val=&quot;66&quot;/&gt;&lt;lineCharCount val=&quot;1&quot;/&gt;&lt;lineCharCount val=&quot;52&quot;/&gt;&lt;/TableIndex&gt;&lt;/ShapeTextInfo&gt;"/>
  <p:tag name="HTML_SHAPEINFO" val="&lt;ThreeDShapeInfo&gt;&lt;uuid val=&quot;{886CCE29-3D3F-4A4D-B2BF-A520F7D4A499}&quot;/&gt;&lt;isInvalidForFieldText val=&quot;0&quot;/&gt;&lt;Image&gt;&lt;filename val=&quot;C:\Users\User\AppData\Local\Temp\CP1939289131593Session\CPTrustFolder1939289131593\PPTImport1939293423750\data\asimages\{886CCE29-3D3F-4A4D-B2BF-A520F7D4A499}_11.png&quot;/&gt;&lt;left val=&quot;47&quot;/&gt;&lt;top val=&quot;268&quot;/&gt;&lt;width val=&quot;868&quot;/&gt;&lt;height val=&quot;201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667F4B1C-246B-4A8D-87FF-6C3105DF3684}&quot;/&gt;&lt;isInvalidForFieldText val=&quot;0&quot;/&gt;&lt;Image&gt;&lt;filename val=&quot;C:\Users\User\AppData\Local\Temp\CP1939289131593Session\CPTrustFolder1939289131593\PPTImport1939293423750\data\asimages\{667F4B1C-246B-4A8D-87FF-6C3105DF3684}_12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62&quot;/&gt;&lt;/TableIndex&gt;&lt;/ShapeTextInfo&gt;"/>
  <p:tag name="HTML_SHAPEINFO" val="&lt;ThreeDShapeInfo&gt;&lt;uuid val=&quot;{11133601-5838-4AAA-B2AE-BACBD9255479}&quot;/&gt;&lt;isInvalidForFieldText val=&quot;0&quot;/&gt;&lt;Image&gt;&lt;filename val=&quot;C:\Users\User\AppData\Local\Temp\CP1939289131593Session\CPTrustFolder1939289131593\PPTImport1939293423750\data\asimages\{11133601-5838-4AAA-B2AE-BACBD9255479}_12.png&quot;/&gt;&lt;left val=&quot;40&quot;/&gt;&lt;top val=&quot;212&quot;/&gt;&lt;width val=&quot;871&quot;/&gt;&lt;height val=&quot;8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53F1D63-E537-47FC-86AB-E37E644C3BD2}&quot;/&gt;&lt;isInvalidForFieldText val=&quot;0&quot;/&gt;&lt;Image&gt;&lt;filename val=&quot;C:\Users\User\AppData\Local\Temp\CP1939289131593Session\CPTrustFolder1939289131593\PPTImport1939293423750\data\asimages\{653F1D63-E537-47FC-86AB-E37E644C3BD2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5&quot;/&gt;&lt;lineCharCount val=&quot;1&quot;/&gt;&lt;lineCharCount val=&quot;44&quot;/&gt;&lt;/TableIndex&gt;&lt;/ShapeTextInfo&gt;"/>
  <p:tag name="HTML_SHAPEINFO" val="&lt;ThreeDShapeInfo&gt;&lt;uuid val=&quot;{A93E5311-C466-4E10-A14A-1369BFE8FC74}&quot;/&gt;&lt;isInvalidForFieldText val=&quot;0&quot;/&gt;&lt;Image&gt;&lt;filename val=&quot;C:\Users\User\AppData\Local\Temp\CP1939289131593Session\CPTrustFolder1939289131593\PPTImport1939293423750\data\asimages\{A93E5311-C466-4E10-A14A-1369BFE8FC74}_12.png&quot;/&gt;&lt;left val=&quot;47&quot;/&gt;&lt;top val=&quot;312&quot;/&gt;&lt;width val=&quot;865&quot;/&gt;&lt;height val=&quot;12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8F17D2F0-3EE5-4A7A-86BC-23A9FFF27307}&quot;/&gt;&lt;isInvalidForFieldText val=&quot;0&quot;/&gt;&lt;Image&gt;&lt;filename val=&quot;C:\Users\User\AppData\Local\Temp\CP1939289131593Session\CPTrustFolder1939289131593\PPTImport1939293423750\data\asimages\{8F17D2F0-3EE5-4A7A-86BC-23A9FFF27307}_13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72&quot;/&gt;&lt;lineCharCount val=&quot;25&quot;/&gt;&lt;lineCharCount val=&quot;1&quot;/&gt;&lt;lineCharCount val=&quot;1&quot;/&gt;&lt;lineCharCount val=&quot;1&quot;/&gt;&lt;lineCharCount val=&quot;9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0DC1EA2B-68EC-41D3-A24B-50AECF40260C}&quot;/&gt;&lt;isInvalidForFieldText val=&quot;0&quot;/&gt;&lt;Image&gt;&lt;filename val=&quot;C:\Users\User\AppData\Local\Temp\CP1939289131593Session\CPTrustFolder1939289131593\PPTImport1939293423750\data\asimages\{0DC1EA2B-68EC-41D3-A24B-50AECF40260C}_13.png&quot;/&gt;&lt;left val=&quot;40&quot;/&gt;&lt;top val=&quot;212&quot;/&gt;&lt;width val=&quot;871&quot;/&gt;&lt;height val=&quot;8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26&quot;/&gt;&lt;/TableIndex&gt;&lt;TableIndex row=&quot;1&quot; col=&quot;2&quot;&gt;&lt;linesCount val=&quot;2&quot;/&gt;&lt;lineCharCount val=&quot;30&quot;/&gt;&lt;lineCharCount val=&quot;23&quot;/&gt;&lt;/TableIndex&gt;&lt;TableIndex row=&quot;2&quot; col=&quot;1&quot;&gt;&lt;linesCount val=&quot;1&quot;/&gt;&lt;lineCharCount val=&quot;9&quot;/&gt;&lt;/TableIndex&gt;&lt;TableIndex row=&quot;2&quot; col=&quot;2&quot;&gt;&lt;linesCount val=&quot;2&quot;/&gt;&lt;lineCharCount val=&quot;36&quot;/&gt;&lt;lineCharCount val=&quot;9&quot;/&gt;&lt;/TableIndex&gt;&lt;TableIndex row=&quot;3&quot; col=&quot;1&quot;&gt;&lt;linesCount val=&quot;1&quot;/&gt;&lt;lineCharCount val=&quot;7&quot;/&gt;&lt;/TableIndex&gt;&lt;TableIndex row=&quot;3&quot; col=&quot;2&quot;&gt;&lt;linesCount val=&quot;1&quot;/&gt;&lt;lineCharCount val=&quot;23&quot;/&gt;&lt;/TableIndex&gt;&lt;TableIndex row=&quot;4&quot; col=&quot;1&quot;&gt;&lt;linesCount val=&quot;1&quot;/&gt;&lt;lineCharCount val=&quot;23&quot;/&gt;&lt;/TableIndex&gt;&lt;TableIndex row=&quot;4&quot; col=&quot;2&quot;&gt;&lt;linesCount val=&quot;1&quot;/&gt;&lt;lineCharCount val=&quot;12&quot;/&gt;&lt;/TableIndex&gt;&lt;TableIndex row=&quot;5&quot; col=&quot;1&quot;&gt;&lt;linesCount val=&quot;2&quot;/&gt;&lt;lineCharCount val=&quot;24&quot;/&gt;&lt;lineCharCount val=&quot;10&quot;/&gt;&lt;/TableIndex&gt;&lt;TableIndex row=&quot;5&quot; col=&quot;2&quot;&gt;&lt;linesCount val=&quot;1&quot;/&gt;&lt;lineCharCount val=&quot;11&quot;/&gt;&lt;/TableIndex&gt;&lt;/ShapeTextInfo&gt;"/>
  <p:tag name="PRESENTER_SHAPEINFO" val="&lt;ThreeDShapeInfo&gt;&lt;uuid val=&quot;{8442D774-D580-493F-BB70-36CC5C95C1BD}&quot;/&gt;&lt;isInvalidForFieldText val=&quot;0&quot;/&gt;&lt;Image&gt;&lt;filename val=&quot;C:\Users\User\AppData\Local\Temp\CP1939289131593Session\CPTrustFolder1939289131593\PPTImport1939293423750\data\asimages\{8442D774-D580-493F-BB70-36CC5C95C1BD}_13.png&quot;/&gt;&lt;left val=&quot;86&quot;/&gt;&lt;top val=&quot;326&quot;/&gt;&lt;width val=&quot;787&quot;/&gt;&lt;height val=&quot;32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A328088-0DD7-4248-BA11-7441B49A9977}&quot;/&gt;&lt;isInvalidForFieldText val=&quot;0&quot;/&gt;&lt;Image&gt;&lt;filename val=&quot;C:\Users\User\AppData\Local\Temp\CP1939289131593Session\CPTrustFolder1939289131593\PPTImport1939293423750\data\asimages\{DA328088-0DD7-4248-BA11-7441B49A9977}_13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279488C-D9CD-4EC5-B2D8-30FA05618A52}&quot;/&gt;&lt;isInvalidForFieldText val=&quot;0&quot;/&gt;&lt;Image&gt;&lt;filename val=&quot;C:\Users\User\AppData\Local\Temp\CP1939289131593Session\CPTrustFolder1939289131593\PPTImport1939293423750\data\asimages\{C279488C-D9CD-4EC5-B2D8-30FA05618A52}_1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2&quot;/&gt;&lt;lineCharCount val=&quot;1&quot;/&gt;&lt;lineCharCount val=&quot;60&quot;/&gt;&lt;lineCharCount val=&quot;69&quot;/&gt;&lt;lineCharCount val=&quot;67&quot;/&gt;&lt;lineCharCount val=&quot;1&quot;/&gt;&lt;lineCharCount val=&quot;1&quot;/&gt;&lt;lineCharCount val=&quot;1&quot;/&gt;&lt;/TableIndex&gt;&lt;/ShapeTextInfo&gt;"/>
  <p:tag name="HTML_SHAPEINFO" val="&lt;ThreeDShapeInfo&gt;&lt;uuid val=&quot;{D58D0298-2FA7-4C3E-AEAE-9960F2D9C273}&quot;/&gt;&lt;isInvalidForFieldText val=&quot;0&quot;/&gt;&lt;Image&gt;&lt;filename val=&quot;C:\Users\User\AppData\Local\Temp\CP1939289131593Session\CPTrustFolder1939289131593\PPTImport1939293423750\data\asimages\{D58D0298-2FA7-4C3E-AEAE-9960F2D9C273}_14.png&quot;/&gt;&lt;left val=&quot;40&quot;/&gt;&lt;top val=&quot;212&quot;/&gt;&lt;width val=&quot;871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5569748-99E5-4490-A535-0457355EA074}&quot;/&gt;&lt;isInvalidForFieldText val=&quot;0&quot;/&gt;&lt;Image&gt;&lt;filename val=&quot;C:\Users\User\AppData\Local\Temp\CP1939289131593Session\CPTrustFolder1939289131593\PPTImport1939293423750\data\asimages\{B5569748-99E5-4490-A535-0457355EA074}_14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71F0B9E6-0FAC-42FB-A53A-20F31346B582}&quot;/&gt;&lt;isInvalidForFieldText val=&quot;0&quot;/&gt;&lt;Image&gt;&lt;filename val=&quot;C:\Users\User\AppData\Local\Temp\CP1939289131593Session\CPTrustFolder1939289131593\PPTImport1939293423750\data\asimages\{71F0B9E6-0FAC-42FB-A53A-20F31346B582}_15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81B662DA-2D71-4491-A495-F9610A920DA8}&quot;/&gt;&lt;isInvalidForFieldText val=&quot;0&quot;/&gt;&lt;Image&gt;&lt;filename val=&quot;C:\Users\User\AppData\Local\Temp\CP1939289131593Session\CPTrustFolder1939289131593\PPTImport1939293423750\data\asimages\{81B662DA-2D71-4491-A495-F9610A920DA8}_15.png&quot;/&gt;&lt;left val=&quot;40&quot;/&gt;&lt;top val=&quot;212&quot;/&gt;&lt;width val=&quot;871&quot;/&gt;&lt;height val=&quot;5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59106D4-DD8B-46B0-BF1F-0BF7F19503E4}&quot;/&gt;&lt;isInvalidForFieldText val=&quot;0&quot;/&gt;&lt;Image&gt;&lt;filename val=&quot;C:\Users\User\AppData\Local\Temp\CP1939289131593Session\CPTrustFolder1939289131593\PPTImport1939293423750\data\asimages\{059106D4-DD8B-46B0-BF1F-0BF7F19503E4}_15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8&quot;/&gt;&lt;lineCharCount val=&quot;1&quot;/&gt;&lt;lineCharCount val=&quot;28&quot;/&gt;&lt;lineCharCount val=&quot;1&quot;/&gt;&lt;lineCharCount val=&quot;30&quot;/&gt;&lt;/TableIndex&gt;&lt;/ShapeTextInfo&gt;"/>
  <p:tag name="HTML_SHAPEINFO" val="&lt;ThreeDShapeInfo&gt;&lt;uuid val=&quot;{9D4F3B96-4C7C-4811-96F9-E41D52216D5A}&quot;/&gt;&lt;isInvalidForFieldText val=&quot;0&quot;/&gt;&lt;Image&gt;&lt;filename val=&quot;C:\Users\User\AppData\Local\Temp\CP1939289131593Session\CPTrustFolder1939289131593\PPTImport1939293423750\data\asimages\{9D4F3B96-4C7C-4811-96F9-E41D52216D5A}_15.png&quot;/&gt;&lt;left val=&quot;47&quot;/&gt;&lt;top val=&quot;275&quot;/&gt;&lt;width val=&quot;865&quot;/&gt;&lt;height val=&quot;201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463FB260-B682-4644-B8D7-51E515BE0C11}&quot;/&gt;&lt;isInvalidForFieldText val=&quot;0&quot;/&gt;&lt;Image&gt;&lt;filename val=&quot;C:\Users\User\AppData\Local\Temp\CP1939289131593Session\CPTrustFolder1939289131593\PPTImport1939293423750\data\asimages\{463FB260-B682-4644-B8D7-51E515BE0C11}_16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3&quot;/&gt;&lt;lineCharCount val=&quot;12&quot;/&gt;&lt;/TableIndex&gt;&lt;/ShapeTextInfo&gt;"/>
  <p:tag name="HTML_SHAPEINFO" val="&lt;ThreeDShapeInfo&gt;&lt;uuid val=&quot;{6E6C865A-5F4D-4434-8062-4C74DA711154}&quot;/&gt;&lt;isInvalidForFieldText val=&quot;0&quot;/&gt;&lt;Image&gt;&lt;filename val=&quot;C:\Users\User\AppData\Local\Temp\CP1939289131593Session\CPTrustFolder1939289131593\PPTImport1939293423750\data\asimages\{6E6C865A-5F4D-4434-8062-4C74DA711154}_16.png&quot;/&gt;&lt;left val=&quot;28&quot;/&gt;&lt;top val=&quot;212&quot;/&gt;&lt;width val=&quot;904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F85A7A-5FE8-4600-A419-ECA11C2EA406}&quot;/&gt;&lt;isInvalidForFieldText val=&quot;0&quot;/&gt;&lt;Image&gt;&lt;filename val=&quot;C:\Users\User\AppData\Local\Temp\CP1939289131593Session\CPTrustFolder1939289131593\PPTImport1939293423750\data\asimages\{54F85A7A-5FE8-4600-A419-ECA11C2EA406}_16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0A668F04-4CE6-4471-9896-0C6E610BF916}&quot;/&gt;&lt;isInvalidForFieldText val=&quot;0&quot;/&gt;&lt;Image&gt;&lt;filename val=&quot;C:\Users\User\AppData\Local\Temp\CP1939289131593Session\CPTrustFolder1939289131593\PPTImport1939293423750\data\asimages\{0A668F04-4CE6-4471-9896-0C6E610BF916}_17.png&quot;/&gt;&lt;left val=&quot;0&quot;/&gt;&lt;top val=&quot;76&quot;/&gt;&lt;width val=&quot;961&quot;/&gt;&lt;height val=&quot;12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23&quot;/&gt;&lt;/TableIndex&gt;&lt;/ShapeTextInfo&gt;"/>
  <p:tag name="HTML_SHAPEINFO" val="&lt;ThreeDShapeInfo&gt;&lt;uuid val=&quot;{1DBA46F3-F337-4606-B170-5D1DB2E1CA84}&quot;/&gt;&lt;isInvalidForFieldText val=&quot;0&quot;/&gt;&lt;Image&gt;&lt;filename val=&quot;C:\Users\User\AppData\Local\Temp\CP1939289131593Session\CPTrustFolder1939289131593\PPTImport1939293423750\data\asimages\{1DBA46F3-F337-4606-B170-5D1DB2E1CA84}_17.png&quot;/&gt;&lt;left val=&quot;40&quot;/&gt;&lt;top val=&quot;212&quot;/&gt;&lt;width val=&quot;871&quot;/&gt;&lt;height val=&quot;8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E71E8B0-4126-4990-A5FB-83E9DB8136F0}&quot;/&gt;&lt;isInvalidForFieldText val=&quot;0&quot;/&gt;&lt;Image&gt;&lt;filename val=&quot;C:\Users\User\AppData\Local\Temp\CP1939289131593Session\CPTrustFolder1939289131593\PPTImport1939293423750\data\asimages\{8E71E8B0-4126-4990-A5FB-83E9DB8136F0}_17.png&quot;/&gt;&lt;left val=&quot;727&quot;/&gt;&lt;top val=&quot;687&quot;/&gt;&lt;width val=&quot;226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4&quot;/&gt;&lt;lineCharCount val=&quot;1&quot;/&gt;&lt;lineCharCount val=&quot;66&quot;/&gt;&lt;lineCharCount val=&quot;59&quot;/&gt;&lt;lineCharCount val=&quot;30&quot;/&gt;&lt;/TableIndex&gt;&lt;/ShapeTextInfo&gt;"/>
  <p:tag name="HTML_SHAPEINFO" val="&lt;ThreeDShapeInfo&gt;&lt;uuid val=&quot;{F26FADD7-F60B-429A-BA63-B8A6413DBC2E}&quot;/&gt;&lt;isInvalidForFieldText val=&quot;0&quot;/&gt;&lt;Image&gt;&lt;filename val=&quot;C:\Users\User\AppData\Local\Temp\CP1939289131593Session\CPTrustFolder1939289131593\PPTImport1939293423750\data\asimages\{F26FADD7-F60B-429A-BA63-B8A6413DBC2E}_17.png&quot;/&gt;&lt;left val=&quot;47&quot;/&gt;&lt;top val=&quot;324&quot;/&gt;&lt;width val=&quot;875&quot;/&gt;&lt;height val=&quot;193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AF2DE351-BB82-4607-869C-E1ABBC85C80C}&quot;/&gt;&lt;isInvalidForFieldText val=&quot;0&quot;/&gt;&lt;Image&gt;&lt;filename val=&quot;C:\Users\User\AppData\Local\Temp\CP1939289131593Session\CPTrustFolder1939289131593\PPTImport1939293423750\data\asimages\{AF2DE351-BB82-4607-869C-E1ABBC85C80C}_18.png&quot;/&gt;&lt;left val=&quot;0&quot;/&gt;&lt;top val=&quot;278&quot;/&gt;&lt;width val=&quot;961&quot;/&gt;&lt;height val=&quot;2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8A2E3E-15DF-4F58-969D-CFE5FF4D4AB8}&quot;/&gt;&lt;isInvalidForFieldText val=&quot;0&quot;/&gt;&lt;Image&gt;&lt;filename val=&quot;C:\Users\User\AppData\Local\Temp\CP1939289131593Session\CPTrustFolder1939289131593\PPTImport1939293423750\data\asimages\{D08A2E3E-15DF-4F58-969D-CFE5FF4D4AB8}_18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30C1086-4FBA-4F1F-9B76-E58A4AAE2C57}&quot;/&gt;&lt;isInvalidForFieldText val=&quot;0&quot;/&gt;&lt;Image&gt;&lt;filename val=&quot;C:\Users\User\AppData\Local\Temp\CP1939289131593Session\CPTrustFolder1939289131593\PPTImport1939293423750\data\asimages\{D30C1086-4FBA-4F1F-9B76-E58A4AAE2C57}_19.png&quot;/&gt;&lt;left val=&quot;0&quot;/&gt;&lt;top val=&quot;278&quot;/&gt;&lt;width val=&quot;961&quot;/&gt;&lt;height val=&quot;20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45D92BD-A193-4309-B5A7-E2A331C24607}&quot;/&gt;&lt;isInvalidForFieldText val=&quot;0&quot;/&gt;&lt;Image&gt;&lt;filename val=&quot;C:\Users\User\AppData\Local\Temp\CP1939289131593Session\CPTrustFolder1939289131593\PPTImport1939293423750\data\asimages\{C45D92BD-A193-4309-B5A7-E2A331C24607}_19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7644F-6204-44C7-A020-003B4C87DFE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F5BBA9-30CB-421C-8DA1-B4BFBDBEB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63A87-3EA7-4400-8EA4-8A9B6BA7A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1007</TotalTime>
  <Words>599</Words>
  <Application>Microsoft Office PowerPoint</Application>
  <PresentationFormat>On-screen Show (4:3)</PresentationFormat>
  <Paragraphs>128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Microsoft Sans Serif</vt:lpstr>
      <vt:lpstr>Tahoma</vt:lpstr>
      <vt:lpstr>Times New Roman</vt:lpstr>
      <vt:lpstr>Wingdings</vt:lpstr>
      <vt:lpstr>Current April 2018</vt:lpstr>
      <vt:lpstr>Establishing Veteran Status (MSC)</vt:lpstr>
      <vt:lpstr>Lesson Objectives</vt:lpstr>
      <vt:lpstr>References</vt:lpstr>
      <vt:lpstr>Definition of a Veteran</vt:lpstr>
      <vt:lpstr>Active Duty Qualifications</vt:lpstr>
      <vt:lpstr>Minimum Active Duty Service Requirements</vt:lpstr>
      <vt:lpstr>Exceptions to Minimum Service Requirements</vt:lpstr>
      <vt:lpstr>Reservist Qualifications</vt:lpstr>
      <vt:lpstr>Reserves Programs Not Considered Active Duty</vt:lpstr>
      <vt:lpstr>National Guard Service</vt:lpstr>
      <vt:lpstr>Service under 10 U.S.C. </vt:lpstr>
      <vt:lpstr>Service under 32 U.S.C.</vt:lpstr>
      <vt:lpstr>Character of Discharge</vt:lpstr>
      <vt:lpstr>Uncharacterized Discharges</vt:lpstr>
      <vt:lpstr>Verification of Service</vt:lpstr>
      <vt:lpstr>Verification of Service</vt:lpstr>
      <vt:lpstr>Incomplete Service Verification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Veteran Status PowerPoint Presentation</dc:title>
  <dc:subject>MSC</dc:subject>
  <dc:creator>Department of Veterans Affairs, Veterans Benefits Administration, Compensation Service, STAFF</dc:creator>
  <cp:keywords>VA benefits, entitlement, criteria, veteran, reservist, qualifications, status, verification, requirements, characters, discharge, verification, service, active, inactive, aggravated, duty, disabled, training, exception, exceptions, guard, reserves, initial, AGR, ADS, IADT, AT, ADT, ACDUTRA, IDT, ARNG, ANG, honorable, dishonorable, bad</cp:keywords>
  <dc:description>This lesson educates trainees on the criteria for which an individual must meet to be considered a Veteran for VA purposes.</dc:description>
  <cp:lastModifiedBy>Kathy Poole</cp:lastModifiedBy>
  <cp:revision>74</cp:revision>
  <cp:lastPrinted>2000-11-13T16:27:02Z</cp:lastPrinted>
  <dcterms:created xsi:type="dcterms:W3CDTF">2011-06-13T17:08:35Z</dcterms:created>
  <dcterms:modified xsi:type="dcterms:W3CDTF">2018-08-09T19:22:31Z</dcterms:modified>
  <cp:category>NTC Curriculum</cp:category>
  <cp:contentStatus>June 14, 2012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