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1" r:id="rId5"/>
  </p:sldMasterIdLst>
  <p:notesMasterIdLst>
    <p:notesMasterId r:id="rId99"/>
  </p:notesMasterIdLst>
  <p:sldIdLst>
    <p:sldId id="388" r:id="rId6"/>
    <p:sldId id="285" r:id="rId7"/>
    <p:sldId id="288" r:id="rId8"/>
    <p:sldId id="387" r:id="rId9"/>
    <p:sldId id="386" r:id="rId10"/>
    <p:sldId id="304" r:id="rId11"/>
    <p:sldId id="292" r:id="rId12"/>
    <p:sldId id="301" r:id="rId13"/>
    <p:sldId id="362" r:id="rId14"/>
    <p:sldId id="371" r:id="rId15"/>
    <p:sldId id="385" r:id="rId16"/>
    <p:sldId id="289" r:id="rId17"/>
    <p:sldId id="300" r:id="rId18"/>
    <p:sldId id="373" r:id="rId19"/>
    <p:sldId id="375" r:id="rId20"/>
    <p:sldId id="305" r:id="rId21"/>
    <p:sldId id="363" r:id="rId22"/>
    <p:sldId id="364" r:id="rId23"/>
    <p:sldId id="376" r:id="rId24"/>
    <p:sldId id="299" r:id="rId25"/>
    <p:sldId id="306" r:id="rId26"/>
    <p:sldId id="365" r:id="rId27"/>
    <p:sldId id="366" r:id="rId28"/>
    <p:sldId id="377" r:id="rId29"/>
    <p:sldId id="369" r:id="rId30"/>
    <p:sldId id="380" r:id="rId31"/>
    <p:sldId id="370" r:id="rId32"/>
    <p:sldId id="379" r:id="rId33"/>
    <p:sldId id="372" r:id="rId34"/>
    <p:sldId id="367" r:id="rId35"/>
    <p:sldId id="368" r:id="rId36"/>
    <p:sldId id="358" r:id="rId37"/>
    <p:sldId id="359" r:id="rId38"/>
    <p:sldId id="360" r:id="rId39"/>
    <p:sldId id="378" r:id="rId40"/>
    <p:sldId id="356" r:id="rId41"/>
    <p:sldId id="357" r:id="rId42"/>
    <p:sldId id="338" r:id="rId43"/>
    <p:sldId id="339" r:id="rId44"/>
    <p:sldId id="340" r:id="rId45"/>
    <p:sldId id="342" r:id="rId46"/>
    <p:sldId id="341" r:id="rId47"/>
    <p:sldId id="344" r:id="rId48"/>
    <p:sldId id="345" r:id="rId49"/>
    <p:sldId id="346" r:id="rId50"/>
    <p:sldId id="347" r:id="rId51"/>
    <p:sldId id="348" r:id="rId52"/>
    <p:sldId id="349" r:id="rId53"/>
    <p:sldId id="350" r:id="rId54"/>
    <p:sldId id="381" r:id="rId55"/>
    <p:sldId id="351" r:id="rId56"/>
    <p:sldId id="352" r:id="rId57"/>
    <p:sldId id="353" r:id="rId58"/>
    <p:sldId id="354" r:id="rId59"/>
    <p:sldId id="355" r:id="rId60"/>
    <p:sldId id="382" r:id="rId61"/>
    <p:sldId id="328" r:id="rId62"/>
    <p:sldId id="329" r:id="rId63"/>
    <p:sldId id="330" r:id="rId64"/>
    <p:sldId id="331" r:id="rId65"/>
    <p:sldId id="332" r:id="rId66"/>
    <p:sldId id="333" r:id="rId67"/>
    <p:sldId id="334" r:id="rId68"/>
    <p:sldId id="335" r:id="rId69"/>
    <p:sldId id="336" r:id="rId70"/>
    <p:sldId id="337" r:id="rId71"/>
    <p:sldId id="383" r:id="rId72"/>
    <p:sldId id="307" r:id="rId73"/>
    <p:sldId id="308" r:id="rId74"/>
    <p:sldId id="309" r:id="rId75"/>
    <p:sldId id="310" r:id="rId76"/>
    <p:sldId id="311" r:id="rId77"/>
    <p:sldId id="312" r:id="rId78"/>
    <p:sldId id="313" r:id="rId79"/>
    <p:sldId id="314" r:id="rId80"/>
    <p:sldId id="316" r:id="rId81"/>
    <p:sldId id="315" r:id="rId82"/>
    <p:sldId id="324" r:id="rId83"/>
    <p:sldId id="325" r:id="rId84"/>
    <p:sldId id="326" r:id="rId85"/>
    <p:sldId id="327" r:id="rId86"/>
    <p:sldId id="317" r:id="rId87"/>
    <p:sldId id="318" r:id="rId88"/>
    <p:sldId id="290" r:id="rId89"/>
    <p:sldId id="319" r:id="rId90"/>
    <p:sldId id="320" r:id="rId91"/>
    <p:sldId id="321" r:id="rId92"/>
    <p:sldId id="322" r:id="rId93"/>
    <p:sldId id="323" r:id="rId94"/>
    <p:sldId id="384" r:id="rId95"/>
    <p:sldId id="296" r:id="rId96"/>
    <p:sldId id="297" r:id="rId97"/>
    <p:sldId id="298" r:id="rId98"/>
  </p:sldIdLst>
  <p:sldSz cx="9144000" cy="6858000" type="screen4x3"/>
  <p:notesSz cx="7010400" cy="9296400"/>
  <p:custDataLst>
    <p:tags r:id="rId10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7CB0F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6803" autoAdjust="0"/>
  </p:normalViewPr>
  <p:slideViewPr>
    <p:cSldViewPr>
      <p:cViewPr>
        <p:scale>
          <a:sx n="86" d="100"/>
          <a:sy n="86" d="100"/>
        </p:scale>
        <p:origin x="-690" y="-6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1500" y="4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9DCD669-B84C-461C-BB53-FF0867AC6EF9}" type="datetimeFigureOut">
              <a:rPr lang="en-US" smtClean="0"/>
              <a:t>2/17/2016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CECF49-2165-4CE7-B39E-10D80CF3C557}" type="slidenum">
              <a:rPr lang="en-US" smtClean="0"/>
              <a:t>‹#›</a:t>
            </a:fld>
            <a:endParaRPr lang="en-US" dirty="0"/>
          </a:p>
        </p:txBody>
      </p:sp>
    </p:spTree>
    <p:extLst>
      <p:ext uri="{BB962C8B-B14F-4D97-AF65-F5344CB8AC3E}">
        <p14:creationId xmlns:p14="http://schemas.microsoft.com/office/powerpoint/2010/main" val="309350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2609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10</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12</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13</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14</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15</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16</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17</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18</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19</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20</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a:t>
            </a:fld>
            <a:endParaRPr lang="en-US" dirty="0"/>
          </a:p>
        </p:txBody>
      </p:sp>
    </p:spTree>
    <p:extLst>
      <p:ext uri="{BB962C8B-B14F-4D97-AF65-F5344CB8AC3E}">
        <p14:creationId xmlns:p14="http://schemas.microsoft.com/office/powerpoint/2010/main" val="2244990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21</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22</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23</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24</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25</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26</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27</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28</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29</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30</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a:t>
            </a:fld>
            <a:endParaRPr lang="en-US" dirty="0"/>
          </a:p>
        </p:txBody>
      </p:sp>
    </p:spTree>
    <p:extLst>
      <p:ext uri="{BB962C8B-B14F-4D97-AF65-F5344CB8AC3E}">
        <p14:creationId xmlns:p14="http://schemas.microsoft.com/office/powerpoint/2010/main" val="1958915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31</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32</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33</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34</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35</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36</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37</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38</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39</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40</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41</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42</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43</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44</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45</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46</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47</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48</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49</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50</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5</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51</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52</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53</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54</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55</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56</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57</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58</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59</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60</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6</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61</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62</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63</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64</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65</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66</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67</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68</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69</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70</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7</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71</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72</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73</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74</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75</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76</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77</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78</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79</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80</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8</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81</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82</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83</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i="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84</a:t>
            </a:fld>
            <a:endParaRPr lang="en-US" dirty="0"/>
          </a:p>
        </p:txBody>
      </p:sp>
    </p:spTree>
    <p:extLst>
      <p:ext uri="{BB962C8B-B14F-4D97-AF65-F5344CB8AC3E}">
        <p14:creationId xmlns:p14="http://schemas.microsoft.com/office/powerpoint/2010/main" val="6196018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i="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85</a:t>
            </a:fld>
            <a:endParaRPr lang="en-US" dirty="0"/>
          </a:p>
        </p:txBody>
      </p:sp>
    </p:spTree>
    <p:extLst>
      <p:ext uri="{BB962C8B-B14F-4D97-AF65-F5344CB8AC3E}">
        <p14:creationId xmlns:p14="http://schemas.microsoft.com/office/powerpoint/2010/main" val="61960189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i="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86</a:t>
            </a:fld>
            <a:endParaRPr lang="en-US" dirty="0"/>
          </a:p>
        </p:txBody>
      </p:sp>
    </p:spTree>
    <p:extLst>
      <p:ext uri="{BB962C8B-B14F-4D97-AF65-F5344CB8AC3E}">
        <p14:creationId xmlns:p14="http://schemas.microsoft.com/office/powerpoint/2010/main" val="6196018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87</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88</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89</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90</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9</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91</a:t>
            </a:fld>
            <a:endParaRPr lang="en-US" dirty="0"/>
          </a:p>
        </p:txBody>
      </p:sp>
    </p:spTree>
    <p:extLst>
      <p:ext uri="{BB962C8B-B14F-4D97-AF65-F5344CB8AC3E}">
        <p14:creationId xmlns:p14="http://schemas.microsoft.com/office/powerpoint/2010/main" val="337976293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92</a:t>
            </a:fld>
            <a:endParaRPr lang="en-US" dirty="0"/>
          </a:p>
        </p:txBody>
      </p:sp>
    </p:spTree>
    <p:extLst>
      <p:ext uri="{BB962C8B-B14F-4D97-AF65-F5344CB8AC3E}">
        <p14:creationId xmlns:p14="http://schemas.microsoft.com/office/powerpoint/2010/main" val="11917879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93</a:t>
            </a:fld>
            <a:endParaRPr lang="en-US" dirty="0"/>
          </a:p>
        </p:txBody>
      </p:sp>
    </p:spTree>
    <p:extLst>
      <p:ext uri="{BB962C8B-B14F-4D97-AF65-F5344CB8AC3E}">
        <p14:creationId xmlns:p14="http://schemas.microsoft.com/office/powerpoint/2010/main" val="3702871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457496"/>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200400" y="6457496"/>
            <a:ext cx="2895600" cy="365125"/>
          </a:xfrm>
          <a:prstGeom prst="rect">
            <a:avLst/>
          </a:prstGeom>
        </p:spPr>
        <p:txBody>
          <a:bodyPr/>
          <a:lstStyle>
            <a:lvl1pPr algn="ctr">
              <a:defRPr/>
            </a:lvl1pPr>
          </a:lstStyle>
          <a:p>
            <a:r>
              <a:rPr lang="en-US" dirty="0" smtClean="0"/>
              <a:t>Lesson Title</a:t>
            </a:r>
            <a:endParaRPr lang="en-US" dirty="0"/>
          </a:p>
        </p:txBody>
      </p:sp>
      <p:sp>
        <p:nvSpPr>
          <p:cNvPr id="6" name="Slide Number Placeholder 5"/>
          <p:cNvSpPr>
            <a:spLocks noGrp="1"/>
          </p:cNvSpPr>
          <p:nvPr>
            <p:ph type="sldNum" sz="quarter" idx="12"/>
          </p:nvPr>
        </p:nvSpPr>
        <p:spPr>
          <a:xfrm>
            <a:off x="6553200" y="6457496"/>
            <a:ext cx="2133600" cy="365125"/>
          </a:xfrm>
          <a:prstGeom prst="rect">
            <a:avLst/>
          </a:prstGeom>
        </p:spPr>
        <p:txBody>
          <a:bodyPr/>
          <a:lstStyle/>
          <a:p>
            <a:fld id="{3FE40F6C-36E6-4965-9D21-698197C3108F}" type="slidenum">
              <a:rPr lang="en-US" smtClean="0"/>
              <a:t>‹#›</a:t>
            </a:fld>
            <a:endParaRPr lang="en-US" dirty="0"/>
          </a:p>
        </p:txBody>
      </p:sp>
    </p:spTree>
    <p:extLst>
      <p:ext uri="{BB962C8B-B14F-4D97-AF65-F5344CB8AC3E}">
        <p14:creationId xmlns:p14="http://schemas.microsoft.com/office/powerpoint/2010/main" val="361560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0668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smtClean="0">
                <a:solidFill>
                  <a:schemeClr val="bg1"/>
                </a:solidFill>
              </a:rPr>
              <a:t>License and Certification (LAC) Tests &amp; National Exam Reimbursements</a:t>
            </a:r>
          </a:p>
          <a:p>
            <a:endParaRPr lang="en-US" sz="1400" dirty="0">
              <a:solidFill>
                <a:schemeClr val="bg1"/>
              </a:solidFill>
            </a:endParaRPr>
          </a:p>
        </p:txBody>
      </p:sp>
    </p:spTree>
    <p:extLst>
      <p:ext uri="{BB962C8B-B14F-4D97-AF65-F5344CB8AC3E}">
        <p14:creationId xmlns:p14="http://schemas.microsoft.com/office/powerpoint/2010/main" val="1543118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5225"/>
            <a:ext cx="7772400" cy="1470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17526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553200" y="6457496"/>
            <a:ext cx="2133600" cy="365125"/>
          </a:xfrm>
          <a:prstGeom prst="rect">
            <a:avLst/>
          </a:prstGeom>
        </p:spPr>
        <p:txBody>
          <a:bodyPr/>
          <a:lstStyle/>
          <a:p>
            <a:fld id="{3FE40F6C-36E6-4965-9D21-698197C3108F}" type="slidenum">
              <a:rPr lang="en-US" smtClean="0">
                <a:solidFill>
                  <a:prstClr val="black"/>
                </a:solidFill>
              </a:rPr>
              <a:pPr/>
              <a:t>‹#›</a:t>
            </a:fld>
            <a:endParaRPr lang="en-US" dirty="0">
              <a:solidFill>
                <a:prstClr val="black"/>
              </a:solidFill>
            </a:endParaRPr>
          </a:p>
        </p:txBody>
      </p:sp>
      <p:sp>
        <p:nvSpPr>
          <p:cNvPr id="4" name="Date Placeholder 3"/>
          <p:cNvSpPr>
            <a:spLocks noGrp="1"/>
          </p:cNvSpPr>
          <p:nvPr>
            <p:ph type="dt" sz="half" idx="10"/>
          </p:nvPr>
        </p:nvSpPr>
        <p:spPr>
          <a:xfrm>
            <a:off x="457200" y="6457496"/>
            <a:ext cx="2133600"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18909036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0668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prstClr val="white"/>
                </a:solidFill>
              </a:rPr>
              <a:t>Lesson Title</a:t>
            </a:r>
            <a:endParaRPr lang="en-US" sz="1400" dirty="0">
              <a:solidFill>
                <a:prstClr val="white"/>
              </a:solidFill>
            </a:endParaRPr>
          </a:p>
        </p:txBody>
      </p:sp>
    </p:spTree>
    <p:extLst>
      <p:ext uri="{BB962C8B-B14F-4D97-AF65-F5344CB8AC3E}">
        <p14:creationId xmlns:p14="http://schemas.microsoft.com/office/powerpoint/2010/main" val="3459918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91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smtClean="0">
                <a:solidFill>
                  <a:schemeClr val="bg1"/>
                </a:solidFill>
              </a:rPr>
              <a:t>License and Certification (LAC) Tests &amp; National Exam Reimbursements</a:t>
            </a:r>
          </a:p>
          <a:p>
            <a:endParaRPr lang="en-US" sz="1400" dirty="0">
              <a:solidFill>
                <a:schemeClr val="bg1"/>
              </a:solidFill>
            </a:endParaRPr>
          </a:p>
        </p:txBody>
      </p:sp>
    </p:spTree>
    <p:extLst>
      <p:ext uri="{BB962C8B-B14F-4D97-AF65-F5344CB8AC3E}">
        <p14:creationId xmlns:p14="http://schemas.microsoft.com/office/powerpoint/2010/main" val="104656728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91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6200022"/>
      </p:ext>
    </p:extLst>
  </p:cSld>
  <p:clrMap bg1="lt1" tx1="dk1" bg2="lt2" tx2="dk2" accent1="accent1" accent2="accent2" accent3="accent3" accent4="accent4" accent5="accent5" accent6="accent6" hlink="hlink" folHlink="folHlink"/>
  <p:sldLayoutIdLst>
    <p:sldLayoutId id="2147483652" r:id="rId1"/>
    <p:sldLayoutId id="2147483653" r:id="rId2"/>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7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8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8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8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2612570"/>
            <a:ext cx="7772400" cy="150223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800" b="1" kern="1200"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endParaRPr lang="en-US" sz="2800" dirty="0">
              <a:ln w="3175" cmpd="sng">
                <a:solidFill>
                  <a:srgbClr val="1F497D">
                    <a:lumMod val="75000"/>
                  </a:srgbClr>
                </a:solidFill>
                <a:prstDash val="solid"/>
              </a:ln>
            </a:endParaRPr>
          </a:p>
        </p:txBody>
      </p:sp>
      <p:sp>
        <p:nvSpPr>
          <p:cNvPr id="4" name="Title 1"/>
          <p:cNvSpPr txBox="1">
            <a:spLocks/>
          </p:cNvSpPr>
          <p:nvPr/>
        </p:nvSpPr>
        <p:spPr>
          <a:xfrm>
            <a:off x="457200" y="3363685"/>
            <a:ext cx="7772400" cy="150223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800" b="1" kern="1200"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sz="2800" dirty="0" smtClean="0"/>
              <a:t>Processing Mitigating Circumstances</a:t>
            </a:r>
            <a:br>
              <a:rPr lang="en-US" sz="2800" dirty="0" smtClean="0"/>
            </a:br>
            <a:r>
              <a:rPr lang="en-US" sz="2800" dirty="0" smtClean="0"/>
              <a:t>for Post-9/11 GI Bill Claims</a:t>
            </a:r>
            <a:endParaRPr lang="en-US" sz="2800" dirty="0"/>
          </a:p>
        </p:txBody>
      </p:sp>
    </p:spTree>
    <p:extLst>
      <p:ext uri="{BB962C8B-B14F-4D97-AF65-F5344CB8AC3E}">
        <p14:creationId xmlns:p14="http://schemas.microsoft.com/office/powerpoint/2010/main" val="840729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VA Form 22-1999B </a:t>
            </a:r>
            <a:r>
              <a:rPr lang="en-US" dirty="0"/>
              <a:t>&amp; </a:t>
            </a:r>
            <a:r>
              <a:rPr lang="en-US" dirty="0" smtClean="0"/>
              <a:t>22-1999</a:t>
            </a:r>
            <a:r>
              <a:rPr lang="en-US" dirty="0"/>
              <a:t> </a:t>
            </a:r>
            <a:r>
              <a:rPr lang="en-US" dirty="0" smtClean="0"/>
              <a:t>(AM1999) </a:t>
            </a:r>
            <a:endParaRPr lang="en-US" dirty="0"/>
          </a:p>
        </p:txBody>
      </p:sp>
      <p:sp>
        <p:nvSpPr>
          <p:cNvPr id="3" name="Content Placeholder 2"/>
          <p:cNvSpPr>
            <a:spLocks noGrp="1"/>
          </p:cNvSpPr>
          <p:nvPr>
            <p:ph idx="1"/>
          </p:nvPr>
        </p:nvSpPr>
        <p:spPr>
          <a:xfrm>
            <a:off x="457200" y="1447800"/>
            <a:ext cx="8153400" cy="5029200"/>
          </a:xfrm>
        </p:spPr>
        <p:txBody>
          <a:bodyPr>
            <a:normAutofit/>
          </a:bodyPr>
          <a:lstStyle/>
          <a:p>
            <a:r>
              <a:rPr lang="en-US" dirty="0"/>
              <a:t>Changes to enrollments may be submitted as a Notice of Change in Student Status (</a:t>
            </a:r>
            <a:r>
              <a:rPr lang="en-US" b="1" dirty="0"/>
              <a:t>VA Form 22-1999B</a:t>
            </a:r>
            <a:r>
              <a:rPr lang="en-US" dirty="0"/>
              <a:t>) or an Amended Enrollment Certification </a:t>
            </a:r>
            <a:r>
              <a:rPr lang="en-US" dirty="0" smtClean="0"/>
              <a:t>(</a:t>
            </a:r>
            <a:r>
              <a:rPr lang="en-US" b="1" dirty="0" smtClean="0"/>
              <a:t>VA Form 22-1999</a:t>
            </a:r>
            <a:r>
              <a:rPr lang="en-US" dirty="0"/>
              <a:t>).</a:t>
            </a:r>
          </a:p>
          <a:p>
            <a:endParaRPr lang="en-US" dirty="0"/>
          </a:p>
          <a:p>
            <a:r>
              <a:rPr lang="en-US" dirty="0"/>
              <a:t>Corrections to enrollment information such as changes to term dates, tuition updates or any change that is effective at the beginning of the enrollment period would be reported on an </a:t>
            </a:r>
            <a:r>
              <a:rPr lang="en-US" b="1" dirty="0" smtClean="0"/>
              <a:t>VA Form 22-1999</a:t>
            </a:r>
            <a:r>
              <a:rPr lang="en-US" dirty="0"/>
              <a:t>. </a:t>
            </a:r>
          </a:p>
          <a:p>
            <a:endParaRPr lang="en-US" dirty="0"/>
          </a:p>
          <a:p>
            <a:r>
              <a:rPr lang="en-US" dirty="0"/>
              <a:t>Changes that involve hours enrolled including; increases, reductions and terminations are reported on a </a:t>
            </a:r>
            <a:r>
              <a:rPr lang="en-US" b="1" dirty="0" smtClean="0"/>
              <a:t>VA Form 22-1999B</a:t>
            </a:r>
            <a:r>
              <a:rPr lang="en-US" dirty="0"/>
              <a:t>.</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10</a:t>
            </a:fld>
            <a:endParaRPr lang="en-US" dirty="0"/>
          </a:p>
        </p:txBody>
      </p:sp>
      <p:sp>
        <p:nvSpPr>
          <p:cNvPr id="5"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629864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Check</a:t>
            </a:r>
            <a:endParaRPr lang="en-US" dirty="0"/>
          </a:p>
        </p:txBody>
      </p:sp>
      <p:sp>
        <p:nvSpPr>
          <p:cNvPr id="3" name="Content Placeholder 2"/>
          <p:cNvSpPr>
            <a:spLocks noGrp="1"/>
          </p:cNvSpPr>
          <p:nvPr>
            <p:ph idx="1"/>
          </p:nvPr>
        </p:nvSpPr>
        <p:spPr>
          <a:xfrm>
            <a:off x="914400" y="1676400"/>
            <a:ext cx="8229600" cy="4525963"/>
          </a:xfrm>
        </p:spPr>
        <p:txBody>
          <a:bodyPr/>
          <a:lstStyle/>
          <a:p>
            <a:pPr marL="0" indent="0">
              <a:buNone/>
            </a:pPr>
            <a:r>
              <a:rPr lang="en-US" dirty="0" smtClean="0"/>
              <a:t>What is the difference between punitive and non-punitive grades?</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11</a:t>
            </a:fld>
            <a:endParaRPr lang="en-US" dirty="0"/>
          </a:p>
        </p:txBody>
      </p:sp>
      <p:sp>
        <p:nvSpPr>
          <p:cNvPr id="5"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4114067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066800"/>
          </a:xfrm>
        </p:spPr>
        <p:txBody>
          <a:bodyPr/>
          <a:lstStyle/>
          <a:p>
            <a:r>
              <a:rPr lang="en-US" dirty="0" smtClean="0"/>
              <a:t>Adjustments to Enrollments &amp;</a:t>
            </a:r>
            <a:br>
              <a:rPr lang="en-US" dirty="0" smtClean="0"/>
            </a:br>
            <a:r>
              <a:rPr lang="en-US" dirty="0" smtClean="0"/>
              <a:t>MITCs</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12</a:t>
            </a:fld>
            <a:endParaRPr lang="en-US" dirty="0"/>
          </a:p>
        </p:txBody>
      </p:sp>
      <p:sp>
        <p:nvSpPr>
          <p:cNvPr id="5"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879788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Adjustments to Enrollments </a:t>
            </a:r>
          </a:p>
        </p:txBody>
      </p:sp>
      <p:sp>
        <p:nvSpPr>
          <p:cNvPr id="3" name="Content Placeholder 2"/>
          <p:cNvSpPr>
            <a:spLocks noGrp="1"/>
          </p:cNvSpPr>
          <p:nvPr>
            <p:ph idx="1"/>
          </p:nvPr>
        </p:nvSpPr>
        <p:spPr>
          <a:xfrm>
            <a:off x="457200" y="1447800"/>
            <a:ext cx="8229600" cy="5105400"/>
          </a:xfrm>
        </p:spPr>
        <p:txBody>
          <a:bodyPr>
            <a:normAutofit lnSpcReduction="10000"/>
          </a:bodyPr>
          <a:lstStyle/>
          <a:p>
            <a:pPr marL="0" indent="0">
              <a:buNone/>
            </a:pPr>
            <a:r>
              <a:rPr lang="en-US" dirty="0"/>
              <a:t>The law prohibits payment of VA benefits for a class from which a student withdraws and receives a grade that will not be used in computing requirements for graduation and/or be factored into the student’s Grade Point Average (GPA).  </a:t>
            </a:r>
          </a:p>
          <a:p>
            <a:endParaRPr lang="en-US" dirty="0"/>
          </a:p>
          <a:p>
            <a:pPr marL="0" indent="0">
              <a:buNone/>
            </a:pPr>
            <a:r>
              <a:rPr lang="en-US" b="1" dirty="0" smtClean="0"/>
              <a:t>Exceptions</a:t>
            </a:r>
          </a:p>
          <a:p>
            <a:pPr marL="0" indent="0">
              <a:buNone/>
            </a:pPr>
            <a:r>
              <a:rPr lang="en-US" dirty="0" smtClean="0"/>
              <a:t>Benefits </a:t>
            </a:r>
            <a:r>
              <a:rPr lang="en-US" dirty="0"/>
              <a:t>may still be paid if the student can establish that the failure to complete the class(es) was due </a:t>
            </a:r>
            <a:r>
              <a:rPr lang="en-US" dirty="0" smtClean="0"/>
              <a:t>to:</a:t>
            </a:r>
            <a:endParaRPr lang="en-US" dirty="0"/>
          </a:p>
          <a:p>
            <a:pPr lvl="1">
              <a:buFont typeface="Arial" panose="020B0604020202020204" pitchFamily="34" charset="0"/>
              <a:buChar char="•"/>
            </a:pPr>
            <a:r>
              <a:rPr lang="en-US" dirty="0"/>
              <a:t>The student being ordered to active </a:t>
            </a:r>
            <a:r>
              <a:rPr lang="en-US" dirty="0" smtClean="0"/>
              <a:t>duty</a:t>
            </a:r>
            <a:r>
              <a:rPr lang="en-US" dirty="0"/>
              <a:t>, </a:t>
            </a:r>
            <a:r>
              <a:rPr lang="en-US" dirty="0" smtClean="0"/>
              <a:t>or</a:t>
            </a:r>
          </a:p>
          <a:p>
            <a:pPr lvl="1">
              <a:buFont typeface="Arial" panose="020B0604020202020204" pitchFamily="34" charset="0"/>
              <a:buChar char="•"/>
            </a:pPr>
            <a:r>
              <a:rPr lang="en-US" dirty="0"/>
              <a:t>A withdrawal during the "drop" </a:t>
            </a:r>
            <a:r>
              <a:rPr lang="en-US" dirty="0" smtClean="0"/>
              <a:t>period</a:t>
            </a:r>
            <a:r>
              <a:rPr lang="en-US" dirty="0"/>
              <a:t>, </a:t>
            </a:r>
            <a:r>
              <a:rPr lang="en-US" dirty="0" smtClean="0"/>
              <a:t>or</a:t>
            </a:r>
          </a:p>
          <a:p>
            <a:pPr lvl="1">
              <a:buFont typeface="Arial" panose="020B0604020202020204" pitchFamily="34" charset="0"/>
              <a:buChar char="•"/>
            </a:pPr>
            <a:r>
              <a:rPr lang="en-US" dirty="0"/>
              <a:t>Punitive grades, or</a:t>
            </a:r>
          </a:p>
          <a:p>
            <a:pPr lvl="1">
              <a:buFont typeface="Arial" panose="020B0604020202020204" pitchFamily="34" charset="0"/>
              <a:buChar char="•"/>
            </a:pPr>
            <a:r>
              <a:rPr lang="en-US" dirty="0" smtClean="0"/>
              <a:t>MITCs</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13</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394394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Adjustments to </a:t>
            </a:r>
            <a:r>
              <a:rPr lang="en-US" dirty="0" smtClean="0"/>
              <a:t>Enrollments (Continued)</a:t>
            </a:r>
            <a:endParaRPr lang="en-US" dirty="0"/>
          </a:p>
        </p:txBody>
      </p:sp>
      <p:sp>
        <p:nvSpPr>
          <p:cNvPr id="3" name="Content Placeholder 2"/>
          <p:cNvSpPr>
            <a:spLocks noGrp="1"/>
          </p:cNvSpPr>
          <p:nvPr>
            <p:ph idx="1"/>
          </p:nvPr>
        </p:nvSpPr>
        <p:spPr>
          <a:xfrm>
            <a:off x="457200" y="1447800"/>
            <a:ext cx="8229600" cy="5105400"/>
          </a:xfrm>
        </p:spPr>
        <p:txBody>
          <a:bodyPr>
            <a:normAutofit/>
          </a:bodyPr>
          <a:lstStyle/>
          <a:p>
            <a:pPr marL="0" indent="0">
              <a:buNone/>
            </a:pPr>
            <a:r>
              <a:rPr lang="en-US" dirty="0" smtClean="0"/>
              <a:t>The </a:t>
            </a:r>
            <a:r>
              <a:rPr lang="en-US" dirty="0"/>
              <a:t>purpose of the original legislation creating these rules was to minimize the abuse of VA educational assistance programs by certain students who were using the non-punitive grading and liberal withdrawal policies of some schools to receive VA benefits for several terms without achieving progress toward program completion.</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14</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447847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Comprehension Check</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smtClean="0"/>
              <a:t>Question: </a:t>
            </a:r>
          </a:p>
          <a:p>
            <a:pPr marL="0" indent="0">
              <a:buNone/>
            </a:pPr>
            <a:r>
              <a:rPr lang="en-US" sz="2600" dirty="0" smtClean="0"/>
              <a:t>If a student withdraws from a class, benefits </a:t>
            </a:r>
            <a:r>
              <a:rPr lang="en-US" sz="2600" dirty="0"/>
              <a:t>may still be paid if </a:t>
            </a:r>
            <a:r>
              <a:rPr lang="en-US" sz="2600" dirty="0" smtClean="0"/>
              <a:t>the </a:t>
            </a:r>
            <a:r>
              <a:rPr lang="en-US" sz="2600" dirty="0"/>
              <a:t>student can establish that the failure to complete </a:t>
            </a:r>
            <a:r>
              <a:rPr lang="en-US" sz="2600" dirty="0" smtClean="0"/>
              <a:t>the class </a:t>
            </a:r>
            <a:r>
              <a:rPr lang="en-US" sz="2600" dirty="0"/>
              <a:t>was due to what exceptions?</a:t>
            </a:r>
          </a:p>
          <a:p>
            <a:pPr marL="0" indent="0">
              <a:buNone/>
            </a:pPr>
            <a:endParaRPr lang="en-US" sz="2600" dirty="0"/>
          </a:p>
          <a:p>
            <a:pPr marL="0" indent="0">
              <a:buNone/>
            </a:pPr>
            <a:r>
              <a:rPr lang="en-US" sz="2600" dirty="0" smtClean="0"/>
              <a:t>What are some examples of acceptable MITCs?</a:t>
            </a:r>
            <a:endParaRPr lang="en-US" sz="2600"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15</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944354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Six Credit Hour Exclusion (6X</a:t>
            </a:r>
            <a:r>
              <a:rPr lang="en-US" dirty="0" smtClean="0"/>
              <a:t>) - Defined </a:t>
            </a:r>
            <a:endParaRPr lang="en-US" dirty="0"/>
          </a:p>
        </p:txBody>
      </p:sp>
      <p:sp>
        <p:nvSpPr>
          <p:cNvPr id="3" name="Content Placeholder 2"/>
          <p:cNvSpPr>
            <a:spLocks noGrp="1"/>
          </p:cNvSpPr>
          <p:nvPr>
            <p:ph idx="1"/>
          </p:nvPr>
        </p:nvSpPr>
        <p:spPr>
          <a:xfrm>
            <a:off x="457200" y="1447800"/>
            <a:ext cx="8382000" cy="4525963"/>
          </a:xfrm>
        </p:spPr>
        <p:txBody>
          <a:bodyPr>
            <a:normAutofit/>
          </a:bodyPr>
          <a:lstStyle/>
          <a:p>
            <a:pPr marL="0" indent="0">
              <a:buNone/>
            </a:pPr>
            <a:r>
              <a:rPr lang="en-US" dirty="0"/>
              <a:t>VA automatically issues a one-time grant of </a:t>
            </a:r>
            <a:r>
              <a:rPr lang="en-US" dirty="0" smtClean="0"/>
              <a:t>MITCs </a:t>
            </a:r>
            <a:r>
              <a:rPr lang="en-US" dirty="0"/>
              <a:t>for up to 6 credit hours for the first instance of a reduction or termination which is after the drop period, and before the end of the term, for which a non-punitive grade is assigned. </a:t>
            </a:r>
          </a:p>
          <a:p>
            <a:pPr marL="0" indent="0">
              <a:buNone/>
            </a:pPr>
            <a:endParaRPr lang="en-US" dirty="0"/>
          </a:p>
          <a:p>
            <a:pPr marL="0" indent="0">
              <a:buNone/>
            </a:pPr>
            <a:r>
              <a:rPr lang="en-US" dirty="0"/>
              <a:t>This exclusion is called the </a:t>
            </a:r>
            <a:r>
              <a:rPr lang="en-US" b="1" dirty="0"/>
              <a:t>Six Credit Hour Exclusion (6X) </a:t>
            </a:r>
            <a:r>
              <a:rPr lang="en-US" dirty="0"/>
              <a:t>and can only be made one time for a claimant across the various VA education programs</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16</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697788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Six Credit Hour Exclusion (6X)</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The Six Credit Hour Exclusion does not </a:t>
            </a:r>
            <a:r>
              <a:rPr lang="en-US" dirty="0" smtClean="0"/>
              <a:t>apply in the following situations:</a:t>
            </a:r>
            <a:endParaRPr lang="en-US" dirty="0"/>
          </a:p>
          <a:p>
            <a:pPr marL="0" indent="0">
              <a:buNone/>
            </a:pPr>
            <a:endParaRPr lang="en-US" dirty="0"/>
          </a:p>
          <a:p>
            <a:pPr lvl="1">
              <a:buFont typeface="Arial" panose="020B0604020202020204" pitchFamily="34" charset="0"/>
              <a:buChar char="•"/>
            </a:pPr>
            <a:r>
              <a:rPr lang="en-US" dirty="0" smtClean="0"/>
              <a:t>Student </a:t>
            </a:r>
            <a:r>
              <a:rPr lang="en-US" dirty="0"/>
              <a:t>completes a class and receives a non-punitive grade; </a:t>
            </a:r>
            <a:r>
              <a:rPr lang="en-US" dirty="0" smtClean="0"/>
              <a:t> or</a:t>
            </a:r>
            <a:br>
              <a:rPr lang="en-US" dirty="0" smtClean="0"/>
            </a:br>
            <a:endParaRPr lang="en-US" sz="1100" dirty="0"/>
          </a:p>
          <a:p>
            <a:pPr lvl="1">
              <a:buFont typeface="Arial" panose="020B0604020202020204" pitchFamily="34" charset="0"/>
              <a:buChar char="•"/>
            </a:pPr>
            <a:r>
              <a:rPr lang="en-US" dirty="0" smtClean="0"/>
              <a:t>Has </a:t>
            </a:r>
            <a:r>
              <a:rPr lang="en-US" dirty="0"/>
              <a:t>not yet been awarded benefits for the dropped </a:t>
            </a:r>
            <a:r>
              <a:rPr lang="en-US" dirty="0" smtClean="0"/>
              <a:t>class(</a:t>
            </a:r>
            <a:r>
              <a:rPr lang="en-US" dirty="0" err="1" smtClean="0"/>
              <a:t>es</a:t>
            </a:r>
            <a:r>
              <a:rPr lang="en-US" dirty="0" smtClean="0"/>
              <a:t>).</a:t>
            </a:r>
            <a:br>
              <a:rPr lang="en-US" dirty="0" smtClean="0"/>
            </a:br>
            <a:endParaRPr lang="en-US" dirty="0" smtClean="0"/>
          </a:p>
          <a:p>
            <a:pPr lvl="1">
              <a:buFont typeface="Arial" panose="020B0604020202020204" pitchFamily="34" charset="0"/>
              <a:buChar char="•"/>
            </a:pPr>
            <a:r>
              <a:rPr lang="en-US" dirty="0"/>
              <a:t>W</a:t>
            </a:r>
            <a:r>
              <a:rPr lang="en-US" dirty="0" smtClean="0"/>
              <a:t>hen </a:t>
            </a:r>
            <a:r>
              <a:rPr lang="en-US" dirty="0"/>
              <a:t>called to active </a:t>
            </a:r>
            <a:r>
              <a:rPr lang="en-US" dirty="0" smtClean="0"/>
              <a:t>duty</a:t>
            </a:r>
            <a:br>
              <a:rPr lang="en-US" dirty="0" smtClean="0"/>
            </a:br>
            <a:endParaRPr lang="en-US" dirty="0" smtClean="0"/>
          </a:p>
          <a:p>
            <a:pPr lvl="1">
              <a:buFont typeface="Arial" panose="020B0604020202020204" pitchFamily="34" charset="0"/>
              <a:buChar char="•"/>
            </a:pPr>
            <a:r>
              <a:rPr lang="en-US" dirty="0" smtClean="0"/>
              <a:t>School </a:t>
            </a:r>
            <a:r>
              <a:rPr lang="en-US" dirty="0"/>
              <a:t>cancelation/closure or </a:t>
            </a:r>
            <a:r>
              <a:rPr lang="en-US" dirty="0" smtClean="0"/>
              <a:t/>
            </a:r>
            <a:br>
              <a:rPr lang="en-US" dirty="0" smtClean="0"/>
            </a:br>
            <a:endParaRPr lang="en-US" dirty="0" smtClean="0"/>
          </a:p>
          <a:p>
            <a:pPr lvl="1">
              <a:buFont typeface="Arial" panose="020B0604020202020204" pitchFamily="34" charset="0"/>
              <a:buChar char="•"/>
            </a:pPr>
            <a:r>
              <a:rPr lang="en-US" dirty="0"/>
              <a:t>O</a:t>
            </a:r>
            <a:r>
              <a:rPr lang="en-US" dirty="0" smtClean="0"/>
              <a:t>ther </a:t>
            </a:r>
            <a:r>
              <a:rPr lang="en-US" dirty="0"/>
              <a:t>adjudication determination where it should not be </a:t>
            </a:r>
            <a:r>
              <a:rPr lang="en-US" dirty="0" smtClean="0"/>
              <a:t>applied</a:t>
            </a:r>
            <a:r>
              <a:rPr lang="en-US" dirty="0"/>
              <a:t>.</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17</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40681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Six Credit Hour Exclusion (6X</a:t>
            </a:r>
            <a:r>
              <a:rPr lang="en-US" dirty="0" smtClean="0"/>
              <a:t>) - Application</a:t>
            </a:r>
            <a:endParaRPr lang="en-US" dirty="0"/>
          </a:p>
        </p:txBody>
      </p:sp>
      <p:sp>
        <p:nvSpPr>
          <p:cNvPr id="3" name="Content Placeholder 2"/>
          <p:cNvSpPr>
            <a:spLocks noGrp="1"/>
          </p:cNvSpPr>
          <p:nvPr>
            <p:ph idx="1"/>
          </p:nvPr>
        </p:nvSpPr>
        <p:spPr>
          <a:xfrm>
            <a:off x="457200" y="1447800"/>
            <a:ext cx="8458200" cy="4525963"/>
          </a:xfrm>
        </p:spPr>
        <p:txBody>
          <a:bodyPr>
            <a:normAutofit/>
          </a:bodyPr>
          <a:lstStyle/>
          <a:p>
            <a:pPr marL="0" indent="0">
              <a:buNone/>
            </a:pPr>
            <a:r>
              <a:rPr lang="en-US" dirty="0"/>
              <a:t>If more than 6 credit hours are dropped in the first instance, the additional hours will be subject to the </a:t>
            </a:r>
            <a:r>
              <a:rPr lang="en-US" dirty="0" smtClean="0"/>
              <a:t>MITCs </a:t>
            </a:r>
            <a:r>
              <a:rPr lang="en-US" dirty="0"/>
              <a:t>rules.  </a:t>
            </a:r>
            <a:endParaRPr lang="en-US" dirty="0" smtClean="0"/>
          </a:p>
          <a:p>
            <a:pPr marL="0" indent="0">
              <a:buNone/>
            </a:pPr>
            <a:endParaRPr lang="en-US" dirty="0"/>
          </a:p>
          <a:p>
            <a:pPr marL="0" indent="0">
              <a:buNone/>
            </a:pPr>
            <a:r>
              <a:rPr lang="en-US" dirty="0" smtClean="0"/>
              <a:t>VA </a:t>
            </a:r>
            <a:r>
              <a:rPr lang="en-US" dirty="0"/>
              <a:t>will automatically cover the first 6 credits and will consider whether or not acceptable </a:t>
            </a:r>
            <a:r>
              <a:rPr lang="en-US" dirty="0" smtClean="0"/>
              <a:t>MITCs apply </a:t>
            </a:r>
            <a:r>
              <a:rPr lang="en-US" dirty="0"/>
              <a:t>to the remaining credits.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18</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003585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Comprehension Check</a:t>
            </a:r>
            <a:endParaRPr lang="en-US" dirty="0"/>
          </a:p>
        </p:txBody>
      </p:sp>
      <p:sp>
        <p:nvSpPr>
          <p:cNvPr id="3" name="Content Placeholder 2"/>
          <p:cNvSpPr>
            <a:spLocks noGrp="1"/>
          </p:cNvSpPr>
          <p:nvPr>
            <p:ph idx="1"/>
          </p:nvPr>
        </p:nvSpPr>
        <p:spPr/>
        <p:txBody>
          <a:bodyPr/>
          <a:lstStyle/>
          <a:p>
            <a:pPr marL="0" indent="0">
              <a:buNone/>
            </a:pPr>
            <a:r>
              <a:rPr lang="en-US" dirty="0" smtClean="0"/>
              <a:t>Question: </a:t>
            </a:r>
          </a:p>
          <a:p>
            <a:pPr marL="0" indent="0">
              <a:buNone/>
            </a:pPr>
            <a:endParaRPr lang="en-US" dirty="0" smtClean="0"/>
          </a:p>
          <a:p>
            <a:pPr marL="0" indent="0">
              <a:buNone/>
            </a:pPr>
            <a:r>
              <a:rPr lang="en-US" dirty="0" smtClean="0"/>
              <a:t>How often can a student qualify for the </a:t>
            </a:r>
            <a:r>
              <a:rPr lang="en-US" dirty="0"/>
              <a:t>Six Credit Hour Exclusion (6X</a:t>
            </a:r>
            <a:r>
              <a:rPr lang="en-US" dirty="0" smtClean="0"/>
              <a: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19</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660972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Overview of Today’s Training</a:t>
            </a:r>
          </a:p>
        </p:txBody>
      </p:sp>
      <p:sp>
        <p:nvSpPr>
          <p:cNvPr id="4" name="Slide Number Placeholder 3"/>
          <p:cNvSpPr>
            <a:spLocks noGrp="1"/>
          </p:cNvSpPr>
          <p:nvPr>
            <p:ph type="sldNum" sz="quarter" idx="12"/>
          </p:nvPr>
        </p:nvSpPr>
        <p:spPr>
          <a:xfrm>
            <a:off x="6934200" y="6606936"/>
            <a:ext cx="2133600" cy="441802"/>
          </a:xfrm>
        </p:spPr>
        <p:txBody>
          <a:bodyPr/>
          <a:lstStyle/>
          <a:p>
            <a:fld id="{3FE40F6C-36E6-4965-9D21-698197C3108F}" type="slidenum">
              <a:rPr lang="en-US" smtClean="0"/>
              <a:pPr/>
              <a:t>2</a:t>
            </a:fld>
            <a:endParaRPr lang="en-US" dirty="0"/>
          </a:p>
        </p:txBody>
      </p:sp>
      <p:sp>
        <p:nvSpPr>
          <p:cNvPr id="7" name="Rectangle 6"/>
          <p:cNvSpPr/>
          <p:nvPr/>
        </p:nvSpPr>
        <p:spPr>
          <a:xfrm>
            <a:off x="0" y="990600"/>
            <a:ext cx="9144000" cy="838200"/>
          </a:xfrm>
          <a:prstGeom prst="rect">
            <a:avLst/>
          </a:prstGeom>
        </p:spPr>
        <p:txBody>
          <a:bodyPr wrap="square">
            <a:spAutoFit/>
          </a:bodyPr>
          <a:lstStyle/>
          <a:p>
            <a:pPr algn="ctr"/>
            <a:r>
              <a:rPr lang="en-US" sz="2400" b="1" dirty="0" smtClean="0">
                <a:ln w="3175" cmpd="sng">
                  <a:noFill/>
                  <a:prstDash val="solid"/>
                </a:ln>
                <a:latin typeface="Arial" panose="020B0604020202020204" pitchFamily="34" charset="0"/>
                <a:cs typeface="Arial" panose="020B0604020202020204" pitchFamily="34" charset="0"/>
              </a:rPr>
              <a:t>Processing Mitigating Circumstances </a:t>
            </a:r>
            <a:br>
              <a:rPr lang="en-US" sz="2400" b="1" dirty="0" smtClean="0">
                <a:ln w="3175" cmpd="sng">
                  <a:noFill/>
                  <a:prstDash val="solid"/>
                </a:ln>
                <a:latin typeface="Arial" panose="020B0604020202020204" pitchFamily="34" charset="0"/>
                <a:cs typeface="Arial" panose="020B0604020202020204" pitchFamily="34" charset="0"/>
              </a:rPr>
            </a:br>
            <a:r>
              <a:rPr lang="en-US" sz="2400" b="1" dirty="0" smtClean="0">
                <a:ln w="3175" cmpd="sng">
                  <a:noFill/>
                  <a:prstDash val="solid"/>
                </a:ln>
                <a:latin typeface="Arial" panose="020B0604020202020204" pitchFamily="34" charset="0"/>
                <a:cs typeface="Arial" panose="020B0604020202020204" pitchFamily="34" charset="0"/>
              </a:rPr>
              <a:t>for Post-9/11 GI Bill Claims</a:t>
            </a:r>
            <a:endParaRPr lang="en-US" sz="2400" b="1" dirty="0">
              <a:ln w="3175" cmpd="sng">
                <a:noFill/>
                <a:prstDash val="solid"/>
              </a:ln>
              <a:latin typeface="Arial" panose="020B0604020202020204" pitchFamily="34" charset="0"/>
              <a:cs typeface="Arial" panose="020B0604020202020204" pitchFamily="34" charset="0"/>
            </a:endParaRPr>
          </a:p>
        </p:txBody>
      </p:sp>
      <p:sp>
        <p:nvSpPr>
          <p:cNvPr id="8" name="Content Placeholder 11"/>
          <p:cNvSpPr>
            <a:spLocks noGrp="1"/>
          </p:cNvSpPr>
          <p:nvPr>
            <p:ph idx="1"/>
          </p:nvPr>
        </p:nvSpPr>
        <p:spPr>
          <a:xfrm>
            <a:off x="609600" y="2133600"/>
            <a:ext cx="8229600" cy="4191000"/>
          </a:xfrm>
        </p:spPr>
        <p:txBody>
          <a:bodyPr/>
          <a:lstStyle/>
          <a:p>
            <a:pPr marL="0" indent="0">
              <a:buNone/>
            </a:pPr>
            <a:r>
              <a:rPr lang="en-US" dirty="0" smtClean="0">
                <a:latin typeface="Arial" panose="020B0604020202020204" pitchFamily="34" charset="0"/>
              </a:rPr>
              <a:t>The purpose of this lesson is to provide the Veterans Claims Examiner (VCE) with the knowledge </a:t>
            </a:r>
            <a:r>
              <a:rPr lang="en-US" dirty="0" smtClean="0"/>
              <a:t>to </a:t>
            </a:r>
            <a:r>
              <a:rPr lang="en-US" dirty="0"/>
              <a:t>process changes in enrollments involving Mitigating Circumstances (MITCs), occurring on or after November </a:t>
            </a:r>
            <a:r>
              <a:rPr lang="en-US" dirty="0" smtClean="0"/>
              <a:t>15, </a:t>
            </a:r>
            <a:r>
              <a:rPr lang="en-US" dirty="0"/>
              <a:t>2015, in the Long Term Solutions (LTS</a:t>
            </a:r>
            <a:r>
              <a:rPr lang="en-US" dirty="0" smtClean="0"/>
              <a:t>).</a:t>
            </a:r>
            <a:endParaRPr lang="en-US" dirty="0">
              <a:latin typeface="Arial" panose="020B0604020202020204" pitchFamily="34" charset="0"/>
            </a:endParaRPr>
          </a:p>
        </p:txBody>
      </p:sp>
      <p:sp>
        <p:nvSpPr>
          <p:cNvPr id="49"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210046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Protected </a:t>
            </a:r>
            <a:r>
              <a:rPr lang="en-US" dirty="0" smtClean="0"/>
              <a:t> Unprotected Hours</a:t>
            </a:r>
            <a:endParaRPr lang="en-US" dirty="0"/>
          </a:p>
        </p:txBody>
      </p:sp>
      <p:sp>
        <p:nvSpPr>
          <p:cNvPr id="3" name="Content Placeholder 2"/>
          <p:cNvSpPr>
            <a:spLocks noGrp="1"/>
          </p:cNvSpPr>
          <p:nvPr>
            <p:ph idx="1"/>
          </p:nvPr>
        </p:nvSpPr>
        <p:spPr>
          <a:xfrm>
            <a:off x="152400" y="1447800"/>
            <a:ext cx="8686800" cy="4953000"/>
          </a:xfrm>
        </p:spPr>
        <p:txBody>
          <a:bodyPr>
            <a:normAutofit/>
          </a:bodyPr>
          <a:lstStyle/>
          <a:p>
            <a:pPr marL="0" indent="0">
              <a:buNone/>
            </a:pPr>
            <a:r>
              <a:rPr lang="en-US" b="1" i="1" dirty="0"/>
              <a:t>Protected hours </a:t>
            </a:r>
            <a:r>
              <a:rPr lang="en-US" dirty="0"/>
              <a:t>= Payable</a:t>
            </a:r>
          </a:p>
          <a:p>
            <a:pPr marL="0" indent="0">
              <a:buNone/>
            </a:pPr>
            <a:r>
              <a:rPr lang="en-US" b="1" i="1" dirty="0"/>
              <a:t>Unprotected hours </a:t>
            </a:r>
            <a:r>
              <a:rPr lang="en-US" dirty="0"/>
              <a:t>= Not Payable</a:t>
            </a:r>
          </a:p>
          <a:p>
            <a:pPr marL="0" indent="0">
              <a:buNone/>
            </a:pPr>
            <a:endParaRPr lang="en-US" dirty="0"/>
          </a:p>
          <a:p>
            <a:pPr marL="0" indent="0">
              <a:buNone/>
            </a:pPr>
            <a:r>
              <a:rPr lang="en-US" dirty="0"/>
              <a:t>Terminations and reductions are considered “</a:t>
            </a:r>
            <a:r>
              <a:rPr lang="en-US" i="1" dirty="0"/>
              <a:t>Protected</a:t>
            </a:r>
            <a:r>
              <a:rPr lang="en-US" dirty="0"/>
              <a:t>” when they occur</a:t>
            </a:r>
            <a:r>
              <a:rPr lang="en-US" dirty="0" smtClean="0"/>
              <a:t>:</a:t>
            </a:r>
            <a:endParaRPr lang="en-US" dirty="0"/>
          </a:p>
          <a:p>
            <a:pPr lvl="1">
              <a:buFont typeface="Arial" panose="020B0604020202020204" pitchFamily="34" charset="0"/>
              <a:buChar char="•"/>
            </a:pPr>
            <a:r>
              <a:rPr lang="en-US" dirty="0" smtClean="0"/>
              <a:t>Before </a:t>
            </a:r>
            <a:r>
              <a:rPr lang="en-US" dirty="0"/>
              <a:t>the end of the drop-period (30 day max.)</a:t>
            </a:r>
          </a:p>
          <a:p>
            <a:pPr lvl="1">
              <a:buFont typeface="Arial" panose="020B0604020202020204" pitchFamily="34" charset="0"/>
              <a:buChar char="•"/>
            </a:pPr>
            <a:r>
              <a:rPr lang="en-US" dirty="0" smtClean="0"/>
              <a:t>After </a:t>
            </a:r>
            <a:r>
              <a:rPr lang="en-US" dirty="0"/>
              <a:t>the drop period </a:t>
            </a:r>
            <a:r>
              <a:rPr lang="en-US" dirty="0" smtClean="0"/>
              <a:t>with non-punitive grades and </a:t>
            </a:r>
            <a:r>
              <a:rPr lang="en-US" dirty="0"/>
              <a:t>acceptable </a:t>
            </a:r>
            <a:r>
              <a:rPr lang="en-US" dirty="0" smtClean="0"/>
              <a:t>MITCs are </a:t>
            </a:r>
            <a:r>
              <a:rPr lang="en-US" dirty="0"/>
              <a:t>received </a:t>
            </a:r>
          </a:p>
          <a:p>
            <a:pPr lvl="1">
              <a:buFont typeface="Arial" panose="020B0604020202020204" pitchFamily="34" charset="0"/>
              <a:buChar char="•"/>
            </a:pPr>
            <a:r>
              <a:rPr lang="en-US" dirty="0" smtClean="0"/>
              <a:t>After </a:t>
            </a:r>
            <a:r>
              <a:rPr lang="en-US" dirty="0"/>
              <a:t>the drop period </a:t>
            </a:r>
            <a:r>
              <a:rPr lang="en-US" dirty="0" smtClean="0"/>
              <a:t>with non-punitive grades and </a:t>
            </a:r>
            <a:r>
              <a:rPr lang="en-US" dirty="0"/>
              <a:t>the 6-credit exclusion covers </a:t>
            </a:r>
            <a:r>
              <a:rPr lang="en-US" dirty="0" smtClean="0"/>
              <a:t>dropped classes</a:t>
            </a:r>
            <a:endParaRPr lang="en-US" dirty="0"/>
          </a:p>
          <a:p>
            <a:pPr lvl="1">
              <a:buFont typeface="Arial" panose="020B0604020202020204" pitchFamily="34" charset="0"/>
              <a:buChar char="•"/>
            </a:pPr>
            <a:r>
              <a:rPr lang="en-US" dirty="0" smtClean="0"/>
              <a:t>Anytime </a:t>
            </a:r>
            <a:r>
              <a:rPr lang="en-US" dirty="0"/>
              <a:t>a punitive grade is assigned </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20</a:t>
            </a:fld>
            <a:endParaRPr lang="en-US" dirty="0"/>
          </a:p>
        </p:txBody>
      </p:sp>
      <p:sp>
        <p:nvSpPr>
          <p:cNvPr id="6"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762983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Effective Dates of Terminations</a:t>
            </a:r>
            <a:endParaRPr lang="en-US" dirty="0"/>
          </a:p>
        </p:txBody>
      </p:sp>
      <p:sp>
        <p:nvSpPr>
          <p:cNvPr id="3" name="Content Placeholder 2"/>
          <p:cNvSpPr>
            <a:spLocks noGrp="1"/>
          </p:cNvSpPr>
          <p:nvPr>
            <p:ph idx="1"/>
          </p:nvPr>
        </p:nvSpPr>
        <p:spPr/>
        <p:txBody>
          <a:bodyPr/>
          <a:lstStyle/>
          <a:p>
            <a:pPr marL="0" indent="0">
              <a:spcAft>
                <a:spcPts val="1800"/>
              </a:spcAft>
              <a:buNone/>
            </a:pPr>
            <a:r>
              <a:rPr lang="en-US" dirty="0"/>
              <a:t>If the withdrawal is from all classes </a:t>
            </a:r>
            <a:r>
              <a:rPr lang="en-US" u="sng" dirty="0"/>
              <a:t>before</a:t>
            </a:r>
            <a:r>
              <a:rPr lang="en-US" dirty="0"/>
              <a:t> the end of the institution's drop </a:t>
            </a:r>
            <a:r>
              <a:rPr lang="en-US" dirty="0" smtClean="0"/>
              <a:t>period:</a:t>
            </a:r>
          </a:p>
          <a:p>
            <a:pPr lvl="1">
              <a:buFont typeface="Arial" panose="020B0604020202020204" pitchFamily="34" charset="0"/>
              <a:buChar char="•"/>
            </a:pPr>
            <a:r>
              <a:rPr lang="en-US" dirty="0" smtClean="0"/>
              <a:t>Benefits </a:t>
            </a:r>
            <a:r>
              <a:rPr lang="en-US" dirty="0"/>
              <a:t>are paid through the last day of attendance. </a:t>
            </a:r>
          </a:p>
          <a:p>
            <a:pPr marL="0" indent="0">
              <a:buNone/>
            </a:pPr>
            <a:endParaRPr lang="en-US" dirty="0" smtClean="0"/>
          </a:p>
          <a:p>
            <a:pPr marL="0" indent="0">
              <a:spcAft>
                <a:spcPts val="1800"/>
              </a:spcAft>
              <a:buNone/>
            </a:pPr>
            <a:r>
              <a:rPr lang="en-US" dirty="0" smtClean="0"/>
              <a:t>If </a:t>
            </a:r>
            <a:r>
              <a:rPr lang="en-US" dirty="0"/>
              <a:t>the withdrawal is from all classes </a:t>
            </a:r>
            <a:r>
              <a:rPr lang="en-US" u="sng" dirty="0"/>
              <a:t>after</a:t>
            </a:r>
            <a:r>
              <a:rPr lang="en-US" dirty="0"/>
              <a:t> the end of the institution's drop period </a:t>
            </a:r>
            <a:r>
              <a:rPr lang="en-US" i="1" dirty="0"/>
              <a:t>and</a:t>
            </a:r>
            <a:r>
              <a:rPr lang="en-US" dirty="0"/>
              <a:t> punitive grades are assigned for the classes </a:t>
            </a:r>
            <a:r>
              <a:rPr lang="en-US" i="1" dirty="0"/>
              <a:t>or</a:t>
            </a:r>
            <a:r>
              <a:rPr lang="en-US" dirty="0"/>
              <a:t> acceptable </a:t>
            </a:r>
            <a:r>
              <a:rPr lang="en-US" dirty="0" smtClean="0"/>
              <a:t>MITCs are </a:t>
            </a:r>
            <a:r>
              <a:rPr lang="en-US" dirty="0"/>
              <a:t>available: </a:t>
            </a:r>
            <a:endParaRPr lang="en-US" dirty="0" smtClean="0"/>
          </a:p>
          <a:p>
            <a:pPr lvl="1">
              <a:buFont typeface="Arial" panose="020B0604020202020204" pitchFamily="34" charset="0"/>
              <a:buChar char="•"/>
            </a:pPr>
            <a:r>
              <a:rPr lang="en-US" dirty="0" smtClean="0"/>
              <a:t>Benefits </a:t>
            </a:r>
            <a:r>
              <a:rPr lang="en-US" dirty="0"/>
              <a:t>are paid through the last day of attendance.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21</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193484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Effective Dates of Terminations (Continued)</a:t>
            </a:r>
            <a:endParaRPr lang="en-US" dirty="0"/>
          </a:p>
        </p:txBody>
      </p:sp>
      <p:sp>
        <p:nvSpPr>
          <p:cNvPr id="3" name="Content Placeholder 2"/>
          <p:cNvSpPr>
            <a:spLocks noGrp="1"/>
          </p:cNvSpPr>
          <p:nvPr>
            <p:ph idx="1"/>
          </p:nvPr>
        </p:nvSpPr>
        <p:spPr>
          <a:xfrm>
            <a:off x="457200" y="1447800"/>
            <a:ext cx="8382000" cy="4953000"/>
          </a:xfrm>
        </p:spPr>
        <p:txBody>
          <a:bodyPr>
            <a:normAutofit/>
          </a:bodyPr>
          <a:lstStyle/>
          <a:p>
            <a:pPr marL="0" indent="0">
              <a:spcAft>
                <a:spcPts val="1800"/>
              </a:spcAft>
              <a:buNone/>
            </a:pPr>
            <a:r>
              <a:rPr lang="en-US" dirty="0"/>
              <a:t>If the withdrawal is from all classes </a:t>
            </a:r>
            <a:r>
              <a:rPr lang="en-US" u="sng" dirty="0"/>
              <a:t>after</a:t>
            </a:r>
            <a:r>
              <a:rPr lang="en-US" dirty="0"/>
              <a:t> the institution's drop period, </a:t>
            </a:r>
            <a:r>
              <a:rPr lang="en-US" i="1" dirty="0"/>
              <a:t>with</a:t>
            </a:r>
            <a:r>
              <a:rPr lang="en-US" dirty="0"/>
              <a:t> non-punitive grades assigned, </a:t>
            </a:r>
            <a:r>
              <a:rPr lang="en-US" i="1" dirty="0"/>
              <a:t>and</a:t>
            </a:r>
            <a:r>
              <a:rPr lang="en-US" dirty="0"/>
              <a:t> no acceptable </a:t>
            </a:r>
            <a:r>
              <a:rPr lang="en-US" dirty="0" smtClean="0"/>
              <a:t>MITCs are found:</a:t>
            </a:r>
          </a:p>
          <a:p>
            <a:pPr lvl="1">
              <a:buFont typeface="Arial" panose="020B0604020202020204" pitchFamily="34" charset="0"/>
              <a:buChar char="•"/>
            </a:pPr>
            <a:r>
              <a:rPr lang="en-US" dirty="0" smtClean="0"/>
              <a:t>Benefits </a:t>
            </a:r>
            <a:r>
              <a:rPr lang="en-US" dirty="0"/>
              <a:t>are terminated effective the first date of the enrollment period.</a:t>
            </a:r>
          </a:p>
          <a:p>
            <a:pPr marL="0" indent="0">
              <a:buNone/>
            </a:pPr>
            <a:endParaRPr lang="en-US" dirty="0"/>
          </a:p>
          <a:p>
            <a:pPr marL="0" indent="0">
              <a:spcAft>
                <a:spcPts val="1800"/>
              </a:spcAft>
              <a:buNone/>
            </a:pPr>
            <a:r>
              <a:rPr lang="en-US" dirty="0"/>
              <a:t>If the 6X is available and only covers part of the drop</a:t>
            </a:r>
            <a:r>
              <a:rPr lang="en-US" dirty="0" smtClean="0"/>
              <a:t>:</a:t>
            </a:r>
          </a:p>
          <a:p>
            <a:pPr lvl="1">
              <a:buFont typeface="Arial" panose="020B0604020202020204" pitchFamily="34" charset="0"/>
              <a:buChar char="•"/>
            </a:pPr>
            <a:r>
              <a:rPr lang="en-US" dirty="0" smtClean="0"/>
              <a:t>Pay </a:t>
            </a:r>
            <a:r>
              <a:rPr lang="en-US" dirty="0"/>
              <a:t>6 credit hours through the last date of attendance, and </a:t>
            </a:r>
          </a:p>
          <a:p>
            <a:pPr lvl="1">
              <a:buFont typeface="Arial" panose="020B0604020202020204" pitchFamily="34" charset="0"/>
              <a:buChar char="•"/>
            </a:pPr>
            <a:r>
              <a:rPr lang="en-US" dirty="0"/>
              <a:t>Reduce any remaining hours effective the first date of the term.</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22</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4239392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Effective Dates of Terminations (Continued)</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pPr marL="0" indent="0">
              <a:spcAft>
                <a:spcPts val="1800"/>
              </a:spcAft>
              <a:buNone/>
            </a:pPr>
            <a:r>
              <a:rPr lang="en-US" dirty="0"/>
              <a:t>If an individual completes a class but at the end of the term, semester, or quarter receives a non-punitive grade for the class </a:t>
            </a:r>
            <a:r>
              <a:rPr lang="en-US" i="1" dirty="0"/>
              <a:t>and</a:t>
            </a:r>
            <a:r>
              <a:rPr lang="en-US" dirty="0"/>
              <a:t> acceptable </a:t>
            </a:r>
            <a:r>
              <a:rPr lang="en-US" dirty="0" smtClean="0"/>
              <a:t>MITCs </a:t>
            </a:r>
            <a:r>
              <a:rPr lang="en-US" u="sng" dirty="0"/>
              <a:t>are not </a:t>
            </a:r>
            <a:r>
              <a:rPr lang="en-US" dirty="0" smtClean="0"/>
              <a:t>found: </a:t>
            </a:r>
          </a:p>
          <a:p>
            <a:pPr lvl="1">
              <a:buFont typeface="Arial" panose="020B0604020202020204" pitchFamily="34" charset="0"/>
              <a:buChar char="•"/>
            </a:pPr>
            <a:r>
              <a:rPr lang="en-US" dirty="0" smtClean="0"/>
              <a:t>Terminate </a:t>
            </a:r>
            <a:r>
              <a:rPr lang="en-US" dirty="0"/>
              <a:t>benefits from the first date of the enrollment period.  </a:t>
            </a:r>
          </a:p>
          <a:p>
            <a:pPr marL="0" indent="0">
              <a:buNone/>
            </a:pPr>
            <a:endParaRPr lang="en-US" dirty="0"/>
          </a:p>
          <a:p>
            <a:pPr marL="0" indent="0">
              <a:buNone/>
            </a:pPr>
            <a:endParaRPr lang="en-US" dirty="0"/>
          </a:p>
          <a:p>
            <a:pPr marL="0" indent="0">
              <a:buNone/>
            </a:pPr>
            <a:r>
              <a:rPr lang="en-US" i="1" dirty="0"/>
              <a:t>Note: </a:t>
            </a:r>
            <a:r>
              <a:rPr lang="en-US" i="1" dirty="0" smtClean="0"/>
              <a:t> The </a:t>
            </a:r>
            <a:r>
              <a:rPr lang="en-US" i="1" dirty="0"/>
              <a:t>6-credit exclusion is not a factor in such cases and should not be applied.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23</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047369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Comprehension Check</a:t>
            </a:r>
            <a:endParaRPr lang="en-US" dirty="0"/>
          </a:p>
        </p:txBody>
      </p:sp>
      <p:sp>
        <p:nvSpPr>
          <p:cNvPr id="3" name="Content Placeholder 2"/>
          <p:cNvSpPr>
            <a:spLocks noGrp="1"/>
          </p:cNvSpPr>
          <p:nvPr>
            <p:ph idx="1"/>
          </p:nvPr>
        </p:nvSpPr>
        <p:spPr/>
        <p:txBody>
          <a:bodyPr/>
          <a:lstStyle/>
          <a:p>
            <a:pPr marL="0" indent="0">
              <a:buNone/>
            </a:pPr>
            <a:r>
              <a:rPr lang="en-US" dirty="0" smtClean="0"/>
              <a:t>Questions: </a:t>
            </a:r>
            <a:br>
              <a:rPr lang="en-US" dirty="0" smtClean="0"/>
            </a:br>
            <a:endParaRPr lang="en-US" dirty="0" smtClean="0"/>
          </a:p>
          <a:p>
            <a:pPr marL="857250" lvl="1" indent="-457200">
              <a:buFont typeface="+mj-lt"/>
              <a:buAutoNum type="arabicPeriod"/>
            </a:pPr>
            <a:r>
              <a:rPr lang="en-US" dirty="0" smtClean="0"/>
              <a:t>When are benefits terminated if a student withdraws from </a:t>
            </a:r>
            <a:r>
              <a:rPr lang="en-US" dirty="0"/>
              <a:t>all classes </a:t>
            </a:r>
            <a:r>
              <a:rPr lang="en-US" u="sng" dirty="0"/>
              <a:t>before</a:t>
            </a:r>
            <a:r>
              <a:rPr lang="en-US" dirty="0"/>
              <a:t> the end of the institution's drop </a:t>
            </a:r>
            <a:r>
              <a:rPr lang="en-US" dirty="0" smtClean="0"/>
              <a:t>period?</a:t>
            </a:r>
          </a:p>
          <a:p>
            <a:pPr marL="857250" lvl="1" indent="-457200">
              <a:buFont typeface="+mj-lt"/>
              <a:buAutoNum type="arabicPeriod"/>
            </a:pPr>
            <a:endParaRPr lang="en-US" dirty="0"/>
          </a:p>
          <a:p>
            <a:pPr marL="857250" lvl="1" indent="-457200">
              <a:buFont typeface="+mj-lt"/>
              <a:buAutoNum type="arabicPeriod"/>
            </a:pPr>
            <a:r>
              <a:rPr lang="en-US" dirty="0"/>
              <a:t>When are benefits terminated if a student withdraws from </a:t>
            </a:r>
            <a:r>
              <a:rPr lang="en-US" dirty="0" smtClean="0"/>
              <a:t>all </a:t>
            </a:r>
            <a:r>
              <a:rPr lang="en-US" dirty="0"/>
              <a:t>classes </a:t>
            </a:r>
            <a:r>
              <a:rPr lang="en-US" u="sng" dirty="0"/>
              <a:t>after</a:t>
            </a:r>
            <a:r>
              <a:rPr lang="en-US" dirty="0"/>
              <a:t> the institution's drop period, </a:t>
            </a:r>
            <a:r>
              <a:rPr lang="en-US" i="1" dirty="0"/>
              <a:t>with</a:t>
            </a:r>
            <a:r>
              <a:rPr lang="en-US" dirty="0"/>
              <a:t> non-punitive grades assigned, </a:t>
            </a:r>
            <a:r>
              <a:rPr lang="en-US" i="1" dirty="0"/>
              <a:t>and</a:t>
            </a:r>
            <a:r>
              <a:rPr lang="en-US" dirty="0"/>
              <a:t> no acceptable </a:t>
            </a:r>
            <a:r>
              <a:rPr lang="en-US" dirty="0" smtClean="0"/>
              <a:t>MITCs are found?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24</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36341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Effective Dates of Reductions</a:t>
            </a:r>
          </a:p>
        </p:txBody>
      </p:sp>
      <p:sp>
        <p:nvSpPr>
          <p:cNvPr id="3" name="Content Placeholder 2"/>
          <p:cNvSpPr>
            <a:spLocks noGrp="1"/>
          </p:cNvSpPr>
          <p:nvPr>
            <p:ph idx="1"/>
          </p:nvPr>
        </p:nvSpPr>
        <p:spPr>
          <a:xfrm>
            <a:off x="457200" y="1447800"/>
            <a:ext cx="8229600" cy="5029200"/>
          </a:xfrm>
        </p:spPr>
        <p:txBody>
          <a:bodyPr>
            <a:normAutofit/>
          </a:bodyPr>
          <a:lstStyle/>
          <a:p>
            <a:pPr marL="0" indent="0">
              <a:buNone/>
            </a:pPr>
            <a:r>
              <a:rPr lang="en-US" dirty="0"/>
              <a:t>When a student reduces hours enrolled by withdrawing from fewer than all classes </a:t>
            </a:r>
            <a:r>
              <a:rPr lang="en-US" u="sng" dirty="0"/>
              <a:t>on or before </a:t>
            </a:r>
            <a:r>
              <a:rPr lang="en-US" dirty="0"/>
              <a:t>the first day of the term, reduce payments effective the first date of the term.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25</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853184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Effective Dates of </a:t>
            </a:r>
            <a:r>
              <a:rPr lang="en-US" dirty="0" smtClean="0"/>
              <a:t>Reductions (Continued)</a:t>
            </a:r>
            <a:endParaRPr lang="en-US" dirty="0"/>
          </a:p>
        </p:txBody>
      </p:sp>
      <p:sp>
        <p:nvSpPr>
          <p:cNvPr id="3" name="Content Placeholder 2"/>
          <p:cNvSpPr>
            <a:spLocks noGrp="1"/>
          </p:cNvSpPr>
          <p:nvPr>
            <p:ph idx="1"/>
          </p:nvPr>
        </p:nvSpPr>
        <p:spPr>
          <a:xfrm>
            <a:off x="457200" y="1447800"/>
            <a:ext cx="8229600" cy="5029200"/>
          </a:xfrm>
        </p:spPr>
        <p:txBody>
          <a:bodyPr>
            <a:normAutofit lnSpcReduction="10000"/>
          </a:bodyPr>
          <a:lstStyle/>
          <a:p>
            <a:pPr marL="0" indent="0">
              <a:spcAft>
                <a:spcPts val="1200"/>
              </a:spcAft>
              <a:buNone/>
            </a:pPr>
            <a:r>
              <a:rPr lang="en-US" dirty="0" smtClean="0"/>
              <a:t>A reduction </a:t>
            </a:r>
            <a:r>
              <a:rPr lang="en-US" dirty="0"/>
              <a:t>occurs when the student reduces hours enrolled by withdrawing from fewer than all classes under one of the following “protected” </a:t>
            </a:r>
            <a:r>
              <a:rPr lang="en-US" dirty="0" smtClean="0"/>
              <a:t>conditions:</a:t>
            </a:r>
            <a:endParaRPr lang="en-US" dirty="0"/>
          </a:p>
          <a:p>
            <a:pPr lvl="1">
              <a:buFont typeface="Arial" panose="020B0604020202020204" pitchFamily="34" charset="0"/>
              <a:buChar char="•"/>
            </a:pPr>
            <a:r>
              <a:rPr lang="en-US" dirty="0"/>
              <a:t>The reduction is during the drop period, (30 day max.);</a:t>
            </a:r>
          </a:p>
          <a:p>
            <a:pPr lvl="1">
              <a:buFont typeface="Arial" panose="020B0604020202020204" pitchFamily="34" charset="0"/>
              <a:buChar char="•"/>
            </a:pPr>
            <a:r>
              <a:rPr lang="en-US" dirty="0"/>
              <a:t>A </a:t>
            </a:r>
            <a:r>
              <a:rPr lang="en-US" dirty="0" smtClean="0"/>
              <a:t>punitive </a:t>
            </a:r>
            <a:r>
              <a:rPr lang="en-US" dirty="0"/>
              <a:t>grade is assigned for the class from which the student withdraws; or</a:t>
            </a:r>
          </a:p>
          <a:p>
            <a:pPr lvl="1">
              <a:buFont typeface="Arial" panose="020B0604020202020204" pitchFamily="34" charset="0"/>
              <a:buChar char="•"/>
            </a:pPr>
            <a:r>
              <a:rPr lang="en-US" dirty="0" smtClean="0"/>
              <a:t>MITCs are </a:t>
            </a:r>
            <a:r>
              <a:rPr lang="en-US" dirty="0"/>
              <a:t>received and accepted, the 6-credit exclusion applies to all hours, or the training is discontinued as the result of being ordered to active </a:t>
            </a:r>
            <a:r>
              <a:rPr lang="en-US" dirty="0" smtClean="0"/>
              <a:t>duty</a:t>
            </a:r>
          </a:p>
          <a:p>
            <a:pPr marL="57150" indent="0">
              <a:buNone/>
            </a:pPr>
            <a:r>
              <a:rPr lang="en-US" dirty="0" smtClean="0"/>
              <a:t>Payments are reduced effective the end of the month or end of the term whichever occurs first.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26</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4005574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Effective Dates of </a:t>
            </a:r>
            <a:r>
              <a:rPr lang="en-US" dirty="0" smtClean="0"/>
              <a:t>Reductions (Continued)</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r>
              <a:rPr lang="en-US" dirty="0"/>
              <a:t>Reductions with non-punitive grades occurring after the institution’s drop period that are “unprotected” will be adjusted effective the first day of the </a:t>
            </a:r>
            <a:r>
              <a:rPr lang="en-US" dirty="0" smtClean="0"/>
              <a:t>term. </a:t>
            </a:r>
            <a:br>
              <a:rPr lang="en-US" dirty="0" smtClean="0"/>
            </a:br>
            <a:r>
              <a:rPr lang="en-US" i="1" dirty="0" smtClean="0"/>
              <a:t>All </a:t>
            </a:r>
            <a:r>
              <a:rPr lang="en-US" i="1" dirty="0"/>
              <a:t>payments associated with those hours are not payable.</a:t>
            </a:r>
          </a:p>
          <a:p>
            <a:endParaRPr lang="en-US" dirty="0"/>
          </a:p>
          <a:p>
            <a:r>
              <a:rPr lang="en-US" dirty="0" smtClean="0"/>
              <a:t>Chapter </a:t>
            </a:r>
            <a:r>
              <a:rPr lang="en-US" dirty="0"/>
              <a:t>33 “protected” reductions are effective and payable through the end of the month of the </a:t>
            </a:r>
            <a:r>
              <a:rPr lang="en-US" dirty="0" smtClean="0"/>
              <a:t>change. </a:t>
            </a:r>
          </a:p>
          <a:p>
            <a:pPr marL="0" indent="0">
              <a:buNone/>
            </a:pPr>
            <a:endParaRPr lang="en-US" dirty="0"/>
          </a:p>
          <a:p>
            <a:r>
              <a:rPr lang="en-US" dirty="0" smtClean="0"/>
              <a:t>VA cannot pay </a:t>
            </a:r>
            <a:r>
              <a:rPr lang="en-US" dirty="0"/>
              <a:t>benefits when a claimant is no longer attending an enrollment period.</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27</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426692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Comprehension Check</a:t>
            </a:r>
            <a:endParaRPr lang="en-US" dirty="0"/>
          </a:p>
        </p:txBody>
      </p:sp>
      <p:sp>
        <p:nvSpPr>
          <p:cNvPr id="3" name="Content Placeholder 2"/>
          <p:cNvSpPr>
            <a:spLocks noGrp="1"/>
          </p:cNvSpPr>
          <p:nvPr>
            <p:ph idx="1"/>
          </p:nvPr>
        </p:nvSpPr>
        <p:spPr/>
        <p:txBody>
          <a:bodyPr/>
          <a:lstStyle/>
          <a:p>
            <a:pPr marL="0" indent="0">
              <a:buNone/>
            </a:pPr>
            <a:r>
              <a:rPr lang="en-US" dirty="0" smtClean="0"/>
              <a:t>Questions: </a:t>
            </a:r>
          </a:p>
          <a:p>
            <a:pPr marL="457200" indent="-457200">
              <a:buFont typeface="+mj-lt"/>
              <a:buAutoNum type="arabicPeriod"/>
            </a:pPr>
            <a:r>
              <a:rPr lang="en-US" dirty="0" smtClean="0"/>
              <a:t>When </a:t>
            </a:r>
            <a:r>
              <a:rPr lang="en-US" dirty="0"/>
              <a:t>a student reduces hours enrolled by withdrawing from fewer than all classes on or before the first day of the term, </a:t>
            </a:r>
            <a:r>
              <a:rPr lang="en-US" dirty="0" smtClean="0"/>
              <a:t>payments are reduced effective when?</a:t>
            </a:r>
          </a:p>
          <a:p>
            <a:pPr marL="457200" indent="-457200">
              <a:buFont typeface="+mj-lt"/>
              <a:buAutoNum type="arabicPeriod"/>
            </a:pPr>
            <a:endParaRPr lang="en-US" dirty="0"/>
          </a:p>
          <a:p>
            <a:pPr marL="457200" indent="-457200">
              <a:buFont typeface="+mj-lt"/>
              <a:buAutoNum type="arabicPeriod"/>
            </a:pPr>
            <a:r>
              <a:rPr lang="en-US" dirty="0" smtClean="0"/>
              <a:t>If </a:t>
            </a:r>
            <a:r>
              <a:rPr lang="en-US" dirty="0"/>
              <a:t>a student reduces </a:t>
            </a:r>
            <a:r>
              <a:rPr lang="en-US" dirty="0" smtClean="0"/>
              <a:t>their hours </a:t>
            </a:r>
            <a:r>
              <a:rPr lang="en-US" dirty="0"/>
              <a:t>enrolled by withdrawing from fewer than all classes </a:t>
            </a:r>
            <a:r>
              <a:rPr lang="en-US" i="1" dirty="0" smtClean="0"/>
              <a:t>and</a:t>
            </a:r>
            <a:r>
              <a:rPr lang="en-US" dirty="0" smtClean="0"/>
              <a:t> MITCs are received and approved, </a:t>
            </a:r>
            <a:r>
              <a:rPr lang="en-US" dirty="0"/>
              <a:t>payments </a:t>
            </a:r>
            <a:r>
              <a:rPr lang="en-US" dirty="0" smtClean="0"/>
              <a:t>would be reduced </a:t>
            </a:r>
            <a:r>
              <a:rPr lang="en-US" dirty="0"/>
              <a:t>effective when?</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28</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6770236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Changes to Enrollment </a:t>
            </a:r>
            <a:r>
              <a:rPr lang="en-US" dirty="0" smtClean="0"/>
              <a:t>(VA Forms 22-1999 </a:t>
            </a:r>
            <a:r>
              <a:rPr lang="en-US" dirty="0"/>
              <a:t>&amp; </a:t>
            </a:r>
            <a:r>
              <a:rPr lang="en-US" dirty="0" smtClean="0"/>
              <a:t>1999B) </a:t>
            </a:r>
            <a:endParaRPr lang="en-US" dirty="0"/>
          </a:p>
        </p:txBody>
      </p:sp>
      <p:sp>
        <p:nvSpPr>
          <p:cNvPr id="3" name="Content Placeholder 2"/>
          <p:cNvSpPr>
            <a:spLocks noGrp="1"/>
          </p:cNvSpPr>
          <p:nvPr>
            <p:ph idx="1"/>
          </p:nvPr>
        </p:nvSpPr>
        <p:spPr>
          <a:xfrm>
            <a:off x="457200" y="1447800"/>
            <a:ext cx="8458200" cy="5029200"/>
          </a:xfrm>
        </p:spPr>
        <p:txBody>
          <a:bodyPr>
            <a:normAutofit/>
          </a:bodyPr>
          <a:lstStyle/>
          <a:p>
            <a:r>
              <a:rPr lang="en-US" dirty="0" smtClean="0"/>
              <a:t>In </a:t>
            </a:r>
            <a:r>
              <a:rPr lang="en-US" dirty="0"/>
              <a:t>most cases, a VCE should not need to enter information manually.</a:t>
            </a:r>
          </a:p>
          <a:p>
            <a:endParaRPr lang="en-US" dirty="0"/>
          </a:p>
          <a:p>
            <a:r>
              <a:rPr lang="en-US" dirty="0" smtClean="0"/>
              <a:t>If there </a:t>
            </a:r>
            <a:r>
              <a:rPr lang="en-US" dirty="0"/>
              <a:t>is missing, conflicting, or illogical information, </a:t>
            </a:r>
            <a:r>
              <a:rPr lang="en-US" dirty="0" smtClean="0"/>
              <a:t>develop </a:t>
            </a:r>
            <a:r>
              <a:rPr lang="en-US" dirty="0"/>
              <a:t>with the SCO or ELR as </a:t>
            </a:r>
            <a:r>
              <a:rPr lang="en-US" dirty="0" smtClean="0"/>
              <a:t>appropriate.</a:t>
            </a:r>
            <a:endParaRPr lang="en-US" dirty="0"/>
          </a:p>
          <a:p>
            <a:endParaRPr lang="en-US" dirty="0" smtClean="0"/>
          </a:p>
          <a:p>
            <a:r>
              <a:rPr lang="en-US" dirty="0" smtClean="0"/>
              <a:t>Anytime </a:t>
            </a:r>
            <a:r>
              <a:rPr lang="en-US" dirty="0"/>
              <a:t>“Other” is used as the reason for </a:t>
            </a:r>
            <a:r>
              <a:rPr lang="en-US" dirty="0" smtClean="0"/>
              <a:t>an adjustment </a:t>
            </a:r>
            <a:r>
              <a:rPr lang="en-US" dirty="0"/>
              <a:t>and is not fully explained in the remarks, </a:t>
            </a:r>
            <a:r>
              <a:rPr lang="en-US" dirty="0" smtClean="0"/>
              <a:t>develop </a:t>
            </a:r>
            <a:r>
              <a:rPr lang="en-US" dirty="0"/>
              <a:t>with the SCO for clarification and place all development documents in the TIMS folder.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29</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832789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Lesson Objectives</a:t>
            </a:r>
          </a:p>
        </p:txBody>
      </p:sp>
      <p:sp>
        <p:nvSpPr>
          <p:cNvPr id="3" name="Content Placeholder 2"/>
          <p:cNvSpPr>
            <a:spLocks noGrp="1"/>
          </p:cNvSpPr>
          <p:nvPr>
            <p:ph idx="1"/>
          </p:nvPr>
        </p:nvSpPr>
        <p:spPr>
          <a:xfrm>
            <a:off x="457200" y="1447800"/>
            <a:ext cx="8229600" cy="5105400"/>
          </a:xfrm>
        </p:spPr>
        <p:txBody>
          <a:bodyPr>
            <a:normAutofit lnSpcReduction="10000"/>
          </a:bodyPr>
          <a:lstStyle/>
          <a:p>
            <a:pPr marL="0" indent="0">
              <a:buNone/>
            </a:pPr>
            <a:r>
              <a:rPr lang="en-US" sz="2600" dirty="0">
                <a:latin typeface="Arial" panose="020B0604020202020204" pitchFamily="34" charset="0"/>
              </a:rPr>
              <a:t>At the end of this lesson, you will be able to</a:t>
            </a:r>
            <a:r>
              <a:rPr lang="en-US" sz="2600" dirty="0" smtClean="0">
                <a:latin typeface="Arial" panose="020B0604020202020204" pitchFamily="34" charset="0"/>
              </a:rPr>
              <a:t>:</a:t>
            </a:r>
            <a:r>
              <a:rPr lang="en-US" dirty="0" smtClean="0">
                <a:latin typeface="Arial" panose="020B0604020202020204" pitchFamily="34" charset="0"/>
              </a:rPr>
              <a:t/>
            </a:r>
            <a:br>
              <a:rPr lang="en-US" dirty="0" smtClean="0">
                <a:latin typeface="Arial" panose="020B0604020202020204" pitchFamily="34" charset="0"/>
              </a:rPr>
            </a:br>
            <a:endParaRPr lang="en-US" dirty="0">
              <a:latin typeface="Arial" panose="020B0604020202020204" pitchFamily="34" charset="0"/>
            </a:endParaRPr>
          </a:p>
          <a:p>
            <a:pPr lvl="1">
              <a:buFont typeface="Arial" pitchFamily="34" charset="0"/>
              <a:buChar char="•"/>
            </a:pPr>
            <a:r>
              <a:rPr lang="en-US" dirty="0"/>
              <a:t>Using available references, identify acceptable reasons for adjustments to enrollments, including </a:t>
            </a:r>
            <a:r>
              <a:rPr lang="en-US" dirty="0" smtClean="0"/>
              <a:t>Mitigating Circumstances (MITCs), </a:t>
            </a:r>
            <a:r>
              <a:rPr lang="en-US" dirty="0"/>
              <a:t>with 80% </a:t>
            </a:r>
            <a:r>
              <a:rPr lang="en-US" dirty="0" smtClean="0"/>
              <a:t>accuracy on the assessment.</a:t>
            </a:r>
            <a:br>
              <a:rPr lang="en-US" dirty="0" smtClean="0"/>
            </a:br>
            <a:endParaRPr lang="en-US" dirty="0"/>
          </a:p>
          <a:p>
            <a:pPr lvl="1">
              <a:buFont typeface="Arial" pitchFamily="34" charset="0"/>
              <a:buChar char="•"/>
            </a:pPr>
            <a:r>
              <a:rPr lang="en-US" dirty="0"/>
              <a:t>Using available references, identify the steps for processing </a:t>
            </a:r>
            <a:r>
              <a:rPr lang="en-US" dirty="0" smtClean="0"/>
              <a:t>MITCs in </a:t>
            </a:r>
            <a:r>
              <a:rPr lang="en-US" dirty="0"/>
              <a:t>the </a:t>
            </a:r>
            <a:r>
              <a:rPr lang="en-US" dirty="0" smtClean="0"/>
              <a:t>Long Term Solutions (LTS), </a:t>
            </a:r>
            <a:r>
              <a:rPr lang="en-US" dirty="0"/>
              <a:t>with 80% </a:t>
            </a:r>
            <a:r>
              <a:rPr lang="en-US" dirty="0" smtClean="0"/>
              <a:t>accuracy on the assessment.</a:t>
            </a:r>
            <a:br>
              <a:rPr lang="en-US" dirty="0" smtClean="0"/>
            </a:br>
            <a:endParaRPr lang="en-US" dirty="0"/>
          </a:p>
          <a:p>
            <a:pPr lvl="1">
              <a:buFont typeface="Arial" pitchFamily="34" charset="0"/>
              <a:buChar char="•"/>
            </a:pPr>
            <a:r>
              <a:rPr lang="en-US" dirty="0"/>
              <a:t>Using available references, identify </a:t>
            </a:r>
            <a:r>
              <a:rPr lang="en-US" dirty="0" smtClean="0"/>
              <a:t>how </a:t>
            </a:r>
            <a:r>
              <a:rPr lang="en-US" dirty="0"/>
              <a:t>to generate </a:t>
            </a:r>
            <a:r>
              <a:rPr lang="en-US" dirty="0" smtClean="0"/>
              <a:t>Long Term Solutions (LTS) </a:t>
            </a:r>
            <a:r>
              <a:rPr lang="en-US" dirty="0"/>
              <a:t>Notification Letters, with 80% </a:t>
            </a:r>
            <a:r>
              <a:rPr lang="en-US" dirty="0" smtClean="0"/>
              <a:t>accuracy on the assessment.</a:t>
            </a:r>
            <a:endParaRPr lang="en-US" dirty="0"/>
          </a:p>
          <a:p>
            <a:endParaRPr lang="en-US" dirty="0"/>
          </a:p>
          <a:p>
            <a:endParaRPr lang="en-US" dirty="0" smtClean="0">
              <a:latin typeface="Arial" panose="020B0604020202020204" pitchFamily="34" charset="0"/>
            </a:endParaRPr>
          </a:p>
          <a:p>
            <a:endParaRPr lang="en-US" dirty="0">
              <a:latin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615616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Terminations and </a:t>
            </a:r>
            <a:r>
              <a:rPr lang="en-US" dirty="0" smtClean="0"/>
              <a:t>IT </a:t>
            </a:r>
            <a:r>
              <a:rPr lang="en-US" dirty="0"/>
              <a:t>Systems</a:t>
            </a:r>
          </a:p>
        </p:txBody>
      </p:sp>
      <p:sp>
        <p:nvSpPr>
          <p:cNvPr id="3" name="Content Placeholder 2"/>
          <p:cNvSpPr>
            <a:spLocks noGrp="1"/>
          </p:cNvSpPr>
          <p:nvPr>
            <p:ph idx="1"/>
          </p:nvPr>
        </p:nvSpPr>
        <p:spPr>
          <a:xfrm>
            <a:off x="457200" y="1447800"/>
            <a:ext cx="8229600" cy="5029200"/>
          </a:xfrm>
        </p:spPr>
        <p:txBody>
          <a:bodyPr>
            <a:normAutofit fontScale="92500" lnSpcReduction="20000"/>
          </a:bodyPr>
          <a:lstStyle/>
          <a:p>
            <a:pPr marL="0" indent="0">
              <a:buNone/>
            </a:pPr>
            <a:r>
              <a:rPr lang="en-US" dirty="0"/>
              <a:t>Terminations that are “protected” will be paid up to and through </a:t>
            </a:r>
            <a:r>
              <a:rPr lang="en-US" dirty="0" smtClean="0"/>
              <a:t>the last </a:t>
            </a:r>
            <a:r>
              <a:rPr lang="en-US" dirty="0"/>
              <a:t>day of </a:t>
            </a:r>
            <a:r>
              <a:rPr lang="en-US" dirty="0" smtClean="0"/>
              <a:t>attendance</a:t>
            </a:r>
            <a:r>
              <a:rPr lang="en-US" dirty="0"/>
              <a:t>.</a:t>
            </a:r>
            <a:endParaRPr lang="en-US" dirty="0" smtClean="0"/>
          </a:p>
          <a:p>
            <a:pPr marL="0" indent="0">
              <a:buNone/>
            </a:pPr>
            <a:endParaRPr lang="en-US" dirty="0"/>
          </a:p>
          <a:p>
            <a:pPr lvl="1">
              <a:buFont typeface="Arial" panose="020B0604020202020204" pitchFamily="34" charset="0"/>
              <a:buChar char="•"/>
            </a:pPr>
            <a:r>
              <a:rPr lang="en-US" dirty="0" smtClean="0"/>
              <a:t>BDN </a:t>
            </a:r>
            <a:r>
              <a:rPr lang="en-US" dirty="0"/>
              <a:t>processing requires the use of a No Pay Date which is the day after the last date of attendance. </a:t>
            </a:r>
          </a:p>
          <a:p>
            <a:pPr lvl="1">
              <a:buFont typeface="Arial" panose="020B0604020202020204" pitchFamily="34" charset="0"/>
              <a:buChar char="•"/>
            </a:pPr>
            <a:endParaRPr lang="en-US" dirty="0"/>
          </a:p>
          <a:p>
            <a:pPr lvl="1">
              <a:buFont typeface="Arial" panose="020B0604020202020204" pitchFamily="34" charset="0"/>
              <a:buChar char="•"/>
            </a:pPr>
            <a:r>
              <a:rPr lang="en-US" dirty="0" smtClean="0"/>
              <a:t>LTS </a:t>
            </a:r>
            <a:r>
              <a:rPr lang="en-US" dirty="0"/>
              <a:t>does not use a No-Pay date, therefore you will enter the effective date received on the Notice of Change in Student Status (VA-Form 22-1999b). </a:t>
            </a:r>
          </a:p>
          <a:p>
            <a:pPr lvl="1">
              <a:buFont typeface="Arial" panose="020B0604020202020204" pitchFamily="34" charset="0"/>
              <a:buChar char="•"/>
            </a:pPr>
            <a:endParaRPr lang="en-US" dirty="0"/>
          </a:p>
          <a:p>
            <a:pPr lvl="1">
              <a:buFont typeface="Arial" panose="020B0604020202020204" pitchFamily="34" charset="0"/>
              <a:buChar char="•"/>
            </a:pPr>
            <a:r>
              <a:rPr lang="en-US" dirty="0"/>
              <a:t>If pre-populated via the VA-ONCE Inbox, verify that the date matches the date on the form in TIMS. </a:t>
            </a:r>
          </a:p>
          <a:p>
            <a:endParaRPr lang="en-US" dirty="0"/>
          </a:p>
          <a:p>
            <a:pPr marL="0" indent="0">
              <a:buNone/>
            </a:pPr>
            <a:r>
              <a:rPr lang="en-US" dirty="0" smtClean="0"/>
              <a:t>Do </a:t>
            </a:r>
            <a:r>
              <a:rPr lang="en-US" dirty="0"/>
              <a:t>not process enrollments or changes without reviewing either the 1999 or 1999B in TIMS.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30</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055190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Terminations </a:t>
            </a:r>
            <a:r>
              <a:rPr lang="en-US" dirty="0" smtClean="0"/>
              <a:t>in LTS</a:t>
            </a:r>
            <a:endParaRPr lang="en-US" dirty="0"/>
          </a:p>
        </p:txBody>
      </p:sp>
      <p:sp>
        <p:nvSpPr>
          <p:cNvPr id="3" name="Content Placeholder 2"/>
          <p:cNvSpPr>
            <a:spLocks noGrp="1"/>
          </p:cNvSpPr>
          <p:nvPr>
            <p:ph idx="1"/>
          </p:nvPr>
        </p:nvSpPr>
        <p:spPr>
          <a:xfrm>
            <a:off x="457200" y="1447800"/>
            <a:ext cx="8229600" cy="5029200"/>
          </a:xfrm>
        </p:spPr>
        <p:txBody>
          <a:bodyPr>
            <a:normAutofit lnSpcReduction="10000"/>
          </a:bodyPr>
          <a:lstStyle/>
          <a:p>
            <a:r>
              <a:rPr lang="en-US" dirty="0"/>
              <a:t>Termination or complete withdrawal reported effective </a:t>
            </a:r>
            <a:r>
              <a:rPr lang="en-US" u="sng" dirty="0"/>
              <a:t>before or on</a:t>
            </a:r>
            <a:r>
              <a:rPr lang="en-US" dirty="0"/>
              <a:t> the first day of the term must be processed as an Amendment in the LTS.  </a:t>
            </a:r>
            <a:r>
              <a:rPr lang="en-US" b="1" i="1" dirty="0"/>
              <a:t>Note this is not a correction. </a:t>
            </a:r>
          </a:p>
          <a:p>
            <a:endParaRPr lang="en-US" dirty="0"/>
          </a:p>
          <a:p>
            <a:r>
              <a:rPr lang="en-US" dirty="0"/>
              <a:t>LTS will require the user to enter the first day of the term as the effective date. Be sure to ALWAYS check the “Student did not attend” box.  Otherwise the system will incorrectly pay for that first day.</a:t>
            </a:r>
          </a:p>
          <a:p>
            <a:endParaRPr lang="en-US" dirty="0"/>
          </a:p>
          <a:p>
            <a:r>
              <a:rPr lang="en-US" dirty="0"/>
              <a:t>All other changes effective on or before the first day of the term are processed as a Correction to the original enrollment period.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31</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9935155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VA-Once</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marL="0" indent="0">
              <a:buNone/>
            </a:pPr>
            <a:r>
              <a:rPr lang="en-US" dirty="0"/>
              <a:t>Changes submitted electronically through VA-ONCE will populate the correct check box(es) for an “Amendment or Correction” in LTS. </a:t>
            </a:r>
          </a:p>
          <a:p>
            <a:pPr marL="0" indent="0">
              <a:buNone/>
            </a:pPr>
            <a:endParaRPr lang="en-US" dirty="0"/>
          </a:p>
          <a:p>
            <a:pPr marL="0" indent="0">
              <a:spcBef>
                <a:spcPts val="0"/>
              </a:spcBef>
              <a:spcAft>
                <a:spcPts val="1200"/>
              </a:spcAft>
              <a:buNone/>
            </a:pPr>
            <a:r>
              <a:rPr lang="en-US" dirty="0"/>
              <a:t>Based on the information submitted online or entered by the user for reductions or withdrawals after drop/add with non-punitive grades assigned (or completing a term with non-punitive grades), </a:t>
            </a:r>
            <a:r>
              <a:rPr lang="en-US" dirty="0" smtClean="0"/>
              <a:t>LTS will generate </a:t>
            </a:r>
            <a:r>
              <a:rPr lang="en-US" dirty="0"/>
              <a:t>the appropriate letter to the claimant:</a:t>
            </a:r>
          </a:p>
          <a:p>
            <a:pPr lvl="1">
              <a:buFont typeface="Arial" panose="020B0604020202020204" pitchFamily="34" charset="0"/>
              <a:buChar char="•"/>
            </a:pPr>
            <a:r>
              <a:rPr lang="en-US" dirty="0"/>
              <a:t>Developing for </a:t>
            </a:r>
            <a:r>
              <a:rPr lang="en-US" dirty="0" smtClean="0"/>
              <a:t>MITCs </a:t>
            </a:r>
            <a:r>
              <a:rPr lang="en-US" dirty="0"/>
              <a:t>(MITCs)</a:t>
            </a:r>
          </a:p>
          <a:p>
            <a:pPr lvl="1">
              <a:buFont typeface="Arial" panose="020B0604020202020204" pitchFamily="34" charset="0"/>
              <a:buChar char="•"/>
            </a:pPr>
            <a:r>
              <a:rPr lang="en-US" dirty="0"/>
              <a:t>Granting </a:t>
            </a:r>
            <a:r>
              <a:rPr lang="en-US" dirty="0" smtClean="0"/>
              <a:t>MITCs, </a:t>
            </a:r>
            <a:r>
              <a:rPr lang="en-US" dirty="0"/>
              <a:t>or </a:t>
            </a:r>
          </a:p>
          <a:p>
            <a:pPr lvl="1">
              <a:buFont typeface="Arial" panose="020B0604020202020204" pitchFamily="34" charset="0"/>
              <a:buChar char="•"/>
            </a:pPr>
            <a:r>
              <a:rPr lang="en-US" dirty="0"/>
              <a:t>Disallowing </a:t>
            </a:r>
            <a:r>
              <a:rPr lang="en-US" dirty="0" smtClean="0"/>
              <a:t>MITCs</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32</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3815669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Amendment </a:t>
            </a:r>
            <a:r>
              <a:rPr lang="en-US" dirty="0" smtClean="0"/>
              <a:t> </a:t>
            </a:r>
            <a:r>
              <a:rPr lang="en-US" dirty="0"/>
              <a:t>Correction</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33</a:t>
            </a:fld>
            <a:endParaRPr lang="en-US" dirty="0"/>
          </a:p>
        </p:txBody>
      </p:sp>
      <p:graphicFrame>
        <p:nvGraphicFramePr>
          <p:cNvPr id="7" name="Content Placeholder 3" descr="Table that identifies the source of change and the applicablr functionality for use when determining whether to process an ammendment or correction." title="Ammendment Correction"/>
          <p:cNvGraphicFramePr>
            <a:graphicFrameLocks/>
          </p:cNvGraphicFramePr>
          <p:nvPr>
            <p:extLst>
              <p:ext uri="{D42A27DB-BD31-4B8C-83A1-F6EECF244321}">
                <p14:modId xmlns:p14="http://schemas.microsoft.com/office/powerpoint/2010/main" val="775179229"/>
              </p:ext>
            </p:extLst>
          </p:nvPr>
        </p:nvGraphicFramePr>
        <p:xfrm>
          <a:off x="306626" y="1981200"/>
          <a:ext cx="8227774" cy="2590222"/>
        </p:xfrm>
        <a:graphic>
          <a:graphicData uri="http://schemas.openxmlformats.org/drawingml/2006/table">
            <a:tbl>
              <a:tblPr>
                <a:tableStyleId>{5C22544A-7EE6-4342-B048-85BDC9FD1C3A}</a:tableStyleId>
              </a:tblPr>
              <a:tblGrid>
                <a:gridCol w="4209557"/>
                <a:gridCol w="4018217"/>
              </a:tblGrid>
              <a:tr h="339776">
                <a:tc>
                  <a:txBody>
                    <a:bodyPr/>
                    <a:lstStyle/>
                    <a:p>
                      <a:pPr marL="0" marR="0">
                        <a:spcBef>
                          <a:spcPts val="0"/>
                        </a:spcBef>
                        <a:spcAft>
                          <a:spcPts val="0"/>
                        </a:spcAft>
                      </a:pPr>
                      <a:r>
                        <a:rPr lang="en-US" sz="2200" b="1" u="none" dirty="0">
                          <a:effectLst/>
                          <a:latin typeface="Arial" pitchFamily="34" charset="0"/>
                          <a:cs typeface="Arial" pitchFamily="34" charset="0"/>
                        </a:rPr>
                        <a:t>Source of </a:t>
                      </a:r>
                      <a:r>
                        <a:rPr lang="en-US" sz="2200" b="1" u="none" dirty="0" smtClean="0">
                          <a:effectLst/>
                          <a:latin typeface="Arial" pitchFamily="34" charset="0"/>
                          <a:cs typeface="Arial" pitchFamily="34" charset="0"/>
                        </a:rPr>
                        <a:t>Change:</a:t>
                      </a:r>
                      <a:endParaRPr lang="en-US" sz="2200" b="1" u="none" dirty="0">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1" u="none" dirty="0">
                          <a:effectLst/>
                          <a:latin typeface="Arial" pitchFamily="34" charset="0"/>
                          <a:cs typeface="Arial" pitchFamily="34" charset="0"/>
                        </a:rPr>
                        <a:t>Applicable </a:t>
                      </a:r>
                      <a:r>
                        <a:rPr lang="en-US" sz="2200" b="1" u="none" dirty="0" smtClean="0">
                          <a:effectLst/>
                          <a:latin typeface="Arial" pitchFamily="34" charset="0"/>
                          <a:cs typeface="Arial" pitchFamily="34" charset="0"/>
                        </a:rPr>
                        <a:t>Functionality:</a:t>
                      </a:r>
                      <a:endParaRPr lang="en-US" sz="2200" b="1" u="none" dirty="0">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08024">
                <a:tc>
                  <a:txBody>
                    <a:bodyPr/>
                    <a:lstStyle/>
                    <a:p>
                      <a:pPr marL="0" marR="0">
                        <a:spcBef>
                          <a:spcPts val="0"/>
                        </a:spcBef>
                        <a:spcAft>
                          <a:spcPts val="0"/>
                        </a:spcAft>
                      </a:pPr>
                      <a:r>
                        <a:rPr lang="en-US" sz="2200" b="1" dirty="0" smtClean="0">
                          <a:effectLst/>
                          <a:latin typeface="Arial" pitchFamily="34" charset="0"/>
                          <a:cs typeface="Arial" pitchFamily="34" charset="0"/>
                        </a:rPr>
                        <a:t>IF</a:t>
                      </a:r>
                      <a:r>
                        <a:rPr lang="en-US" sz="2200" dirty="0" smtClean="0">
                          <a:effectLst/>
                          <a:latin typeface="Arial" pitchFamily="34" charset="0"/>
                          <a:cs typeface="Arial" pitchFamily="34" charset="0"/>
                        </a:rPr>
                        <a:t> there’s a change (reduction or termination) after the first day of the term.</a:t>
                      </a:r>
                      <a:r>
                        <a:rPr lang="en-US" sz="2200" dirty="0" smtClean="0">
                          <a:effectLst/>
                          <a:latin typeface="Arial" pitchFamily="34" charset="0"/>
                          <a:ea typeface="Times New Roman"/>
                          <a:cs typeface="Arial" pitchFamily="34" charset="0"/>
                        </a:rPr>
                        <a:t>                 </a:t>
                      </a:r>
                      <a:endParaRPr lang="en-US" sz="2200" dirty="0">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1" dirty="0" smtClean="0">
                          <a:effectLst/>
                          <a:latin typeface="Arial" pitchFamily="34" charset="0"/>
                          <a:cs typeface="Arial" pitchFamily="34" charset="0"/>
                        </a:rPr>
                        <a:t>THEN</a:t>
                      </a:r>
                      <a:r>
                        <a:rPr lang="en-US" sz="2200" baseline="0" dirty="0" smtClean="0">
                          <a:effectLst/>
                          <a:latin typeface="Arial" pitchFamily="34" charset="0"/>
                          <a:cs typeface="Arial" pitchFamily="34" charset="0"/>
                        </a:rPr>
                        <a:t> the “</a:t>
                      </a:r>
                      <a:r>
                        <a:rPr lang="en-US" sz="2200" dirty="0" smtClean="0">
                          <a:effectLst/>
                          <a:latin typeface="Arial" pitchFamily="34" charset="0"/>
                          <a:cs typeface="Arial" pitchFamily="34" charset="0"/>
                        </a:rPr>
                        <a:t>Amendment” button is checked</a:t>
                      </a:r>
                      <a:endParaRPr lang="en-US" sz="2200" dirty="0">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42422">
                <a:tc>
                  <a:txBody>
                    <a:bodyPr/>
                    <a:lstStyle/>
                    <a:p>
                      <a:pPr marL="0" marR="0">
                        <a:spcBef>
                          <a:spcPts val="0"/>
                        </a:spcBef>
                        <a:spcAft>
                          <a:spcPts val="0"/>
                        </a:spcAft>
                      </a:pPr>
                      <a:r>
                        <a:rPr lang="en-US" sz="2200" b="1" dirty="0" smtClean="0">
                          <a:effectLst/>
                          <a:latin typeface="Arial" pitchFamily="34" charset="0"/>
                          <a:cs typeface="Arial" pitchFamily="34" charset="0"/>
                        </a:rPr>
                        <a:t>IF</a:t>
                      </a:r>
                      <a:r>
                        <a:rPr lang="en-US" sz="2200" baseline="0" dirty="0" smtClean="0">
                          <a:effectLst/>
                          <a:latin typeface="Arial" pitchFamily="34" charset="0"/>
                          <a:cs typeface="Arial" pitchFamily="34" charset="0"/>
                        </a:rPr>
                        <a:t> MITCs</a:t>
                      </a:r>
                      <a:r>
                        <a:rPr lang="en-US" sz="2200" dirty="0" smtClean="0">
                          <a:effectLst/>
                          <a:latin typeface="Arial" pitchFamily="34" charset="0"/>
                          <a:cs typeface="Arial" pitchFamily="34" charset="0"/>
                        </a:rPr>
                        <a:t> are received </a:t>
                      </a:r>
                      <a:r>
                        <a:rPr lang="en-US" sz="2200" dirty="0">
                          <a:effectLst/>
                          <a:latin typeface="Arial" pitchFamily="34" charset="0"/>
                          <a:cs typeface="Arial" pitchFamily="34" charset="0"/>
                        </a:rPr>
                        <a:t>after Authorization of the Amended Award</a:t>
                      </a:r>
                      <a:endParaRPr lang="en-US" sz="2200" dirty="0">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1" dirty="0" smtClean="0">
                          <a:effectLst/>
                          <a:latin typeface="Arial" pitchFamily="34" charset="0"/>
                          <a:cs typeface="Arial" pitchFamily="34" charset="0"/>
                        </a:rPr>
                        <a:t>THEN</a:t>
                      </a:r>
                      <a:r>
                        <a:rPr lang="en-US" sz="2200" dirty="0" smtClean="0">
                          <a:effectLst/>
                          <a:latin typeface="Arial" pitchFamily="34" charset="0"/>
                          <a:cs typeface="Arial" pitchFamily="34" charset="0"/>
                        </a:rPr>
                        <a:t> </a:t>
                      </a:r>
                      <a:r>
                        <a:rPr lang="en-US" sz="2200" baseline="0" dirty="0" smtClean="0">
                          <a:effectLst/>
                          <a:latin typeface="Arial" pitchFamily="34" charset="0"/>
                          <a:cs typeface="Arial" pitchFamily="34" charset="0"/>
                        </a:rPr>
                        <a:t>t</a:t>
                      </a:r>
                      <a:r>
                        <a:rPr lang="en-US" sz="2200" dirty="0" smtClean="0">
                          <a:effectLst/>
                          <a:latin typeface="Arial" pitchFamily="34" charset="0"/>
                          <a:cs typeface="Arial" pitchFamily="34" charset="0"/>
                        </a:rPr>
                        <a:t>he “Correction” button is checked</a:t>
                      </a:r>
                      <a:endParaRPr lang="en-US" sz="2200" dirty="0">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2306095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mage of how to enter an ammendment versuses a correction." title="Demonstration - Amendment vs. Correction"/>
          <p:cNvSpPr>
            <a:spLocks noGrp="1"/>
          </p:cNvSpPr>
          <p:nvPr>
            <p:ph type="title"/>
          </p:nvPr>
        </p:nvSpPr>
        <p:spPr>
          <a:xfrm>
            <a:off x="854786" y="0"/>
            <a:ext cx="8382000" cy="1066800"/>
          </a:xfrm>
        </p:spPr>
        <p:txBody>
          <a:bodyPr/>
          <a:lstStyle/>
          <a:p>
            <a:r>
              <a:rPr lang="en-US" dirty="0" smtClean="0"/>
              <a:t>Demonstration - Amendment vs. </a:t>
            </a:r>
            <a:r>
              <a:rPr lang="en-US" dirty="0"/>
              <a:t>Correction</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34</a:t>
            </a:fld>
            <a:endParaRPr lang="en-US" dirty="0"/>
          </a:p>
        </p:txBody>
      </p:sp>
      <p:grpSp>
        <p:nvGrpSpPr>
          <p:cNvPr id="13" name="Group 12"/>
          <p:cNvGrpSpPr/>
          <p:nvPr/>
        </p:nvGrpSpPr>
        <p:grpSpPr>
          <a:xfrm>
            <a:off x="876820" y="1717219"/>
            <a:ext cx="7657580" cy="4226381"/>
            <a:chOff x="876820" y="1717219"/>
            <a:chExt cx="7227519" cy="3692981"/>
          </a:xfrm>
        </p:grpSpPr>
        <p:pic>
          <p:nvPicPr>
            <p:cNvPr id="9" name="Picture 2" descr="C:\Users\EDULROGE1\Documents\My Received Files\pom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20" y="1717219"/>
              <a:ext cx="7227519" cy="36929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9937" y="2754793"/>
              <a:ext cx="889348" cy="6387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2880" y="4250325"/>
              <a:ext cx="663879" cy="6397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8534" y="4343400"/>
              <a:ext cx="252501" cy="319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8953741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Comprehension Check</a:t>
            </a:r>
            <a:endParaRPr lang="en-US" dirty="0"/>
          </a:p>
        </p:txBody>
      </p:sp>
      <p:sp>
        <p:nvSpPr>
          <p:cNvPr id="3" name="Content Placeholder 2"/>
          <p:cNvSpPr>
            <a:spLocks noGrp="1"/>
          </p:cNvSpPr>
          <p:nvPr>
            <p:ph idx="1"/>
          </p:nvPr>
        </p:nvSpPr>
        <p:spPr/>
        <p:txBody>
          <a:bodyPr/>
          <a:lstStyle/>
          <a:p>
            <a:pPr marL="0" indent="0">
              <a:buNone/>
            </a:pPr>
            <a:r>
              <a:rPr lang="en-US" dirty="0" smtClean="0"/>
              <a:t>Question: </a:t>
            </a:r>
          </a:p>
          <a:p>
            <a:pPr marL="0" indent="0">
              <a:buNone/>
            </a:pPr>
            <a:r>
              <a:rPr lang="en-US" dirty="0" smtClean="0"/>
              <a:t>When processing protected terminations in LTS, which form will provide you with the Effective Date?</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35</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6123304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600200"/>
          </a:xfrm>
        </p:spPr>
        <p:txBody>
          <a:bodyPr>
            <a:normAutofit/>
          </a:bodyPr>
          <a:lstStyle/>
          <a:p>
            <a:r>
              <a:rPr lang="en-US" dirty="0"/>
              <a:t>Processing </a:t>
            </a:r>
            <a:r>
              <a:rPr lang="en-US" dirty="0" smtClean="0"/>
              <a:t>MITCs</a:t>
            </a:r>
            <a:r>
              <a:rPr lang="en-US" dirty="0"/>
              <a:t/>
            </a:r>
            <a:br>
              <a:rPr lang="en-US" dirty="0"/>
            </a:br>
            <a:r>
              <a:rPr lang="en-US" dirty="0"/>
              <a:t>in the LTS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36</a:t>
            </a:fld>
            <a:endParaRPr lang="en-US" dirty="0"/>
          </a:p>
        </p:txBody>
      </p:sp>
      <p:sp>
        <p:nvSpPr>
          <p:cNvPr id="5"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9954019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Notification Letters</a:t>
            </a:r>
            <a:endParaRPr lang="en-US" dirty="0"/>
          </a:p>
        </p:txBody>
      </p:sp>
      <p:sp>
        <p:nvSpPr>
          <p:cNvPr id="3" name="Content Placeholder 2"/>
          <p:cNvSpPr>
            <a:spLocks noGrp="1"/>
          </p:cNvSpPr>
          <p:nvPr>
            <p:ph idx="1"/>
          </p:nvPr>
        </p:nvSpPr>
        <p:spPr>
          <a:xfrm>
            <a:off x="457200" y="1219200"/>
            <a:ext cx="8534400" cy="5334000"/>
          </a:xfrm>
        </p:spPr>
        <p:txBody>
          <a:bodyPr>
            <a:normAutofit/>
          </a:bodyPr>
          <a:lstStyle/>
          <a:p>
            <a:pPr marL="0" indent="0">
              <a:buNone/>
            </a:pPr>
            <a:r>
              <a:rPr lang="en-US" dirty="0" smtClean="0"/>
              <a:t>LTS generated letters have been developed to provide proper notification.</a:t>
            </a:r>
          </a:p>
          <a:p>
            <a:pPr marL="0" indent="0">
              <a:buNone/>
            </a:pPr>
            <a:endParaRPr lang="en-US" dirty="0" smtClean="0"/>
          </a:p>
          <a:p>
            <a:pPr marL="0" indent="0">
              <a:buNone/>
            </a:pPr>
            <a:r>
              <a:rPr lang="en-US" dirty="0" smtClean="0"/>
              <a:t>LTS generates the following MITC letters:</a:t>
            </a:r>
          </a:p>
          <a:p>
            <a:pPr marL="0" indent="0">
              <a:buNone/>
            </a:pPr>
            <a:endParaRPr lang="en-US" dirty="0" smtClean="0"/>
          </a:p>
          <a:p>
            <a:pPr marL="857250" lvl="1" indent="-457200">
              <a:buFont typeface="+mj-lt"/>
              <a:buAutoNum type="arabicPeriod"/>
            </a:pPr>
            <a:r>
              <a:rPr lang="en-US" dirty="0" smtClean="0"/>
              <a:t>MITCs Required – MITC-1 letter </a:t>
            </a:r>
          </a:p>
          <a:p>
            <a:pPr marL="857250" lvl="1" indent="-457200">
              <a:buFont typeface="+mj-lt"/>
              <a:buAutoNum type="arabicPeriod"/>
            </a:pPr>
            <a:r>
              <a:rPr lang="en-US" dirty="0" smtClean="0"/>
              <a:t>MITCs Received and Not Acceptable – MITC-2 letter </a:t>
            </a:r>
          </a:p>
          <a:p>
            <a:pPr marL="857250" lvl="1" indent="-457200">
              <a:buFont typeface="+mj-lt"/>
              <a:buAutoNum type="arabicPeriod"/>
            </a:pPr>
            <a:r>
              <a:rPr lang="en-US" dirty="0" smtClean="0"/>
              <a:t>MITCs Received and Acceptable – MITC-3 letter </a:t>
            </a:r>
          </a:p>
          <a:p>
            <a:pPr marL="857250" lvl="1" indent="-457200">
              <a:buFont typeface="+mj-lt"/>
              <a:buAutoNum type="arabicPeriod"/>
            </a:pPr>
            <a:r>
              <a:rPr lang="en-US" dirty="0" smtClean="0"/>
              <a:t>Six-Credit Hour Exclusion – MITC-4 letter</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37</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4231069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600200"/>
          </a:xfrm>
        </p:spPr>
        <p:txBody>
          <a:bodyPr>
            <a:normAutofit/>
          </a:bodyPr>
          <a:lstStyle/>
          <a:p>
            <a:r>
              <a:rPr lang="en-US" dirty="0"/>
              <a:t>Mitigating Circumstances are Required </a:t>
            </a:r>
            <a:r>
              <a:rPr lang="en-US" dirty="0" smtClean="0"/>
              <a:t/>
            </a:r>
            <a:br>
              <a:rPr lang="en-US" dirty="0" smtClean="0"/>
            </a:br>
            <a:r>
              <a:rPr lang="en-US" dirty="0" smtClean="0"/>
              <a:t>(</a:t>
            </a:r>
            <a:r>
              <a:rPr lang="en-US" dirty="0"/>
              <a:t>MITC-1)</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38</a:t>
            </a:fld>
            <a:endParaRPr lang="en-US" dirty="0"/>
          </a:p>
        </p:txBody>
      </p:sp>
      <p:sp>
        <p:nvSpPr>
          <p:cNvPr id="5"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41090455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Generating </a:t>
            </a:r>
            <a:r>
              <a:rPr lang="en-US" dirty="0" smtClean="0"/>
              <a:t>an MITC-1 Letter</a:t>
            </a:r>
            <a:endParaRPr lang="en-US" dirty="0"/>
          </a:p>
        </p:txBody>
      </p:sp>
      <p:sp>
        <p:nvSpPr>
          <p:cNvPr id="3" name="Content Placeholder 2"/>
          <p:cNvSpPr>
            <a:spLocks noGrp="1"/>
          </p:cNvSpPr>
          <p:nvPr>
            <p:ph idx="1"/>
          </p:nvPr>
        </p:nvSpPr>
        <p:spPr>
          <a:xfrm>
            <a:off x="457200" y="1447800"/>
            <a:ext cx="8686800" cy="5105400"/>
          </a:xfrm>
        </p:spPr>
        <p:txBody>
          <a:bodyPr>
            <a:normAutofit/>
          </a:bodyPr>
          <a:lstStyle/>
          <a:p>
            <a:pPr marL="0" indent="0">
              <a:buNone/>
            </a:pPr>
            <a:r>
              <a:rPr lang="en-US" dirty="0"/>
              <a:t>The MITC-1 Letter informs the claimant that an overpayment has been created due to an “unprotected” change in enrollment and that VA is requesting </a:t>
            </a:r>
            <a:r>
              <a:rPr lang="en-US" dirty="0" smtClean="0"/>
              <a:t>information </a:t>
            </a:r>
            <a:r>
              <a:rPr lang="en-US" dirty="0"/>
              <a:t>as to the cause of the change in enrollment status. </a:t>
            </a:r>
          </a:p>
          <a:p>
            <a:pPr marL="0" indent="0">
              <a:buNone/>
            </a:pPr>
            <a:endParaRPr lang="en-US" sz="1000" dirty="0"/>
          </a:p>
          <a:p>
            <a:pPr marL="0" indent="0">
              <a:buNone/>
            </a:pPr>
            <a:r>
              <a:rPr lang="en-US" dirty="0"/>
              <a:t>To generate a MITC-1 </a:t>
            </a:r>
            <a:r>
              <a:rPr lang="en-US" dirty="0" smtClean="0"/>
              <a:t>letter: </a:t>
            </a:r>
          </a:p>
          <a:p>
            <a:pPr marL="857250" lvl="1" indent="-457200">
              <a:spcBef>
                <a:spcPts val="1800"/>
              </a:spcBef>
              <a:buFont typeface="+mj-lt"/>
              <a:buAutoNum type="arabicPeriod"/>
            </a:pPr>
            <a:r>
              <a:rPr lang="en-US" dirty="0" smtClean="0"/>
              <a:t>Check </a:t>
            </a:r>
            <a:r>
              <a:rPr lang="en-US" dirty="0"/>
              <a:t>the following </a:t>
            </a:r>
            <a:r>
              <a:rPr lang="en-US" dirty="0" smtClean="0"/>
              <a:t>box:</a:t>
            </a:r>
            <a:endParaRPr lang="en-US" dirty="0"/>
          </a:p>
          <a:p>
            <a:pPr lvl="3">
              <a:buFont typeface="Wingdings 2" panose="05020102010507070707" pitchFamily="18" charset="2"/>
              <a:buChar char=""/>
            </a:pPr>
            <a:r>
              <a:rPr lang="en-US" dirty="0"/>
              <a:t>Mitigating Circumstance are Required </a:t>
            </a:r>
            <a:endParaRPr lang="en-US" dirty="0" smtClean="0"/>
          </a:p>
          <a:p>
            <a:pPr marL="914400" lvl="1" indent="-457200">
              <a:spcBef>
                <a:spcPts val="1800"/>
              </a:spcBef>
              <a:buFont typeface="+mj-lt"/>
              <a:buAutoNum type="arabicPeriod"/>
            </a:pPr>
            <a:r>
              <a:rPr lang="en-US" dirty="0" smtClean="0"/>
              <a:t>Ensure that the following boxes are NOT selected:</a:t>
            </a:r>
          </a:p>
          <a:p>
            <a:pPr lvl="3">
              <a:buFont typeface="Wingdings 2" panose="05020102010507070707" pitchFamily="18" charset="2"/>
              <a:buChar char=""/>
            </a:pPr>
            <a:r>
              <a:rPr lang="en-US" dirty="0"/>
              <a:t>Mitigating Circumstance are Provided </a:t>
            </a:r>
            <a:endParaRPr lang="en-US" dirty="0" smtClean="0"/>
          </a:p>
          <a:p>
            <a:pPr lvl="3">
              <a:buFont typeface="Wingdings 2" panose="05020102010507070707" pitchFamily="18" charset="2"/>
              <a:buChar char=""/>
            </a:pPr>
            <a:r>
              <a:rPr lang="en-US" dirty="0"/>
              <a:t>Mitigating Circumstance are </a:t>
            </a:r>
            <a:r>
              <a:rPr lang="en-US" dirty="0" smtClean="0"/>
              <a:t>Acceptable</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39</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786467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066800"/>
          </a:xfrm>
        </p:spPr>
        <p:txBody>
          <a:bodyPr/>
          <a:lstStyle/>
          <a:p>
            <a:r>
              <a:rPr lang="en-US" dirty="0" smtClean="0"/>
              <a:t>Terminology</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a:t>
            </a:fld>
            <a:endParaRPr lang="en-US" dirty="0"/>
          </a:p>
        </p:txBody>
      </p:sp>
      <p:sp>
        <p:nvSpPr>
          <p:cNvPr id="5"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5673625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Generating </a:t>
            </a:r>
            <a:r>
              <a:rPr lang="en-US" dirty="0" smtClean="0"/>
              <a:t>an MITC-1 Letter (Continued)</a:t>
            </a:r>
            <a:endParaRPr lang="en-US" dirty="0"/>
          </a:p>
        </p:txBody>
      </p:sp>
      <p:sp>
        <p:nvSpPr>
          <p:cNvPr id="3" name="Content Placeholder 2"/>
          <p:cNvSpPr>
            <a:spLocks noGrp="1"/>
          </p:cNvSpPr>
          <p:nvPr>
            <p:ph idx="1"/>
          </p:nvPr>
        </p:nvSpPr>
        <p:spPr>
          <a:xfrm>
            <a:off x="457200" y="1447800"/>
            <a:ext cx="8229600" cy="5029200"/>
          </a:xfrm>
        </p:spPr>
        <p:txBody>
          <a:bodyPr>
            <a:normAutofit fontScale="92500" lnSpcReduction="10000"/>
          </a:bodyPr>
          <a:lstStyle/>
          <a:p>
            <a:pPr marL="0" indent="0">
              <a:spcAft>
                <a:spcPts val="1200"/>
              </a:spcAft>
              <a:buNone/>
            </a:pPr>
            <a:r>
              <a:rPr lang="en-US" dirty="0"/>
              <a:t>Check the </a:t>
            </a:r>
            <a:r>
              <a:rPr lang="en-US" dirty="0" smtClean="0"/>
              <a:t>“MITCs </a:t>
            </a:r>
            <a:r>
              <a:rPr lang="en-US" dirty="0"/>
              <a:t>are Required” box if an “unprotected” change in enrollment results in the creation of an overpayment for the following reasons: </a:t>
            </a:r>
          </a:p>
          <a:p>
            <a:pPr lvl="1">
              <a:buFont typeface="Arial" panose="020B0604020202020204" pitchFamily="34" charset="0"/>
              <a:buChar char="•"/>
            </a:pPr>
            <a:r>
              <a:rPr lang="en-US" dirty="0"/>
              <a:t>A reduction/termination occurred after the school’s drop/add period with non-punitive grades, or</a:t>
            </a:r>
          </a:p>
          <a:p>
            <a:pPr lvl="1">
              <a:buFont typeface="Arial" panose="020B0604020202020204" pitchFamily="34" charset="0"/>
              <a:buChar char="•"/>
            </a:pPr>
            <a:r>
              <a:rPr lang="en-US" dirty="0"/>
              <a:t>Non-punitive grades were assigned at the end of the term</a:t>
            </a:r>
          </a:p>
          <a:p>
            <a:pPr marL="0" indent="0">
              <a:buNone/>
            </a:pPr>
            <a:endParaRPr lang="en-US" dirty="0"/>
          </a:p>
          <a:p>
            <a:pPr marL="0" indent="0">
              <a:buNone/>
            </a:pPr>
            <a:r>
              <a:rPr lang="en-US" dirty="0" smtClean="0"/>
              <a:t>This </a:t>
            </a:r>
            <a:r>
              <a:rPr lang="en-US" dirty="0"/>
              <a:t>will automatically allow for the application of the 6-Credit Hour Exclusion if it is available</a:t>
            </a:r>
            <a:r>
              <a:rPr lang="en-US" dirty="0" smtClean="0"/>
              <a:t>.</a:t>
            </a:r>
          </a:p>
          <a:p>
            <a:pPr marL="0" indent="0">
              <a:buNone/>
            </a:pPr>
            <a:endParaRPr lang="en-US" dirty="0"/>
          </a:p>
          <a:p>
            <a:pPr marL="0" indent="0">
              <a:buNone/>
            </a:pPr>
            <a:r>
              <a:rPr lang="en-US" dirty="0"/>
              <a:t>NOTE: The 6-credit hour exclusion will not be available if used on another education benefit outside of the LTS and indicated on the claimant’s Biography page or if the exclusion was applied to an adjustment that occurred on an </a:t>
            </a:r>
            <a:r>
              <a:rPr lang="en-US" dirty="0" smtClean="0"/>
              <a:t>earlier.</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40</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6221677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Generating </a:t>
            </a:r>
            <a:r>
              <a:rPr lang="en-US" dirty="0" smtClean="0"/>
              <a:t>an MITC-1 Letter:  </a:t>
            </a:r>
            <a:r>
              <a:rPr lang="en-US" dirty="0"/>
              <a:t>Do Not Apply 6X</a:t>
            </a:r>
          </a:p>
        </p:txBody>
      </p:sp>
      <p:sp>
        <p:nvSpPr>
          <p:cNvPr id="3" name="Content Placeholder 2"/>
          <p:cNvSpPr>
            <a:spLocks noGrp="1"/>
          </p:cNvSpPr>
          <p:nvPr>
            <p:ph idx="1"/>
          </p:nvPr>
        </p:nvSpPr>
        <p:spPr>
          <a:xfrm>
            <a:off x="457200" y="1295400"/>
            <a:ext cx="8534400" cy="5257800"/>
          </a:xfrm>
        </p:spPr>
        <p:txBody>
          <a:bodyPr>
            <a:normAutofit/>
          </a:bodyPr>
          <a:lstStyle/>
          <a:p>
            <a:pPr marL="0" indent="0">
              <a:buNone/>
            </a:pPr>
            <a:r>
              <a:rPr lang="en-US" dirty="0"/>
              <a:t>Also check the “Do Not Apply 6X” box </a:t>
            </a:r>
            <a:r>
              <a:rPr lang="en-US" dirty="0" smtClean="0"/>
              <a:t>when:</a:t>
            </a:r>
          </a:p>
          <a:p>
            <a:pPr marL="0" indent="0">
              <a:buNone/>
            </a:pPr>
            <a:endParaRPr lang="en-US" dirty="0" smtClean="0"/>
          </a:p>
          <a:p>
            <a:pPr marL="457200" indent="-457200">
              <a:buFont typeface="+mj-lt"/>
              <a:buAutoNum type="arabicPeriod"/>
            </a:pPr>
            <a:r>
              <a:rPr lang="en-US" dirty="0" smtClean="0"/>
              <a:t>An </a:t>
            </a:r>
            <a:r>
              <a:rPr lang="en-US" dirty="0"/>
              <a:t>Enrollment Certification (VA form 22-1999) and a Notice of Change in Student Status (VA form 22- 1999b) are received for an Unprotected </a:t>
            </a:r>
            <a:r>
              <a:rPr lang="en-US" dirty="0" smtClean="0"/>
              <a:t>reduction/termination </a:t>
            </a:r>
            <a:r>
              <a:rPr lang="en-US" dirty="0"/>
              <a:t>for a term for which benefits have not  yet been paid, and for which we have not received </a:t>
            </a:r>
            <a:r>
              <a:rPr lang="en-US" dirty="0" smtClean="0"/>
              <a:t>MITCs.</a:t>
            </a:r>
            <a:br>
              <a:rPr lang="en-US" dirty="0" smtClean="0"/>
            </a:br>
            <a:r>
              <a:rPr lang="en-US" i="1" dirty="0" smtClean="0"/>
              <a:t>In </a:t>
            </a:r>
            <a:r>
              <a:rPr lang="en-US" i="1" dirty="0"/>
              <a:t>this case, both the VA form 22-1999 and VA form 22-1999b should be entered under the same Work Product</a:t>
            </a:r>
            <a:r>
              <a:rPr lang="en-US" i="1" dirty="0" smtClean="0"/>
              <a:t>.</a:t>
            </a:r>
          </a:p>
          <a:p>
            <a:pPr marL="0" indent="0">
              <a:buNone/>
            </a:pPr>
            <a:endParaRPr lang="en-US" sz="1000" dirty="0" smtClean="0"/>
          </a:p>
          <a:p>
            <a:pPr marL="457200" indent="-457200">
              <a:buFont typeface="+mj-lt"/>
              <a:buAutoNum type="arabicPeriod" startAt="2"/>
            </a:pPr>
            <a:r>
              <a:rPr lang="en-US" dirty="0"/>
              <a:t>A Notice of Change in Student Status (VA form 22-1999b) is received indicating completion of the term with non-punitive grades for which we have not received MITCs</a:t>
            </a:r>
            <a:r>
              <a:rPr lang="en-US" dirty="0" smtClean="0"/>
              <a: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41</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2745752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mage showing a checkmark in the &quot;Do Not Apply 6x&quot; box" title="Demonstration - Generating an MITC-1 Letter:  Do Not Apply 6X"/>
          <p:cNvSpPr>
            <a:spLocks noGrp="1"/>
          </p:cNvSpPr>
          <p:nvPr>
            <p:ph type="title"/>
          </p:nvPr>
        </p:nvSpPr>
        <p:spPr>
          <a:xfrm>
            <a:off x="762000" y="0"/>
            <a:ext cx="8382000" cy="990600"/>
          </a:xfrm>
        </p:spPr>
        <p:txBody>
          <a:bodyPr>
            <a:normAutofit/>
          </a:bodyPr>
          <a:lstStyle/>
          <a:p>
            <a:r>
              <a:rPr lang="en-US" dirty="0" smtClean="0"/>
              <a:t>Demonstration - Generating an MITC-1 Letter:  Do Not Apply 6X</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42</a:t>
            </a:fld>
            <a:endParaRPr lang="en-US" dirty="0"/>
          </a:p>
        </p:txBody>
      </p:sp>
      <p:grpSp>
        <p:nvGrpSpPr>
          <p:cNvPr id="13" name="Group 12"/>
          <p:cNvGrpSpPr/>
          <p:nvPr/>
        </p:nvGrpSpPr>
        <p:grpSpPr>
          <a:xfrm>
            <a:off x="2057400" y="1600201"/>
            <a:ext cx="5029200" cy="3810000"/>
            <a:chOff x="1531668" y="1600200"/>
            <a:chExt cx="6122778" cy="4269179"/>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00200"/>
              <a:ext cx="5597046" cy="42691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227023" y="4495800"/>
              <a:ext cx="52578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209800" y="2666999"/>
              <a:ext cx="5257800" cy="5948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p:cNvSpPr/>
            <p:nvPr/>
          </p:nvSpPr>
          <p:spPr>
            <a:xfrm rot="5400000" flipV="1">
              <a:off x="1652326" y="4557975"/>
              <a:ext cx="167736" cy="409051"/>
            </a:xfrm>
            <a:prstGeom prst="downArrow">
              <a:avLst/>
            </a:prstGeom>
            <a:solidFill>
              <a:srgbClr val="FF0000"/>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grpSp>
      <p:sp>
        <p:nvSpPr>
          <p:cNvPr id="14"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4090243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Generating an MITC-1 Letter - Scenario 1 "/>
          <p:cNvSpPr>
            <a:spLocks noGrp="1"/>
          </p:cNvSpPr>
          <p:nvPr>
            <p:ph type="title"/>
          </p:nvPr>
        </p:nvSpPr>
        <p:spPr>
          <a:xfrm>
            <a:off x="762000" y="0"/>
            <a:ext cx="8382000" cy="1066800"/>
          </a:xfrm>
        </p:spPr>
        <p:txBody>
          <a:bodyPr/>
          <a:lstStyle/>
          <a:p>
            <a:r>
              <a:rPr lang="it-IT" dirty="0" smtClean="0"/>
              <a:t>Generating an </a:t>
            </a:r>
            <a:r>
              <a:rPr lang="it-IT" dirty="0"/>
              <a:t>MITC-1 Letter - Scenario 1 </a:t>
            </a:r>
            <a:endParaRPr lang="en-US" dirty="0"/>
          </a:p>
        </p:txBody>
      </p:sp>
      <p:sp>
        <p:nvSpPr>
          <p:cNvPr id="3" name="Content Placeholder 2" descr="To process a reduction after Drop/Add received for 6 hours or less and the 6-credit hour exclusion is not available, check the MITC required box and then save.&#10;"/>
          <p:cNvSpPr>
            <a:spLocks noGrp="1"/>
          </p:cNvSpPr>
          <p:nvPr>
            <p:ph idx="1"/>
          </p:nvPr>
        </p:nvSpPr>
        <p:spPr>
          <a:xfrm>
            <a:off x="256262" y="1143000"/>
            <a:ext cx="8229600" cy="1066800"/>
          </a:xfrm>
        </p:spPr>
        <p:txBody>
          <a:bodyPr>
            <a:normAutofit fontScale="92500" lnSpcReduction="10000"/>
          </a:bodyPr>
          <a:lstStyle/>
          <a:p>
            <a:pPr marL="0" indent="0">
              <a:buNone/>
            </a:pPr>
            <a:r>
              <a:rPr lang="en-US" b="1" dirty="0" smtClean="0"/>
              <a:t>Scenario 1</a:t>
            </a:r>
            <a:r>
              <a:rPr lang="en-US" b="1" dirty="0"/>
              <a:t>:</a:t>
            </a:r>
          </a:p>
          <a:p>
            <a:pPr marL="0" indent="0">
              <a:buNone/>
            </a:pPr>
            <a:r>
              <a:rPr lang="en-US" dirty="0"/>
              <a:t>Reduction after </a:t>
            </a:r>
            <a:r>
              <a:rPr lang="en-US" dirty="0" smtClean="0"/>
              <a:t>Drop/Add </a:t>
            </a:r>
            <a:r>
              <a:rPr lang="en-US" dirty="0"/>
              <a:t>received for 6 hours or </a:t>
            </a:r>
            <a:r>
              <a:rPr lang="en-US" dirty="0" smtClean="0"/>
              <a:t>less and </a:t>
            </a:r>
            <a:r>
              <a:rPr lang="en-US" dirty="0"/>
              <a:t>the 6-credit hour exclusion is not available</a:t>
            </a:r>
            <a:r>
              <a:rPr lang="en-US" dirty="0" smtClean="0"/>
              <a: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43</a:t>
            </a:fld>
            <a:endParaRPr lang="en-US" dirty="0"/>
          </a:p>
        </p:txBody>
      </p:sp>
      <p:grpSp>
        <p:nvGrpSpPr>
          <p:cNvPr id="5" name="Group 4"/>
          <p:cNvGrpSpPr/>
          <p:nvPr/>
        </p:nvGrpSpPr>
        <p:grpSpPr>
          <a:xfrm>
            <a:off x="381000" y="2438400"/>
            <a:ext cx="7980124" cy="3886200"/>
            <a:chOff x="381000" y="2438400"/>
            <a:chExt cx="7980124" cy="388620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7980124" cy="38851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5972421" y="3232244"/>
              <a:ext cx="2068834" cy="298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521123" y="5561629"/>
              <a:ext cx="3124200" cy="646331"/>
            </a:xfrm>
            <a:prstGeom prst="rect">
              <a:avLst/>
            </a:prstGeom>
            <a:ln>
              <a:solidFill>
                <a:schemeClr val="tx1"/>
              </a:solidFill>
            </a:ln>
          </p:spPr>
          <p:txBody>
            <a:bodyPr wrap="square">
              <a:spAutoFit/>
            </a:bodyPr>
            <a:lstStyle/>
            <a:p>
              <a:pPr marL="342900" indent="-342900">
                <a:buFont typeface="+mj-lt"/>
                <a:buAutoNum type="arabicPeriod"/>
              </a:pPr>
              <a:r>
                <a:rPr lang="en-US" b="1" dirty="0" smtClean="0">
                  <a:solidFill>
                    <a:srgbClr val="FF0000"/>
                  </a:solidFill>
                  <a:latin typeface="Arial" panose="020B0604020202020204" pitchFamily="34" charset="0"/>
                  <a:cs typeface="Arial" panose="020B0604020202020204" pitchFamily="34" charset="0"/>
                </a:rPr>
                <a:t>Check MITCs Required</a:t>
              </a:r>
            </a:p>
            <a:p>
              <a:pPr marL="342900" indent="-342900">
                <a:buFont typeface="+mj-lt"/>
                <a:buAutoNum type="arabicPeriod"/>
              </a:pPr>
              <a:r>
                <a:rPr lang="en-US" b="1" dirty="0" smtClean="0">
                  <a:solidFill>
                    <a:srgbClr val="FF0000"/>
                  </a:solidFill>
                  <a:latin typeface="Arial" panose="020B0604020202020204" pitchFamily="34" charset="0"/>
                  <a:cs typeface="Arial" panose="020B0604020202020204" pitchFamily="34" charset="0"/>
                </a:rPr>
                <a:t>Click Save </a:t>
              </a:r>
            </a:p>
          </p:txBody>
        </p:sp>
        <p:sp>
          <p:nvSpPr>
            <p:cNvPr id="13" name="TextBox 12"/>
            <p:cNvSpPr txBox="1"/>
            <p:nvPr/>
          </p:nvSpPr>
          <p:spPr>
            <a:xfrm>
              <a:off x="7924800" y="2743200"/>
              <a:ext cx="340158" cy="461665"/>
            </a:xfrm>
            <a:prstGeom prst="rect">
              <a:avLst/>
            </a:prstGeom>
            <a:noFill/>
            <a:ln>
              <a:solidFill>
                <a:schemeClr val="tx1"/>
              </a:solidFill>
            </a:ln>
          </p:spPr>
          <p:txBody>
            <a:bodyPr wrap="none" rtlCol="0">
              <a:spAutoFit/>
            </a:bodyPr>
            <a:lstStyle/>
            <a:p>
              <a:r>
                <a:rPr lang="en-US" sz="2400" b="1" dirty="0" smtClean="0">
                  <a:solidFill>
                    <a:srgbClr val="FF0000"/>
                  </a:solidFill>
                </a:rPr>
                <a:t>1</a:t>
              </a:r>
              <a:endParaRPr lang="en-US" sz="2400" b="1" dirty="0">
                <a:solidFill>
                  <a:srgbClr val="FF0000"/>
                </a:solidFill>
              </a:endParaRPr>
            </a:p>
          </p:txBody>
        </p:sp>
        <p:sp>
          <p:nvSpPr>
            <p:cNvPr id="14" name="Rectangle 13"/>
            <p:cNvSpPr/>
            <p:nvPr/>
          </p:nvSpPr>
          <p:spPr>
            <a:xfrm>
              <a:off x="7696200" y="6181754"/>
              <a:ext cx="502541" cy="142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7782383" y="5634335"/>
              <a:ext cx="340158" cy="461665"/>
            </a:xfrm>
            <a:prstGeom prst="rect">
              <a:avLst/>
            </a:prstGeom>
            <a:noFill/>
            <a:ln>
              <a:solidFill>
                <a:schemeClr val="tx1"/>
              </a:solidFill>
            </a:ln>
          </p:spPr>
          <p:txBody>
            <a:bodyPr wrap="none" rtlCol="0">
              <a:spAutoFit/>
            </a:bodyPr>
            <a:lstStyle/>
            <a:p>
              <a:r>
                <a:rPr lang="en-US" sz="2400" b="1" dirty="0" smtClean="0">
                  <a:solidFill>
                    <a:srgbClr val="FF0000"/>
                  </a:solidFill>
                </a:rPr>
                <a:t>2</a:t>
              </a:r>
              <a:endParaRPr lang="en-US" sz="2400" b="1" dirty="0">
                <a:solidFill>
                  <a:srgbClr val="FF0000"/>
                </a:solidFill>
              </a:endParaRPr>
            </a:p>
          </p:txBody>
        </p:sp>
      </p:grpSp>
      <p:sp>
        <p:nvSpPr>
          <p:cNvPr id="16"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6433159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it-IT" dirty="0"/>
              <a:t>Generating </a:t>
            </a:r>
            <a:r>
              <a:rPr lang="it-IT" dirty="0" smtClean="0"/>
              <a:t>an MITC-1 Letter:  Scenario 1</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44</a:t>
            </a:fld>
            <a:endParaRPr lang="en-US"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28" y="1046969"/>
            <a:ext cx="8793272" cy="5353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365699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941540"/>
          </a:xfrm>
        </p:spPr>
        <p:txBody>
          <a:bodyPr>
            <a:normAutofit/>
          </a:bodyPr>
          <a:lstStyle/>
          <a:p>
            <a:r>
              <a:rPr lang="it-IT" sz="2300" dirty="0"/>
              <a:t>Generating a </a:t>
            </a:r>
            <a:r>
              <a:rPr lang="it-IT" sz="2300" dirty="0" smtClean="0"/>
              <a:t>MITC-1 Letter:  Scenario 1 (Continued) </a:t>
            </a:r>
            <a:endParaRPr lang="en-US" sz="2300"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45</a:t>
            </a:fld>
            <a:endParaRPr lang="en-US" dirty="0"/>
          </a:p>
        </p:txBody>
      </p:sp>
      <p:pic>
        <p:nvPicPr>
          <p:cNvPr id="7" name="Picture 4" descr="Sample VA record for Louisiana State University-Baton Rouge" title="Sample MITC-1 Le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41540"/>
            <a:ext cx="8642958" cy="5611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4"/>
          <p:cNvSpPr txBox="1">
            <a:spLocks/>
          </p:cNvSpPr>
          <p:nvPr/>
        </p:nvSpPr>
        <p:spPr>
          <a:xfrm>
            <a:off x="152400" y="6610050"/>
            <a:ext cx="5867400" cy="266900"/>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bg1"/>
                </a:solidFill>
              </a:rPr>
              <a:t>Processing Mitigating Circumstances for Post-9/11 GI Bill Claims</a:t>
            </a:r>
          </a:p>
          <a:p>
            <a:endParaRPr lang="en-US" sz="1400" dirty="0">
              <a:solidFill>
                <a:schemeClr val="bg1"/>
              </a:solidFill>
            </a:endParaRPr>
          </a:p>
        </p:txBody>
      </p:sp>
    </p:spTree>
    <p:extLst>
      <p:ext uri="{BB962C8B-B14F-4D97-AF65-F5344CB8AC3E}">
        <p14:creationId xmlns:p14="http://schemas.microsoft.com/office/powerpoint/2010/main" val="25456510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hen a reduction is more than 6 hours and 6x is available, update the T&amp;fs for remaining hours entered. &#10;add 6x." title="Generating an MITC-1 Letter:  Scenario 2 "/>
          <p:cNvSpPr>
            <a:spLocks noGrp="1"/>
          </p:cNvSpPr>
          <p:nvPr>
            <p:ph type="title"/>
          </p:nvPr>
        </p:nvSpPr>
        <p:spPr>
          <a:xfrm>
            <a:off x="762000" y="0"/>
            <a:ext cx="8382000" cy="1066800"/>
          </a:xfrm>
        </p:spPr>
        <p:txBody>
          <a:bodyPr/>
          <a:lstStyle/>
          <a:p>
            <a:r>
              <a:rPr lang="it-IT" dirty="0"/>
              <a:t>Generating </a:t>
            </a:r>
            <a:r>
              <a:rPr lang="it-IT" dirty="0" smtClean="0"/>
              <a:t>an MITC-1 Letter:  Scenario 2 </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46</a:t>
            </a:fld>
            <a:endParaRPr lang="en-US" dirty="0"/>
          </a:p>
        </p:txBody>
      </p:sp>
      <p:sp>
        <p:nvSpPr>
          <p:cNvPr id="22" name="Content Placeholder 2"/>
          <p:cNvSpPr txBox="1">
            <a:spLocks/>
          </p:cNvSpPr>
          <p:nvPr/>
        </p:nvSpPr>
        <p:spPr>
          <a:xfrm>
            <a:off x="228600" y="1295400"/>
            <a:ext cx="8229600"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smtClean="0"/>
              <a:t>Scenario 2:</a:t>
            </a:r>
          </a:p>
          <a:p>
            <a:pPr marL="0" indent="0">
              <a:buNone/>
            </a:pPr>
            <a:r>
              <a:rPr lang="en-US" dirty="0"/>
              <a:t>Reduction is </a:t>
            </a:r>
            <a:r>
              <a:rPr lang="en-US" u="sng" dirty="0"/>
              <a:t>more</a:t>
            </a:r>
            <a:r>
              <a:rPr lang="en-US" dirty="0"/>
              <a:t> than 6 hours and 6x is available.</a:t>
            </a:r>
          </a:p>
        </p:txBody>
      </p:sp>
      <p:grpSp>
        <p:nvGrpSpPr>
          <p:cNvPr id="29" name="Group 28"/>
          <p:cNvGrpSpPr/>
          <p:nvPr/>
        </p:nvGrpSpPr>
        <p:grpSpPr>
          <a:xfrm>
            <a:off x="49060" y="2286000"/>
            <a:ext cx="8713940" cy="3468548"/>
            <a:chOff x="49060" y="2286000"/>
            <a:chExt cx="9018740" cy="3799215"/>
          </a:xfrm>
        </p:grpSpPr>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60" y="2336104"/>
              <a:ext cx="5062601" cy="3128963"/>
            </a:xfrm>
            <a:prstGeom prst="rect">
              <a:avLst/>
            </a:prstGeom>
            <a:noFill/>
            <a:ln w="38100" algn="ctr">
              <a:solidFill>
                <a:schemeClr val="tx1"/>
              </a:solidFill>
              <a:miter lim="800000"/>
              <a:headEnd/>
              <a:tailEnd/>
            </a:ln>
            <a:extLst>
              <a:ext uri="{909E8E84-426E-40DD-AFC4-6F175D3DCCD1}">
                <a14:hiddenFill xmlns:a14="http://schemas.microsoft.com/office/drawing/2010/main">
                  <a:solidFill>
                    <a:schemeClr val="bg1"/>
                  </a:solidFill>
                </a14:hiddenFill>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3019" y="2286000"/>
              <a:ext cx="3804781" cy="3799215"/>
            </a:xfrm>
            <a:prstGeom prst="rect">
              <a:avLst/>
            </a:prstGeom>
            <a:noFill/>
            <a:ln w="38100" algn="ctr">
              <a:solidFill>
                <a:schemeClr val="tx1"/>
              </a:solidFill>
              <a:miter lim="800000"/>
              <a:headEnd/>
              <a:tailEnd/>
            </a:ln>
            <a:extLst>
              <a:ext uri="{909E8E84-426E-40DD-AFC4-6F175D3DCCD1}">
                <a14:hiddenFill xmlns:a14="http://schemas.microsoft.com/office/drawing/2010/main">
                  <a:solidFill>
                    <a:schemeClr val="bg1"/>
                  </a:solidFill>
                </a14:hiddenFill>
              </a:ext>
            </a:extLst>
          </p:spPr>
        </p:pic>
        <p:sp>
          <p:nvSpPr>
            <p:cNvPr id="19" name="TextBox 18"/>
            <p:cNvSpPr txBox="1"/>
            <p:nvPr/>
          </p:nvSpPr>
          <p:spPr>
            <a:xfrm>
              <a:off x="6648533" y="5587603"/>
              <a:ext cx="1078556" cy="370829"/>
            </a:xfrm>
            <a:prstGeom prst="rect">
              <a:avLst/>
            </a:prstGeom>
            <a:noFill/>
            <a:ln>
              <a:solidFill>
                <a:schemeClr val="tx1"/>
              </a:solidFill>
            </a:ln>
          </p:spPr>
          <p:txBody>
            <a:bodyPr wrap="square" rtlCol="0">
              <a:spAutoFit/>
            </a:bodyPr>
            <a:lstStyle/>
            <a:p>
              <a:pPr algn="ctr"/>
              <a:r>
                <a:rPr lang="en-US" sz="800" b="1" i="1" dirty="0" smtClean="0">
                  <a:solidFill>
                    <a:srgbClr val="FF0000"/>
                  </a:solidFill>
                  <a:latin typeface="Arial" panose="020B0604020202020204" pitchFamily="34" charset="0"/>
                  <a:cs typeface="Arial" panose="020B0604020202020204" pitchFamily="34" charset="0"/>
                </a:rPr>
                <a:t>6X placeholder values</a:t>
              </a:r>
              <a:endParaRPr lang="en-US" sz="800" b="1" i="1" dirty="0">
                <a:solidFill>
                  <a:srgbClr val="FF0000"/>
                </a:solidFill>
                <a:latin typeface="Arial" panose="020B0604020202020204" pitchFamily="34" charset="0"/>
                <a:cs typeface="Arial" panose="020B0604020202020204" pitchFamily="34" charset="0"/>
              </a:endParaRPr>
            </a:p>
          </p:txBody>
        </p:sp>
        <p:sp>
          <p:nvSpPr>
            <p:cNvPr id="23" name="Rectangle 22"/>
            <p:cNvSpPr/>
            <p:nvPr/>
          </p:nvSpPr>
          <p:spPr>
            <a:xfrm>
              <a:off x="3129419" y="5524076"/>
              <a:ext cx="2133600" cy="404542"/>
            </a:xfrm>
            <a:prstGeom prst="rect">
              <a:avLst/>
            </a:prstGeom>
            <a:ln>
              <a:solidFill>
                <a:schemeClr val="tx1"/>
              </a:solidFill>
            </a:ln>
          </p:spPr>
          <p:txBody>
            <a:bodyPr wrap="square">
              <a:spAutoFit/>
            </a:bodyPr>
            <a:lstStyle/>
            <a:p>
              <a:r>
                <a:rPr lang="en-US" sz="900" b="1" dirty="0">
                  <a:solidFill>
                    <a:srgbClr val="FF0000"/>
                  </a:solidFill>
                  <a:latin typeface="Arial" panose="020B0604020202020204" pitchFamily="34" charset="0"/>
                  <a:cs typeface="Arial" panose="020B0604020202020204" pitchFamily="34" charset="0"/>
                </a:rPr>
                <a:t>Updated T&amp;Fs for remaining hours </a:t>
              </a:r>
              <a:r>
                <a:rPr lang="en-US" sz="900" b="1" dirty="0" smtClean="0">
                  <a:solidFill>
                    <a:srgbClr val="FF0000"/>
                  </a:solidFill>
                  <a:latin typeface="Arial" panose="020B0604020202020204" pitchFamily="34" charset="0"/>
                  <a:cs typeface="Arial" panose="020B0604020202020204" pitchFamily="34" charset="0"/>
                </a:rPr>
                <a:t>must </a:t>
              </a:r>
              <a:r>
                <a:rPr lang="en-US" sz="900" b="1" dirty="0">
                  <a:solidFill>
                    <a:srgbClr val="FF0000"/>
                  </a:solidFill>
                  <a:latin typeface="Arial" panose="020B0604020202020204" pitchFamily="34" charset="0"/>
                  <a:cs typeface="Arial" panose="020B0604020202020204" pitchFamily="34" charset="0"/>
                </a:rPr>
                <a:t>be entered. </a:t>
              </a:r>
              <a:endParaRPr lang="en-US" sz="900" b="1" dirty="0" smtClean="0">
                <a:solidFill>
                  <a:srgbClr val="FF0000"/>
                </a:solidFill>
                <a:latin typeface="Arial" panose="020B0604020202020204" pitchFamily="34" charset="0"/>
                <a:cs typeface="Arial" panose="020B0604020202020204" pitchFamily="34" charset="0"/>
              </a:endParaRPr>
            </a:p>
          </p:txBody>
        </p:sp>
        <p:sp>
          <p:nvSpPr>
            <p:cNvPr id="24" name="Rectangle 23"/>
            <p:cNvSpPr/>
            <p:nvPr/>
          </p:nvSpPr>
          <p:spPr>
            <a:xfrm>
              <a:off x="3586644" y="2938978"/>
              <a:ext cx="1415417" cy="2506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586644" y="3675390"/>
              <a:ext cx="1415417" cy="428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5263019" y="4204657"/>
              <a:ext cx="3701442" cy="13352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own Arrow 26"/>
            <p:cNvSpPr/>
            <p:nvPr/>
          </p:nvSpPr>
          <p:spPr>
            <a:xfrm rot="16200000" flipH="1" flipV="1">
              <a:off x="6037119" y="4196621"/>
              <a:ext cx="167736" cy="409051"/>
            </a:xfrm>
            <a:prstGeom prst="downArrow">
              <a:avLst/>
            </a:prstGeom>
            <a:solidFill>
              <a:srgbClr val="FF0000"/>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28" name="Down Arrow 27"/>
            <p:cNvSpPr/>
            <p:nvPr/>
          </p:nvSpPr>
          <p:spPr>
            <a:xfrm rot="16200000" flipH="1" flipV="1">
              <a:off x="6037118" y="4859043"/>
              <a:ext cx="167736" cy="409051"/>
            </a:xfrm>
            <a:prstGeom prst="downArrow">
              <a:avLst/>
            </a:prstGeom>
            <a:solidFill>
              <a:srgbClr val="FF0000"/>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grpSp>
      <p:sp>
        <p:nvSpPr>
          <p:cNvPr id="16"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6659043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Scenario 2 - 6X Applicable Charges </a:t>
            </a:r>
            <a:br>
              <a:rPr lang="en-US" dirty="0"/>
            </a:br>
            <a:r>
              <a:rPr lang="en-US" dirty="0"/>
              <a:t>(6X Placeholders)</a:t>
            </a:r>
          </a:p>
        </p:txBody>
      </p:sp>
      <p:sp>
        <p:nvSpPr>
          <p:cNvPr id="3" name="Content Placeholder 2"/>
          <p:cNvSpPr>
            <a:spLocks noGrp="1"/>
          </p:cNvSpPr>
          <p:nvPr>
            <p:ph idx="1"/>
          </p:nvPr>
        </p:nvSpPr>
        <p:spPr>
          <a:xfrm>
            <a:off x="457200" y="1447800"/>
            <a:ext cx="8229600" cy="5029200"/>
          </a:xfrm>
        </p:spPr>
        <p:txBody>
          <a:bodyPr>
            <a:normAutofit/>
          </a:bodyPr>
          <a:lstStyle/>
          <a:p>
            <a:r>
              <a:rPr lang="en-US" dirty="0"/>
              <a:t>The school’s notification of the change in enrollment will include the charges for the remaining hours after the reduction or termination.  </a:t>
            </a:r>
            <a:endParaRPr lang="en-US" dirty="0" smtClean="0"/>
          </a:p>
          <a:p>
            <a:endParaRPr lang="en-US" dirty="0" smtClean="0"/>
          </a:p>
          <a:p>
            <a:r>
              <a:rPr lang="en-US" dirty="0" smtClean="0"/>
              <a:t>When </a:t>
            </a:r>
            <a:r>
              <a:rPr lang="en-US" dirty="0"/>
              <a:t>a change occurs that results in the application of 6X, yet 6X doesn’t cover all of the dropped classes, the VCE must obtain “placeholder” charges by calling the school to request the tuition and fee charges for the most expensive classes covered by the exclusion and the remaining enrolled hours</a:t>
            </a:r>
            <a:r>
              <a:rPr lang="en-US" dirty="0" smtClean="0"/>
              <a: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47</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40803043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Scenario 2 - 6X Applicable Charges </a:t>
            </a:r>
            <a:br>
              <a:rPr lang="en-US" dirty="0"/>
            </a:br>
            <a:r>
              <a:rPr lang="en-US" dirty="0"/>
              <a:t>(6X Placeholders</a:t>
            </a:r>
            <a:r>
              <a:rPr lang="en-US" dirty="0" smtClean="0"/>
              <a:t>) (Continued)</a:t>
            </a:r>
            <a:endParaRPr lang="en-US" dirty="0"/>
          </a:p>
        </p:txBody>
      </p:sp>
      <p:sp>
        <p:nvSpPr>
          <p:cNvPr id="3" name="Content Placeholder 2"/>
          <p:cNvSpPr>
            <a:spLocks noGrp="1"/>
          </p:cNvSpPr>
          <p:nvPr>
            <p:ph idx="1"/>
          </p:nvPr>
        </p:nvSpPr>
        <p:spPr>
          <a:xfrm>
            <a:off x="457200" y="1295400"/>
            <a:ext cx="8229600" cy="914400"/>
          </a:xfrm>
        </p:spPr>
        <p:txBody>
          <a:bodyPr>
            <a:normAutofit/>
          </a:bodyPr>
          <a:lstStyle/>
          <a:p>
            <a:pPr marL="0" indent="0">
              <a:buNone/>
            </a:pPr>
            <a:r>
              <a:rPr lang="en-US" dirty="0"/>
              <a:t>The 6X placeholder is the total number of hours an individual is enrolled after the amendment, plus 6 hours.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48</a:t>
            </a:fld>
            <a:endParaRPr lang="en-US" dirty="0"/>
          </a:p>
        </p:txBody>
      </p:sp>
      <p:sp>
        <p:nvSpPr>
          <p:cNvPr id="5" name="Rectangle 4"/>
          <p:cNvSpPr/>
          <p:nvPr/>
        </p:nvSpPr>
        <p:spPr>
          <a:xfrm>
            <a:off x="457200" y="5638800"/>
            <a:ext cx="7924800" cy="830997"/>
          </a:xfrm>
          <a:prstGeom prst="rect">
            <a:avLst/>
          </a:prstGeom>
        </p:spPr>
        <p:txBody>
          <a:bodyPr wrap="square">
            <a:spAutoFit/>
          </a:bodyPr>
          <a:lstStyle/>
          <a:p>
            <a:pPr>
              <a:spcBef>
                <a:spcPts val="1800"/>
              </a:spcBef>
            </a:pPr>
            <a:r>
              <a:rPr lang="en-US" sz="2400" dirty="0">
                <a:latin typeface="Arial" panose="020B0604020202020204" pitchFamily="34" charset="0"/>
                <a:cs typeface="Arial" panose="020B0604020202020204" pitchFamily="34" charset="0"/>
              </a:rPr>
              <a:t>The LTS will not allow Work Products to be authorized without inputting the additional values.</a:t>
            </a:r>
          </a:p>
        </p:txBody>
      </p:sp>
      <p:grpSp>
        <p:nvGrpSpPr>
          <p:cNvPr id="14" name="Group 13" title="Scenario 2 - 6X Applicable Charges "/>
          <p:cNvGrpSpPr/>
          <p:nvPr/>
        </p:nvGrpSpPr>
        <p:grpSpPr>
          <a:xfrm>
            <a:off x="430576" y="2286000"/>
            <a:ext cx="8321458" cy="3048000"/>
            <a:chOff x="225187" y="2286000"/>
            <a:chExt cx="8705871" cy="3212950"/>
          </a:xfrm>
        </p:grpSpPr>
        <p:pic>
          <p:nvPicPr>
            <p:cNvPr id="8" name="Picture 2" descr="Click  “Add” button to populate 6X Applicable charges screen.  &#10;" title="Scenario 2 - 6X Applicable Char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73" y="2286000"/>
              <a:ext cx="8705547" cy="2476500"/>
            </a:xfrm>
            <a:prstGeom prst="rect">
              <a:avLst/>
            </a:prstGeom>
            <a:noFill/>
            <a:ln w="38100" algn="ctr">
              <a:solidFill>
                <a:schemeClr val="tx1"/>
              </a:solidFill>
              <a:miter lim="800000"/>
              <a:headEnd/>
              <a:tailEnd/>
            </a:ln>
            <a:extLst>
              <a:ext uri="{909E8E84-426E-40DD-AFC4-6F175D3DCCD1}">
                <a14:hiddenFill xmlns:a14="http://schemas.microsoft.com/office/drawing/2010/main">
                  <a:solidFill>
                    <a:schemeClr val="bg1"/>
                  </a:solidFill>
                </a14:hiddenFill>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187" y="4792512"/>
              <a:ext cx="8705871" cy="706438"/>
            </a:xfrm>
            <a:prstGeom prst="rect">
              <a:avLst/>
            </a:prstGeom>
            <a:noFill/>
            <a:ln w="38100" algn="ctr">
              <a:solidFill>
                <a:schemeClr val="tx1"/>
              </a:solidFill>
              <a:miter lim="800000"/>
              <a:headEnd/>
              <a:tailEnd/>
            </a:ln>
            <a:extLst>
              <a:ext uri="{909E8E84-426E-40DD-AFC4-6F175D3DCCD1}">
                <a14:hiddenFill xmlns:a14="http://schemas.microsoft.com/office/drawing/2010/main">
                  <a:solidFill>
                    <a:schemeClr val="bg1"/>
                  </a:solidFill>
                </a14:hiddenFill>
              </a:ext>
            </a:extLst>
          </p:spPr>
        </p:pic>
        <p:sp>
          <p:nvSpPr>
            <p:cNvPr id="11" name="TextBox 10" descr=".  &#10;"/>
            <p:cNvSpPr txBox="1"/>
            <p:nvPr/>
          </p:nvSpPr>
          <p:spPr>
            <a:xfrm>
              <a:off x="3920165" y="4454549"/>
              <a:ext cx="5010853" cy="291989"/>
            </a:xfrm>
            <a:prstGeom prst="rect">
              <a:avLst/>
            </a:prstGeom>
            <a:noFill/>
            <a:ln>
              <a:solidFill>
                <a:schemeClr val="tx1"/>
              </a:solidFill>
            </a:ln>
          </p:spPr>
          <p:txBody>
            <a:bodyPr wrap="square" rtlCol="0">
              <a:spAutoFit/>
            </a:bodyPr>
            <a:lstStyle/>
            <a:p>
              <a:r>
                <a:rPr lang="en-US" sz="1200" b="1" dirty="0" smtClean="0">
                  <a:solidFill>
                    <a:srgbClr val="FF0000"/>
                  </a:solidFill>
                  <a:latin typeface="Arial" panose="020B0604020202020204" pitchFamily="34" charset="0"/>
                  <a:cs typeface="Arial" panose="020B0604020202020204" pitchFamily="34" charset="0"/>
                </a:rPr>
                <a:t>Click  “Add” button to populate 6X Applicable charges screen.  </a:t>
              </a:r>
              <a:endParaRPr lang="en-US" sz="1200" b="1" dirty="0">
                <a:solidFill>
                  <a:srgbClr val="FF0000"/>
                </a:solidFill>
                <a:latin typeface="Arial" panose="020B0604020202020204" pitchFamily="34" charset="0"/>
                <a:cs typeface="Arial" panose="020B0604020202020204" pitchFamily="34" charset="0"/>
              </a:endParaRPr>
            </a:p>
          </p:txBody>
        </p:sp>
        <p:sp>
          <p:nvSpPr>
            <p:cNvPr id="12" name="Down Arrow 11"/>
            <p:cNvSpPr/>
            <p:nvPr/>
          </p:nvSpPr>
          <p:spPr>
            <a:xfrm flipV="1">
              <a:off x="7377342" y="3875746"/>
              <a:ext cx="167736" cy="409051"/>
            </a:xfrm>
            <a:prstGeom prst="downArrow">
              <a:avLst/>
            </a:prstGeom>
            <a:solidFill>
              <a:srgbClr val="FF0000"/>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 name="Rectangle 12"/>
            <p:cNvSpPr/>
            <p:nvPr/>
          </p:nvSpPr>
          <p:spPr>
            <a:xfrm>
              <a:off x="457200" y="3492227"/>
              <a:ext cx="7238010" cy="312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0097496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Scenario 2 - 6X Applicable Charges </a:t>
            </a:r>
            <a:br>
              <a:rPr lang="en-US" dirty="0"/>
            </a:br>
            <a:r>
              <a:rPr lang="en-US" dirty="0"/>
              <a:t>(6X Placeholders</a:t>
            </a:r>
            <a:r>
              <a:rPr lang="en-US" dirty="0" smtClean="0"/>
              <a:t>) (Continued)</a:t>
            </a:r>
            <a:endParaRPr lang="en-US" dirty="0"/>
          </a:p>
        </p:txBody>
      </p:sp>
      <p:sp>
        <p:nvSpPr>
          <p:cNvPr id="4" name="Slide Number Placeholder 3"/>
          <p:cNvSpPr>
            <a:spLocks noGrp="1"/>
          </p:cNvSpPr>
          <p:nvPr>
            <p:ph type="sldNum" sz="quarter" idx="12"/>
          </p:nvPr>
        </p:nvSpPr>
        <p:spPr>
          <a:xfrm>
            <a:off x="6858000" y="6602268"/>
            <a:ext cx="2133600" cy="331932"/>
          </a:xfrm>
        </p:spPr>
        <p:txBody>
          <a:bodyPr/>
          <a:lstStyle/>
          <a:p>
            <a:fld id="{3FE40F6C-36E6-4965-9D21-698197C3108F}" type="slidenum">
              <a:rPr lang="en-US" smtClean="0"/>
              <a:pPr/>
              <a:t>49</a:t>
            </a:fld>
            <a:endParaRPr lang="en-US" dirty="0"/>
          </a:p>
        </p:txBody>
      </p:sp>
      <p:sp>
        <p:nvSpPr>
          <p:cNvPr id="18" name="Content Placeholder 2"/>
          <p:cNvSpPr>
            <a:spLocks noGrp="1"/>
          </p:cNvSpPr>
          <p:nvPr>
            <p:ph idx="1"/>
          </p:nvPr>
        </p:nvSpPr>
        <p:spPr>
          <a:xfrm>
            <a:off x="152400" y="1447800"/>
            <a:ext cx="3632752" cy="5029200"/>
          </a:xfrm>
        </p:spPr>
        <p:txBody>
          <a:bodyPr>
            <a:noAutofit/>
          </a:bodyPr>
          <a:lstStyle/>
          <a:p>
            <a:pPr marL="0" indent="0">
              <a:buNone/>
            </a:pPr>
            <a:r>
              <a:rPr lang="en-US" b="1" dirty="0"/>
              <a:t>6X Applicable </a:t>
            </a:r>
            <a:r>
              <a:rPr lang="en-US" b="1" dirty="0" smtClean="0"/>
              <a:t>Charges:</a:t>
            </a:r>
          </a:p>
          <a:p>
            <a:pPr marL="0" indent="0">
              <a:buNone/>
            </a:pPr>
            <a:r>
              <a:rPr lang="en-US" dirty="0" smtClean="0"/>
              <a:t>The </a:t>
            </a:r>
            <a:r>
              <a:rPr lang="en-US" dirty="0"/>
              <a:t>actual charges that represent the sum of the six credit hours (allowed by 6X) and hours enrolled after the amendment. </a:t>
            </a:r>
            <a:endParaRPr lang="en-US" dirty="0" smtClean="0"/>
          </a:p>
          <a:p>
            <a:pPr marL="0" indent="0">
              <a:buNone/>
            </a:pPr>
            <a:r>
              <a:rPr lang="en-US" i="1" dirty="0" smtClean="0"/>
              <a:t>(</a:t>
            </a:r>
            <a:r>
              <a:rPr lang="en-US" i="1" dirty="0"/>
              <a:t>VCE must verify amount if not </a:t>
            </a:r>
            <a:r>
              <a:rPr lang="en-US" i="1" dirty="0" smtClean="0"/>
              <a:t>indicated.)</a:t>
            </a:r>
            <a:endParaRPr lang="en-US" i="1" dirty="0"/>
          </a:p>
        </p:txBody>
      </p:sp>
      <p:grpSp>
        <p:nvGrpSpPr>
          <p:cNvPr id="24" name="Group 23"/>
          <p:cNvGrpSpPr/>
          <p:nvPr/>
        </p:nvGrpSpPr>
        <p:grpSpPr>
          <a:xfrm>
            <a:off x="3785152" y="1676400"/>
            <a:ext cx="5196010" cy="3746682"/>
            <a:chOff x="3785152" y="1676400"/>
            <a:chExt cx="5196010" cy="3746682"/>
          </a:xfrm>
        </p:grpSpPr>
        <p:pic>
          <p:nvPicPr>
            <p:cNvPr id="14" name="Picture 2" descr="Insert values &amp; click save." title="Scenario 2- Continu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5152" y="1676400"/>
              <a:ext cx="5196010" cy="3386138"/>
            </a:xfrm>
            <a:prstGeom prst="rect">
              <a:avLst/>
            </a:prstGeom>
            <a:noFill/>
            <a:ln w="38100" algn="ctr">
              <a:solidFill>
                <a:schemeClr val="tx1"/>
              </a:solidFill>
              <a:miter lim="800000"/>
              <a:headEnd/>
              <a:tailEnd/>
            </a:ln>
            <a:extLst>
              <a:ext uri="{909E8E84-426E-40DD-AFC4-6F175D3DCCD1}">
                <a14:hiddenFill xmlns:a14="http://schemas.microsoft.com/office/drawing/2010/main">
                  <a:solidFill>
                    <a:schemeClr val="bg1"/>
                  </a:solidFill>
                </a14:hiddenFill>
              </a:ext>
            </a:extLst>
          </p:spPr>
        </p:pic>
        <p:sp>
          <p:nvSpPr>
            <p:cNvPr id="17" name="Down Arrow 16"/>
            <p:cNvSpPr/>
            <p:nvPr/>
          </p:nvSpPr>
          <p:spPr>
            <a:xfrm flipV="1">
              <a:off x="8263214" y="4972335"/>
              <a:ext cx="271186" cy="409051"/>
            </a:xfrm>
            <a:prstGeom prst="downArrow">
              <a:avLst/>
            </a:prstGeom>
            <a:solidFill>
              <a:srgbClr val="FF0000"/>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9" name="Rectangle 18"/>
            <p:cNvSpPr/>
            <p:nvPr/>
          </p:nvSpPr>
          <p:spPr>
            <a:xfrm>
              <a:off x="3962399" y="2438400"/>
              <a:ext cx="4572001"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5324988" y="5176861"/>
              <a:ext cx="2904612" cy="246221"/>
            </a:xfrm>
            <a:prstGeom prst="rect">
              <a:avLst/>
            </a:prstGeom>
            <a:noFill/>
            <a:ln>
              <a:solidFill>
                <a:schemeClr val="tx1"/>
              </a:solidFill>
            </a:ln>
          </p:spPr>
          <p:txBody>
            <a:bodyPr wrap="square" rtlCol="0">
              <a:spAutoFit/>
            </a:bodyPr>
            <a:lstStyle/>
            <a:p>
              <a:pPr algn="r"/>
              <a:r>
                <a:rPr lang="en-US" sz="1000" b="1" dirty="0" smtClean="0">
                  <a:solidFill>
                    <a:srgbClr val="FF0000"/>
                  </a:solidFill>
                  <a:latin typeface="Arial" panose="020B0604020202020204" pitchFamily="34" charset="0"/>
                  <a:cs typeface="Arial" panose="020B0604020202020204" pitchFamily="34" charset="0"/>
                </a:rPr>
                <a:t>Insert values &amp; Click  the “Save” button.  </a:t>
              </a:r>
              <a:endParaRPr lang="en-US" sz="1000" b="1" dirty="0">
                <a:solidFill>
                  <a:srgbClr val="FF0000"/>
                </a:solidFill>
                <a:latin typeface="Arial" panose="020B0604020202020204" pitchFamily="34" charset="0"/>
                <a:cs typeface="Arial" panose="020B0604020202020204" pitchFamily="34" charset="0"/>
              </a:endParaRPr>
            </a:p>
          </p:txBody>
        </p:sp>
        <p:sp>
          <p:nvSpPr>
            <p:cNvPr id="21" name="Rectangle 20"/>
            <p:cNvSpPr/>
            <p:nvPr/>
          </p:nvSpPr>
          <p:spPr>
            <a:xfrm>
              <a:off x="3844620" y="3369468"/>
              <a:ext cx="2538538" cy="12787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8077200" y="4572000"/>
              <a:ext cx="668490" cy="3716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p:nvPr/>
          </p:nvSpPr>
          <p:spPr>
            <a:xfrm flipV="1">
              <a:off x="4267200" y="4715684"/>
              <a:ext cx="271186" cy="409051"/>
            </a:xfrm>
            <a:prstGeom prst="downArrow">
              <a:avLst/>
            </a:prstGeom>
            <a:solidFill>
              <a:srgbClr val="FF0000"/>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grpSp>
      <p:sp>
        <p:nvSpPr>
          <p:cNvPr id="15"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55801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Mitigating Circumstances (MITCs)</a:t>
            </a:r>
            <a:endParaRPr lang="en-US" dirty="0"/>
          </a:p>
        </p:txBody>
      </p:sp>
      <p:sp>
        <p:nvSpPr>
          <p:cNvPr id="3" name="Content Placeholder 2"/>
          <p:cNvSpPr>
            <a:spLocks noGrp="1"/>
          </p:cNvSpPr>
          <p:nvPr>
            <p:ph idx="1"/>
          </p:nvPr>
        </p:nvSpPr>
        <p:spPr>
          <a:xfrm>
            <a:off x="457200" y="1447800"/>
            <a:ext cx="8229600" cy="5105400"/>
          </a:xfrm>
        </p:spPr>
        <p:txBody>
          <a:bodyPr>
            <a:normAutofit/>
          </a:bodyPr>
          <a:lstStyle/>
          <a:p>
            <a:pPr marL="0" indent="0">
              <a:buNone/>
            </a:pPr>
            <a:r>
              <a:rPr lang="en-US" b="1" dirty="0" smtClean="0"/>
              <a:t>Mitigating </a:t>
            </a:r>
            <a:r>
              <a:rPr lang="en-US" b="1" dirty="0"/>
              <a:t>c</a:t>
            </a:r>
            <a:r>
              <a:rPr lang="en-US" b="1" dirty="0" smtClean="0"/>
              <a:t>ircumstances (MITCs)</a:t>
            </a:r>
            <a:r>
              <a:rPr lang="en-US" dirty="0" smtClean="0"/>
              <a:t> are circumstances </a:t>
            </a:r>
            <a:r>
              <a:rPr lang="en-US" dirty="0"/>
              <a:t>beyond the claimant's control that prevent </a:t>
            </a:r>
            <a:r>
              <a:rPr lang="en-US" dirty="0" smtClean="0"/>
              <a:t>the continuous pursuit of  </a:t>
            </a:r>
            <a:r>
              <a:rPr lang="en-US" dirty="0"/>
              <a:t>a program of education</a:t>
            </a:r>
            <a:r>
              <a:rPr lang="en-US" dirty="0" smtClean="0"/>
              <a: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5</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9654514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Scenario 2 - 6X Applicable Charges </a:t>
            </a:r>
            <a:br>
              <a:rPr lang="en-US" dirty="0"/>
            </a:br>
            <a:r>
              <a:rPr lang="en-US" dirty="0"/>
              <a:t>(6X Placeholders</a:t>
            </a:r>
            <a:r>
              <a:rPr lang="en-US" dirty="0" smtClean="0"/>
              <a:t>) - Examples</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50</a:t>
            </a:fld>
            <a:endParaRPr lang="en-US" dirty="0"/>
          </a:p>
        </p:txBody>
      </p:sp>
      <p:sp>
        <p:nvSpPr>
          <p:cNvPr id="18" name="Content Placeholder 2"/>
          <p:cNvSpPr>
            <a:spLocks noGrp="1"/>
          </p:cNvSpPr>
          <p:nvPr>
            <p:ph idx="1"/>
          </p:nvPr>
        </p:nvSpPr>
        <p:spPr>
          <a:xfrm>
            <a:off x="152400" y="1447800"/>
            <a:ext cx="8534400" cy="4572000"/>
          </a:xfrm>
        </p:spPr>
        <p:txBody>
          <a:bodyPr>
            <a:noAutofit/>
          </a:bodyPr>
          <a:lstStyle/>
          <a:p>
            <a:pPr marL="0" indent="0">
              <a:buNone/>
            </a:pPr>
            <a:r>
              <a:rPr lang="en-US" b="1" dirty="0"/>
              <a:t>6X Applicable Charges:</a:t>
            </a:r>
          </a:p>
          <a:p>
            <a:pPr marL="0" indent="0">
              <a:buNone/>
            </a:pPr>
            <a:endParaRPr lang="en-US" sz="1000" dirty="0" smtClean="0"/>
          </a:p>
          <a:p>
            <a:pPr marL="0" indent="0">
              <a:buNone/>
            </a:pPr>
            <a:r>
              <a:rPr lang="en-US" dirty="0" smtClean="0"/>
              <a:t>Example </a:t>
            </a:r>
            <a:r>
              <a:rPr lang="en-US" dirty="0"/>
              <a:t>A: </a:t>
            </a:r>
            <a:r>
              <a:rPr lang="en-US" dirty="0" smtClean="0"/>
              <a:t/>
            </a:r>
            <a:br>
              <a:rPr lang="en-US" dirty="0" smtClean="0"/>
            </a:br>
            <a:r>
              <a:rPr lang="en-US" dirty="0" smtClean="0"/>
              <a:t/>
            </a:r>
            <a:br>
              <a:rPr lang="en-US" dirty="0" smtClean="0"/>
            </a:br>
            <a:r>
              <a:rPr lang="en-US" dirty="0" smtClean="0"/>
              <a:t>Claimant </a:t>
            </a:r>
            <a:r>
              <a:rPr lang="en-US" dirty="0"/>
              <a:t>was enrolled in 12 hours, then reduced to 4 hours. VCE will add the total amounts charged for 10 credit hours. (6 protected + 4 remaining hours)</a:t>
            </a:r>
          </a:p>
          <a:p>
            <a:pPr marL="0" indent="0">
              <a:buNone/>
            </a:pPr>
            <a:endParaRPr lang="en-US" sz="1000" dirty="0"/>
          </a:p>
          <a:p>
            <a:pPr marL="0" indent="0">
              <a:buNone/>
            </a:pPr>
            <a:r>
              <a:rPr lang="en-US" dirty="0"/>
              <a:t>Example B: </a:t>
            </a:r>
            <a:r>
              <a:rPr lang="en-US" dirty="0" smtClean="0"/>
              <a:t/>
            </a:r>
            <a:br>
              <a:rPr lang="en-US" dirty="0" smtClean="0"/>
            </a:br>
            <a:r>
              <a:rPr lang="en-US" dirty="0" smtClean="0"/>
              <a:t/>
            </a:r>
            <a:br>
              <a:rPr lang="en-US" dirty="0" smtClean="0"/>
            </a:br>
            <a:r>
              <a:rPr lang="en-US" dirty="0" smtClean="0"/>
              <a:t>Claimant </a:t>
            </a:r>
            <a:r>
              <a:rPr lang="en-US" dirty="0"/>
              <a:t>was enrolled in 12 hours then terminated. VCE will input the total amounts charged for 6 credit hours. (6 protected + 0 remaining hours)</a:t>
            </a:r>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4443726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it-IT" dirty="0" smtClean="0"/>
              <a:t>MITC-1 Letter:  Scenario 2 (6X Placeholders)</a:t>
            </a:r>
            <a:endParaRPr lang="en-US" dirty="0"/>
          </a:p>
        </p:txBody>
      </p:sp>
      <p:sp>
        <p:nvSpPr>
          <p:cNvPr id="3" name="Content Placeholder 2"/>
          <p:cNvSpPr>
            <a:spLocks noGrp="1"/>
          </p:cNvSpPr>
          <p:nvPr>
            <p:ph idx="1"/>
          </p:nvPr>
        </p:nvSpPr>
        <p:spPr>
          <a:xfrm>
            <a:off x="457200" y="1143000"/>
            <a:ext cx="8229600" cy="1220244"/>
          </a:xfrm>
        </p:spPr>
        <p:txBody>
          <a:bodyPr>
            <a:normAutofit fontScale="92500"/>
          </a:bodyPr>
          <a:lstStyle/>
          <a:p>
            <a:pPr marL="0" indent="0">
              <a:buNone/>
            </a:pPr>
            <a:r>
              <a:rPr lang="en-US" dirty="0" smtClean="0"/>
              <a:t>Excluding </a:t>
            </a:r>
            <a:r>
              <a:rPr lang="en-US" dirty="0"/>
              <a:t>the “6X Applicable Charges” placeholders may result in erroneous debts. VCE must verify values due to system defect that allows automation to bypass without inserting values.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51</a:t>
            </a:fld>
            <a:endParaRPr lang="en-US" dirty="0"/>
          </a:p>
        </p:txBody>
      </p:sp>
      <p:grpSp>
        <p:nvGrpSpPr>
          <p:cNvPr id="5" name="Group 4" descr="Example of lump sum payment with and without placeholder values." title="MITC-1 Letter Scenario 2"/>
          <p:cNvGrpSpPr/>
          <p:nvPr/>
        </p:nvGrpSpPr>
        <p:grpSpPr>
          <a:xfrm>
            <a:off x="1370170" y="2362201"/>
            <a:ext cx="6553200" cy="3492991"/>
            <a:chOff x="827584" y="2362200"/>
            <a:chExt cx="7021016" cy="3987278"/>
          </a:xfrm>
        </p:grpSpPr>
        <p:pic>
          <p:nvPicPr>
            <p:cNvPr id="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362200"/>
              <a:ext cx="7021016" cy="1898736"/>
            </a:xfrm>
            <a:prstGeom prst="rect">
              <a:avLst/>
            </a:prstGeom>
            <a:noFill/>
            <a:ln w="38100" algn="ctr">
              <a:solidFill>
                <a:schemeClr val="tx1"/>
              </a:solidFill>
              <a:miter lim="800000"/>
              <a:headEnd/>
              <a:tailEnd/>
            </a:ln>
            <a:extLst>
              <a:ext uri="{909E8E84-426E-40DD-AFC4-6F175D3DCCD1}">
                <a14:hiddenFill xmlns:a14="http://schemas.microsoft.com/office/drawing/2010/main">
                  <a:solidFill>
                    <a:schemeClr val="bg1"/>
                  </a:solidFill>
                </a14:hiddenFill>
              </a:ext>
            </a:extLst>
          </p:spPr>
        </p:pic>
        <p:cxnSp>
          <p:nvCxnSpPr>
            <p:cNvPr id="24" name="Straight Arrow Connector 23"/>
            <p:cNvCxnSpPr>
              <a:stCxn id="23" idx="0"/>
            </p:cNvCxnSpPr>
            <p:nvPr/>
          </p:nvCxnSpPr>
          <p:spPr>
            <a:xfrm flipH="1" flipV="1">
              <a:off x="5741968" y="3695694"/>
              <a:ext cx="86141" cy="31918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38200" y="4419600"/>
              <a:ext cx="7005637" cy="1929878"/>
            </a:xfrm>
            <a:prstGeom prst="rect">
              <a:avLst/>
            </a:prstGeom>
            <a:noFill/>
            <a:ln w="38100" cap="flat" cmpd="sng" algn="ctr">
              <a:solidFill>
                <a:schemeClr val="tx1"/>
              </a:solidFill>
              <a:prstDash val="solid"/>
              <a:miter lim="800000"/>
              <a:headEnd/>
              <a:tailEnd/>
            </a:ln>
            <a:extLst>
              <a:ext uri="{909E8E84-426E-40DD-AFC4-6F175D3DCCD1}">
                <a14:hiddenFill xmlns:a14="http://schemas.microsoft.com/office/drawing/2010/main">
                  <a:solidFill>
                    <a:schemeClr val="bg1"/>
                  </a:solidFill>
                </a14:hiddenFill>
              </a:ext>
            </a:extLst>
          </p:spPr>
        </p:pic>
        <p:sp>
          <p:nvSpPr>
            <p:cNvPr id="26" name="TextBox 11"/>
            <p:cNvSpPr txBox="1">
              <a:spLocks noChangeArrowheads="1"/>
            </p:cNvSpPr>
            <p:nvPr/>
          </p:nvSpPr>
          <p:spPr bwMode="auto">
            <a:xfrm>
              <a:off x="4418200" y="5928499"/>
              <a:ext cx="2701390" cy="281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800">
                  <a:solidFill>
                    <a:schemeClr val="tx1"/>
                  </a:solidFill>
                  <a:latin typeface="Bookman Old Style" pitchFamily="18" charset="0"/>
                </a:defRPr>
              </a:lvl1pPr>
              <a:lvl2pPr marL="742950" indent="-285750" eaLnBrk="0" hangingPunct="0">
                <a:defRPr sz="2800">
                  <a:solidFill>
                    <a:schemeClr val="tx1"/>
                  </a:solidFill>
                  <a:latin typeface="Bookman Old Style" pitchFamily="18" charset="0"/>
                </a:defRPr>
              </a:lvl2pPr>
              <a:lvl3pPr marL="1143000" indent="-228600" eaLnBrk="0" hangingPunct="0">
                <a:defRPr sz="2800">
                  <a:solidFill>
                    <a:schemeClr val="tx1"/>
                  </a:solidFill>
                  <a:latin typeface="Bookman Old Style" pitchFamily="18" charset="0"/>
                </a:defRPr>
              </a:lvl3pPr>
              <a:lvl4pPr marL="1600200" indent="-228600" eaLnBrk="0" hangingPunct="0">
                <a:defRPr sz="2800">
                  <a:solidFill>
                    <a:schemeClr val="tx1"/>
                  </a:solidFill>
                  <a:latin typeface="Bookman Old Style" pitchFamily="18" charset="0"/>
                </a:defRPr>
              </a:lvl4pPr>
              <a:lvl5pPr marL="2057400" indent="-228600" eaLnBrk="0" hangingPunct="0">
                <a:defRPr sz="2800">
                  <a:solidFill>
                    <a:schemeClr val="tx1"/>
                  </a:solidFill>
                  <a:latin typeface="Bookman Old Style" pitchFamily="18" charset="0"/>
                </a:defRPr>
              </a:lvl5pPr>
              <a:lvl6pPr marL="2514600" indent="-228600" algn="ctr" eaLnBrk="0" fontAlgn="base" hangingPunct="0">
                <a:spcBef>
                  <a:spcPct val="50000"/>
                </a:spcBef>
                <a:spcAft>
                  <a:spcPct val="0"/>
                </a:spcAft>
                <a:defRPr sz="2800">
                  <a:solidFill>
                    <a:schemeClr val="tx1"/>
                  </a:solidFill>
                  <a:latin typeface="Bookman Old Style" pitchFamily="18" charset="0"/>
                </a:defRPr>
              </a:lvl6pPr>
              <a:lvl7pPr marL="2971800" indent="-228600" algn="ctr" eaLnBrk="0" fontAlgn="base" hangingPunct="0">
                <a:spcBef>
                  <a:spcPct val="50000"/>
                </a:spcBef>
                <a:spcAft>
                  <a:spcPct val="0"/>
                </a:spcAft>
                <a:defRPr sz="2800">
                  <a:solidFill>
                    <a:schemeClr val="tx1"/>
                  </a:solidFill>
                  <a:latin typeface="Bookman Old Style" pitchFamily="18" charset="0"/>
                </a:defRPr>
              </a:lvl7pPr>
              <a:lvl8pPr marL="3429000" indent="-228600" algn="ctr" eaLnBrk="0" fontAlgn="base" hangingPunct="0">
                <a:spcBef>
                  <a:spcPct val="50000"/>
                </a:spcBef>
                <a:spcAft>
                  <a:spcPct val="0"/>
                </a:spcAft>
                <a:defRPr sz="2800">
                  <a:solidFill>
                    <a:schemeClr val="tx1"/>
                  </a:solidFill>
                  <a:latin typeface="Bookman Old Style" pitchFamily="18" charset="0"/>
                </a:defRPr>
              </a:lvl8pPr>
              <a:lvl9pPr marL="3886200" indent="-228600" algn="ctr" eaLnBrk="0" fontAlgn="base" hangingPunct="0">
                <a:spcBef>
                  <a:spcPct val="50000"/>
                </a:spcBef>
                <a:spcAft>
                  <a:spcPct val="0"/>
                </a:spcAft>
                <a:defRPr sz="2800">
                  <a:solidFill>
                    <a:schemeClr val="tx1"/>
                  </a:solidFill>
                  <a:latin typeface="Bookman Old Style" pitchFamily="18" charset="0"/>
                </a:defRPr>
              </a:lvl9pPr>
            </a:lstStyle>
            <a:p>
              <a:pPr algn="ctr" eaLnBrk="1" fontAlgn="base" hangingPunct="1">
                <a:spcBef>
                  <a:spcPct val="50000"/>
                </a:spcBef>
                <a:spcAft>
                  <a:spcPct val="0"/>
                </a:spcAft>
              </a:pPr>
              <a:r>
                <a:rPr lang="en-US" altLang="en-US" sz="1000" b="1" dirty="0">
                  <a:solidFill>
                    <a:srgbClr val="FF0000"/>
                  </a:solidFill>
                  <a:latin typeface="Arial" panose="020B0604020202020204" pitchFamily="34" charset="0"/>
                  <a:cs typeface="Arial" panose="020B0604020202020204" pitchFamily="34" charset="0"/>
                </a:rPr>
                <a:t>With placeholder values</a:t>
              </a:r>
            </a:p>
          </p:txBody>
        </p:sp>
        <p:cxnSp>
          <p:nvCxnSpPr>
            <p:cNvPr id="27" name="Straight Arrow Connector 26"/>
            <p:cNvCxnSpPr>
              <a:stCxn id="26" idx="0"/>
            </p:cNvCxnSpPr>
            <p:nvPr/>
          </p:nvCxnSpPr>
          <p:spPr>
            <a:xfrm flipH="1" flipV="1">
              <a:off x="5757019" y="5597183"/>
              <a:ext cx="11875" cy="33131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TextBox 10"/>
            <p:cNvSpPr txBox="1">
              <a:spLocks noChangeArrowheads="1"/>
            </p:cNvSpPr>
            <p:nvPr/>
          </p:nvSpPr>
          <p:spPr bwMode="auto">
            <a:xfrm>
              <a:off x="4343400" y="4014875"/>
              <a:ext cx="2969418" cy="281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800">
                  <a:solidFill>
                    <a:schemeClr val="tx1"/>
                  </a:solidFill>
                  <a:latin typeface="Bookman Old Style" pitchFamily="18" charset="0"/>
                </a:defRPr>
              </a:lvl1pPr>
              <a:lvl2pPr marL="742950" indent="-285750" eaLnBrk="0" hangingPunct="0">
                <a:defRPr sz="2800">
                  <a:solidFill>
                    <a:schemeClr val="tx1"/>
                  </a:solidFill>
                  <a:latin typeface="Bookman Old Style" pitchFamily="18" charset="0"/>
                </a:defRPr>
              </a:lvl2pPr>
              <a:lvl3pPr marL="1143000" indent="-228600" eaLnBrk="0" hangingPunct="0">
                <a:defRPr sz="2800">
                  <a:solidFill>
                    <a:schemeClr val="tx1"/>
                  </a:solidFill>
                  <a:latin typeface="Bookman Old Style" pitchFamily="18" charset="0"/>
                </a:defRPr>
              </a:lvl3pPr>
              <a:lvl4pPr marL="1600200" indent="-228600" eaLnBrk="0" hangingPunct="0">
                <a:defRPr sz="2800">
                  <a:solidFill>
                    <a:schemeClr val="tx1"/>
                  </a:solidFill>
                  <a:latin typeface="Bookman Old Style" pitchFamily="18" charset="0"/>
                </a:defRPr>
              </a:lvl4pPr>
              <a:lvl5pPr marL="2057400" indent="-228600" eaLnBrk="0" hangingPunct="0">
                <a:defRPr sz="2800">
                  <a:solidFill>
                    <a:schemeClr val="tx1"/>
                  </a:solidFill>
                  <a:latin typeface="Bookman Old Style" pitchFamily="18" charset="0"/>
                </a:defRPr>
              </a:lvl5pPr>
              <a:lvl6pPr marL="2514600" indent="-228600" algn="ctr" eaLnBrk="0" fontAlgn="base" hangingPunct="0">
                <a:spcBef>
                  <a:spcPct val="50000"/>
                </a:spcBef>
                <a:spcAft>
                  <a:spcPct val="0"/>
                </a:spcAft>
                <a:defRPr sz="2800">
                  <a:solidFill>
                    <a:schemeClr val="tx1"/>
                  </a:solidFill>
                  <a:latin typeface="Bookman Old Style" pitchFamily="18" charset="0"/>
                </a:defRPr>
              </a:lvl6pPr>
              <a:lvl7pPr marL="2971800" indent="-228600" algn="ctr" eaLnBrk="0" fontAlgn="base" hangingPunct="0">
                <a:spcBef>
                  <a:spcPct val="50000"/>
                </a:spcBef>
                <a:spcAft>
                  <a:spcPct val="0"/>
                </a:spcAft>
                <a:defRPr sz="2800">
                  <a:solidFill>
                    <a:schemeClr val="tx1"/>
                  </a:solidFill>
                  <a:latin typeface="Bookman Old Style" pitchFamily="18" charset="0"/>
                </a:defRPr>
              </a:lvl7pPr>
              <a:lvl8pPr marL="3429000" indent="-228600" algn="ctr" eaLnBrk="0" fontAlgn="base" hangingPunct="0">
                <a:spcBef>
                  <a:spcPct val="50000"/>
                </a:spcBef>
                <a:spcAft>
                  <a:spcPct val="0"/>
                </a:spcAft>
                <a:defRPr sz="2800">
                  <a:solidFill>
                    <a:schemeClr val="tx1"/>
                  </a:solidFill>
                  <a:latin typeface="Bookman Old Style" pitchFamily="18" charset="0"/>
                </a:defRPr>
              </a:lvl8pPr>
              <a:lvl9pPr marL="3886200" indent="-228600" algn="ctr" eaLnBrk="0" fontAlgn="base" hangingPunct="0">
                <a:spcBef>
                  <a:spcPct val="50000"/>
                </a:spcBef>
                <a:spcAft>
                  <a:spcPct val="0"/>
                </a:spcAft>
                <a:defRPr sz="2800">
                  <a:solidFill>
                    <a:schemeClr val="tx1"/>
                  </a:solidFill>
                  <a:latin typeface="Bookman Old Style" pitchFamily="18" charset="0"/>
                </a:defRPr>
              </a:lvl9pPr>
            </a:lstStyle>
            <a:p>
              <a:pPr algn="ctr" eaLnBrk="1" fontAlgn="base" hangingPunct="1">
                <a:spcBef>
                  <a:spcPct val="50000"/>
                </a:spcBef>
                <a:spcAft>
                  <a:spcPct val="0"/>
                </a:spcAft>
              </a:pPr>
              <a:r>
                <a:rPr lang="en-US" altLang="en-US" sz="1000" b="1" dirty="0">
                  <a:solidFill>
                    <a:srgbClr val="FF0000"/>
                  </a:solidFill>
                  <a:latin typeface="Arial" panose="020B0604020202020204" pitchFamily="34" charset="0"/>
                  <a:cs typeface="Arial" panose="020B0604020202020204" pitchFamily="34" charset="0"/>
                </a:rPr>
                <a:t>Without placeholder values</a:t>
              </a:r>
            </a:p>
          </p:txBody>
        </p:sp>
      </p:grpSp>
      <p:sp>
        <p:nvSpPr>
          <p:cNvPr id="13"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6773972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it-IT" dirty="0" smtClean="0"/>
              <a:t>MITC-1 Letter:  Scenario 2</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52</a:t>
            </a:fld>
            <a:endParaRPr lang="en-US" dirty="0"/>
          </a:p>
        </p:txBody>
      </p:sp>
      <p:pic>
        <p:nvPicPr>
          <p:cNvPr id="9" name="Picture 2" descr="Example of what VA Records show." title="MITC-1 Letter: Scenario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37" y="1324629"/>
            <a:ext cx="8693063" cy="4695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6541899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it-IT" dirty="0" smtClean="0"/>
              <a:t>MITC-1 Letter:  Scenario 2 (Continued)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53</a:t>
            </a:fld>
            <a:endParaRPr lang="en-US" dirty="0"/>
          </a:p>
        </p:txBody>
      </p:sp>
      <p:pic>
        <p:nvPicPr>
          <p:cNvPr id="12" name="Picture 2" descr="Graphic of information for the claimint about how you can reduce debt, when you need it, and what will you do." title="MITC-1 Letter: Scenario 2 (Continu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25" y="990600"/>
            <a:ext cx="8505172" cy="5528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65680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MITC-1 </a:t>
            </a:r>
            <a:r>
              <a:rPr lang="en-US" dirty="0" smtClean="0"/>
              <a:t>Limitations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r>
              <a:rPr lang="en-US" dirty="0"/>
              <a:t>Due to known formatting and language issues when multiple amendments are processed or reductions are received out of order, VCEs must review and edit all MITC-1 letters, as needed, and include VA Form 4138.  </a:t>
            </a:r>
          </a:p>
          <a:p>
            <a:endParaRPr lang="en-US" dirty="0"/>
          </a:p>
          <a:p>
            <a:r>
              <a:rPr lang="en-US" dirty="0"/>
              <a:t>All Work Products should be authorized prior to amending the letter, and all modified LTS letters must be captured into TIMS.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54</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926660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MITC-1 </a:t>
            </a:r>
            <a:r>
              <a:rPr lang="en-US" dirty="0" smtClean="0"/>
              <a:t>Automation</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pPr marL="0" indent="0">
              <a:buNone/>
            </a:pPr>
            <a:r>
              <a:rPr lang="en-US" dirty="0"/>
              <a:t>All MITC-1 letters will require the VCE to review the amendment modal and insert 6X placeholder values when applicable.  </a:t>
            </a:r>
          </a:p>
          <a:p>
            <a:pPr marL="0" indent="0">
              <a:buNone/>
            </a:pPr>
            <a:endParaRPr lang="en-US" dirty="0"/>
          </a:p>
          <a:p>
            <a:pPr marL="0" indent="0">
              <a:buNone/>
            </a:pPr>
            <a:r>
              <a:rPr lang="en-US" dirty="0"/>
              <a:t>The following banner message will display</a:t>
            </a:r>
            <a:r>
              <a:rPr lang="en-US" dirty="0" smtClean="0"/>
              <a:t>:</a:t>
            </a:r>
            <a:endParaRPr lang="en-US" dirty="0"/>
          </a:p>
          <a:p>
            <a:pPr marL="0" indent="0">
              <a:buNone/>
            </a:pPr>
            <a:r>
              <a:rPr lang="en-US" dirty="0"/>
              <a:t>“MITIGATING CIRCUMSTANCES 1 LETTER PRODUCED</a:t>
            </a:r>
            <a:r>
              <a:rPr lang="en-US" dirty="0" smtClean="0"/>
              <a:t>”</a:t>
            </a:r>
            <a:endParaRPr lang="en-US" dirty="0"/>
          </a:p>
          <a:p>
            <a:pPr marL="0" indent="0">
              <a:buNone/>
            </a:pPr>
            <a:endParaRPr lang="en-US" dirty="0"/>
          </a:p>
          <a:p>
            <a:pPr marL="0" indent="0">
              <a:buNone/>
            </a:pPr>
            <a:r>
              <a:rPr lang="en-US" i="1" dirty="0" smtClean="0"/>
              <a:t>Automation </a:t>
            </a:r>
            <a:r>
              <a:rPr lang="en-US" i="1" dirty="0"/>
              <a:t>will be set to off ramp all MITC letters until functionality has been corrected. </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55</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9450077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Comprehension Check</a:t>
            </a:r>
            <a:endParaRPr lang="en-US" dirty="0"/>
          </a:p>
        </p:txBody>
      </p:sp>
      <p:sp>
        <p:nvSpPr>
          <p:cNvPr id="3" name="Content Placeholder 2"/>
          <p:cNvSpPr>
            <a:spLocks noGrp="1"/>
          </p:cNvSpPr>
          <p:nvPr>
            <p:ph idx="1"/>
          </p:nvPr>
        </p:nvSpPr>
        <p:spPr/>
        <p:txBody>
          <a:bodyPr/>
          <a:lstStyle/>
          <a:p>
            <a:pPr marL="0" indent="0">
              <a:buNone/>
            </a:pPr>
            <a:r>
              <a:rPr lang="en-US" dirty="0" smtClean="0"/>
              <a:t>Question:</a:t>
            </a:r>
          </a:p>
          <a:p>
            <a:pPr marL="0" indent="0">
              <a:buNone/>
            </a:pPr>
            <a:endParaRPr lang="en-US" dirty="0" smtClean="0"/>
          </a:p>
          <a:p>
            <a:pPr marL="0" indent="0">
              <a:buNone/>
            </a:pPr>
            <a:r>
              <a:rPr lang="en-US" dirty="0" smtClean="0"/>
              <a:t>When is the MITC-1 Letter utilized?</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56</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2318192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600200"/>
          </a:xfrm>
        </p:spPr>
        <p:txBody>
          <a:bodyPr>
            <a:normAutofit/>
          </a:bodyPr>
          <a:lstStyle/>
          <a:p>
            <a:r>
              <a:rPr lang="en-US" dirty="0" smtClean="0"/>
              <a:t>MITCs </a:t>
            </a:r>
            <a:r>
              <a:rPr lang="en-US" dirty="0"/>
              <a:t>Received </a:t>
            </a:r>
            <a:r>
              <a:rPr lang="en-US" dirty="0" smtClean="0"/>
              <a:t/>
            </a:r>
            <a:br>
              <a:rPr lang="en-US" dirty="0" smtClean="0"/>
            </a:br>
            <a:r>
              <a:rPr lang="en-US" dirty="0" smtClean="0"/>
              <a:t>but </a:t>
            </a:r>
            <a:r>
              <a:rPr lang="en-US" dirty="0"/>
              <a:t>Not Accepted Letter </a:t>
            </a:r>
            <a:br>
              <a:rPr lang="en-US" dirty="0"/>
            </a:br>
            <a:r>
              <a:rPr lang="en-US" dirty="0"/>
              <a:t>(MITC-2)</a:t>
            </a:r>
          </a:p>
        </p:txBody>
      </p:sp>
      <p:sp>
        <p:nvSpPr>
          <p:cNvPr id="4" name="Slide Number Placeholder 3"/>
          <p:cNvSpPr>
            <a:spLocks noGrp="1"/>
          </p:cNvSpPr>
          <p:nvPr>
            <p:ph type="sldNum" sz="quarter" idx="12"/>
          </p:nvPr>
        </p:nvSpPr>
        <p:spPr/>
        <p:txBody>
          <a:bodyPr/>
          <a:lstStyle/>
          <a:p>
            <a:fld id="{3FE40F6C-36E6-4965-9D21-698197C3108F}" type="slidenum">
              <a:rPr lang="en-US" smtClean="0"/>
              <a:pPr/>
              <a:t>57</a:t>
            </a:fld>
            <a:endParaRPr lang="en-US" dirty="0"/>
          </a:p>
        </p:txBody>
      </p:sp>
      <p:sp>
        <p:nvSpPr>
          <p:cNvPr id="5"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9987143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Generating </a:t>
            </a:r>
            <a:r>
              <a:rPr lang="en-US" dirty="0" smtClean="0"/>
              <a:t>an MITC-2 Letter</a:t>
            </a:r>
            <a:endParaRPr lang="en-US" dirty="0"/>
          </a:p>
        </p:txBody>
      </p:sp>
      <p:sp>
        <p:nvSpPr>
          <p:cNvPr id="3" name="Content Placeholder 2"/>
          <p:cNvSpPr>
            <a:spLocks noGrp="1"/>
          </p:cNvSpPr>
          <p:nvPr>
            <p:ph idx="1"/>
          </p:nvPr>
        </p:nvSpPr>
        <p:spPr/>
        <p:txBody>
          <a:bodyPr/>
          <a:lstStyle/>
          <a:p>
            <a:pPr marL="0" indent="0">
              <a:buNone/>
            </a:pPr>
            <a:r>
              <a:rPr lang="en-US" dirty="0" smtClean="0"/>
              <a:t>When necessary, MITCs </a:t>
            </a:r>
            <a:r>
              <a:rPr lang="en-US" dirty="0"/>
              <a:t>are requested from the claimant. If received, claims processors must determine if they are acceptable or unacceptable.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58</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3036518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MITCs “Are Provided” Box</a:t>
            </a:r>
            <a:endParaRPr lang="en-US" dirty="0"/>
          </a:p>
        </p:txBody>
      </p:sp>
      <p:sp>
        <p:nvSpPr>
          <p:cNvPr id="3" name="Content Placeholder 2"/>
          <p:cNvSpPr>
            <a:spLocks noGrp="1"/>
          </p:cNvSpPr>
          <p:nvPr>
            <p:ph idx="1"/>
          </p:nvPr>
        </p:nvSpPr>
        <p:spPr>
          <a:xfrm>
            <a:off x="457200" y="1447800"/>
            <a:ext cx="8229600" cy="5029200"/>
          </a:xfrm>
        </p:spPr>
        <p:txBody>
          <a:bodyPr>
            <a:normAutofit lnSpcReduction="10000"/>
          </a:bodyPr>
          <a:lstStyle/>
          <a:p>
            <a:pPr marL="0" indent="0">
              <a:buNone/>
            </a:pPr>
            <a:r>
              <a:rPr lang="en-US" dirty="0"/>
              <a:t>Check the </a:t>
            </a:r>
            <a:r>
              <a:rPr lang="en-US" dirty="0" smtClean="0"/>
              <a:t>“MITCs </a:t>
            </a:r>
            <a:r>
              <a:rPr lang="en-US" dirty="0"/>
              <a:t>are </a:t>
            </a:r>
            <a:r>
              <a:rPr lang="en-US" dirty="0" smtClean="0"/>
              <a:t>Provided” box </a:t>
            </a:r>
            <a:r>
              <a:rPr lang="en-US" dirty="0"/>
              <a:t>if </a:t>
            </a:r>
            <a:r>
              <a:rPr lang="en-US" dirty="0" smtClean="0"/>
              <a:t>MITCs </a:t>
            </a:r>
            <a:r>
              <a:rPr lang="en-US" dirty="0"/>
              <a:t>are:</a:t>
            </a:r>
          </a:p>
          <a:p>
            <a:endParaRPr lang="en-US" dirty="0"/>
          </a:p>
          <a:p>
            <a:pPr marL="857250" lvl="1" indent="-457200">
              <a:buFont typeface="+mj-lt"/>
              <a:buAutoNum type="arabicPeriod"/>
            </a:pPr>
            <a:r>
              <a:rPr lang="en-US" dirty="0"/>
              <a:t>Required, and </a:t>
            </a:r>
          </a:p>
          <a:p>
            <a:pPr marL="857250" lvl="1" indent="-457200">
              <a:buFont typeface="+mj-lt"/>
              <a:buAutoNum type="arabicPeriod"/>
            </a:pPr>
            <a:r>
              <a:rPr lang="en-US" dirty="0"/>
              <a:t>Have been received</a:t>
            </a:r>
          </a:p>
          <a:p>
            <a:pPr marL="1257300" lvl="2" indent="-457200">
              <a:buFont typeface="+mj-lt"/>
              <a:buAutoNum type="alphaLcParenR"/>
            </a:pPr>
            <a:r>
              <a:rPr lang="en-US" dirty="0"/>
              <a:t>With the change in enrollment or </a:t>
            </a:r>
          </a:p>
          <a:p>
            <a:pPr marL="1257300" lvl="2" indent="-457200">
              <a:buFont typeface="+mj-lt"/>
              <a:buAutoNum type="alphaLcParenR"/>
            </a:pPr>
            <a:r>
              <a:rPr lang="en-US" dirty="0"/>
              <a:t>After development, and</a:t>
            </a:r>
          </a:p>
          <a:p>
            <a:pPr marL="857250" lvl="1" indent="-457200">
              <a:buFont typeface="+mj-lt"/>
              <a:buAutoNum type="arabicPeriod"/>
            </a:pPr>
            <a:r>
              <a:rPr lang="en-US" dirty="0"/>
              <a:t>They are </a:t>
            </a:r>
            <a:r>
              <a:rPr lang="en-US" dirty="0" smtClean="0"/>
              <a:t>not acceptable</a:t>
            </a:r>
            <a:endParaRPr lang="en-US" dirty="0"/>
          </a:p>
          <a:p>
            <a:endParaRPr lang="en-US" dirty="0"/>
          </a:p>
          <a:p>
            <a:pPr marL="0" indent="0">
              <a:buNone/>
            </a:pPr>
            <a:r>
              <a:rPr lang="en-US" i="1" dirty="0" smtClean="0"/>
              <a:t>If </a:t>
            </a:r>
            <a:r>
              <a:rPr lang="en-US" i="1" dirty="0"/>
              <a:t>MITC’s are received pursuant to development, do not remove the existing checks in the “Mitigating Circumstances are Required” and “Do Not Apply 6X” boxes, if applicable.</a:t>
            </a:r>
          </a:p>
        </p:txBody>
      </p:sp>
      <p:sp>
        <p:nvSpPr>
          <p:cNvPr id="4" name="Slide Number Placeholder 3"/>
          <p:cNvSpPr>
            <a:spLocks noGrp="1"/>
          </p:cNvSpPr>
          <p:nvPr>
            <p:ph type="sldNum" sz="quarter" idx="12"/>
          </p:nvPr>
        </p:nvSpPr>
        <p:spPr/>
        <p:txBody>
          <a:bodyPr/>
          <a:lstStyle/>
          <a:p>
            <a:fld id="{3FE40F6C-36E6-4965-9D21-698197C3108F}" type="slidenum">
              <a:rPr lang="en-US" smtClean="0"/>
              <a:pPr/>
              <a:t>59</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4147132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Acceptable Mitigating Circumstances"/>
          <p:cNvSpPr>
            <a:spLocks noGrp="1"/>
          </p:cNvSpPr>
          <p:nvPr>
            <p:ph type="title"/>
          </p:nvPr>
        </p:nvSpPr>
        <p:spPr>
          <a:xfrm>
            <a:off x="762000" y="0"/>
            <a:ext cx="8382000" cy="1066800"/>
          </a:xfrm>
        </p:spPr>
        <p:txBody>
          <a:bodyPr/>
          <a:lstStyle/>
          <a:p>
            <a:r>
              <a:rPr lang="en-US" dirty="0" smtClean="0"/>
              <a:t>Acceptable Mitigating </a:t>
            </a:r>
            <a:r>
              <a:rPr lang="en-US" dirty="0"/>
              <a:t>Circumstances</a:t>
            </a:r>
          </a:p>
        </p:txBody>
      </p:sp>
      <p:graphicFrame>
        <p:nvGraphicFramePr>
          <p:cNvPr id="5" name="Content Placeholder 4" descr="This is a list of examples of acceptable mitigating circumstances (MITCs).&#10;" title="Acceptable Mitigating Circumstances "/>
          <p:cNvGraphicFramePr>
            <a:graphicFrameLocks noGrp="1"/>
          </p:cNvGraphicFramePr>
          <p:nvPr>
            <p:ph idx="1"/>
            <p:extLst>
              <p:ext uri="{D42A27DB-BD31-4B8C-83A1-F6EECF244321}">
                <p14:modId xmlns:p14="http://schemas.microsoft.com/office/powerpoint/2010/main" val="1975169153"/>
              </p:ext>
            </p:extLst>
          </p:nvPr>
        </p:nvGraphicFramePr>
        <p:xfrm>
          <a:off x="457200" y="1143000"/>
          <a:ext cx="8458200" cy="5242560"/>
        </p:xfrm>
        <a:graphic>
          <a:graphicData uri="http://schemas.openxmlformats.org/drawingml/2006/table">
            <a:tbl>
              <a:tblPr firstRow="1" bandRow="1">
                <a:tableStyleId>{5C22544A-7EE6-4342-B048-85BDC9FD1C3A}</a:tableStyleId>
              </a:tblPr>
              <a:tblGrid>
                <a:gridCol w="4080710"/>
                <a:gridCol w="4377490"/>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Arial" pitchFamily="34" charset="0"/>
                          <a:cs typeface="Arial" pitchFamily="34" charset="0"/>
                        </a:rPr>
                        <a:t>Examples of acceptable MITCs include: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no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342900" lvl="0" indent="-342900">
                        <a:spcBef>
                          <a:spcPts val="0"/>
                        </a:spcBef>
                        <a:buFont typeface="Arial" panose="020B0604020202020204" pitchFamily="34" charset="0"/>
                        <a:buChar char="•"/>
                      </a:pPr>
                      <a:r>
                        <a:rPr lang="en-US" sz="2200" dirty="0" smtClean="0">
                          <a:latin typeface="Arial" pitchFamily="34" charset="0"/>
                          <a:cs typeface="Arial" pitchFamily="34" charset="0"/>
                        </a:rPr>
                        <a:t>An illness or injury afflicting the student during the enrollment period</a:t>
                      </a:r>
                    </a:p>
                    <a:p>
                      <a:pPr marL="342900" lvl="0" indent="-342900">
                        <a:buFont typeface="Arial" panose="020B0604020202020204" pitchFamily="34" charset="0"/>
                        <a:buChar char="•"/>
                      </a:pPr>
                      <a:r>
                        <a:rPr lang="en-US" sz="2200" dirty="0" smtClean="0">
                          <a:latin typeface="Arial" pitchFamily="34" charset="0"/>
                          <a:cs typeface="Arial" pitchFamily="34" charset="0"/>
                        </a:rPr>
                        <a:t>An illness or death in the student's immediate family</a:t>
                      </a:r>
                    </a:p>
                    <a:p>
                      <a:pPr marL="342900" lvl="0" indent="-342900">
                        <a:buFont typeface="Arial" panose="020B0604020202020204" pitchFamily="34" charset="0"/>
                        <a:buChar char="•"/>
                      </a:pPr>
                      <a:r>
                        <a:rPr lang="en-US" sz="2200" dirty="0" smtClean="0">
                          <a:latin typeface="Arial" pitchFamily="34" charset="0"/>
                          <a:cs typeface="Arial" pitchFamily="34" charset="0"/>
                        </a:rPr>
                        <a:t>An unavoidable change in the student's conditions of employment</a:t>
                      </a:r>
                    </a:p>
                    <a:p>
                      <a:pPr marL="342900" lvl="0" indent="-342900">
                        <a:buFont typeface="Arial" panose="020B0604020202020204" pitchFamily="34" charset="0"/>
                        <a:buChar char="•"/>
                      </a:pPr>
                      <a:r>
                        <a:rPr lang="en-US" sz="2200" dirty="0" smtClean="0">
                          <a:latin typeface="Arial" pitchFamily="34" charset="0"/>
                          <a:cs typeface="Arial" pitchFamily="34" charset="0"/>
                        </a:rPr>
                        <a:t>An unavoidable geographical transfer resulting from the student's employment</a:t>
                      </a:r>
                    </a:p>
                    <a:p>
                      <a:endParaRPr lang="en-US" dirty="0">
                        <a:no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buFont typeface="Arial" panose="020B0604020202020204" pitchFamily="34" charset="0"/>
                        <a:buChar char="•"/>
                      </a:pPr>
                      <a:r>
                        <a:rPr lang="en-US" sz="2200" dirty="0" smtClean="0">
                          <a:latin typeface="Arial" pitchFamily="34" charset="0"/>
                          <a:cs typeface="Arial" pitchFamily="34" charset="0"/>
                        </a:rPr>
                        <a:t>Immediate family or financial obligations requiring suspension of training to obtain employment       </a:t>
                      </a:r>
                    </a:p>
                    <a:p>
                      <a:pPr marL="342900" lvl="0" indent="-342900">
                        <a:buFont typeface="Arial" panose="020B0604020202020204" pitchFamily="34" charset="0"/>
                        <a:buChar char="•"/>
                      </a:pPr>
                      <a:r>
                        <a:rPr lang="en-US" sz="2200" dirty="0" smtClean="0">
                          <a:latin typeface="Arial" pitchFamily="34" charset="0"/>
                          <a:cs typeface="Arial" pitchFamily="34" charset="0"/>
                        </a:rPr>
                        <a:t>Discontinuance of the class by the school</a:t>
                      </a:r>
                    </a:p>
                    <a:p>
                      <a:pPr marL="342900" lvl="0" indent="-342900">
                        <a:buFont typeface="Arial" panose="020B0604020202020204" pitchFamily="34" charset="0"/>
                        <a:buChar char="•"/>
                      </a:pPr>
                      <a:r>
                        <a:rPr lang="en-US" sz="2200" dirty="0" smtClean="0">
                          <a:latin typeface="Arial" pitchFamily="34" charset="0"/>
                          <a:cs typeface="Arial" pitchFamily="34" charset="0"/>
                        </a:rPr>
                        <a:t>Unanticipated active military service, including active duty for training </a:t>
                      </a:r>
                    </a:p>
                    <a:p>
                      <a:pPr marL="342900" lvl="0" indent="-342900">
                        <a:buFont typeface="Arial" panose="020B0604020202020204" pitchFamily="34" charset="0"/>
                        <a:buChar char="•"/>
                      </a:pPr>
                      <a:r>
                        <a:rPr lang="en-US" sz="2200" dirty="0" smtClean="0">
                          <a:latin typeface="Arial" pitchFamily="34" charset="0"/>
                          <a:cs typeface="Arial" pitchFamily="34" charset="0"/>
                        </a:rPr>
                        <a:t>Unanticipated difficulties with child care arrangements the student has made for the period during which he or she is attending classes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Slide Number Placeholder 3"/>
          <p:cNvSpPr>
            <a:spLocks noGrp="1"/>
          </p:cNvSpPr>
          <p:nvPr>
            <p:ph type="sldNum" sz="quarter" idx="12"/>
          </p:nvPr>
        </p:nvSpPr>
        <p:spPr/>
        <p:txBody>
          <a:bodyPr/>
          <a:lstStyle/>
          <a:p>
            <a:fld id="{3FE40F6C-36E6-4965-9D21-698197C3108F}" type="slidenum">
              <a:rPr lang="en-US" smtClean="0"/>
              <a:pPr/>
              <a:t>6</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38653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Generating </a:t>
            </a:r>
            <a:r>
              <a:rPr lang="en-US" dirty="0" smtClean="0"/>
              <a:t>an MITC-2 Letter: </a:t>
            </a:r>
            <a:br>
              <a:rPr lang="en-US" dirty="0" smtClean="0"/>
            </a:br>
            <a:r>
              <a:rPr lang="en-US" dirty="0" smtClean="0"/>
              <a:t>Received </a:t>
            </a:r>
            <a:r>
              <a:rPr lang="en-US" dirty="0"/>
              <a:t>After Development</a:t>
            </a:r>
          </a:p>
        </p:txBody>
      </p:sp>
      <p:sp>
        <p:nvSpPr>
          <p:cNvPr id="4" name="Slide Number Placeholder 3"/>
          <p:cNvSpPr>
            <a:spLocks noGrp="1"/>
          </p:cNvSpPr>
          <p:nvPr>
            <p:ph type="sldNum" sz="quarter" idx="12"/>
          </p:nvPr>
        </p:nvSpPr>
        <p:spPr/>
        <p:txBody>
          <a:bodyPr/>
          <a:lstStyle/>
          <a:p>
            <a:fld id="{3FE40F6C-36E6-4965-9D21-698197C3108F}" type="slidenum">
              <a:rPr lang="en-US" smtClean="0"/>
              <a:pPr/>
              <a:t>60</a:t>
            </a:fld>
            <a:endParaRPr lang="en-US" dirty="0"/>
          </a:p>
        </p:txBody>
      </p:sp>
      <p:grpSp>
        <p:nvGrpSpPr>
          <p:cNvPr id="14" name="Group 13"/>
          <p:cNvGrpSpPr/>
          <p:nvPr/>
        </p:nvGrpSpPr>
        <p:grpSpPr>
          <a:xfrm>
            <a:off x="511482" y="1295400"/>
            <a:ext cx="8034922" cy="5123144"/>
            <a:chOff x="511482" y="1295400"/>
            <a:chExt cx="8034922" cy="5123144"/>
          </a:xfrm>
        </p:grpSpPr>
        <p:pic>
          <p:nvPicPr>
            <p:cNvPr id="8" name="Picture 2" descr="Example of the action required to navigate to the amendment modal. " title="Generating a MITC-2 Letter - Recevied After Develo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82" y="1295400"/>
              <a:ext cx="8034922" cy="51231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5039196" y="4323148"/>
              <a:ext cx="2895600" cy="430887"/>
            </a:xfrm>
            <a:prstGeom prst="rect">
              <a:avLst/>
            </a:prstGeom>
            <a:noFill/>
            <a:ln>
              <a:solidFill>
                <a:schemeClr val="tx1"/>
              </a:solidFill>
            </a:ln>
          </p:spPr>
          <p:txBody>
            <a:bodyPr wrap="square" rtlCol="0">
              <a:spAutoFit/>
            </a:bodyPr>
            <a:lstStyle/>
            <a:p>
              <a:r>
                <a:rPr lang="en-US" sz="1100" dirty="0" smtClean="0">
                  <a:solidFill>
                    <a:srgbClr val="FF0000"/>
                  </a:solidFill>
                  <a:latin typeface="Arial" panose="020B0604020202020204" pitchFamily="34" charset="0"/>
                  <a:cs typeface="Arial" panose="020B0604020202020204" pitchFamily="34" charset="0"/>
                </a:rPr>
                <a:t>Click the “Correction” button to navigate to the Amendment modal. </a:t>
              </a:r>
              <a:endParaRPr lang="en-US" sz="1100"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609600" y="4287522"/>
              <a:ext cx="2667000" cy="409049"/>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Down Arrow 11"/>
            <p:cNvSpPr/>
            <p:nvPr/>
          </p:nvSpPr>
          <p:spPr>
            <a:xfrm flipV="1">
              <a:off x="7934796" y="4323148"/>
              <a:ext cx="271186" cy="409051"/>
            </a:xfrm>
            <a:prstGeom prst="downArrow">
              <a:avLst/>
            </a:prstGeom>
            <a:solidFill>
              <a:srgbClr val="FF0000"/>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 name="Rectangle 12"/>
            <p:cNvSpPr/>
            <p:nvPr/>
          </p:nvSpPr>
          <p:spPr>
            <a:xfrm>
              <a:off x="7696200" y="3733800"/>
              <a:ext cx="685800" cy="529442"/>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1"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353540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Generating </a:t>
            </a:r>
            <a:r>
              <a:rPr lang="en-US" dirty="0" smtClean="0"/>
              <a:t>an MITC-2 Letter</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61</a:t>
            </a:fld>
            <a:endParaRPr lang="en-US" dirty="0"/>
          </a:p>
        </p:txBody>
      </p:sp>
      <p:grpSp>
        <p:nvGrpSpPr>
          <p:cNvPr id="3" name="Group 2" descr="Image of the Correct Undergraduate Degree Amendment screen. Shows how to check both the required and provided boxes if received together. Only check provided if received after development. Click save when finished." title="Generating a MITC-2 Letter"/>
          <p:cNvGrpSpPr/>
          <p:nvPr/>
        </p:nvGrpSpPr>
        <p:grpSpPr>
          <a:xfrm>
            <a:off x="375782" y="1074105"/>
            <a:ext cx="8649314" cy="5098095"/>
            <a:chOff x="375782" y="1074105"/>
            <a:chExt cx="8649314" cy="5098095"/>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82" y="1074105"/>
              <a:ext cx="8354860" cy="50980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6220721" y="4057402"/>
              <a:ext cx="2389879" cy="984885"/>
            </a:xfrm>
            <a:prstGeom prst="rect">
              <a:avLst/>
            </a:prstGeom>
            <a:noFill/>
            <a:ln>
              <a:solidFill>
                <a:schemeClr val="tx1"/>
              </a:solidFill>
            </a:ln>
          </p:spPr>
          <p:txBody>
            <a:bodyPr wrap="square" rtlCol="0">
              <a:spAutoFit/>
            </a:bodyPr>
            <a:lstStyle/>
            <a:p>
              <a:r>
                <a:rPr lang="en-US" sz="1050" b="1" dirty="0" smtClean="0">
                  <a:solidFill>
                    <a:srgbClr val="FF0000"/>
                  </a:solidFill>
                  <a:latin typeface="Arial" panose="020B0604020202020204" pitchFamily="34" charset="0"/>
                  <a:cs typeface="Arial" panose="020B0604020202020204" pitchFamily="34" charset="0"/>
                </a:rPr>
                <a:t>Check both the “Required” &amp; “Provided” boxes if received together (or check “Provided” if received after development) and</a:t>
              </a:r>
            </a:p>
            <a:p>
              <a:r>
                <a:rPr lang="en-US" sz="1050" b="1" dirty="0" smtClean="0">
                  <a:solidFill>
                    <a:srgbClr val="FF0000"/>
                  </a:solidFill>
                  <a:latin typeface="Arial" panose="020B0604020202020204" pitchFamily="34" charset="0"/>
                  <a:cs typeface="Arial" panose="020B0604020202020204" pitchFamily="34" charset="0"/>
                </a:rPr>
                <a:t>click the “Save” button</a:t>
              </a:r>
              <a:r>
                <a:rPr lang="en-US" sz="1600" b="1" dirty="0" smtClean="0">
                  <a:solidFill>
                    <a:srgbClr val="FF0000"/>
                  </a:solidFill>
                  <a:latin typeface="Arial" panose="020B0604020202020204" pitchFamily="34" charset="0"/>
                  <a:cs typeface="Arial" panose="020B0604020202020204" pitchFamily="34" charset="0"/>
                </a:rPr>
                <a:t>.</a:t>
              </a:r>
              <a:endParaRPr lang="en-US" sz="1600" b="1" dirty="0">
                <a:solidFill>
                  <a:srgbClr val="FF0000"/>
                </a:solidFill>
                <a:latin typeface="Arial" panose="020B0604020202020204" pitchFamily="34" charset="0"/>
                <a:cs typeface="Arial" panose="020B0604020202020204" pitchFamily="34" charset="0"/>
              </a:endParaRPr>
            </a:p>
          </p:txBody>
        </p:sp>
        <p:sp>
          <p:nvSpPr>
            <p:cNvPr id="18" name="Down Arrow 17"/>
            <p:cNvSpPr/>
            <p:nvPr/>
          </p:nvSpPr>
          <p:spPr>
            <a:xfrm rot="16200000" flipV="1">
              <a:off x="8480453" y="2286353"/>
              <a:ext cx="271186" cy="409051"/>
            </a:xfrm>
            <a:prstGeom prst="downArrow">
              <a:avLst/>
            </a:prstGeom>
            <a:solidFill>
              <a:srgbClr val="FF0000"/>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9" name="Rectangle 18"/>
            <p:cNvSpPr/>
            <p:nvPr/>
          </p:nvSpPr>
          <p:spPr>
            <a:xfrm>
              <a:off x="6180790" y="2088717"/>
              <a:ext cx="2060311" cy="357600"/>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6180790" y="2453273"/>
              <a:ext cx="2060311" cy="388306"/>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8001000" y="5650674"/>
              <a:ext cx="536311" cy="369125"/>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Down Arrow 21"/>
            <p:cNvSpPr/>
            <p:nvPr/>
          </p:nvSpPr>
          <p:spPr>
            <a:xfrm rot="16200000" flipV="1">
              <a:off x="8684978" y="5630710"/>
              <a:ext cx="271186" cy="409051"/>
            </a:xfrm>
            <a:prstGeom prst="downArrow">
              <a:avLst/>
            </a:prstGeom>
            <a:solidFill>
              <a:srgbClr val="FF0000"/>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grpSp>
      <p:sp>
        <p:nvSpPr>
          <p:cNvPr id="14"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2895098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Generating </a:t>
            </a:r>
            <a:r>
              <a:rPr lang="en-US" dirty="0" smtClean="0"/>
              <a:t>an MITC-2 Letter (Continued)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62</a:t>
            </a:fld>
            <a:endParaRPr lang="en-US" dirty="0"/>
          </a:p>
        </p:txBody>
      </p:sp>
      <p:sp>
        <p:nvSpPr>
          <p:cNvPr id="20" name="Content Placeholder 2"/>
          <p:cNvSpPr>
            <a:spLocks noGrp="1"/>
          </p:cNvSpPr>
          <p:nvPr>
            <p:ph idx="1"/>
          </p:nvPr>
        </p:nvSpPr>
        <p:spPr>
          <a:xfrm>
            <a:off x="593767" y="1219200"/>
            <a:ext cx="8229600" cy="914400"/>
          </a:xfrm>
        </p:spPr>
        <p:txBody>
          <a:bodyPr/>
          <a:lstStyle/>
          <a:p>
            <a:pPr marL="0" indent="0">
              <a:buNone/>
            </a:pPr>
            <a:r>
              <a:rPr lang="en-US" b="1" dirty="0"/>
              <a:t>Results: </a:t>
            </a:r>
          </a:p>
          <a:p>
            <a:pPr marL="0" indent="0">
              <a:buNone/>
            </a:pPr>
            <a:r>
              <a:rPr lang="en-US" dirty="0"/>
              <a:t>Updated to reflect “Required &amp; Provided” </a:t>
            </a:r>
          </a:p>
        </p:txBody>
      </p:sp>
      <p:grpSp>
        <p:nvGrpSpPr>
          <p:cNvPr id="3" name="Group 2"/>
          <p:cNvGrpSpPr/>
          <p:nvPr/>
        </p:nvGrpSpPr>
        <p:grpSpPr>
          <a:xfrm>
            <a:off x="237995" y="2514600"/>
            <a:ext cx="8677406" cy="3886200"/>
            <a:chOff x="237995" y="2514600"/>
            <a:chExt cx="8677406" cy="3886200"/>
          </a:xfrm>
        </p:grpSpPr>
        <p:pic>
          <p:nvPicPr>
            <p:cNvPr id="18" name="Picture 2" descr="Image of the enrollment screen. Click next to navigate to the Letters page." title="Generating a MITC-2 Letter (Continued)"/>
            <p:cNvPicPr>
              <a:picLocks noChangeAspect="1" noChangeArrowheads="1"/>
            </p:cNvPicPr>
            <p:nvPr/>
          </p:nvPicPr>
          <p:blipFill rotWithShape="1">
            <a:blip r:embed="rId3">
              <a:extLst>
                <a:ext uri="{28A0092B-C50C-407E-A947-70E740481C1C}">
                  <a14:useLocalDpi xmlns:a14="http://schemas.microsoft.com/office/drawing/2010/main" val="0"/>
                </a:ext>
              </a:extLst>
            </a:blip>
            <a:srcRect l="-1" r="610"/>
            <a:stretch/>
          </p:blipFill>
          <p:spPr bwMode="auto">
            <a:xfrm>
              <a:off x="237995" y="2514600"/>
              <a:ext cx="8677406" cy="274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Rectangle 18"/>
            <p:cNvSpPr/>
            <p:nvPr/>
          </p:nvSpPr>
          <p:spPr>
            <a:xfrm>
              <a:off x="445440" y="3948830"/>
              <a:ext cx="3262427" cy="456915"/>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5486400" y="6031468"/>
              <a:ext cx="3429000" cy="369332"/>
            </a:xfrm>
            <a:prstGeom prst="rect">
              <a:avLst/>
            </a:prstGeom>
            <a:noFill/>
            <a:ln>
              <a:solidFill>
                <a:schemeClr val="tx1"/>
              </a:solidFill>
            </a:ln>
          </p:spPr>
          <p:txBody>
            <a:bodyPr wrap="square" rtlCol="0">
              <a:spAutoFit/>
            </a:bodyPr>
            <a:lstStyle/>
            <a:p>
              <a:r>
                <a:rPr lang="en-US" sz="1000" dirty="0" smtClean="0">
                  <a:solidFill>
                    <a:srgbClr val="FF0000"/>
                  </a:solidFill>
                  <a:latin typeface="Arial" panose="020B0604020202020204" pitchFamily="34" charset="0"/>
                  <a:cs typeface="Arial" panose="020B0604020202020204" pitchFamily="34" charset="0"/>
                </a:rPr>
                <a:t>Click the “Next” button to navigate to the Letters Page</a:t>
              </a:r>
              <a:r>
                <a:rPr lang="en-US" dirty="0" smtClean="0">
                  <a:solidFill>
                    <a:srgbClr val="FF0000"/>
                  </a:solidFill>
                  <a:latin typeface="Arial" panose="020B0604020202020204" pitchFamily="34" charset="0"/>
                  <a:cs typeface="Arial" panose="020B0604020202020204" pitchFamily="34" charset="0"/>
                </a:rPr>
                <a:t>. </a:t>
              </a:r>
              <a:r>
                <a:rPr lang="en-US" strike="sngStrike" dirty="0" smtClean="0">
                  <a:solidFill>
                    <a:srgbClr val="FF0000"/>
                  </a:solidFill>
                  <a:latin typeface="Arial" panose="020B0604020202020204" pitchFamily="34" charset="0"/>
                  <a:cs typeface="Arial" panose="020B0604020202020204" pitchFamily="34" charset="0"/>
                </a:rPr>
                <a:t> </a:t>
              </a:r>
              <a:endParaRPr lang="en-US" strike="sngStrike" dirty="0">
                <a:solidFill>
                  <a:srgbClr val="FF0000"/>
                </a:solidFill>
                <a:latin typeface="Arial" panose="020B0604020202020204" pitchFamily="34" charset="0"/>
                <a:cs typeface="Arial" panose="020B0604020202020204" pitchFamily="34" charset="0"/>
              </a:endParaRPr>
            </a:p>
          </p:txBody>
        </p:sp>
        <p:pic>
          <p:nvPicPr>
            <p:cNvPr id="2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6150"/>
            <a:stretch/>
          </p:blipFill>
          <p:spPr bwMode="auto">
            <a:xfrm>
              <a:off x="237995" y="5472477"/>
              <a:ext cx="8677406" cy="5473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Rectangle 24"/>
            <p:cNvSpPr/>
            <p:nvPr/>
          </p:nvSpPr>
          <p:spPr>
            <a:xfrm>
              <a:off x="8277102" y="5562601"/>
              <a:ext cx="546265" cy="315686"/>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0633892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Generating </a:t>
            </a:r>
            <a:r>
              <a:rPr lang="en-US" dirty="0" smtClean="0"/>
              <a:t>a MITC-2 Letter (Continued)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63</a:t>
            </a:fld>
            <a:endParaRPr lang="en-US" dirty="0"/>
          </a:p>
        </p:txBody>
      </p:sp>
      <p:sp>
        <p:nvSpPr>
          <p:cNvPr id="20" name="Content Placeholder 2"/>
          <p:cNvSpPr>
            <a:spLocks noGrp="1"/>
          </p:cNvSpPr>
          <p:nvPr>
            <p:ph idx="1"/>
          </p:nvPr>
        </p:nvSpPr>
        <p:spPr>
          <a:xfrm>
            <a:off x="457200" y="1143000"/>
            <a:ext cx="8229600" cy="609599"/>
          </a:xfrm>
        </p:spPr>
        <p:txBody>
          <a:bodyPr/>
          <a:lstStyle/>
          <a:p>
            <a:pPr marL="0" indent="0">
              <a:buNone/>
            </a:pPr>
            <a:r>
              <a:rPr lang="en-US" b="1" dirty="0"/>
              <a:t>Results: </a:t>
            </a:r>
          </a:p>
        </p:txBody>
      </p:sp>
      <p:grpSp>
        <p:nvGrpSpPr>
          <p:cNvPr id="3" name="Group 2" descr="Check the appropriate reason for why the MITCs are not acceptable, and click the “Next” button to navigate to the WP summary page. If the reason is not listed, select the ‘Free text option’. (This field is limited to 1,024 characters.)&#10;" title="Generating an MITC-2 Letter (Continued)"/>
          <p:cNvGrpSpPr/>
          <p:nvPr/>
        </p:nvGrpSpPr>
        <p:grpSpPr>
          <a:xfrm>
            <a:off x="291178" y="1676399"/>
            <a:ext cx="8626308" cy="4762764"/>
            <a:chOff x="291178" y="1676399"/>
            <a:chExt cx="8626308" cy="4762764"/>
          </a:xfrm>
        </p:grpSpPr>
        <p:pic>
          <p:nvPicPr>
            <p:cNvPr id="10" name="Picture 2" descr="Check the appropriate reason for why the MITCs are not acceptable, and click the “Next” button to navigate to the WP summary page. If the reason is not listed, select the ‘Free text option’. (This field is limited to 1,024 characters.)&#10;" title="Generating a MITC-2 Letter (Continu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78" y="1676399"/>
              <a:ext cx="8626308" cy="476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57200" y="5162490"/>
              <a:ext cx="8077200" cy="400110"/>
            </a:xfrm>
            <a:prstGeom prst="rect">
              <a:avLst/>
            </a:prstGeom>
            <a:noFill/>
            <a:ln>
              <a:solidFill>
                <a:srgbClr val="FF0000"/>
              </a:solidFill>
            </a:ln>
          </p:spPr>
          <p:txBody>
            <a:bodyPr wrap="square" rtlCol="0">
              <a:spAutoFit/>
            </a:bodyPr>
            <a:lstStyle/>
            <a:p>
              <a:r>
                <a:rPr lang="en-US" sz="1000" dirty="0" smtClean="0">
                  <a:solidFill>
                    <a:srgbClr val="FF0000"/>
                  </a:solidFill>
                  <a:latin typeface="Arial" panose="020B0604020202020204" pitchFamily="34" charset="0"/>
                  <a:cs typeface="Arial" panose="020B0604020202020204" pitchFamily="34" charset="0"/>
                </a:rPr>
                <a:t>Check the appropriate reason for why the MITCs are not acceptable, and click the “Next” button to navigate to the WP summary page. If the reason is not listed, select the ‘Free text option’. (This field is limited to 1,024 characters.)</a:t>
              </a:r>
              <a:endParaRPr lang="en-US" sz="1000" dirty="0">
                <a:solidFill>
                  <a:srgbClr val="FF0000"/>
                </a:solidFill>
                <a:latin typeface="Arial" panose="020B0604020202020204" pitchFamily="34" charset="0"/>
                <a:cs typeface="Arial" panose="020B0604020202020204" pitchFamily="34" charset="0"/>
              </a:endParaRPr>
            </a:p>
          </p:txBody>
        </p:sp>
        <p:sp>
          <p:nvSpPr>
            <p:cNvPr id="12" name="Rectangle 11"/>
            <p:cNvSpPr/>
            <p:nvPr/>
          </p:nvSpPr>
          <p:spPr>
            <a:xfrm>
              <a:off x="291178" y="2209800"/>
              <a:ext cx="6566822" cy="14478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8305800" y="5841978"/>
              <a:ext cx="489092" cy="45691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41738237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Generating </a:t>
            </a:r>
            <a:r>
              <a:rPr lang="en-US" dirty="0" smtClean="0"/>
              <a:t>a MITC-2 Letter (Continued)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64</a:t>
            </a:fld>
            <a:endParaRPr lang="en-US" dirty="0"/>
          </a:p>
        </p:txBody>
      </p:sp>
      <p:sp>
        <p:nvSpPr>
          <p:cNvPr id="20" name="Content Placeholder 2"/>
          <p:cNvSpPr>
            <a:spLocks noGrp="1"/>
          </p:cNvSpPr>
          <p:nvPr>
            <p:ph idx="1"/>
          </p:nvPr>
        </p:nvSpPr>
        <p:spPr>
          <a:xfrm>
            <a:off x="457200" y="1066800"/>
            <a:ext cx="8229600" cy="752475"/>
          </a:xfrm>
        </p:spPr>
        <p:txBody>
          <a:bodyPr>
            <a:normAutofit fontScale="92500" lnSpcReduction="10000"/>
          </a:bodyPr>
          <a:lstStyle/>
          <a:p>
            <a:pPr marL="0" indent="0">
              <a:buNone/>
            </a:pPr>
            <a:r>
              <a:rPr lang="en-US" b="1" dirty="0"/>
              <a:t>Results</a:t>
            </a:r>
            <a:r>
              <a:rPr lang="en-US" b="1" dirty="0" smtClean="0"/>
              <a:t>:</a:t>
            </a:r>
            <a:br>
              <a:rPr lang="en-US" b="1" dirty="0" smtClean="0"/>
            </a:br>
            <a:r>
              <a:rPr lang="en-US" dirty="0" smtClean="0"/>
              <a:t>Net </a:t>
            </a:r>
            <a:r>
              <a:rPr lang="en-US" dirty="0"/>
              <a:t>Awards will indicate $0 payment and $0 debt for the term</a:t>
            </a:r>
            <a:r>
              <a:rPr lang="en-US" dirty="0" smtClean="0"/>
              <a:t>.</a:t>
            </a:r>
            <a:endParaRPr lang="en-US" dirty="0"/>
          </a:p>
        </p:txBody>
      </p:sp>
      <p:grpSp>
        <p:nvGrpSpPr>
          <p:cNvPr id="3" name="Group 2"/>
          <p:cNvGrpSpPr/>
          <p:nvPr/>
        </p:nvGrpSpPr>
        <p:grpSpPr>
          <a:xfrm>
            <a:off x="154488" y="1819275"/>
            <a:ext cx="8838584" cy="4733925"/>
            <a:chOff x="154488" y="1819275"/>
            <a:chExt cx="8838584" cy="4733925"/>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95" y="4876800"/>
              <a:ext cx="8831277"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descr="An image identifiying a recurring payment that has been stopped." title="Generating a MITC-2 Letter (Continued)"/>
            <p:cNvPicPr>
              <a:picLocks noChangeAspect="1" noChangeArrowheads="1"/>
            </p:cNvPicPr>
            <p:nvPr/>
          </p:nvPicPr>
          <p:blipFill rotWithShape="1">
            <a:blip r:embed="rId4">
              <a:extLst>
                <a:ext uri="{28A0092B-C50C-407E-A947-70E740481C1C}">
                  <a14:useLocalDpi xmlns:a14="http://schemas.microsoft.com/office/drawing/2010/main" val="0"/>
                </a:ext>
              </a:extLst>
            </a:blip>
            <a:srcRect r="886"/>
            <a:stretch/>
          </p:blipFill>
          <p:spPr bwMode="auto">
            <a:xfrm>
              <a:off x="159540" y="1819275"/>
              <a:ext cx="8755860"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154488" y="3228454"/>
              <a:ext cx="3325842" cy="51252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41982219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MITC-2  Letter</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65</a:t>
            </a:fld>
            <a:endParaRPr lang="en-US" dirty="0"/>
          </a:p>
        </p:txBody>
      </p:sp>
      <p:grpSp>
        <p:nvGrpSpPr>
          <p:cNvPr id="10" name="Group 9"/>
          <p:cNvGrpSpPr/>
          <p:nvPr/>
        </p:nvGrpSpPr>
        <p:grpSpPr>
          <a:xfrm>
            <a:off x="225467" y="990600"/>
            <a:ext cx="8818325" cy="5486400"/>
            <a:chOff x="225467" y="814192"/>
            <a:chExt cx="8818325" cy="5486400"/>
          </a:xfrm>
        </p:grpSpPr>
        <p:pic>
          <p:nvPicPr>
            <p:cNvPr id="11" name="Picture 2" descr="Sample letter." title="MITC-2 Letter"/>
            <p:cNvPicPr>
              <a:picLocks noChangeAspect="1" noChangeArrowheads="1"/>
            </p:cNvPicPr>
            <p:nvPr/>
          </p:nvPicPr>
          <p:blipFill rotWithShape="1">
            <a:blip r:embed="rId3">
              <a:extLst>
                <a:ext uri="{28A0092B-C50C-407E-A947-70E740481C1C}">
                  <a14:useLocalDpi xmlns:a14="http://schemas.microsoft.com/office/drawing/2010/main" val="0"/>
                </a:ext>
              </a:extLst>
            </a:blip>
            <a:srcRect b="1573"/>
            <a:stretch/>
          </p:blipFill>
          <p:spPr bwMode="auto">
            <a:xfrm>
              <a:off x="225468" y="814192"/>
              <a:ext cx="88183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225467" y="1390756"/>
              <a:ext cx="8557321" cy="57755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5684773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MITC-2 – Automation</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66</a:t>
            </a:fld>
            <a:endParaRPr lang="en-US" dirty="0"/>
          </a:p>
        </p:txBody>
      </p:sp>
      <p:sp>
        <p:nvSpPr>
          <p:cNvPr id="8" name="Content Placeholder 2"/>
          <p:cNvSpPr>
            <a:spLocks noGrp="1"/>
          </p:cNvSpPr>
          <p:nvPr>
            <p:ph idx="1"/>
          </p:nvPr>
        </p:nvSpPr>
        <p:spPr>
          <a:xfrm>
            <a:off x="457200" y="1447800"/>
            <a:ext cx="8229600" cy="5029200"/>
          </a:xfrm>
        </p:spPr>
        <p:txBody>
          <a:bodyPr>
            <a:normAutofit/>
          </a:bodyPr>
          <a:lstStyle/>
          <a:p>
            <a:pPr marL="0" indent="0">
              <a:buNone/>
            </a:pPr>
            <a:r>
              <a:rPr lang="en-US" dirty="0"/>
              <a:t>All MITC-2 letters will be off ramped in order to select a reason for not accepting MITCs. </a:t>
            </a:r>
          </a:p>
          <a:p>
            <a:pPr marL="0" indent="0">
              <a:buNone/>
            </a:pPr>
            <a:endParaRPr lang="en-US" dirty="0"/>
          </a:p>
          <a:p>
            <a:pPr marL="0" indent="0">
              <a:buNone/>
            </a:pPr>
            <a:r>
              <a:rPr lang="en-US" dirty="0"/>
              <a:t>The following banner message will display</a:t>
            </a:r>
            <a:r>
              <a:rPr lang="en-US" dirty="0" smtClean="0"/>
              <a:t>:</a:t>
            </a:r>
            <a:endParaRPr lang="en-US" dirty="0"/>
          </a:p>
          <a:p>
            <a:pPr marL="0" indent="0">
              <a:buNone/>
            </a:pPr>
            <a:r>
              <a:rPr lang="en-US" dirty="0"/>
              <a:t>“MITIGATING CIRCUMSTANCES 2 LETTER PRODUCED”</a:t>
            </a:r>
          </a:p>
          <a:p>
            <a:pPr marL="0" indent="0">
              <a:buNone/>
            </a:pPr>
            <a:endParaRPr lang="en-US" dirty="0"/>
          </a:p>
          <a:p>
            <a:pPr marL="0" indent="0">
              <a:buNone/>
            </a:pPr>
            <a:r>
              <a:rPr lang="en-US" i="1" dirty="0" smtClean="0"/>
              <a:t>All </a:t>
            </a:r>
            <a:r>
              <a:rPr lang="en-US" i="1" dirty="0"/>
              <a:t>Work Products should be authorized prior to amending the letter. </a:t>
            </a:r>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6588346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Comprehension Check</a:t>
            </a:r>
            <a:endParaRPr lang="en-US" dirty="0"/>
          </a:p>
        </p:txBody>
      </p:sp>
      <p:sp>
        <p:nvSpPr>
          <p:cNvPr id="3" name="Content Placeholder 2"/>
          <p:cNvSpPr>
            <a:spLocks noGrp="1"/>
          </p:cNvSpPr>
          <p:nvPr>
            <p:ph idx="1"/>
          </p:nvPr>
        </p:nvSpPr>
        <p:spPr/>
        <p:txBody>
          <a:bodyPr/>
          <a:lstStyle/>
          <a:p>
            <a:pPr marL="0" indent="0">
              <a:buNone/>
            </a:pPr>
            <a:r>
              <a:rPr lang="en-US" dirty="0" smtClean="0"/>
              <a:t>Question: </a:t>
            </a:r>
          </a:p>
          <a:p>
            <a:pPr marL="0" indent="0">
              <a:buNone/>
            </a:pPr>
            <a:endParaRPr lang="en-US" dirty="0" smtClean="0"/>
          </a:p>
          <a:p>
            <a:pPr marL="0" indent="0">
              <a:buNone/>
            </a:pPr>
            <a:r>
              <a:rPr lang="en-US" dirty="0" smtClean="0"/>
              <a:t>When is the MITC-2 Letter utilized?</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67</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0698093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600200"/>
          </a:xfrm>
        </p:spPr>
        <p:txBody>
          <a:bodyPr>
            <a:normAutofit/>
          </a:bodyPr>
          <a:lstStyle/>
          <a:p>
            <a:r>
              <a:rPr lang="en-US" dirty="0"/>
              <a:t>Mitigating Circumstances </a:t>
            </a:r>
            <a:r>
              <a:rPr lang="en-US" dirty="0" smtClean="0"/>
              <a:t>Received </a:t>
            </a:r>
            <a:br>
              <a:rPr lang="en-US" dirty="0" smtClean="0"/>
            </a:br>
            <a:r>
              <a:rPr lang="en-US" dirty="0" smtClean="0"/>
              <a:t>and </a:t>
            </a:r>
            <a:r>
              <a:rPr lang="en-US" dirty="0"/>
              <a:t>Accepted Letter </a:t>
            </a:r>
            <a:br>
              <a:rPr lang="en-US" dirty="0"/>
            </a:br>
            <a:r>
              <a:rPr lang="en-US" dirty="0"/>
              <a:t>(MITC-3)</a:t>
            </a:r>
          </a:p>
        </p:txBody>
      </p:sp>
      <p:sp>
        <p:nvSpPr>
          <p:cNvPr id="4" name="Slide Number Placeholder 3"/>
          <p:cNvSpPr>
            <a:spLocks noGrp="1"/>
          </p:cNvSpPr>
          <p:nvPr>
            <p:ph type="sldNum" sz="quarter" idx="12"/>
          </p:nvPr>
        </p:nvSpPr>
        <p:spPr/>
        <p:txBody>
          <a:bodyPr/>
          <a:lstStyle/>
          <a:p>
            <a:fld id="{3FE40F6C-36E6-4965-9D21-698197C3108F}" type="slidenum">
              <a:rPr lang="en-US" smtClean="0"/>
              <a:pPr/>
              <a:t>68</a:t>
            </a:fld>
            <a:endParaRPr lang="en-US" dirty="0"/>
          </a:p>
        </p:txBody>
      </p:sp>
      <p:sp>
        <p:nvSpPr>
          <p:cNvPr id="5"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4755727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Generating </a:t>
            </a:r>
            <a:r>
              <a:rPr lang="en-US" dirty="0" smtClean="0"/>
              <a:t>an MITC-3 Letter</a:t>
            </a:r>
            <a:endParaRPr lang="en-US" dirty="0"/>
          </a:p>
        </p:txBody>
      </p:sp>
      <p:sp>
        <p:nvSpPr>
          <p:cNvPr id="3" name="Content Placeholder 2"/>
          <p:cNvSpPr>
            <a:spLocks noGrp="1"/>
          </p:cNvSpPr>
          <p:nvPr>
            <p:ph idx="1"/>
          </p:nvPr>
        </p:nvSpPr>
        <p:spPr/>
        <p:txBody>
          <a:bodyPr/>
          <a:lstStyle/>
          <a:p>
            <a:pPr marL="0" indent="0">
              <a:buNone/>
            </a:pPr>
            <a:r>
              <a:rPr lang="en-US" dirty="0"/>
              <a:t>The MITC-3 letter informs the claimant he/she withdrew from a period enrollment and the mitigating </a:t>
            </a:r>
            <a:r>
              <a:rPr lang="en-US" dirty="0" smtClean="0"/>
              <a:t>circumstance </a:t>
            </a:r>
            <a:r>
              <a:rPr lang="en-US" dirty="0"/>
              <a:t>submitted was acceptable.  Therefore, VA </a:t>
            </a:r>
            <a:r>
              <a:rPr lang="en-US" dirty="0" smtClean="0"/>
              <a:t>will not </a:t>
            </a:r>
            <a:r>
              <a:rPr lang="en-US" dirty="0"/>
              <a:t>ask the claimant to repay benefits for the time attended school prior to the reduction/withdrawal. </a:t>
            </a:r>
          </a:p>
          <a:p>
            <a:pPr marL="0" indent="0">
              <a:buNone/>
            </a:pPr>
            <a:endParaRPr lang="en-US" dirty="0"/>
          </a:p>
          <a:p>
            <a:pPr marL="0" indent="0">
              <a:buNone/>
            </a:pPr>
            <a:r>
              <a:rPr lang="en-US" b="1" i="1" dirty="0" smtClean="0"/>
              <a:t>Note:  </a:t>
            </a:r>
            <a:r>
              <a:rPr lang="en-US" i="1" dirty="0" smtClean="0"/>
              <a:t>The </a:t>
            </a:r>
            <a:r>
              <a:rPr lang="en-US" i="1" dirty="0"/>
              <a:t>claimant will still have to repay any VA benefits received for the portion of the class not attended.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69</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529206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Drop Period</a:t>
            </a:r>
            <a:endParaRPr lang="en-US" dirty="0"/>
          </a:p>
        </p:txBody>
      </p:sp>
      <p:sp>
        <p:nvSpPr>
          <p:cNvPr id="3" name="Content Placeholder 2"/>
          <p:cNvSpPr>
            <a:spLocks noGrp="1"/>
          </p:cNvSpPr>
          <p:nvPr>
            <p:ph idx="1"/>
          </p:nvPr>
        </p:nvSpPr>
        <p:spPr/>
        <p:txBody>
          <a:bodyPr/>
          <a:lstStyle/>
          <a:p>
            <a:pPr marL="0" indent="0">
              <a:buNone/>
            </a:pPr>
            <a:r>
              <a:rPr lang="en-US" dirty="0" smtClean="0"/>
              <a:t>The</a:t>
            </a:r>
            <a:r>
              <a:rPr lang="en-US" b="1" dirty="0" smtClean="0"/>
              <a:t> </a:t>
            </a:r>
            <a:r>
              <a:rPr lang="en-US" b="1" dirty="0"/>
              <a:t>d</a:t>
            </a:r>
            <a:r>
              <a:rPr lang="en-US" b="1" dirty="0" smtClean="0"/>
              <a:t>rop </a:t>
            </a:r>
            <a:r>
              <a:rPr lang="en-US" b="1" dirty="0"/>
              <a:t>p</a:t>
            </a:r>
            <a:r>
              <a:rPr lang="en-US" b="1" dirty="0" smtClean="0"/>
              <a:t>eriod </a:t>
            </a:r>
            <a:r>
              <a:rPr lang="en-US" dirty="0"/>
              <a:t>is a reasonably brief period of </a:t>
            </a:r>
            <a:r>
              <a:rPr lang="en-US" dirty="0" smtClean="0"/>
              <a:t>time, at </a:t>
            </a:r>
            <a:r>
              <a:rPr lang="en-US" dirty="0"/>
              <a:t>the beginning of a </a:t>
            </a:r>
            <a:r>
              <a:rPr lang="en-US" dirty="0" smtClean="0"/>
              <a:t>term, </a:t>
            </a:r>
            <a:r>
              <a:rPr lang="en-US" dirty="0"/>
              <a:t>officially designated by a school for dropping one or more classes without penalty.  </a:t>
            </a:r>
            <a:endParaRPr lang="en-US" dirty="0" smtClean="0"/>
          </a:p>
          <a:p>
            <a:pPr marL="0" indent="0">
              <a:buNone/>
            </a:pPr>
            <a:endParaRPr lang="en-US" dirty="0"/>
          </a:p>
          <a:p>
            <a:pPr marL="0" indent="0">
              <a:buNone/>
            </a:pPr>
            <a:r>
              <a:rPr lang="en-US" dirty="0" smtClean="0"/>
              <a:t>The </a:t>
            </a:r>
            <a:r>
              <a:rPr lang="en-US" dirty="0"/>
              <a:t>school's last day to drop a class will be the end of the drop period, providing it does not exceed 30 days from the first day of the term.</a:t>
            </a:r>
          </a:p>
        </p:txBody>
      </p:sp>
      <p:sp>
        <p:nvSpPr>
          <p:cNvPr id="4" name="Slide Number Placeholder 3"/>
          <p:cNvSpPr>
            <a:spLocks noGrp="1"/>
          </p:cNvSpPr>
          <p:nvPr>
            <p:ph type="sldNum" sz="quarter" idx="12"/>
          </p:nvPr>
        </p:nvSpPr>
        <p:spPr/>
        <p:txBody>
          <a:bodyPr/>
          <a:lstStyle/>
          <a:p>
            <a:fld id="{3FE40F6C-36E6-4965-9D21-698197C3108F}" type="slidenum">
              <a:rPr lang="en-US" smtClean="0"/>
              <a:pPr/>
              <a:t>7</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0818065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Mitigating </a:t>
            </a:r>
            <a:r>
              <a:rPr lang="en-US" dirty="0" smtClean="0"/>
              <a:t>Circumstances </a:t>
            </a:r>
            <a:br>
              <a:rPr lang="en-US" dirty="0" smtClean="0"/>
            </a:br>
            <a:r>
              <a:rPr lang="en-US" dirty="0" smtClean="0"/>
              <a:t>“Are Acceptable” Box</a:t>
            </a:r>
            <a:endParaRPr lang="en-US" dirty="0"/>
          </a:p>
        </p:txBody>
      </p:sp>
      <p:sp>
        <p:nvSpPr>
          <p:cNvPr id="3" name="Content Placeholder 2"/>
          <p:cNvSpPr>
            <a:spLocks noGrp="1"/>
          </p:cNvSpPr>
          <p:nvPr>
            <p:ph idx="1"/>
          </p:nvPr>
        </p:nvSpPr>
        <p:spPr>
          <a:xfrm>
            <a:off x="457200" y="1447800"/>
            <a:ext cx="8458200" cy="5029200"/>
          </a:xfrm>
        </p:spPr>
        <p:txBody>
          <a:bodyPr>
            <a:normAutofit lnSpcReduction="10000"/>
          </a:bodyPr>
          <a:lstStyle/>
          <a:p>
            <a:pPr marL="0" indent="0">
              <a:buNone/>
            </a:pPr>
            <a:r>
              <a:rPr lang="en-US" dirty="0"/>
              <a:t>Check the “Mitigating Circumstances are Acceptable” </a:t>
            </a:r>
            <a:r>
              <a:rPr lang="en-US" dirty="0" smtClean="0"/>
              <a:t>box </a:t>
            </a:r>
            <a:r>
              <a:rPr lang="en-US" dirty="0"/>
              <a:t>if </a:t>
            </a:r>
            <a:r>
              <a:rPr lang="en-US" dirty="0" smtClean="0"/>
              <a:t>MITCs </a:t>
            </a:r>
            <a:r>
              <a:rPr lang="en-US" dirty="0"/>
              <a:t>are:</a:t>
            </a:r>
          </a:p>
          <a:p>
            <a:endParaRPr lang="en-US" dirty="0"/>
          </a:p>
          <a:p>
            <a:pPr marL="857250" lvl="1" indent="-457200">
              <a:buFont typeface="+mj-lt"/>
              <a:buAutoNum type="arabicPeriod"/>
            </a:pPr>
            <a:r>
              <a:rPr lang="en-US" dirty="0"/>
              <a:t>Required, and </a:t>
            </a:r>
          </a:p>
          <a:p>
            <a:pPr marL="857250" lvl="1" indent="-457200">
              <a:buFont typeface="+mj-lt"/>
              <a:buAutoNum type="arabicPeriod"/>
            </a:pPr>
            <a:r>
              <a:rPr lang="en-US" dirty="0"/>
              <a:t>Have been received</a:t>
            </a:r>
          </a:p>
          <a:p>
            <a:pPr marL="1714500" lvl="3" indent="-457200">
              <a:buFont typeface="+mj-lt"/>
              <a:buAutoNum type="alphaLcParenR"/>
            </a:pPr>
            <a:r>
              <a:rPr lang="en-US" dirty="0"/>
              <a:t>With the change in enrollment or </a:t>
            </a:r>
          </a:p>
          <a:p>
            <a:pPr marL="1714500" lvl="3" indent="-457200">
              <a:buFont typeface="+mj-lt"/>
              <a:buAutoNum type="alphaLcParenR"/>
            </a:pPr>
            <a:r>
              <a:rPr lang="en-US" dirty="0"/>
              <a:t>After development, and</a:t>
            </a:r>
          </a:p>
          <a:p>
            <a:pPr marL="857250" lvl="1" indent="-457200">
              <a:buFont typeface="+mj-lt"/>
              <a:buAutoNum type="arabicPeriod"/>
            </a:pPr>
            <a:r>
              <a:rPr lang="en-US" dirty="0"/>
              <a:t>They are acceptable</a:t>
            </a:r>
          </a:p>
          <a:p>
            <a:endParaRPr lang="en-US" dirty="0"/>
          </a:p>
          <a:p>
            <a:pPr marL="0" indent="0">
              <a:buNone/>
            </a:pPr>
            <a:r>
              <a:rPr lang="en-US" i="1" dirty="0" smtClean="0"/>
              <a:t>If </a:t>
            </a:r>
            <a:r>
              <a:rPr lang="en-US" i="1" dirty="0"/>
              <a:t>MITC’s are received pursuant to development, do not remove the existing checks in the “Mitigating Circumstances are Required” and “Do Not Apply 6X” boxes, if applicable</a:t>
            </a:r>
            <a:r>
              <a:rPr lang="en-US" i="1" dirty="0" smtClean="0"/>
              <a:t>.</a:t>
            </a:r>
            <a:endParaRPr lang="en-US" i="1"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70</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2433123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Generating an MITC-3 Letter</a:t>
            </a:r>
            <a:endParaRPr lang="en-US" dirty="0"/>
          </a:p>
        </p:txBody>
      </p:sp>
      <p:sp>
        <p:nvSpPr>
          <p:cNvPr id="3" name="Content Placeholder 2"/>
          <p:cNvSpPr>
            <a:spLocks noGrp="1"/>
          </p:cNvSpPr>
          <p:nvPr>
            <p:ph idx="1"/>
          </p:nvPr>
        </p:nvSpPr>
        <p:spPr>
          <a:xfrm>
            <a:off x="457200" y="1447800"/>
            <a:ext cx="8229600" cy="5029200"/>
          </a:xfrm>
        </p:spPr>
        <p:txBody>
          <a:bodyPr>
            <a:normAutofit fontScale="92500"/>
          </a:bodyPr>
          <a:lstStyle/>
          <a:p>
            <a:pPr marL="0" indent="0">
              <a:buNone/>
            </a:pPr>
            <a:r>
              <a:rPr lang="en-US" dirty="0"/>
              <a:t>To generate a MITC-3 Letter the follow checkboxes must be selected:</a:t>
            </a:r>
          </a:p>
          <a:p>
            <a:endParaRPr lang="en-US" dirty="0"/>
          </a:p>
          <a:p>
            <a:pPr lvl="1">
              <a:buFont typeface="Wingdings 2" panose="05020102010507070707" pitchFamily="18" charset="2"/>
              <a:buChar char=""/>
            </a:pPr>
            <a:r>
              <a:rPr lang="en-US" dirty="0"/>
              <a:t>Mitigating Circumstance are Required check box </a:t>
            </a:r>
            <a:r>
              <a:rPr lang="en-US" dirty="0" smtClean="0"/>
              <a:t/>
            </a:r>
            <a:br>
              <a:rPr lang="en-US" dirty="0" smtClean="0"/>
            </a:br>
            <a:r>
              <a:rPr lang="en-US" dirty="0" smtClean="0"/>
              <a:t>AND</a:t>
            </a:r>
            <a:br>
              <a:rPr lang="en-US" dirty="0" smtClean="0"/>
            </a:br>
            <a:endParaRPr lang="en-US" dirty="0"/>
          </a:p>
          <a:p>
            <a:pPr lvl="1">
              <a:buFont typeface="Wingdings 2" panose="05020102010507070707" pitchFamily="18" charset="2"/>
              <a:buChar char=""/>
            </a:pPr>
            <a:r>
              <a:rPr lang="en-US" dirty="0"/>
              <a:t>Mitigating Circumstances are Provided check box </a:t>
            </a:r>
            <a:r>
              <a:rPr lang="en-US" dirty="0" smtClean="0"/>
              <a:t/>
            </a:r>
            <a:br>
              <a:rPr lang="en-US" dirty="0" smtClean="0"/>
            </a:br>
            <a:r>
              <a:rPr lang="en-US" dirty="0" smtClean="0"/>
              <a:t>AND</a:t>
            </a:r>
            <a:br>
              <a:rPr lang="en-US" dirty="0" smtClean="0"/>
            </a:br>
            <a:endParaRPr lang="en-US" dirty="0"/>
          </a:p>
          <a:p>
            <a:pPr lvl="1">
              <a:buFont typeface="Wingdings 2" panose="05020102010507070707" pitchFamily="18" charset="2"/>
              <a:buChar char=""/>
            </a:pPr>
            <a:r>
              <a:rPr lang="en-US" dirty="0"/>
              <a:t>Mitigating Circumstances are Acceptable check </a:t>
            </a:r>
            <a:r>
              <a:rPr lang="en-US" dirty="0" smtClean="0"/>
              <a:t>box</a:t>
            </a:r>
            <a:br>
              <a:rPr lang="en-US" dirty="0" smtClean="0"/>
            </a:br>
            <a:endParaRPr lang="en-US" dirty="0"/>
          </a:p>
          <a:p>
            <a:pPr marL="0" indent="0">
              <a:buNone/>
            </a:pPr>
            <a:r>
              <a:rPr lang="en-US" sz="2200" b="1" i="1" dirty="0" smtClean="0"/>
              <a:t>Note</a:t>
            </a:r>
            <a:r>
              <a:rPr lang="en-US" sz="2200" b="1" i="1" dirty="0"/>
              <a:t>:  </a:t>
            </a:r>
            <a:r>
              <a:rPr lang="en-US" sz="2200" i="1" dirty="0"/>
              <a:t>The Restore Entitlement for Entitlement Period box will NOT be selected unless the withdrawal was due to a qualifying activation, order to a new duty station, or increase in work as required by law.</a:t>
            </a:r>
          </a:p>
        </p:txBody>
      </p:sp>
      <p:sp>
        <p:nvSpPr>
          <p:cNvPr id="4" name="Slide Number Placeholder 3"/>
          <p:cNvSpPr>
            <a:spLocks noGrp="1"/>
          </p:cNvSpPr>
          <p:nvPr>
            <p:ph type="sldNum" sz="quarter" idx="12"/>
          </p:nvPr>
        </p:nvSpPr>
        <p:spPr/>
        <p:txBody>
          <a:bodyPr/>
          <a:lstStyle/>
          <a:p>
            <a:fld id="{3FE40F6C-36E6-4965-9D21-698197C3108F}" type="slidenum">
              <a:rPr lang="en-US" smtClean="0"/>
              <a:pPr/>
              <a:t>71</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4549015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mage showing how to click the Correction button to correct a redcution." title="Generating a MITC-3 Letter: Received after Development"/>
          <p:cNvSpPr>
            <a:spLocks noGrp="1"/>
          </p:cNvSpPr>
          <p:nvPr>
            <p:ph type="title"/>
          </p:nvPr>
        </p:nvSpPr>
        <p:spPr>
          <a:xfrm>
            <a:off x="762000" y="0"/>
            <a:ext cx="8382000" cy="1066800"/>
          </a:xfrm>
        </p:spPr>
        <p:txBody>
          <a:bodyPr/>
          <a:lstStyle/>
          <a:p>
            <a:r>
              <a:rPr lang="en-US" dirty="0"/>
              <a:t>Generating </a:t>
            </a:r>
            <a:r>
              <a:rPr lang="en-US" dirty="0" smtClean="0"/>
              <a:t>a MITC-3 Letter:</a:t>
            </a:r>
            <a:br>
              <a:rPr lang="en-US" dirty="0" smtClean="0"/>
            </a:br>
            <a:r>
              <a:rPr lang="en-US" dirty="0" smtClean="0"/>
              <a:t>Received After Development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72</a:t>
            </a:fld>
            <a:endParaRPr lang="en-US" dirty="0"/>
          </a:p>
        </p:txBody>
      </p:sp>
      <p:grpSp>
        <p:nvGrpSpPr>
          <p:cNvPr id="13" name="Group 12"/>
          <p:cNvGrpSpPr/>
          <p:nvPr/>
        </p:nvGrpSpPr>
        <p:grpSpPr>
          <a:xfrm>
            <a:off x="152400" y="1371600"/>
            <a:ext cx="8890348" cy="2581275"/>
            <a:chOff x="152400" y="1371600"/>
            <a:chExt cx="8890348" cy="2581275"/>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8890348"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781800" y="2857995"/>
              <a:ext cx="2133600" cy="400110"/>
            </a:xfrm>
            <a:prstGeom prst="rect">
              <a:avLst/>
            </a:prstGeom>
            <a:noFill/>
            <a:ln>
              <a:solidFill>
                <a:srgbClr val="FF0000"/>
              </a:solidFill>
            </a:ln>
          </p:spPr>
          <p:txBody>
            <a:bodyPr wrap="square" rtlCol="0">
              <a:spAutoFit/>
            </a:bodyPr>
            <a:lstStyle/>
            <a:p>
              <a:r>
                <a:rPr lang="en-US" sz="1000" dirty="0" smtClean="0">
                  <a:solidFill>
                    <a:srgbClr val="FF0000"/>
                  </a:solidFill>
                  <a:latin typeface="Arial" panose="020B0604020202020204" pitchFamily="34" charset="0"/>
                  <a:cs typeface="Arial" panose="020B0604020202020204" pitchFamily="34" charset="0"/>
                </a:rPr>
                <a:t>Click the “Correction” button</a:t>
              </a:r>
              <a:r>
                <a:rPr lang="en-US" sz="2000" dirty="0" smtClean="0">
                  <a:solidFill>
                    <a:srgbClr val="FF0000"/>
                  </a:solidFill>
                  <a:latin typeface="Arial" panose="020B0604020202020204" pitchFamily="34" charset="0"/>
                  <a:cs typeface="Arial" panose="020B0604020202020204" pitchFamily="34" charset="0"/>
                </a:rPr>
                <a:t>.</a:t>
              </a:r>
              <a:endParaRPr lang="en-US" sz="2000" dirty="0">
                <a:solidFill>
                  <a:srgbClr val="FF0000"/>
                </a:solidFill>
                <a:latin typeface="Arial" panose="020B0604020202020204" pitchFamily="34" charset="0"/>
                <a:cs typeface="Arial" panose="020B0604020202020204" pitchFamily="34" charset="0"/>
              </a:endParaRPr>
            </a:p>
          </p:txBody>
        </p:sp>
        <p:sp>
          <p:nvSpPr>
            <p:cNvPr id="11" name="Rectangle 10"/>
            <p:cNvSpPr/>
            <p:nvPr/>
          </p:nvSpPr>
          <p:spPr>
            <a:xfrm>
              <a:off x="176151" y="2384957"/>
              <a:ext cx="7062849" cy="35824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8039595" y="2392870"/>
              <a:ext cx="875805" cy="40970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7973171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382000" cy="1066800"/>
          </a:xfrm>
        </p:spPr>
        <p:txBody>
          <a:bodyPr/>
          <a:lstStyle/>
          <a:p>
            <a:r>
              <a:rPr lang="en-US" dirty="0" smtClean="0"/>
              <a:t>Generating an MITC-3 Letter</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73</a:t>
            </a:fld>
            <a:endParaRPr lang="en-US" dirty="0"/>
          </a:p>
        </p:txBody>
      </p:sp>
      <p:grpSp>
        <p:nvGrpSpPr>
          <p:cNvPr id="16" name="Group 15"/>
          <p:cNvGrpSpPr/>
          <p:nvPr/>
        </p:nvGrpSpPr>
        <p:grpSpPr>
          <a:xfrm>
            <a:off x="-8873" y="1066800"/>
            <a:ext cx="9140346" cy="5320515"/>
            <a:chOff x="-8873" y="1066800"/>
            <a:chExt cx="9140346" cy="5320515"/>
          </a:xfrm>
        </p:grpSpPr>
        <p:sp>
          <p:nvSpPr>
            <p:cNvPr id="7" name="TextBox 6"/>
            <p:cNvSpPr txBox="1"/>
            <p:nvPr/>
          </p:nvSpPr>
          <p:spPr>
            <a:xfrm>
              <a:off x="457200" y="2432460"/>
              <a:ext cx="2831926" cy="1384995"/>
            </a:xfrm>
            <a:prstGeom prst="rect">
              <a:avLst/>
            </a:prstGeom>
            <a:noFill/>
            <a:ln>
              <a:solidFill>
                <a:srgbClr val="FF0000"/>
              </a:solidFill>
            </a:ln>
          </p:spPr>
          <p:txBody>
            <a:bodyPr wrap="square" rtlCol="0">
              <a:spAutoFit/>
            </a:bodyPr>
            <a:lstStyle/>
            <a:p>
              <a:r>
                <a:rPr lang="en-US" sz="1400" b="1" dirty="0">
                  <a:solidFill>
                    <a:srgbClr val="FF0000"/>
                  </a:solidFill>
                </a:rPr>
                <a:t>Check </a:t>
              </a:r>
              <a:r>
                <a:rPr lang="en-US" sz="1400" b="1" dirty="0" smtClean="0">
                  <a:solidFill>
                    <a:srgbClr val="FF0000"/>
                  </a:solidFill>
                </a:rPr>
                <a:t>the “</a:t>
              </a:r>
              <a:r>
                <a:rPr lang="en-US" sz="1400" b="1" dirty="0">
                  <a:solidFill>
                    <a:srgbClr val="FF0000"/>
                  </a:solidFill>
                </a:rPr>
                <a:t>R</a:t>
              </a:r>
              <a:r>
                <a:rPr lang="en-US" sz="1400" b="1" dirty="0" smtClean="0">
                  <a:solidFill>
                    <a:srgbClr val="FF0000"/>
                  </a:solidFill>
                </a:rPr>
                <a:t>equired,” “Provided,” and “Acceptable” boxes </a:t>
              </a:r>
              <a:r>
                <a:rPr lang="en-US" sz="1400" b="1" dirty="0">
                  <a:solidFill>
                    <a:srgbClr val="FF0000"/>
                  </a:solidFill>
                </a:rPr>
                <a:t>if received together (or check </a:t>
              </a:r>
              <a:r>
                <a:rPr lang="en-US" sz="1400" b="1" dirty="0" smtClean="0">
                  <a:solidFill>
                    <a:srgbClr val="FF0000"/>
                  </a:solidFill>
                </a:rPr>
                <a:t>“Provided” and “Acceptable” </a:t>
              </a:r>
              <a:r>
                <a:rPr lang="en-US" sz="1400" b="1" dirty="0">
                  <a:solidFill>
                    <a:srgbClr val="FF0000"/>
                  </a:solidFill>
                </a:rPr>
                <a:t>if received after development) and click </a:t>
              </a:r>
              <a:r>
                <a:rPr lang="en-US" sz="1400" b="1" dirty="0" smtClean="0">
                  <a:solidFill>
                    <a:srgbClr val="FF0000"/>
                  </a:solidFill>
                </a:rPr>
                <a:t>the “Save” button. </a:t>
              </a:r>
              <a:endParaRPr lang="en-US" sz="1400" b="1" dirty="0">
                <a:solidFill>
                  <a:srgbClr val="FF0000"/>
                </a:solidFill>
              </a:endParaRPr>
            </a:p>
          </p:txBody>
        </p:sp>
        <p:pic>
          <p:nvPicPr>
            <p:cNvPr id="8" name="Picture 2" descr="Imaging showing the Mitigating Circumstances Required, Provided, and Acceptable boxes checked. " title="Generating a MITC-3 Le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674" y="1066800"/>
              <a:ext cx="5638799" cy="5257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4" y="1447800"/>
              <a:ext cx="333375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8873" y="1071815"/>
              <a:ext cx="1681621" cy="461665"/>
            </a:xfrm>
            <a:prstGeom prst="rect">
              <a:avLst/>
            </a:prstGeom>
            <a:noFill/>
          </p:spPr>
          <p:txBody>
            <a:bodyPr wrap="square" rtlCol="0">
              <a:spAutoFit/>
            </a:bodyPr>
            <a:lstStyle/>
            <a:p>
              <a:r>
                <a:rPr lang="en-US" sz="2400" b="1" dirty="0" smtClean="0">
                  <a:latin typeface="+mj-lt"/>
                </a:rPr>
                <a:t>Used 6X</a:t>
              </a:r>
              <a:endParaRPr lang="en-US" sz="2400" b="1" dirty="0">
                <a:latin typeface="+mj-lt"/>
              </a:endParaRPr>
            </a:p>
          </p:txBody>
        </p:sp>
        <p:sp>
          <p:nvSpPr>
            <p:cNvPr id="12" name="Down Arrow 11"/>
            <p:cNvSpPr/>
            <p:nvPr/>
          </p:nvSpPr>
          <p:spPr>
            <a:xfrm rot="10800000" flipH="1" flipV="1">
              <a:off x="8657112" y="5454168"/>
              <a:ext cx="271186" cy="409051"/>
            </a:xfrm>
            <a:prstGeom prst="downArrow">
              <a:avLst/>
            </a:prstGeom>
            <a:solidFill>
              <a:srgbClr val="FF0000"/>
            </a:solid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 name="Rectangle 12"/>
            <p:cNvSpPr/>
            <p:nvPr/>
          </p:nvSpPr>
          <p:spPr>
            <a:xfrm>
              <a:off x="8657112" y="5977608"/>
              <a:ext cx="402275" cy="40970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63674" y="1071815"/>
              <a:ext cx="3333750" cy="75698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Down Arrow 14"/>
            <p:cNvSpPr/>
            <p:nvPr/>
          </p:nvSpPr>
          <p:spPr>
            <a:xfrm rot="10800000" flipH="1">
              <a:off x="8497769" y="3429000"/>
              <a:ext cx="271186" cy="409051"/>
            </a:xfrm>
            <a:prstGeom prst="downArrow">
              <a:avLst/>
            </a:prstGeom>
            <a:solidFill>
              <a:srgbClr val="FF0000"/>
            </a:solid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grpSp>
      <p:sp>
        <p:nvSpPr>
          <p:cNvPr id="1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2629502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Generating a MITC-3 Letter (Continued)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74</a:t>
            </a:fld>
            <a:endParaRPr lang="en-US" dirty="0"/>
          </a:p>
        </p:txBody>
      </p:sp>
      <p:grpSp>
        <p:nvGrpSpPr>
          <p:cNvPr id="10" name="Group 9" descr="Image with a highlight on the section that shows a reduction that is proteced and the notes indicating the mitigating circumstances are required, provided, and accpetable. " title="Generating a MITC -3 Letter"/>
          <p:cNvGrpSpPr/>
          <p:nvPr/>
        </p:nvGrpSpPr>
        <p:grpSpPr>
          <a:xfrm>
            <a:off x="309931" y="1603332"/>
            <a:ext cx="8537532" cy="4334005"/>
            <a:chOff x="301668" y="1603332"/>
            <a:chExt cx="8537532" cy="4334005"/>
          </a:xfrm>
        </p:grpSpPr>
        <p:pic>
          <p:nvPicPr>
            <p:cNvPr id="7"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r="933"/>
            <a:stretch/>
          </p:blipFill>
          <p:spPr bwMode="auto">
            <a:xfrm>
              <a:off x="301668" y="1603332"/>
              <a:ext cx="8537532" cy="433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01668" y="3352800"/>
              <a:ext cx="8537532" cy="123461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9497506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Generating </a:t>
            </a:r>
            <a:r>
              <a:rPr lang="en-US" dirty="0" smtClean="0"/>
              <a:t>an MITC-3 Letter (Continued)</a:t>
            </a:r>
            <a:endParaRPr lang="en-US" dirty="0"/>
          </a:p>
        </p:txBody>
      </p:sp>
      <p:sp>
        <p:nvSpPr>
          <p:cNvPr id="3" name="Content Placeholder 2"/>
          <p:cNvSpPr>
            <a:spLocks noGrp="1"/>
          </p:cNvSpPr>
          <p:nvPr>
            <p:ph idx="1"/>
          </p:nvPr>
        </p:nvSpPr>
        <p:spPr>
          <a:xfrm>
            <a:off x="457200" y="1447800"/>
            <a:ext cx="8229600" cy="1295400"/>
          </a:xfrm>
        </p:spPr>
        <p:txBody>
          <a:bodyPr>
            <a:normAutofit/>
          </a:bodyPr>
          <a:lstStyle/>
          <a:p>
            <a:pPr marL="0" indent="0">
              <a:buNone/>
            </a:pPr>
            <a:r>
              <a:rPr lang="en-US" dirty="0"/>
              <a:t>Select one of the 3 Acceptable MITC Reasons or select the “Free text option” to manually type a reason. </a:t>
            </a:r>
            <a:endParaRPr lang="en-US" dirty="0" smtClean="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75</a:t>
            </a:fld>
            <a:endParaRPr lang="en-US" dirty="0"/>
          </a:p>
        </p:txBody>
      </p:sp>
      <p:grpSp>
        <p:nvGrpSpPr>
          <p:cNvPr id="5" name="Group 4"/>
          <p:cNvGrpSpPr/>
          <p:nvPr/>
        </p:nvGrpSpPr>
        <p:grpSpPr>
          <a:xfrm>
            <a:off x="137786" y="2534432"/>
            <a:ext cx="8855902" cy="2570968"/>
            <a:chOff x="137786" y="2534432"/>
            <a:chExt cx="8855902" cy="2570968"/>
          </a:xfrm>
        </p:grpSpPr>
        <p:pic>
          <p:nvPicPr>
            <p:cNvPr id="7" name="Picture 2" descr="Image showing the acceptable MITC-3 reasons." title="Generating a MITC-3 Letter (Continu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86" y="2534432"/>
              <a:ext cx="8855902" cy="257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37786" y="3410209"/>
              <a:ext cx="8549014" cy="169519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5249710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Generating </a:t>
            </a:r>
            <a:r>
              <a:rPr lang="en-US" dirty="0" smtClean="0"/>
              <a:t>an MITC-3 Letter (Continued)</a:t>
            </a:r>
            <a:endParaRPr lang="en-US" dirty="0"/>
          </a:p>
        </p:txBody>
      </p:sp>
      <p:sp>
        <p:nvSpPr>
          <p:cNvPr id="3" name="Content Placeholder 2"/>
          <p:cNvSpPr>
            <a:spLocks noGrp="1"/>
          </p:cNvSpPr>
          <p:nvPr>
            <p:ph idx="1"/>
          </p:nvPr>
        </p:nvSpPr>
        <p:spPr>
          <a:xfrm>
            <a:off x="457200" y="990600"/>
            <a:ext cx="8229600" cy="533400"/>
          </a:xfrm>
        </p:spPr>
        <p:txBody>
          <a:bodyPr>
            <a:normAutofit/>
          </a:bodyPr>
          <a:lstStyle/>
          <a:p>
            <a:pPr marL="0" lvl="0" indent="0">
              <a:buNone/>
            </a:pPr>
            <a:r>
              <a:rPr lang="en-US" dirty="0" smtClean="0"/>
              <a:t>Results:</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76</a:t>
            </a:fld>
            <a:endParaRPr lang="en-US" dirty="0"/>
          </a:p>
        </p:txBody>
      </p:sp>
      <p:grpSp>
        <p:nvGrpSpPr>
          <p:cNvPr id="5" name="Group 4" descr="Image with payment amounts highlighted." title="Generating a MITC-3 Letter (Continued)"/>
          <p:cNvGrpSpPr/>
          <p:nvPr/>
        </p:nvGrpSpPr>
        <p:grpSpPr>
          <a:xfrm>
            <a:off x="42798" y="1600200"/>
            <a:ext cx="9101202" cy="4913531"/>
            <a:chOff x="42798" y="1600200"/>
            <a:chExt cx="9101202" cy="4913531"/>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8" y="1600200"/>
              <a:ext cx="9099112"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86" y="4051189"/>
              <a:ext cx="9099113" cy="1794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5951405" y="2146578"/>
              <a:ext cx="876655" cy="9144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5951359" y="4588894"/>
              <a:ext cx="876655" cy="100613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ight Arrow 11"/>
            <p:cNvSpPr/>
            <p:nvPr/>
          </p:nvSpPr>
          <p:spPr>
            <a:xfrm rot="16200000" flipV="1">
              <a:off x="6280681" y="3056294"/>
              <a:ext cx="218101" cy="34536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4212" y="5595024"/>
              <a:ext cx="470948"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4886" y="3352800"/>
              <a:ext cx="8946714"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Work </a:t>
              </a:r>
              <a:r>
                <a:rPr lang="en-US" b="1" dirty="0">
                  <a:latin typeface="Arial" panose="020B0604020202020204" pitchFamily="34" charset="0"/>
                  <a:cs typeface="Arial" panose="020B0604020202020204" pitchFamily="34" charset="0"/>
                </a:rPr>
                <a:t>Product i</a:t>
              </a:r>
              <a:r>
                <a:rPr lang="en-US" b="1" dirty="0" smtClean="0">
                  <a:latin typeface="Arial" panose="020B0604020202020204" pitchFamily="34" charset="0"/>
                  <a:cs typeface="Arial" panose="020B0604020202020204" pitchFamily="34" charset="0"/>
                </a:rPr>
                <a:t>ndicating a Request for MITCs with LTS Generated Debt amount.</a:t>
              </a:r>
              <a:endParaRPr lang="en-US" b="1" dirty="0">
                <a:latin typeface="Arial" panose="020B0604020202020204" pitchFamily="34" charset="0"/>
                <a:cs typeface="Arial" panose="020B0604020202020204" pitchFamily="34" charset="0"/>
              </a:endParaRPr>
            </a:p>
          </p:txBody>
        </p:sp>
        <p:sp>
          <p:nvSpPr>
            <p:cNvPr id="15" name="TextBox 14"/>
            <p:cNvSpPr txBox="1"/>
            <p:nvPr/>
          </p:nvSpPr>
          <p:spPr>
            <a:xfrm>
              <a:off x="42798" y="5867400"/>
              <a:ext cx="8948802"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Work </a:t>
              </a:r>
              <a:r>
                <a:rPr lang="en-US" b="1" dirty="0">
                  <a:latin typeface="Arial" panose="020B0604020202020204" pitchFamily="34" charset="0"/>
                  <a:cs typeface="Arial" panose="020B0604020202020204" pitchFamily="34" charset="0"/>
                </a:rPr>
                <a:t>Product </a:t>
              </a:r>
              <a:r>
                <a:rPr lang="en-US" b="1" dirty="0" smtClean="0">
                  <a:latin typeface="Arial" panose="020B0604020202020204" pitchFamily="34" charset="0"/>
                  <a:cs typeface="Arial" panose="020B0604020202020204" pitchFamily="34" charset="0"/>
                </a:rPr>
                <a:t>indicating Acceptable MITCs. </a:t>
              </a:r>
              <a:r>
                <a:rPr lang="en-US" b="1" dirty="0">
                  <a:latin typeface="Arial" panose="020B0604020202020204" pitchFamily="34" charset="0"/>
                  <a:cs typeface="Arial" panose="020B0604020202020204" pitchFamily="34" charset="0"/>
                </a:rPr>
                <a:t>LTS </a:t>
              </a:r>
              <a:r>
                <a:rPr lang="en-US" b="1" dirty="0" smtClean="0">
                  <a:latin typeface="Arial" panose="020B0604020202020204" pitchFamily="34" charset="0"/>
                  <a:cs typeface="Arial" panose="020B0604020202020204" pitchFamily="34" charset="0"/>
                </a:rPr>
                <a:t>reinstated payment to student effective first </a:t>
              </a:r>
              <a:r>
                <a:rPr lang="en-US" b="1" dirty="0">
                  <a:latin typeface="Arial" panose="020B0604020202020204" pitchFamily="34" charset="0"/>
                  <a:cs typeface="Arial" panose="020B0604020202020204" pitchFamily="34" charset="0"/>
                </a:rPr>
                <a:t>day of term until reduction </a:t>
              </a:r>
              <a:r>
                <a:rPr lang="en-US" b="1" dirty="0" smtClean="0">
                  <a:latin typeface="Arial" panose="020B0604020202020204" pitchFamily="34" charset="0"/>
                  <a:cs typeface="Arial" panose="020B0604020202020204" pitchFamily="34" charset="0"/>
                </a:rPr>
                <a:t>date. </a:t>
              </a:r>
              <a:endParaRPr lang="en-US" b="1" dirty="0">
                <a:latin typeface="Arial" panose="020B0604020202020204" pitchFamily="34" charset="0"/>
                <a:cs typeface="Arial" panose="020B0604020202020204" pitchFamily="34" charset="0"/>
              </a:endParaRPr>
            </a:p>
          </p:txBody>
        </p:sp>
      </p:grpSp>
      <p:sp>
        <p:nvSpPr>
          <p:cNvPr id="16"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5057012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Generating </a:t>
            </a:r>
            <a:r>
              <a:rPr lang="en-US" dirty="0" smtClean="0"/>
              <a:t>an MITC-3 Letter (Continued)</a:t>
            </a:r>
            <a:endParaRPr lang="en-US" dirty="0"/>
          </a:p>
        </p:txBody>
      </p:sp>
      <p:sp>
        <p:nvSpPr>
          <p:cNvPr id="3" name="Content Placeholder 2"/>
          <p:cNvSpPr>
            <a:spLocks noGrp="1"/>
          </p:cNvSpPr>
          <p:nvPr>
            <p:ph idx="1"/>
          </p:nvPr>
        </p:nvSpPr>
        <p:spPr>
          <a:xfrm>
            <a:off x="457200" y="914400"/>
            <a:ext cx="8229600" cy="685800"/>
          </a:xfrm>
        </p:spPr>
        <p:txBody>
          <a:bodyPr/>
          <a:lstStyle/>
          <a:p>
            <a:pPr marL="0" indent="0">
              <a:buNone/>
            </a:pPr>
            <a:r>
              <a:rPr lang="en-US" dirty="0"/>
              <a:t>Suppress the generated MITC-3 Accepted letter.</a:t>
            </a:r>
          </a:p>
        </p:txBody>
      </p:sp>
      <p:sp>
        <p:nvSpPr>
          <p:cNvPr id="4" name="Slide Number Placeholder 3"/>
          <p:cNvSpPr>
            <a:spLocks noGrp="1"/>
          </p:cNvSpPr>
          <p:nvPr>
            <p:ph type="sldNum" sz="quarter" idx="12"/>
          </p:nvPr>
        </p:nvSpPr>
        <p:spPr/>
        <p:txBody>
          <a:bodyPr/>
          <a:lstStyle/>
          <a:p>
            <a:fld id="{3FE40F6C-36E6-4965-9D21-698197C3108F}" type="slidenum">
              <a:rPr lang="en-US" smtClean="0"/>
              <a:pPr/>
              <a:t>77</a:t>
            </a:fld>
            <a:endParaRPr lang="en-US" dirty="0"/>
          </a:p>
        </p:txBody>
      </p:sp>
      <p:grpSp>
        <p:nvGrpSpPr>
          <p:cNvPr id="5" name="Group 4"/>
          <p:cNvGrpSpPr/>
          <p:nvPr/>
        </p:nvGrpSpPr>
        <p:grpSpPr>
          <a:xfrm>
            <a:off x="211745" y="1371600"/>
            <a:ext cx="8769174" cy="5105922"/>
            <a:chOff x="211745" y="1371600"/>
            <a:chExt cx="8769174" cy="5105922"/>
          </a:xfrm>
        </p:grpSpPr>
        <p:pic>
          <p:nvPicPr>
            <p:cNvPr id="8" name="Picture 7" descr="Image showing the Suppress Lettter(s) box checked." title="Generating a MITC-3 Letter (Continu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89" y="1371600"/>
              <a:ext cx="869843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45" y="3734322"/>
              <a:ext cx="8706983"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28600" y="3133378"/>
              <a:ext cx="5181600" cy="338554"/>
            </a:xfrm>
            <a:prstGeom prst="rect">
              <a:avLst/>
            </a:prstGeom>
            <a:noFill/>
            <a:ln>
              <a:noFill/>
            </a:ln>
          </p:spPr>
          <p:txBody>
            <a:bodyPr wrap="square" rtlCol="0">
              <a:spAutoFit/>
            </a:bodyPr>
            <a:lstStyle/>
            <a:p>
              <a:r>
                <a:rPr lang="en-US" sz="1600" b="1" dirty="0" smtClean="0">
                  <a:latin typeface="Bookman Old Style" panose="02050604050505020204" pitchFamily="18" charset="0"/>
                  <a:cs typeface="Arial" panose="020B0604020202020204" pitchFamily="34" charset="0"/>
                </a:rPr>
                <a:t>Indicating Tuition and Fees Payment restored.</a:t>
              </a:r>
              <a:endParaRPr lang="en-US" sz="1600" b="1" dirty="0">
                <a:latin typeface="Bookman Old Style" panose="02050604050505020204" pitchFamily="18" charset="0"/>
                <a:cs typeface="Arial" panose="020B0604020202020204" pitchFamily="34" charset="0"/>
              </a:endParaRPr>
            </a:p>
          </p:txBody>
        </p:sp>
        <p:sp>
          <p:nvSpPr>
            <p:cNvPr id="14" name="Rectangle 13"/>
            <p:cNvSpPr/>
            <p:nvPr/>
          </p:nvSpPr>
          <p:spPr>
            <a:xfrm>
              <a:off x="381000" y="1447800"/>
              <a:ext cx="4019028" cy="9906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273770" y="3133377"/>
              <a:ext cx="5136429" cy="44802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066800" y="4610622"/>
              <a:ext cx="7543800" cy="4953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1976146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Generating </a:t>
            </a:r>
            <a:r>
              <a:rPr lang="en-US" dirty="0" smtClean="0"/>
              <a:t>an MITC-3 Letter (Continued)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78</a:t>
            </a:fld>
            <a:endParaRPr lang="en-US" dirty="0"/>
          </a:p>
        </p:txBody>
      </p:sp>
      <p:grpSp>
        <p:nvGrpSpPr>
          <p:cNvPr id="7" name="Group 6"/>
          <p:cNvGrpSpPr/>
          <p:nvPr/>
        </p:nvGrpSpPr>
        <p:grpSpPr>
          <a:xfrm>
            <a:off x="0" y="1244435"/>
            <a:ext cx="8931975" cy="5003965"/>
            <a:chOff x="0" y="1244435"/>
            <a:chExt cx="8931975" cy="5003965"/>
          </a:xfrm>
        </p:grpSpPr>
        <p:sp>
          <p:nvSpPr>
            <p:cNvPr id="12" name="TextBox 11"/>
            <p:cNvSpPr txBox="1"/>
            <p:nvPr/>
          </p:nvSpPr>
          <p:spPr>
            <a:xfrm>
              <a:off x="0" y="1244435"/>
              <a:ext cx="8908790" cy="400110"/>
            </a:xfrm>
            <a:prstGeom prst="rect">
              <a:avLst/>
            </a:prstGeom>
            <a:noFill/>
          </p:spPr>
          <p:txBody>
            <a:bodyPr wrap="square" rtlCol="0">
              <a:spAutoFit/>
            </a:bodyPr>
            <a:lstStyle/>
            <a:p>
              <a:r>
                <a:rPr lang="en-US" sz="2000" b="1" dirty="0" smtClean="0">
                  <a:latin typeface="Bookman Old Style" panose="02050604050505020204" pitchFamily="18" charset="0"/>
                </a:rPr>
                <a:t>Indicating Books and Supplies Payment restored.</a:t>
              </a:r>
              <a:endParaRPr lang="en-US" sz="2000" b="1" dirty="0">
                <a:latin typeface="Bookman Old Style" panose="02050604050505020204" pitchFamily="18" charset="0"/>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4" y="1646129"/>
              <a:ext cx="8870511" cy="460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60546" y="1244435"/>
              <a:ext cx="6645054" cy="4953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838200" y="2841171"/>
              <a:ext cx="7772400" cy="66402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42793221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Generating </a:t>
            </a:r>
            <a:r>
              <a:rPr lang="en-US" dirty="0" smtClean="0"/>
              <a:t>an MITC-3 Letter (Continued)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79</a:t>
            </a:fld>
            <a:endParaRPr lang="en-US" dirty="0"/>
          </a:p>
        </p:txBody>
      </p:sp>
      <p:pic>
        <p:nvPicPr>
          <p:cNvPr id="10" name="Picture 2" descr="Image of letter showing instructions to the Veteran." title="Generating a MITC-3 Letter (Continu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0" y="865340"/>
            <a:ext cx="8902872" cy="5611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448184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Punitive Grades</a:t>
            </a:r>
            <a:endParaRPr lang="en-US" dirty="0"/>
          </a:p>
        </p:txBody>
      </p:sp>
      <p:sp>
        <p:nvSpPr>
          <p:cNvPr id="3" name="Content Placeholder 2"/>
          <p:cNvSpPr>
            <a:spLocks noGrp="1"/>
          </p:cNvSpPr>
          <p:nvPr>
            <p:ph idx="1"/>
          </p:nvPr>
        </p:nvSpPr>
        <p:spPr/>
        <p:txBody>
          <a:bodyPr/>
          <a:lstStyle/>
          <a:p>
            <a:pPr marL="0" indent="0">
              <a:buNone/>
            </a:pPr>
            <a:r>
              <a:rPr lang="en-US" b="1" dirty="0" smtClean="0"/>
              <a:t>A punitive </a:t>
            </a:r>
            <a:r>
              <a:rPr lang="en-US" b="1" dirty="0"/>
              <a:t>g</a:t>
            </a:r>
            <a:r>
              <a:rPr lang="en-US" b="1" dirty="0" smtClean="0"/>
              <a:t>rade </a:t>
            </a:r>
            <a:r>
              <a:rPr lang="en-US" dirty="0"/>
              <a:t>(Passing or Failing) is a grade assigned for pursuit of a class that is used in determining overall progress toward completion of the school's requirements for graduation.  </a:t>
            </a:r>
            <a:endParaRPr lang="en-US" dirty="0" smtClean="0"/>
          </a:p>
          <a:p>
            <a:pPr marL="0" indent="0">
              <a:buNone/>
            </a:pPr>
            <a:r>
              <a:rPr lang="en-US" dirty="0"/>
              <a:t/>
            </a:r>
            <a:br>
              <a:rPr lang="en-US" dirty="0"/>
            </a:br>
            <a:r>
              <a:rPr lang="en-US" dirty="0" smtClean="0"/>
              <a:t>Unlike </a:t>
            </a:r>
            <a:r>
              <a:rPr lang="en-US" dirty="0"/>
              <a:t>a non-punitive grade, the punitive grade imposes a penalty toward graduation, such as an adverse effect on the student's GPA.</a:t>
            </a:r>
          </a:p>
          <a:p>
            <a:pPr marL="0" indent="0">
              <a:buNone/>
            </a:pPr>
            <a:endParaRPr lang="en-US" dirty="0"/>
          </a:p>
          <a:p>
            <a:pPr marL="0" indent="0">
              <a:buNone/>
            </a:pPr>
            <a:r>
              <a:rPr lang="en-US" dirty="0" smtClean="0"/>
              <a:t>Examples of punitive grade examples are:  </a:t>
            </a:r>
            <a:r>
              <a:rPr lang="en-US" dirty="0"/>
              <a:t>A, B, C, D, F</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8</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2484521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MITC-3 Letter – </a:t>
            </a:r>
            <a:br>
              <a:rPr lang="en-US" dirty="0" smtClean="0"/>
            </a:br>
            <a:r>
              <a:rPr lang="en-US" dirty="0" smtClean="0"/>
              <a:t>Limitations Collection Code</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80</a:t>
            </a:fld>
            <a:endParaRPr lang="en-US" dirty="0"/>
          </a:p>
        </p:txBody>
      </p:sp>
      <p:sp>
        <p:nvSpPr>
          <p:cNvPr id="7" name="Content Placeholder 2"/>
          <p:cNvSpPr>
            <a:spLocks noGrp="1"/>
          </p:cNvSpPr>
          <p:nvPr>
            <p:ph idx="1"/>
          </p:nvPr>
        </p:nvSpPr>
        <p:spPr>
          <a:xfrm>
            <a:off x="457200" y="1447800"/>
            <a:ext cx="8229600" cy="4800600"/>
          </a:xfrm>
        </p:spPr>
        <p:txBody>
          <a:bodyPr>
            <a:normAutofit/>
          </a:bodyPr>
          <a:lstStyle/>
          <a:p>
            <a:pPr marL="0" indent="0">
              <a:buNone/>
            </a:pPr>
            <a:r>
              <a:rPr lang="en-US" dirty="0"/>
              <a:t>LTS does not automatically collect debts from restored benefit payments when a claimant submits acceptable </a:t>
            </a:r>
            <a:r>
              <a:rPr lang="en-US" dirty="0" smtClean="0"/>
              <a:t>MITCs </a:t>
            </a:r>
            <a:r>
              <a:rPr lang="en-US" dirty="0"/>
              <a:t>before the 30 day due process period. </a:t>
            </a:r>
          </a:p>
          <a:p>
            <a:pPr marL="0" indent="0">
              <a:buNone/>
            </a:pPr>
            <a:endParaRPr lang="en-US" dirty="0"/>
          </a:p>
          <a:p>
            <a:pPr marL="0" indent="0">
              <a:buNone/>
            </a:pPr>
            <a:r>
              <a:rPr lang="en-US" dirty="0"/>
              <a:t>When acceptable MITCs are received and accepted within the 30 day due process period, you must update collection the code indicator in BDN to allow offset prior to authorization</a:t>
            </a:r>
            <a:r>
              <a:rPr lang="en-US" dirty="0" smtClean="0"/>
              <a:t>.</a:t>
            </a:r>
            <a:endParaRPr lang="en-US" dirty="0"/>
          </a:p>
          <a:p>
            <a:endParaRPr lang="en-US" dirty="0"/>
          </a:p>
          <a:p>
            <a:endParaRPr lang="en-US" dirty="0"/>
          </a:p>
        </p:txBody>
      </p:sp>
      <p:sp>
        <p:nvSpPr>
          <p:cNvPr id="8"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878515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MITC-3 Letter – </a:t>
            </a:r>
            <a:br>
              <a:rPr lang="en-US" dirty="0" smtClean="0"/>
            </a:br>
            <a:r>
              <a:rPr lang="en-US" dirty="0" smtClean="0"/>
              <a:t>Automation</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81</a:t>
            </a:fld>
            <a:endParaRPr lang="en-US" dirty="0"/>
          </a:p>
        </p:txBody>
      </p:sp>
      <p:sp>
        <p:nvSpPr>
          <p:cNvPr id="7" name="Content Placeholder 2"/>
          <p:cNvSpPr>
            <a:spLocks noGrp="1"/>
          </p:cNvSpPr>
          <p:nvPr>
            <p:ph idx="1"/>
          </p:nvPr>
        </p:nvSpPr>
        <p:spPr>
          <a:xfrm>
            <a:off x="457200" y="1447800"/>
            <a:ext cx="8229600" cy="4800600"/>
          </a:xfrm>
        </p:spPr>
        <p:txBody>
          <a:bodyPr>
            <a:normAutofit/>
          </a:bodyPr>
          <a:lstStyle/>
          <a:p>
            <a:pPr marL="0" indent="0">
              <a:buNone/>
            </a:pPr>
            <a:r>
              <a:rPr lang="en-US" dirty="0"/>
              <a:t>All MITC-3 letters will be off </a:t>
            </a:r>
            <a:r>
              <a:rPr lang="en-US" dirty="0" smtClean="0"/>
              <a:t>ramped, requiring </a:t>
            </a:r>
            <a:r>
              <a:rPr lang="en-US" dirty="0"/>
              <a:t>VCEs to </a:t>
            </a:r>
            <a:r>
              <a:rPr lang="en-US" dirty="0" smtClean="0"/>
              <a:t>review. </a:t>
            </a:r>
            <a:endParaRPr lang="en-US" dirty="0"/>
          </a:p>
          <a:p>
            <a:pPr marL="0" indent="0">
              <a:buNone/>
            </a:pPr>
            <a:endParaRPr lang="en-US" dirty="0"/>
          </a:p>
          <a:p>
            <a:pPr marL="0" indent="0">
              <a:buNone/>
            </a:pPr>
            <a:r>
              <a:rPr lang="en-US" dirty="0"/>
              <a:t>The following banner message will display</a:t>
            </a:r>
            <a:r>
              <a:rPr lang="en-US" dirty="0" smtClean="0"/>
              <a:t>:</a:t>
            </a:r>
            <a:endParaRPr lang="en-US" dirty="0"/>
          </a:p>
          <a:p>
            <a:pPr marL="0" indent="0">
              <a:buNone/>
            </a:pPr>
            <a:r>
              <a:rPr lang="en-US" dirty="0"/>
              <a:t>“MITIGATING CIRCUMSTANCES 3 LETTER PRODUCED”</a:t>
            </a:r>
          </a:p>
          <a:p>
            <a:pPr marL="0" indent="0">
              <a:buNone/>
            </a:pPr>
            <a:endParaRPr lang="en-US" dirty="0"/>
          </a:p>
          <a:p>
            <a:pPr marL="0" indent="0">
              <a:buNone/>
            </a:pPr>
            <a:r>
              <a:rPr lang="en-US" b="1" i="1" dirty="0"/>
              <a:t>Note</a:t>
            </a:r>
            <a:r>
              <a:rPr lang="en-US" b="1" i="1" dirty="0" smtClean="0"/>
              <a:t>:  </a:t>
            </a:r>
            <a:r>
              <a:rPr lang="en-US" i="1" dirty="0"/>
              <a:t>All Work Products should be authorized prior to amending the letter. </a:t>
            </a:r>
          </a:p>
          <a:p>
            <a:endParaRPr lang="en-US" dirty="0"/>
          </a:p>
        </p:txBody>
      </p:sp>
      <p:sp>
        <p:nvSpPr>
          <p:cNvPr id="8"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2854410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752600"/>
          </a:xfrm>
        </p:spPr>
        <p:txBody>
          <a:bodyPr>
            <a:normAutofit/>
          </a:bodyPr>
          <a:lstStyle/>
          <a:p>
            <a:r>
              <a:rPr lang="en-US" dirty="0"/>
              <a:t>Six Credit Hours Exclusion (6X) Granted for Withdrawal/Termination </a:t>
            </a:r>
            <a:br>
              <a:rPr lang="en-US" dirty="0"/>
            </a:br>
            <a:r>
              <a:rPr lang="en-US" dirty="0"/>
              <a:t>(MITC-4)</a:t>
            </a:r>
          </a:p>
        </p:txBody>
      </p:sp>
      <p:sp>
        <p:nvSpPr>
          <p:cNvPr id="4" name="Slide Number Placeholder 3"/>
          <p:cNvSpPr>
            <a:spLocks noGrp="1"/>
          </p:cNvSpPr>
          <p:nvPr>
            <p:ph type="sldNum" sz="quarter" idx="12"/>
          </p:nvPr>
        </p:nvSpPr>
        <p:spPr/>
        <p:txBody>
          <a:bodyPr/>
          <a:lstStyle/>
          <a:p>
            <a:fld id="{3FE40F6C-36E6-4965-9D21-698197C3108F}" type="slidenum">
              <a:rPr lang="en-US" smtClean="0"/>
              <a:pPr/>
              <a:t>82</a:t>
            </a:fld>
            <a:endParaRPr lang="en-US" dirty="0"/>
          </a:p>
        </p:txBody>
      </p:sp>
      <p:sp>
        <p:nvSpPr>
          <p:cNvPr id="5"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88899665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Generating an MITC-4 Letter</a:t>
            </a:r>
            <a:endParaRPr lang="en-US" dirty="0"/>
          </a:p>
        </p:txBody>
      </p:sp>
      <p:sp>
        <p:nvSpPr>
          <p:cNvPr id="3" name="Content Placeholder 2"/>
          <p:cNvSpPr>
            <a:spLocks noGrp="1"/>
          </p:cNvSpPr>
          <p:nvPr>
            <p:ph idx="1"/>
          </p:nvPr>
        </p:nvSpPr>
        <p:spPr/>
        <p:txBody>
          <a:bodyPr>
            <a:normAutofit/>
          </a:bodyPr>
          <a:lstStyle/>
          <a:p>
            <a:pPr marL="0" indent="0">
              <a:buNone/>
            </a:pPr>
            <a:r>
              <a:rPr lang="en-US" dirty="0"/>
              <a:t>When an amendment is added to a term and MITCs are required, LTS will automatically apply 6X if it is available.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83</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14385043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066800"/>
          </a:xfrm>
        </p:spPr>
        <p:txBody>
          <a:bodyPr/>
          <a:lstStyle/>
          <a:p>
            <a:r>
              <a:rPr lang="en-US" dirty="0" smtClean="0"/>
              <a:t>Generating an MITC-4 Letter (Continued)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84</a:t>
            </a:fld>
            <a:endParaRPr lang="en-US" dirty="0"/>
          </a:p>
        </p:txBody>
      </p:sp>
      <p:sp>
        <p:nvSpPr>
          <p:cNvPr id="7" name="TextBox 6"/>
          <p:cNvSpPr txBox="1"/>
          <p:nvPr/>
        </p:nvSpPr>
        <p:spPr>
          <a:xfrm rot="16200000">
            <a:off x="951774" y="2521150"/>
            <a:ext cx="1632414" cy="400110"/>
          </a:xfrm>
          <a:prstGeom prst="rect">
            <a:avLst/>
          </a:prstGeom>
          <a:noFill/>
        </p:spPr>
        <p:txBody>
          <a:bodyPr wrap="square" rtlCol="0">
            <a:spAutoFit/>
          </a:bodyPr>
          <a:lstStyle/>
          <a:p>
            <a:r>
              <a:rPr lang="en-US" sz="2000" b="1" dirty="0" smtClean="0">
                <a:solidFill>
                  <a:schemeClr val="bg1"/>
                </a:solidFill>
                <a:latin typeface="Arial Black" panose="020B0A04020102020204" pitchFamily="34" charset="0"/>
              </a:rPr>
              <a:t>Important</a:t>
            </a:r>
            <a:endParaRPr lang="en-US" sz="2000" b="1"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1982" y="1110785"/>
            <a:ext cx="3646364" cy="3111293"/>
          </a:xfrm>
        </p:spPr>
        <p:txBody>
          <a:bodyPr>
            <a:normAutofit/>
          </a:bodyPr>
          <a:lstStyle/>
          <a:p>
            <a:pPr marL="457200" indent="-457200">
              <a:buFont typeface="+mj-lt"/>
              <a:buAutoNum type="arabicPeriod"/>
            </a:pPr>
            <a:r>
              <a:rPr lang="en-US" sz="2000" b="1" dirty="0"/>
              <a:t>6x needs to be available to grant the </a:t>
            </a:r>
            <a:r>
              <a:rPr lang="en-US" sz="2000" b="1" dirty="0" smtClean="0"/>
              <a:t>6x</a:t>
            </a:r>
            <a:r>
              <a:rPr lang="en-US" sz="2000" b="1" dirty="0"/>
              <a:t>.</a:t>
            </a:r>
          </a:p>
          <a:p>
            <a:pPr marL="457200" indent="-457200">
              <a:buFont typeface="+mj-lt"/>
              <a:buAutoNum type="arabicPeriod"/>
            </a:pPr>
            <a:r>
              <a:rPr lang="en-US" sz="2000" b="1" dirty="0"/>
              <a:t>Check the BIO screen or enrollment screen to check availability.</a:t>
            </a:r>
          </a:p>
          <a:p>
            <a:pPr marL="457200" indent="-457200">
              <a:buFont typeface="+mj-lt"/>
              <a:buAutoNum type="arabicPeriod"/>
            </a:pPr>
            <a:r>
              <a:rPr lang="en-US" sz="2000" b="1" dirty="0"/>
              <a:t>In the amendment module select Mitigating Circumstances are Required.</a:t>
            </a:r>
          </a:p>
        </p:txBody>
      </p:sp>
      <p:grpSp>
        <p:nvGrpSpPr>
          <p:cNvPr id="5" name="Group 4" descr="Image of the steps required when mitigating circumstances are required." title="Generating a MITC-4 Letter (Continued)"/>
          <p:cNvGrpSpPr/>
          <p:nvPr/>
        </p:nvGrpSpPr>
        <p:grpSpPr>
          <a:xfrm>
            <a:off x="8824" y="1066800"/>
            <a:ext cx="9035784" cy="5410200"/>
            <a:chOff x="8824" y="1066800"/>
            <a:chExt cx="9035784" cy="5410200"/>
          </a:xfrm>
        </p:grpSpPr>
        <p:sp>
          <p:nvSpPr>
            <p:cNvPr id="18" name="TextBox 17"/>
            <p:cNvSpPr txBox="1"/>
            <p:nvPr/>
          </p:nvSpPr>
          <p:spPr>
            <a:xfrm>
              <a:off x="8824" y="5278746"/>
              <a:ext cx="340158" cy="461665"/>
            </a:xfrm>
            <a:prstGeom prst="rect">
              <a:avLst/>
            </a:prstGeom>
            <a:noFill/>
            <a:ln>
              <a:solidFill>
                <a:schemeClr val="tx1"/>
              </a:solidFill>
            </a:ln>
          </p:spPr>
          <p:txBody>
            <a:bodyPr wrap="none" rtlCol="0">
              <a:spAutoFit/>
            </a:bodyPr>
            <a:lstStyle/>
            <a:p>
              <a:r>
                <a:rPr lang="en-US" sz="2400" b="1" dirty="0" smtClean="0">
                  <a:solidFill>
                    <a:srgbClr val="FF0000"/>
                  </a:solidFill>
                </a:rPr>
                <a:t>2</a:t>
              </a:r>
              <a:endParaRPr lang="en-US" sz="2400" b="1" dirty="0">
                <a:solidFill>
                  <a:srgbClr val="FF0000"/>
                </a:solidFill>
              </a:endParaRPr>
            </a:p>
          </p:txBody>
        </p:sp>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593" y="4419600"/>
              <a:ext cx="1628775" cy="247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82" y="5080368"/>
              <a:ext cx="3297382" cy="8667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066800"/>
              <a:ext cx="5310808" cy="5410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Rectangle 18"/>
            <p:cNvSpPr/>
            <p:nvPr/>
          </p:nvSpPr>
          <p:spPr>
            <a:xfrm>
              <a:off x="7467600" y="2209800"/>
              <a:ext cx="15240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48982" y="5076192"/>
              <a:ext cx="3300546" cy="866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53593" y="4379548"/>
              <a:ext cx="1632360" cy="2899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597993" y="4282051"/>
              <a:ext cx="340158" cy="461665"/>
            </a:xfrm>
            <a:prstGeom prst="rect">
              <a:avLst/>
            </a:prstGeom>
            <a:noFill/>
            <a:ln>
              <a:solidFill>
                <a:schemeClr val="tx1"/>
              </a:solidFill>
            </a:ln>
          </p:spPr>
          <p:txBody>
            <a:bodyPr wrap="none" rtlCol="0">
              <a:spAutoFit/>
            </a:bodyPr>
            <a:lstStyle/>
            <a:p>
              <a:r>
                <a:rPr lang="en-US" sz="2400" b="1" dirty="0" smtClean="0">
                  <a:solidFill>
                    <a:srgbClr val="FF0000"/>
                  </a:solidFill>
                </a:rPr>
                <a:t>1</a:t>
              </a:r>
              <a:endParaRPr lang="en-US" sz="2400" b="1" dirty="0">
                <a:solidFill>
                  <a:srgbClr val="FF0000"/>
                </a:solidFill>
              </a:endParaRPr>
            </a:p>
          </p:txBody>
        </p:sp>
        <p:sp>
          <p:nvSpPr>
            <p:cNvPr id="20" name="TextBox 19"/>
            <p:cNvSpPr txBox="1"/>
            <p:nvPr/>
          </p:nvSpPr>
          <p:spPr>
            <a:xfrm>
              <a:off x="7127442" y="2205335"/>
              <a:ext cx="340158" cy="461665"/>
            </a:xfrm>
            <a:prstGeom prst="rect">
              <a:avLst/>
            </a:prstGeom>
            <a:noFill/>
            <a:ln>
              <a:solidFill>
                <a:schemeClr val="tx1"/>
              </a:solidFill>
            </a:ln>
          </p:spPr>
          <p:txBody>
            <a:bodyPr wrap="none" rtlCol="0">
              <a:spAutoFit/>
            </a:bodyPr>
            <a:lstStyle/>
            <a:p>
              <a:r>
                <a:rPr lang="en-US" sz="2400" b="1" dirty="0" smtClean="0">
                  <a:solidFill>
                    <a:srgbClr val="FF0000"/>
                  </a:solidFill>
                </a:rPr>
                <a:t>3</a:t>
              </a:r>
              <a:endParaRPr lang="en-US" sz="2400" b="1" dirty="0">
                <a:solidFill>
                  <a:srgbClr val="FF0000"/>
                </a:solidFill>
              </a:endParaRPr>
            </a:p>
          </p:txBody>
        </p:sp>
      </p:grpSp>
      <p:sp>
        <p:nvSpPr>
          <p:cNvPr id="25"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18860782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458200" cy="1066800"/>
          </a:xfrm>
        </p:spPr>
        <p:txBody>
          <a:bodyPr/>
          <a:lstStyle/>
          <a:p>
            <a:r>
              <a:rPr lang="en-US" dirty="0"/>
              <a:t>Generating </a:t>
            </a:r>
            <a:r>
              <a:rPr lang="en-US" dirty="0" smtClean="0"/>
              <a:t>an MITC-4 Letter (Continued)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85</a:t>
            </a:fld>
            <a:endParaRPr lang="en-US" dirty="0"/>
          </a:p>
        </p:txBody>
      </p:sp>
      <p:sp>
        <p:nvSpPr>
          <p:cNvPr id="7" name="TextBox 6"/>
          <p:cNvSpPr txBox="1"/>
          <p:nvPr/>
        </p:nvSpPr>
        <p:spPr>
          <a:xfrm rot="16200000">
            <a:off x="951774" y="2521150"/>
            <a:ext cx="1632414" cy="400110"/>
          </a:xfrm>
          <a:prstGeom prst="rect">
            <a:avLst/>
          </a:prstGeom>
          <a:noFill/>
        </p:spPr>
        <p:txBody>
          <a:bodyPr wrap="square" rtlCol="0">
            <a:spAutoFit/>
          </a:bodyPr>
          <a:lstStyle/>
          <a:p>
            <a:r>
              <a:rPr lang="en-US" sz="2000" b="1" dirty="0" smtClean="0">
                <a:solidFill>
                  <a:schemeClr val="bg1"/>
                </a:solidFill>
                <a:latin typeface="Arial Black" panose="020B0A04020102020204" pitchFamily="34" charset="0"/>
              </a:rPr>
              <a:t>Important</a:t>
            </a:r>
            <a:endParaRPr lang="en-US" sz="2000" b="1" dirty="0">
              <a:solidFill>
                <a:schemeClr val="bg1"/>
              </a:solidFill>
              <a:latin typeface="Arial Black" panose="020B0A04020102020204" pitchFamily="34" charset="0"/>
            </a:endParaRPr>
          </a:p>
        </p:txBody>
      </p:sp>
      <p:grpSp>
        <p:nvGrpSpPr>
          <p:cNvPr id="6" name="Group 5" descr="Image showing how to display the MITC-4 Letter page." title="Generating a MITC-4 Letter (Continued)"/>
          <p:cNvGrpSpPr/>
          <p:nvPr/>
        </p:nvGrpSpPr>
        <p:grpSpPr>
          <a:xfrm>
            <a:off x="152400" y="1600200"/>
            <a:ext cx="8802665" cy="4608547"/>
            <a:chOff x="152400" y="1600200"/>
            <a:chExt cx="8802665" cy="4608547"/>
          </a:xfrm>
        </p:grpSpPr>
        <p:grpSp>
          <p:nvGrpSpPr>
            <p:cNvPr id="14" name="Group 13"/>
            <p:cNvGrpSpPr/>
            <p:nvPr/>
          </p:nvGrpSpPr>
          <p:grpSpPr>
            <a:xfrm>
              <a:off x="152400" y="1600200"/>
              <a:ext cx="8802665" cy="4608547"/>
              <a:chOff x="191022" y="1691914"/>
              <a:chExt cx="8802665" cy="4608547"/>
            </a:xfrm>
          </p:grpSpPr>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22" y="1691914"/>
                <a:ext cx="8802665" cy="2178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990" y="5319386"/>
                <a:ext cx="856945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238991" y="4873204"/>
                <a:ext cx="3875809" cy="400110"/>
              </a:xfrm>
              <a:prstGeom prst="rect">
                <a:avLst/>
              </a:prstGeom>
              <a:noFill/>
            </p:spPr>
            <p:txBody>
              <a:bodyPr wrap="square" rtlCol="0">
                <a:spAutoFit/>
              </a:bodyPr>
              <a:lstStyle/>
              <a:p>
                <a:r>
                  <a:rPr lang="en-US" sz="2000" b="1" dirty="0">
                    <a:solidFill>
                      <a:srgbClr val="FF0000"/>
                    </a:solidFill>
                    <a:latin typeface="Arial" panose="020B0604020202020204" pitchFamily="34" charset="0"/>
                    <a:cs typeface="Arial" panose="020B0604020202020204" pitchFamily="34" charset="0"/>
                  </a:rPr>
                  <a:t>Letter Page Will Display:</a:t>
                </a:r>
              </a:p>
            </p:txBody>
          </p:sp>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122013"/>
                <a:ext cx="3703488"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991" y="4084435"/>
                <a:ext cx="3491842" cy="58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238991" y="5461348"/>
                <a:ext cx="5628681" cy="52609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6" name="Rectangle 25"/>
            <p:cNvSpPr/>
            <p:nvPr/>
          </p:nvSpPr>
          <p:spPr>
            <a:xfrm>
              <a:off x="213234" y="4744674"/>
              <a:ext cx="3139566" cy="48299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58716850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507410" cy="1066800"/>
          </a:xfrm>
        </p:spPr>
        <p:txBody>
          <a:bodyPr/>
          <a:lstStyle/>
          <a:p>
            <a:r>
              <a:rPr lang="en-US" dirty="0"/>
              <a:t>Generating </a:t>
            </a:r>
            <a:r>
              <a:rPr lang="en-US" dirty="0" smtClean="0"/>
              <a:t>an MITC-4 Letter (Continued)</a:t>
            </a:r>
            <a:endParaRPr lang="en-US" sz="2400" i="1"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86</a:t>
            </a:fld>
            <a:endParaRPr lang="en-US" dirty="0"/>
          </a:p>
        </p:txBody>
      </p:sp>
      <p:grpSp>
        <p:nvGrpSpPr>
          <p:cNvPr id="18" name="Group 17"/>
          <p:cNvGrpSpPr/>
          <p:nvPr/>
        </p:nvGrpSpPr>
        <p:grpSpPr>
          <a:xfrm>
            <a:off x="269916" y="1046968"/>
            <a:ext cx="8645484" cy="5353832"/>
            <a:chOff x="-20876" y="1046968"/>
            <a:chExt cx="8914355" cy="5353832"/>
          </a:xfrm>
        </p:grpSpPr>
        <p:grpSp>
          <p:nvGrpSpPr>
            <p:cNvPr id="19" name="Group 18"/>
            <p:cNvGrpSpPr/>
            <p:nvPr/>
          </p:nvGrpSpPr>
          <p:grpSpPr>
            <a:xfrm>
              <a:off x="-20876" y="1046968"/>
              <a:ext cx="8914355" cy="5353832"/>
              <a:chOff x="-20876" y="1046968"/>
              <a:chExt cx="8914355" cy="5353832"/>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6" y="2592888"/>
                <a:ext cx="8914355" cy="38079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50" y="1046968"/>
                <a:ext cx="8795473" cy="1285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20" name="Rectangle 19"/>
            <p:cNvSpPr/>
            <p:nvPr/>
          </p:nvSpPr>
          <p:spPr>
            <a:xfrm>
              <a:off x="576196" y="1590805"/>
              <a:ext cx="250522" cy="187891"/>
            </a:xfrm>
            <a:prstGeom prst="rect">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3002312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Generating </a:t>
            </a:r>
            <a:r>
              <a:rPr lang="en-US" dirty="0" smtClean="0"/>
              <a:t>an MITC-4 Letter (Continued)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87</a:t>
            </a:fld>
            <a:endParaRPr lang="en-US" dirty="0"/>
          </a:p>
        </p:txBody>
      </p:sp>
      <p:pic>
        <p:nvPicPr>
          <p:cNvPr id="7" name="Picture 2" descr="Image showing the information provided to the Veteran in a MITC-4 letter." title="Generating a MITC-4 Letter (Continu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5" y="1171184"/>
            <a:ext cx="8827715" cy="46815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18575118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MITC-4 Limitations</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88</a:t>
            </a:fld>
            <a:endParaRPr lang="en-US" dirty="0"/>
          </a:p>
        </p:txBody>
      </p:sp>
      <p:sp>
        <p:nvSpPr>
          <p:cNvPr id="8" name="Content Placeholder 2"/>
          <p:cNvSpPr>
            <a:spLocks noGrp="1"/>
          </p:cNvSpPr>
          <p:nvPr>
            <p:ph idx="1"/>
          </p:nvPr>
        </p:nvSpPr>
        <p:spPr>
          <a:xfrm>
            <a:off x="457200" y="1447800"/>
            <a:ext cx="8229600" cy="4525963"/>
          </a:xfrm>
        </p:spPr>
        <p:txBody>
          <a:bodyPr>
            <a:normAutofit/>
          </a:bodyPr>
          <a:lstStyle/>
          <a:p>
            <a:r>
              <a:rPr lang="en-US" dirty="0"/>
              <a:t>Increases or reductions prior to the use of 6X will generate the MITC-4 without the proper debts.  The letter will be blank in the sections that states “You Owe.”  VCEs will need to review and update with appropriate information.</a:t>
            </a:r>
          </a:p>
          <a:p>
            <a:endParaRPr lang="en-US" dirty="0"/>
          </a:p>
          <a:p>
            <a:r>
              <a:rPr lang="en-US" dirty="0"/>
              <a:t>Power of Attorney (POA) will not display on MITC-4 letters, VCEs will need to add this information.</a:t>
            </a:r>
          </a:p>
          <a:p>
            <a:endParaRPr lang="en-US" dirty="0" smtClean="0"/>
          </a:p>
          <a:p>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1327684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MITC-4 Automation</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89</a:t>
            </a:fld>
            <a:endParaRPr lang="en-US" dirty="0"/>
          </a:p>
        </p:txBody>
      </p:sp>
      <p:sp>
        <p:nvSpPr>
          <p:cNvPr id="8" name="Content Placeholder 2"/>
          <p:cNvSpPr>
            <a:spLocks noGrp="1"/>
          </p:cNvSpPr>
          <p:nvPr>
            <p:ph idx="1"/>
          </p:nvPr>
        </p:nvSpPr>
        <p:spPr>
          <a:xfrm>
            <a:off x="457200" y="1447800"/>
            <a:ext cx="8229600" cy="4525963"/>
          </a:xfrm>
        </p:spPr>
        <p:txBody>
          <a:bodyPr>
            <a:normAutofit/>
          </a:bodyPr>
          <a:lstStyle/>
          <a:p>
            <a:pPr marL="0" indent="0">
              <a:buNone/>
            </a:pPr>
            <a:r>
              <a:rPr lang="en-US" dirty="0"/>
              <a:t>All MITC-4 letters will be off ramped and require the VCEs to review and update the letter to include missing information (debts and POAs).  </a:t>
            </a:r>
            <a:endParaRPr lang="en-US" dirty="0" smtClean="0"/>
          </a:p>
          <a:p>
            <a:pPr marL="0" indent="0">
              <a:buNone/>
            </a:pPr>
            <a:endParaRPr lang="en-US" dirty="0"/>
          </a:p>
          <a:p>
            <a:pPr marL="0" indent="0">
              <a:buNone/>
            </a:pPr>
            <a:r>
              <a:rPr lang="en-US" dirty="0"/>
              <a:t>The following banner message will display: </a:t>
            </a:r>
          </a:p>
          <a:p>
            <a:pPr marL="0" indent="0">
              <a:buNone/>
            </a:pPr>
            <a:r>
              <a:rPr lang="en-US" dirty="0"/>
              <a:t>“MITIGATING CIRCUMSTANCES 4 LETTER PRODUCED”</a:t>
            </a:r>
            <a:endParaRPr lang="en-US" dirty="0" smtClean="0"/>
          </a:p>
          <a:p>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416654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Non-Punitive Grades</a:t>
            </a:r>
            <a:endParaRPr lang="en-US" dirty="0"/>
          </a:p>
        </p:txBody>
      </p:sp>
      <p:sp>
        <p:nvSpPr>
          <p:cNvPr id="3" name="Content Placeholder 2"/>
          <p:cNvSpPr>
            <a:spLocks noGrp="1"/>
          </p:cNvSpPr>
          <p:nvPr>
            <p:ph idx="1"/>
          </p:nvPr>
        </p:nvSpPr>
        <p:spPr>
          <a:xfrm>
            <a:off x="457200" y="1447800"/>
            <a:ext cx="8229600" cy="4800600"/>
          </a:xfrm>
        </p:spPr>
        <p:txBody>
          <a:bodyPr>
            <a:normAutofit fontScale="92500" lnSpcReduction="10000"/>
          </a:bodyPr>
          <a:lstStyle/>
          <a:p>
            <a:pPr marL="0" indent="0">
              <a:buNone/>
            </a:pPr>
            <a:r>
              <a:rPr lang="en-US" sz="2600" b="1" dirty="0" smtClean="0"/>
              <a:t>A non-punitive </a:t>
            </a:r>
            <a:r>
              <a:rPr lang="en-US" sz="2600" b="1" dirty="0"/>
              <a:t>g</a:t>
            </a:r>
            <a:r>
              <a:rPr lang="en-US" sz="2600" b="1" dirty="0" smtClean="0"/>
              <a:t>rade </a:t>
            </a:r>
            <a:r>
              <a:rPr lang="en-US" sz="2600" dirty="0"/>
              <a:t>is a grade not used </a:t>
            </a:r>
            <a:r>
              <a:rPr lang="en-US" sz="2600" dirty="0" smtClean="0"/>
              <a:t>when </a:t>
            </a:r>
            <a:r>
              <a:rPr lang="en-US" sz="2600" dirty="0"/>
              <a:t>determining progress for fulfillment of requirements for graduation. </a:t>
            </a:r>
            <a:endParaRPr lang="en-US" sz="2600" dirty="0" smtClean="0"/>
          </a:p>
          <a:p>
            <a:pPr marL="0" indent="0">
              <a:buNone/>
            </a:pPr>
            <a:endParaRPr lang="en-US" dirty="0"/>
          </a:p>
          <a:p>
            <a:pPr lvl="1">
              <a:buFont typeface="Arial" pitchFamily="34" charset="0"/>
              <a:buChar char="•"/>
            </a:pPr>
            <a:r>
              <a:rPr lang="en-US" sz="2500" dirty="0" smtClean="0"/>
              <a:t>Such </a:t>
            </a:r>
            <a:r>
              <a:rPr lang="en-US" sz="2500" dirty="0"/>
              <a:t>a grade neither yields credit toward the school's requirements for graduation nor affects a student’s </a:t>
            </a:r>
            <a:r>
              <a:rPr lang="en-US" sz="2500" dirty="0" smtClean="0"/>
              <a:t>GPA.</a:t>
            </a:r>
          </a:p>
          <a:p>
            <a:pPr lvl="1">
              <a:buFont typeface="Arial" pitchFamily="34" charset="0"/>
              <a:buChar char="•"/>
            </a:pPr>
            <a:endParaRPr lang="en-US" sz="2500" dirty="0"/>
          </a:p>
          <a:p>
            <a:pPr lvl="1">
              <a:buFont typeface="Arial" pitchFamily="34" charset="0"/>
              <a:buChar char="•"/>
            </a:pPr>
            <a:r>
              <a:rPr lang="en-US" sz="2500" dirty="0" smtClean="0"/>
              <a:t>The non-punitive </a:t>
            </a:r>
            <a:r>
              <a:rPr lang="en-US" sz="2500" dirty="0"/>
              <a:t>grade causes the class to become the equivalent of an audited class for the purpose of advancement toward graduation</a:t>
            </a:r>
            <a:r>
              <a:rPr lang="en-US" dirty="0"/>
              <a:t>.</a:t>
            </a:r>
          </a:p>
          <a:p>
            <a:pPr marL="0" indent="0">
              <a:buNone/>
            </a:pPr>
            <a:endParaRPr lang="en-US" dirty="0"/>
          </a:p>
          <a:p>
            <a:pPr marL="0" indent="0">
              <a:buNone/>
            </a:pPr>
            <a:endParaRPr lang="en-US" dirty="0"/>
          </a:p>
          <a:p>
            <a:pPr marL="0" indent="0">
              <a:buNone/>
            </a:pPr>
            <a:r>
              <a:rPr lang="en-US" dirty="0" smtClean="0"/>
              <a:t>Non-punitive grade examples </a:t>
            </a:r>
            <a:r>
              <a:rPr lang="en-US" dirty="0"/>
              <a:t>are W, WF, WP, Incomplete</a:t>
            </a:r>
            <a:r>
              <a:rPr lang="en-US" dirty="0" smtClean="0"/>
              <a: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9</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02885090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752600"/>
          </a:xfrm>
        </p:spPr>
        <p:txBody>
          <a:bodyPr>
            <a:normAutofit/>
          </a:bodyPr>
          <a:lstStyle/>
          <a:p>
            <a:r>
              <a:rPr lang="en-US" dirty="0" smtClean="0"/>
              <a:t>Mitigating Circumstances - Scenarios</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90</a:t>
            </a:fld>
            <a:endParaRPr lang="en-US" dirty="0"/>
          </a:p>
        </p:txBody>
      </p:sp>
      <p:sp>
        <p:nvSpPr>
          <p:cNvPr id="5"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4254211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Summary</a:t>
            </a:r>
          </a:p>
        </p:txBody>
      </p:sp>
      <p:sp>
        <p:nvSpPr>
          <p:cNvPr id="3" name="Content Placeholder 2"/>
          <p:cNvSpPr>
            <a:spLocks noGrp="1"/>
          </p:cNvSpPr>
          <p:nvPr>
            <p:ph idx="1"/>
          </p:nvPr>
        </p:nvSpPr>
        <p:spPr>
          <a:xfrm>
            <a:off x="457200" y="1447800"/>
            <a:ext cx="8229600" cy="5181600"/>
          </a:xfrm>
        </p:spPr>
        <p:txBody>
          <a:bodyPr>
            <a:normAutofit/>
          </a:bodyPr>
          <a:lstStyle/>
          <a:p>
            <a:pPr marL="0" indent="0">
              <a:buNone/>
            </a:pPr>
            <a:r>
              <a:rPr lang="en-US" dirty="0" smtClean="0"/>
              <a:t>You have completed the Processing Mitigating Circumstances for Post 9/11 GI Bill Claims lesson. You should be </a:t>
            </a:r>
            <a:r>
              <a:rPr lang="en-US" dirty="0"/>
              <a:t>able to:</a:t>
            </a:r>
          </a:p>
          <a:p>
            <a:pPr lvl="1">
              <a:buFont typeface="Arial" pitchFamily="34" charset="0"/>
              <a:buChar char="•"/>
            </a:pPr>
            <a:r>
              <a:rPr lang="en-US" sz="2300" dirty="0"/>
              <a:t>Using available references, identify acceptable reasons for adjustments to enrollments, including Mitigating Circumstances (MITCs), with 80% accuracy on the assessment.</a:t>
            </a:r>
          </a:p>
          <a:p>
            <a:pPr lvl="1">
              <a:buFont typeface="Arial" pitchFamily="34" charset="0"/>
              <a:buChar char="•"/>
            </a:pPr>
            <a:r>
              <a:rPr lang="en-US" sz="2300" dirty="0"/>
              <a:t>Using available references, identify the steps for processing MITCs in the Long Term Solutions (LTS), with 80% accuracy on the assessment.</a:t>
            </a:r>
          </a:p>
          <a:p>
            <a:pPr lvl="1">
              <a:buFont typeface="Arial" pitchFamily="34" charset="0"/>
              <a:buChar char="•"/>
            </a:pPr>
            <a:r>
              <a:rPr lang="en-US" sz="2300" dirty="0"/>
              <a:t>Using available references, identify how to generate Long Term Solutions (LTS) Notification Letters, with 80% accuracy on the assessment.</a:t>
            </a:r>
          </a:p>
        </p:txBody>
      </p:sp>
      <p:sp>
        <p:nvSpPr>
          <p:cNvPr id="4" name="Slide Number Placeholder 3"/>
          <p:cNvSpPr>
            <a:spLocks noGrp="1"/>
          </p:cNvSpPr>
          <p:nvPr>
            <p:ph type="sldNum" sz="quarter" idx="12"/>
          </p:nvPr>
        </p:nvSpPr>
        <p:spPr/>
        <p:txBody>
          <a:bodyPr/>
          <a:lstStyle/>
          <a:p>
            <a:fld id="{3FE40F6C-36E6-4965-9D21-698197C3108F}" type="slidenum">
              <a:rPr lang="en-US" smtClean="0"/>
              <a:pPr/>
              <a:t>91</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80456500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Questions?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92</a:t>
            </a:fld>
            <a:endParaRPr lang="en-US" dirty="0"/>
          </a:p>
        </p:txBody>
      </p:sp>
      <p:sp>
        <p:nvSpPr>
          <p:cNvPr id="7" name="Title 1"/>
          <p:cNvSpPr txBox="1">
            <a:spLocks/>
          </p:cNvSpPr>
          <p:nvPr/>
        </p:nvSpPr>
        <p:spPr>
          <a:xfrm>
            <a:off x="0" y="2438400"/>
            <a:ext cx="91440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a:lstStyle>
          <a:p>
            <a:r>
              <a:rPr lang="en-US" sz="2400" dirty="0" smtClean="0"/>
              <a:t>What questions do you have?</a:t>
            </a:r>
            <a:endParaRPr lang="en-US" sz="2400" dirty="0"/>
          </a:p>
        </p:txBody>
      </p:sp>
      <p:sp>
        <p:nvSpPr>
          <p:cNvPr id="8"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40070851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TMS Assessment and Survey</a:t>
            </a:r>
          </a:p>
        </p:txBody>
      </p:sp>
      <p:sp>
        <p:nvSpPr>
          <p:cNvPr id="3" name="Content Placeholder 2"/>
          <p:cNvSpPr>
            <a:spLocks noGrp="1"/>
          </p:cNvSpPr>
          <p:nvPr>
            <p:ph idx="1"/>
          </p:nvPr>
        </p:nvSpPr>
        <p:spPr/>
        <p:txBody>
          <a:bodyPr/>
          <a:lstStyle/>
          <a:p>
            <a:r>
              <a:rPr lang="en-US" dirty="0">
                <a:latin typeface="Arial" panose="020B0604020202020204" pitchFamily="34" charset="0"/>
              </a:rPr>
              <a:t>The assessment and survey have been assigned to you in TMS.</a:t>
            </a:r>
          </a:p>
          <a:p>
            <a:r>
              <a:rPr lang="en-US" dirty="0">
                <a:latin typeface="Arial" panose="020B0604020202020204" pitchFamily="34" charset="0"/>
              </a:rPr>
              <a:t>The assessment is comprised </a:t>
            </a:r>
            <a:r>
              <a:rPr lang="en-US" dirty="0" smtClean="0">
                <a:latin typeface="Arial" panose="020B0604020202020204" pitchFamily="34" charset="0"/>
              </a:rPr>
              <a:t>of multiple choice questions</a:t>
            </a:r>
            <a:r>
              <a:rPr lang="en-US" dirty="0">
                <a:latin typeface="Arial" panose="020B0604020202020204" pitchFamily="34" charset="0"/>
              </a:rPr>
              <a:t>.</a:t>
            </a:r>
          </a:p>
          <a:p>
            <a:r>
              <a:rPr lang="en-US" dirty="0">
                <a:latin typeface="Arial" panose="020B0604020202020204" pitchFamily="34" charset="0"/>
              </a:rPr>
              <a:t>The questions are based on the </a:t>
            </a:r>
            <a:r>
              <a:rPr lang="en-US" dirty="0" smtClean="0">
                <a:latin typeface="Arial" panose="020B0604020202020204" pitchFamily="34" charset="0"/>
              </a:rPr>
              <a:t>information presented in this lesson.</a:t>
            </a:r>
            <a:endParaRPr lang="en-US" dirty="0">
              <a:latin typeface="Arial" panose="020B0604020202020204" pitchFamily="34" charset="0"/>
            </a:endParaRPr>
          </a:p>
          <a:p>
            <a:r>
              <a:rPr lang="en-US" dirty="0" smtClean="0">
                <a:latin typeface="Arial" panose="020B0604020202020204" pitchFamily="34" charset="0"/>
              </a:rPr>
              <a:t>The assessment should take you approximately 30 minutes.</a:t>
            </a:r>
            <a:endParaRPr lang="en-US" dirty="0">
              <a:latin typeface="Arial" panose="020B0604020202020204" pitchFamily="34" charset="0"/>
            </a:endParaRPr>
          </a:p>
          <a:p>
            <a:r>
              <a:rPr lang="en-US" dirty="0">
                <a:latin typeface="Arial" panose="020B0604020202020204" pitchFamily="34" charset="0"/>
              </a:rPr>
              <a:t>Be sure to complete both the assessment and the survey in TMS to receive credit for this training.</a:t>
            </a:r>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93</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3091427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 - &amp;quot;Overview of Today’s Training&amp;quot;&quot;/&gt;&lt;property id=&quot;20307&quot; value=&quot;285&quot;/&gt;&lt;/object&gt;&lt;object type=&quot;3&quot; unique_id=&quot;10007&quot;&gt;&lt;property id=&quot;20148&quot; value=&quot;5&quot;/&gt;&lt;property id=&quot;20300&quot; value=&quot;Slide 3 - &amp;quot;Lesson Objectives&amp;quot;&quot;/&gt;&lt;property id=&quot;20307&quot; value=&quot;288&quot;/&gt;&lt;/object&gt;&lt;object type=&quot;3&quot; unique_id=&quot;10008&quot;&gt;&lt;property id=&quot;20148&quot; value=&quot;5&quot;/&gt;&lt;property id=&quot;20300&quot; value=&quot;Slide 12 - &amp;quot;Adjustments to Enrollments &amp;amp;&amp;#x0D;&amp;#x0A;MITCs&amp;quot;&quot;/&gt;&lt;property id=&quot;20307&quot; value=&quot;289&quot;/&gt;&lt;/object&gt;&lt;object type=&quot;3&quot; unique_id=&quot;10009&quot;&gt;&lt;property id=&quot;20148&quot; value=&quot;5&quot;/&gt;&lt;property id=&quot;20300&quot; value=&quot;Slide 13 - &amp;quot;Adjustments to Enrollments &amp;quot;&quot;/&gt;&lt;property id=&quot;20307&quot; value=&quot;300&quot;/&gt;&lt;/object&gt;&lt;object type=&quot;3&quot; unique_id=&quot;10010&quot;&gt;&lt;property id=&quot;20148&quot; value=&quot;5&quot;/&gt;&lt;property id=&quot;20300&quot; value=&quot;Slide 14 - &amp;quot;Adjustments to Enrollments (Continued)&amp;quot;&quot;/&gt;&lt;property id=&quot;20307&quot; value=&quot;373&quot;/&gt;&lt;/object&gt;&lt;object type=&quot;3&quot; unique_id=&quot;10011&quot;&gt;&lt;property id=&quot;20148&quot; value=&quot;5&quot;/&gt;&lt;property id=&quot;20300&quot; value=&quot;Slide 7 - &amp;quot;Drop Period&amp;quot;&quot;/&gt;&lt;property id=&quot;20307&quot; value=&quot;292&quot;/&gt;&lt;/object&gt;&lt;object type=&quot;3&quot; unique_id=&quot;10012&quot;&gt;&lt;property id=&quot;20148&quot; value=&quot;5&quot;/&gt;&lt;property id=&quot;20300&quot; value=&quot;Slide 8 - &amp;quot;Punitive Grades&amp;quot;&quot;/&gt;&lt;property id=&quot;20307&quot; value=&quot;301&quot;/&gt;&lt;/object&gt;&lt;object type=&quot;3&quot; unique_id=&quot;10013&quot;&gt;&lt;property id=&quot;20148&quot; value=&quot;5&quot;/&gt;&lt;property id=&quot;20300&quot; value=&quot;Slide 9 - &amp;quot;Non-Punitive Grades&amp;quot;&quot;/&gt;&lt;property id=&quot;20307&quot; value=&quot;362&quot;/&gt;&lt;/object&gt;&lt;object type=&quot;3&quot; unique_id=&quot;10015&quot;&gt;&lt;property id=&quot;20148&quot; value=&quot;5&quot;/&gt;&lt;property id=&quot;20300&quot; value=&quot;Slide 6 - &amp;quot;Acceptable Mitigating Circumstances&amp;quot;&quot;/&gt;&lt;property id=&quot;20307&quot; value=&quot;304&quot;/&gt;&lt;/object&gt;&lt;object type=&quot;3&quot; unique_id=&quot;10016&quot;&gt;&lt;property id=&quot;20148&quot; value=&quot;5&quot;/&gt;&lt;property id=&quot;20300&quot; value=&quot;Slide 15 - &amp;quot;Comprehension Check&amp;quot;&quot;/&gt;&lt;property id=&quot;20307&quot; value=&quot;375&quot;/&gt;&lt;/object&gt;&lt;object type=&quot;3&quot; unique_id=&quot;10017&quot;&gt;&lt;property id=&quot;20148&quot; value=&quot;5&quot;/&gt;&lt;property id=&quot;20300&quot; value=&quot;Slide 16 - &amp;quot;Six Credit Hour Exclusion (6X) - Defined &amp;quot;&quot;/&gt;&lt;property id=&quot;20307&quot; value=&quot;305&quot;/&gt;&lt;/object&gt;&lt;object type=&quot;3&quot; unique_id=&quot;10018&quot;&gt;&lt;property id=&quot;20148&quot; value=&quot;5&quot;/&gt;&lt;property id=&quot;20300&quot; value=&quot;Slide 17 - &amp;quot;Six Credit Hour Exclusion (6X)&amp;quot;&quot;/&gt;&lt;property id=&quot;20307&quot; value=&quot;363&quot;/&gt;&lt;/object&gt;&lt;object type=&quot;3&quot; unique_id=&quot;10019&quot;&gt;&lt;property id=&quot;20148&quot; value=&quot;5&quot;/&gt;&lt;property id=&quot;20300&quot; value=&quot;Slide 18 - &amp;quot;Six Credit Hour Exclusion (6X) - Application&amp;quot;&quot;/&gt;&lt;property id=&quot;20307&quot; value=&quot;364&quot;/&gt;&lt;/object&gt;&lt;object type=&quot;3&quot; unique_id=&quot;10020&quot;&gt;&lt;property id=&quot;20148&quot; value=&quot;5&quot;/&gt;&lt;property id=&quot;20300&quot; value=&quot;Slide 19 - &amp;quot;Comprehension Check&amp;quot;&quot;/&gt;&lt;property id=&quot;20307&quot; value=&quot;376&quot;/&gt;&lt;/object&gt;&lt;object type=&quot;3&quot; unique_id=&quot;10021&quot;&gt;&lt;property id=&quot;20148&quot; value=&quot;5&quot;/&gt;&lt;property id=&quot;20300&quot; value=&quot;Slide 20 - &amp;quot;Protected  Unprotected Hours&amp;quot;&quot;/&gt;&lt;property id=&quot;20307&quot; value=&quot;299&quot;/&gt;&lt;/object&gt;&lt;object type=&quot;3&quot; unique_id=&quot;10022&quot;&gt;&lt;property id=&quot;20148&quot; value=&quot;5&quot;/&gt;&lt;property id=&quot;20300&quot; value=&quot;Slide 21 - &amp;quot;Effective Dates of Terminations&amp;quot;&quot;/&gt;&lt;property id=&quot;20307&quot; value=&quot;306&quot;/&gt;&lt;/object&gt;&lt;object type=&quot;3&quot; unique_id=&quot;10023&quot;&gt;&lt;property id=&quot;20148&quot; value=&quot;5&quot;/&gt;&lt;property id=&quot;20300&quot; value=&quot;Slide 22 - &amp;quot;Effective Dates of Terminations (Continued)&amp;quot;&quot;/&gt;&lt;property id=&quot;20307&quot; value=&quot;365&quot;/&gt;&lt;/object&gt;&lt;object type=&quot;3&quot; unique_id=&quot;10024&quot;&gt;&lt;property id=&quot;20148&quot; value=&quot;5&quot;/&gt;&lt;property id=&quot;20300&quot; value=&quot;Slide 23 - &amp;quot;Effective Dates of Terminations (Continued)&amp;quot;&quot;/&gt;&lt;property id=&quot;20307&quot; value=&quot;366&quot;/&gt;&lt;/object&gt;&lt;object type=&quot;3&quot; unique_id=&quot;10025&quot;&gt;&lt;property id=&quot;20148&quot; value=&quot;5&quot;/&gt;&lt;property id=&quot;20300&quot; value=&quot;Slide 24 - &amp;quot;Comprehension Check&amp;quot;&quot;/&gt;&lt;property id=&quot;20307&quot; value=&quot;377&quot;/&gt;&lt;/object&gt;&lt;object type=&quot;3&quot; unique_id=&quot;10026&quot;&gt;&lt;property id=&quot;20148&quot; value=&quot;5&quot;/&gt;&lt;property id=&quot;20300&quot; value=&quot;Slide 30 - &amp;quot;Terminations and IT Systems&amp;quot;&quot;/&gt;&lt;property id=&quot;20307&quot; value=&quot;367&quot;/&gt;&lt;/object&gt;&lt;object type=&quot;3&quot; unique_id=&quot;10027&quot;&gt;&lt;property id=&quot;20148&quot; value=&quot;5&quot;/&gt;&lt;property id=&quot;20300&quot; value=&quot;Slide 31 - &amp;quot;Terminations in LTS&amp;quot;&quot;/&gt;&lt;property id=&quot;20307&quot; value=&quot;368&quot;/&gt;&lt;/object&gt;&lt;object type=&quot;3&quot; unique_id=&quot;10028&quot;&gt;&lt;property id=&quot;20148&quot; value=&quot;5&quot;/&gt;&lt;property id=&quot;20300&quot; value=&quot;Slide 35 - &amp;quot;Comprehension Check&amp;quot;&quot;/&gt;&lt;property id=&quot;20307&quot; value=&quot;378&quot;/&gt;&lt;/object&gt;&lt;object type=&quot;3&quot; unique_id=&quot;10029&quot;&gt;&lt;property id=&quot;20148&quot; value=&quot;5&quot;/&gt;&lt;property id=&quot;20300&quot; value=&quot;Slide 25 - &amp;quot;Effective Dates of Reductions&amp;quot;&quot;/&gt;&lt;property id=&quot;20307&quot; value=&quot;369&quot;/&gt;&lt;/object&gt;&lt;object type=&quot;3&quot; unique_id=&quot;10030&quot;&gt;&lt;property id=&quot;20148&quot; value=&quot;5&quot;/&gt;&lt;property id=&quot;20300&quot; value=&quot;Slide 26 - &amp;quot;Effective Dates of Reductions (Continued)&amp;quot;&quot;/&gt;&lt;property id=&quot;20307&quot; value=&quot;380&quot;/&gt;&lt;/object&gt;&lt;object type=&quot;3&quot; unique_id=&quot;10031&quot;&gt;&lt;property id=&quot;20148&quot; value=&quot;5&quot;/&gt;&lt;property id=&quot;20300&quot; value=&quot;Slide 27 - &amp;quot;Effective Dates of Reductions (Continued)&amp;quot;&quot;/&gt;&lt;property id=&quot;20307&quot; value=&quot;370&quot;/&gt;&lt;/object&gt;&lt;object type=&quot;3&quot; unique_id=&quot;10032&quot;&gt;&lt;property id=&quot;20148&quot; value=&quot;5&quot;/&gt;&lt;property id=&quot;20300&quot; value=&quot;Slide 10 - &amp;quot;VA Form 22-1999B &amp;amp; 22-1999 (AM1999) &amp;quot;&quot;/&gt;&lt;property id=&quot;20307&quot; value=&quot;371&quot;/&gt;&lt;/object&gt;&lt;object type=&quot;3&quot; unique_id=&quot;10033&quot;&gt;&lt;property id=&quot;20148&quot; value=&quot;5&quot;/&gt;&lt;property id=&quot;20300&quot; value=&quot;Slide 29 - &amp;quot;Changes to Enrollment (VA Forms 22-1999 &amp;amp; 1999B) &amp;quot;&quot;/&gt;&lt;property id=&quot;20307&quot; value=&quot;372&quot;/&gt;&lt;/object&gt;&lt;object type=&quot;3&quot; unique_id=&quot;10034&quot;&gt;&lt;property id=&quot;20148&quot; value=&quot;5&quot;/&gt;&lt;property id=&quot;20300&quot; value=&quot;Slide 28 - &amp;quot;Comprehension Check&amp;quot;&quot;/&gt;&lt;property id=&quot;20307&quot; value=&quot;379&quot;/&gt;&lt;/object&gt;&lt;object type=&quot;3&quot; unique_id=&quot;10035&quot;&gt;&lt;property id=&quot;20148&quot; value=&quot;5&quot;/&gt;&lt;property id=&quot;20300&quot; value=&quot;Slide 36 - &amp;quot;Processing MITCs&amp;#x0D;&amp;#x0A;in the LTS&amp;quot;&quot;/&gt;&lt;property id=&quot;20307&quot; value=&quot;356&quot;/&gt;&lt;/object&gt;&lt;object type=&quot;3&quot; unique_id=&quot;10036&quot;&gt;&lt;property id=&quot;20148&quot; value=&quot;5&quot;/&gt;&lt;property id=&quot;20300&quot; value=&quot;Slide 37 - &amp;quot;Notification Letters&amp;quot;&quot;/&gt;&lt;property id=&quot;20307&quot; value=&quot;357&quot;/&gt;&lt;/object&gt;&lt;object type=&quot;3&quot; unique_id=&quot;10037&quot;&gt;&lt;property id=&quot;20148&quot; value=&quot;5&quot;/&gt;&lt;property id=&quot;20300&quot; value=&quot;Slide 32 - &amp;quot;VA-Once&amp;quot;&quot;/&gt;&lt;property id=&quot;20307&quot; value=&quot;358&quot;/&gt;&lt;/object&gt;&lt;object type=&quot;3&quot; unique_id=&quot;10038&quot;&gt;&lt;property id=&quot;20148&quot; value=&quot;5&quot;/&gt;&lt;property id=&quot;20300&quot; value=&quot;Slide 33 - &amp;quot;Amendment  Correction&amp;quot;&quot;/&gt;&lt;property id=&quot;20307&quot; value=&quot;359&quot;/&gt;&lt;/object&gt;&lt;object type=&quot;3&quot; unique_id=&quot;10039&quot;&gt;&lt;property id=&quot;20148&quot; value=&quot;5&quot;/&gt;&lt;property id=&quot;20300&quot; value=&quot;Slide 34 - &amp;quot;Demonstration - Amendment vs. Correction&amp;quot;&quot;/&gt;&lt;property id=&quot;20307&quot; value=&quot;360&quot;/&gt;&lt;/object&gt;&lt;object type=&quot;3&quot; unique_id=&quot;10040&quot;&gt;&lt;property id=&quot;20148&quot; value=&quot;5&quot;/&gt;&lt;property id=&quot;20300&quot; value=&quot;Slide 38 - &amp;quot;Mitigating Circumstances are Required &amp;#x0D;&amp;#x0A;(MITC-1)&amp;quot;&quot;/&gt;&lt;property id=&quot;20307&quot; value=&quot;338&quot;/&gt;&lt;/object&gt;&lt;object type=&quot;3&quot; unique_id=&quot;10041&quot;&gt;&lt;property id=&quot;20148&quot; value=&quot;5&quot;/&gt;&lt;property id=&quot;20300&quot; value=&quot;Slide 39 - &amp;quot;Generating an MITC-1 Letter&amp;quot;&quot;/&gt;&lt;property id=&quot;20307&quot; value=&quot;339&quot;/&gt;&lt;/object&gt;&lt;object type=&quot;3&quot; unique_id=&quot;10042&quot;&gt;&lt;property id=&quot;20148&quot; value=&quot;5&quot;/&gt;&lt;property id=&quot;20300&quot; value=&quot;Slide 40 - &amp;quot;Generating an MITC-1 Letter (Continued)&amp;quot;&quot;/&gt;&lt;property id=&quot;20307&quot; value=&quot;340&quot;/&gt;&lt;/object&gt;&lt;object type=&quot;3&quot; unique_id=&quot;10043&quot;&gt;&lt;property id=&quot;20148&quot; value=&quot;5&quot;/&gt;&lt;property id=&quot;20300&quot; value=&quot;Slide 41 - &amp;quot;Generating an MITC-1 Letter:  Do Not Apply 6X&amp;quot;&quot;/&gt;&lt;property id=&quot;20307&quot; value=&quot;342&quot;/&gt;&lt;/object&gt;&lt;object type=&quot;3&quot; unique_id=&quot;10044&quot;&gt;&lt;property id=&quot;20148&quot; value=&quot;5&quot;/&gt;&lt;property id=&quot;20300&quot; value=&quot;Slide 42 - &amp;quot;Demonstration - Generating an MITC-1 Letter:  Do Not Apply 6X&amp;quot;&quot;/&gt;&lt;property id=&quot;20307&quot; value=&quot;341&quot;/&gt;&lt;/object&gt;&lt;object type=&quot;3&quot; unique_id=&quot;10045&quot;&gt;&lt;property id=&quot;20148&quot; value=&quot;5&quot;/&gt;&lt;property id=&quot;20300&quot; value=&quot;Slide 43 - &amp;quot;Generating an MITC-1 Letter - Scenario 1 &amp;quot;&quot;/&gt;&lt;property id=&quot;20307&quot; value=&quot;344&quot;/&gt;&lt;/object&gt;&lt;object type=&quot;3&quot; unique_id=&quot;10046&quot;&gt;&lt;property id=&quot;20148&quot; value=&quot;5&quot;/&gt;&lt;property id=&quot;20300&quot; value=&quot;Slide 44 - &amp;quot;Generating an MITC-1 Letter:  Scenario 1&amp;quot;&quot;/&gt;&lt;property id=&quot;20307&quot; value=&quot;345&quot;/&gt;&lt;/object&gt;&lt;object type=&quot;3&quot; unique_id=&quot;10047&quot;&gt;&lt;property id=&quot;20148&quot; value=&quot;5&quot;/&gt;&lt;property id=&quot;20300&quot; value=&quot;Slide 45 - &amp;quot;Generating a MITC-1 Letter:  Scenario 1 (Continued) &amp;quot;&quot;/&gt;&lt;property id=&quot;20307&quot; value=&quot;346&quot;/&gt;&lt;/object&gt;&lt;object type=&quot;3&quot; unique_id=&quot;10048&quot;&gt;&lt;property id=&quot;20148&quot; value=&quot;5&quot;/&gt;&lt;property id=&quot;20300&quot; value=&quot;Slide 46 - &amp;quot;Generating an MITC-1 Letter:  Scenario 2 &amp;quot;&quot;/&gt;&lt;property id=&quot;20307&quot; value=&quot;347&quot;/&gt;&lt;/object&gt;&lt;object type=&quot;3&quot; unique_id=&quot;10049&quot;&gt;&lt;property id=&quot;20148&quot; value=&quot;5&quot;/&gt;&lt;property id=&quot;20300&quot; value=&quot;Slide 47 - &amp;quot;Scenario 2 - 6X Applicable Charges &amp;#x0D;&amp;#x0A;(6X Placeholders)&amp;quot;&quot;/&gt;&lt;property id=&quot;20307&quot; value=&quot;348&quot;/&gt;&lt;/object&gt;&lt;object type=&quot;3&quot; unique_id=&quot;10050&quot;&gt;&lt;property id=&quot;20148&quot; value=&quot;5&quot;/&gt;&lt;property id=&quot;20300&quot; value=&quot;Slide 48 - &amp;quot;Scenario 2 - 6X Applicable Charges &amp;#x0D;&amp;#x0A;(6X Placeholders) (Continued)&amp;quot;&quot;/&gt;&lt;property id=&quot;20307&quot; value=&quot;349&quot;/&gt;&lt;/object&gt;&lt;object type=&quot;3&quot; unique_id=&quot;10051&quot;&gt;&lt;property id=&quot;20148&quot; value=&quot;5&quot;/&gt;&lt;property id=&quot;20300&quot; value=&quot;Slide 49 - &amp;quot;Scenario 2 - 6X Applicable Charges &amp;#x0D;&amp;#x0A;(6X Placeholders) (Continued)&amp;quot;&quot;/&gt;&lt;property id=&quot;20307&quot; value=&quot;350&quot;/&gt;&lt;/object&gt;&lt;object type=&quot;3&quot; unique_id=&quot;10052&quot;&gt;&lt;property id=&quot;20148&quot; value=&quot;5&quot;/&gt;&lt;property id=&quot;20300&quot; value=&quot;Slide 50 - &amp;quot;Scenario 2 - 6X Applicable Charges &amp;#x0D;&amp;#x0A;(6X Placeholders) - Examples&amp;quot;&quot;/&gt;&lt;property id=&quot;20307&quot; value=&quot;381&quot;/&gt;&lt;/object&gt;&lt;object type=&quot;3&quot; unique_id=&quot;10053&quot;&gt;&lt;property id=&quot;20148&quot; value=&quot;5&quot;/&gt;&lt;property id=&quot;20300&quot; value=&quot;Slide 51 - &amp;quot;MITC-1 Letter:  Scenario 2 (6X Placeholders)&amp;quot;&quot;/&gt;&lt;property id=&quot;20307&quot; value=&quot;351&quot;/&gt;&lt;/object&gt;&lt;object type=&quot;3&quot; unique_id=&quot;10054&quot;&gt;&lt;property id=&quot;20148&quot; value=&quot;5&quot;/&gt;&lt;property id=&quot;20300&quot; value=&quot;Slide 52 - &amp;quot;MITC-1 Letter:  Scenario 2&amp;quot;&quot;/&gt;&lt;property id=&quot;20307&quot; value=&quot;352&quot;/&gt;&lt;/object&gt;&lt;object type=&quot;3&quot; unique_id=&quot;10055&quot;&gt;&lt;property id=&quot;20148&quot; value=&quot;5&quot;/&gt;&lt;property id=&quot;20300&quot; value=&quot;Slide 53 - &amp;quot;MITC-1 Letter:  Scenario 2 (Continued)&amp;quot;&quot;/&gt;&lt;property id=&quot;20307&quot; value=&quot;353&quot;/&gt;&lt;/object&gt;&lt;object type=&quot;3&quot; unique_id=&quot;10056&quot;&gt;&lt;property id=&quot;20148&quot; value=&quot;5&quot;/&gt;&lt;property id=&quot;20300&quot; value=&quot;Slide 54 - &amp;quot;MITC-1 Limitations&amp;quot;&quot;/&gt;&lt;property id=&quot;20307&quot; value=&quot;354&quot;/&gt;&lt;/object&gt;&lt;object type=&quot;3&quot; unique_id=&quot;10057&quot;&gt;&lt;property id=&quot;20148&quot; value=&quot;5&quot;/&gt;&lt;property id=&quot;20300&quot; value=&quot;Slide 55 - &amp;quot;MITC-1 Automation&amp;quot;&quot;/&gt;&lt;property id=&quot;20307&quot; value=&quot;355&quot;/&gt;&lt;/object&gt;&lt;object type=&quot;3&quot; unique_id=&quot;10058&quot;&gt;&lt;property id=&quot;20148&quot; value=&quot;5&quot;/&gt;&lt;property id=&quot;20300&quot; value=&quot;Slide 56 - &amp;quot;Comprehension Check&amp;quot;&quot;/&gt;&lt;property id=&quot;20307&quot; value=&quot;382&quot;/&gt;&lt;/object&gt;&lt;object type=&quot;3&quot; unique_id=&quot;10059&quot;&gt;&lt;property id=&quot;20148&quot; value=&quot;5&quot;/&gt;&lt;property id=&quot;20300&quot; value=&quot;Slide 57 - &amp;quot;MITCs Received &amp;#x0D;&amp;#x0A;but Not Accepted Letter &amp;#x0D;&amp;#x0A;(MITC-2)&amp;quot;&quot;/&gt;&lt;property id=&quot;20307&quot; value=&quot;328&quot;/&gt;&lt;/object&gt;&lt;object type=&quot;3&quot; unique_id=&quot;10060&quot;&gt;&lt;property id=&quot;20148&quot; value=&quot;5&quot;/&gt;&lt;property id=&quot;20300&quot; value=&quot;Slide 58 - &amp;quot;Generating an MITC-2 Letter&amp;quot;&quot;/&gt;&lt;property id=&quot;20307&quot; value=&quot;329&quot;/&gt;&lt;/object&gt;&lt;object type=&quot;3&quot; unique_id=&quot;10061&quot;&gt;&lt;property id=&quot;20148&quot; value=&quot;5&quot;/&gt;&lt;property id=&quot;20300&quot; value=&quot;Slide 59 - &amp;quot;MITCs “Are Provided” Box&amp;quot;&quot;/&gt;&lt;property id=&quot;20307&quot; value=&quot;330&quot;/&gt;&lt;/object&gt;&lt;object type=&quot;3&quot; unique_id=&quot;10062&quot;&gt;&lt;property id=&quot;20148&quot; value=&quot;5&quot;/&gt;&lt;property id=&quot;20300&quot; value=&quot;Slide 60 - &amp;quot;Generating an MITC-2 Letter: &amp;#x0D;&amp;#x0A;Received After Development&amp;quot;&quot;/&gt;&lt;property id=&quot;20307&quot; value=&quot;331&quot;/&gt;&lt;/object&gt;&lt;object type=&quot;3&quot; unique_id=&quot;10063&quot;&gt;&lt;property id=&quot;20148&quot; value=&quot;5&quot;/&gt;&lt;property id=&quot;20300&quot; value=&quot;Slide 61 - &amp;quot;Generating an MITC-2 Letter&amp;quot;&quot;/&gt;&lt;property id=&quot;20307&quot; value=&quot;332&quot;/&gt;&lt;/object&gt;&lt;object type=&quot;3&quot; unique_id=&quot;10064&quot;&gt;&lt;property id=&quot;20148&quot; value=&quot;5&quot;/&gt;&lt;property id=&quot;20300&quot; value=&quot;Slide 62 - &amp;quot;Generating an MITC-2 Letter (Continued)&amp;quot;&quot;/&gt;&lt;property id=&quot;20307&quot; value=&quot;333&quot;/&gt;&lt;/object&gt;&lt;object type=&quot;3&quot; unique_id=&quot;10065&quot;&gt;&lt;property id=&quot;20148&quot; value=&quot;5&quot;/&gt;&lt;property id=&quot;20300&quot; value=&quot;Slide 63 - &amp;quot;Generating a MITC-2 Letter (Continued)&amp;quot;&quot;/&gt;&lt;property id=&quot;20307&quot; value=&quot;334&quot;/&gt;&lt;/object&gt;&lt;object type=&quot;3&quot; unique_id=&quot;10066&quot;&gt;&lt;property id=&quot;20148&quot; value=&quot;5&quot;/&gt;&lt;property id=&quot;20300&quot; value=&quot;Slide 64 - &amp;quot;Generating a MITC-2 Letter (Continued)&amp;quot;&quot;/&gt;&lt;property id=&quot;20307&quot; value=&quot;335&quot;/&gt;&lt;/object&gt;&lt;object type=&quot;3&quot; unique_id=&quot;10067&quot;&gt;&lt;property id=&quot;20148&quot; value=&quot;5&quot;/&gt;&lt;property id=&quot;20300&quot; value=&quot;Slide 65 - &amp;quot;MITC-2  Letter&amp;quot;&quot;/&gt;&lt;property id=&quot;20307&quot; value=&quot;336&quot;/&gt;&lt;/object&gt;&lt;object type=&quot;3&quot; unique_id=&quot;10068&quot;&gt;&lt;property id=&quot;20148&quot; value=&quot;5&quot;/&gt;&lt;property id=&quot;20300&quot; value=&quot;Slide 66 - &amp;quot;MITC-2 – Automation&amp;quot;&quot;/&gt;&lt;property id=&quot;20307&quot; value=&quot;337&quot;/&gt;&lt;/object&gt;&lt;object type=&quot;3&quot; unique_id=&quot;10069&quot;&gt;&lt;property id=&quot;20148&quot; value=&quot;5&quot;/&gt;&lt;property id=&quot;20300&quot; value=&quot;Slide 67 - &amp;quot;Comprehension Check&amp;quot;&quot;/&gt;&lt;property id=&quot;20307&quot; value=&quot;383&quot;/&gt;&lt;/object&gt;&lt;object type=&quot;3&quot; unique_id=&quot;10070&quot;&gt;&lt;property id=&quot;20148&quot; value=&quot;5&quot;/&gt;&lt;property id=&quot;20300&quot; value=&quot;Slide 68 - &amp;quot;Mitigating Circumstances Received &amp;#x0D;&amp;#x0A;and Accepted Letter &amp;#x0D;&amp;#x0A;(MITC-3)&amp;quot;&quot;/&gt;&lt;property id=&quot;20307&quot; value=&quot;307&quot;/&gt;&lt;/object&gt;&lt;object type=&quot;3&quot; unique_id=&quot;10071&quot;&gt;&lt;property id=&quot;20148&quot; value=&quot;5&quot;/&gt;&lt;property id=&quot;20300&quot; value=&quot;Slide 69 - &amp;quot;Generating an MITC-3 Letter&amp;quot;&quot;/&gt;&lt;property id=&quot;20307&quot; value=&quot;308&quot;/&gt;&lt;/object&gt;&lt;object type=&quot;3&quot; unique_id=&quot;10072&quot;&gt;&lt;property id=&quot;20148&quot; value=&quot;5&quot;/&gt;&lt;property id=&quot;20300&quot; value=&quot;Slide 70 - &amp;quot;Mitigating Circumstances &amp;#x0D;&amp;#x0A;“Are Acceptable” Box&amp;quot;&quot;/&gt;&lt;property id=&quot;20307&quot; value=&quot;309&quot;/&gt;&lt;/object&gt;&lt;object type=&quot;3&quot; unique_id=&quot;10073&quot;&gt;&lt;property id=&quot;20148&quot; value=&quot;5&quot;/&gt;&lt;property id=&quot;20300&quot; value=&quot;Slide 71 - &amp;quot;Generating an MITC-3 Letter&amp;quot;&quot;/&gt;&lt;property id=&quot;20307&quot; value=&quot;310&quot;/&gt;&lt;/object&gt;&lt;object type=&quot;3&quot; unique_id=&quot;10074&quot;&gt;&lt;property id=&quot;20148&quot; value=&quot;5&quot;/&gt;&lt;property id=&quot;20300&quot; value=&quot;Slide 72 - &amp;quot;Generating a MITC-3 Letter:&amp;#x0D;&amp;#x0A;Received After Development&amp;quot;&quot;/&gt;&lt;property id=&quot;20307&quot; value=&quot;311&quot;/&gt;&lt;/object&gt;&lt;object type=&quot;3&quot; unique_id=&quot;10075&quot;&gt;&lt;property id=&quot;20148&quot; value=&quot;5&quot;/&gt;&lt;property id=&quot;20300&quot; value=&quot;Slide 73 - &amp;quot;Generating an MITC-3 Letter&amp;quot;&quot;/&gt;&lt;property id=&quot;20307&quot; value=&quot;312&quot;/&gt;&lt;/object&gt;&lt;object type=&quot;3&quot; unique_id=&quot;10076&quot;&gt;&lt;property id=&quot;20148&quot; value=&quot;5&quot;/&gt;&lt;property id=&quot;20300&quot; value=&quot;Slide 74 - &amp;quot;Generating a MITC-3 Letter (Continued)&amp;quot;&quot;/&gt;&lt;property id=&quot;20307&quot; value=&quot;313&quot;/&gt;&lt;/object&gt;&lt;object type=&quot;3&quot; unique_id=&quot;10077&quot;&gt;&lt;property id=&quot;20148&quot; value=&quot;5&quot;/&gt;&lt;property id=&quot;20300&quot; value=&quot;Slide 75 - &amp;quot;Generating an MITC-3 Letter (Continued)&amp;quot;&quot;/&gt;&lt;property id=&quot;20307&quot; value=&quot;314&quot;/&gt;&lt;/object&gt;&lt;object type=&quot;3&quot; unique_id=&quot;10078&quot;&gt;&lt;property id=&quot;20148&quot; value=&quot;5&quot;/&gt;&lt;property id=&quot;20300&quot; value=&quot;Slide 76 - &amp;quot;Generating an MITC-3 Letter (Continued)&amp;quot;&quot;/&gt;&lt;property id=&quot;20307&quot; value=&quot;316&quot;/&gt;&lt;/object&gt;&lt;object type=&quot;3&quot; unique_id=&quot;10079&quot;&gt;&lt;property id=&quot;20148&quot; value=&quot;5&quot;/&gt;&lt;property id=&quot;20300&quot; value=&quot;Slide 77 - &amp;quot;Generating an MITC-3 Letter (Continued)&amp;quot;&quot;/&gt;&lt;property id=&quot;20307&quot; value=&quot;315&quot;/&gt;&lt;/object&gt;&lt;object type=&quot;3&quot; unique_id=&quot;10080&quot;&gt;&lt;property id=&quot;20148&quot; value=&quot;5&quot;/&gt;&lt;property id=&quot;20300&quot; value=&quot;Slide 78 - &amp;quot;Generating an MITC-3 Letter (Continued)&amp;quot;&quot;/&gt;&lt;property id=&quot;20307&quot; value=&quot;324&quot;/&gt;&lt;/object&gt;&lt;object type=&quot;3&quot; unique_id=&quot;10081&quot;&gt;&lt;property id=&quot;20148&quot; value=&quot;5&quot;/&gt;&lt;property id=&quot;20300&quot; value=&quot;Slide 79 - &amp;quot;Generating an MITC-3 Letter (Continued)&amp;quot;&quot;/&gt;&lt;property id=&quot;20307&quot; value=&quot;325&quot;/&gt;&lt;/object&gt;&lt;object type=&quot;3&quot; unique_id=&quot;10082&quot;&gt;&lt;property id=&quot;20148&quot; value=&quot;5&quot;/&gt;&lt;property id=&quot;20300&quot; value=&quot;Slide 80 - &amp;quot;MITC-3 Letter – &amp;#x0D;&amp;#x0A;Limitations Collection Code&amp;quot;&quot;/&gt;&lt;property id=&quot;20307&quot; value=&quot;326&quot;/&gt;&lt;/object&gt;&lt;object type=&quot;3&quot; unique_id=&quot;10083&quot;&gt;&lt;property id=&quot;20148&quot; value=&quot;5&quot;/&gt;&lt;property id=&quot;20300&quot; value=&quot;Slide 81 - &amp;quot;MITC-3 Letter – &amp;#x0D;&amp;#x0A;Automation&amp;quot;&quot;/&gt;&lt;property id=&quot;20307&quot; value=&quot;327&quot;/&gt;&lt;/object&gt;&lt;object type=&quot;3&quot; unique_id=&quot;10084&quot;&gt;&lt;property id=&quot;20148&quot; value=&quot;5&quot;/&gt;&lt;property id=&quot;20300&quot; value=&quot;Slide 82 - &amp;quot;Six Credit Hours Exclusion (6X) Granted for Withdrawal/Termination &amp;#x0D;&amp;#x0A;(MITC-4)&amp;quot;&quot;/&gt;&lt;property id=&quot;20307&quot; value=&quot;317&quot;/&gt;&lt;/object&gt;&lt;object type=&quot;3&quot; unique_id=&quot;10085&quot;&gt;&lt;property id=&quot;20148&quot; value=&quot;5&quot;/&gt;&lt;property id=&quot;20300&quot; value=&quot;Slide 83 - &amp;quot;Generating an MITC-4 Letter&amp;quot;&quot;/&gt;&lt;property id=&quot;20307&quot; value=&quot;318&quot;/&gt;&lt;/object&gt;&lt;object type=&quot;3&quot; unique_id=&quot;10086&quot;&gt;&lt;property id=&quot;20148&quot; value=&quot;5&quot;/&gt;&lt;property id=&quot;20300&quot; value=&quot;Slide 84 - &amp;quot;Generating an MITC-4 Letter (Continued)&amp;quot;&quot;/&gt;&lt;property id=&quot;20307&quot; value=&quot;290&quot;/&gt;&lt;/object&gt;&lt;object type=&quot;3&quot; unique_id=&quot;10087&quot;&gt;&lt;property id=&quot;20148&quot; value=&quot;5&quot;/&gt;&lt;property id=&quot;20300&quot; value=&quot;Slide 85 - &amp;quot;Generating an MITC-4 Letter (Continued)&amp;quot;&quot;/&gt;&lt;property id=&quot;20307&quot; value=&quot;319&quot;/&gt;&lt;/object&gt;&lt;object type=&quot;3&quot; unique_id=&quot;10088&quot;&gt;&lt;property id=&quot;20148&quot; value=&quot;5&quot;/&gt;&lt;property id=&quot;20300&quot; value=&quot;Slide 86 - &amp;quot;Generating an MITC-4 Letter (Continued)&amp;quot;&quot;/&gt;&lt;property id=&quot;20307&quot; value=&quot;320&quot;/&gt;&lt;/object&gt;&lt;object type=&quot;3&quot; unique_id=&quot;10089&quot;&gt;&lt;property id=&quot;20148&quot; value=&quot;5&quot;/&gt;&lt;property id=&quot;20300&quot; value=&quot;Slide 87 - &amp;quot;Generating an MITC-4 Letter (Continued)&amp;quot;&quot;/&gt;&lt;property id=&quot;20307&quot; value=&quot;321&quot;/&gt;&lt;/object&gt;&lt;object type=&quot;3&quot; unique_id=&quot;10090&quot;&gt;&lt;property id=&quot;20148&quot; value=&quot;5&quot;/&gt;&lt;property id=&quot;20300&quot; value=&quot;Slide 88 - &amp;quot;MITC-4 Limitations&amp;quot;&quot;/&gt;&lt;property id=&quot;20307&quot; value=&quot;322&quot;/&gt;&lt;/object&gt;&lt;object type=&quot;3&quot; unique_id=&quot;10091&quot;&gt;&lt;property id=&quot;20148&quot; value=&quot;5&quot;/&gt;&lt;property id=&quot;20300&quot; value=&quot;Slide 89 - &amp;quot;MITC-4 Automation&amp;quot;&quot;/&gt;&lt;property id=&quot;20307&quot; value=&quot;323&quot;/&gt;&lt;/object&gt;&lt;object type=&quot;3&quot; unique_id=&quot;10092&quot;&gt;&lt;property id=&quot;20148&quot; value=&quot;5&quot;/&gt;&lt;property id=&quot;20300&quot; value=&quot;Slide 90 - &amp;quot;Mitigating Circumstances - Scenarios&amp;quot;&quot;/&gt;&lt;property id=&quot;20307&quot; value=&quot;384&quot;/&gt;&lt;/object&gt;&lt;object type=&quot;3&quot; unique_id=&quot;10094&quot;&gt;&lt;property id=&quot;20148&quot; value=&quot;5&quot;/&gt;&lt;property id=&quot;20300&quot; value=&quot;Slide 91 - &amp;quot;Summary&amp;quot;&quot;/&gt;&lt;property id=&quot;20307&quot; value=&quot;296&quot;/&gt;&lt;/object&gt;&lt;object type=&quot;3&quot; unique_id=&quot;10095&quot;&gt;&lt;property id=&quot;20148&quot; value=&quot;5&quot;/&gt;&lt;property id=&quot;20300&quot; value=&quot;Slide 92 - &amp;quot;Questions?&amp;quot;&quot;/&gt;&lt;property id=&quot;20307&quot; value=&quot;297&quot;/&gt;&lt;/object&gt;&lt;object type=&quot;3&quot; unique_id=&quot;10096&quot;&gt;&lt;property id=&quot;20148&quot; value=&quot;5&quot;/&gt;&lt;property id=&quot;20300&quot; value=&quot;Slide 93 - &amp;quot;TMS Assessment and Survey&amp;quot;&quot;/&gt;&lt;property id=&quot;20307&quot; value=&quot;298&quot;/&gt;&lt;/object&gt;&lt;object type=&quot;3&quot; unique_id=&quot;10097&quot;&gt;&lt;property id=&quot;20148&quot; value=&quot;5&quot;/&gt;&lt;property id=&quot;20300&quot; value=&quot;Slide 4 - &amp;quot;Terminology&amp;quot;&quot;/&gt;&lt;property id=&quot;20307&quot; value=&quot;387&quot;/&gt;&lt;/object&gt;&lt;object type=&quot;3&quot; unique_id=&quot;10098&quot;&gt;&lt;property id=&quot;20148&quot; value=&quot;5&quot;/&gt;&lt;property id=&quot;20300&quot; value=&quot;Slide 5 - &amp;quot;Mitigating Circumstances (MITCs)&amp;quot;&quot;/&gt;&lt;property id=&quot;20307&quot; value=&quot;386&quot;/&gt;&lt;/object&gt;&lt;object type=&quot;3&quot; unique_id=&quot;10099&quot;&gt;&lt;property id=&quot;20148&quot; value=&quot;5&quot;/&gt;&lt;property id=&quot;20300&quot; value=&quot;Slide 11 - &amp;quot;Comprehension Check&amp;quot;&quot;/&gt;&lt;property id=&quot;20307&quot; value=&quot;385&quot;/&gt;&lt;/object&gt;&lt;object type=&quot;3&quot; unique_id=&quot;10100&quot;&gt;&lt;property id=&quot;20148&quot; value=&quot;5&quot;/&gt;&lt;property id=&quot;20300&quot; value=&quot;Slide 1&quot;/&gt;&lt;property id=&quot;20307&quot; value=&quot;38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AE0B4926CF7E46BEECD46D848076E0" ma:contentTypeVersion="0" ma:contentTypeDescription="Create a new document." ma:contentTypeScope="" ma:versionID="c1017a0b1bede289e3bb4267a78595b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CD3E21-DD47-4C8B-BFCB-736299E7A3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3FFBF52-CA27-49CE-BC0D-6472A767BE02}">
  <ds:schemaRefs>
    <ds:schemaRef ds:uri="http://schemas.microsoft.com/sharepoint/v3/contenttype/forms"/>
  </ds:schemaRefs>
</ds:datastoreItem>
</file>

<file path=customXml/itemProps3.xml><?xml version="1.0" encoding="utf-8"?>
<ds:datastoreItem xmlns:ds="http://schemas.openxmlformats.org/officeDocument/2006/customXml" ds:itemID="{EE589B4C-95E5-4A69-A5B6-12ACA6FFF17A}">
  <ds:schemaRefs>
    <ds:schemaRef ds:uri="http://schemas.microsoft.com/office/2006/documentManagement/types"/>
    <ds:schemaRef ds:uri="http://purl.org/dc/term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26371</TotalTime>
  <Words>4690</Words>
  <Application>Microsoft Office PowerPoint</Application>
  <PresentationFormat>On-screen Show (4:3)</PresentationFormat>
  <Paragraphs>674</Paragraphs>
  <Slides>93</Slides>
  <Notes>92</Notes>
  <HiddenSlides>0</HiddenSlides>
  <MMClips>0</MMClips>
  <ScaleCrop>false</ScaleCrop>
  <HeadingPairs>
    <vt:vector size="4" baseType="variant">
      <vt:variant>
        <vt:lpstr>Theme</vt:lpstr>
      </vt:variant>
      <vt:variant>
        <vt:i4>2</vt:i4>
      </vt:variant>
      <vt:variant>
        <vt:lpstr>Slide Titles</vt:lpstr>
      </vt:variant>
      <vt:variant>
        <vt:i4>93</vt:i4>
      </vt:variant>
    </vt:vector>
  </HeadingPairs>
  <TitlesOfParts>
    <vt:vector size="95" baseType="lpstr">
      <vt:lpstr>Office Theme</vt:lpstr>
      <vt:lpstr>1_Office Theme</vt:lpstr>
      <vt:lpstr>PowerPoint Presentation</vt:lpstr>
      <vt:lpstr>Overview of Today’s Training</vt:lpstr>
      <vt:lpstr>Lesson Objectives</vt:lpstr>
      <vt:lpstr>Terminology</vt:lpstr>
      <vt:lpstr>Mitigating Circumstances (MITCs)</vt:lpstr>
      <vt:lpstr>Acceptable Mitigating Circumstances</vt:lpstr>
      <vt:lpstr>Drop Period</vt:lpstr>
      <vt:lpstr>Punitive Grades</vt:lpstr>
      <vt:lpstr>Non-Punitive Grades</vt:lpstr>
      <vt:lpstr>VA Form 22-1999B &amp; 22-1999 (AM1999) </vt:lpstr>
      <vt:lpstr>Comprehension Check</vt:lpstr>
      <vt:lpstr>Adjustments to Enrollments &amp; MITCs</vt:lpstr>
      <vt:lpstr>Adjustments to Enrollments </vt:lpstr>
      <vt:lpstr>Adjustments to Enrollments (Continued)</vt:lpstr>
      <vt:lpstr>Comprehension Check</vt:lpstr>
      <vt:lpstr>Six Credit Hour Exclusion (6X) - Defined </vt:lpstr>
      <vt:lpstr>Six Credit Hour Exclusion (6X)</vt:lpstr>
      <vt:lpstr>Six Credit Hour Exclusion (6X) - Application</vt:lpstr>
      <vt:lpstr>Comprehension Check</vt:lpstr>
      <vt:lpstr>Protected  Unprotected Hours</vt:lpstr>
      <vt:lpstr>Effective Dates of Terminations</vt:lpstr>
      <vt:lpstr>Effective Dates of Terminations (Continued)</vt:lpstr>
      <vt:lpstr>Effective Dates of Terminations (Continued)</vt:lpstr>
      <vt:lpstr>Comprehension Check</vt:lpstr>
      <vt:lpstr>Effective Dates of Reductions</vt:lpstr>
      <vt:lpstr>Effective Dates of Reductions (Continued)</vt:lpstr>
      <vt:lpstr>Effective Dates of Reductions (Continued)</vt:lpstr>
      <vt:lpstr>Comprehension Check</vt:lpstr>
      <vt:lpstr>Changes to Enrollment (VA Forms 22-1999 &amp; 1999B) </vt:lpstr>
      <vt:lpstr>Terminations and IT Systems</vt:lpstr>
      <vt:lpstr>Terminations in LTS</vt:lpstr>
      <vt:lpstr>VA-Once</vt:lpstr>
      <vt:lpstr>Amendment  Correction</vt:lpstr>
      <vt:lpstr>Demonstration - Amendment vs. Correction</vt:lpstr>
      <vt:lpstr>Comprehension Check</vt:lpstr>
      <vt:lpstr>Processing MITCs in the LTS</vt:lpstr>
      <vt:lpstr>Notification Letters</vt:lpstr>
      <vt:lpstr>Mitigating Circumstances are Required  (MITC-1)</vt:lpstr>
      <vt:lpstr>Generating an MITC-1 Letter</vt:lpstr>
      <vt:lpstr>Generating an MITC-1 Letter (Continued)</vt:lpstr>
      <vt:lpstr>Generating an MITC-1 Letter:  Do Not Apply 6X</vt:lpstr>
      <vt:lpstr>Demonstration - Generating an MITC-1 Letter:  Do Not Apply 6X</vt:lpstr>
      <vt:lpstr>Generating an MITC-1 Letter - Scenario 1 </vt:lpstr>
      <vt:lpstr>Generating an MITC-1 Letter:  Scenario 1</vt:lpstr>
      <vt:lpstr>Generating a MITC-1 Letter:  Scenario 1 (Continued) </vt:lpstr>
      <vt:lpstr>Generating an MITC-1 Letter:  Scenario 2 </vt:lpstr>
      <vt:lpstr>Scenario 2 - 6X Applicable Charges  (6X Placeholders)</vt:lpstr>
      <vt:lpstr>Scenario 2 - 6X Applicable Charges  (6X Placeholders) (Continued)</vt:lpstr>
      <vt:lpstr>Scenario 2 - 6X Applicable Charges  (6X Placeholders) (Continued)</vt:lpstr>
      <vt:lpstr>Scenario 2 - 6X Applicable Charges  (6X Placeholders) - Examples</vt:lpstr>
      <vt:lpstr>MITC-1 Letter:  Scenario 2 (6X Placeholders)</vt:lpstr>
      <vt:lpstr>MITC-1 Letter:  Scenario 2</vt:lpstr>
      <vt:lpstr>MITC-1 Letter:  Scenario 2 (Continued)</vt:lpstr>
      <vt:lpstr>MITC-1 Limitations</vt:lpstr>
      <vt:lpstr>MITC-1 Automation</vt:lpstr>
      <vt:lpstr>Comprehension Check</vt:lpstr>
      <vt:lpstr>MITCs Received  but Not Accepted Letter  (MITC-2)</vt:lpstr>
      <vt:lpstr>Generating an MITC-2 Letter</vt:lpstr>
      <vt:lpstr>MITCs “Are Provided” Box</vt:lpstr>
      <vt:lpstr>Generating an MITC-2 Letter:  Received After Development</vt:lpstr>
      <vt:lpstr>Generating an MITC-2 Letter</vt:lpstr>
      <vt:lpstr>Generating an MITC-2 Letter (Continued)</vt:lpstr>
      <vt:lpstr>Generating a MITC-2 Letter (Continued)</vt:lpstr>
      <vt:lpstr>Generating a MITC-2 Letter (Continued)</vt:lpstr>
      <vt:lpstr>MITC-2  Letter</vt:lpstr>
      <vt:lpstr>MITC-2 – Automation</vt:lpstr>
      <vt:lpstr>Comprehension Check</vt:lpstr>
      <vt:lpstr>Mitigating Circumstances Received  and Accepted Letter  (MITC-3)</vt:lpstr>
      <vt:lpstr>Generating an MITC-3 Letter</vt:lpstr>
      <vt:lpstr>Mitigating Circumstances  “Are Acceptable” Box</vt:lpstr>
      <vt:lpstr>Generating an MITC-3 Letter</vt:lpstr>
      <vt:lpstr>Generating a MITC-3 Letter: Received After Development</vt:lpstr>
      <vt:lpstr>Generating an MITC-3 Letter</vt:lpstr>
      <vt:lpstr>Generating a MITC-3 Letter (Continued)</vt:lpstr>
      <vt:lpstr>Generating an MITC-3 Letter (Continued)</vt:lpstr>
      <vt:lpstr>Generating an MITC-3 Letter (Continued)</vt:lpstr>
      <vt:lpstr>Generating an MITC-3 Letter (Continued)</vt:lpstr>
      <vt:lpstr>Generating an MITC-3 Letter (Continued)</vt:lpstr>
      <vt:lpstr>Generating an MITC-3 Letter (Continued)</vt:lpstr>
      <vt:lpstr>MITC-3 Letter –  Limitations Collection Code</vt:lpstr>
      <vt:lpstr>MITC-3 Letter –  Automation</vt:lpstr>
      <vt:lpstr>Six Credit Hours Exclusion (6X) Granted for Withdrawal/Termination  (MITC-4)</vt:lpstr>
      <vt:lpstr>Generating an MITC-4 Letter</vt:lpstr>
      <vt:lpstr>Generating an MITC-4 Letter (Continued)</vt:lpstr>
      <vt:lpstr>Generating an MITC-4 Letter (Continued)</vt:lpstr>
      <vt:lpstr>Generating an MITC-4 Letter (Continued)</vt:lpstr>
      <vt:lpstr>Generating an MITC-4 Letter (Continued)</vt:lpstr>
      <vt:lpstr>MITC-4 Limitations</vt:lpstr>
      <vt:lpstr>MITC-4 Automation</vt:lpstr>
      <vt:lpstr>Mitigating Circumstances - Scenarios</vt:lpstr>
      <vt:lpstr>Summary</vt:lpstr>
      <vt:lpstr>Questions?</vt:lpstr>
      <vt:lpstr>TMS Assessment and Survey</vt:lpstr>
    </vt:vector>
  </TitlesOfParts>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Processing Mitigating Circumstances for Post 9/11 GI Bill Claims PowerPoint Presentation</dc:title>
  <dc:subject>EDU, VCE</dc:subject>
  <dc:creator>Department of Veterans Affairs, Veterans Benefits Administration, Education Service, STAFF</dc:creator>
  <cp:keywords>processing, mitigating, circumstances, post, 9/11, GI Bill, MITC</cp:keywords>
  <dc:description>This lesson provides the requirements to process changes in enrollments involving MITCs.</dc:description>
  <cp:lastModifiedBy>Sochar, Lisa</cp:lastModifiedBy>
  <cp:revision>455</cp:revision>
  <cp:lastPrinted>2014-12-11T15:38:44Z</cp:lastPrinted>
  <dcterms:created xsi:type="dcterms:W3CDTF">2014-09-26T18:35:36Z</dcterms:created>
  <dcterms:modified xsi:type="dcterms:W3CDTF">2016-02-17T12:52:35Z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0x010100C6AE0B4926CF7E46BEECD46D848076E0</vt:lpwstr>
  </property>
  <property fmtid="{D5CDD505-2E9C-101B-9397-08002B2CF9AE}" pid="3" name="Language">
    <vt:lpwstr>en</vt:lpwstr>
  </property>
  <property fmtid="{D5CDD505-2E9C-101B-9397-08002B2CF9AE}" pid="4" name="Type">
    <vt:lpwstr>Presentation</vt:lpwstr>
  </property>
</Properties>
</file>