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21" r:id="rId6"/>
  </p:sldMasterIdLst>
  <p:notesMasterIdLst>
    <p:notesMasterId r:id="rId27"/>
  </p:notesMasterIdLst>
  <p:handoutMasterIdLst>
    <p:handoutMasterId r:id="rId28"/>
  </p:handoutMasterIdLst>
  <p:sldIdLst>
    <p:sldId id="256" r:id="rId7"/>
    <p:sldId id="263" r:id="rId8"/>
    <p:sldId id="359" r:id="rId9"/>
    <p:sldId id="388" r:id="rId10"/>
    <p:sldId id="396" r:id="rId11"/>
    <p:sldId id="395" r:id="rId12"/>
    <p:sldId id="394" r:id="rId13"/>
    <p:sldId id="393" r:id="rId14"/>
    <p:sldId id="392" r:id="rId15"/>
    <p:sldId id="397" r:id="rId16"/>
    <p:sldId id="398" r:id="rId17"/>
    <p:sldId id="399" r:id="rId18"/>
    <p:sldId id="391" r:id="rId19"/>
    <p:sldId id="403" r:id="rId20"/>
    <p:sldId id="402" r:id="rId21"/>
    <p:sldId id="401" r:id="rId22"/>
    <p:sldId id="400" r:id="rId23"/>
    <p:sldId id="404" r:id="rId24"/>
    <p:sldId id="357" r:id="rId25"/>
    <p:sldId id="405" r:id="rId26"/>
  </p:sldIdLst>
  <p:sldSz cx="9144000" cy="6858000" type="screen4x3"/>
  <p:notesSz cx="7010400" cy="92964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4B7D"/>
    <a:srgbClr val="000066"/>
    <a:srgbClr val="CC0000"/>
    <a:srgbClr val="BBBBFF"/>
    <a:srgbClr val="ABABFF"/>
    <a:srgbClr val="1D3275"/>
    <a:srgbClr val="0033CC"/>
    <a:srgbClr val="00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88" autoAdjust="0"/>
    <p:restoredTop sz="94295" autoAdjust="0"/>
  </p:normalViewPr>
  <p:slideViewPr>
    <p:cSldViewPr showGuides="1">
      <p:cViewPr varScale="1">
        <p:scale>
          <a:sx n="106" d="100"/>
          <a:sy n="106" d="100"/>
        </p:scale>
        <p:origin x="930" y="78"/>
      </p:cViewPr>
      <p:guideLst>
        <p:guide orient="horz" pos="216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1164" y="-60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1746BD9-FC54-4245-AFFE-FF431E634F3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589F308-E478-44C9-930C-812474842A7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1450" y="0"/>
            <a:ext cx="30416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A43C6DDC-8A22-4009-8996-ABF3D56FD64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1100"/>
            <a:ext cx="3043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10B0679F-7B0E-4226-85F3-ADF396A024D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1450" y="8801100"/>
            <a:ext cx="30416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CF62881-5C7F-4BC2-8B9B-399AA12BB1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C21FB3F-08C2-4712-868C-9DE10CE442B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/>
            </a:lvl1pPr>
          </a:lstStyle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F312527-A878-4812-B3A8-B0070C69844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7345476D-9AA9-402D-9E1C-5737B44F76F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1263" y="708025"/>
            <a:ext cx="4594225" cy="34448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A953105-F25C-4968-97DE-F85D7054042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89438"/>
            <a:ext cx="5140325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1AE24BCE-B7B7-4F75-ABAA-8A0AA17FDE0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6663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C5A8A75D-FB20-4F64-9D68-2AE7630A3B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56663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/>
            </a:lvl1pPr>
          </a:lstStyle>
          <a:p>
            <a:pPr>
              <a:defRPr/>
            </a:pPr>
            <a:fld id="{ED16CE95-CE70-4F02-84D5-598445CBBB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B61969B-AFDF-4FA4-ADEB-0CD3AE12806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VBA Overview</a:t>
            </a:r>
          </a:p>
        </p:txBody>
      </p:sp>
      <p:sp>
        <p:nvSpPr>
          <p:cNvPr id="6147" name="Rectangle 7">
            <a:extLst>
              <a:ext uri="{FF2B5EF4-FFF2-40B4-BE49-F238E27FC236}">
                <a16:creationId xmlns:a16="http://schemas.microsoft.com/office/drawing/2014/main" id="{0AA752A8-2D98-4CEB-883E-F6524AA27B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97F449-2009-4C45-AB70-40898A46A82C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F9F7BF0-6008-405F-B9D9-4BF80258F6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46C80D92-A32E-4D6B-98E4-2CE0C4F949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4513" y="4418013"/>
            <a:ext cx="5921375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altLang="en-US" sz="1600" b="1"/>
          </a:p>
        </p:txBody>
      </p:sp>
      <p:sp>
        <p:nvSpPr>
          <p:cNvPr id="6150" name="Footer Placeholder 5">
            <a:extLst>
              <a:ext uri="{FF2B5EF4-FFF2-40B4-BE49-F238E27FC236}">
                <a16:creationId xmlns:a16="http://schemas.microsoft.com/office/drawing/2014/main" id="{8A4E9ECD-2DAC-45FA-85AD-10325A267BD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B1CDC1A4-329A-42D2-998D-960A22B66F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7F54492-87A5-42C6-B0FD-8B33DC16DE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Footer Placeholder 3">
            <a:extLst>
              <a:ext uri="{FF2B5EF4-FFF2-40B4-BE49-F238E27FC236}">
                <a16:creationId xmlns:a16="http://schemas.microsoft.com/office/drawing/2014/main" id="{A21E456E-F607-428B-8620-3584A63EB9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EF93B2D-AD81-4DE9-8738-4F8E082B47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D80B8EF-6252-42D6-A12D-10CF677B16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Footer Placeholder 3">
            <a:extLst>
              <a:ext uri="{FF2B5EF4-FFF2-40B4-BE49-F238E27FC236}">
                <a16:creationId xmlns:a16="http://schemas.microsoft.com/office/drawing/2014/main" id="{16AA25B4-52A4-4909-BA06-B3DED6D781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A7A5A9A-479E-4AC8-A7ED-CA2564CAAC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30782549-4480-4ABE-8752-A8D6C0F678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Footer Placeholder 3">
            <a:extLst>
              <a:ext uri="{FF2B5EF4-FFF2-40B4-BE49-F238E27FC236}">
                <a16:creationId xmlns:a16="http://schemas.microsoft.com/office/drawing/2014/main" id="{713CCA86-C6CC-4868-B975-53005BDDFD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210E73C-447C-47F7-8020-93F3900E2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3A419C8-D9EB-4251-95B4-1425C92EEB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Footer Placeholder 3">
            <a:extLst>
              <a:ext uri="{FF2B5EF4-FFF2-40B4-BE49-F238E27FC236}">
                <a16:creationId xmlns:a16="http://schemas.microsoft.com/office/drawing/2014/main" id="{CAF5168C-1197-4AB8-843D-DEF72E5FDF9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264843CD-23F0-4761-A811-B96631F9B2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3282EE32-A09F-4BDE-B201-980989060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Footer Placeholder 3">
            <a:extLst>
              <a:ext uri="{FF2B5EF4-FFF2-40B4-BE49-F238E27FC236}">
                <a16:creationId xmlns:a16="http://schemas.microsoft.com/office/drawing/2014/main" id="{0530B2C7-E8A3-40E7-BCAF-A14EFE08D0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8901ADA-2924-4122-BB5E-505B8A5CF5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2B8D8246-8B1B-4B20-9C3A-2B98911C59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Footer Placeholder 3">
            <a:extLst>
              <a:ext uri="{FF2B5EF4-FFF2-40B4-BE49-F238E27FC236}">
                <a16:creationId xmlns:a16="http://schemas.microsoft.com/office/drawing/2014/main" id="{B5282BA9-7664-4B25-9FD8-046BA34560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B995DBF9-8D80-43CF-9F14-B84ACAF370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C44F36F-AF4E-4A1B-A9AD-5843BCCC08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Footer Placeholder 3">
            <a:extLst>
              <a:ext uri="{FF2B5EF4-FFF2-40B4-BE49-F238E27FC236}">
                <a16:creationId xmlns:a16="http://schemas.microsoft.com/office/drawing/2014/main" id="{A313F1D0-0E2C-443A-B6FB-4B8E9770F8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240E302C-10F6-4518-BAFA-70DECA7A21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E32E4E14-0028-4185-B352-282687F46B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9940" name="Footer Placeholder 3">
            <a:extLst>
              <a:ext uri="{FF2B5EF4-FFF2-40B4-BE49-F238E27FC236}">
                <a16:creationId xmlns:a16="http://schemas.microsoft.com/office/drawing/2014/main" id="{71749411-A086-461E-A37C-399370AFD7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13F9E376-3F45-479F-8DC0-2D79BCD109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92C703FC-6435-4C63-908D-D85F9D171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41988" name="Header Placeholder 3">
            <a:extLst>
              <a:ext uri="{FF2B5EF4-FFF2-40B4-BE49-F238E27FC236}">
                <a16:creationId xmlns:a16="http://schemas.microsoft.com/office/drawing/2014/main" id="{F086292C-7B26-4CD1-8E81-F17DE69857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VBA Overview</a:t>
            </a:r>
          </a:p>
        </p:txBody>
      </p:sp>
      <p:sp>
        <p:nvSpPr>
          <p:cNvPr id="41989" name="Footer Placeholder 4">
            <a:extLst>
              <a:ext uri="{FF2B5EF4-FFF2-40B4-BE49-F238E27FC236}">
                <a16:creationId xmlns:a16="http://schemas.microsoft.com/office/drawing/2014/main" id="{8ED07122-CC6B-4C39-9805-1B06722EAF0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1990" name="Slide Number Placeholder 5">
            <a:extLst>
              <a:ext uri="{FF2B5EF4-FFF2-40B4-BE49-F238E27FC236}">
                <a16:creationId xmlns:a16="http://schemas.microsoft.com/office/drawing/2014/main" id="{D9C16B36-3327-4A8F-B8AD-DF8004B13E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C10500-D5B1-4D76-BAB5-D79F424728A2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B6DA7F6-D5D7-4BBD-AB76-CFBDE9DF4C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88AEE4D-8E14-4D9F-8F81-4214FE4461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6" name="Footer Placeholder 3">
            <a:extLst>
              <a:ext uri="{FF2B5EF4-FFF2-40B4-BE49-F238E27FC236}">
                <a16:creationId xmlns:a16="http://schemas.microsoft.com/office/drawing/2014/main" id="{B2CFE03A-C576-465F-950B-DD4EE82AFF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530E53A-60F5-4E8B-9003-F537068AED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8515F69-C8A0-48D9-9246-3EB3F4AA9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Footer Placeholder 3">
            <a:extLst>
              <a:ext uri="{FF2B5EF4-FFF2-40B4-BE49-F238E27FC236}">
                <a16:creationId xmlns:a16="http://schemas.microsoft.com/office/drawing/2014/main" id="{96DFFB84-EEBB-49B8-BEDE-D91084EE71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43C0FED-F5F5-419C-864E-93A0007175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13B2FBF-9097-4867-98E6-DD3E024C0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Footer Placeholder 3">
            <a:extLst>
              <a:ext uri="{FF2B5EF4-FFF2-40B4-BE49-F238E27FC236}">
                <a16:creationId xmlns:a16="http://schemas.microsoft.com/office/drawing/2014/main" id="{B7431A95-B84F-4D43-9610-433215E105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C75BCD0-50FD-41A6-AAE9-09E0FEC1C1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F1AFC62-B52C-498C-A28A-41ACE17C46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Footer Placeholder 3">
            <a:extLst>
              <a:ext uri="{FF2B5EF4-FFF2-40B4-BE49-F238E27FC236}">
                <a16:creationId xmlns:a16="http://schemas.microsoft.com/office/drawing/2014/main" id="{BA95E4E7-1939-4945-8E3C-109260DF30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4DC48DA-FAC5-451B-A10E-D5A8F5B803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CE596E0-532B-48B3-B53A-9E978B86B7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Footer Placeholder 3">
            <a:extLst>
              <a:ext uri="{FF2B5EF4-FFF2-40B4-BE49-F238E27FC236}">
                <a16:creationId xmlns:a16="http://schemas.microsoft.com/office/drawing/2014/main" id="{F8A3C69E-F60F-4F54-A205-7AF24CCC7C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FC79C7F-40F8-4009-8F8D-9FF58260E7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983564C-0A02-4873-A752-DF7D0581B6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Footer Placeholder 3">
            <a:extLst>
              <a:ext uri="{FF2B5EF4-FFF2-40B4-BE49-F238E27FC236}">
                <a16:creationId xmlns:a16="http://schemas.microsoft.com/office/drawing/2014/main" id="{89F2249C-A829-45CE-B807-56B3BC2CA3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00ECEF8-C544-4F10-9BE6-4BE393BE08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0ED368B-2D5D-4468-935E-F56D64BBAD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Footer Placeholder 3">
            <a:extLst>
              <a:ext uri="{FF2B5EF4-FFF2-40B4-BE49-F238E27FC236}">
                <a16:creationId xmlns:a16="http://schemas.microsoft.com/office/drawing/2014/main" id="{C8DD5289-CA65-4CFE-8973-C4D5B0D144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399D965-E9A9-485A-83BC-FB3751E27B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82AA451-D349-41F3-8A39-0A1A5883BF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Footer Placeholder 3">
            <a:extLst>
              <a:ext uri="{FF2B5EF4-FFF2-40B4-BE49-F238E27FC236}">
                <a16:creationId xmlns:a16="http://schemas.microsoft.com/office/drawing/2014/main" id="{28AC1D81-D149-40ED-88EA-6B38B50D29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240047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B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9322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3983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78644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4D1772E-62AC-4A7B-9BEF-36E5B19BCE4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65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885566"/>
            <a:ext cx="9144000" cy="1086867"/>
          </a:xfrm>
        </p:spPr>
        <p:txBody>
          <a:bodyPr anchor="t">
            <a:noAutofit/>
          </a:bodyPr>
          <a:lstStyle>
            <a:lvl1pPr algn="ctr">
              <a:defRPr sz="7200" b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Questions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B7E9697-0229-4632-BC22-566AD832817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479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25054" indent="-20836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2938" indent="-21788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15579" indent="-17264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Fifth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B7E9697-0229-4632-BC22-566AD832817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018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609412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8EE9AE6F-4B3C-4E86-8F2E-78010C56FB5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0D4F1-C20C-44AB-B894-5BE6D8E79A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26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" y="682977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B7E9697-0229-4632-BC22-566AD832817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90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</p:sldLayoutIdLst>
  <p:hf hdr="0" ftr="0" dt="0"/>
  <p:txStyles>
    <p:titleStyle>
      <a:lvl1pPr algn="ctr" defTabSz="289322" rtl="0" eaLnBrk="1" latinLnBrk="0" hangingPunct="1">
        <a:spcBef>
          <a:spcPct val="0"/>
        </a:spcBef>
        <a:buNone/>
        <a:defRPr sz="28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44661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89322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3983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78644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95635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aww.vrm.km.va.gov/system/templates/selfservice/va_kanew/help/agent/locale/en-US/portal/554400000001034/topic/554400000003364/Pensio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>
            <a:extLst>
              <a:ext uri="{FF2B5EF4-FFF2-40B4-BE49-F238E27FC236}">
                <a16:creationId xmlns:a16="http://schemas.microsoft.com/office/drawing/2014/main" id="{F3AFE75A-E7AA-483B-924A-18D4E60693F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b="1" dirty="0">
                <a:solidFill>
                  <a:srgbClr val="1F4B7D"/>
                </a:solidFill>
                <a:latin typeface="+mj-lt"/>
              </a:rPr>
              <a:t>Pension Management Centers</a:t>
            </a:r>
            <a:endParaRPr lang="en-US" i="1" dirty="0">
              <a:solidFill>
                <a:srgbClr val="1F4B7D"/>
              </a:solidFill>
              <a:latin typeface="+mj-lt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7D9708F-52CD-42A3-A74B-7B3883C03591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1F4B7D"/>
                </a:solidFill>
                <a:latin typeface="+mj-lt"/>
              </a:rPr>
              <a:t>Compensation Service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9CC49E-6F06-4382-B3C6-AD9A9E0250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1F4B7D"/>
                </a:solidFill>
              </a:rPr>
              <a:t>January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3C1C43BB-D3E7-423D-9479-2EE6F224F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>
                <a:effectLst/>
              </a:rPr>
              <a:t>Qualifying Service</a:t>
            </a:r>
            <a:endParaRPr lang="en-US" altLang="en-US">
              <a:effectLst/>
            </a:endParaRP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B04FFF8C-3FE1-4D39-8DDE-17075D99BB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409815"/>
            <a:ext cx="8229600" cy="3916363"/>
          </a:xfrm>
          <a:prstGeom prst="rect">
            <a:avLst/>
          </a:prstGeom>
        </p:spPr>
        <p:txBody>
          <a:bodyPr/>
          <a:lstStyle/>
          <a:p>
            <a:pPr lvl="1">
              <a:buClr>
                <a:schemeClr val="tx1"/>
              </a:buClr>
            </a:pPr>
            <a:r>
              <a:rPr lang="en-US" altLang="en-US" sz="2000" dirty="0"/>
              <a:t>Prior to September 7, 1980 and has completed a continuous period of active duty of at least 90 days, or </a:t>
            </a:r>
          </a:p>
          <a:p>
            <a:pPr lvl="1">
              <a:buClr>
                <a:schemeClr val="tx1"/>
              </a:buClr>
            </a:pPr>
            <a:r>
              <a:rPr lang="en-US" altLang="en-US" sz="2000" dirty="0"/>
              <a:t>After September 7, 1980 and, has completed a continuous period of active duty of at least </a:t>
            </a:r>
            <a:r>
              <a:rPr lang="en-US" altLang="en-US" sz="2000" b="1" dirty="0"/>
              <a:t>24 months </a:t>
            </a:r>
            <a:r>
              <a:rPr lang="en-US" altLang="en-US" sz="2000" dirty="0"/>
              <a:t>or the full period for which a person is called or ordered into active duty.</a:t>
            </a:r>
          </a:p>
          <a:p>
            <a:pPr lvl="1">
              <a:buClr>
                <a:schemeClr val="tx1"/>
              </a:buClr>
            </a:pPr>
            <a:r>
              <a:rPr lang="en-US" altLang="en-US" sz="2000" dirty="0"/>
              <a:t>In addition, the Veteran must have at least </a:t>
            </a:r>
            <a:r>
              <a:rPr lang="en-US" altLang="en-US" sz="2000" b="1" u="sng" dirty="0"/>
              <a:t>one</a:t>
            </a:r>
            <a:r>
              <a:rPr lang="en-US" altLang="en-US" sz="2000" dirty="0"/>
              <a:t> day of wartime service.</a:t>
            </a:r>
          </a:p>
          <a:p>
            <a:pPr lvl="1">
              <a:buClr>
                <a:schemeClr val="tx1"/>
              </a:buClr>
            </a:pPr>
            <a:endParaRPr lang="en-US" altLang="en-US" dirty="0"/>
          </a:p>
          <a:p>
            <a:pPr algn="ctr">
              <a:buClr>
                <a:schemeClr val="tx1"/>
              </a:buClr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See Attachment C: Wartime Service Chart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A19C52-6F24-494C-94F1-F3E74B9A5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E9697-0229-4632-BC22-566AD832817C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EE3A30-0579-4AB7-B175-CB91409D6E7A}"/>
              </a:ext>
            </a:extLst>
          </p:cNvPr>
          <p:cNvSpPr txBox="1"/>
          <p:nvPr/>
        </p:nvSpPr>
        <p:spPr>
          <a:xfrm>
            <a:off x="457200" y="2009705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000" dirty="0"/>
              <a:t>If he/she entered service: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extLst>
              <a:ext uri="{FF2B5EF4-FFF2-40B4-BE49-F238E27FC236}">
                <a16:creationId xmlns:a16="http://schemas.microsoft.com/office/drawing/2014/main" id="{9FF5CD34-423B-4A6D-B9F0-EA7CAC1824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>
                <a:effectLst/>
              </a:rPr>
              <a:t>Income Criteria</a:t>
            </a:r>
            <a:endParaRPr lang="en-US" altLang="en-US">
              <a:effectLst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75D5050-8A2F-4EB3-BC65-41B1F5E078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Countable income determines the rate of: </a:t>
            </a:r>
          </a:p>
          <a:p>
            <a:pPr marL="511175" lvl="1" indent="-225425">
              <a:buClr>
                <a:schemeClr val="tx1"/>
              </a:buClr>
              <a:defRPr/>
            </a:pPr>
            <a:r>
              <a:rPr lang="en-US" dirty="0"/>
              <a:t>Social Security benefits</a:t>
            </a:r>
          </a:p>
          <a:p>
            <a:pPr marL="511175" lvl="1" indent="-225425">
              <a:buClr>
                <a:schemeClr val="tx1"/>
              </a:buClr>
              <a:defRPr/>
            </a:pPr>
            <a:r>
              <a:rPr lang="en-US" dirty="0"/>
              <a:t>Retirement income</a:t>
            </a:r>
          </a:p>
          <a:p>
            <a:pPr>
              <a:buClr>
                <a:schemeClr val="tx1"/>
              </a:buClr>
              <a:defRPr/>
            </a:pPr>
            <a:r>
              <a:rPr lang="en-US" dirty="0">
                <a:cs typeface="Arial" pitchFamily="34" charset="0"/>
              </a:rPr>
              <a:t>Unreimbursed medical expenses may reduce the countable income.</a:t>
            </a:r>
          </a:p>
          <a:p>
            <a:pPr>
              <a:buClr>
                <a:schemeClr val="tx1"/>
              </a:buClr>
              <a:defRPr/>
            </a:pPr>
            <a:r>
              <a:rPr lang="en-US" dirty="0">
                <a:cs typeface="Arial" pitchFamily="34" charset="0"/>
              </a:rPr>
              <a:t>Examples of allowable medical expenses</a:t>
            </a:r>
          </a:p>
          <a:p>
            <a:pPr marL="511175" lvl="1" indent="-225425">
              <a:buClr>
                <a:schemeClr val="tx1"/>
              </a:buClr>
              <a:defRPr/>
            </a:pPr>
            <a:r>
              <a:rPr lang="en-US" dirty="0"/>
              <a:t>Nursing home fees</a:t>
            </a:r>
          </a:p>
          <a:p>
            <a:pPr marL="511175" lvl="1" indent="-225425">
              <a:buClr>
                <a:schemeClr val="tx1"/>
              </a:buClr>
              <a:defRPr/>
            </a:pPr>
            <a:r>
              <a:rPr lang="en-US" dirty="0"/>
              <a:t>Prescriptions</a:t>
            </a:r>
          </a:p>
          <a:p>
            <a:pPr marL="511175" lvl="1" indent="-225425">
              <a:buClr>
                <a:schemeClr val="tx1"/>
              </a:buClr>
              <a:defRPr/>
            </a:pPr>
            <a:r>
              <a:rPr lang="en-US" dirty="0"/>
              <a:t>Private medical insurance</a:t>
            </a:r>
          </a:p>
          <a:p>
            <a:pPr marL="914400" lvl="1" indent="-457200">
              <a:buClr>
                <a:schemeClr val="tx1"/>
              </a:buClr>
              <a:defRPr/>
            </a:pPr>
            <a:endParaRPr lang="en-US" sz="2000" dirty="0">
              <a:cs typeface="Arial" pitchFamily="34" charset="0"/>
            </a:endParaRPr>
          </a:p>
          <a:p>
            <a:pPr marL="233363" indent="-233363" algn="ctr">
              <a:buClr>
                <a:schemeClr val="tx1"/>
              </a:buClr>
              <a:defRPr/>
            </a:pPr>
            <a:r>
              <a:rPr lang="en-US" sz="1800" dirty="0"/>
              <a:t>Unreimbursed Medical Expenses must exceed the 5% deductible in order to be countable.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8CFC7F-0253-4CE0-917A-DF620CF8D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E9697-0229-4632-BC22-566AD832817C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18381F73-D075-4877-A238-347AAF9DC3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effectLst/>
              </a:rPr>
              <a:t>Maximum Annual Pension Rate</a:t>
            </a:r>
            <a:endParaRPr lang="en-US" dirty="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0253738F-B7E6-4A7E-B72B-7A69D98EC5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057401"/>
            <a:ext cx="8229600" cy="18288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/>
              <a:t>Maximum Annual Pension Rate </a:t>
            </a:r>
            <a:r>
              <a:rPr lang="en-US" dirty="0"/>
              <a:t>(MAPR) is the yearly income limit set by Congress each year.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These rates can be located under </a:t>
            </a:r>
            <a:r>
              <a:rPr lang="en-US" u="sng" dirty="0">
                <a:hlinkClick r:id="rId3"/>
              </a:rPr>
              <a:t>Rate Tables</a:t>
            </a:r>
            <a:r>
              <a:rPr lang="en-US" dirty="0">
                <a:hlinkClick r:id="rId3"/>
              </a:rPr>
              <a:t> </a:t>
            </a:r>
            <a:r>
              <a:rPr lang="en-US" dirty="0"/>
              <a:t>in the Compensation and Pension Knowledge Management Portal (CPKM).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102B01-0814-4A4C-8356-22771BFA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1772E-62AC-4A7B-9BEF-36E5B19BCE48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41B3D7-5953-4403-B3C2-1975B13CFB34}"/>
              </a:ext>
            </a:extLst>
          </p:cNvPr>
          <p:cNvSpPr txBox="1"/>
          <p:nvPr/>
        </p:nvSpPr>
        <p:spPr>
          <a:xfrm>
            <a:off x="457200" y="4063106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Click on hyperlink to demonstrate the MAPR and 5% deductible amounts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303C6013-130D-4ED3-B023-B04901372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>
                <a:effectLst/>
              </a:rPr>
              <a:t>Income for VA Purposes (IVAP)</a:t>
            </a:r>
            <a:endParaRPr lang="en-US" altLang="en-US">
              <a:effectLst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F62D537-7710-4A93-964F-FF1F4F00A1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3269248"/>
            <a:ext cx="8229600" cy="971987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dirty="0"/>
              <a:t>VA pays the difference between the MAPR rate and the claimant’s income for VA purposes (IVAP).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642314-B290-4B4D-A3C1-99F56B5AA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E9697-0229-4632-BC22-566AD832817C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47A515-CDE3-41AA-B3F9-BE6588F37AA8}"/>
              </a:ext>
            </a:extLst>
          </p:cNvPr>
          <p:cNvSpPr txBox="1"/>
          <p:nvPr/>
        </p:nvSpPr>
        <p:spPr>
          <a:xfrm>
            <a:off x="457200" y="2082999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IVAP Formula: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FF3592-D918-465E-B83F-4B1BF88F20E5}"/>
              </a:ext>
            </a:extLst>
          </p:cNvPr>
          <p:cNvSpPr txBox="1"/>
          <p:nvPr/>
        </p:nvSpPr>
        <p:spPr>
          <a:xfrm>
            <a:off x="457200" y="248310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>
              <a:spcAft>
                <a:spcPts val="600"/>
              </a:spcAft>
            </a:pPr>
            <a:r>
              <a:rPr lang="en-US" sz="2000" dirty="0"/>
              <a:t>Annualized countable income – medical expenses + 5% medical deductible = income for VA purposes (IVAP)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>
            <a:extLst>
              <a:ext uri="{FF2B5EF4-FFF2-40B4-BE49-F238E27FC236}">
                <a16:creationId xmlns:a16="http://schemas.microsoft.com/office/drawing/2014/main" id="{F2AF2F85-FC4A-4F2A-8EC9-5C81835A36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>
                <a:effectLst/>
              </a:rPr>
              <a:t>Net Worth Criteria</a:t>
            </a:r>
            <a:endParaRPr lang="en-US" altLang="en-US">
              <a:effectLst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C20383F-F518-4F0C-BEA2-0BC9C25FA8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3878712"/>
            <a:ext cx="8229600" cy="1676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69913" lvl="1" indent="-284163">
              <a:buClr>
                <a:schemeClr val="tx1"/>
              </a:buClr>
              <a:defRPr/>
            </a:pPr>
            <a:r>
              <a:rPr lang="en-US" sz="2000" dirty="0"/>
              <a:t>M21-1, Part V, Subpart iii, Chapter 1, Section J, Net Worth</a:t>
            </a:r>
            <a:endParaRPr lang="en-US" sz="1000" dirty="0"/>
          </a:p>
          <a:p>
            <a:pPr marL="569913" lvl="1" indent="-284163">
              <a:buClr>
                <a:schemeClr val="tx1"/>
              </a:buClr>
              <a:defRPr/>
            </a:pPr>
            <a:r>
              <a:rPr lang="en-US" sz="2000" dirty="0"/>
              <a:t>VA Form 527EZ, Application for Pension</a:t>
            </a:r>
          </a:p>
          <a:p>
            <a:pPr marL="569913" lvl="1" indent="-284163">
              <a:buClr>
                <a:schemeClr val="tx1"/>
              </a:buClr>
              <a:defRPr/>
            </a:pPr>
            <a:r>
              <a:rPr lang="en-US" sz="2000" dirty="0"/>
              <a:t>VA Form 21P-8049, Request for Details for Expenses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56888A-A42F-4CDD-9AB4-A61BB0285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E9697-0229-4632-BC22-566AD832817C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F226D4-9E99-40AE-8986-428DBD14021F}"/>
              </a:ext>
            </a:extLst>
          </p:cNvPr>
          <p:cNvSpPr txBox="1"/>
          <p:nvPr/>
        </p:nvSpPr>
        <p:spPr>
          <a:xfrm>
            <a:off x="457200" y="2057400"/>
            <a:ext cx="82296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000" dirty="0"/>
              <a:t>The market value, less mortgages or other encumbrances, of all real and personal property owned by claimant except the claimant’s single-family dwelling and reasonable personal effects.</a:t>
            </a:r>
          </a:p>
          <a:p>
            <a:pPr>
              <a:defRPr/>
            </a:pPr>
            <a:endParaRPr lang="en-US" sz="2000" dirty="0"/>
          </a:p>
          <a:p>
            <a:pPr>
              <a:buClr>
                <a:schemeClr val="accent6"/>
              </a:buClr>
              <a:defRPr/>
            </a:pPr>
            <a:r>
              <a:rPr lang="en-US" sz="2000" dirty="0"/>
              <a:t>Net Worth requirements: 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extLst>
              <a:ext uri="{FF2B5EF4-FFF2-40B4-BE49-F238E27FC236}">
                <a16:creationId xmlns:a16="http://schemas.microsoft.com/office/drawing/2014/main" id="{445190D8-095A-488E-8F42-CF59E38A66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1"/>
            <a:r>
              <a:rPr lang="en-US" altLang="en-US" b="1">
                <a:effectLst/>
              </a:rPr>
              <a:t>Dependency</a:t>
            </a:r>
            <a:endParaRPr lang="en-US" altLang="en-US">
              <a:effectLst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6C9C4F5-ECFA-4E98-9460-022165865F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2510560"/>
            <a:ext cx="8229600" cy="1905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1175" lvl="1" indent="-285750"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2000" dirty="0"/>
              <a:t>The number of dependents increases the MAPR.</a:t>
            </a:r>
          </a:p>
          <a:p>
            <a:pPr marL="511175" lvl="1" indent="-285750"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2000" dirty="0"/>
              <a:t>Dependent’s income information is required because it is used to determine the Veteran or surviving spouse’s IVAP.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04F0B3-3CF4-49F7-9B6F-F4E54234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1772E-62AC-4A7B-9BEF-36E5B19BCE48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F4F4CF-317D-4661-9EF4-C53344BBEE0B}"/>
              </a:ext>
            </a:extLst>
          </p:cNvPr>
          <p:cNvSpPr txBox="1"/>
          <p:nvPr/>
        </p:nvSpPr>
        <p:spPr>
          <a:xfrm>
            <a:off x="457200" y="2042331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Remember: 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66D42E70-AB05-4649-A9B1-732974EB9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Other PMC Programs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69F61349-817B-4F81-AFFD-2D6B1BB060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dirty="0"/>
              <a:t>Federal Tax Information (FTI) Matches</a:t>
            </a:r>
          </a:p>
          <a:p>
            <a:pPr>
              <a:buClr>
                <a:schemeClr val="tx1"/>
              </a:buClr>
            </a:pPr>
            <a:r>
              <a:rPr lang="en-US" altLang="en-US" dirty="0"/>
              <a:t>Social Security Number and Verification Matches</a:t>
            </a:r>
          </a:p>
          <a:p>
            <a:pPr>
              <a:buClr>
                <a:schemeClr val="tx1"/>
              </a:buClr>
            </a:pPr>
            <a:r>
              <a:rPr lang="en-US" altLang="en-US" dirty="0"/>
              <a:t>Prison and Fugitive Felon Matches</a:t>
            </a:r>
          </a:p>
          <a:p>
            <a:pPr>
              <a:buClr>
                <a:schemeClr val="tx1"/>
              </a:buClr>
            </a:pPr>
            <a:r>
              <a:rPr lang="en-US" altLang="en-US" dirty="0"/>
              <a:t>Work Items</a:t>
            </a:r>
          </a:p>
          <a:p>
            <a:pPr>
              <a:buClr>
                <a:schemeClr val="tx1"/>
              </a:buClr>
            </a:pPr>
            <a:r>
              <a:rPr lang="en-US" altLang="en-US" dirty="0"/>
              <a:t>Incompetency and Competency Determinations</a:t>
            </a:r>
          </a:p>
          <a:p>
            <a:pPr>
              <a:buClr>
                <a:schemeClr val="tx1"/>
              </a:buClr>
            </a:pPr>
            <a:r>
              <a:rPr lang="en-US" altLang="en-US" dirty="0"/>
              <a:t>Loan Guaranty claims based on SC Death, and</a:t>
            </a:r>
          </a:p>
          <a:p>
            <a:pPr>
              <a:buClr>
                <a:schemeClr val="tx1"/>
              </a:buClr>
            </a:pPr>
            <a:r>
              <a:rPr lang="en-US" altLang="en-US" dirty="0"/>
              <a:t>Hospital Adjustments to Pension Awards</a:t>
            </a:r>
          </a:p>
          <a:p>
            <a:pPr>
              <a:buClr>
                <a:srgbClr val="1D3275"/>
              </a:buClr>
              <a:buFont typeface="Wingdings" panose="05000000000000000000" pitchFamily="2" charset="2"/>
              <a:buNone/>
            </a:pPr>
            <a:endParaRPr lang="en-US" altLang="en-US" sz="600" dirty="0"/>
          </a:p>
          <a:p>
            <a:pPr>
              <a:buClr>
                <a:srgbClr val="1D3275"/>
              </a:buClr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76F9EB-DA0F-4010-9156-31587FAA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E9697-0229-4632-BC22-566AD832817C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>
            <a:extLst>
              <a:ext uri="{FF2B5EF4-FFF2-40B4-BE49-F238E27FC236}">
                <a16:creationId xmlns:a16="http://schemas.microsoft.com/office/drawing/2014/main" id="{32CA5F78-61C9-4B5D-943D-F2AADBDF8A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>
                <a:effectLst/>
              </a:rPr>
              <a:t>Document Storage</a:t>
            </a:r>
            <a:endParaRPr lang="en-US" altLang="en-US">
              <a:effectLst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86033E9-104A-4DF0-8B6E-038981121F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r>
              <a:rPr lang="en-US" dirty="0"/>
              <a:t>The PMCs have primarily used Legacy Content Manager (LCM), formerly Virtual VA, as a Veterans electronic claims folder or e-Folder.  </a:t>
            </a:r>
          </a:p>
          <a:p>
            <a:pPr marL="0" indent="0"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r>
              <a:rPr lang="en-US" dirty="0"/>
              <a:t>The PMCs are now transitioning into the VBMS system for document storage and claims processing. </a:t>
            </a:r>
          </a:p>
          <a:p>
            <a:pPr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6F8014-FC2A-43E5-AA47-BF5978E7D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1772E-62AC-4A7B-9BEF-36E5B19BCE48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D79749D8-40DD-45F6-A03D-7FD98DD03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Practical Exercise and TMS</a:t>
            </a: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7E1625D1-9368-40F3-A243-AC4520CC97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dirty="0">
                <a:cs typeface="Arial" panose="020B0604020202020204" pitchFamily="34" charset="0"/>
              </a:rPr>
              <a:t>Take 10 minutes to complete the Practical Exercise</a:t>
            </a:r>
            <a:br>
              <a:rPr lang="en-US" altLang="en-US" dirty="0">
                <a:cs typeface="Arial" panose="020B0604020202020204" pitchFamily="34" charset="0"/>
              </a:rPr>
            </a:br>
            <a:endParaRPr lang="en-US" altLang="en-US" dirty="0"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altLang="en-US" dirty="0">
                <a:cs typeface="Arial" panose="020B0604020202020204" pitchFamily="34" charset="0"/>
              </a:rPr>
              <a:t>Review the answers with the class</a:t>
            </a:r>
            <a:br>
              <a:rPr lang="en-US" altLang="en-US" dirty="0">
                <a:cs typeface="Arial" panose="020B0604020202020204" pitchFamily="34" charset="0"/>
              </a:rPr>
            </a:br>
            <a:endParaRPr lang="en-US" altLang="en-US" dirty="0"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altLang="en-US" dirty="0">
                <a:cs typeface="Arial" panose="020B0604020202020204" pitchFamily="34" charset="0"/>
              </a:rPr>
              <a:t>After class: Log into TMS and complete the Level I and Level II assessments to receive credit for this course.</a:t>
            </a:r>
          </a:p>
          <a:p>
            <a:pPr>
              <a:buClr>
                <a:srgbClr val="1D3275"/>
              </a:buClr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D3275"/>
              </a:buClr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D6E32C-1442-49C4-B87E-B3FBEA83A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E9697-0229-4632-BC22-566AD832817C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E4CC8-5652-4E2A-8E49-09A5B596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0" dirty="0"/>
              <a:t>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F509F2-4897-42E7-8081-62D5749DE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E9697-0229-4632-BC22-566AD832817C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>
            <a:extLst>
              <a:ext uri="{FF2B5EF4-FFF2-40B4-BE49-F238E27FC236}">
                <a16:creationId xmlns:a16="http://schemas.microsoft.com/office/drawing/2014/main" id="{7785F732-67D5-466A-B738-00EB73D784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Lesson Objectives</a:t>
            </a: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B641AEF5-8DBA-4DBA-8650-42E8A99743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kern="1200" dirty="0">
                <a:latin typeface="Arial" pitchFamily="34" charset="0"/>
                <a:cs typeface="Arial" pitchFamily="34" charset="0"/>
              </a:rPr>
              <a:t>Identify the locations and jurisdiction of the three PMC’s</a:t>
            </a:r>
          </a:p>
          <a:p>
            <a:pPr>
              <a:buClr>
                <a:schemeClr val="tx1"/>
              </a:buClr>
              <a:defRPr/>
            </a:pPr>
            <a:r>
              <a:rPr lang="en-US" kern="1200" dirty="0">
                <a:latin typeface="Arial" pitchFamily="34" charset="0"/>
                <a:cs typeface="Arial" pitchFamily="34" charset="0"/>
              </a:rPr>
              <a:t>Identify pension eligibility criteria</a:t>
            </a:r>
          </a:p>
          <a:p>
            <a:pPr>
              <a:buClr>
                <a:schemeClr val="tx1"/>
              </a:buClr>
              <a:defRPr/>
            </a:pPr>
            <a:r>
              <a:rPr lang="en-US" kern="1200" dirty="0">
                <a:latin typeface="Arial" pitchFamily="34" charset="0"/>
                <a:cs typeface="Arial" pitchFamily="34" charset="0"/>
              </a:rPr>
              <a:t>Identify the programs processed at the PMC’s</a:t>
            </a: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endParaRPr lang="en-US" sz="16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1BF3B3-6FA1-48AC-9E8B-8F346D09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E9697-0229-4632-BC22-566AD832817C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A3A43-12D3-4596-93D4-1C0E8D41C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24E438-49CF-471F-A7E6-CC6063720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E9697-0229-4632-BC22-566AD832817C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0336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>
            <a:extLst>
              <a:ext uri="{FF2B5EF4-FFF2-40B4-BE49-F238E27FC236}">
                <a16:creationId xmlns:a16="http://schemas.microsoft.com/office/drawing/2014/main" id="{32EB801C-D943-4F1B-977A-8FFEA9C00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References</a:t>
            </a:r>
          </a:p>
        </p:txBody>
      </p:sp>
      <p:sp>
        <p:nvSpPr>
          <p:cNvPr id="9220" name="Rectangle 6">
            <a:extLst>
              <a:ext uri="{FF2B5EF4-FFF2-40B4-BE49-F238E27FC236}">
                <a16:creationId xmlns:a16="http://schemas.microsoft.com/office/drawing/2014/main" id="{EF6DD807-5A9E-4626-8293-BE282A976D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anose="05000000000000000000" pitchFamily="2" charset="2"/>
              <a:buNone/>
            </a:pPr>
            <a:endParaRPr lang="en-US" altLang="en-US" sz="14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anose="05000000000000000000" pitchFamily="2" charset="2"/>
              <a:buChar char="Ø"/>
            </a:pPr>
            <a:endParaRPr lang="en-US" altLang="en-US" sz="1400">
              <a:latin typeface="Arial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anose="05000000000000000000" pitchFamily="2" charset="2"/>
              <a:buNone/>
            </a:pPr>
            <a:endParaRPr lang="en-US" altLang="en-US" sz="12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09E1F7-6CF6-4E6A-AAA9-38A2C39D7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E9697-0229-4632-BC22-566AD832817C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2CA33A-A2FC-4745-8E1B-37F9DA2F2FF8}"/>
              </a:ext>
            </a:extLst>
          </p:cNvPr>
          <p:cNvSpPr txBox="1"/>
          <p:nvPr/>
        </p:nvSpPr>
        <p:spPr>
          <a:xfrm>
            <a:off x="457200" y="2057400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en-US" sz="2000" dirty="0"/>
              <a:t>M21-1, Part V, </a:t>
            </a:r>
            <a:r>
              <a:rPr lang="fr-FR" altLang="en-US" sz="2000" dirty="0" err="1"/>
              <a:t>Subpart</a:t>
            </a:r>
            <a:r>
              <a:rPr lang="fr-FR" altLang="en-US" sz="2000" dirty="0"/>
              <a:t> iv, </a:t>
            </a:r>
            <a:r>
              <a:rPr lang="fr-FR" altLang="en-US" sz="2000" dirty="0" err="1"/>
              <a:t>Chapter</a:t>
            </a:r>
            <a:r>
              <a:rPr lang="fr-FR" altLang="en-US" sz="2000" dirty="0"/>
              <a:t> 2,</a:t>
            </a:r>
            <a:r>
              <a:rPr lang="en-US" altLang="en-US" sz="2000" dirty="0"/>
              <a:t> Pension Maintenance Center (PMC) Procedures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en-US" sz="2000" dirty="0"/>
              <a:t>M21-1, Part V, </a:t>
            </a:r>
            <a:r>
              <a:rPr lang="fr-FR" altLang="en-US" sz="2000" dirty="0" err="1"/>
              <a:t>Subpart</a:t>
            </a:r>
            <a:r>
              <a:rPr lang="fr-FR" altLang="en-US" sz="2000" dirty="0"/>
              <a:t> i, </a:t>
            </a:r>
            <a:r>
              <a:rPr lang="fr-FR" altLang="en-US" sz="2000" dirty="0" err="1"/>
              <a:t>Chapter</a:t>
            </a:r>
            <a:r>
              <a:rPr lang="fr-FR" altLang="en-US" sz="2000" dirty="0"/>
              <a:t> 1,</a:t>
            </a:r>
            <a:r>
              <a:rPr lang="en-US" altLang="en-US" sz="2000" dirty="0"/>
              <a:t> Service Requirements for Pension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en-US" sz="2000" dirty="0"/>
              <a:t>M21-1.V.i.2.1M21-1, Part V, </a:t>
            </a:r>
            <a:r>
              <a:rPr lang="fr-FR" altLang="en-US" sz="2000" dirty="0" err="1"/>
              <a:t>Subpart</a:t>
            </a:r>
            <a:r>
              <a:rPr lang="fr-FR" altLang="en-US" sz="2000" dirty="0"/>
              <a:t> i, </a:t>
            </a:r>
            <a:r>
              <a:rPr lang="fr-FR" altLang="en-US" sz="2000" dirty="0" err="1"/>
              <a:t>Chapter</a:t>
            </a:r>
            <a:r>
              <a:rPr lang="fr-FR" altLang="en-US" sz="2000" dirty="0"/>
              <a:t> 2,</a:t>
            </a:r>
            <a:r>
              <a:rPr lang="en-US" altLang="en-US" sz="2000" dirty="0"/>
              <a:t> General Information on Original Disability Pension Claims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en-US" sz="2000" dirty="0"/>
              <a:t>M21-1, Part V, </a:t>
            </a:r>
            <a:r>
              <a:rPr lang="fr-FR" altLang="en-US" sz="2000" dirty="0" err="1"/>
              <a:t>Subpart</a:t>
            </a:r>
            <a:r>
              <a:rPr lang="fr-FR" altLang="en-US" sz="2000" dirty="0"/>
              <a:t> iii, </a:t>
            </a:r>
            <a:r>
              <a:rPr lang="fr-FR" altLang="en-US" sz="2000" dirty="0" err="1"/>
              <a:t>Chapter</a:t>
            </a:r>
            <a:r>
              <a:rPr lang="fr-FR" altLang="en-US" sz="2000" dirty="0"/>
              <a:t> 1,</a:t>
            </a:r>
            <a:r>
              <a:rPr lang="en-US" altLang="en-US" sz="2000" dirty="0"/>
              <a:t> The effect of Income/NW &amp; Dependency on Pension 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en-US" sz="2000" dirty="0"/>
              <a:t>M21-1, Part X, </a:t>
            </a:r>
            <a:r>
              <a:rPr lang="fr-FR" altLang="en-US" sz="2000" dirty="0" err="1"/>
              <a:t>Chapter</a:t>
            </a:r>
            <a:r>
              <a:rPr lang="fr-FR" altLang="en-US" sz="2000" dirty="0"/>
              <a:t> 9,</a:t>
            </a:r>
            <a:r>
              <a:rPr lang="en-US" altLang="en-US" sz="2000" dirty="0"/>
              <a:t> Federal Tax Information (FTI)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92491EBA-92C9-45A0-A86B-A6C2AC5D49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F4B7D"/>
                </a:solidFill>
                <a:effectLst/>
              </a:rPr>
              <a:t>History</a:t>
            </a:r>
            <a:endParaRPr lang="en-US" dirty="0">
              <a:solidFill>
                <a:srgbClr val="1F4B7D"/>
              </a:solidFill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6D5FDB1-B533-41C8-9BFF-864CF4894F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The Pension Management Centers (PMC) were incorporated in fiscal year 2002 and originally called Pension Maintenance Centers.</a:t>
            </a:r>
          </a:p>
          <a:p>
            <a:pPr>
              <a:buClr>
                <a:schemeClr val="tx1"/>
              </a:buClr>
              <a:defRPr/>
            </a:pPr>
            <a:endParaRPr lang="en-US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Their primary purpose for consolidating VA Pension was to allow the Home Regional Offices to focus primarily on Compensation claims.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84A265-9487-4DE7-A819-C493624C5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1772E-62AC-4A7B-9BEF-36E5B19BCE48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55B5EF4E-480E-498E-B9B0-4F95FBF811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>
                <a:effectLst/>
              </a:rPr>
              <a:t>Locations and Jurisdiction</a:t>
            </a:r>
            <a:endParaRPr lang="en-US" altLang="en-US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96ACD4-F616-438F-A091-EDB635A28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E9697-0229-4632-BC22-566AD832817C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8FC704-2958-4938-8B80-7B377D5F799F}"/>
              </a:ext>
            </a:extLst>
          </p:cNvPr>
          <p:cNvSpPr txBox="1"/>
          <p:nvPr/>
        </p:nvSpPr>
        <p:spPr>
          <a:xfrm>
            <a:off x="471948" y="1902619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St. Paul RO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14B837-FEF8-4AF5-BF1E-37F1A9BCF3C7}"/>
              </a:ext>
            </a:extLst>
          </p:cNvPr>
          <p:cNvSpPr txBox="1"/>
          <p:nvPr/>
        </p:nvSpPr>
        <p:spPr>
          <a:xfrm>
            <a:off x="602226" y="2258561"/>
            <a:ext cx="793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/>
            <a:r>
              <a:rPr lang="en-US" altLang="en-US" dirty="0"/>
              <a:t>Including claims received from Central and South America, including the Caribbean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0FA3AF-139B-4D07-A716-4C28475BD1D9}"/>
              </a:ext>
            </a:extLst>
          </p:cNvPr>
          <p:cNvSpPr txBox="1"/>
          <p:nvPr/>
        </p:nvSpPr>
        <p:spPr>
          <a:xfrm>
            <a:off x="471948" y="2904892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Philadelphia RO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61C339-83DE-4148-8460-71F0FA26FDED}"/>
              </a:ext>
            </a:extLst>
          </p:cNvPr>
          <p:cNvSpPr txBox="1"/>
          <p:nvPr/>
        </p:nvSpPr>
        <p:spPr>
          <a:xfrm>
            <a:off x="471948" y="3260834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47713">
              <a:spcAft>
                <a:spcPts val="600"/>
              </a:spcAft>
            </a:pPr>
            <a:r>
              <a:rPr lang="en-US" altLang="en-US" dirty="0"/>
              <a:t>Including claims received from all other foreign countries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4315DA-D0D7-4CE5-A054-630FF4BD8571}"/>
              </a:ext>
            </a:extLst>
          </p:cNvPr>
          <p:cNvSpPr txBox="1"/>
          <p:nvPr/>
        </p:nvSpPr>
        <p:spPr>
          <a:xfrm>
            <a:off x="496528" y="3645546"/>
            <a:ext cx="8205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Milwaukee RO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CACC48-19D9-491F-92C7-9B4BED6AF060}"/>
              </a:ext>
            </a:extLst>
          </p:cNvPr>
          <p:cNvSpPr txBox="1"/>
          <p:nvPr/>
        </p:nvSpPr>
        <p:spPr>
          <a:xfrm>
            <a:off x="471947" y="4343400"/>
            <a:ext cx="824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344488">
              <a:buClr>
                <a:schemeClr val="tx1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Other: Manila RO processes all Philippines claims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0D042-1624-4948-B016-75EDB8045E05}"/>
              </a:ext>
            </a:extLst>
          </p:cNvPr>
          <p:cNvSpPr txBox="1"/>
          <p:nvPr/>
        </p:nvSpPr>
        <p:spPr>
          <a:xfrm>
            <a:off x="471947" y="5425966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See Attachment B: PMC Jurisdiction Chart 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4D615EE1-D81F-4CD0-AE0C-0FA4396CC5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effectLst/>
              </a:rPr>
              <a:t>Main Programs at the PMCs</a:t>
            </a:r>
            <a:endParaRPr lang="en-US" dirty="0"/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7BCD8B38-660C-4869-8BF1-C0A5DD1FA3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dirty="0"/>
              <a:t>Original and new Veterans and Survivors Pension claims</a:t>
            </a:r>
          </a:p>
          <a:p>
            <a:pPr>
              <a:buClr>
                <a:schemeClr val="tx1"/>
              </a:buClr>
            </a:pPr>
            <a:r>
              <a:rPr lang="en-US" altLang="en-US" dirty="0"/>
              <a:t>Dependency and Indemnity Compensation (DIC)</a:t>
            </a:r>
          </a:p>
          <a:p>
            <a:pPr>
              <a:buClr>
                <a:schemeClr val="tx1"/>
              </a:buClr>
            </a:pPr>
            <a:r>
              <a:rPr lang="en-US" altLang="en-US" dirty="0"/>
              <a:t>Accrued Benefits </a:t>
            </a:r>
          </a:p>
          <a:p>
            <a:pPr>
              <a:buClr>
                <a:schemeClr val="tx1"/>
              </a:buClr>
            </a:pPr>
            <a:r>
              <a:rPr lang="en-US" altLang="en-US" dirty="0"/>
              <a:t>Burial Benefits </a:t>
            </a:r>
          </a:p>
          <a:p>
            <a:pPr>
              <a:buClr>
                <a:schemeClr val="tx1"/>
              </a:buClr>
            </a:pPr>
            <a:r>
              <a:rPr lang="en-US" altLang="en-US" dirty="0"/>
              <a:t>income adjustments, including adjustments based on VA Form 21P-8416, Medical Expense Report</a:t>
            </a:r>
          </a:p>
          <a:p>
            <a:pPr>
              <a:buClr>
                <a:schemeClr val="tx1"/>
              </a:buClr>
            </a:pPr>
            <a:r>
              <a:rPr lang="en-US" altLang="en-US" dirty="0"/>
              <a:t>changes in dependency for pension and/or DIC awards</a:t>
            </a:r>
          </a:p>
          <a:p>
            <a:pPr>
              <a:buClr>
                <a:schemeClr val="tx1"/>
              </a:buClr>
            </a:pPr>
            <a:r>
              <a:rPr lang="en-US" altLang="en-US" dirty="0"/>
              <a:t>awards of special monthly pension (SMP)</a:t>
            </a:r>
          </a:p>
          <a:p>
            <a:pPr>
              <a:buClr>
                <a:srgbClr val="1D3275"/>
              </a:buClr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D3275"/>
              </a:buClr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2C1DBF-E6E9-41BA-A186-04D541554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E9697-0229-4632-BC22-566AD832817C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261A9AF3-2568-4910-9370-6DF1664181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Pension Eligibility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5A93475-6F3F-4F8A-BAEF-BD445AE447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9658" y="2476383"/>
            <a:ext cx="8229600" cy="2324217"/>
          </a:xfrm>
          <a:prstGeom prst="rect">
            <a:avLst/>
          </a:prstGeom>
        </p:spPr>
        <p:txBody>
          <a:bodyPr/>
          <a:lstStyle/>
          <a:p>
            <a:pPr marL="569913" lvl="1" indent="-284163">
              <a:buClr>
                <a:schemeClr val="tx1"/>
              </a:buClr>
              <a:defRPr/>
            </a:pPr>
            <a:r>
              <a:rPr lang="en-US" sz="2000" dirty="0">
                <a:cs typeface="Arial" pitchFamily="34" charset="0"/>
              </a:rPr>
              <a:t>An income-based program</a:t>
            </a:r>
          </a:p>
          <a:p>
            <a:pPr marL="569913" lvl="1" indent="-284163">
              <a:buClr>
                <a:schemeClr val="tx1"/>
              </a:buClr>
              <a:defRPr/>
            </a:pPr>
            <a:r>
              <a:rPr lang="en-US" sz="2000" dirty="0">
                <a:cs typeface="Arial" pitchFamily="34" charset="0"/>
              </a:rPr>
              <a:t>For non-service connected wartime Veterans</a:t>
            </a:r>
          </a:p>
          <a:p>
            <a:pPr marL="569913" lvl="1" indent="-284163">
              <a:buClr>
                <a:schemeClr val="tx1"/>
              </a:buClr>
              <a:defRPr/>
            </a:pPr>
            <a:r>
              <a:rPr lang="en-US" sz="2000" dirty="0">
                <a:cs typeface="Arial" pitchFamily="34" charset="0"/>
              </a:rPr>
              <a:t>Who are permanently and totally disabled.</a:t>
            </a:r>
          </a:p>
          <a:p>
            <a:pPr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B4CBC1-AA00-450E-9944-4B643AAF3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E9697-0229-4632-BC22-566AD832817C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3CBCCE-8E60-46ED-BA52-EF7C66DD7BD8}"/>
              </a:ext>
            </a:extLst>
          </p:cNvPr>
          <p:cNvSpPr txBox="1"/>
          <p:nvPr/>
        </p:nvSpPr>
        <p:spPr>
          <a:xfrm>
            <a:off x="457200" y="2076273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cs typeface="Arial" pitchFamily="34" charset="0"/>
              </a:rPr>
              <a:t>VA Pension is: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0D43E8B4-8B83-4AC6-85F3-1F47CB0205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>
                <a:effectLst/>
              </a:rPr>
              <a:t>Disability or Age Criteria</a:t>
            </a:r>
            <a:endParaRPr lang="en-US" altLang="en-US">
              <a:effectLst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451D42D-7D78-4399-BBA6-5E77137DE2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3553715"/>
            <a:ext cx="8229600" cy="101566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If the Veteran does not qualify based on the above criteria </a:t>
            </a:r>
            <a:r>
              <a:rPr lang="en-US" b="1" u="sng" dirty="0">
                <a:latin typeface="Arial" pitchFamily="34" charset="0"/>
                <a:cs typeface="Arial" pitchFamily="34" charset="0"/>
              </a:rPr>
              <a:t>a rating decision must be made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to determine if the Veteran is permanently or totally disabled.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E74A27-5EE1-4371-B9B5-4C3E7E570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E9697-0229-4632-BC22-566AD832817C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62DAC6-F785-4C5C-B1DB-3809982F75D2}"/>
              </a:ext>
            </a:extLst>
          </p:cNvPr>
          <p:cNvSpPr txBox="1"/>
          <p:nvPr/>
        </p:nvSpPr>
        <p:spPr>
          <a:xfrm>
            <a:off x="457200" y="16764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1D3275"/>
              </a:buClr>
              <a:defRPr/>
            </a:pPr>
            <a:r>
              <a:rPr lang="en-US" sz="2000" dirty="0">
                <a:cs typeface="Arial" pitchFamily="34" charset="0"/>
              </a:rPr>
              <a:t>Veteran must be considered permanently and totally disabled to be eligible for Pension: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63550D-5E6E-4026-9F53-36FEAFCF3AB6}"/>
              </a:ext>
            </a:extLst>
          </p:cNvPr>
          <p:cNvSpPr txBox="1"/>
          <p:nvPr/>
        </p:nvSpPr>
        <p:spPr>
          <a:xfrm>
            <a:off x="457200" y="2382892"/>
            <a:ext cx="8229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8800" lvl="1" indent="-2730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Arial" pitchFamily="34" charset="0"/>
              </a:rPr>
              <a:t>Be 65 years or older,</a:t>
            </a:r>
          </a:p>
          <a:p>
            <a:pPr marL="558800" lvl="1" indent="-2730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Arial" pitchFamily="34" charset="0"/>
              </a:rPr>
              <a:t>Or in a nursing Home receiving skilled or intermediate care</a:t>
            </a:r>
          </a:p>
          <a:p>
            <a:pPr marL="558800" lvl="1" indent="-2730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Arial" pitchFamily="34" charset="0"/>
              </a:rPr>
              <a:t>Or in receipt of Social Security Disability Insurance (SSDI)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4D7CCFD5-24B7-428B-8B05-4EB96D2AA5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>
                <a:effectLst/>
              </a:rPr>
              <a:t>Special Monthly Pension (SMP)</a:t>
            </a:r>
            <a:endParaRPr lang="en-US" altLang="en-US" i="1">
              <a:effectLst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7209F4D-C695-4C9A-B693-113F84E404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2116" y="2484934"/>
            <a:ext cx="8229600" cy="182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88975" indent="-285750">
              <a:buClr>
                <a:schemeClr val="tx1"/>
              </a:buClr>
              <a:defRPr/>
            </a:pPr>
            <a:r>
              <a:rPr lang="en-US" dirty="0">
                <a:cs typeface="Arial" pitchFamily="34" charset="0"/>
              </a:rPr>
              <a:t>Aid and Attendance – granted by Rating or Administratively</a:t>
            </a:r>
            <a:endParaRPr lang="en-US" sz="2000" dirty="0">
              <a:cs typeface="Arial" pitchFamily="34" charset="0"/>
            </a:endParaRPr>
          </a:p>
          <a:p>
            <a:pPr marL="688975" lvl="1" indent="-285750">
              <a:buClr>
                <a:schemeClr val="tx1"/>
              </a:buClr>
              <a:defRPr/>
            </a:pPr>
            <a:r>
              <a:rPr lang="en-US" sz="2000" dirty="0">
                <a:cs typeface="Arial" pitchFamily="34" charset="0"/>
              </a:rPr>
              <a:t>Housebound – granted by Rating Decision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CD6284-5546-41FB-ADC0-9D52BEC42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E9697-0229-4632-BC22-566AD832817C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06A50F-995A-4602-9BBD-3E8CEA377E35}"/>
              </a:ext>
            </a:extLst>
          </p:cNvPr>
          <p:cNvSpPr txBox="1"/>
          <p:nvPr/>
        </p:nvSpPr>
        <p:spPr>
          <a:xfrm>
            <a:off x="462116" y="2084824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cs typeface="Arial" pitchFamily="34" charset="0"/>
              </a:rPr>
              <a:t>SMP is available to claimants who are more seriously disabled. </a:t>
            </a:r>
            <a:endParaRPr lang="en-US" sz="2000" dirty="0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Pension Management Centers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Lesson Objectives&amp;quot;&quot;/&gt;&lt;property id=&quot;20307&quot; value=&quot;263&quot;/&gt;&lt;/object&gt;&lt;object type=&quot;3&quot; unique_id=&quot;10005&quot;&gt;&lt;property id=&quot;20148&quot; value=&quot;5&quot;/&gt;&lt;property id=&quot;20300&quot; value=&quot;Slide 3 - &amp;quot;References&amp;quot;&quot;/&gt;&lt;property id=&quot;20307&quot; value=&quot;359&quot;/&gt;&lt;/object&gt;&lt;object type=&quot;3&quot; unique_id=&quot;10006&quot;&gt;&lt;property id=&quot;20148&quot; value=&quot;5&quot;/&gt;&lt;property id=&quot;20300&quot; value=&quot;Slide 4 - &amp;quot;History&amp;quot;&quot;/&gt;&lt;property id=&quot;20307&quot; value=&quot;388&quot;/&gt;&lt;/object&gt;&lt;object type=&quot;3&quot; unique_id=&quot;10007&quot;&gt;&lt;property id=&quot;20148&quot; value=&quot;5&quot;/&gt;&lt;property id=&quot;20300&quot; value=&quot;Slide 5 - &amp;quot;Locations and Jurisdiction&amp;quot;&quot;/&gt;&lt;property id=&quot;20307&quot; value=&quot;396&quot;/&gt;&lt;/object&gt;&lt;object type=&quot;3&quot; unique_id=&quot;10008&quot;&gt;&lt;property id=&quot;20148&quot; value=&quot;5&quot;/&gt;&lt;property id=&quot;20300&quot; value=&quot;Slide 6 - &amp;quot;Programs at the PMCs&amp;quot;&quot;/&gt;&lt;property id=&quot;20307&quot; value=&quot;395&quot;/&gt;&lt;/object&gt;&lt;object type=&quot;3&quot; unique_id=&quot;10009&quot;&gt;&lt;property id=&quot;20148&quot; value=&quot;5&quot;/&gt;&lt;property id=&quot;20300&quot; value=&quot;Slide 7 - &amp;quot;Pension Eligibility&amp;quot;&quot;/&gt;&lt;property id=&quot;20307&quot; value=&quot;394&quot;/&gt;&lt;/object&gt;&lt;object type=&quot;3&quot; unique_id=&quot;10010&quot;&gt;&lt;property id=&quot;20148&quot; value=&quot;5&quot;/&gt;&lt;property id=&quot;20300&quot; value=&quot;Slide 8 - &amp;quot;Disability or Age Criteria&amp;quot;&quot;/&gt;&lt;property id=&quot;20307&quot; value=&quot;393&quot;/&gt;&lt;/object&gt;&lt;object type=&quot;3&quot; unique_id=&quot;10011&quot;&gt;&lt;property id=&quot;20148&quot; value=&quot;5&quot;/&gt;&lt;property id=&quot;20300&quot; value=&quot;Slide 9 - &amp;quot;Special Monthly Pension (SMP)&amp;quot;&quot;/&gt;&lt;property id=&quot;20307&quot; value=&quot;392&quot;/&gt;&lt;/object&gt;&lt;object type=&quot;3&quot; unique_id=&quot;10012&quot;&gt;&lt;property id=&quot;20148&quot; value=&quot;5&quot;/&gt;&lt;property id=&quot;20300&quot; value=&quot;Slide 10 - &amp;quot;Qualifying Service&amp;quot;&quot;/&gt;&lt;property id=&quot;20307&quot; value=&quot;397&quot;/&gt;&lt;/object&gt;&lt;object type=&quot;3&quot; unique_id=&quot;10013&quot;&gt;&lt;property id=&quot;20148&quot; value=&quot;5&quot;/&gt;&lt;property id=&quot;20300&quot; value=&quot;Slide 11 - &amp;quot;Income Criteria&amp;quot;&quot;/&gt;&lt;property id=&quot;20307&quot; value=&quot;398&quot;/&gt;&lt;/object&gt;&lt;object type=&quot;3&quot; unique_id=&quot;10014&quot;&gt;&lt;property id=&quot;20148&quot; value=&quot;5&quot;/&gt;&lt;property id=&quot;20300&quot; value=&quot;Slide 12 - &amp;quot;Maximum Annual Pension Rate&amp;quot;&quot;/&gt;&lt;property id=&quot;20307&quot; value=&quot;399&quot;/&gt;&lt;/object&gt;&lt;object type=&quot;3&quot; unique_id=&quot;10015&quot;&gt;&lt;property id=&quot;20148&quot; value=&quot;5&quot;/&gt;&lt;property id=&quot;20300&quot; value=&quot;Slide 13 - &amp;quot;Income for VA Purposes (IVAP)&amp;quot;&quot;/&gt;&lt;property id=&quot;20307&quot; value=&quot;391&quot;/&gt;&lt;/object&gt;&lt;object type=&quot;3&quot; unique_id=&quot;10016&quot;&gt;&lt;property id=&quot;20148&quot; value=&quot;5&quot;/&gt;&lt;property id=&quot;20300&quot; value=&quot;Slide 14 - &amp;quot;Net Worth Criteria&amp;quot;&quot;/&gt;&lt;property id=&quot;20307&quot; value=&quot;403&quot;/&gt;&lt;/object&gt;&lt;object type=&quot;3&quot; unique_id=&quot;10017&quot;&gt;&lt;property id=&quot;20148&quot; value=&quot;5&quot;/&gt;&lt;property id=&quot;20300&quot; value=&quot;Slide 15 - &amp;quot;Dependency&amp;quot;&quot;/&gt;&lt;property id=&quot;20307&quot; value=&quot;402&quot;/&gt;&lt;/object&gt;&lt;object type=&quot;3&quot; unique_id=&quot;10018&quot;&gt;&lt;property id=&quot;20148&quot; value=&quot;5&quot;/&gt;&lt;property id=&quot;20300&quot; value=&quot;Slide 16 - &amp;quot;PMC Programs&amp;quot;&quot;/&gt;&lt;property id=&quot;20307&quot; value=&quot;401&quot;/&gt;&lt;/object&gt;&lt;object type=&quot;3&quot; unique_id=&quot;10019&quot;&gt;&lt;property id=&quot;20148&quot; value=&quot;5&quot;/&gt;&lt;property id=&quot;20300&quot; value=&quot;Slide 17 - &amp;quot;Document Storage&amp;quot;&quot;/&gt;&lt;property id=&quot;20307&quot; value=&quot;400&quot;/&gt;&lt;/object&gt;&lt;object type=&quot;3&quot; unique_id=&quot;10020&quot;&gt;&lt;property id=&quot;20148&quot; value=&quot;5&quot;/&gt;&lt;property id=&quot;20300&quot; value=&quot;Slide 18 - &amp;quot;PMC Consolidation Results&amp;quot;&quot;/&gt;&lt;property id=&quot;20307&quot; value=&quot;390&quot;/&gt;&lt;/object&gt;&lt;object type=&quot;3&quot; unique_id=&quot;10021&quot;&gt;&lt;property id=&quot;20148&quot; value=&quot;5&quot;/&gt;&lt;property id=&quot;20300&quot; value=&quot;Slide 19 - &amp;quot;Practical Exercise and TMS&amp;quot;&quot;/&gt;&lt;property id=&quot;20307&quot; value=&quot;404&quot;/&gt;&lt;/object&gt;&lt;object type=&quot;3&quot; unique_id=&quot;10022&quot;&gt;&lt;property id=&quot;20148&quot; value=&quot;5&quot;/&gt;&lt;property id=&quot;20300&quot; value=&quot;Slide 20&quot;/&gt;&lt;property id=&quot;20307&quot; value=&quot;357&quot;/&gt;&lt;/object&gt;&lt;/object&gt;&lt;object type=&quot;8&quot; unique_id=&quot;1004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urrent Theme April 2018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ent Theme April 2018" id="{C1F53C29-2385-4CC9-B945-F90654790407}" vid="{8E5765E4-E14C-4C98-A18F-A7517831000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3" ma:contentTypeDescription="Create a new document." ma:contentTypeScope="" ma:versionID="a92e5099b9d4665426d5e2f5210929e0">
  <xsd:schema xmlns:xsd="http://www.w3.org/2001/XMLSchema" xmlns:xs="http://www.w3.org/2001/XMLSchema" xmlns:p="http://schemas.microsoft.com/office/2006/metadata/properties" xmlns:ns2="b62c6c12-24c5-4d47-ac4d-c5cc93bcdf7b" targetNamespace="http://schemas.microsoft.com/office/2006/metadata/properties" ma:root="true" ma:fieldsID="f00e8daebf23d3a43a83cbf8cd51dded" ns2:_="">
    <xsd:import namespace="b62c6c12-24c5-4d47-ac4d-c5cc93bcdf7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2c6c12-24c5-4d47-ac4d-c5cc93bcdf7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0B18DD80-8934-44EE-BB38-92D26FFCA02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b62c6c12-24c5-4d47-ac4d-c5cc93bcdf7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3F0C5F6-6332-45B7-8069-D10716BF047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D4FA89D-4C8B-44C9-961D-37C5D43EF5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2c6c12-24c5-4d47-ac4d-c5cc93bcdf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666F186-8D1A-41C4-9F36-716C16F03DE8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C0197163-28D3-40BD-9912-5C2400F0E2D1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Current Theme April 2018</Template>
  <TotalTime>376</TotalTime>
  <Words>850</Words>
  <Application>Microsoft Office PowerPoint</Application>
  <PresentationFormat>On-screen Show (4:3)</PresentationFormat>
  <Paragraphs>128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Microsoft Sans Serif</vt:lpstr>
      <vt:lpstr>Tahoma</vt:lpstr>
      <vt:lpstr>Times New Roman</vt:lpstr>
      <vt:lpstr>Wingdings</vt:lpstr>
      <vt:lpstr>Current Theme April 2018</vt:lpstr>
      <vt:lpstr>Pension Management Centers</vt:lpstr>
      <vt:lpstr>Lesson Objectives</vt:lpstr>
      <vt:lpstr>References</vt:lpstr>
      <vt:lpstr>History</vt:lpstr>
      <vt:lpstr>Locations and Jurisdiction</vt:lpstr>
      <vt:lpstr>Main Programs at the PMCs</vt:lpstr>
      <vt:lpstr>Pension Eligibility</vt:lpstr>
      <vt:lpstr>Disability or Age Criteria</vt:lpstr>
      <vt:lpstr>Special Monthly Pension (SMP)</vt:lpstr>
      <vt:lpstr>Qualifying Service</vt:lpstr>
      <vt:lpstr>Income Criteria</vt:lpstr>
      <vt:lpstr>Maximum Annual Pension Rate</vt:lpstr>
      <vt:lpstr>Income for VA Purposes (IVAP)</vt:lpstr>
      <vt:lpstr>Net Worth Criteria</vt:lpstr>
      <vt:lpstr>Dependency</vt:lpstr>
      <vt:lpstr>Other PMC Programs</vt:lpstr>
      <vt:lpstr>Document Storage</vt:lpstr>
      <vt:lpstr>Practical Exercise and TMS</vt:lpstr>
      <vt:lpstr>Review</vt:lpstr>
      <vt:lpstr>Questions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Pension Maintenance Center PowerPoint Presentation</dc:title>
  <dc:subject>VSR, RVSR, DRO, Claims Assistant</dc:subject>
  <dc:creator>Department of Veterans Affairs, Veterans Benefits Administration, Compensation Service, STAFF</dc:creator>
  <cp:keywords>PMC, Pension Maintenance Center, PMC PPT</cp:keywords>
  <dc:description>This lesson introduces Pension Management Centers and pension eligibility criteria to trainees.</dc:description>
  <cp:lastModifiedBy>Kathy Poole</cp:lastModifiedBy>
  <cp:revision>51</cp:revision>
  <cp:lastPrinted>2000-11-13T16:27:02Z</cp:lastPrinted>
  <dcterms:created xsi:type="dcterms:W3CDTF">2011-04-13T12:48:41Z</dcterms:created>
  <dcterms:modified xsi:type="dcterms:W3CDTF">2018-08-09T18:27:15Z</dcterms:modified>
  <cp:category>NTC Curriculum</cp:category>
  <cp:contentStatus>August 2013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</vt:lpwstr>
  </property>
  <property fmtid="{D5CDD505-2E9C-101B-9397-08002B2CF9AE}" pid="3" name="Type">
    <vt:lpwstr>Presentation</vt:lpwstr>
  </property>
  <property fmtid="{D5CDD505-2E9C-101B-9397-08002B2CF9AE}" pid="4" name="_dlc_DocId">
    <vt:lpwstr>RO317-839076992-10521</vt:lpwstr>
  </property>
  <property fmtid="{D5CDD505-2E9C-101B-9397-08002B2CF9AE}" pid="5" name="_dlc_DocIdItemGuid">
    <vt:lpwstr>e66b9e81-d5c1-4e92-bf05-a0b6ea12d763</vt:lpwstr>
  </property>
  <property fmtid="{D5CDD505-2E9C-101B-9397-08002B2CF9AE}" pid="6" name="_dlc_DocIdUrl">
    <vt:lpwstr>https://vaww.vashare.vba.va.gov/sites/SPTNCIO/focusedveterans/training/VSRvirtualtraining/_layouts/15/DocIdRedir.aspx?ID=RO317-839076992-10521, RO317-839076992-10521</vt:lpwstr>
  </property>
</Properties>
</file>