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ink/ink1.xml" ContentType="application/inkml+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83" r:id="rId5"/>
    <p:sldMasterId id="2147483670" r:id="rId6"/>
  </p:sldMasterIdLst>
  <p:notesMasterIdLst>
    <p:notesMasterId r:id="rId23"/>
  </p:notesMasterIdLst>
  <p:sldIdLst>
    <p:sldId id="285" r:id="rId7"/>
    <p:sldId id="291" r:id="rId8"/>
    <p:sldId id="306" r:id="rId9"/>
    <p:sldId id="307" r:id="rId10"/>
    <p:sldId id="293" r:id="rId11"/>
    <p:sldId id="302" r:id="rId12"/>
    <p:sldId id="303" r:id="rId13"/>
    <p:sldId id="304" r:id="rId14"/>
    <p:sldId id="294" r:id="rId15"/>
    <p:sldId id="295" r:id="rId16"/>
    <p:sldId id="296" r:id="rId17"/>
    <p:sldId id="297" r:id="rId18"/>
    <p:sldId id="298" r:id="rId19"/>
    <p:sldId id="299" r:id="rId20"/>
    <p:sldId id="300" r:id="rId21"/>
    <p:sldId id="305" r:id="rId2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unsicker, Shannon, VBAVACO" initials="HSV" lastIdx="31" clrIdx="0">
    <p:extLst>
      <p:ext uri="{19B8F6BF-5375-455C-9EA6-DF929625EA0E}">
        <p15:presenceInfo xmlns:p15="http://schemas.microsoft.com/office/powerpoint/2012/main" userId="S-1-5-21-1409082233-764733703-682003330-470741" providerId="AD"/>
      </p:ext>
    </p:extLst>
  </p:cmAuthor>
  <p:cmAuthor id="2" name="Klusman, David R., VBAVACO" initials="KDRV" lastIdx="7" clrIdx="1"/>
  <p:cmAuthor id="3" name="Johnston, Devin, VBABALT" initials="JDV" lastIdx="14" clrIdx="2">
    <p:extLst>
      <p:ext uri="{19B8F6BF-5375-455C-9EA6-DF929625EA0E}">
        <p15:presenceInfo xmlns:p15="http://schemas.microsoft.com/office/powerpoint/2012/main" userId="S-1-5-21-1409082233-764733703-682003330-4250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99"/>
    <a:srgbClr val="B3E175"/>
    <a:srgbClr val="66CCFF"/>
    <a:srgbClr val="3BA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78423" autoAdjust="0"/>
  </p:normalViewPr>
  <p:slideViewPr>
    <p:cSldViewPr>
      <p:cViewPr varScale="1">
        <p:scale>
          <a:sx n="93" d="100"/>
          <a:sy n="93" d="100"/>
        </p:scale>
        <p:origin x="2124" y="108"/>
      </p:cViewPr>
      <p:guideLst>
        <p:guide orient="horz" pos="2160"/>
        <p:guide pos="2880"/>
      </p:guideLst>
    </p:cSldViewPr>
  </p:slideViewPr>
  <p:notesTextViewPr>
    <p:cViewPr>
      <p:scale>
        <a:sx n="1" d="1"/>
        <a:sy n="1" d="1"/>
      </p:scale>
      <p:origin x="0" y="0"/>
    </p:cViewPr>
  </p:notesTextViewPr>
  <p:notesViewPr>
    <p:cSldViewPr>
      <p:cViewPr varScale="1">
        <p:scale>
          <a:sx n="100" d="100"/>
          <a:sy n="100" d="100"/>
        </p:scale>
        <p:origin x="-355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commentAuthors" Target="commentAuthor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ax="5120" units="cm"/>
          <inkml:channel name="Y" type="integer" max="1080" units="cm"/>
          <inkml:channel name="T" type="integer" max="2.14748E9" units="dev"/>
        </inkml:traceFormat>
        <inkml:channelProperties>
          <inkml:channelProperty channel="X" name="resolution" value="75.62777" units="1/cm"/>
          <inkml:channelProperty channel="Y" name="resolution" value="28.34646" units="1/cm"/>
          <inkml:channelProperty channel="T" name="resolution" value="1" units="1/dev"/>
        </inkml:channelProperties>
      </inkml:inkSource>
      <inkml:timestamp xml:id="ts0" timeString="2019-02-20T18:55:53.883"/>
    </inkml:context>
    <inkml:brush xml:id="br0">
      <inkml:brushProperty name="width" value="0.05" units="cm"/>
      <inkml:brushProperty name="height" value="0.05" units="cm"/>
      <inkml:brushProperty name="fitToCurve" value="1"/>
    </inkml:brush>
  </inkml:definitions>
  <inkml:trace contextRef="#ctx0" brushRef="#br0">0 0 0,'0'0'47,"0"0"78</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970338" y="0"/>
            <a:ext cx="3038475" cy="465138"/>
          </a:xfrm>
          <a:prstGeom prst="rect">
            <a:avLst/>
          </a:prstGeom>
        </p:spPr>
        <p:txBody>
          <a:bodyPr vert="horz" lIns="91440" tIns="45720" rIns="91440" bIns="45720" rtlCol="0"/>
          <a:lstStyle>
            <a:lvl1pPr algn="r">
              <a:defRPr sz="1200"/>
            </a:lvl1pPr>
          </a:lstStyle>
          <a:p>
            <a:fld id="{40BF6123-5584-4859-9232-7C64D48C60BC}" type="datetimeFigureOut">
              <a:rPr lang="en-US" smtClean="0"/>
              <a:t>3/11/2019</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701675" y="4416425"/>
            <a:ext cx="5607050" cy="4183063"/>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338" y="8829675"/>
            <a:ext cx="3038475" cy="465138"/>
          </a:xfrm>
          <a:prstGeom prst="rect">
            <a:avLst/>
          </a:prstGeom>
        </p:spPr>
        <p:txBody>
          <a:bodyPr vert="horz" lIns="91440" tIns="45720" rIns="91440" bIns="45720" rtlCol="0" anchor="b"/>
          <a:lstStyle>
            <a:lvl1pPr algn="r">
              <a:defRPr sz="1200"/>
            </a:lvl1pPr>
          </a:lstStyle>
          <a:p>
            <a:fld id="{A263C7BD-EE4B-42E2-A75C-958D06C60C46}" type="slidenum">
              <a:rPr lang="en-US" smtClean="0"/>
              <a:t>‹#›</a:t>
            </a:fld>
            <a:endParaRPr lang="en-US" dirty="0"/>
          </a:p>
        </p:txBody>
      </p:sp>
    </p:spTree>
    <p:extLst>
      <p:ext uri="{BB962C8B-B14F-4D97-AF65-F5344CB8AC3E}">
        <p14:creationId xmlns:p14="http://schemas.microsoft.com/office/powerpoint/2010/main" val="28760645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263C7BD-EE4B-42E2-A75C-958D06C60C46}" type="slidenum">
              <a:rPr lang="en-US" smtClean="0"/>
              <a:t>10</a:t>
            </a:fld>
            <a:endParaRPr lang="en-US" dirty="0"/>
          </a:p>
        </p:txBody>
      </p:sp>
    </p:spTree>
    <p:extLst>
      <p:ext uri="{BB962C8B-B14F-4D97-AF65-F5344CB8AC3E}">
        <p14:creationId xmlns:p14="http://schemas.microsoft.com/office/powerpoint/2010/main" val="9048007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u="none" kern="1200" dirty="0">
                <a:solidFill>
                  <a:schemeClr val="tx1"/>
                </a:solidFill>
                <a:effectLst/>
                <a:latin typeface="+mn-lt"/>
                <a:ea typeface="+mn-ea"/>
                <a:cs typeface="+mn-cs"/>
              </a:rPr>
              <a:t> </a:t>
            </a:r>
            <a:endParaRPr lang="en-US" dirty="0"/>
          </a:p>
          <a:p>
            <a:endParaRPr lang="en-US" dirty="0"/>
          </a:p>
        </p:txBody>
      </p:sp>
      <p:sp>
        <p:nvSpPr>
          <p:cNvPr id="4" name="Slide Number Placeholder 3"/>
          <p:cNvSpPr>
            <a:spLocks noGrp="1"/>
          </p:cNvSpPr>
          <p:nvPr>
            <p:ph type="sldNum" sz="quarter" idx="10"/>
          </p:nvPr>
        </p:nvSpPr>
        <p:spPr/>
        <p:txBody>
          <a:bodyPr/>
          <a:lstStyle/>
          <a:p>
            <a:fld id="{A263C7BD-EE4B-42E2-A75C-958D06C60C46}" type="slidenum">
              <a:rPr lang="en-US" smtClean="0"/>
              <a:t>16</a:t>
            </a:fld>
            <a:endParaRPr lang="en-US" dirty="0"/>
          </a:p>
        </p:txBody>
      </p:sp>
    </p:spTree>
    <p:extLst>
      <p:ext uri="{BB962C8B-B14F-4D97-AF65-F5344CB8AC3E}">
        <p14:creationId xmlns:p14="http://schemas.microsoft.com/office/powerpoint/2010/main" val="99081481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5376954"/>
            <a:ext cx="9144000" cy="14811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dirty="0">
              <a:solidFill>
                <a:prstClr val="white"/>
              </a:solidFill>
            </a:endParaRPr>
          </a:p>
        </p:txBody>
      </p:sp>
      <p:sp>
        <p:nvSpPr>
          <p:cNvPr id="6" name="Title 1"/>
          <p:cNvSpPr txBox="1">
            <a:spLocks/>
          </p:cNvSpPr>
          <p:nvPr userDrawn="1"/>
        </p:nvSpPr>
        <p:spPr>
          <a:xfrm>
            <a:off x="2921339" y="4803733"/>
            <a:ext cx="5775325" cy="450535"/>
          </a:xfrm>
          <a:prstGeom prst="rect">
            <a:avLst/>
          </a:prstGeom>
          <a:ln>
            <a:solidFill>
              <a:schemeClr val="bg1"/>
            </a:solidFill>
          </a:ln>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algn="r">
              <a:lnSpc>
                <a:spcPct val="80000"/>
              </a:lnSpc>
            </a:pPr>
            <a:r>
              <a:rPr lang="en-US" sz="2000" dirty="0">
                <a:solidFill>
                  <a:srgbClr val="000000"/>
                </a:solidFill>
              </a:rPr>
              <a:t>August 30, 2017</a:t>
            </a:r>
          </a:p>
        </p:txBody>
      </p:sp>
      <p:grpSp>
        <p:nvGrpSpPr>
          <p:cNvPr id="12" name="Group 11"/>
          <p:cNvGrpSpPr/>
          <p:nvPr userDrawn="1"/>
        </p:nvGrpSpPr>
        <p:grpSpPr>
          <a:xfrm>
            <a:off x="1285686" y="1694038"/>
            <a:ext cx="6572628" cy="1558035"/>
            <a:chOff x="966536" y="1694131"/>
            <a:chExt cx="6572628" cy="1558035"/>
          </a:xfrm>
        </p:grpSpPr>
        <p:sp>
          <p:nvSpPr>
            <p:cNvPr id="13" name="Title 1"/>
            <p:cNvSpPr txBox="1">
              <a:spLocks/>
            </p:cNvSpPr>
            <p:nvPr/>
          </p:nvSpPr>
          <p:spPr>
            <a:xfrm>
              <a:off x="966536" y="1763943"/>
              <a:ext cx="2133600" cy="1488223"/>
            </a:xfrm>
            <a:prstGeom prst="rect">
              <a:avLst/>
            </a:prstGeom>
            <a:ln>
              <a:solidFill>
                <a:schemeClr val="bg1"/>
              </a:solidFill>
            </a:ln>
            <a:effectLst/>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11500" b="1" spc="-100" dirty="0">
                  <a:solidFill>
                    <a:srgbClr val="003F72">
                      <a:lumMod val="50000"/>
                    </a:srgbClr>
                  </a:solidFill>
                  <a:latin typeface="Myriad Pro"/>
                  <a:cs typeface="Arial" panose="020B0604020202020204" pitchFamily="34" charset="0"/>
                </a:rPr>
                <a:t>VA</a:t>
              </a:r>
            </a:p>
          </p:txBody>
        </p:sp>
        <p:sp>
          <p:nvSpPr>
            <p:cNvPr id="14" name="Title 1"/>
            <p:cNvSpPr txBox="1">
              <a:spLocks/>
            </p:cNvSpPr>
            <p:nvPr/>
          </p:nvSpPr>
          <p:spPr>
            <a:xfrm>
              <a:off x="3316705" y="1750278"/>
              <a:ext cx="4222459" cy="1307009"/>
            </a:xfrm>
            <a:prstGeom prst="rect">
              <a:avLst/>
            </a:prstGeom>
            <a:ln>
              <a:solidFill>
                <a:schemeClr val="bg1"/>
              </a:solidFill>
            </a:ln>
          </p:spPr>
          <p:txBody>
            <a:bodyPr vert="horz" lIns="0" tIns="0" rIns="0" bIns="0" rtlCol="0" anchor="ctr">
              <a:no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nSpc>
                  <a:spcPct val="80000"/>
                </a:lnSpc>
              </a:pPr>
              <a:r>
                <a:rPr lang="en-US" sz="5400" b="1" dirty="0">
                  <a:solidFill>
                    <a:srgbClr val="00B0F0"/>
                  </a:solidFill>
                  <a:latin typeface="Arial" panose="020B0604020202020204" pitchFamily="34" charset="0"/>
                  <a:cs typeface="Arial" panose="020B0604020202020204" pitchFamily="34" charset="0"/>
                </a:rPr>
                <a:t>Key Leaders </a:t>
              </a:r>
              <a:br>
                <a:rPr lang="en-US" sz="5400" b="1" dirty="0">
                  <a:solidFill>
                    <a:srgbClr val="00B0F0"/>
                  </a:solidFill>
                  <a:latin typeface="Arial" panose="020B0604020202020204" pitchFamily="34" charset="0"/>
                  <a:cs typeface="Arial" panose="020B0604020202020204" pitchFamily="34" charset="0"/>
                </a:rPr>
              </a:br>
              <a:r>
                <a:rPr lang="en-US" sz="5400" b="1" dirty="0">
                  <a:solidFill>
                    <a:srgbClr val="00B0F0"/>
                  </a:solidFill>
                  <a:latin typeface="Arial" panose="020B0604020202020204" pitchFamily="34" charset="0"/>
                  <a:cs typeface="Arial" panose="020B0604020202020204" pitchFamily="34" charset="0"/>
                </a:rPr>
                <a:t>Meeting</a:t>
              </a:r>
            </a:p>
          </p:txBody>
        </p:sp>
        <p:cxnSp>
          <p:nvCxnSpPr>
            <p:cNvPr id="15" name="Straight Connector 14"/>
            <p:cNvCxnSpPr/>
            <p:nvPr/>
          </p:nvCxnSpPr>
          <p:spPr>
            <a:xfrm flipH="1">
              <a:off x="3172326" y="1694131"/>
              <a:ext cx="12032" cy="1280160"/>
            </a:xfrm>
            <a:prstGeom prst="line">
              <a:avLst/>
            </a:prstGeom>
            <a:ln w="22225" cmpd="sng">
              <a:solidFill>
                <a:schemeClr val="tx1"/>
              </a:solidFill>
            </a:ln>
            <a:effectLst/>
          </p:spPr>
          <p:style>
            <a:lnRef idx="2">
              <a:schemeClr val="accent1"/>
            </a:lnRef>
            <a:fillRef idx="0">
              <a:schemeClr val="accent1"/>
            </a:fillRef>
            <a:effectRef idx="1">
              <a:schemeClr val="accent1"/>
            </a:effectRef>
            <a:fontRef idx="minor">
              <a:schemeClr val="tx1"/>
            </a:fontRef>
          </p:style>
        </p:cxnSp>
      </p:grpSp>
      <p:pic>
        <p:nvPicPr>
          <p:cNvPr id="1026" name="Picture 2" descr="C:\Users\vacoGrovem\AppData\Local\Microsoft\Windows\Temporary Internet Files\Content.Outlook\83QVOJUE\CHOOSE-VA-rev.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648664" y="5644912"/>
            <a:ext cx="3048000" cy="8207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541475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Tree>
    <p:extLst>
      <p:ext uri="{BB962C8B-B14F-4D97-AF65-F5344CB8AC3E}">
        <p14:creationId xmlns:p14="http://schemas.microsoft.com/office/powerpoint/2010/main" val="2899688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4B5D01C8-3A75-49E1-A1EA-986C4585C95F}"/>
              </a:ext>
            </a:extLst>
          </p:cNvPr>
          <p:cNvSpPr>
            <a:spLocks noGrp="1" noChangeArrowheads="1"/>
          </p:cNvSpPr>
          <p:nvPr>
            <p:ph type="ftr" sz="quarter" idx="10"/>
          </p:nvPr>
        </p:nvSpPr>
        <p:spPr>
          <a:ln/>
        </p:spPr>
        <p:txBody>
          <a:bodyPr/>
          <a:lstStyle>
            <a:lvl1pPr>
              <a:defRPr/>
            </a:lvl1pPr>
          </a:lstStyle>
          <a:p>
            <a:pPr>
              <a:defRPr/>
            </a:pPr>
            <a:r>
              <a:rPr lang="en-US"/>
              <a:t>June 2010</a:t>
            </a:r>
          </a:p>
        </p:txBody>
      </p:sp>
      <p:sp>
        <p:nvSpPr>
          <p:cNvPr id="3" name="Rectangle 5">
            <a:extLst>
              <a:ext uri="{FF2B5EF4-FFF2-40B4-BE49-F238E27FC236}">
                <a16:creationId xmlns:a16="http://schemas.microsoft.com/office/drawing/2014/main" id="{5A14084D-3E69-4467-840A-846F45DFF46E}"/>
              </a:ext>
            </a:extLst>
          </p:cNvPr>
          <p:cNvSpPr>
            <a:spLocks noGrp="1" noChangeArrowheads="1"/>
          </p:cNvSpPr>
          <p:nvPr>
            <p:ph type="sldNum" sz="quarter" idx="11"/>
          </p:nvPr>
        </p:nvSpPr>
        <p:spPr>
          <a:ln/>
        </p:spPr>
        <p:txBody>
          <a:bodyPr/>
          <a:lstStyle>
            <a:lvl1pPr>
              <a:defRPr/>
            </a:lvl1pPr>
          </a:lstStyle>
          <a:p>
            <a:pPr>
              <a:defRPr/>
            </a:pPr>
            <a:fld id="{56373E52-8A89-4297-B7AA-A5432C653CBD}" type="slidenum">
              <a:rPr lang="en-US" altLang="en-US"/>
              <a:pPr>
                <a:defRPr/>
              </a:pPr>
              <a:t>‹#›</a:t>
            </a:fld>
            <a:endParaRPr lang="en-US" altLang="en-US"/>
          </a:p>
        </p:txBody>
      </p:sp>
      <p:sp>
        <p:nvSpPr>
          <p:cNvPr id="4" name="Rectangle 22">
            <a:extLst>
              <a:ext uri="{FF2B5EF4-FFF2-40B4-BE49-F238E27FC236}">
                <a16:creationId xmlns:a16="http://schemas.microsoft.com/office/drawing/2014/main" id="{27806D0F-DF37-4647-931F-CE2E2E50EAC9}"/>
              </a:ext>
            </a:extLst>
          </p:cNvPr>
          <p:cNvSpPr>
            <a:spLocks noGrp="1" noChangeArrowheads="1"/>
          </p:cNvSpPr>
          <p:nvPr>
            <p:ph type="dt" sz="half" idx="12"/>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4183491387"/>
      </p:ext>
    </p:extLst>
  </p:cSld>
  <p:clrMapOvr>
    <a:masterClrMapping/>
  </p:clrMapOvr>
  <p:transition spd="slow"/>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75ED316-A095-4798-BA6F-ADC1D3092531}" type="datetimeFigureOut">
              <a:rPr lang="en-US" smtClean="0"/>
              <a:t>3/11/2019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9683518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3/11/2019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7807448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75ED316-A095-4798-BA6F-ADC1D3092531}" type="datetimeFigureOut">
              <a:rPr lang="en-US" smtClean="0"/>
              <a:t>3/11/2019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055969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75ED316-A095-4798-BA6F-ADC1D3092531}" type="datetimeFigureOut">
              <a:rPr lang="en-US" smtClean="0"/>
              <a:t>3/11/2019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67192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75ED316-A095-4798-BA6F-ADC1D3092531}" type="datetimeFigureOut">
              <a:rPr lang="en-US" smtClean="0"/>
              <a:t>3/11/2019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73224103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75ED316-A095-4798-BA6F-ADC1D3092531}" type="datetimeFigureOut">
              <a:rPr lang="en-US" smtClean="0"/>
              <a:t>3/11/2019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25368370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5ED316-A095-4798-BA6F-ADC1D3092531}" type="datetimeFigureOut">
              <a:rPr lang="en-US" smtClean="0"/>
              <a:t>3/11/2019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6204264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3/11/2019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14205303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Agenda</a:t>
            </a:r>
            <a:endParaRPr lang="en-US" sz="3600" u="sng" dirty="0"/>
          </a:p>
        </p:txBody>
      </p:sp>
      <p:sp>
        <p:nvSpPr>
          <p:cNvPr id="6" name="TextBox 5"/>
          <p:cNvSpPr txBox="1"/>
          <p:nvPr userDrawn="1"/>
        </p:nvSpPr>
        <p:spPr>
          <a:xfrm>
            <a:off x="331373" y="1659466"/>
            <a:ext cx="8481253" cy="369332"/>
          </a:xfrm>
          <a:prstGeom prst="rect">
            <a:avLst/>
          </a:prstGeom>
          <a:solidFill>
            <a:srgbClr val="00B0F0"/>
          </a:solidFill>
        </p:spPr>
        <p:txBody>
          <a:bodyPr wrap="square" lIns="91440" tIns="45720" rIns="91440" bIns="45720" rtlCol="0">
            <a:spAutoFit/>
          </a:bodyPr>
          <a:lstStyle/>
          <a:p>
            <a:endParaRPr lang="en-US" dirty="0">
              <a:solidFill>
                <a:srgbClr val="000000"/>
              </a:solidFill>
            </a:endParaRPr>
          </a:p>
        </p:txBody>
      </p:sp>
      <p:sp>
        <p:nvSpPr>
          <p:cNvPr id="7" name="TextBox 6"/>
          <p:cNvSpPr txBox="1"/>
          <p:nvPr userDrawn="1"/>
        </p:nvSpPr>
        <p:spPr>
          <a:xfrm>
            <a:off x="647693" y="2749897"/>
            <a:ext cx="7892223" cy="861774"/>
          </a:xfrm>
          <a:prstGeom prst="rect">
            <a:avLst/>
          </a:prstGeom>
          <a:noFill/>
        </p:spPr>
        <p:txBody>
          <a:bodyPr wrap="square" lIns="91440" tIns="45720" rIns="91440" bIns="45720" rtlCol="0" anchor="ctr">
            <a:spAutoFit/>
          </a:bodyPr>
          <a:lstStyle/>
          <a:p>
            <a:pPr marL="0" lvl="1" indent="-342900">
              <a:spcBef>
                <a:spcPts val="1200"/>
              </a:spcBef>
              <a:buFont typeface="+mj-lt"/>
              <a:buAutoNum type="arabicPeriod"/>
            </a:pPr>
            <a:r>
              <a:rPr lang="en-US" sz="2000" b="1" dirty="0">
                <a:solidFill>
                  <a:srgbClr val="000000"/>
                </a:solidFill>
              </a:rPr>
              <a:t>Good News Story</a:t>
            </a:r>
          </a:p>
          <a:p>
            <a:pPr marL="0" lvl="1">
              <a:spcBef>
                <a:spcPts val="1200"/>
              </a:spcBef>
            </a:pPr>
            <a:endParaRPr lang="en-US" sz="2000" b="1" dirty="0">
              <a:solidFill>
                <a:srgbClr val="000000"/>
              </a:solidFill>
            </a:endParaRPr>
          </a:p>
        </p:txBody>
      </p:sp>
    </p:spTree>
    <p:extLst>
      <p:ext uri="{BB962C8B-B14F-4D97-AF65-F5344CB8AC3E}">
        <p14:creationId xmlns:p14="http://schemas.microsoft.com/office/powerpoint/2010/main" val="22851105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D75ED316-A095-4798-BA6F-ADC1D3092531}" type="datetimeFigureOut">
              <a:rPr lang="en-US" smtClean="0"/>
              <a:t>3/11/2019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28417857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3/11/2019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45352894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75ED316-A095-4798-BA6F-ADC1D3092531}" type="datetimeFigureOut">
              <a:rPr lang="en-US" smtClean="0"/>
              <a:t>3/11/2019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3C9919F-1677-44F2-BEEF-EAD82A0FC6EF}" type="slidenum">
              <a:rPr lang="en-US" smtClean="0"/>
              <a:t>‹#›</a:t>
            </a:fld>
            <a:endParaRPr lang="en-US" dirty="0"/>
          </a:p>
        </p:txBody>
      </p:sp>
    </p:spTree>
    <p:extLst>
      <p:ext uri="{BB962C8B-B14F-4D97-AF65-F5344CB8AC3E}">
        <p14:creationId xmlns:p14="http://schemas.microsoft.com/office/powerpoint/2010/main" val="395275074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BDFF1162-3151-427E-8584-F036A8B338EE}" type="datetimeFigureOut">
              <a:rPr lang="en-US" smtClean="0"/>
              <a:t>3/11/2019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6729070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3/11/2019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27627602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DFF1162-3151-427E-8584-F036A8B338EE}" type="datetimeFigureOut">
              <a:rPr lang="en-US" smtClean="0"/>
              <a:t>3/11/2019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794998190"/>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DFF1162-3151-427E-8584-F036A8B338EE}" type="datetimeFigureOut">
              <a:rPr lang="en-US" smtClean="0"/>
              <a:t>3/11/2019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189803376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FF1162-3151-427E-8584-F036A8B338EE}" type="datetimeFigureOut">
              <a:rPr lang="en-US" smtClean="0"/>
              <a:t>3/11/2019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2803964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DFF1162-3151-427E-8584-F036A8B338EE}" type="datetimeFigureOut">
              <a:rPr lang="en-US" smtClean="0"/>
              <a:t>3/11/2019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62376047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FF1162-3151-427E-8584-F036A8B338EE}" type="datetimeFigureOut">
              <a:rPr lang="en-US" smtClean="0"/>
              <a:t>3/11/2019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9549725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5"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Tree>
    <p:extLst>
      <p:ext uri="{BB962C8B-B14F-4D97-AF65-F5344CB8AC3E}">
        <p14:creationId xmlns:p14="http://schemas.microsoft.com/office/powerpoint/2010/main" val="381529626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3/11/2019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75286074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DFF1162-3151-427E-8584-F036A8B338EE}" type="datetimeFigureOut">
              <a:rPr lang="en-US" smtClean="0"/>
              <a:t>3/11/2019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226056560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3/11/2019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349999890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DFF1162-3151-427E-8584-F036A8B338EE}" type="datetimeFigureOut">
              <a:rPr lang="en-US" smtClean="0"/>
              <a:t>3/11/2019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C95B4D9-9964-4CB5-BA93-086E985770BB}" type="slidenum">
              <a:rPr lang="en-US" smtClean="0"/>
              <a:t>‹#›</a:t>
            </a:fld>
            <a:endParaRPr lang="en-US" dirty="0"/>
          </a:p>
        </p:txBody>
      </p:sp>
    </p:spTree>
    <p:extLst>
      <p:ext uri="{BB962C8B-B14F-4D97-AF65-F5344CB8AC3E}">
        <p14:creationId xmlns:p14="http://schemas.microsoft.com/office/powerpoint/2010/main" val="6803436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519"/>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7" name="Slide Number Placeholder 5"/>
          <p:cNvSpPr txBox="1">
            <a:spLocks/>
          </p:cNvSpPr>
          <p:nvPr userDrawn="1"/>
        </p:nvSpPr>
        <p:spPr>
          <a:xfrm>
            <a:off x="6937831" y="6400232"/>
            <a:ext cx="2133600" cy="365125"/>
          </a:xfrm>
          <a:prstGeom prst="rect">
            <a:avLst/>
          </a:prstGeom>
        </p:spPr>
        <p:txBody>
          <a:bodyPr vert="horz" lIns="91440" tIns="45720" rIns="91440" bIns="45720" rtlCol="0" anchor="ctr"/>
          <a:lstStyle>
            <a:defPPr>
              <a:defRPr lang="en-US"/>
            </a:defPPr>
            <a:lvl1pPr marL="0" algn="r" defTabSz="457200" rtl="0" eaLnBrk="1" latinLnBrk="0" hangingPunct="1">
              <a:defRPr sz="1200"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fld id="{D983F1FA-211D-3044-9E35-958DFBC26156}" type="slidenum">
              <a:rPr lang="en-US" smtClean="0">
                <a:solidFill>
                  <a:prstClr val="white"/>
                </a:solidFill>
              </a:rPr>
              <a:pPr/>
              <a:t>‹#›</a:t>
            </a:fld>
            <a:endParaRPr lang="en-US" dirty="0">
              <a:solidFill>
                <a:prstClr val="white"/>
              </a:solidFill>
            </a:endParaRPr>
          </a:p>
        </p:txBody>
      </p:sp>
    </p:spTree>
    <p:extLst>
      <p:ext uri="{BB962C8B-B14F-4D97-AF65-F5344CB8AC3E}">
        <p14:creationId xmlns:p14="http://schemas.microsoft.com/office/powerpoint/2010/main" val="7697909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5" name="Rectangle 4"/>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7"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8" name="TextBox 7"/>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3728874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4" name="Rectangle 3"/>
          <p:cNvSpPr/>
          <p:nvPr userDrawn="1"/>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Title 1"/>
          <p:cNvSpPr>
            <a:spLocks noGrp="1"/>
          </p:cNvSpPr>
          <p:nvPr>
            <p:ph type="title" hasCustomPrompt="1"/>
          </p:nvPr>
        </p:nvSpPr>
        <p:spPr>
          <a:xfrm>
            <a:off x="0" y="-76200"/>
            <a:ext cx="9144000" cy="731520"/>
          </a:xfrm>
        </p:spPr>
        <p:txBody>
          <a:bodyPr>
            <a:normAutofit/>
          </a:bodyPr>
          <a:lstStyle>
            <a:lvl1pPr>
              <a:defRPr b="1" baseline="0">
                <a:solidFill>
                  <a:schemeClr val="bg1"/>
                </a:solidFill>
              </a:defRPr>
            </a:lvl1pPr>
          </a:lstStyle>
          <a:p>
            <a:r>
              <a:rPr lang="en-US" sz="3600" dirty="0"/>
              <a:t>Click to edit Slide Maser Style</a:t>
            </a:r>
            <a:endParaRPr lang="en-US" sz="3600" u="sng" dirty="0"/>
          </a:p>
        </p:txBody>
      </p:sp>
      <p:sp>
        <p:nvSpPr>
          <p:cNvPr id="7" name="TextBox 6"/>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57561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73141"/>
            <a:ext cx="3008313" cy="1162051"/>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142" y="273055"/>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435105"/>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6" name="TextBox 5"/>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4760569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7" name="Slide Number Placeholder 6"/>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3" name="TextBox 2"/>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1760697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Slide Number Placeholder 5"/>
          <p:cNvSpPr>
            <a:spLocks noGrp="1"/>
          </p:cNvSpPr>
          <p:nvPr>
            <p:ph type="sldNum" sz="quarter" idx="12"/>
          </p:nvPr>
        </p:nvSpPr>
        <p:spPr/>
        <p:txBody>
          <a:bodyPr/>
          <a:lstStyle/>
          <a:p>
            <a:fld id="{D983F1FA-211D-3044-9E35-958DFBC26156}" type="slidenum">
              <a:rPr lang="en-US" smtClean="0">
                <a:solidFill>
                  <a:prstClr val="white"/>
                </a:solidFill>
              </a:rPr>
              <a:pPr/>
              <a:t>‹#›</a:t>
            </a:fld>
            <a:endParaRPr lang="en-US" dirty="0">
              <a:solidFill>
                <a:prstClr val="white"/>
              </a:solidFill>
            </a:endParaRPr>
          </a:p>
        </p:txBody>
      </p:sp>
      <p:sp>
        <p:nvSpPr>
          <p:cNvPr id="7" name="TextBox 6"/>
          <p:cNvSpPr txBox="1"/>
          <p:nvPr userDrawn="1"/>
        </p:nvSpPr>
        <p:spPr>
          <a:xfrm>
            <a:off x="2971800" y="6324600"/>
            <a:ext cx="2971800" cy="369332"/>
          </a:xfrm>
          <a:prstGeom prst="rect">
            <a:avLst/>
          </a:prstGeom>
          <a:noFill/>
        </p:spPr>
        <p:txBody>
          <a:bodyPr wrap="square" rtlCol="0">
            <a:spAutoFit/>
          </a:bodyPr>
          <a:lstStyle/>
          <a:p>
            <a:pPr algn="ctr"/>
            <a:r>
              <a:rPr lang="en-US" b="1" dirty="0">
                <a:solidFill>
                  <a:srgbClr val="C00000"/>
                </a:solidFill>
              </a:rPr>
              <a:t>FOR VA INTERAL USE ONLY</a:t>
            </a:r>
          </a:p>
        </p:txBody>
      </p:sp>
    </p:spTree>
    <p:extLst>
      <p:ext uri="{BB962C8B-B14F-4D97-AF65-F5344CB8AC3E}">
        <p14:creationId xmlns:p14="http://schemas.microsoft.com/office/powerpoint/2010/main" val="2711147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7"/>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94"/>
            <a:ext cx="8229600" cy="452596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p:nvSpPr>
        <p:spPr>
          <a:xfrm>
            <a:off x="0" y="6140680"/>
            <a:ext cx="9144000" cy="731839"/>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sp>
        <p:nvSpPr>
          <p:cNvPr id="6" name="Slide Number Placeholder 5"/>
          <p:cNvSpPr>
            <a:spLocks noGrp="1"/>
          </p:cNvSpPr>
          <p:nvPr>
            <p:ph type="sldNum" sz="quarter" idx="4"/>
          </p:nvPr>
        </p:nvSpPr>
        <p:spPr>
          <a:xfrm>
            <a:off x="8686800" y="6400232"/>
            <a:ext cx="384630" cy="365125"/>
          </a:xfrm>
          <a:prstGeom prst="rect">
            <a:avLst/>
          </a:prstGeom>
        </p:spPr>
        <p:txBody>
          <a:bodyPr vert="horz" lIns="91440" tIns="45720" rIns="91440" bIns="45720" rtlCol="0" anchor="ctr"/>
          <a:lstStyle>
            <a:lvl1pPr algn="r">
              <a:defRPr sz="1200">
                <a:solidFill>
                  <a:schemeClr val="bg1"/>
                </a:solidFill>
              </a:defRPr>
            </a:lvl1pPr>
          </a:lstStyle>
          <a:p>
            <a:pPr defTabSz="457200"/>
            <a:fld id="{D983F1FA-211D-3044-9E35-958DFBC26156}" type="slidenum">
              <a:rPr lang="en-US" smtClean="0">
                <a:solidFill>
                  <a:prstClr val="white"/>
                </a:solidFill>
              </a:rPr>
              <a:pPr defTabSz="457200"/>
              <a:t>‹#›</a:t>
            </a:fld>
            <a:endParaRPr lang="en-US" dirty="0">
              <a:solidFill>
                <a:prstClr val="white"/>
              </a:solidFill>
            </a:endParaRPr>
          </a:p>
        </p:txBody>
      </p:sp>
      <p:pic>
        <p:nvPicPr>
          <p:cNvPr id="2050" name="Picture 2" descr="C:\Users\vacoGrovem\AppData\Local\Microsoft\Windows\Temporary Internet Files\Content.Outlook\83QVOJUE\CHOOSE-VA-rev.pn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152400" y="6172200"/>
            <a:ext cx="2037558" cy="54864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descr="PPSeal.png"/>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6199909" y="6184206"/>
            <a:ext cx="2563091" cy="641708"/>
          </a:xfrm>
          <a:prstGeom prst="rect">
            <a:avLst/>
          </a:prstGeom>
        </p:spPr>
      </p:pic>
      <p:sp>
        <p:nvSpPr>
          <p:cNvPr id="10" name="TextBox 9"/>
          <p:cNvSpPr txBox="1"/>
          <p:nvPr userDrawn="1"/>
        </p:nvSpPr>
        <p:spPr>
          <a:xfrm>
            <a:off x="2971800" y="6336268"/>
            <a:ext cx="2971800" cy="369332"/>
          </a:xfrm>
          <a:prstGeom prst="rect">
            <a:avLst/>
          </a:prstGeom>
          <a:noFill/>
        </p:spPr>
        <p:txBody>
          <a:bodyPr wrap="square" rtlCol="0">
            <a:spAutoFit/>
          </a:bodyPr>
          <a:lstStyle/>
          <a:p>
            <a:pPr algn="ctr"/>
            <a:r>
              <a:rPr lang="en-US" b="1" dirty="0">
                <a:solidFill>
                  <a:srgbClr val="C00000"/>
                </a:solidFill>
              </a:rPr>
              <a:t>FOR VA INTERNAL USE ONLY</a:t>
            </a:r>
          </a:p>
        </p:txBody>
      </p:sp>
    </p:spTree>
    <p:extLst>
      <p:ext uri="{BB962C8B-B14F-4D97-AF65-F5344CB8AC3E}">
        <p14:creationId xmlns:p14="http://schemas.microsoft.com/office/powerpoint/2010/main" val="234343960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82" r:id="rId10"/>
    <p:sldLayoutId id="2147483695"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5ED316-A095-4798-BA6F-ADC1D3092531}" type="datetimeFigureOut">
              <a:rPr lang="en-US" smtClean="0"/>
              <a:t>3/11/2019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C9919F-1677-44F2-BEEF-EAD82A0FC6EF}" type="slidenum">
              <a:rPr lang="en-US" smtClean="0"/>
              <a:t>‹#›</a:t>
            </a:fld>
            <a:endParaRPr lang="en-US" dirty="0"/>
          </a:p>
        </p:txBody>
      </p:sp>
    </p:spTree>
    <p:extLst>
      <p:ext uri="{BB962C8B-B14F-4D97-AF65-F5344CB8AC3E}">
        <p14:creationId xmlns:p14="http://schemas.microsoft.com/office/powerpoint/2010/main" val="1235711052"/>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FF1162-3151-427E-8584-F036A8B338EE}" type="datetimeFigureOut">
              <a:rPr lang="en-US" smtClean="0"/>
              <a:t>3/11/2019</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95B4D9-9964-4CB5-BA93-086E985770BB}" type="slidenum">
              <a:rPr lang="en-US" smtClean="0"/>
              <a:t>‹#›</a:t>
            </a:fld>
            <a:endParaRPr lang="en-US" dirty="0"/>
          </a:p>
        </p:txBody>
      </p:sp>
    </p:spTree>
    <p:extLst>
      <p:ext uri="{BB962C8B-B14F-4D97-AF65-F5344CB8AC3E}">
        <p14:creationId xmlns:p14="http://schemas.microsoft.com/office/powerpoint/2010/main" val="3824316513"/>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customXml" Target="../ink/ink1.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519"/>
            <a:ext cx="7772400" cy="1470025"/>
          </a:xfrm>
        </p:spPr>
        <p:txBody>
          <a:bodyPr>
            <a:normAutofit/>
          </a:bodyPr>
          <a:lstStyle/>
          <a:p>
            <a:r>
              <a:rPr lang="en-US" sz="3600" b="1" dirty="0"/>
              <a:t>Veterans Benefits Administration</a:t>
            </a:r>
          </a:p>
        </p:txBody>
      </p:sp>
      <p:sp>
        <p:nvSpPr>
          <p:cNvPr id="3" name="Subtitle 2"/>
          <p:cNvSpPr>
            <a:spLocks noGrp="1"/>
          </p:cNvSpPr>
          <p:nvPr>
            <p:ph type="subTitle" idx="1"/>
          </p:nvPr>
        </p:nvSpPr>
        <p:spPr>
          <a:xfrm>
            <a:off x="723900" y="3407729"/>
            <a:ext cx="7696200" cy="1066800"/>
          </a:xfrm>
        </p:spPr>
        <p:txBody>
          <a:bodyPr>
            <a:normAutofit/>
          </a:bodyPr>
          <a:lstStyle/>
          <a:p>
            <a:r>
              <a:rPr lang="en-US" sz="2800" b="1" dirty="0">
                <a:solidFill>
                  <a:schemeClr val="tx1"/>
                </a:solidFill>
              </a:rPr>
              <a:t>Pension and Fiduciary Service</a:t>
            </a:r>
          </a:p>
        </p:txBody>
      </p:sp>
      <p:sp>
        <p:nvSpPr>
          <p:cNvPr id="4" name="Subtitle 2"/>
          <p:cNvSpPr txBox="1">
            <a:spLocks/>
          </p:cNvSpPr>
          <p:nvPr/>
        </p:nvSpPr>
        <p:spPr>
          <a:xfrm>
            <a:off x="212501" y="4267200"/>
            <a:ext cx="7467600" cy="1554144"/>
          </a:xfrm>
          <a:prstGeom prst="rect">
            <a:avLst/>
          </a:prstGeom>
        </p:spPr>
        <p:txBody>
          <a:bodyPr vert="horz" lIns="91440" tIns="45720" rIns="91440" bIns="45720" rtlCol="0" anchor="b">
            <a:noAutofit/>
          </a:bodyPr>
          <a:lstStyle>
            <a:lvl1pPr marL="0" indent="0" algn="l" defTabSz="914400" rtl="0" eaLnBrk="1" latinLnBrk="0" hangingPunct="1">
              <a:spcBef>
                <a:spcPct val="20000"/>
              </a:spcBef>
              <a:buFont typeface="Arial" pitchFamily="34" charset="0"/>
              <a:buNone/>
              <a:defRPr sz="2000" kern="1200">
                <a:solidFill>
                  <a:schemeClr val="tx1">
                    <a:tint val="75000"/>
                  </a:schemeClr>
                </a:solidFill>
                <a:latin typeface="Arial" pitchFamily="34" charset="0"/>
                <a:ea typeface="+mn-ea"/>
                <a:cs typeface="Arial" pitchFamily="34" charset="0"/>
              </a:defRPr>
            </a:lvl1pPr>
            <a:lvl2pPr marL="457200" indent="0" algn="l" defTabSz="914400" rtl="0" eaLnBrk="1" latinLnBrk="0" hangingPunct="1">
              <a:spcBef>
                <a:spcPct val="20000"/>
              </a:spcBef>
              <a:buFont typeface="Arial" pitchFamily="34" charset="0"/>
              <a:buNone/>
              <a:defRPr sz="1800" kern="1200">
                <a:solidFill>
                  <a:schemeClr val="tx1">
                    <a:tint val="75000"/>
                  </a:schemeClr>
                </a:solidFill>
                <a:latin typeface="Arial" pitchFamily="34" charset="0"/>
                <a:ea typeface="+mn-ea"/>
                <a:cs typeface="Arial" pitchFamily="34" charset="0"/>
              </a:defRPr>
            </a:lvl2pPr>
            <a:lvl3pPr marL="914400" indent="0" algn="l" defTabSz="914400" rtl="0" eaLnBrk="1" latinLnBrk="0" hangingPunct="1">
              <a:spcBef>
                <a:spcPct val="20000"/>
              </a:spcBef>
              <a:buFont typeface="Arial" pitchFamily="34" charset="0"/>
              <a:buNone/>
              <a:defRPr sz="1600" kern="1200">
                <a:solidFill>
                  <a:schemeClr val="tx1">
                    <a:tint val="75000"/>
                  </a:schemeClr>
                </a:solidFill>
                <a:latin typeface="Arial" pitchFamily="34" charset="0"/>
                <a:ea typeface="+mn-ea"/>
                <a:cs typeface="Arial" pitchFamily="34" charset="0"/>
              </a:defRPr>
            </a:lvl3pPr>
            <a:lvl4pPr marL="13716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4pPr>
            <a:lvl5pPr marL="1828800" indent="0" algn="l" defTabSz="914400" rtl="0" eaLnBrk="1" latinLnBrk="0" hangingPunct="1">
              <a:spcBef>
                <a:spcPct val="20000"/>
              </a:spcBef>
              <a:buFont typeface="Arial" pitchFamily="34" charset="0"/>
              <a:buNone/>
              <a:defRPr sz="1400" kern="1200">
                <a:solidFill>
                  <a:schemeClr val="tx1">
                    <a:tint val="75000"/>
                  </a:schemeClr>
                </a:solidFill>
                <a:latin typeface="Arial" pitchFamily="34" charset="0"/>
                <a:ea typeface="+mn-ea"/>
                <a:cs typeface="Arial" pitchFamily="34" charset="0"/>
              </a:defRPr>
            </a:lvl5pPr>
            <a:lvl6pPr marL="22860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6pPr>
            <a:lvl7pPr marL="27432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7pPr>
            <a:lvl8pPr marL="32004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8pPr>
            <a:lvl9pPr marL="3657600" indent="0" algn="l" defTabSz="914400" rtl="0" eaLnBrk="1" latinLnBrk="0" hangingPunct="1">
              <a:spcBef>
                <a:spcPct val="20000"/>
              </a:spcBef>
              <a:buFont typeface="Arial" pitchFamily="34" charset="0"/>
              <a:buNone/>
              <a:defRPr sz="1400" kern="1200">
                <a:solidFill>
                  <a:schemeClr val="tx1">
                    <a:tint val="75000"/>
                  </a:schemeClr>
                </a:solidFill>
                <a:latin typeface="+mn-lt"/>
                <a:ea typeface="+mn-ea"/>
                <a:cs typeface="+mn-cs"/>
              </a:defRPr>
            </a:lvl9pPr>
          </a:lstStyle>
          <a:p>
            <a:r>
              <a:rPr lang="en-US" sz="1800" dirty="0">
                <a:solidFill>
                  <a:schemeClr val="tx1"/>
                </a:solidFill>
                <a:latin typeface="+mj-lt"/>
              </a:rPr>
              <a:t>March 2019</a:t>
            </a:r>
          </a:p>
        </p:txBody>
      </p:sp>
      <p:sp>
        <p:nvSpPr>
          <p:cNvPr id="5" name="Rectangle 4"/>
          <p:cNvSpPr/>
          <p:nvPr/>
        </p:nvSpPr>
        <p:spPr>
          <a:xfrm>
            <a:off x="0" y="-76200"/>
            <a:ext cx="9144000" cy="731520"/>
          </a:xfrm>
          <a:prstGeom prst="rect">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defTabSz="457200"/>
            <a:endParaRPr lang="en-US" dirty="0">
              <a:solidFill>
                <a:prstClr val="white"/>
              </a:solidFill>
            </a:endParaRPr>
          </a:p>
        </p:txBody>
      </p:sp>
      <p:pic>
        <p:nvPicPr>
          <p:cNvPr id="6" name="Picture 4" descr="dvaseal"/>
          <p:cNvPicPr>
            <a:picLocks noChangeAspect="1" noChangeArrowheads="1"/>
          </p:cNvPicPr>
          <p:nvPr/>
        </p:nvPicPr>
        <p:blipFill>
          <a:blip r:embed="rId2"/>
          <a:srcRect/>
          <a:stretch>
            <a:fillRect/>
          </a:stretch>
        </p:blipFill>
        <p:spPr bwMode="auto">
          <a:xfrm>
            <a:off x="3886200" y="838200"/>
            <a:ext cx="1371600" cy="1371600"/>
          </a:xfrm>
          <a:prstGeom prst="rect">
            <a:avLst/>
          </a:prstGeom>
          <a:noFill/>
          <a:ln w="9525">
            <a:noFill/>
            <a:miter lim="800000"/>
            <a:headEnd/>
            <a:tailEnd/>
          </a:ln>
        </p:spPr>
      </p:pic>
    </p:spTree>
    <p:extLst>
      <p:ext uri="{BB962C8B-B14F-4D97-AF65-F5344CB8AC3E}">
        <p14:creationId xmlns:p14="http://schemas.microsoft.com/office/powerpoint/2010/main" val="40800563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6F226BD2-FEC1-4ACF-89EA-C066D1C8761D}"/>
              </a:ext>
            </a:extLst>
          </p:cNvPr>
          <p:cNvSpPr>
            <a:spLocks noGrp="1" noChangeArrowheads="1"/>
          </p:cNvSpPr>
          <p:nvPr>
            <p:ph type="title"/>
          </p:nvPr>
        </p:nvSpPr>
        <p:spPr/>
        <p:txBody>
          <a:bodyPr>
            <a:normAutofit fontScale="90000"/>
          </a:bodyPr>
          <a:lstStyle/>
          <a:p>
            <a:pPr eaLnBrk="1" hangingPunct="1"/>
            <a:r>
              <a:rPr lang="en-US" altLang="en-US"/>
              <a:t>Consider Evidence of Record</a:t>
            </a:r>
          </a:p>
        </p:txBody>
      </p:sp>
      <p:sp>
        <p:nvSpPr>
          <p:cNvPr id="5123" name="Rectangle 3">
            <a:extLst>
              <a:ext uri="{FF2B5EF4-FFF2-40B4-BE49-F238E27FC236}">
                <a16:creationId xmlns:a16="http://schemas.microsoft.com/office/drawing/2014/main" id="{A6E79918-2B20-4863-8254-531DEF70A1B6}"/>
              </a:ext>
            </a:extLst>
          </p:cNvPr>
          <p:cNvSpPr>
            <a:spLocks noGrp="1" noChangeArrowheads="1"/>
          </p:cNvSpPr>
          <p:nvPr>
            <p:ph type="body" idx="1"/>
          </p:nvPr>
        </p:nvSpPr>
        <p:spPr/>
        <p:txBody>
          <a:bodyPr>
            <a:normAutofit fontScale="92500" lnSpcReduction="20000"/>
          </a:bodyPr>
          <a:lstStyle/>
          <a:p>
            <a:pPr eaLnBrk="1" hangingPunct="1">
              <a:buFont typeface="Arial" panose="020B0604020202020204" pitchFamily="34" charset="0"/>
              <a:buChar char="•"/>
            </a:pPr>
            <a:r>
              <a:rPr lang="en-US" altLang="en-US" sz="2600" dirty="0"/>
              <a:t>Evidence must be of record on or before death (note: evidence does not have to be physically in file at time of death)</a:t>
            </a:r>
          </a:p>
          <a:p>
            <a:pPr eaLnBrk="1" hangingPunct="1">
              <a:buFont typeface="Arial" panose="020B0604020202020204" pitchFamily="34" charset="0"/>
              <a:buChar char="•"/>
            </a:pPr>
            <a:endParaRPr lang="en-US" altLang="en-US" sz="2600" dirty="0"/>
          </a:p>
          <a:p>
            <a:pPr eaLnBrk="1" hangingPunct="1">
              <a:buFont typeface="Arial" panose="020B0604020202020204" pitchFamily="34" charset="0"/>
              <a:buChar char="•"/>
            </a:pPr>
            <a:r>
              <a:rPr lang="en-US" altLang="en-US" sz="2600" dirty="0"/>
              <a:t>Section 5103 notice time limit for submission of evidence is applicable</a:t>
            </a:r>
          </a:p>
          <a:p>
            <a:pPr eaLnBrk="1" hangingPunct="1">
              <a:buFont typeface="Arial" panose="020B0604020202020204" pitchFamily="34" charset="0"/>
              <a:buChar char="•"/>
            </a:pPr>
            <a:endParaRPr lang="en-US" altLang="en-US" sz="2600" dirty="0"/>
          </a:p>
          <a:p>
            <a:pPr eaLnBrk="1" hangingPunct="1">
              <a:buFont typeface="Arial" panose="020B0604020202020204" pitchFamily="34" charset="0"/>
              <a:buChar char="•"/>
            </a:pPr>
            <a:r>
              <a:rPr lang="en-US" altLang="en-US" sz="2600" dirty="0"/>
              <a:t>Evidence in VA possession</a:t>
            </a:r>
          </a:p>
          <a:p>
            <a:pPr eaLnBrk="1" hangingPunct="1">
              <a:buFont typeface="Arial" panose="020B0604020202020204" pitchFamily="34" charset="0"/>
              <a:buChar char="•"/>
            </a:pPr>
            <a:endParaRPr lang="en-US" altLang="en-US" sz="2600" dirty="0"/>
          </a:p>
          <a:p>
            <a:pPr>
              <a:buFont typeface="Arial" panose="020B0604020202020204" pitchFamily="34" charset="0"/>
              <a:buChar char="•"/>
            </a:pPr>
            <a:r>
              <a:rPr lang="en-US" altLang="en-US" sz="2600" b="1" i="1" dirty="0"/>
              <a:t>Exception: </a:t>
            </a:r>
            <a:r>
              <a:rPr lang="en-US" altLang="en-US" sz="2600" dirty="0"/>
              <a:t>Substitute claimants </a:t>
            </a:r>
            <a:r>
              <a:rPr lang="en-US" altLang="en-US" sz="2600" i="1" dirty="0"/>
              <a:t>can</a:t>
            </a:r>
            <a:r>
              <a:rPr lang="en-US" altLang="en-US" sz="2600" dirty="0"/>
              <a:t> provide additional evidence after death</a:t>
            </a:r>
            <a:endParaRPr lang="en-US" altLang="en-US" sz="2600" b="1" i="1" dirty="0"/>
          </a:p>
          <a:p>
            <a:pPr marL="0" indent="0" eaLnBrk="1" hangingPunct="1">
              <a:buNone/>
            </a:pPr>
            <a:endParaRPr lang="en-US" altLang="en-US" sz="2600" dirty="0"/>
          </a:p>
          <a:p>
            <a:pPr eaLnBrk="1" hangingPunct="1">
              <a:buFont typeface="Arial" panose="020B0604020202020204" pitchFamily="34" charset="0"/>
              <a:buChar char="•"/>
            </a:pPr>
            <a:r>
              <a:rPr lang="en-US" altLang="en-US" sz="2600" b="1" i="1" dirty="0"/>
              <a:t>Note</a:t>
            </a:r>
            <a:r>
              <a:rPr lang="en-US" altLang="en-US" sz="2600" dirty="0"/>
              <a:t>: </a:t>
            </a:r>
            <a:r>
              <a:rPr lang="en-US" altLang="en-US" sz="2600" i="1" dirty="0"/>
              <a:t>VA possession does not include Federal court records</a:t>
            </a:r>
          </a:p>
          <a:p>
            <a:pPr eaLnBrk="1" hangingPunct="1">
              <a:buFont typeface="Arial" panose="020B0604020202020204" pitchFamily="34" charset="0"/>
              <a:buChar char="•"/>
            </a:pPr>
            <a:endParaRPr lang="en-US" altLang="en-US" sz="2400" i="1" dirty="0"/>
          </a:p>
        </p:txBody>
      </p:sp>
      <p:sp>
        <p:nvSpPr>
          <p:cNvPr id="8196" name="Footer Placeholder 3">
            <a:extLst>
              <a:ext uri="{FF2B5EF4-FFF2-40B4-BE49-F238E27FC236}">
                <a16:creationId xmlns:a16="http://schemas.microsoft.com/office/drawing/2014/main" id="{29E0611B-E16D-48EE-8635-5117485D54A5}"/>
              </a:ext>
            </a:extLst>
          </p:cNvPr>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5000"/>
              <a:buFont typeface="Wingdings" panose="05000000000000000000" pitchFamily="2" charset="2"/>
              <a:buChar char="o"/>
              <a:defRPr sz="2800">
                <a:solidFill>
                  <a:schemeClr val="tx2"/>
                </a:solidFill>
                <a:latin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n"/>
              <a:defRPr sz="2500">
                <a:solidFill>
                  <a:schemeClr val="tx2"/>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p"/>
              <a:defRPr sz="2200">
                <a:solidFill>
                  <a:schemeClr val="tx2"/>
                </a:solidFill>
                <a:latin typeface="Arial" panose="020B0604020202020204" pitchFamily="34" charset="0"/>
              </a:defRPr>
            </a:lvl3pPr>
            <a:lvl4pPr marL="1600200" indent="-228600">
              <a:spcBef>
                <a:spcPct val="20000"/>
              </a:spcBef>
              <a:buClr>
                <a:schemeClr val="accent1"/>
              </a:buClr>
              <a:buSzPct val="70000"/>
              <a:buFont typeface="Wingdings" panose="05000000000000000000" pitchFamily="2" charset="2"/>
              <a:buChar char="n"/>
              <a:defRPr sz="2000">
                <a:solidFill>
                  <a:schemeClr val="tx2"/>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9pPr>
          </a:lstStyle>
          <a:p>
            <a:pPr>
              <a:spcBef>
                <a:spcPct val="0"/>
              </a:spcBef>
              <a:buClrTx/>
              <a:buSzTx/>
              <a:buFontTx/>
              <a:buNone/>
            </a:pPr>
            <a:r>
              <a:rPr lang="en-US" altLang="en-US" sz="1200"/>
              <a:t>June 2010</a:t>
            </a:r>
          </a:p>
        </p:txBody>
      </p:sp>
    </p:spTree>
    <p:extLst>
      <p:ext uri="{BB962C8B-B14F-4D97-AF65-F5344CB8AC3E}">
        <p14:creationId xmlns:p14="http://schemas.microsoft.com/office/powerpoint/2010/main" val="4065868997"/>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123">
                                            <p:txEl>
                                              <p:pRg st="0" end="0"/>
                                            </p:txEl>
                                          </p:spTgt>
                                        </p:tgtEl>
                                        <p:attrNameLst>
                                          <p:attrName>style.visibility</p:attrName>
                                        </p:attrNameLst>
                                      </p:cBhvr>
                                      <p:to>
                                        <p:strVal val="visible"/>
                                      </p:to>
                                    </p:set>
                                    <p:anim calcmode="lin" valueType="num">
                                      <p:cBhvr additive="base">
                                        <p:cTn id="7" dur="500" fill="hold"/>
                                        <p:tgtEl>
                                          <p:spTgt spid="512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512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123">
                                            <p:txEl>
                                              <p:pRg st="2" end="2"/>
                                            </p:txEl>
                                          </p:spTgt>
                                        </p:tgtEl>
                                        <p:attrNameLst>
                                          <p:attrName>style.visibility</p:attrName>
                                        </p:attrNameLst>
                                      </p:cBhvr>
                                      <p:to>
                                        <p:strVal val="visible"/>
                                      </p:to>
                                    </p:set>
                                    <p:anim calcmode="lin" valueType="num">
                                      <p:cBhvr additive="base">
                                        <p:cTn id="13" dur="500" fill="hold"/>
                                        <p:tgtEl>
                                          <p:spTgt spid="512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512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123">
                                            <p:txEl>
                                              <p:pRg st="4" end="4"/>
                                            </p:txEl>
                                          </p:spTgt>
                                        </p:tgtEl>
                                        <p:attrNameLst>
                                          <p:attrName>style.visibility</p:attrName>
                                        </p:attrNameLst>
                                      </p:cBhvr>
                                      <p:to>
                                        <p:strVal val="visible"/>
                                      </p:to>
                                    </p:set>
                                    <p:anim calcmode="lin" valueType="num">
                                      <p:cBhvr additive="base">
                                        <p:cTn id="19" dur="500" fill="hold"/>
                                        <p:tgtEl>
                                          <p:spTgt spid="5123">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5123">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5123">
                                            <p:txEl>
                                              <p:pRg st="6" end="6"/>
                                            </p:txEl>
                                          </p:spTgt>
                                        </p:tgtEl>
                                        <p:attrNameLst>
                                          <p:attrName>style.visibility</p:attrName>
                                        </p:attrNameLst>
                                      </p:cBhvr>
                                      <p:to>
                                        <p:strVal val="visible"/>
                                      </p:to>
                                    </p:set>
                                    <p:anim calcmode="lin" valueType="num">
                                      <p:cBhvr additive="base">
                                        <p:cTn id="25" dur="500" fill="hold"/>
                                        <p:tgtEl>
                                          <p:spTgt spid="5123">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5123">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5123">
                                            <p:txEl>
                                              <p:pRg st="8" end="8"/>
                                            </p:txEl>
                                          </p:spTgt>
                                        </p:tgtEl>
                                        <p:attrNameLst>
                                          <p:attrName>style.visibility</p:attrName>
                                        </p:attrNameLst>
                                      </p:cBhvr>
                                      <p:to>
                                        <p:strVal val="visible"/>
                                      </p:to>
                                    </p:set>
                                    <p:anim calcmode="lin" valueType="num">
                                      <p:cBhvr additive="base">
                                        <p:cTn id="31" dur="500" fill="hold"/>
                                        <p:tgtEl>
                                          <p:spTgt spid="5123">
                                            <p:txEl>
                                              <p:pRg st="8" end="8"/>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5123">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a:extLst>
              <a:ext uri="{FF2B5EF4-FFF2-40B4-BE49-F238E27FC236}">
                <a16:creationId xmlns:a16="http://schemas.microsoft.com/office/drawing/2014/main" id="{273A08CD-F1D9-463B-AA3B-7C3D297A4119}"/>
              </a:ext>
            </a:extLst>
          </p:cNvPr>
          <p:cNvSpPr>
            <a:spLocks noGrp="1" noChangeArrowheads="1"/>
          </p:cNvSpPr>
          <p:nvPr>
            <p:ph type="title"/>
          </p:nvPr>
        </p:nvSpPr>
        <p:spPr/>
        <p:txBody>
          <a:bodyPr>
            <a:normAutofit fontScale="90000"/>
          </a:bodyPr>
          <a:lstStyle/>
          <a:p>
            <a:pPr eaLnBrk="1" hangingPunct="1"/>
            <a:r>
              <a:rPr lang="en-US" altLang="en-US"/>
              <a:t>Scenario #1</a:t>
            </a:r>
          </a:p>
        </p:txBody>
      </p:sp>
      <p:sp>
        <p:nvSpPr>
          <p:cNvPr id="8195" name="Rectangle 3">
            <a:extLst>
              <a:ext uri="{FF2B5EF4-FFF2-40B4-BE49-F238E27FC236}">
                <a16:creationId xmlns:a16="http://schemas.microsoft.com/office/drawing/2014/main" id="{6F223CCF-B42C-4D55-B925-AB6587E336E0}"/>
              </a:ext>
            </a:extLst>
          </p:cNvPr>
          <p:cNvSpPr>
            <a:spLocks noGrp="1" noChangeArrowheads="1"/>
          </p:cNvSpPr>
          <p:nvPr>
            <p:ph type="body" idx="1"/>
          </p:nvPr>
        </p:nvSpPr>
        <p:spPr>
          <a:xfrm>
            <a:off x="457200" y="990600"/>
            <a:ext cx="8229600" cy="4800600"/>
          </a:xfrm>
        </p:spPr>
        <p:txBody>
          <a:bodyPr>
            <a:normAutofit fontScale="92500" lnSpcReduction="20000"/>
          </a:bodyPr>
          <a:lstStyle/>
          <a:p>
            <a:pPr eaLnBrk="1" hangingPunct="1">
              <a:lnSpc>
                <a:spcPct val="90000"/>
              </a:lnSpc>
              <a:buFont typeface="Arial" panose="020B0604020202020204" pitchFamily="34" charset="0"/>
              <a:buChar char="•"/>
            </a:pPr>
            <a:r>
              <a:rPr lang="en-US" altLang="en-US" sz="2600" dirty="0">
                <a:solidFill>
                  <a:schemeClr val="tx1"/>
                </a:solidFill>
              </a:rPr>
              <a:t>Veteran submits </a:t>
            </a:r>
            <a:r>
              <a:rPr lang="en-US" altLang="en-US" sz="2600" dirty="0"/>
              <a:t>SC</a:t>
            </a:r>
            <a:r>
              <a:rPr lang="en-US" altLang="en-US" sz="2600" dirty="0">
                <a:solidFill>
                  <a:schemeClr val="tx1"/>
                </a:solidFill>
              </a:rPr>
              <a:t> claim for coronary heart disease on 5/4/2018 </a:t>
            </a:r>
          </a:p>
          <a:p>
            <a:pPr eaLnBrk="1" hangingPunct="1">
              <a:lnSpc>
                <a:spcPct val="90000"/>
              </a:lnSpc>
              <a:buFont typeface="Arial" panose="020B0604020202020204" pitchFamily="34" charset="0"/>
              <a:buChar char="•"/>
            </a:pPr>
            <a:endParaRPr lang="en-US" altLang="en-US" sz="2600" dirty="0">
              <a:solidFill>
                <a:schemeClr val="tx1"/>
              </a:solidFill>
            </a:endParaRPr>
          </a:p>
          <a:p>
            <a:pPr eaLnBrk="1" hangingPunct="1">
              <a:lnSpc>
                <a:spcPct val="90000"/>
              </a:lnSpc>
              <a:buFont typeface="Arial" panose="020B0604020202020204" pitchFamily="34" charset="0"/>
              <a:buChar char="•"/>
            </a:pPr>
            <a:r>
              <a:rPr lang="en-US" altLang="en-US" sz="2600" dirty="0">
                <a:solidFill>
                  <a:schemeClr val="tx1"/>
                </a:solidFill>
              </a:rPr>
              <a:t>STRs show a diagnosis of hypertension. Section 5103 notice sent 6/1/2018</a:t>
            </a:r>
          </a:p>
          <a:p>
            <a:pPr eaLnBrk="1" hangingPunct="1">
              <a:lnSpc>
                <a:spcPct val="90000"/>
              </a:lnSpc>
              <a:buFont typeface="Arial" panose="020B0604020202020204" pitchFamily="34" charset="0"/>
              <a:buChar char="•"/>
            </a:pPr>
            <a:endParaRPr lang="en-US" altLang="en-US" sz="2600" dirty="0">
              <a:solidFill>
                <a:schemeClr val="tx1"/>
              </a:solidFill>
            </a:endParaRPr>
          </a:p>
          <a:p>
            <a:pPr eaLnBrk="1" hangingPunct="1">
              <a:lnSpc>
                <a:spcPct val="90000"/>
              </a:lnSpc>
              <a:buFont typeface="Arial" panose="020B0604020202020204" pitchFamily="34" charset="0"/>
              <a:buChar char="•"/>
            </a:pPr>
            <a:r>
              <a:rPr lang="en-US" altLang="en-US" sz="2600" dirty="0">
                <a:solidFill>
                  <a:schemeClr val="tx1"/>
                </a:solidFill>
              </a:rPr>
              <a:t>Veteran failed to appear for exam </a:t>
            </a:r>
          </a:p>
          <a:p>
            <a:pPr eaLnBrk="1" hangingPunct="1">
              <a:lnSpc>
                <a:spcPct val="90000"/>
              </a:lnSpc>
              <a:buFont typeface="Arial" panose="020B0604020202020204" pitchFamily="34" charset="0"/>
              <a:buChar char="•"/>
            </a:pPr>
            <a:endParaRPr lang="en-US" altLang="en-US" sz="2600" dirty="0">
              <a:solidFill>
                <a:schemeClr val="tx1"/>
              </a:solidFill>
            </a:endParaRPr>
          </a:p>
          <a:p>
            <a:pPr eaLnBrk="1" hangingPunct="1">
              <a:lnSpc>
                <a:spcPct val="90000"/>
              </a:lnSpc>
              <a:buFont typeface="Arial" panose="020B0604020202020204" pitchFamily="34" charset="0"/>
              <a:buChar char="•"/>
            </a:pPr>
            <a:r>
              <a:rPr lang="en-US" altLang="en-US" sz="2600" dirty="0">
                <a:solidFill>
                  <a:schemeClr val="tx1"/>
                </a:solidFill>
              </a:rPr>
              <a:t>Veteran passed away on </a:t>
            </a:r>
            <a:r>
              <a:rPr lang="en-US" altLang="en-US" sz="2600" dirty="0"/>
              <a:t>7/</a:t>
            </a:r>
            <a:r>
              <a:rPr lang="en-US" altLang="en-US" sz="2600" dirty="0">
                <a:solidFill>
                  <a:schemeClr val="tx1"/>
                </a:solidFill>
              </a:rPr>
              <a:t>7/2018 of heart attack </a:t>
            </a:r>
          </a:p>
          <a:p>
            <a:pPr eaLnBrk="1" hangingPunct="1">
              <a:lnSpc>
                <a:spcPct val="90000"/>
              </a:lnSpc>
              <a:buFont typeface="Arial" panose="020B0604020202020204" pitchFamily="34" charset="0"/>
              <a:buChar char="•"/>
            </a:pPr>
            <a:endParaRPr lang="en-US" altLang="en-US" sz="2600" dirty="0">
              <a:solidFill>
                <a:schemeClr val="tx1"/>
              </a:solidFill>
            </a:endParaRPr>
          </a:p>
          <a:p>
            <a:pPr eaLnBrk="1" hangingPunct="1">
              <a:lnSpc>
                <a:spcPct val="90000"/>
              </a:lnSpc>
              <a:buFont typeface="Arial" panose="020B0604020202020204" pitchFamily="34" charset="0"/>
              <a:buChar char="•"/>
            </a:pPr>
            <a:r>
              <a:rPr lang="en-US" altLang="en-US" sz="2600" dirty="0">
                <a:solidFill>
                  <a:schemeClr val="tx1"/>
                </a:solidFill>
              </a:rPr>
              <a:t>Surviving spouse submits claim on </a:t>
            </a:r>
            <a:r>
              <a:rPr lang="en-US" altLang="en-US" sz="2600" dirty="0"/>
              <a:t>8/</a:t>
            </a:r>
            <a:r>
              <a:rPr lang="en-US" altLang="en-US" sz="2600" dirty="0">
                <a:solidFill>
                  <a:schemeClr val="tx1"/>
                </a:solidFill>
              </a:rPr>
              <a:t>15/18</a:t>
            </a:r>
          </a:p>
          <a:p>
            <a:pPr eaLnBrk="1" hangingPunct="1">
              <a:lnSpc>
                <a:spcPct val="90000"/>
              </a:lnSpc>
              <a:buFont typeface="Arial" panose="020B0604020202020204" pitchFamily="34" charset="0"/>
              <a:buChar char="•"/>
            </a:pPr>
            <a:endParaRPr lang="en-US" altLang="en-US" sz="2600" dirty="0"/>
          </a:p>
          <a:p>
            <a:pPr>
              <a:lnSpc>
                <a:spcPct val="90000"/>
              </a:lnSpc>
              <a:buFont typeface="Arial" panose="020B0604020202020204" pitchFamily="34" charset="0"/>
              <a:buChar char="•"/>
            </a:pPr>
            <a:r>
              <a:rPr lang="en-US" altLang="en-US" sz="2600" dirty="0"/>
              <a:t>Private medical show diagnosis of coronary heart disease secondary to hypertension received 9/3/2018 </a:t>
            </a:r>
          </a:p>
          <a:p>
            <a:pPr eaLnBrk="1" hangingPunct="1">
              <a:lnSpc>
                <a:spcPct val="90000"/>
              </a:lnSpc>
              <a:buFont typeface="Arial" panose="020B0604020202020204" pitchFamily="34" charset="0"/>
              <a:buChar char="•"/>
            </a:pPr>
            <a:endParaRPr lang="en-US" altLang="en-US" sz="2400" dirty="0">
              <a:solidFill>
                <a:schemeClr val="tx1"/>
              </a:solidFill>
            </a:endParaRPr>
          </a:p>
          <a:p>
            <a:pPr eaLnBrk="1" hangingPunct="1">
              <a:lnSpc>
                <a:spcPct val="90000"/>
              </a:lnSpc>
              <a:buFont typeface="Arial" panose="020B0604020202020204" pitchFamily="34" charset="0"/>
              <a:buChar char="•"/>
            </a:pPr>
            <a:endParaRPr lang="en-US" altLang="en-US" dirty="0">
              <a:solidFill>
                <a:schemeClr val="tx1"/>
              </a:solidFill>
            </a:endParaRPr>
          </a:p>
        </p:txBody>
      </p:sp>
      <p:sp>
        <p:nvSpPr>
          <p:cNvPr id="9220" name="Footer Placeholder 3">
            <a:extLst>
              <a:ext uri="{FF2B5EF4-FFF2-40B4-BE49-F238E27FC236}">
                <a16:creationId xmlns:a16="http://schemas.microsoft.com/office/drawing/2014/main" id="{BA9A4907-CD03-4C20-B079-CD80E83B4168}"/>
              </a:ext>
            </a:extLst>
          </p:cNvPr>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5000"/>
              <a:buFont typeface="Wingdings" panose="05000000000000000000" pitchFamily="2" charset="2"/>
              <a:buChar char="o"/>
              <a:defRPr sz="2800">
                <a:solidFill>
                  <a:schemeClr val="tx2"/>
                </a:solidFill>
                <a:latin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n"/>
              <a:defRPr sz="2500">
                <a:solidFill>
                  <a:schemeClr val="tx2"/>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p"/>
              <a:defRPr sz="2200">
                <a:solidFill>
                  <a:schemeClr val="tx2"/>
                </a:solidFill>
                <a:latin typeface="Arial" panose="020B0604020202020204" pitchFamily="34" charset="0"/>
              </a:defRPr>
            </a:lvl3pPr>
            <a:lvl4pPr marL="1600200" indent="-228600">
              <a:spcBef>
                <a:spcPct val="20000"/>
              </a:spcBef>
              <a:buClr>
                <a:schemeClr val="accent1"/>
              </a:buClr>
              <a:buSzPct val="70000"/>
              <a:buFont typeface="Wingdings" panose="05000000000000000000" pitchFamily="2" charset="2"/>
              <a:buChar char="n"/>
              <a:defRPr sz="2000">
                <a:solidFill>
                  <a:schemeClr val="tx2"/>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9pPr>
          </a:lstStyle>
          <a:p>
            <a:pPr>
              <a:spcBef>
                <a:spcPct val="0"/>
              </a:spcBef>
              <a:buClrTx/>
              <a:buSzTx/>
              <a:buFontTx/>
              <a:buNone/>
            </a:pPr>
            <a:r>
              <a:rPr lang="en-US" altLang="en-US" sz="1200"/>
              <a:t>June 2010</a:t>
            </a:r>
          </a:p>
        </p:txBody>
      </p:sp>
    </p:spTree>
    <p:extLst>
      <p:ext uri="{BB962C8B-B14F-4D97-AF65-F5344CB8AC3E}">
        <p14:creationId xmlns:p14="http://schemas.microsoft.com/office/powerpoint/2010/main" val="1311999806"/>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8195">
                                            <p:txEl>
                                              <p:pRg st="0" end="0"/>
                                            </p:txEl>
                                          </p:spTgt>
                                        </p:tgtEl>
                                        <p:attrNameLst>
                                          <p:attrName>style.visibility</p:attrName>
                                        </p:attrNameLst>
                                      </p:cBhvr>
                                      <p:to>
                                        <p:strVal val="visible"/>
                                      </p:to>
                                    </p:set>
                                    <p:anim calcmode="lin" valueType="num">
                                      <p:cBhvr additive="base">
                                        <p:cTn id="7" dur="500" fill="hold"/>
                                        <p:tgtEl>
                                          <p:spTgt spid="819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819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195">
                                            <p:txEl>
                                              <p:pRg st="2" end="2"/>
                                            </p:txEl>
                                          </p:spTgt>
                                        </p:tgtEl>
                                        <p:attrNameLst>
                                          <p:attrName>style.visibility</p:attrName>
                                        </p:attrNameLst>
                                      </p:cBhvr>
                                      <p:to>
                                        <p:strVal val="visible"/>
                                      </p:to>
                                    </p:set>
                                    <p:anim calcmode="lin" valueType="num">
                                      <p:cBhvr additive="base">
                                        <p:cTn id="13" dur="500" fill="hold"/>
                                        <p:tgtEl>
                                          <p:spTgt spid="8195">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8195">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8195">
                                            <p:txEl>
                                              <p:pRg st="4" end="4"/>
                                            </p:txEl>
                                          </p:spTgt>
                                        </p:tgtEl>
                                        <p:attrNameLst>
                                          <p:attrName>style.visibility</p:attrName>
                                        </p:attrNameLst>
                                      </p:cBhvr>
                                      <p:to>
                                        <p:strVal val="visible"/>
                                      </p:to>
                                    </p:set>
                                    <p:anim calcmode="lin" valueType="num">
                                      <p:cBhvr additive="base">
                                        <p:cTn id="19" dur="500" fill="hold"/>
                                        <p:tgtEl>
                                          <p:spTgt spid="8195">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8195">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grpId="0" nodeType="clickEffect">
                                  <p:stCondLst>
                                    <p:cond delay="0"/>
                                  </p:stCondLst>
                                  <p:childTnLst>
                                    <p:set>
                                      <p:cBhvr>
                                        <p:cTn id="24" dur="1" fill="hold">
                                          <p:stCondLst>
                                            <p:cond delay="0"/>
                                          </p:stCondLst>
                                        </p:cTn>
                                        <p:tgtEl>
                                          <p:spTgt spid="8195">
                                            <p:txEl>
                                              <p:pRg st="6" end="6"/>
                                            </p:txEl>
                                          </p:spTgt>
                                        </p:tgtEl>
                                        <p:attrNameLst>
                                          <p:attrName>style.visibility</p:attrName>
                                        </p:attrNameLst>
                                      </p:cBhvr>
                                      <p:to>
                                        <p:strVal val="visible"/>
                                      </p:to>
                                    </p:set>
                                    <p:anim calcmode="lin" valueType="num">
                                      <p:cBhvr additive="base">
                                        <p:cTn id="25" dur="500" fill="hold"/>
                                        <p:tgtEl>
                                          <p:spTgt spid="8195">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8195">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2" presetClass="entr" presetSubtype="8" fill="hold" grpId="0" nodeType="clickEffect">
                                  <p:stCondLst>
                                    <p:cond delay="0"/>
                                  </p:stCondLst>
                                  <p:childTnLst>
                                    <p:set>
                                      <p:cBhvr>
                                        <p:cTn id="30" dur="1" fill="hold">
                                          <p:stCondLst>
                                            <p:cond delay="0"/>
                                          </p:stCondLst>
                                        </p:cTn>
                                        <p:tgtEl>
                                          <p:spTgt spid="8195">
                                            <p:txEl>
                                              <p:pRg st="8" end="8"/>
                                            </p:txEl>
                                          </p:spTgt>
                                        </p:tgtEl>
                                        <p:attrNameLst>
                                          <p:attrName>style.visibility</p:attrName>
                                        </p:attrNameLst>
                                      </p:cBhvr>
                                      <p:to>
                                        <p:strVal val="visible"/>
                                      </p:to>
                                    </p:set>
                                    <p:anim calcmode="lin" valueType="num">
                                      <p:cBhvr additive="base">
                                        <p:cTn id="31" dur="500" fill="hold"/>
                                        <p:tgtEl>
                                          <p:spTgt spid="8195">
                                            <p:txEl>
                                              <p:pRg st="8" end="8"/>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8195">
                                            <p:txEl>
                                              <p:pRg st="8" end="8"/>
                                            </p:txEl>
                                          </p:spTgt>
                                        </p:tgtEl>
                                        <p:attrNameLst>
                                          <p:attrName>ppt_y</p:attrName>
                                        </p:attrNameLst>
                                      </p:cBhvr>
                                      <p:tavLst>
                                        <p:tav tm="0">
                                          <p:val>
                                            <p:strVal val="#ppt_y"/>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8" fill="hold" grpId="0" nodeType="clickEffect">
                                  <p:stCondLst>
                                    <p:cond delay="0"/>
                                  </p:stCondLst>
                                  <p:childTnLst>
                                    <p:set>
                                      <p:cBhvr>
                                        <p:cTn id="36" dur="1" fill="hold">
                                          <p:stCondLst>
                                            <p:cond delay="0"/>
                                          </p:stCondLst>
                                        </p:cTn>
                                        <p:tgtEl>
                                          <p:spTgt spid="8195">
                                            <p:txEl>
                                              <p:pRg st="10" end="10"/>
                                            </p:txEl>
                                          </p:spTgt>
                                        </p:tgtEl>
                                        <p:attrNameLst>
                                          <p:attrName>style.visibility</p:attrName>
                                        </p:attrNameLst>
                                      </p:cBhvr>
                                      <p:to>
                                        <p:strVal val="visible"/>
                                      </p:to>
                                    </p:set>
                                    <p:anim calcmode="lin" valueType="num">
                                      <p:cBhvr additive="base">
                                        <p:cTn id="37" dur="500" fill="hold"/>
                                        <p:tgtEl>
                                          <p:spTgt spid="8195">
                                            <p:txEl>
                                              <p:pRg st="10" end="10"/>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8195">
                                            <p:txEl>
                                              <p:pRg st="10" end="10"/>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a:extLst>
              <a:ext uri="{FF2B5EF4-FFF2-40B4-BE49-F238E27FC236}">
                <a16:creationId xmlns:a16="http://schemas.microsoft.com/office/drawing/2014/main" id="{D6BA8B9E-8E68-454D-9345-28D8C7945155}"/>
              </a:ext>
            </a:extLst>
          </p:cNvPr>
          <p:cNvSpPr>
            <a:spLocks noGrp="1" noChangeArrowheads="1"/>
          </p:cNvSpPr>
          <p:nvPr>
            <p:ph type="title"/>
          </p:nvPr>
        </p:nvSpPr>
        <p:spPr/>
        <p:txBody>
          <a:bodyPr>
            <a:normAutofit fontScale="90000"/>
          </a:bodyPr>
          <a:lstStyle/>
          <a:p>
            <a:pPr eaLnBrk="1" hangingPunct="1"/>
            <a:r>
              <a:rPr lang="en-US" altLang="en-US" dirty="0"/>
              <a:t>Scenario #1 (cont’d)</a:t>
            </a:r>
          </a:p>
        </p:txBody>
      </p:sp>
      <p:sp>
        <p:nvSpPr>
          <p:cNvPr id="9219" name="Rectangle 3">
            <a:extLst>
              <a:ext uri="{FF2B5EF4-FFF2-40B4-BE49-F238E27FC236}">
                <a16:creationId xmlns:a16="http://schemas.microsoft.com/office/drawing/2014/main" id="{0F0C672A-0A05-4141-843A-99353AC67C55}"/>
              </a:ext>
            </a:extLst>
          </p:cNvPr>
          <p:cNvSpPr>
            <a:spLocks noGrp="1" noChangeArrowheads="1"/>
          </p:cNvSpPr>
          <p:nvPr>
            <p:ph type="body" idx="1"/>
          </p:nvPr>
        </p:nvSpPr>
        <p:spPr/>
        <p:txBody>
          <a:bodyPr>
            <a:normAutofit/>
          </a:bodyPr>
          <a:lstStyle/>
          <a:p>
            <a:pPr eaLnBrk="1" hangingPunct="1">
              <a:buFont typeface="Arial" panose="020B0604020202020204" pitchFamily="34" charset="0"/>
              <a:buChar char="•"/>
            </a:pPr>
            <a:endParaRPr lang="en-US" altLang="en-US" sz="2400" dirty="0"/>
          </a:p>
          <a:p>
            <a:pPr eaLnBrk="1" hangingPunct="1">
              <a:buFont typeface="Arial" panose="020B0604020202020204" pitchFamily="34" charset="0"/>
              <a:buChar char="•"/>
            </a:pPr>
            <a:r>
              <a:rPr lang="en-US" altLang="en-US" sz="2400" dirty="0"/>
              <a:t>Should the private medical evidence be considered for establishing entitlement to accrued benefits?</a:t>
            </a:r>
          </a:p>
          <a:p>
            <a:pPr eaLnBrk="1" hangingPunct="1">
              <a:buFont typeface="Arial" panose="020B0604020202020204" pitchFamily="34" charset="0"/>
              <a:buChar char="•"/>
            </a:pPr>
            <a:endParaRPr lang="en-US" altLang="en-US" sz="2400" dirty="0"/>
          </a:p>
          <a:p>
            <a:pPr>
              <a:buFont typeface="Arial" panose="020B0604020202020204" pitchFamily="34" charset="0"/>
              <a:buChar char="•"/>
            </a:pPr>
            <a:r>
              <a:rPr lang="en-US" altLang="en-US" sz="2400" b="1" dirty="0"/>
              <a:t>Answer</a:t>
            </a:r>
            <a:r>
              <a:rPr lang="en-US" altLang="en-US" sz="2400" dirty="0"/>
              <a:t>:  No, the private medical records were not in VA possession. However, if VA received a valid substitution claim, the private medical records could be considered</a:t>
            </a:r>
          </a:p>
        </p:txBody>
      </p:sp>
      <p:sp>
        <p:nvSpPr>
          <p:cNvPr id="10244" name="Footer Placeholder 3">
            <a:extLst>
              <a:ext uri="{FF2B5EF4-FFF2-40B4-BE49-F238E27FC236}">
                <a16:creationId xmlns:a16="http://schemas.microsoft.com/office/drawing/2014/main" id="{B66CE34E-C340-4379-8971-992689FE8B4B}"/>
              </a:ext>
            </a:extLst>
          </p:cNvPr>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5000"/>
              <a:buFont typeface="Wingdings" panose="05000000000000000000" pitchFamily="2" charset="2"/>
              <a:buChar char="o"/>
              <a:defRPr sz="2800">
                <a:solidFill>
                  <a:schemeClr val="tx2"/>
                </a:solidFill>
                <a:latin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n"/>
              <a:defRPr sz="2500">
                <a:solidFill>
                  <a:schemeClr val="tx2"/>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p"/>
              <a:defRPr sz="2200">
                <a:solidFill>
                  <a:schemeClr val="tx2"/>
                </a:solidFill>
                <a:latin typeface="Arial" panose="020B0604020202020204" pitchFamily="34" charset="0"/>
              </a:defRPr>
            </a:lvl3pPr>
            <a:lvl4pPr marL="1600200" indent="-228600">
              <a:spcBef>
                <a:spcPct val="20000"/>
              </a:spcBef>
              <a:buClr>
                <a:schemeClr val="accent1"/>
              </a:buClr>
              <a:buSzPct val="70000"/>
              <a:buFont typeface="Wingdings" panose="05000000000000000000" pitchFamily="2" charset="2"/>
              <a:buChar char="n"/>
              <a:defRPr sz="2000">
                <a:solidFill>
                  <a:schemeClr val="tx2"/>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9pPr>
          </a:lstStyle>
          <a:p>
            <a:pPr>
              <a:spcBef>
                <a:spcPct val="0"/>
              </a:spcBef>
              <a:buClrTx/>
              <a:buSzTx/>
              <a:buFontTx/>
              <a:buNone/>
            </a:pPr>
            <a:r>
              <a:rPr lang="en-US" altLang="en-US" sz="1200"/>
              <a:t>June 2010</a:t>
            </a:r>
          </a:p>
        </p:txBody>
      </p:sp>
    </p:spTree>
    <p:extLst>
      <p:ext uri="{BB962C8B-B14F-4D97-AF65-F5344CB8AC3E}">
        <p14:creationId xmlns:p14="http://schemas.microsoft.com/office/powerpoint/2010/main" val="3789586010"/>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9219">
                                            <p:txEl>
                                              <p:pRg st="1" end="1"/>
                                            </p:txEl>
                                          </p:spTgt>
                                        </p:tgtEl>
                                        <p:attrNameLst>
                                          <p:attrName>style.visibility</p:attrName>
                                        </p:attrNameLst>
                                      </p:cBhvr>
                                      <p:to>
                                        <p:strVal val="visible"/>
                                      </p:to>
                                    </p:set>
                                    <p:anim calcmode="lin" valueType="num">
                                      <p:cBhvr additive="base">
                                        <p:cTn id="7" dur="500" fill="hold"/>
                                        <p:tgtEl>
                                          <p:spTgt spid="9219">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9219">
                                            <p:txEl>
                                              <p:pRg st="1" end="1"/>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9219">
                                            <p:txEl>
                                              <p:pRg st="3" end="3"/>
                                            </p:txEl>
                                          </p:spTgt>
                                        </p:tgtEl>
                                        <p:attrNameLst>
                                          <p:attrName>style.visibility</p:attrName>
                                        </p:attrNameLst>
                                      </p:cBhvr>
                                      <p:to>
                                        <p:strVal val="visible"/>
                                      </p:to>
                                    </p:set>
                                    <p:anim calcmode="lin" valueType="num">
                                      <p:cBhvr additive="base">
                                        <p:cTn id="13" dur="500" fill="hold"/>
                                        <p:tgtEl>
                                          <p:spTgt spid="9219">
                                            <p:txEl>
                                              <p:pRg st="3" end="3"/>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9219">
                                            <p:txEl>
                                              <p:pRg st="3" end="3"/>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a:extLst>
              <a:ext uri="{FF2B5EF4-FFF2-40B4-BE49-F238E27FC236}">
                <a16:creationId xmlns:a16="http://schemas.microsoft.com/office/drawing/2014/main" id="{65CEE508-068A-4F10-BF38-064E625079CF}"/>
              </a:ext>
            </a:extLst>
          </p:cNvPr>
          <p:cNvSpPr>
            <a:spLocks noGrp="1" noChangeArrowheads="1"/>
          </p:cNvSpPr>
          <p:nvPr>
            <p:ph type="title"/>
          </p:nvPr>
        </p:nvSpPr>
        <p:spPr/>
        <p:txBody>
          <a:bodyPr>
            <a:normAutofit fontScale="90000"/>
          </a:bodyPr>
          <a:lstStyle/>
          <a:p>
            <a:pPr eaLnBrk="1" hangingPunct="1"/>
            <a:r>
              <a:rPr lang="en-US" altLang="en-US"/>
              <a:t>Scenario #2</a:t>
            </a:r>
          </a:p>
        </p:txBody>
      </p:sp>
      <p:sp>
        <p:nvSpPr>
          <p:cNvPr id="6147" name="Rectangle 3">
            <a:extLst>
              <a:ext uri="{FF2B5EF4-FFF2-40B4-BE49-F238E27FC236}">
                <a16:creationId xmlns:a16="http://schemas.microsoft.com/office/drawing/2014/main" id="{B1E04F96-DE75-4F77-B51E-55B868CA2BD4}"/>
              </a:ext>
            </a:extLst>
          </p:cNvPr>
          <p:cNvSpPr>
            <a:spLocks noGrp="1" noChangeArrowheads="1"/>
          </p:cNvSpPr>
          <p:nvPr>
            <p:ph type="body" idx="1"/>
          </p:nvPr>
        </p:nvSpPr>
        <p:spPr/>
        <p:txBody>
          <a:bodyPr>
            <a:normAutofit fontScale="92500" lnSpcReduction="20000"/>
          </a:bodyPr>
          <a:lstStyle/>
          <a:p>
            <a:pPr eaLnBrk="1" hangingPunct="1">
              <a:buFont typeface="Arial" panose="020B0604020202020204" pitchFamily="34" charset="0"/>
              <a:buChar char="•"/>
            </a:pPr>
            <a:r>
              <a:rPr lang="en-US" altLang="en-US" sz="2600" dirty="0"/>
              <a:t>The Veteran submits a SC claim for disabling left knee condition on 9/1/2018. STRs show diagnosis of degenerative joint disease of the left knee (DJD)</a:t>
            </a:r>
          </a:p>
          <a:p>
            <a:pPr eaLnBrk="1" hangingPunct="1">
              <a:buFont typeface="Arial" panose="020B0604020202020204" pitchFamily="34" charset="0"/>
              <a:buChar char="•"/>
            </a:pPr>
            <a:endParaRPr lang="en-US" altLang="en-US" sz="2600" dirty="0"/>
          </a:p>
          <a:p>
            <a:pPr eaLnBrk="1" hangingPunct="1">
              <a:buFont typeface="Arial" panose="020B0604020202020204" pitchFamily="34" charset="0"/>
              <a:buChar char="•"/>
            </a:pPr>
            <a:r>
              <a:rPr lang="en-US" altLang="en-US" sz="2600" dirty="0"/>
              <a:t>Section 5103 letter released 10/3/2018. VA exam diagnosed DJD</a:t>
            </a:r>
          </a:p>
          <a:p>
            <a:pPr eaLnBrk="1" hangingPunct="1">
              <a:buFont typeface="Arial" panose="020B0604020202020204" pitchFamily="34" charset="0"/>
              <a:buChar char="•"/>
            </a:pPr>
            <a:endParaRPr lang="en-US" altLang="en-US" sz="2600" dirty="0"/>
          </a:p>
          <a:p>
            <a:pPr eaLnBrk="1" hangingPunct="1">
              <a:buFont typeface="Arial" panose="020B0604020202020204" pitchFamily="34" charset="0"/>
              <a:buChar char="•"/>
            </a:pPr>
            <a:r>
              <a:rPr lang="en-US" altLang="en-US" sz="2600" dirty="0"/>
              <a:t>Vet passed away 11/5/2018</a:t>
            </a:r>
          </a:p>
          <a:p>
            <a:pPr eaLnBrk="1" hangingPunct="1">
              <a:buFont typeface="Arial" panose="020B0604020202020204" pitchFamily="34" charset="0"/>
              <a:buChar char="•"/>
            </a:pPr>
            <a:endParaRPr lang="en-US" altLang="en-US" sz="2600" dirty="0"/>
          </a:p>
          <a:p>
            <a:pPr eaLnBrk="1" hangingPunct="1">
              <a:buFont typeface="Arial" panose="020B0604020202020204" pitchFamily="34" charset="0"/>
              <a:buChar char="•"/>
            </a:pPr>
            <a:r>
              <a:rPr lang="en-US" altLang="en-US" sz="2600" dirty="0"/>
              <a:t>Private medical received 11/5/2018 showed a diagnoses of left knee DJD</a:t>
            </a:r>
          </a:p>
          <a:p>
            <a:pPr eaLnBrk="1" hangingPunct="1">
              <a:buFont typeface="Arial" panose="020B0604020202020204" pitchFamily="34" charset="0"/>
              <a:buChar char="•"/>
            </a:pPr>
            <a:endParaRPr lang="en-US" altLang="en-US" sz="2600" dirty="0"/>
          </a:p>
          <a:p>
            <a:pPr>
              <a:buFont typeface="Arial" panose="020B0604020202020204" pitchFamily="34" charset="0"/>
              <a:buChar char="•"/>
            </a:pPr>
            <a:r>
              <a:rPr lang="en-US" altLang="en-US" sz="2600" dirty="0"/>
              <a:t>Surviving spouse submits claim 12/1/2018</a:t>
            </a:r>
          </a:p>
          <a:p>
            <a:pPr eaLnBrk="1" hangingPunct="1">
              <a:buFont typeface="Arial" panose="020B0604020202020204" pitchFamily="34" charset="0"/>
              <a:buChar char="•"/>
            </a:pPr>
            <a:endParaRPr lang="en-US" altLang="en-US" sz="2400" dirty="0"/>
          </a:p>
        </p:txBody>
      </p:sp>
      <p:sp>
        <p:nvSpPr>
          <p:cNvPr id="11268" name="Footer Placeholder 3">
            <a:extLst>
              <a:ext uri="{FF2B5EF4-FFF2-40B4-BE49-F238E27FC236}">
                <a16:creationId xmlns:a16="http://schemas.microsoft.com/office/drawing/2014/main" id="{633593A9-4F2E-4671-9F46-3052117BE0BD}"/>
              </a:ext>
            </a:extLst>
          </p:cNvPr>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5000"/>
              <a:buFont typeface="Wingdings" panose="05000000000000000000" pitchFamily="2" charset="2"/>
              <a:buChar char="o"/>
              <a:defRPr sz="2800">
                <a:solidFill>
                  <a:schemeClr val="tx2"/>
                </a:solidFill>
                <a:latin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n"/>
              <a:defRPr sz="2500">
                <a:solidFill>
                  <a:schemeClr val="tx2"/>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p"/>
              <a:defRPr sz="2200">
                <a:solidFill>
                  <a:schemeClr val="tx2"/>
                </a:solidFill>
                <a:latin typeface="Arial" panose="020B0604020202020204" pitchFamily="34" charset="0"/>
              </a:defRPr>
            </a:lvl3pPr>
            <a:lvl4pPr marL="1600200" indent="-228600">
              <a:spcBef>
                <a:spcPct val="20000"/>
              </a:spcBef>
              <a:buClr>
                <a:schemeClr val="accent1"/>
              </a:buClr>
              <a:buSzPct val="70000"/>
              <a:buFont typeface="Wingdings" panose="05000000000000000000" pitchFamily="2" charset="2"/>
              <a:buChar char="n"/>
              <a:defRPr sz="2000">
                <a:solidFill>
                  <a:schemeClr val="tx2"/>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9pPr>
          </a:lstStyle>
          <a:p>
            <a:pPr>
              <a:spcBef>
                <a:spcPct val="0"/>
              </a:spcBef>
              <a:buClrTx/>
              <a:buSzTx/>
              <a:buFontTx/>
              <a:buNone/>
            </a:pPr>
            <a:r>
              <a:rPr lang="en-US" altLang="en-US" sz="1200"/>
              <a:t>June 2010</a:t>
            </a:r>
          </a:p>
        </p:txBody>
      </p:sp>
    </p:spTree>
    <p:extLst>
      <p:ext uri="{BB962C8B-B14F-4D97-AF65-F5344CB8AC3E}">
        <p14:creationId xmlns:p14="http://schemas.microsoft.com/office/powerpoint/2010/main" val="1921677800"/>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6147">
                                            <p:txEl>
                                              <p:pRg st="0" end="0"/>
                                            </p:txEl>
                                          </p:spTgt>
                                        </p:tgtEl>
                                        <p:attrNameLst>
                                          <p:attrName>style.visibility</p:attrName>
                                        </p:attrNameLst>
                                      </p:cBhvr>
                                      <p:to>
                                        <p:strVal val="visible"/>
                                      </p:to>
                                    </p:set>
                                    <p:anim calcmode="lin" valueType="num">
                                      <p:cBhvr additive="base">
                                        <p:cTn id="7" dur="500" fill="hold"/>
                                        <p:tgtEl>
                                          <p:spTgt spid="6147">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6147">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6147">
                                            <p:txEl>
                                              <p:pRg st="2" end="2"/>
                                            </p:txEl>
                                          </p:spTgt>
                                        </p:tgtEl>
                                        <p:attrNameLst>
                                          <p:attrName>style.visibility</p:attrName>
                                        </p:attrNameLst>
                                      </p:cBhvr>
                                      <p:to>
                                        <p:strVal val="visible"/>
                                      </p:to>
                                    </p:set>
                                    <p:anim calcmode="lin" valueType="num">
                                      <p:cBhvr additive="base">
                                        <p:cTn id="13" dur="500" fill="hold"/>
                                        <p:tgtEl>
                                          <p:spTgt spid="6147">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6147">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8" fill="hold" nodeType="clickEffect">
                                  <p:stCondLst>
                                    <p:cond delay="0"/>
                                  </p:stCondLst>
                                  <p:childTnLst>
                                    <p:set>
                                      <p:cBhvr>
                                        <p:cTn id="18" dur="1" fill="hold">
                                          <p:stCondLst>
                                            <p:cond delay="0"/>
                                          </p:stCondLst>
                                        </p:cTn>
                                        <p:tgtEl>
                                          <p:spTgt spid="6147">
                                            <p:txEl>
                                              <p:pRg st="4" end="4"/>
                                            </p:txEl>
                                          </p:spTgt>
                                        </p:tgtEl>
                                        <p:attrNameLst>
                                          <p:attrName>style.visibility</p:attrName>
                                        </p:attrNameLst>
                                      </p:cBhvr>
                                      <p:to>
                                        <p:strVal val="visible"/>
                                      </p:to>
                                    </p:set>
                                    <p:anim calcmode="lin" valueType="num">
                                      <p:cBhvr additive="base">
                                        <p:cTn id="19" dur="500" fill="hold"/>
                                        <p:tgtEl>
                                          <p:spTgt spid="6147">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6147">
                                            <p:txEl>
                                              <p:pRg st="4" end="4"/>
                                            </p:txEl>
                                          </p:spTgt>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 presetClass="entr" presetSubtype="8" fill="hold" nodeType="clickEffect">
                                  <p:stCondLst>
                                    <p:cond delay="0"/>
                                  </p:stCondLst>
                                  <p:childTnLst>
                                    <p:set>
                                      <p:cBhvr>
                                        <p:cTn id="24" dur="1" fill="hold">
                                          <p:stCondLst>
                                            <p:cond delay="0"/>
                                          </p:stCondLst>
                                        </p:cTn>
                                        <p:tgtEl>
                                          <p:spTgt spid="6147">
                                            <p:txEl>
                                              <p:pRg st="6" end="6"/>
                                            </p:txEl>
                                          </p:spTgt>
                                        </p:tgtEl>
                                        <p:attrNameLst>
                                          <p:attrName>style.visibility</p:attrName>
                                        </p:attrNameLst>
                                      </p:cBhvr>
                                      <p:to>
                                        <p:strVal val="visible"/>
                                      </p:to>
                                    </p:set>
                                    <p:anim calcmode="lin" valueType="num">
                                      <p:cBhvr additive="base">
                                        <p:cTn id="25" dur="500" fill="hold"/>
                                        <p:tgtEl>
                                          <p:spTgt spid="6147">
                                            <p:txEl>
                                              <p:pRg st="6" end="6"/>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6147">
                                            <p:txEl>
                                              <p:pRg st="6" end="6"/>
                                            </p:txEl>
                                          </p:spTgt>
                                        </p:tgtEl>
                                        <p:attrNameLst>
                                          <p:attrName>ppt_y</p:attrName>
                                        </p:attrNameLst>
                                      </p:cBhvr>
                                      <p:tavLst>
                                        <p:tav tm="0">
                                          <p:val>
                                            <p:strVal val="#ppt_y"/>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8" fill="hold" nodeType="clickEffect">
                                  <p:stCondLst>
                                    <p:cond delay="0"/>
                                  </p:stCondLst>
                                  <p:childTnLst>
                                    <p:set>
                                      <p:cBhvr>
                                        <p:cTn id="30" dur="1" fill="hold">
                                          <p:stCondLst>
                                            <p:cond delay="0"/>
                                          </p:stCondLst>
                                        </p:cTn>
                                        <p:tgtEl>
                                          <p:spTgt spid="6147">
                                            <p:txEl>
                                              <p:pRg st="8" end="8"/>
                                            </p:txEl>
                                          </p:spTgt>
                                        </p:tgtEl>
                                        <p:attrNameLst>
                                          <p:attrName>style.visibility</p:attrName>
                                        </p:attrNameLst>
                                      </p:cBhvr>
                                      <p:to>
                                        <p:strVal val="visible"/>
                                      </p:to>
                                    </p:set>
                                    <p:anim calcmode="lin" valueType="num">
                                      <p:cBhvr additive="base">
                                        <p:cTn id="31" dur="500" fill="hold"/>
                                        <p:tgtEl>
                                          <p:spTgt spid="6147">
                                            <p:txEl>
                                              <p:pRg st="8" end="8"/>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6147">
                                            <p:txEl>
                                              <p:pRg st="8" end="8"/>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a:extLst>
              <a:ext uri="{FF2B5EF4-FFF2-40B4-BE49-F238E27FC236}">
                <a16:creationId xmlns:a16="http://schemas.microsoft.com/office/drawing/2014/main" id="{D18B6576-8C5C-405D-823F-B57921036F09}"/>
              </a:ext>
            </a:extLst>
          </p:cNvPr>
          <p:cNvSpPr>
            <a:spLocks noGrp="1" noChangeArrowheads="1"/>
          </p:cNvSpPr>
          <p:nvPr>
            <p:ph type="title"/>
          </p:nvPr>
        </p:nvSpPr>
        <p:spPr/>
        <p:txBody>
          <a:bodyPr>
            <a:normAutofit fontScale="90000"/>
          </a:bodyPr>
          <a:lstStyle/>
          <a:p>
            <a:pPr eaLnBrk="1" hangingPunct="1"/>
            <a:r>
              <a:rPr lang="en-US" altLang="en-US" dirty="0"/>
              <a:t>Scenario #2 (cont’d)</a:t>
            </a:r>
          </a:p>
        </p:txBody>
      </p:sp>
      <p:sp>
        <p:nvSpPr>
          <p:cNvPr id="7171" name="Rectangle 3">
            <a:extLst>
              <a:ext uri="{FF2B5EF4-FFF2-40B4-BE49-F238E27FC236}">
                <a16:creationId xmlns:a16="http://schemas.microsoft.com/office/drawing/2014/main" id="{5A6EB1A5-B599-43C0-87F4-896F0A95B956}"/>
              </a:ext>
            </a:extLst>
          </p:cNvPr>
          <p:cNvSpPr>
            <a:spLocks noGrp="1" noChangeArrowheads="1"/>
          </p:cNvSpPr>
          <p:nvPr>
            <p:ph type="body" idx="1"/>
          </p:nvPr>
        </p:nvSpPr>
        <p:spPr>
          <a:xfrm>
            <a:off x="457200" y="1600200"/>
            <a:ext cx="8229600" cy="3916363"/>
          </a:xfrm>
        </p:spPr>
        <p:txBody>
          <a:bodyPr>
            <a:normAutofit/>
          </a:bodyPr>
          <a:lstStyle/>
          <a:p>
            <a:pPr eaLnBrk="1" hangingPunct="1">
              <a:buFont typeface="Arial" panose="020B0604020202020204" pitchFamily="34" charset="0"/>
              <a:buChar char="•"/>
            </a:pPr>
            <a:r>
              <a:rPr lang="en-US" altLang="en-US" sz="2400" dirty="0"/>
              <a:t>Should the rater consider the private medical for entitlement to accrued benefits?</a:t>
            </a:r>
          </a:p>
          <a:p>
            <a:pPr eaLnBrk="1" hangingPunct="1">
              <a:buFont typeface="Arial" panose="020B0604020202020204" pitchFamily="34" charset="0"/>
              <a:buChar char="•"/>
            </a:pPr>
            <a:endParaRPr lang="en-US" altLang="en-US" sz="2400" dirty="0"/>
          </a:p>
          <a:p>
            <a:pPr eaLnBrk="1" hangingPunct="1">
              <a:buFont typeface="Arial" panose="020B0604020202020204" pitchFamily="34" charset="0"/>
              <a:buChar char="•"/>
            </a:pPr>
            <a:r>
              <a:rPr lang="en-US" altLang="en-US" sz="2400" b="1" dirty="0"/>
              <a:t>Answer</a:t>
            </a:r>
            <a:r>
              <a:rPr lang="en-US" altLang="en-US" sz="2400" dirty="0"/>
              <a:t>:  Yes, the private medical evidence was in  VA possession. </a:t>
            </a:r>
          </a:p>
        </p:txBody>
      </p:sp>
      <p:sp>
        <p:nvSpPr>
          <p:cNvPr id="12292" name="Footer Placeholder 3">
            <a:extLst>
              <a:ext uri="{FF2B5EF4-FFF2-40B4-BE49-F238E27FC236}">
                <a16:creationId xmlns:a16="http://schemas.microsoft.com/office/drawing/2014/main" id="{D80E54ED-264A-44FF-8243-CEEBB3FF02FD}"/>
              </a:ext>
            </a:extLst>
          </p:cNvPr>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5000"/>
              <a:buFont typeface="Wingdings" panose="05000000000000000000" pitchFamily="2" charset="2"/>
              <a:buChar char="o"/>
              <a:defRPr sz="2800">
                <a:solidFill>
                  <a:schemeClr val="tx2"/>
                </a:solidFill>
                <a:latin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n"/>
              <a:defRPr sz="2500">
                <a:solidFill>
                  <a:schemeClr val="tx2"/>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p"/>
              <a:defRPr sz="2200">
                <a:solidFill>
                  <a:schemeClr val="tx2"/>
                </a:solidFill>
                <a:latin typeface="Arial" panose="020B0604020202020204" pitchFamily="34" charset="0"/>
              </a:defRPr>
            </a:lvl3pPr>
            <a:lvl4pPr marL="1600200" indent="-228600">
              <a:spcBef>
                <a:spcPct val="20000"/>
              </a:spcBef>
              <a:buClr>
                <a:schemeClr val="accent1"/>
              </a:buClr>
              <a:buSzPct val="70000"/>
              <a:buFont typeface="Wingdings" panose="05000000000000000000" pitchFamily="2" charset="2"/>
              <a:buChar char="n"/>
              <a:defRPr sz="2000">
                <a:solidFill>
                  <a:schemeClr val="tx2"/>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9pPr>
          </a:lstStyle>
          <a:p>
            <a:pPr>
              <a:spcBef>
                <a:spcPct val="0"/>
              </a:spcBef>
              <a:buClrTx/>
              <a:buSzTx/>
              <a:buFontTx/>
              <a:buNone/>
            </a:pPr>
            <a:r>
              <a:rPr lang="en-US" altLang="en-US" sz="1200"/>
              <a:t>June 2010</a:t>
            </a:r>
          </a:p>
        </p:txBody>
      </p:sp>
    </p:spTree>
    <p:extLst>
      <p:ext uri="{BB962C8B-B14F-4D97-AF65-F5344CB8AC3E}">
        <p14:creationId xmlns:p14="http://schemas.microsoft.com/office/powerpoint/2010/main" val="2358667546"/>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7171">
                                            <p:txEl>
                                              <p:pRg st="0" end="0"/>
                                            </p:txEl>
                                          </p:spTgt>
                                        </p:tgtEl>
                                        <p:attrNameLst>
                                          <p:attrName>style.visibility</p:attrName>
                                        </p:attrNameLst>
                                      </p:cBhvr>
                                      <p:to>
                                        <p:strVal val="visible"/>
                                      </p:to>
                                    </p:set>
                                    <p:anim calcmode="lin" valueType="num">
                                      <p:cBhvr additive="base">
                                        <p:cTn id="7" dur="500" fill="hold"/>
                                        <p:tgtEl>
                                          <p:spTgt spid="7171">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7171">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nodeType="clickEffect">
                                  <p:stCondLst>
                                    <p:cond delay="0"/>
                                  </p:stCondLst>
                                  <p:childTnLst>
                                    <p:set>
                                      <p:cBhvr>
                                        <p:cTn id="12" dur="1" fill="hold">
                                          <p:stCondLst>
                                            <p:cond delay="0"/>
                                          </p:stCondLst>
                                        </p:cTn>
                                        <p:tgtEl>
                                          <p:spTgt spid="7171">
                                            <p:txEl>
                                              <p:pRg st="2" end="2"/>
                                            </p:txEl>
                                          </p:spTgt>
                                        </p:tgtEl>
                                        <p:attrNameLst>
                                          <p:attrName>style.visibility</p:attrName>
                                        </p:attrNameLst>
                                      </p:cBhvr>
                                      <p:to>
                                        <p:strVal val="visible"/>
                                      </p:to>
                                    </p:set>
                                    <p:anim calcmode="lin" valueType="num">
                                      <p:cBhvr additive="base">
                                        <p:cTn id="13" dur="500" fill="hold"/>
                                        <p:tgtEl>
                                          <p:spTgt spid="7171">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7171">
                                            <p:txEl>
                                              <p:pRg st="2" end="2"/>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a:extLst>
              <a:ext uri="{FF2B5EF4-FFF2-40B4-BE49-F238E27FC236}">
                <a16:creationId xmlns:a16="http://schemas.microsoft.com/office/drawing/2014/main" id="{AB88525A-B576-401F-AE03-E74167298E9A}"/>
              </a:ext>
            </a:extLst>
          </p:cNvPr>
          <p:cNvSpPr>
            <a:spLocks noGrp="1" noChangeArrowheads="1"/>
          </p:cNvSpPr>
          <p:nvPr>
            <p:ph type="title"/>
          </p:nvPr>
        </p:nvSpPr>
        <p:spPr/>
        <p:txBody>
          <a:bodyPr>
            <a:normAutofit fontScale="90000"/>
          </a:bodyPr>
          <a:lstStyle/>
          <a:p>
            <a:pPr eaLnBrk="1" hangingPunct="1"/>
            <a:r>
              <a:rPr lang="en-US" altLang="en-US"/>
              <a:t>Preparation of Accrued Rating</a:t>
            </a:r>
          </a:p>
        </p:txBody>
      </p:sp>
      <p:sp>
        <p:nvSpPr>
          <p:cNvPr id="10243" name="Rectangle 3">
            <a:extLst>
              <a:ext uri="{FF2B5EF4-FFF2-40B4-BE49-F238E27FC236}">
                <a16:creationId xmlns:a16="http://schemas.microsoft.com/office/drawing/2014/main" id="{318EB748-D5F8-4B4D-BF17-3C6E23789EB6}"/>
              </a:ext>
            </a:extLst>
          </p:cNvPr>
          <p:cNvSpPr>
            <a:spLocks noGrp="1" noChangeArrowheads="1"/>
          </p:cNvSpPr>
          <p:nvPr>
            <p:ph type="body" idx="1"/>
          </p:nvPr>
        </p:nvSpPr>
        <p:spPr>
          <a:xfrm>
            <a:off x="457200" y="1066800"/>
            <a:ext cx="8229600" cy="4449763"/>
          </a:xfrm>
        </p:spPr>
        <p:txBody>
          <a:bodyPr/>
          <a:lstStyle/>
          <a:p>
            <a:pPr eaLnBrk="1" hangingPunct="1">
              <a:buFont typeface="Arial" panose="020B0604020202020204" pitchFamily="34" charset="0"/>
              <a:buChar char="•"/>
            </a:pPr>
            <a:r>
              <a:rPr lang="en-US" altLang="en-US" sz="2400" dirty="0"/>
              <a:t>Rate in the same format as disability benefits rating</a:t>
            </a:r>
          </a:p>
          <a:p>
            <a:pPr eaLnBrk="1" hangingPunct="1">
              <a:buFont typeface="Arial" panose="020B0604020202020204" pitchFamily="34" charset="0"/>
              <a:buChar char="•"/>
            </a:pPr>
            <a:endParaRPr lang="en-US" altLang="en-US" sz="2400" dirty="0"/>
          </a:p>
          <a:p>
            <a:pPr eaLnBrk="1" hangingPunct="1">
              <a:buFont typeface="Arial" panose="020B0604020202020204" pitchFamily="34" charset="0"/>
              <a:buChar char="•"/>
            </a:pPr>
            <a:r>
              <a:rPr lang="en-US" altLang="en-US" sz="2400" dirty="0"/>
              <a:t>Favorable decision requires the accrued rating narrative above the jurisdiction section (VBMS-R generates narrative)</a:t>
            </a:r>
          </a:p>
          <a:p>
            <a:pPr eaLnBrk="1" hangingPunct="1">
              <a:buFont typeface="Arial" panose="020B0604020202020204" pitchFamily="34" charset="0"/>
              <a:buChar char="•"/>
            </a:pPr>
            <a:endParaRPr lang="en-US" altLang="en-US" sz="2400" dirty="0"/>
          </a:p>
          <a:p>
            <a:pPr eaLnBrk="1" hangingPunct="1">
              <a:buFont typeface="Arial" panose="020B0604020202020204" pitchFamily="34" charset="0"/>
              <a:buChar char="•"/>
            </a:pPr>
            <a:r>
              <a:rPr lang="en-US" altLang="en-US" sz="2400" dirty="0"/>
              <a:t>Unfavorable decision must be addressed in reason and basis  </a:t>
            </a:r>
          </a:p>
          <a:p>
            <a:pPr marL="0" indent="0" eaLnBrk="1" hangingPunct="1">
              <a:buNone/>
            </a:pPr>
            <a:endParaRPr lang="en-US" altLang="en-US" dirty="0"/>
          </a:p>
        </p:txBody>
      </p:sp>
      <p:sp>
        <p:nvSpPr>
          <p:cNvPr id="13316" name="Footer Placeholder 3">
            <a:extLst>
              <a:ext uri="{FF2B5EF4-FFF2-40B4-BE49-F238E27FC236}">
                <a16:creationId xmlns:a16="http://schemas.microsoft.com/office/drawing/2014/main" id="{BE95E549-437E-42D9-BE90-8E72BBD27A60}"/>
              </a:ext>
            </a:extLst>
          </p:cNvPr>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5000"/>
              <a:buFont typeface="Wingdings" panose="05000000000000000000" pitchFamily="2" charset="2"/>
              <a:buChar char="o"/>
              <a:defRPr sz="2800">
                <a:solidFill>
                  <a:schemeClr val="tx2"/>
                </a:solidFill>
                <a:latin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n"/>
              <a:defRPr sz="2500">
                <a:solidFill>
                  <a:schemeClr val="tx2"/>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p"/>
              <a:defRPr sz="2200">
                <a:solidFill>
                  <a:schemeClr val="tx2"/>
                </a:solidFill>
                <a:latin typeface="Arial" panose="020B0604020202020204" pitchFamily="34" charset="0"/>
              </a:defRPr>
            </a:lvl3pPr>
            <a:lvl4pPr marL="1600200" indent="-228600">
              <a:spcBef>
                <a:spcPct val="20000"/>
              </a:spcBef>
              <a:buClr>
                <a:schemeClr val="accent1"/>
              </a:buClr>
              <a:buSzPct val="70000"/>
              <a:buFont typeface="Wingdings" panose="05000000000000000000" pitchFamily="2" charset="2"/>
              <a:buChar char="n"/>
              <a:defRPr sz="2000">
                <a:solidFill>
                  <a:schemeClr val="tx2"/>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9pPr>
          </a:lstStyle>
          <a:p>
            <a:pPr>
              <a:spcBef>
                <a:spcPct val="0"/>
              </a:spcBef>
              <a:buClrTx/>
              <a:buSzTx/>
              <a:buFontTx/>
              <a:buNone/>
            </a:pPr>
            <a:r>
              <a:rPr lang="en-US" altLang="en-US" sz="1200"/>
              <a:t>June 2010</a:t>
            </a:r>
          </a:p>
        </p:txBody>
      </p:sp>
    </p:spTree>
    <p:extLst>
      <p:ext uri="{BB962C8B-B14F-4D97-AF65-F5344CB8AC3E}">
        <p14:creationId xmlns:p14="http://schemas.microsoft.com/office/powerpoint/2010/main" val="3869108546"/>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0243">
                                            <p:txEl>
                                              <p:pRg st="0" end="0"/>
                                            </p:txEl>
                                          </p:spTgt>
                                        </p:tgtEl>
                                        <p:attrNameLst>
                                          <p:attrName>style.visibility</p:attrName>
                                        </p:attrNameLst>
                                      </p:cBhvr>
                                      <p:to>
                                        <p:strVal val="visible"/>
                                      </p:to>
                                    </p:set>
                                    <p:anim calcmode="lin" valueType="num">
                                      <p:cBhvr additive="base">
                                        <p:cTn id="7" dur="500" fill="hold"/>
                                        <p:tgtEl>
                                          <p:spTgt spid="1024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024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0243">
                                            <p:txEl>
                                              <p:pRg st="2" end="2"/>
                                            </p:txEl>
                                          </p:spTgt>
                                        </p:tgtEl>
                                        <p:attrNameLst>
                                          <p:attrName>style.visibility</p:attrName>
                                        </p:attrNameLst>
                                      </p:cBhvr>
                                      <p:to>
                                        <p:strVal val="visible"/>
                                      </p:to>
                                    </p:set>
                                    <p:anim calcmode="lin" valueType="num">
                                      <p:cBhvr additive="base">
                                        <p:cTn id="13" dur="500" fill="hold"/>
                                        <p:tgtEl>
                                          <p:spTgt spid="1024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024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0243">
                                            <p:txEl>
                                              <p:pRg st="4" end="4"/>
                                            </p:txEl>
                                          </p:spTgt>
                                        </p:tgtEl>
                                        <p:attrNameLst>
                                          <p:attrName>style.visibility</p:attrName>
                                        </p:attrNameLst>
                                      </p:cBhvr>
                                      <p:to>
                                        <p:strVal val="visible"/>
                                      </p:to>
                                    </p:set>
                                    <p:anim calcmode="lin" valueType="num">
                                      <p:cBhvr additive="base">
                                        <p:cTn id="19" dur="500" fill="hold"/>
                                        <p:tgtEl>
                                          <p:spTgt spid="10243">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024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04F7EA0F-F264-4DBA-8450-109ED0C85B89}" type="slidenum">
              <a:rPr lang="en-US" smtClean="0"/>
              <a:t>16</a:t>
            </a:fld>
            <a:endParaRPr lang="en-US" dirty="0"/>
          </a:p>
        </p:txBody>
      </p:sp>
      <p:sp>
        <p:nvSpPr>
          <p:cNvPr id="2" name="Title 1"/>
          <p:cNvSpPr>
            <a:spLocks noGrp="1"/>
          </p:cNvSpPr>
          <p:nvPr>
            <p:ph type="title"/>
          </p:nvPr>
        </p:nvSpPr>
        <p:spPr/>
        <p:txBody>
          <a:bodyPr>
            <a:normAutofit fontScale="90000"/>
          </a:bodyPr>
          <a:lstStyle/>
          <a:p>
            <a:r>
              <a:rPr lang="en-US" dirty="0"/>
              <a:t>Questions</a:t>
            </a:r>
          </a:p>
        </p:txBody>
      </p:sp>
      <p:pic>
        <p:nvPicPr>
          <p:cNvPr id="1026" name="Picture 2" descr="C:\Users\VBACONwaA\AppData\Local\Microsoft\Windows\Temporary Internet Files\Content.IE5\TOHOCLAX\Questionmark[1].jpg"/>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914015" y="1143000"/>
            <a:ext cx="3620770" cy="4525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337202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D95EC59D-36B0-4164-AEAE-5E04876F533E}"/>
              </a:ext>
            </a:extLst>
          </p:cNvPr>
          <p:cNvSpPr>
            <a:spLocks noGrp="1" noChangeArrowheads="1"/>
          </p:cNvSpPr>
          <p:nvPr>
            <p:ph type="ctrTitle" idx="4294967295"/>
          </p:nvPr>
        </p:nvSpPr>
        <p:spPr>
          <a:xfrm>
            <a:off x="1371600" y="1676400"/>
            <a:ext cx="7010400" cy="1905000"/>
          </a:xfrm>
        </p:spPr>
        <p:txBody>
          <a:bodyPr/>
          <a:lstStyle/>
          <a:p>
            <a:pPr eaLnBrk="1" hangingPunct="1"/>
            <a:r>
              <a:rPr lang="en-US" altLang="en-US" sz="4500"/>
              <a:t>Accrued Rating Decisions</a:t>
            </a:r>
          </a:p>
        </p:txBody>
      </p:sp>
      <p:sp>
        <p:nvSpPr>
          <p:cNvPr id="4099" name="Footer Placeholder 2">
            <a:extLst>
              <a:ext uri="{FF2B5EF4-FFF2-40B4-BE49-F238E27FC236}">
                <a16:creationId xmlns:a16="http://schemas.microsoft.com/office/drawing/2014/main" id="{394DAA7D-57A7-43A9-AE90-4F4F6AD9C27D}"/>
              </a:ext>
            </a:extLst>
          </p:cNvPr>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5000"/>
              <a:buFont typeface="Wingdings" panose="05000000000000000000" pitchFamily="2" charset="2"/>
              <a:buChar char="o"/>
              <a:defRPr sz="2800">
                <a:solidFill>
                  <a:schemeClr val="tx2"/>
                </a:solidFill>
                <a:latin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n"/>
              <a:defRPr sz="2500">
                <a:solidFill>
                  <a:schemeClr val="tx2"/>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p"/>
              <a:defRPr sz="2200">
                <a:solidFill>
                  <a:schemeClr val="tx2"/>
                </a:solidFill>
                <a:latin typeface="Arial" panose="020B0604020202020204" pitchFamily="34" charset="0"/>
              </a:defRPr>
            </a:lvl3pPr>
            <a:lvl4pPr marL="1600200" indent="-228600">
              <a:spcBef>
                <a:spcPct val="20000"/>
              </a:spcBef>
              <a:buClr>
                <a:schemeClr val="accent1"/>
              </a:buClr>
              <a:buSzPct val="70000"/>
              <a:buFont typeface="Wingdings" panose="05000000000000000000" pitchFamily="2" charset="2"/>
              <a:buChar char="n"/>
              <a:defRPr sz="2000">
                <a:solidFill>
                  <a:schemeClr val="tx2"/>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9pPr>
          </a:lstStyle>
          <a:p>
            <a:pPr>
              <a:spcBef>
                <a:spcPct val="0"/>
              </a:spcBef>
              <a:buClrTx/>
              <a:buSzTx/>
              <a:buFontTx/>
              <a:buNone/>
            </a:pPr>
            <a:endParaRPr lang="en-US" altLang="en-US" sz="1200" dirty="0"/>
          </a:p>
        </p:txBody>
      </p:sp>
    </p:spTree>
    <p:extLst>
      <p:ext uri="{BB962C8B-B14F-4D97-AF65-F5344CB8AC3E}">
        <p14:creationId xmlns:p14="http://schemas.microsoft.com/office/powerpoint/2010/main" val="3140779228"/>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BFDA528-7C46-4403-BD45-091A22ACA5A8}"/>
              </a:ext>
            </a:extLst>
          </p:cNvPr>
          <p:cNvSpPr>
            <a:spLocks noGrp="1"/>
          </p:cNvSpPr>
          <p:nvPr>
            <p:ph idx="1"/>
          </p:nvPr>
        </p:nvSpPr>
        <p:spPr/>
        <p:txBody>
          <a:bodyPr>
            <a:normAutofit/>
          </a:bodyPr>
          <a:lstStyle/>
          <a:p>
            <a:pPr lvl="0" hangingPunct="0"/>
            <a:r>
              <a:rPr lang="en-US" sz="2400" dirty="0"/>
              <a:t>M21-1 Part VIII</a:t>
            </a:r>
          </a:p>
          <a:p>
            <a:pPr lvl="0" hangingPunct="0"/>
            <a:r>
              <a:rPr lang="en-US" sz="2400" dirty="0"/>
              <a:t>38 U.S.C. 5121</a:t>
            </a:r>
          </a:p>
          <a:p>
            <a:pPr lvl="0" hangingPunct="0"/>
            <a:r>
              <a:rPr lang="en-US" sz="2400" dirty="0"/>
              <a:t>38 U.S.C. 5121A</a:t>
            </a:r>
          </a:p>
          <a:p>
            <a:pPr lvl="0" hangingPunct="0"/>
            <a:r>
              <a:rPr lang="en-US" sz="2400" dirty="0"/>
              <a:t>38 CFR 3.1000</a:t>
            </a:r>
          </a:p>
          <a:p>
            <a:r>
              <a:rPr lang="en-US" sz="2400" dirty="0"/>
              <a:t>38 CFR 3.1010</a:t>
            </a:r>
          </a:p>
        </p:txBody>
      </p:sp>
      <p:sp>
        <p:nvSpPr>
          <p:cNvPr id="3" name="Slide Number Placeholder 2">
            <a:extLst>
              <a:ext uri="{FF2B5EF4-FFF2-40B4-BE49-F238E27FC236}">
                <a16:creationId xmlns:a16="http://schemas.microsoft.com/office/drawing/2014/main" id="{A8558C52-5DEE-470C-A5AE-7EA2975DA6F9}"/>
              </a:ext>
            </a:extLst>
          </p:cNvPr>
          <p:cNvSpPr>
            <a:spLocks noGrp="1"/>
          </p:cNvSpPr>
          <p:nvPr>
            <p:ph type="sldNum" sz="quarter" idx="12"/>
          </p:nvPr>
        </p:nvSpPr>
        <p:spPr/>
        <p:txBody>
          <a:bodyPr/>
          <a:lstStyle/>
          <a:p>
            <a:fld id="{D983F1FA-211D-3044-9E35-958DFBC26156}" type="slidenum">
              <a:rPr lang="en-US" smtClean="0">
                <a:solidFill>
                  <a:prstClr val="white"/>
                </a:solidFill>
              </a:rPr>
              <a:pPr/>
              <a:t>3</a:t>
            </a:fld>
            <a:endParaRPr lang="en-US" dirty="0">
              <a:solidFill>
                <a:prstClr val="white"/>
              </a:solidFill>
            </a:endParaRPr>
          </a:p>
        </p:txBody>
      </p:sp>
      <p:sp>
        <p:nvSpPr>
          <p:cNvPr id="4" name="Title 3">
            <a:extLst>
              <a:ext uri="{FF2B5EF4-FFF2-40B4-BE49-F238E27FC236}">
                <a16:creationId xmlns:a16="http://schemas.microsoft.com/office/drawing/2014/main" id="{48A92D19-3888-4FB4-9B61-D89D436FD331}"/>
              </a:ext>
            </a:extLst>
          </p:cNvPr>
          <p:cNvSpPr>
            <a:spLocks noGrp="1"/>
          </p:cNvSpPr>
          <p:nvPr>
            <p:ph type="title"/>
          </p:nvPr>
        </p:nvSpPr>
        <p:spPr/>
        <p:txBody>
          <a:bodyPr>
            <a:normAutofit fontScale="90000"/>
          </a:bodyPr>
          <a:lstStyle/>
          <a:p>
            <a:r>
              <a:rPr lang="en-US" dirty="0"/>
              <a:t>References</a:t>
            </a:r>
          </a:p>
        </p:txBody>
      </p:sp>
    </p:spTree>
    <p:extLst>
      <p:ext uri="{BB962C8B-B14F-4D97-AF65-F5344CB8AC3E}">
        <p14:creationId xmlns:p14="http://schemas.microsoft.com/office/powerpoint/2010/main" val="145055815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67FE53FF-33B1-4BE8-89A1-6CCD5423418C}"/>
              </a:ext>
            </a:extLst>
          </p:cNvPr>
          <p:cNvSpPr>
            <a:spLocks noGrp="1"/>
          </p:cNvSpPr>
          <p:nvPr>
            <p:ph idx="1"/>
          </p:nvPr>
        </p:nvSpPr>
        <p:spPr>
          <a:xfrm>
            <a:off x="457200" y="1371600"/>
            <a:ext cx="8229600" cy="4144963"/>
          </a:xfrm>
        </p:spPr>
        <p:txBody>
          <a:bodyPr/>
          <a:lstStyle/>
          <a:p>
            <a:pPr lvl="0" hangingPunct="0"/>
            <a:r>
              <a:rPr lang="en-US" sz="2400" dirty="0"/>
              <a:t>Discuss eligibility requirements for accrued entitlement</a:t>
            </a:r>
          </a:p>
          <a:p>
            <a:pPr lvl="0" hangingPunct="0"/>
            <a:r>
              <a:rPr lang="en-US" sz="2400" dirty="0"/>
              <a:t>Review requests for substitution</a:t>
            </a:r>
          </a:p>
          <a:p>
            <a:pPr lvl="0" hangingPunct="0"/>
            <a:r>
              <a:rPr lang="en-US" sz="2400" dirty="0"/>
              <a:t>Identify the evidence considered in an accrued claim</a:t>
            </a:r>
          </a:p>
          <a:p>
            <a:pPr lvl="0" hangingPunct="0"/>
            <a:r>
              <a:rPr lang="en-US" sz="2400" dirty="0"/>
              <a:t>Understand how to prepare an accrued rating decision</a:t>
            </a:r>
          </a:p>
          <a:p>
            <a:endParaRPr lang="en-US" dirty="0"/>
          </a:p>
        </p:txBody>
      </p:sp>
      <p:sp>
        <p:nvSpPr>
          <p:cNvPr id="3" name="Slide Number Placeholder 2">
            <a:extLst>
              <a:ext uri="{FF2B5EF4-FFF2-40B4-BE49-F238E27FC236}">
                <a16:creationId xmlns:a16="http://schemas.microsoft.com/office/drawing/2014/main" id="{A4DF8969-F2CA-48CF-8CAA-4ED40AA1D43D}"/>
              </a:ext>
            </a:extLst>
          </p:cNvPr>
          <p:cNvSpPr>
            <a:spLocks noGrp="1"/>
          </p:cNvSpPr>
          <p:nvPr>
            <p:ph type="sldNum" sz="quarter" idx="12"/>
          </p:nvPr>
        </p:nvSpPr>
        <p:spPr/>
        <p:txBody>
          <a:bodyPr/>
          <a:lstStyle/>
          <a:p>
            <a:fld id="{D983F1FA-211D-3044-9E35-958DFBC26156}" type="slidenum">
              <a:rPr lang="en-US" smtClean="0">
                <a:solidFill>
                  <a:prstClr val="white"/>
                </a:solidFill>
              </a:rPr>
              <a:pPr/>
              <a:t>4</a:t>
            </a:fld>
            <a:endParaRPr lang="en-US" dirty="0">
              <a:solidFill>
                <a:prstClr val="white"/>
              </a:solidFill>
            </a:endParaRPr>
          </a:p>
        </p:txBody>
      </p:sp>
      <p:sp>
        <p:nvSpPr>
          <p:cNvPr id="4" name="Title 3">
            <a:extLst>
              <a:ext uri="{FF2B5EF4-FFF2-40B4-BE49-F238E27FC236}">
                <a16:creationId xmlns:a16="http://schemas.microsoft.com/office/drawing/2014/main" id="{070C32B5-C44F-4824-80F0-0A0662561B22}"/>
              </a:ext>
            </a:extLst>
          </p:cNvPr>
          <p:cNvSpPr>
            <a:spLocks noGrp="1"/>
          </p:cNvSpPr>
          <p:nvPr>
            <p:ph type="title"/>
          </p:nvPr>
        </p:nvSpPr>
        <p:spPr/>
        <p:txBody>
          <a:bodyPr>
            <a:normAutofit fontScale="90000"/>
          </a:bodyPr>
          <a:lstStyle/>
          <a:p>
            <a:r>
              <a:rPr lang="en-US" dirty="0"/>
              <a:t>Objectives</a:t>
            </a:r>
          </a:p>
        </p:txBody>
      </p:sp>
    </p:spTree>
    <p:extLst>
      <p:ext uri="{BB962C8B-B14F-4D97-AF65-F5344CB8AC3E}">
        <p14:creationId xmlns:p14="http://schemas.microsoft.com/office/powerpoint/2010/main" val="10823980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62F8FA17-096A-41F9-B120-4C08C6C03851}"/>
              </a:ext>
            </a:extLst>
          </p:cNvPr>
          <p:cNvSpPr>
            <a:spLocks noGrp="1" noChangeArrowheads="1"/>
          </p:cNvSpPr>
          <p:nvPr>
            <p:ph type="title"/>
          </p:nvPr>
        </p:nvSpPr>
        <p:spPr/>
        <p:txBody>
          <a:bodyPr>
            <a:normAutofit fontScale="90000"/>
          </a:bodyPr>
          <a:lstStyle/>
          <a:p>
            <a:pPr eaLnBrk="1" hangingPunct="1"/>
            <a:r>
              <a:rPr lang="en-US" altLang="en-US"/>
              <a:t>Eligibility for Accrued Rating </a:t>
            </a:r>
          </a:p>
        </p:txBody>
      </p:sp>
      <p:sp>
        <p:nvSpPr>
          <p:cNvPr id="3075" name="Rectangle 3">
            <a:extLst>
              <a:ext uri="{FF2B5EF4-FFF2-40B4-BE49-F238E27FC236}">
                <a16:creationId xmlns:a16="http://schemas.microsoft.com/office/drawing/2014/main" id="{BFC6394C-2F37-4614-B755-08672544A4B6}"/>
              </a:ext>
            </a:extLst>
          </p:cNvPr>
          <p:cNvSpPr>
            <a:spLocks noGrp="1" noChangeArrowheads="1"/>
          </p:cNvSpPr>
          <p:nvPr>
            <p:ph type="body" idx="1"/>
          </p:nvPr>
        </p:nvSpPr>
        <p:spPr/>
        <p:txBody>
          <a:bodyPr>
            <a:normAutofit/>
          </a:bodyPr>
          <a:lstStyle/>
          <a:p>
            <a:pPr eaLnBrk="1" hangingPunct="1">
              <a:buFont typeface="Arial" panose="020B0604020202020204" pitchFamily="34" charset="0"/>
              <a:buChar char="•"/>
            </a:pPr>
            <a:r>
              <a:rPr lang="en-US" altLang="en-US" sz="2400" dirty="0"/>
              <a:t>Veteran had pending claim at time of death</a:t>
            </a:r>
          </a:p>
          <a:p>
            <a:pPr eaLnBrk="1" hangingPunct="1">
              <a:buFont typeface="Arial" panose="020B0604020202020204" pitchFamily="34" charset="0"/>
              <a:buChar char="•"/>
            </a:pPr>
            <a:r>
              <a:rPr lang="en-US" altLang="en-US" sz="2400" dirty="0"/>
              <a:t>Evidence in file at the date of death shows entitlement and benefits are unpaid</a:t>
            </a:r>
          </a:p>
        </p:txBody>
      </p:sp>
      <p:sp>
        <p:nvSpPr>
          <p:cNvPr id="6148" name="Footer Placeholder 3">
            <a:extLst>
              <a:ext uri="{FF2B5EF4-FFF2-40B4-BE49-F238E27FC236}">
                <a16:creationId xmlns:a16="http://schemas.microsoft.com/office/drawing/2014/main" id="{E9C1DD33-48AC-44B2-8289-C46320D52FBE}"/>
              </a:ext>
            </a:extLst>
          </p:cNvPr>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5000"/>
              <a:buFont typeface="Wingdings" panose="05000000000000000000" pitchFamily="2" charset="2"/>
              <a:buChar char="o"/>
              <a:defRPr sz="2800">
                <a:solidFill>
                  <a:schemeClr val="tx2"/>
                </a:solidFill>
                <a:latin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n"/>
              <a:defRPr sz="2500">
                <a:solidFill>
                  <a:schemeClr val="tx2"/>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p"/>
              <a:defRPr sz="2200">
                <a:solidFill>
                  <a:schemeClr val="tx2"/>
                </a:solidFill>
                <a:latin typeface="Arial" panose="020B0604020202020204" pitchFamily="34" charset="0"/>
              </a:defRPr>
            </a:lvl3pPr>
            <a:lvl4pPr marL="1600200" indent="-228600">
              <a:spcBef>
                <a:spcPct val="20000"/>
              </a:spcBef>
              <a:buClr>
                <a:schemeClr val="accent1"/>
              </a:buClr>
              <a:buSzPct val="70000"/>
              <a:buFont typeface="Wingdings" panose="05000000000000000000" pitchFamily="2" charset="2"/>
              <a:buChar char="n"/>
              <a:defRPr sz="2000">
                <a:solidFill>
                  <a:schemeClr val="tx2"/>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9pPr>
          </a:lstStyle>
          <a:p>
            <a:pPr>
              <a:spcBef>
                <a:spcPct val="0"/>
              </a:spcBef>
              <a:buClrTx/>
              <a:buSzTx/>
              <a:buFontTx/>
              <a:buNone/>
            </a:pPr>
            <a:r>
              <a:rPr lang="en-US" altLang="en-US" sz="1200"/>
              <a:t>June 2010</a:t>
            </a:r>
          </a:p>
        </p:txBody>
      </p:sp>
      <mc:AlternateContent xmlns:mc="http://schemas.openxmlformats.org/markup-compatibility/2006" xmlns:p14="http://schemas.microsoft.com/office/powerpoint/2010/main">
        <mc:Choice Requires="p14">
          <p:contentPart p14:bwMode="auto" r:id="rId2">
            <p14:nvContentPartPr>
              <p14:cNvPr id="3" name="Ink 2">
                <a:extLst>
                  <a:ext uri="{FF2B5EF4-FFF2-40B4-BE49-F238E27FC236}">
                    <a16:creationId xmlns:a16="http://schemas.microsoft.com/office/drawing/2014/main" id="{2415EEA4-BC42-480A-B73B-4EA69D4F364A}"/>
                  </a:ext>
                </a:extLst>
              </p14:cNvPr>
              <p14:cNvContentPartPr/>
              <p14:nvPr/>
            </p14:nvContentPartPr>
            <p14:xfrm>
              <a:off x="3976279" y="2256678"/>
              <a:ext cx="360" cy="360"/>
            </p14:xfrm>
          </p:contentPart>
        </mc:Choice>
        <mc:Fallback xmlns="">
          <p:pic>
            <p:nvPicPr>
              <p:cNvPr id="3" name="Ink 2">
                <a:extLst>
                  <a:ext uri="{FF2B5EF4-FFF2-40B4-BE49-F238E27FC236}">
                    <a16:creationId xmlns:a16="http://schemas.microsoft.com/office/drawing/2014/main" id="{2415EEA4-BC42-480A-B73B-4EA69D4F364A}"/>
                  </a:ext>
                </a:extLst>
              </p:cNvPr>
              <p:cNvPicPr/>
              <p:nvPr/>
            </p:nvPicPr>
            <p:blipFill>
              <a:blip r:embed="rId3"/>
              <a:stretch>
                <a:fillRect/>
              </a:stretch>
            </p:blipFill>
            <p:spPr>
              <a:xfrm>
                <a:off x="3967279" y="2247678"/>
                <a:ext cx="18000" cy="18000"/>
              </a:xfrm>
              <a:prstGeom prst="rect">
                <a:avLst/>
              </a:prstGeom>
            </p:spPr>
          </p:pic>
        </mc:Fallback>
      </mc:AlternateContent>
    </p:spTree>
    <p:extLst>
      <p:ext uri="{BB962C8B-B14F-4D97-AF65-F5344CB8AC3E}">
        <p14:creationId xmlns:p14="http://schemas.microsoft.com/office/powerpoint/2010/main" val="775221869"/>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anim calcmode="lin" valueType="num">
                                      <p:cBhvr additive="base">
                                        <p:cTn id="7" dur="500" fill="hold"/>
                                        <p:tgtEl>
                                          <p:spTgt spid="3075">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075">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3075">
                                            <p:txEl>
                                              <p:pRg st="1" end="1"/>
                                            </p:txEl>
                                          </p:spTgt>
                                        </p:tgtEl>
                                        <p:attrNameLst>
                                          <p:attrName>style.visibility</p:attrName>
                                        </p:attrNameLst>
                                      </p:cBhvr>
                                      <p:to>
                                        <p:strVal val="visible"/>
                                      </p:to>
                                    </p:set>
                                    <p:anim calcmode="lin" valueType="num">
                                      <p:cBhvr additive="base">
                                        <p:cTn id="13" dur="500" fill="hold"/>
                                        <p:tgtEl>
                                          <p:spTgt spid="3075">
                                            <p:txEl>
                                              <p:pRg st="1" end="1"/>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075">
                                            <p:txEl>
                                              <p:pRg st="1" end="1"/>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17AC84B-35FE-49ED-85A2-B941FFC4A6F7}"/>
              </a:ext>
            </a:extLst>
          </p:cNvPr>
          <p:cNvSpPr>
            <a:spLocks noGrp="1"/>
          </p:cNvSpPr>
          <p:nvPr>
            <p:ph idx="1"/>
          </p:nvPr>
        </p:nvSpPr>
        <p:spPr>
          <a:xfrm>
            <a:off x="457200" y="1219200"/>
            <a:ext cx="8229600" cy="4297363"/>
          </a:xfrm>
        </p:spPr>
        <p:txBody>
          <a:bodyPr>
            <a:normAutofit/>
          </a:bodyPr>
          <a:lstStyle/>
          <a:p>
            <a:r>
              <a:rPr lang="en-US" sz="2400" dirty="0"/>
              <a:t>Substitution is the right of a living person to submit additional evidence in support of the deceased claimant’s pending claim, request for decision review, or appeal of decision</a:t>
            </a:r>
          </a:p>
          <a:p>
            <a:endParaRPr lang="en-US" sz="2400" dirty="0"/>
          </a:p>
          <a:p>
            <a:r>
              <a:rPr lang="en-US" sz="2400" dirty="0"/>
              <a:t>A substitute claimant is an individual whom the VA has recognized to replace the original claimant in a pending claim, decision review request, or pending appeal</a:t>
            </a:r>
          </a:p>
          <a:p>
            <a:pPr marL="0" indent="0">
              <a:buNone/>
            </a:pPr>
            <a:endParaRPr lang="en-US" sz="2800" dirty="0"/>
          </a:p>
        </p:txBody>
      </p:sp>
      <p:sp>
        <p:nvSpPr>
          <p:cNvPr id="3" name="Slide Number Placeholder 2">
            <a:extLst>
              <a:ext uri="{FF2B5EF4-FFF2-40B4-BE49-F238E27FC236}">
                <a16:creationId xmlns:a16="http://schemas.microsoft.com/office/drawing/2014/main" id="{7B043305-CB52-4B95-9BF0-62117451FE5C}"/>
              </a:ext>
            </a:extLst>
          </p:cNvPr>
          <p:cNvSpPr>
            <a:spLocks noGrp="1"/>
          </p:cNvSpPr>
          <p:nvPr>
            <p:ph type="sldNum" sz="quarter" idx="12"/>
          </p:nvPr>
        </p:nvSpPr>
        <p:spPr/>
        <p:txBody>
          <a:bodyPr/>
          <a:lstStyle/>
          <a:p>
            <a:fld id="{D983F1FA-211D-3044-9E35-958DFBC26156}" type="slidenum">
              <a:rPr lang="en-US" smtClean="0">
                <a:solidFill>
                  <a:prstClr val="white"/>
                </a:solidFill>
              </a:rPr>
              <a:pPr/>
              <a:t>6</a:t>
            </a:fld>
            <a:endParaRPr lang="en-US" dirty="0">
              <a:solidFill>
                <a:prstClr val="white"/>
              </a:solidFill>
            </a:endParaRPr>
          </a:p>
        </p:txBody>
      </p:sp>
      <p:sp>
        <p:nvSpPr>
          <p:cNvPr id="4" name="Title 3">
            <a:extLst>
              <a:ext uri="{FF2B5EF4-FFF2-40B4-BE49-F238E27FC236}">
                <a16:creationId xmlns:a16="http://schemas.microsoft.com/office/drawing/2014/main" id="{C3540495-7A80-4E6D-88F1-1B95B0A213CA}"/>
              </a:ext>
            </a:extLst>
          </p:cNvPr>
          <p:cNvSpPr>
            <a:spLocks noGrp="1"/>
          </p:cNvSpPr>
          <p:nvPr>
            <p:ph type="title"/>
          </p:nvPr>
        </p:nvSpPr>
        <p:spPr/>
        <p:txBody>
          <a:bodyPr>
            <a:normAutofit fontScale="90000"/>
          </a:bodyPr>
          <a:lstStyle/>
          <a:p>
            <a:r>
              <a:rPr lang="en-US" dirty="0"/>
              <a:t>Request to Substitute</a:t>
            </a:r>
          </a:p>
        </p:txBody>
      </p:sp>
    </p:spTree>
    <p:extLst>
      <p:ext uri="{BB962C8B-B14F-4D97-AF65-F5344CB8AC3E}">
        <p14:creationId xmlns:p14="http://schemas.microsoft.com/office/powerpoint/2010/main" val="2170475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17AC84B-35FE-49ED-85A2-B941FFC4A6F7}"/>
              </a:ext>
            </a:extLst>
          </p:cNvPr>
          <p:cNvSpPr>
            <a:spLocks noGrp="1"/>
          </p:cNvSpPr>
          <p:nvPr>
            <p:ph idx="1"/>
          </p:nvPr>
        </p:nvSpPr>
        <p:spPr>
          <a:xfrm>
            <a:off x="457200" y="762000"/>
            <a:ext cx="8229600" cy="5105400"/>
          </a:xfrm>
        </p:spPr>
        <p:txBody>
          <a:bodyPr>
            <a:noAutofit/>
          </a:bodyPr>
          <a:lstStyle/>
          <a:p>
            <a:pPr lvl="0"/>
            <a:r>
              <a:rPr lang="en-US" sz="2200" dirty="0"/>
              <a:t>After the VA has recognized a substitute claimant, he/she may submit additional evidence in support of the deceased claimant’s:</a:t>
            </a:r>
          </a:p>
          <a:p>
            <a:pPr lvl="1"/>
            <a:r>
              <a:rPr lang="en-US" sz="2200" dirty="0"/>
              <a:t>pending claim,</a:t>
            </a:r>
          </a:p>
          <a:p>
            <a:pPr lvl="1"/>
            <a:r>
              <a:rPr lang="en-US" sz="2200" dirty="0"/>
              <a:t>request for decision review, or</a:t>
            </a:r>
          </a:p>
          <a:p>
            <a:pPr lvl="1"/>
            <a:r>
              <a:rPr lang="en-US" sz="2200" dirty="0"/>
              <a:t>appeal of decision</a:t>
            </a:r>
          </a:p>
          <a:p>
            <a:endParaRPr lang="en-US" sz="2200" dirty="0"/>
          </a:p>
          <a:p>
            <a:pPr lvl="0"/>
            <a:r>
              <a:rPr lang="en-US" sz="2200" dirty="0"/>
              <a:t>If VA receives additional evidence from the substitute claimant timely, it will continue to prosecute the deceased claimant’s:</a:t>
            </a:r>
          </a:p>
          <a:p>
            <a:pPr lvl="1"/>
            <a:r>
              <a:rPr lang="en-US" sz="2200" dirty="0"/>
              <a:t>pending claim,</a:t>
            </a:r>
          </a:p>
          <a:p>
            <a:pPr lvl="1"/>
            <a:r>
              <a:rPr lang="en-US" sz="2200" dirty="0"/>
              <a:t>request for decision review, or</a:t>
            </a:r>
          </a:p>
          <a:p>
            <a:pPr lvl="1"/>
            <a:r>
              <a:rPr lang="en-US" sz="2200" dirty="0"/>
              <a:t>appeal of decision</a:t>
            </a:r>
          </a:p>
          <a:p>
            <a:pPr lvl="1"/>
            <a:endParaRPr lang="en-US" sz="2200" dirty="0"/>
          </a:p>
          <a:p>
            <a:pPr marL="0" indent="0">
              <a:buNone/>
            </a:pPr>
            <a:r>
              <a:rPr lang="en-US" sz="2200" dirty="0"/>
              <a:t>	as if the deceased claimant never passed away (within reason)</a:t>
            </a:r>
          </a:p>
          <a:p>
            <a:endParaRPr lang="en-US" sz="2200" dirty="0"/>
          </a:p>
        </p:txBody>
      </p:sp>
      <p:sp>
        <p:nvSpPr>
          <p:cNvPr id="3" name="Slide Number Placeholder 2">
            <a:extLst>
              <a:ext uri="{FF2B5EF4-FFF2-40B4-BE49-F238E27FC236}">
                <a16:creationId xmlns:a16="http://schemas.microsoft.com/office/drawing/2014/main" id="{7B043305-CB52-4B95-9BF0-62117451FE5C}"/>
              </a:ext>
            </a:extLst>
          </p:cNvPr>
          <p:cNvSpPr>
            <a:spLocks noGrp="1"/>
          </p:cNvSpPr>
          <p:nvPr>
            <p:ph type="sldNum" sz="quarter" idx="12"/>
          </p:nvPr>
        </p:nvSpPr>
        <p:spPr/>
        <p:txBody>
          <a:bodyPr/>
          <a:lstStyle/>
          <a:p>
            <a:fld id="{D983F1FA-211D-3044-9E35-958DFBC26156}" type="slidenum">
              <a:rPr lang="en-US" smtClean="0">
                <a:solidFill>
                  <a:prstClr val="white"/>
                </a:solidFill>
              </a:rPr>
              <a:pPr/>
              <a:t>7</a:t>
            </a:fld>
            <a:endParaRPr lang="en-US" dirty="0">
              <a:solidFill>
                <a:prstClr val="white"/>
              </a:solidFill>
            </a:endParaRPr>
          </a:p>
        </p:txBody>
      </p:sp>
      <p:sp>
        <p:nvSpPr>
          <p:cNvPr id="4" name="Title 3">
            <a:extLst>
              <a:ext uri="{FF2B5EF4-FFF2-40B4-BE49-F238E27FC236}">
                <a16:creationId xmlns:a16="http://schemas.microsoft.com/office/drawing/2014/main" id="{C3540495-7A80-4E6D-88F1-1B95B0A213CA}"/>
              </a:ext>
            </a:extLst>
          </p:cNvPr>
          <p:cNvSpPr>
            <a:spLocks noGrp="1"/>
          </p:cNvSpPr>
          <p:nvPr>
            <p:ph type="title"/>
          </p:nvPr>
        </p:nvSpPr>
        <p:spPr/>
        <p:txBody>
          <a:bodyPr>
            <a:normAutofit fontScale="90000"/>
          </a:bodyPr>
          <a:lstStyle/>
          <a:p>
            <a:r>
              <a:rPr lang="en-US" dirty="0"/>
              <a:t>Request to Substitute (cont’d 1)</a:t>
            </a:r>
          </a:p>
        </p:txBody>
      </p:sp>
    </p:spTree>
    <p:extLst>
      <p:ext uri="{BB962C8B-B14F-4D97-AF65-F5344CB8AC3E}">
        <p14:creationId xmlns:p14="http://schemas.microsoft.com/office/powerpoint/2010/main" val="10929424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17AC84B-35FE-49ED-85A2-B941FFC4A6F7}"/>
              </a:ext>
            </a:extLst>
          </p:cNvPr>
          <p:cNvSpPr>
            <a:spLocks noGrp="1"/>
          </p:cNvSpPr>
          <p:nvPr>
            <p:ph idx="1"/>
          </p:nvPr>
        </p:nvSpPr>
        <p:spPr>
          <a:xfrm>
            <a:off x="428171" y="1371600"/>
            <a:ext cx="8229600" cy="4419600"/>
          </a:xfrm>
        </p:spPr>
        <p:txBody>
          <a:bodyPr>
            <a:noAutofit/>
          </a:bodyPr>
          <a:lstStyle/>
          <a:p>
            <a:pPr lvl="0"/>
            <a:r>
              <a:rPr lang="en-US" sz="2400" dirty="0"/>
              <a:t>Once a substitution request is granted, the substitute claimant must complete any action required by law or regulation within the time period remaining for the claimant to take such action on the date of his or her death</a:t>
            </a:r>
          </a:p>
          <a:p>
            <a:endParaRPr lang="en-US" sz="2400" dirty="0"/>
          </a:p>
          <a:p>
            <a:r>
              <a:rPr lang="en-US" sz="2400" b="1" i="1" dirty="0"/>
              <a:t>Note</a:t>
            </a:r>
            <a:r>
              <a:rPr lang="en-US" sz="2400" dirty="0"/>
              <a:t>:  The time remaining to take such action will start to run on the date of the mailing of the decision granting the substitution request.</a:t>
            </a:r>
          </a:p>
          <a:p>
            <a:endParaRPr lang="en-US" sz="1600" dirty="0"/>
          </a:p>
        </p:txBody>
      </p:sp>
      <p:sp>
        <p:nvSpPr>
          <p:cNvPr id="3" name="Slide Number Placeholder 2">
            <a:extLst>
              <a:ext uri="{FF2B5EF4-FFF2-40B4-BE49-F238E27FC236}">
                <a16:creationId xmlns:a16="http://schemas.microsoft.com/office/drawing/2014/main" id="{7B043305-CB52-4B95-9BF0-62117451FE5C}"/>
              </a:ext>
            </a:extLst>
          </p:cNvPr>
          <p:cNvSpPr>
            <a:spLocks noGrp="1"/>
          </p:cNvSpPr>
          <p:nvPr>
            <p:ph type="sldNum" sz="quarter" idx="12"/>
          </p:nvPr>
        </p:nvSpPr>
        <p:spPr/>
        <p:txBody>
          <a:bodyPr/>
          <a:lstStyle/>
          <a:p>
            <a:fld id="{D983F1FA-211D-3044-9E35-958DFBC26156}" type="slidenum">
              <a:rPr lang="en-US" smtClean="0">
                <a:solidFill>
                  <a:prstClr val="white"/>
                </a:solidFill>
              </a:rPr>
              <a:pPr/>
              <a:t>8</a:t>
            </a:fld>
            <a:endParaRPr lang="en-US" dirty="0">
              <a:solidFill>
                <a:prstClr val="white"/>
              </a:solidFill>
            </a:endParaRPr>
          </a:p>
        </p:txBody>
      </p:sp>
      <p:sp>
        <p:nvSpPr>
          <p:cNvPr id="4" name="Title 3">
            <a:extLst>
              <a:ext uri="{FF2B5EF4-FFF2-40B4-BE49-F238E27FC236}">
                <a16:creationId xmlns:a16="http://schemas.microsoft.com/office/drawing/2014/main" id="{C3540495-7A80-4E6D-88F1-1B95B0A213CA}"/>
              </a:ext>
            </a:extLst>
          </p:cNvPr>
          <p:cNvSpPr>
            <a:spLocks noGrp="1"/>
          </p:cNvSpPr>
          <p:nvPr>
            <p:ph type="title"/>
          </p:nvPr>
        </p:nvSpPr>
        <p:spPr/>
        <p:txBody>
          <a:bodyPr>
            <a:normAutofit fontScale="90000"/>
          </a:bodyPr>
          <a:lstStyle/>
          <a:p>
            <a:r>
              <a:rPr lang="en-US" dirty="0"/>
              <a:t>Request to Substitute (cont’d 2)</a:t>
            </a:r>
          </a:p>
        </p:txBody>
      </p:sp>
    </p:spTree>
    <p:extLst>
      <p:ext uri="{BB962C8B-B14F-4D97-AF65-F5344CB8AC3E}">
        <p14:creationId xmlns:p14="http://schemas.microsoft.com/office/powerpoint/2010/main" val="4289544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a:extLst>
              <a:ext uri="{FF2B5EF4-FFF2-40B4-BE49-F238E27FC236}">
                <a16:creationId xmlns:a16="http://schemas.microsoft.com/office/drawing/2014/main" id="{7B72C799-DE2E-4AC5-8D63-4564BE17FDC5}"/>
              </a:ext>
            </a:extLst>
          </p:cNvPr>
          <p:cNvSpPr>
            <a:spLocks noGrp="1" noChangeArrowheads="1"/>
          </p:cNvSpPr>
          <p:nvPr>
            <p:ph type="title"/>
          </p:nvPr>
        </p:nvSpPr>
        <p:spPr/>
        <p:txBody>
          <a:bodyPr>
            <a:normAutofit fontScale="90000"/>
          </a:bodyPr>
          <a:lstStyle/>
          <a:p>
            <a:pPr eaLnBrk="1" hangingPunct="1"/>
            <a:r>
              <a:rPr lang="en-US" altLang="en-US"/>
              <a:t>Pending Claims At Death</a:t>
            </a:r>
          </a:p>
        </p:txBody>
      </p:sp>
      <p:sp>
        <p:nvSpPr>
          <p:cNvPr id="15363" name="Rectangle 3">
            <a:extLst>
              <a:ext uri="{FF2B5EF4-FFF2-40B4-BE49-F238E27FC236}">
                <a16:creationId xmlns:a16="http://schemas.microsoft.com/office/drawing/2014/main" id="{89C014D3-AB08-4F2B-BE97-5A4210D76156}"/>
              </a:ext>
            </a:extLst>
          </p:cNvPr>
          <p:cNvSpPr>
            <a:spLocks noGrp="1" noChangeArrowheads="1"/>
          </p:cNvSpPr>
          <p:nvPr>
            <p:ph type="body" idx="1"/>
          </p:nvPr>
        </p:nvSpPr>
        <p:spPr>
          <a:xfrm>
            <a:off x="457200" y="1219200"/>
            <a:ext cx="8229600" cy="4297363"/>
          </a:xfrm>
        </p:spPr>
        <p:txBody>
          <a:bodyPr>
            <a:normAutofit/>
          </a:bodyPr>
          <a:lstStyle/>
          <a:p>
            <a:pPr eaLnBrk="1" hangingPunct="1">
              <a:lnSpc>
                <a:spcPct val="90000"/>
              </a:lnSpc>
              <a:buFont typeface="Arial" panose="020B0604020202020204" pitchFamily="34" charset="0"/>
              <a:buChar char="•"/>
            </a:pPr>
            <a:r>
              <a:rPr lang="en-US" altLang="en-US" sz="2400" dirty="0"/>
              <a:t>Pending claim has not been completely adjudicated at the time of death</a:t>
            </a:r>
          </a:p>
          <a:p>
            <a:pPr eaLnBrk="1" hangingPunct="1">
              <a:lnSpc>
                <a:spcPct val="90000"/>
              </a:lnSpc>
              <a:buFont typeface="Arial" panose="020B0604020202020204" pitchFamily="34" charset="0"/>
              <a:buChar char="•"/>
            </a:pPr>
            <a:endParaRPr lang="en-US" altLang="en-US" sz="2400" dirty="0"/>
          </a:p>
          <a:p>
            <a:pPr eaLnBrk="1" hangingPunct="1">
              <a:lnSpc>
                <a:spcPct val="90000"/>
              </a:lnSpc>
              <a:buFont typeface="Arial" panose="020B0604020202020204" pitchFamily="34" charset="0"/>
              <a:buChar char="•"/>
            </a:pPr>
            <a:r>
              <a:rPr lang="en-US" altLang="en-US" sz="2400" dirty="0"/>
              <a:t>Liberalizing law or Issue entitlement requiring rating activity</a:t>
            </a:r>
          </a:p>
          <a:p>
            <a:pPr eaLnBrk="1" hangingPunct="1">
              <a:lnSpc>
                <a:spcPct val="90000"/>
              </a:lnSpc>
              <a:buFont typeface="Arial" panose="020B0604020202020204" pitchFamily="34" charset="0"/>
              <a:buChar char="•"/>
            </a:pPr>
            <a:endParaRPr lang="en-US" altLang="en-US" sz="2400" dirty="0"/>
          </a:p>
          <a:p>
            <a:pPr eaLnBrk="1" hangingPunct="1">
              <a:lnSpc>
                <a:spcPct val="90000"/>
              </a:lnSpc>
              <a:buFont typeface="Arial" panose="020B0604020202020204" pitchFamily="34" charset="0"/>
              <a:buChar char="•"/>
            </a:pPr>
            <a:r>
              <a:rPr lang="en-US" altLang="en-US" sz="2400" dirty="0"/>
              <a:t>Clear and Unmistakable Error, Substantive or Administrative Appeals is applicable</a:t>
            </a:r>
          </a:p>
          <a:p>
            <a:pPr eaLnBrk="1" hangingPunct="1">
              <a:lnSpc>
                <a:spcPct val="90000"/>
              </a:lnSpc>
              <a:buFont typeface="Arial" panose="020B0604020202020204" pitchFamily="34" charset="0"/>
              <a:buChar char="•"/>
            </a:pPr>
            <a:endParaRPr lang="en-US" altLang="en-US" sz="2400" dirty="0"/>
          </a:p>
        </p:txBody>
      </p:sp>
      <p:sp>
        <p:nvSpPr>
          <p:cNvPr id="7172" name="Footer Placeholder 3">
            <a:extLst>
              <a:ext uri="{FF2B5EF4-FFF2-40B4-BE49-F238E27FC236}">
                <a16:creationId xmlns:a16="http://schemas.microsoft.com/office/drawing/2014/main" id="{95A815EB-704C-4211-B6BB-7849231C4D29}"/>
              </a:ext>
            </a:extLst>
          </p:cNvPr>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lr>
                <a:schemeClr val="accent1"/>
              </a:buClr>
              <a:buSzPct val="85000"/>
              <a:buFont typeface="Wingdings" panose="05000000000000000000" pitchFamily="2" charset="2"/>
              <a:buChar char="o"/>
              <a:defRPr sz="2800">
                <a:solidFill>
                  <a:schemeClr val="tx2"/>
                </a:solidFill>
                <a:latin typeface="Arial" panose="020B0604020202020204" pitchFamily="34" charset="0"/>
              </a:defRPr>
            </a:lvl1pPr>
            <a:lvl2pPr marL="742950" indent="-285750">
              <a:spcBef>
                <a:spcPct val="20000"/>
              </a:spcBef>
              <a:buClr>
                <a:schemeClr val="accent1"/>
              </a:buClr>
              <a:buSzPct val="70000"/>
              <a:buFont typeface="Wingdings" panose="05000000000000000000" pitchFamily="2" charset="2"/>
              <a:buChar char="n"/>
              <a:defRPr sz="2500">
                <a:solidFill>
                  <a:schemeClr val="tx2"/>
                </a:solidFill>
                <a:latin typeface="Arial" panose="020B0604020202020204" pitchFamily="34" charset="0"/>
              </a:defRPr>
            </a:lvl2pPr>
            <a:lvl3pPr marL="1143000" indent="-228600">
              <a:spcBef>
                <a:spcPct val="20000"/>
              </a:spcBef>
              <a:buClr>
                <a:schemeClr val="accent1"/>
              </a:buClr>
              <a:buSzPct val="70000"/>
              <a:buFont typeface="Wingdings" panose="05000000000000000000" pitchFamily="2" charset="2"/>
              <a:buChar char="p"/>
              <a:defRPr sz="2200">
                <a:solidFill>
                  <a:schemeClr val="tx2"/>
                </a:solidFill>
                <a:latin typeface="Arial" panose="020B0604020202020204" pitchFamily="34" charset="0"/>
              </a:defRPr>
            </a:lvl3pPr>
            <a:lvl4pPr marL="1600200" indent="-228600">
              <a:spcBef>
                <a:spcPct val="20000"/>
              </a:spcBef>
              <a:buClr>
                <a:schemeClr val="accent1"/>
              </a:buClr>
              <a:buSzPct val="70000"/>
              <a:buFont typeface="Wingdings" panose="05000000000000000000" pitchFamily="2" charset="2"/>
              <a:buChar char="n"/>
              <a:defRPr sz="2000">
                <a:solidFill>
                  <a:schemeClr val="tx2"/>
                </a:solidFill>
                <a:latin typeface="Arial" panose="020B0604020202020204" pitchFamily="34" charset="0"/>
              </a:defRPr>
            </a:lvl4pPr>
            <a:lvl5pPr marL="2057400" indent="-228600">
              <a:spcBef>
                <a:spcPct val="20000"/>
              </a:spcBef>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5pPr>
            <a:lvl6pPr marL="2514600" indent="-228600" eaLnBrk="0" fontAlgn="base" hangingPunct="0">
              <a:spcBef>
                <a:spcPct val="20000"/>
              </a:spcBef>
              <a:spcAft>
                <a:spcPct val="0"/>
              </a:spcAft>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6pPr>
            <a:lvl7pPr marL="2971800" indent="-228600" eaLnBrk="0" fontAlgn="base" hangingPunct="0">
              <a:spcBef>
                <a:spcPct val="20000"/>
              </a:spcBef>
              <a:spcAft>
                <a:spcPct val="0"/>
              </a:spcAft>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7pPr>
            <a:lvl8pPr marL="3429000" indent="-228600" eaLnBrk="0" fontAlgn="base" hangingPunct="0">
              <a:spcBef>
                <a:spcPct val="20000"/>
              </a:spcBef>
              <a:spcAft>
                <a:spcPct val="0"/>
              </a:spcAft>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8pPr>
            <a:lvl9pPr marL="3886200" indent="-228600" eaLnBrk="0" fontAlgn="base" hangingPunct="0">
              <a:spcBef>
                <a:spcPct val="20000"/>
              </a:spcBef>
              <a:spcAft>
                <a:spcPct val="0"/>
              </a:spcAft>
              <a:buClr>
                <a:schemeClr val="accent1"/>
              </a:buClr>
              <a:buSzPct val="70000"/>
              <a:buFont typeface="Wingdings" panose="05000000000000000000" pitchFamily="2" charset="2"/>
              <a:buChar char="o"/>
              <a:defRPr sz="2000">
                <a:solidFill>
                  <a:schemeClr val="tx2"/>
                </a:solidFill>
                <a:latin typeface="Arial" panose="020B0604020202020204" pitchFamily="34" charset="0"/>
              </a:defRPr>
            </a:lvl9pPr>
          </a:lstStyle>
          <a:p>
            <a:pPr>
              <a:spcBef>
                <a:spcPct val="0"/>
              </a:spcBef>
              <a:buClrTx/>
              <a:buSzTx/>
              <a:buFontTx/>
              <a:buNone/>
            </a:pPr>
            <a:r>
              <a:rPr lang="en-US" altLang="en-US" sz="1200"/>
              <a:t>June 2010</a:t>
            </a:r>
          </a:p>
        </p:txBody>
      </p:sp>
    </p:spTree>
    <p:extLst>
      <p:ext uri="{BB962C8B-B14F-4D97-AF65-F5344CB8AC3E}">
        <p14:creationId xmlns:p14="http://schemas.microsoft.com/office/powerpoint/2010/main" val="3237961779"/>
      </p:ext>
    </p:extLst>
  </p:cSld>
  <p:clrMapOvr>
    <a:masterClrMapping/>
  </p:clrMapOvr>
  <p:transition spd="slow"/>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5363">
                                            <p:txEl>
                                              <p:pRg st="0" end="0"/>
                                            </p:txEl>
                                          </p:spTgt>
                                        </p:tgtEl>
                                        <p:attrNameLst>
                                          <p:attrName>style.visibility</p:attrName>
                                        </p:attrNameLst>
                                      </p:cBhvr>
                                      <p:to>
                                        <p:strVal val="visible"/>
                                      </p:to>
                                    </p:set>
                                    <p:anim calcmode="lin" valueType="num">
                                      <p:cBhvr additive="base">
                                        <p:cTn id="7" dur="500" fill="hold"/>
                                        <p:tgtEl>
                                          <p:spTgt spid="15363">
                                            <p:txEl>
                                              <p:pRg st="0" end="0"/>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15363">
                                            <p:txEl>
                                              <p:pRg st="0" end="0"/>
                                            </p:txEl>
                                          </p:spTgt>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15363">
                                            <p:txEl>
                                              <p:pRg st="2" end="2"/>
                                            </p:txEl>
                                          </p:spTgt>
                                        </p:tgtEl>
                                        <p:attrNameLst>
                                          <p:attrName>style.visibility</p:attrName>
                                        </p:attrNameLst>
                                      </p:cBhvr>
                                      <p:to>
                                        <p:strVal val="visible"/>
                                      </p:to>
                                    </p:set>
                                    <p:anim calcmode="lin" valueType="num">
                                      <p:cBhvr additive="base">
                                        <p:cTn id="13" dur="500" fill="hold"/>
                                        <p:tgtEl>
                                          <p:spTgt spid="1536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15363">
                                            <p:txEl>
                                              <p:pRg st="2" end="2"/>
                                            </p:txEl>
                                          </p:spTgt>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15363">
                                            <p:txEl>
                                              <p:pRg st="4" end="4"/>
                                            </p:txEl>
                                          </p:spTgt>
                                        </p:tgtEl>
                                        <p:attrNameLst>
                                          <p:attrName>style.visibility</p:attrName>
                                        </p:attrNameLst>
                                      </p:cBhvr>
                                      <p:to>
                                        <p:strVal val="visible"/>
                                      </p:to>
                                    </p:set>
                                    <p:anim calcmode="lin" valueType="num">
                                      <p:cBhvr additive="base">
                                        <p:cTn id="19" dur="500" fill="hold"/>
                                        <p:tgtEl>
                                          <p:spTgt spid="15363">
                                            <p:txEl>
                                              <p:pRg st="4" end="4"/>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15363">
                                            <p:txEl>
                                              <p:pRg st="4" end="4"/>
                                            </p:txEl>
                                          </p:spTgt>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63" grpId="0" build="p"/>
    </p:bldLst>
  </p:timing>
</p:sld>
</file>

<file path=ppt/theme/theme1.xml><?xml version="1.0" encoding="utf-8"?>
<a:theme xmlns:a="http://schemas.openxmlformats.org/drawingml/2006/main" name="10_Office Theme">
  <a:themeElements>
    <a:clrScheme name="myVA">
      <a:dk1>
        <a:srgbClr val="000000"/>
      </a:dk1>
      <a:lt1>
        <a:sysClr val="window" lastClr="FFFFFF"/>
      </a:lt1>
      <a:dk2>
        <a:srgbClr val="003F72"/>
      </a:dk2>
      <a:lt2>
        <a:srgbClr val="EEECE1"/>
      </a:lt2>
      <a:accent1>
        <a:srgbClr val="C62630"/>
      </a:accent1>
      <a:accent2>
        <a:srgbClr val="0083BE"/>
      </a:accent2>
      <a:accent3>
        <a:srgbClr val="F3CF45"/>
      </a:accent3>
      <a:accent4>
        <a:srgbClr val="F7955B"/>
      </a:accent4>
      <a:accent5>
        <a:srgbClr val="839097"/>
      </a:accent5>
      <a:accent6>
        <a:srgbClr val="DCDDDE"/>
      </a:accent6>
      <a:hlink>
        <a:srgbClr val="C2B48F"/>
      </a:hlink>
      <a:folHlink>
        <a:srgbClr val="A3A86B"/>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9244B86A16C994C9A3582C30FD75B66" ma:contentTypeVersion="0" ma:contentTypeDescription="Create a new document." ma:contentTypeScope="" ma:versionID="8c64f48251fb06f2fba6fc2415a870be">
  <xsd:schema xmlns:xsd="http://www.w3.org/2001/XMLSchema" xmlns:xs="http://www.w3.org/2001/XMLSchema" xmlns:p="http://schemas.microsoft.com/office/2006/metadata/properties" targetNamespace="http://schemas.microsoft.com/office/2006/metadata/properties" ma:root="true" ma:fieldsID="1b05d82d297216baf5b26c55225140df">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D41FB5B-AAB7-43F8-BCFB-F0AC22CB1470}">
  <ds:schemaRefs>
    <ds:schemaRef ds:uri="http://schemas.microsoft.com/sharepoint/v3/contenttype/forms"/>
  </ds:schemaRefs>
</ds:datastoreItem>
</file>

<file path=customXml/itemProps2.xml><?xml version="1.0" encoding="utf-8"?>
<ds:datastoreItem xmlns:ds="http://schemas.openxmlformats.org/officeDocument/2006/customXml" ds:itemID="{C993FA49-FC48-493C-94A2-B5BE0B839CF0}">
  <ds:schemaRefs>
    <ds:schemaRef ds:uri="http://purl.org/dc/terms/"/>
    <ds:schemaRef ds:uri="http://schemas.openxmlformats.org/package/2006/metadata/core-properties"/>
    <ds:schemaRef ds:uri="http://schemas.microsoft.com/office/2006/documentManagement/typ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82FB772B-7DBB-47D8-A86A-E6F279D35C0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otalTime>10259</TotalTime>
  <Words>639</Words>
  <Application>Microsoft Office PowerPoint</Application>
  <PresentationFormat>On-screen Show (4:3)</PresentationFormat>
  <Paragraphs>109</Paragraphs>
  <Slides>16</Slides>
  <Notes>2</Notes>
  <HiddenSlides>0</HiddenSlides>
  <MMClips>0</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16</vt:i4>
      </vt:variant>
    </vt:vector>
  </HeadingPairs>
  <TitlesOfParts>
    <vt:vector size="22" baseType="lpstr">
      <vt:lpstr>Arial</vt:lpstr>
      <vt:lpstr>Calibri</vt:lpstr>
      <vt:lpstr>Myriad Pro</vt:lpstr>
      <vt:lpstr>10_Office Theme</vt:lpstr>
      <vt:lpstr>1_Custom Design</vt:lpstr>
      <vt:lpstr>Custom Design</vt:lpstr>
      <vt:lpstr>Veterans Benefits Administration</vt:lpstr>
      <vt:lpstr>Accrued Rating Decisions</vt:lpstr>
      <vt:lpstr>References</vt:lpstr>
      <vt:lpstr>Objectives</vt:lpstr>
      <vt:lpstr>Eligibility for Accrued Rating </vt:lpstr>
      <vt:lpstr>Request to Substitute</vt:lpstr>
      <vt:lpstr>Request to Substitute (cont’d 1)</vt:lpstr>
      <vt:lpstr>Request to Substitute (cont’d 2)</vt:lpstr>
      <vt:lpstr>Pending Claims At Death</vt:lpstr>
      <vt:lpstr>Consider Evidence of Record</vt:lpstr>
      <vt:lpstr>Scenario #1</vt:lpstr>
      <vt:lpstr>Scenario #1 (cont’d)</vt:lpstr>
      <vt:lpstr>Scenario #2</vt:lpstr>
      <vt:lpstr>Scenario #2 (cont’d)</vt:lpstr>
      <vt:lpstr>Preparation of Accrued Rating</vt:lpstr>
      <vt:lpstr>Questions</vt:lpstr>
    </vt:vector>
  </TitlesOfParts>
  <Company>Veterans Benefits Administration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Accrued Ratings PowerPoint Presentation</dc:title>
  <dc:subject>RVSR</dc:subject>
  <dc:creator>Department of Veterans Affairs, Veterans Benefits Administration, Pension Service, STAFF</dc:creator>
  <cp:keywords>RVSR, accrued, ratings</cp:keywords>
  <dc:description>The purpose of this lesson is to provide training to RVSRs on preparing an accrued benefits rating decision.</dc:description>
  <cp:lastModifiedBy>Kathy Poole</cp:lastModifiedBy>
  <cp:revision>154</cp:revision>
  <cp:lastPrinted>2018-01-09T18:11:21Z</cp:lastPrinted>
  <dcterms:created xsi:type="dcterms:W3CDTF">2017-12-21T16:13:31Z</dcterms:created>
  <dcterms:modified xsi:type="dcterms:W3CDTF">2019-03-11T15:15:25Z</dcterms:modified>
  <cp:category>NTC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0x01010009244B86A16C994C9A3582C30FD75B66</vt:lpwstr>
  </property>
  <property fmtid="{D5CDD505-2E9C-101B-9397-08002B2CF9AE}" pid="3" name="Language">
    <vt:lpwstr>en</vt:lpwstr>
  </property>
  <property fmtid="{D5CDD505-2E9C-101B-9397-08002B2CF9AE}" pid="4" name="Type">
    <vt:lpwstr>Presentation</vt:lpwstr>
  </property>
</Properties>
</file>