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3" r:id="rId6"/>
    <p:sldId id="359" r:id="rId7"/>
    <p:sldId id="388" r:id="rId8"/>
    <p:sldId id="396" r:id="rId9"/>
    <p:sldId id="389" r:id="rId10"/>
    <p:sldId id="391" r:id="rId11"/>
    <p:sldId id="392" r:id="rId12"/>
    <p:sldId id="390" r:id="rId13"/>
    <p:sldId id="393" r:id="rId14"/>
    <p:sldId id="395" r:id="rId15"/>
    <p:sldId id="39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D"/>
    <a:srgbClr val="0000CC"/>
    <a:srgbClr val="000066"/>
    <a:srgbClr val="CC0000"/>
    <a:srgbClr val="BBBBFF"/>
    <a:srgbClr val="ABABFF"/>
    <a:srgbClr val="1D3275"/>
    <a:srgbClr val="00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8" autoAdjust="0"/>
    <p:restoredTop sz="88147" autoAdjust="0"/>
  </p:normalViewPr>
  <p:slideViewPr>
    <p:cSldViewPr>
      <p:cViewPr varScale="1">
        <p:scale>
          <a:sx n="94" d="100"/>
          <a:sy n="94" d="100"/>
        </p:scale>
        <p:origin x="1080" y="66"/>
      </p:cViewPr>
      <p:guideLst>
        <p:guide orient="horz" pos="216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1164" y="-6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047DD1-5BCF-40C1-A8F5-3CADF1E3B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076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/>
            </a:lvl1pPr>
          </a:lstStyle>
          <a:p>
            <a:pPr>
              <a:defRPr/>
            </a:pPr>
            <a:fld id="{E71C225B-4BA2-462F-B2E0-3B7DD776F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612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/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A7FEB1-4FAC-4C2B-B25B-B681930B51F2}" type="slidenum">
              <a:rPr lang="en-US" sz="1200" smtClean="0"/>
              <a:pPr/>
              <a:t>1</a:t>
            </a:fld>
            <a:endParaRPr lang="en-US" sz="12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418013"/>
            <a:ext cx="592137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z="1600" b="1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Must have a diagnosis of </a:t>
            </a:r>
            <a:r>
              <a:rPr lang="en-US" altLang="en-US" sz="1200" dirty="0"/>
              <a:t>a </a:t>
            </a:r>
            <a:r>
              <a:rPr lang="en-US" altLang="en-US" sz="1200"/>
              <a:t>radiogenic disease.</a:t>
            </a:r>
            <a:endParaRPr lang="en-US" dirty="0"/>
          </a:p>
          <a:p>
            <a:r>
              <a:rPr lang="en-US" dirty="0"/>
              <a:t>Each station should have</a:t>
            </a:r>
            <a:r>
              <a:rPr lang="en-US" baseline="0" dirty="0"/>
              <a:t> a Radiation Claims coordinator. 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0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84393254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9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9761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0549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A732-E78B-48DB-894A-677EA0D480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5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06803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3" y="1789113"/>
            <a:ext cx="3743325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3"/>
            <a:ext cx="374491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7B61-3A1B-4C3D-A9E4-81873D299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hdr="0" dt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>
                <a:latin typeface="+mj-lt"/>
                <a:cs typeface="Times New Roman" panose="02020603050405020304" pitchFamily="18" charset="0"/>
              </a:rPr>
              <a:t>Claims Based on Exposure to Ionizing Radiation</a:t>
            </a:r>
            <a:endParaRPr lang="en-US" sz="5400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Compensation Service</a:t>
            </a:r>
          </a:p>
          <a:p>
            <a:pPr marL="0" indent="0" algn="ctr">
              <a:buFont typeface="Wingdings" pitchFamily="2" charset="2"/>
              <a:buNone/>
            </a:pPr>
            <a:endParaRPr lang="en-US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727053-34FD-42A6-8237-4755DDD31598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59129" y="4648200"/>
            <a:ext cx="2362200" cy="838200"/>
          </a:xfrm>
        </p:spPr>
        <p:txBody>
          <a:bodyPr/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January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sz="2800" dirty="0">
                <a:cs typeface="Times New Roman" panose="02020603050405020304" pitchFamily="18" charset="0"/>
              </a:rPr>
              <a:t>Processing a Claim Based on Exposure to Ionizing Radiation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With confirmed evidence of a radiogenic disease, claim goes to Jackson, Mississippi Regional Office. 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VSR should note in the file if any development has been done. 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The rating End Product (EP) must be left pending,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as well as all other EPs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related to the radiation claim.</a:t>
            </a:r>
          </a:p>
          <a:p>
            <a:pPr eaLnBrk="1" hangingPunct="1"/>
            <a:r>
              <a:rPr lang="en-US" dirty="0">
                <a:latin typeface="+mj-lt"/>
                <a:cs typeface="Times New Roman" panose="02020603050405020304" pitchFamily="18" charset="0"/>
              </a:rPr>
              <a:t>The Jackson RO will have jurisdiction of all non-radiation-related claims while processing the radiation issues.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52897B61-3A1B-4C3D-A9E4-81873D29961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3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Processing a Claim Based on Exposure to Ionizing Radiation (cont’d)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If an exposure claim is received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without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a diagnosis of a recognized radiogenic disease, the claim should be processed at the Regional Office of Jurisdiction (ROJ)</a:t>
            </a:r>
          </a:p>
          <a:p>
            <a:r>
              <a:rPr lang="en-US" altLang="en-US" dirty="0">
                <a:latin typeface="+mj-lt"/>
                <a:cs typeface="Times New Roman" panose="02020603050405020304" pitchFamily="18" charset="0"/>
              </a:rPr>
              <a:t>If a Ready to Rate claim is received and it has a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verified radiogenic disease, route the claim to your station’s appropriate person to have the claim brokered to the Jackson RO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lvl="0" indent="-225425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Recognize a claim based on exposure to ionizing radiation</a:t>
            </a:r>
          </a:p>
          <a:p>
            <a:pPr marL="225425" indent="-225425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Learn how to address claims based on exposure to ionizing radiation and the correct process of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routing the claim to the radiation processing center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27FD90-ED23-4890-B9C8-8C338E2A09C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31152" y="6601968"/>
            <a:ext cx="2133600" cy="365125"/>
          </a:xfrm>
          <a:prstGeom prst="rect">
            <a:avLst/>
          </a:prstGeom>
        </p:spPr>
        <p:txBody>
          <a:bodyPr tIns="0"/>
          <a:lstStyle>
            <a:defPPr>
              <a:defRPr lang="en-US"/>
            </a:defPPr>
            <a:lvl1pPr marL="0" algn="r" defTabSz="914400" rtl="0" eaLnBrk="1" latinLnBrk="0" hangingPunct="1">
              <a:spcAft>
                <a:spcPts val="60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7923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D62D7-26B7-487C-83BB-544C7F48EA0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lvl="0" indent="-225425"/>
            <a:r>
              <a:rPr lang="en-US" dirty="0">
                <a:cs typeface="Times New Roman" panose="02020603050405020304" pitchFamily="18" charset="0"/>
              </a:rPr>
              <a:t>38 CFR 3.309, Disease subject to presumptive service connection</a:t>
            </a:r>
            <a:endParaRPr lang="en-US" b="1" dirty="0">
              <a:cs typeface="Times New Roman" panose="02020603050405020304" pitchFamily="18" charset="0"/>
            </a:endParaRPr>
          </a:p>
          <a:p>
            <a:pPr marL="225425" lvl="0" indent="-225425"/>
            <a:r>
              <a:rPr lang="en-US" dirty="0">
                <a:cs typeface="Times New Roman" panose="02020603050405020304" pitchFamily="18" charset="0"/>
              </a:rPr>
              <a:t>38 CFR 3.311, Claims based on exposure to ionizing radiation</a:t>
            </a:r>
            <a:r>
              <a:rPr lang="en-US" b="1" dirty="0">
                <a:cs typeface="Times New Roman" panose="02020603050405020304" pitchFamily="18" charset="0"/>
              </a:rPr>
              <a:t> </a:t>
            </a:r>
          </a:p>
          <a:p>
            <a:pPr marL="225425" lvl="0" indent="-225425"/>
            <a:r>
              <a:rPr lang="en-US" dirty="0">
                <a:cs typeface="Times New Roman" panose="02020603050405020304" pitchFamily="18" charset="0"/>
              </a:rPr>
              <a:t>M21-1, Part IV, Subpart ii, Chapter 1, B, Claims for Service Connection for Radiogenic Diseases Under 38 CFR 3.309(d)</a:t>
            </a:r>
            <a:endParaRPr lang="en-US" b="1" dirty="0">
              <a:cs typeface="Times New Roman" panose="02020603050405020304" pitchFamily="18" charset="0"/>
            </a:endParaRPr>
          </a:p>
          <a:p>
            <a:pPr marL="225425" lvl="0" indent="-225425"/>
            <a:r>
              <a:rPr lang="en-US" dirty="0">
                <a:cs typeface="Times New Roman" panose="02020603050405020304" pitchFamily="18" charset="0"/>
              </a:rPr>
              <a:t>M21-1, Part IV, Subpart ii, Chapter 1, C, Claims for Service Connection for Disabilities Resulting from Ionizing Radiation Exposure Under 38 CFR 3.311</a:t>
            </a:r>
            <a:endParaRPr lang="en-US" b="1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148E7AD-67DD-4F75-AD5E-52472C4C364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Radiation Claims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dirty="0">
                <a:latin typeface="+mj-lt"/>
                <a:cs typeface="Times New Roman" panose="02020603050405020304" pitchFamily="18" charset="0"/>
              </a:rPr>
              <a:t>Three different ways to establish a claim based on ionizing radiation: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Several types of cancer that are presumptive under 38 USC 1112 and 38 CFR 3.309 (d)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38 CFR 3.311 lists radiogenic diseases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 err="1">
                <a:latin typeface="+mj-lt"/>
                <a:cs typeface="Times New Roman" panose="02020603050405020304" pitchFamily="18" charset="0"/>
              </a:rPr>
              <a:t>Combee</a:t>
            </a:r>
            <a:r>
              <a:rPr lang="en-US" altLang="en-US" i="1" dirty="0">
                <a:latin typeface="+mj-lt"/>
                <a:cs typeface="Times New Roman" panose="02020603050405020304" pitchFamily="18" charset="0"/>
              </a:rPr>
              <a:t> v. Brown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establishes direct service connection by showing a disease was incurred or aggravated by service</a:t>
            </a:r>
          </a:p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1D3275"/>
              </a:buClr>
              <a:buFont typeface="Wingdings" pitchFamily="2" charset="2"/>
              <a:buNone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010400" y="6602413"/>
            <a:ext cx="2133600" cy="365125"/>
          </a:xfrm>
        </p:spPr>
        <p:txBody>
          <a:bodyPr/>
          <a:lstStyle/>
          <a:p>
            <a:pPr>
              <a:defRPr/>
            </a:pPr>
            <a:fld id="{BA44DA10-E7DA-4D11-84EC-1518B97780F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BBCA222-193D-4152-ACA5-645018D82B4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Presumptive Service Connection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+mj-lt"/>
                <a:cs typeface="Times New Roman" panose="02020603050405020304" pitchFamily="18" charset="0"/>
              </a:rPr>
              <a:t>Can be service-connected if a radiation-exposed Veteran develops a disease listed in 38 CFR 3.309(d)(2)</a:t>
            </a:r>
          </a:p>
          <a:p>
            <a:r>
              <a:rPr lang="en-US" altLang="en-US" dirty="0">
                <a:latin typeface="+mj-lt"/>
                <a:cs typeface="Times New Roman" panose="02020603050405020304" pitchFamily="18" charset="0"/>
              </a:rPr>
              <a:t>Definition: Radiation-exposed Veteran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a veteran who while serving on active duty, or an individual who while a member of a reserve component of the Armed Forces during a period of active duty for training or inactive duty training, participated in a radiation-risk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0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Presumptive Service Connection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Definition: Radiation risk activity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Onsite participation involving atmospheric detonation or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underground nuclear weapons testing at Amchitka Island, Alaska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Occupation of Hiroshima or Nagasaki, Japan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Internment as a POW in Japan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At a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gaseous diffusion plant located in Paducah, KY, Portsmouth, OH, or the area identified as K25 at Oak Ridge, TN prior to February 1, 1992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7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Radiogenic Diseases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Claimant must establish he/she has a radiogenic disease with a medical diagnosis.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Some have a specified time periods :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Bone cancer – 30 years</a:t>
            </a:r>
          </a:p>
          <a:p>
            <a:pPr lvl="1"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Leukemia – any time</a:t>
            </a:r>
          </a:p>
          <a:p>
            <a:pPr lvl="1" eaLnBrk="1" hangingPunct="1"/>
            <a:r>
              <a:rPr lang="en-US" dirty="0">
                <a:latin typeface="+mj-lt"/>
                <a:cs typeface="Times New Roman" panose="02020603050405020304" pitchFamily="18" charset="0"/>
              </a:rPr>
              <a:t>Posterior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subcapsular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cataracts – 6 months or more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All other diseases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must become manifest 5 years or more after exposure</a:t>
            </a:r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8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Radiogenic Diseases ~ 38 CFR 3.311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1676400"/>
            <a:ext cx="3733800" cy="3916363"/>
          </a:xfrm>
        </p:spPr>
        <p:txBody>
          <a:bodyPr>
            <a:normAutofit fontScale="92500" lnSpcReduction="20000"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All forms of leukemia except chronic lymphatic (lymphocytic) leukemia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Thyroid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Breast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Lung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Bone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Liver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Skin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Esophageal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Stomach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Colon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Pancreatic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  <a:cs typeface="Times New Roman" panose="02020603050405020304" pitchFamily="18" charset="0"/>
              </a:rPr>
              <a:t>Kidney 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  <p:custDataLst>
              <p:tags r:id="rId3"/>
            </p:custDataLst>
          </p:nvPr>
        </p:nvSpPr>
        <p:spPr>
          <a:xfrm>
            <a:off x="4038600" y="1679138"/>
            <a:ext cx="4953000" cy="51054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Pancreatic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Urinary bladder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Salivary gland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Multiple myeloma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Posterior </a:t>
            </a:r>
            <a:r>
              <a:rPr lang="en-US" altLang="en-US" sz="1900" dirty="0" err="1">
                <a:latin typeface="+mj-lt"/>
                <a:cs typeface="Times New Roman" panose="02020603050405020304" pitchFamily="18" charset="0"/>
              </a:rPr>
              <a:t>subcapsular</a:t>
            </a: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 cataracts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Non-malignant thyroid nodular disease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Ovarian cancer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Parathyroid adenoma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Tumors of the brain and central nervous system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Cancer of the rectum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Lymphomas other than Hodgkin’s disease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Prostate cancer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j-lt"/>
                <a:cs typeface="Times New Roman" panose="02020603050405020304" pitchFamily="18" charset="0"/>
              </a:rPr>
              <a:t>Any other cancer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1CAC966-6ABC-43AB-A394-C5C78340464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5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Court Cases Pertinent to Radiation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Hardin v. West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Earle v. Brown</a:t>
            </a:r>
          </a:p>
          <a:p>
            <a:pPr eaLnBrk="1" hangingPunct="1"/>
            <a:r>
              <a:rPr lang="en-US" altLang="en-US" dirty="0" err="1">
                <a:latin typeface="+mj-lt"/>
                <a:cs typeface="Times New Roman" panose="02020603050405020304" pitchFamily="18" charset="0"/>
              </a:rPr>
              <a:t>Hilkert</a:t>
            </a:r>
            <a:r>
              <a:rPr lang="en-US" altLang="en-US" dirty="0">
                <a:latin typeface="+mj-lt"/>
                <a:cs typeface="Times New Roman" panose="02020603050405020304" pitchFamily="18" charset="0"/>
              </a:rPr>
              <a:t> v. West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Stone v. </a:t>
            </a:r>
            <a:r>
              <a:rPr lang="en-US" altLang="en-US" dirty="0" err="1">
                <a:latin typeface="+mj-lt"/>
                <a:cs typeface="Times New Roman" panose="02020603050405020304" pitchFamily="18" charset="0"/>
              </a:rPr>
              <a:t>Gober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Ramey v. Brown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Ramey v. </a:t>
            </a:r>
            <a:r>
              <a:rPr lang="en-US" altLang="en-US" dirty="0" err="1">
                <a:latin typeface="+mj-lt"/>
                <a:cs typeface="Times New Roman" panose="02020603050405020304" pitchFamily="18" charset="0"/>
              </a:rPr>
              <a:t>Gober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McGuire v. West</a:t>
            </a:r>
          </a:p>
          <a:p>
            <a:pPr eaLnBrk="1" hangingPunct="1"/>
            <a:r>
              <a:rPr lang="en-US" altLang="en-US" dirty="0">
                <a:latin typeface="+mj-lt"/>
                <a:cs typeface="Times New Roman" panose="02020603050405020304" pitchFamily="18" charset="0"/>
              </a:rPr>
              <a:t>Rucker v. Brown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30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9&quot;/&gt;&lt;/TableIndex&gt;&lt;/ShapeTextInfo&gt;"/>
  <p:tag name="PRESENTER_DUMMYTAG" val="&lt;DummyForForceWrite&gt;&lt;/DummyForForceWrite&gt;"/>
  <p:tag name="HTML_SHAPEINFO" val="&lt;ThreeDShapeInfo&gt;&lt;uuid val=&quot;{66B849D6-F465-42C7-8C10-6FDC40D6BA6D}&quot;/&gt;&lt;isInvalidForFieldText val=&quot;0&quot;/&gt;&lt;Image&gt;&lt;filename val=&quot;C:\Users\User\AppData\Local\Temp\CP34681852125Session\CPTrustFolder34681852125\PPTImport346885275296\data\asimages\{66B849D6-F465-42C7-8C10-6FDC40D6BA6D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8&quot;/&gt;&lt;/TableIndex&gt;&lt;/ShapeTextInfo&gt;"/>
  <p:tag name="PRESENTER_DUMMYTAG" val="&lt;DummyForForceWrite&gt;&lt;/DummyForForceWrite&gt;"/>
  <p:tag name="HTML_SHAPEINFO" val="&lt;ThreeDShapeInfo&gt;&lt;uuid val=&quot;{44DE855D-E780-4B1C-88DB-C0BB2C469665}&quot;/&gt;&lt;isInvalidForFieldText val=&quot;0&quot;/&gt;&lt;Image&gt;&lt;filename val=&quot;C:\Users\User\AppData\Local\Temp\CP34681852125Session\CPTrustFolder34681852125\PPTImport346885275296\data\asimages\{44DE855D-E780-4B1C-88DB-C0BB2C469665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ECF59F47-9AC9-4C7A-AE62-BE19939FF647}&quot;/&gt;&lt;isInvalidForFieldText val=&quot;0&quot;/&gt;&lt;Image&gt;&lt;filename val=&quot;C:\Users\User\AppData\Local\Temp\CP34681852125Session\CPTrustFolder34681852125\PPTImport346885275296\data\asimages\{ECF59F47-9AC9-4C7A-AE62-BE19939FF647}_1.png&quot;/&gt;&lt;left val=&quot;635&quot;/&gt;&lt;top val=&quot;483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129DDF8E-DBE7-42BD-937D-7C326343D13F}&quot;/&gt;&lt;isInvalidForFieldText val=&quot;0&quot;/&gt;&lt;Image&gt;&lt;filename val=&quot;C:\Users\User\AppData\Local\Temp\CP34681852125Session\CPTrustFolder34681852125\PPTImport346885275296\data\asimages\{129DDF8E-DBE7-42BD-937D-7C326343D13F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8&quot;/&gt;&lt;lineCharCount val=&quot;68&quot;/&gt;&lt;lineCharCount val=&quot;62&quot;/&gt;&lt;lineCharCount val=&quot;17&quot;/&gt;&lt;/TableIndex&gt;&lt;/ShapeTextInfo&gt;"/>
  <p:tag name="HTML_SHAPEINFO" val="&lt;ThreeDShapeInfo&gt;&lt;uuid val=&quot;{55F0CCA4-BE08-4828-BCD6-94AC01AB5019}&quot;/&gt;&lt;isInvalidForFieldText val=&quot;0&quot;/&gt;&lt;Image&gt;&lt;filename val=&quot;C:\Users\User\AppData\Local\Temp\CP34681852125Session\CPTrustFolder34681852125\PPTImport346885275296\data\asimages\{55F0CCA4-BE08-4828-BCD6-94AC01AB5019}_2.png&quot;/&gt;&lt;left val=&quot;42&quot;/&gt;&lt;top val=&quot;212&quot;/&gt;&lt;width val=&quot;873&quot;/&gt;&lt;height val=&quot;41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4E5244A-0F2B-439E-BFE7-42FD36BDC496}&quot;/&gt;&lt;isInvalidForFieldText val=&quot;0&quot;/&gt;&lt;Image&gt;&lt;filename val=&quot;C:\Users\User\AppData\Local\Temp\CP34681852125Session\CPTrustFolder34681852125\PPTImport346885275296\data\asimages\{D4E5244A-0F2B-439E-BFE7-42FD36BDC496}_2.png&quot;/&gt;&lt;left val=&quot;0&quot;/&gt;&lt;top val=&quot;0&quot;/&gt;&lt;width val=&quot;1&quot;/&gt;&lt;height val=&quot;1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D049EDE-6502-4FEF-AE58-19541C66E777}&quot;/&gt;&lt;isInvalidForFieldText val=&quot;0&quot;/&gt;&lt;Image&gt;&lt;filename val=&quot;C:\Users\User\AppData\Local\Temp\CP34681852125Session\CPTrustFolder34681852125\PPTImport346885275296\data\asimages\{3D049EDE-6502-4FEF-AE58-19541C66E777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53710B4-EA44-4911-9D96-78413C29A00F}&quot;/&gt;&lt;isInvalidForFieldText val=&quot;0&quot;/&gt;&lt;Image&gt;&lt;filename val=&quot;C:\Users\User\AppData\Local\Temp\CP34681852125Session\CPTrustFolder34681852125\PPTImport346885275296\data\asimages\{253710B4-EA44-4911-9D96-78413C29A00F}_3.png&quot;/&gt;&lt;left val=&quot;0&quot;/&gt;&lt;top val=&quot;74&quot;/&gt;&lt;width val=&quot;961&quot;/&gt;&lt;height val=&quot;121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4&quot;/&gt;&lt;lineCharCount val=&quot;62&quot;/&gt;&lt;lineCharCount val=&quot;61&quot;/&gt;&lt;lineCharCount val=&quot;57&quot;/&gt;&lt;lineCharCount val=&quot;61&quot;/&gt;&lt;lineCharCount val=&quot;62&quot;/&gt;&lt;lineCharCount val=&quot;28&quot;/&gt;&lt;/TableIndex&gt;&lt;/ShapeTextInfo&gt;"/>
  <p:tag name="HTML_SHAPEINFO" val="&lt;ThreeDShapeInfo&gt;&lt;uuid val=&quot;{4F6855C7-9CA9-44B1-8407-52B2B9DC6BF8}&quot;/&gt;&lt;isInvalidForFieldText val=&quot;0&quot;/&gt;&lt;Image&gt;&lt;filename val=&quot;C:\Users\User\AppData\Local\Temp\CP34681852125Session\CPTrustFolder34681852125\PPTImport346885275296\data\asimages\{4F6855C7-9CA9-44B1-8407-52B2B9DC6BF8}_3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F79D4C2-90D9-4782-83BC-D0E909223904}&quot;/&gt;&lt;isInvalidForFieldText val=&quot;0&quot;/&gt;&lt;Image&gt;&lt;filename val=&quot;C:\Users\User\AppData\Local\Temp\CP34681852125Session\CPTrustFolder34681852125\PPTImport346885275296\data\asimages\{8F79D4C2-90D9-4782-83BC-D0E909223904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91CBB0F3-2561-4933-BD31-DEB48782772B}&quot;/&gt;&lt;isInvalidForFieldText val=&quot;0&quot;/&gt;&lt;Image&gt;&lt;filename val=&quot;C:\Users\User\AppData\Local\Temp\CP34681852125Session\CPTrustFolder34681852125\PPTImport346885275296\data\asimages\{91CBB0F3-2561-4933-BD31-DEB48782772B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1&quot;/&gt;&lt;lineCharCount val=&quot;67&quot;/&gt;&lt;lineCharCount val=&quot;17&quot;/&gt;&lt;lineCharCount val=&quot;1&quot;/&gt;&lt;lineCharCount val=&quot;40&quot;/&gt;&lt;lineCharCount val=&quot;1&quot;/&gt;&lt;lineCharCount val=&quot;67&quot;/&gt;&lt;lineCharCount val=&quot;46&quot;/&gt;&lt;lineCharCount val=&quot;1&quot;/&gt;&lt;/TableIndex&gt;&lt;/ShapeTextInfo&gt;"/>
  <p:tag name="HTML_SHAPEINFO" val="&lt;ThreeDShapeInfo&gt;&lt;uuid val=&quot;{3D1FD66E-BA58-4A03-B6F2-34EA99F9DB40}&quot;/&gt;&lt;isInvalidForFieldText val=&quot;0&quot;/&gt;&lt;Image&gt;&lt;filename val=&quot;C:\Users\User\AppData\Local\Temp\CP34681852125Session\CPTrustFolder34681852125\PPTImport346885275296\data\asimages\{3D1FD66E-BA58-4A03-B6F2-34EA99F9DB40}_4.png&quot;/&gt;&lt;left val=&quot;40&quot;/&gt;&lt;top val=&quot;212&quot;/&gt;&lt;width val=&quot;884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E911549-F4FE-4272-8601-E7A9AC481063}&quot;/&gt;&lt;isInvalidForFieldText val=&quot;0&quot;/&gt;&lt;Image&gt;&lt;filename val=&quot;C:\Users\User\AppData\Local\Temp\CP34681852125Session\CPTrustFolder34681852125\PPTImport346885275296\data\asimages\{AE911549-F4FE-4272-8601-E7A9AC481063}_4.png&quot;/&gt;&lt;left val=&quot;0&quot;/&gt;&lt;top val=&quot;0&quot;/&gt;&lt;width val=&quot;1&quot;/&gt;&lt;height val=&quot;1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4CEDEE3-4A03-4D22-92D1-2C74DAFF1939}&quot;/&gt;&lt;isInvalidForFieldText val=&quot;0&quot;/&gt;&lt;Image&gt;&lt;filename val=&quot;C:\Users\User\AppData\Local\Temp\CP34681852125Session\CPTrustFolder34681852125\PPTImport346885275296\data\asimages\{84CEDEE3-4A03-4D22-92D1-2C74DAFF1939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DF9A5B65-FD1F-4D97-9F58-B250CB9AA61A}&quot;/&gt;&lt;isInvalidForFieldText val=&quot;0&quot;/&gt;&lt;Image&gt;&lt;filename val=&quot;C:\Users\User\AppData\Local\Temp\CP34681852125Session\CPTrustFolder34681852125\PPTImport346885275296\data\asimages\{DF9A5B65-FD1F-4D97-9F58-B250CB9AA61A}_5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7&quot;/&gt;&lt;lineCharCount val=&quot;37&quot;/&gt;&lt;lineCharCount val=&quot;38&quot;/&gt;&lt;lineCharCount val=&quot;73&quot;/&gt;&lt;lineCharCount val=&quot;69&quot;/&gt;&lt;lineCharCount val=&quot;80&quot;/&gt;&lt;lineCharCount val=&quot;14&quot;/&gt;&lt;/TableIndex&gt;&lt;/ShapeTextInfo&gt;"/>
  <p:tag name="HTML_SHAPEINFO" val="&lt;ThreeDShapeInfo&gt;&lt;uuid val=&quot;{14F78DCB-5130-4545-9F6C-A1F5F25FBBD0}&quot;/&gt;&lt;isInvalidForFieldText val=&quot;0&quot;/&gt;&lt;Image&gt;&lt;filename val=&quot;C:\Users\User\AppData\Local\Temp\CP34681852125Session\CPTrustFolder34681852125\PPTImport346885275296\data\asimages\{14F78DCB-5130-4545-9F6C-A1F5F25FBBD0}_5.png&quot;/&gt;&lt;left val=&quot;42&quot;/&gt;&lt;top val=&quot;212&quot;/&gt;&lt;width val=&quot;871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163B52F-2D1B-40DB-BA36-630F343DCC1F}&quot;/&gt;&lt;isInvalidForFieldText val=&quot;0&quot;/&gt;&lt;Image&gt;&lt;filename val=&quot;C:\Users\User\AppData\Local\Temp\CP34681852125Session\CPTrustFolder34681852125\PPTImport346885275296\data\asimages\{0163B52F-2D1B-40DB-BA36-630F343DCC1F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B6A2EFF1-4A70-4DD6-A2DF-1DB2E1130A8C}&quot;/&gt;&lt;isInvalidForFieldText val=&quot;0&quot;/&gt;&lt;Image&gt;&lt;filename val=&quot;C:\Users\User\AppData\Local\Temp\CP34681852125Session\CPTrustFolder34681852125\PPTImport346885275296\data\asimages\{B6A2EFF1-4A70-4DD6-A2DF-1DB2E1130A8C}_6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6&quot;/&gt;&lt;lineCharCount val=&quot;69&quot;/&gt;&lt;lineCharCount val=&quot;51&quot;/&gt;&lt;lineCharCount val=&quot;43&quot;/&gt;&lt;lineCharCount val=&quot;29&quot;/&gt;&lt;lineCharCount val=&quot;72&quot;/&gt;&lt;lineCharCount val=&quot;69&quot;/&gt;&lt;/TableIndex&gt;&lt;/ShapeTextInfo&gt;"/>
  <p:tag name="HTML_SHAPEINFO" val="&lt;ThreeDShapeInfo&gt;&lt;uuid val=&quot;{FCBE0001-F933-4E78-9D46-6ACC2E4A69F9}&quot;/&gt;&lt;isInvalidForFieldText val=&quot;0&quot;/&gt;&lt;Image&gt;&lt;filename val=&quot;C:\Users\User\AppData\Local\Temp\CP34681852125Session\CPTrustFolder34681852125\PPTImport346885275296\data\asimages\{FCBE0001-F933-4E78-9D46-6ACC2E4A69F9}_6.png&quot;/&gt;&lt;left val=&quot;42&quot;/&gt;&lt;top val=&quot;212&quot;/&gt;&lt;width val=&quot;870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FD2FA4D-83F3-4DE9-98A0-41BA2BB768D8}&quot;/&gt;&lt;isInvalidForFieldText val=&quot;0&quot;/&gt;&lt;Image&gt;&lt;filename val=&quot;C:\Users\User\AppData\Local\Temp\CP34681852125Session\CPTrustFolder34681852125\PPTImport346885275296\data\asimages\{FFD2FA4D-83F3-4DE9-98A0-41BA2BB768D8}_6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261D5CE7-D3D9-4364-9067-074690AD1E00}&quot;/&gt;&lt;isInvalidForFieldText val=&quot;0&quot;/&gt;&lt;Image&gt;&lt;filename val=&quot;C:\Users\User\AppData\Local\Temp\CP34681852125Session\CPTrustFolder34681852125\PPTImport346885275296\data\asimages\{261D5CE7-D3D9-4364-9067-074690AD1E00}_7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3&quot;/&gt;&lt;lineCharCount val=&quot;19&quot;/&gt;&lt;lineCharCount val=&quot;37&quot;/&gt;&lt;lineCharCount val=&quot;23&quot;/&gt;&lt;lineCharCount val=&quot;20&quot;/&gt;&lt;lineCharCount val=&quot;51&quot;/&gt;&lt;lineCharCount val=&quot;62&quot;/&gt;&lt;lineCharCount val=&quot;9&quot;/&gt;&lt;/TableIndex&gt;&lt;/ShapeTextInfo&gt;"/>
  <p:tag name="HTML_SHAPEINFO" val="&lt;ThreeDShapeInfo&gt;&lt;uuid val=&quot;{CD2E5C9F-6560-4AD0-8889-DAF84CB8B4A0}&quot;/&gt;&lt;isInvalidForFieldText val=&quot;0&quot;/&gt;&lt;Image&gt;&lt;filename val=&quot;C:\Users\User\AppData\Local\Temp\CP34681852125Session\CPTrustFolder34681852125\PPTImport346885275296\data\asimages\{CD2E5C9F-6560-4AD0-8889-DAF84CB8B4A0}_7.png&quot;/&gt;&lt;left val=&quot;42&quot;/&gt;&lt;top val=&quot;212&quot;/&gt;&lt;width val=&quot;870&quot;/&gt;&lt;height val=&quot;415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CEE42A9-D656-452F-96B9-7E813BB9D8CD}&quot;/&gt;&lt;isInvalidForFieldText val=&quot;0&quot;/&gt;&lt;Image&gt;&lt;filename val=&quot;C:\Users\User\AppData\Local\Temp\CP34681852125Session\CPTrustFolder34681852125\PPTImport346885275296\data\asimages\{ECEE42A9-D656-452F-96B9-7E813BB9D8CD}_7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EBDC8A22-2B08-44C3-9DCC-8B841FF1FF56}&quot;/&gt;&lt;isInvalidForFieldText val=&quot;0&quot;/&gt;&lt;Image&gt;&lt;filename val=&quot;C:\Users\User\AppData\Local\Temp\CP34681852125Session\CPTrustFolder34681852125\PPTImport346885275296\data\asimages\{EBDC8A22-2B08-44C3-9DCC-8B841FF1FF56}_8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9&quot;/&gt;&lt;lineCharCount val=&quot;18&quot;/&gt;&lt;lineCharCount val=&quot;23&quot;/&gt;&lt;lineCharCount val=&quot;15&quot;/&gt;&lt;lineCharCount val=&quot;14&quot;/&gt;&lt;lineCharCount val=&quot;12&quot;/&gt;&lt;lineCharCount val=&quot;12&quot;/&gt;&lt;lineCharCount val=&quot;13&quot;/&gt;&lt;lineCharCount val=&quot;12&quot;/&gt;&lt;lineCharCount val=&quot;18&quot;/&gt;&lt;lineCharCount val=&quot;15&quot;/&gt;&lt;lineCharCount val=&quot;13&quot;/&gt;&lt;lineCharCount val=&quot;18&quot;/&gt;&lt;lineCharCount val=&quot;14&quot;/&gt;&lt;/TableIndex&gt;&lt;/ShapeTextInfo&gt;"/>
  <p:tag name="HTML_SHAPEINFO" val="&lt;ThreeDShapeInfo&gt;&lt;uuid val=&quot;{F6A38009-E36B-48BC-904E-A1B186472815}&quot;/&gt;&lt;isInvalidForFieldText val=&quot;0&quot;/&gt;&lt;Image&gt;&lt;filename val=&quot;C:\Users\User\AppData\Local\Temp\CP34681852125Session\CPTrustFolder34681852125\PPTImport346885275296\data\asimages\{F6A38009-E36B-48BC-904E-A1B186472815}_8.png&quot;/&gt;&lt;left val=&quot;10&quot;/&gt;&lt;top val=&quot;168&quot;/&gt;&lt;width val=&quot;408&quot;/&gt;&lt;height val=&quot;520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5&quot;/&gt;&lt;lineCharCount val=&quot;18&quot;/&gt;&lt;lineCharCount val=&quot;23&quot;/&gt;&lt;lineCharCount val=&quot;22&quot;/&gt;&lt;lineCharCount val=&quot;17&quot;/&gt;&lt;lineCharCount val=&quot;32&quot;/&gt;&lt;lineCharCount val=&quot;38&quot;/&gt;&lt;lineCharCount val=&quot;15&quot;/&gt;&lt;lineCharCount val=&quot;20&quot;/&gt;&lt;lineCharCount val=&quot;40&quot;/&gt;&lt;lineCharCount val=&quot;8&quot;/&gt;&lt;lineCharCount val=&quot;21&quot;/&gt;&lt;lineCharCount val=&quot;31&quot;/&gt;&lt;lineCharCount val=&quot;9&quot;/&gt;&lt;lineCharCount val=&quot;17&quot;/&gt;&lt;lineCharCount val=&quot;17&quot;/&gt;&lt;/TableIndex&gt;&lt;/ShapeTextInfo&gt;"/>
  <p:tag name="HTML_SHAPEINFO" val="&lt;ThreeDShapeInfo&gt;&lt;uuid val=&quot;{0294FAD8-6763-41B6-9EFB-7589A5AF9913}&quot;/&gt;&lt;isInvalidForFieldText val=&quot;0&quot;/&gt;&lt;Image&gt;&lt;filename val=&quot;C:\Users\User\AppData\Local\Temp\CP34681852125Session\CPTrustFolder34681852125\PPTImport346885275296\data\asimages\{0294FAD8-6763-41B6-9EFB-7589A5AF9913}_8.png&quot;/&gt;&lt;left val=&quot;418&quot;/&gt;&lt;top val=&quot;169&quot;/&gt;&lt;width val=&quot;523&quot;/&gt;&lt;height val=&quot;510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E7538A6-3599-4094-A17B-394D6C4D9AC0}&quot;/&gt;&lt;isInvalidForFieldText val=&quot;0&quot;/&gt;&lt;Image&gt;&lt;filename val=&quot;C:\Users\User\AppData\Local\Temp\CP34681852125Session\CPTrustFolder34681852125\PPTImport346885275296\data\asimages\{EE7538A6-3599-4094-A17B-394D6C4D9AC0}_8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D94114B1-D454-4081-AD6C-37088B587ECC}&quot;/&gt;&lt;isInvalidForFieldText val=&quot;0&quot;/&gt;&lt;Image&gt;&lt;filename val=&quot;C:\Users\User\AppData\Local\Temp\CP34681852125Session\CPTrustFolder34681852125\PPTImport346885275296\data\asimages\{D94114B1-D454-4081-AD6C-37088B587ECC}_9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5&quot;/&gt;&lt;lineCharCount val=&quot;15&quot;/&gt;&lt;lineCharCount val=&quot;16&quot;/&gt;&lt;lineCharCount val=&quot;15&quot;/&gt;&lt;lineCharCount val=&quot;15&quot;/&gt;&lt;lineCharCount val=&quot;15&quot;/&gt;&lt;lineCharCount val=&quot;16&quot;/&gt;&lt;lineCharCount val=&quot;15&quot;/&gt;&lt;/TableIndex&gt;&lt;/ShapeTextInfo&gt;"/>
  <p:tag name="HTML_SHAPEINFO" val="&lt;ThreeDShapeInfo&gt;&lt;uuid val=&quot;{EE61770F-5A2D-499F-9C99-D7A2752F46A1}&quot;/&gt;&lt;isInvalidForFieldText val=&quot;0&quot;/&gt;&lt;Image&gt;&lt;filename val=&quot;C:\Users\User\AppData\Local\Temp\CP34681852125Session\CPTrustFolder34681852125\PPTImport346885275296\data\asimages\{EE61770F-5A2D-499F-9C99-D7A2752F46A1}_9.png&quot;/&gt;&lt;left val=&quot;42&quot;/&gt;&lt;top val=&quot;212&quot;/&gt;&lt;width val=&quot;870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BC2EE802-9276-4DFA-ACF3-F06B40C3901B}&quot;/&gt;&lt;isInvalidForFieldText val=&quot;0&quot;/&gt;&lt;Image&gt;&lt;filename val=&quot;C:\Users\User\AppData\Local\Temp\CP34681852125Session\CPTrustFolder34681852125\PPTImport346885275296\data\asimages\{BC2EE802-9276-4DFA-ACF3-F06B40C3901B}_9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9&quot;/&gt;&lt;lineCharCount val=&quot;9&quot;/&gt;&lt;/TableIndex&gt;&lt;/ShapeTextInfo&gt;"/>
  <p:tag name="HTML_SHAPEINFO" val="&lt;ThreeDShapeInfo&gt;&lt;uuid val=&quot;{12C60AA6-9253-4727-88B3-2BE51646D630}&quot;/&gt;&lt;isInvalidForFieldText val=&quot;0&quot;/&gt;&lt;Image&gt;&lt;filename val=&quot;C:\Users\User\AppData\Local\Temp\CP34681852125Session\CPTrustFolder34681852125\PPTImport346885275296\data\asimages\{12C60AA6-9253-4727-88B3-2BE51646D630}_10.png&quot;/&gt;&lt;left val=&quot;0&quot;/&gt;&lt;top val=&quot;76&quot;/&gt;&lt;width val=&quot;964&quot;/&gt;&lt;height val=&quot;124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3&quot;/&gt;&lt;lineCharCount val=&quot;39&quot;/&gt;&lt;lineCharCount val=&quot;63&quot;/&gt;&lt;lineCharCount val=&quot;71&quot;/&gt;&lt;lineCharCount val=&quot;40&quot;/&gt;&lt;lineCharCount val=&quot;67&quot;/&gt;&lt;lineCharCount val=&quot;45&quot;/&gt;&lt;/TableIndex&gt;&lt;/ShapeTextInfo&gt;"/>
  <p:tag name="HTML_SHAPEINFO" val="&lt;ThreeDShapeInfo&gt;&lt;uuid val=&quot;{BB4AF4E5-E42F-4286-BBFC-D19270A3B1D6}&quot;/&gt;&lt;isInvalidForFieldText val=&quot;0&quot;/&gt;&lt;Image&gt;&lt;filename val=&quot;C:\Users\User\AppData\Local\Temp\CP34681852125Session\CPTrustFolder34681852125\PPTImport346885275296\data\asimages\{BB4AF4E5-E42F-4286-BBFC-D19270A3B1D6}_10.png&quot;/&gt;&lt;left val=&quot;42&quot;/&gt;&lt;top val=&quot;212&quot;/&gt;&lt;width val=&quot;879&quot;/&gt;&lt;height val=&quot;41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079D2D6-1D13-4F01-B9DC-A1477761363C}&quot;/&gt;&lt;isInvalidForFieldText val=&quot;0&quot;/&gt;&lt;Image&gt;&lt;filename val=&quot;C:\Users\User\AppData\Local\Temp\CP34681852125Session\CPTrustFolder34681852125\PPTImport346885275296\data\asimages\{3079D2D6-1D13-4F01-B9DC-A1477761363C}_10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9&quot;/&gt;&lt;lineCharCount val=&quot;18&quot;/&gt;&lt;/TableIndex&gt;&lt;/ShapeTextInfo&gt;"/>
  <p:tag name="HTML_SHAPEINFO" val="&lt;ThreeDShapeInfo&gt;&lt;uuid val=&quot;{55EE779B-36FD-455D-99B4-05594E4CA371}&quot;/&gt;&lt;isInvalidForFieldText val=&quot;0&quot;/&gt;&lt;Image&gt;&lt;filename val=&quot;C:\Users\User\AppData\Local\Temp\CP34681852125Session\CPTrustFolder34681852125\PPTImport346885275296\data\asimages\{55EE779B-36FD-455D-99B4-05594E4CA371}_11.png&quot;/&gt;&lt;left val=&quot;0&quot;/&gt;&lt;top val=&quot;76&quot;/&gt;&lt;width val=&quot;964&quot;/&gt;&lt;height val=&quot;124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9&quot;/&gt;&lt;lineCharCount val=&quot;66&quot;/&gt;&lt;lineCharCount val=&quot;29&quot;/&gt;&lt;lineCharCount val=&quot;70&quot;/&gt;&lt;lineCharCount val=&quot;70&quot;/&gt;&lt;lineCharCount val=&quot;37&quot;/&gt;&lt;lineCharCount val=&quot;1&quot;/&gt;&lt;/TableIndex&gt;&lt;/ShapeTextInfo&gt;"/>
  <p:tag name="HTML_SHAPEINFO" val="&lt;ThreeDShapeInfo&gt;&lt;uuid val=&quot;{BCB6DCD9-A2DA-4A5F-B2D3-1622812C0BE5}&quot;/&gt;&lt;isInvalidForFieldText val=&quot;0&quot;/&gt;&lt;Image&gt;&lt;filename val=&quot;C:\Users\User\AppData\Local\Temp\CP34681852125Session\CPTrustFolder34681852125\PPTImport346885275296\data\asimages\{BCB6DCD9-A2DA-4A5F-B2D3-1622812C0BE5}_11.png&quot;/&gt;&lt;left val=&quot;42&quot;/&gt;&lt;top val=&quot;212&quot;/&gt;&lt;width val=&quot;870&quot;/&gt;&lt;height val=&quot;41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E1C6799-24BC-43A4-9921-EB1892E93F47}&quot;/&gt;&lt;isInvalidForFieldText val=&quot;0&quot;/&gt;&lt;Image&gt;&lt;filename val=&quot;C:\Users\User\AppData\Local\Temp\CP34681852125Session\CPTrustFolder34681852125\PPTImport346885275296\data\asimages\{CE1C6799-24BC-43A4-9921-EB1892E93F47}_11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015EE8AC-BC1F-4D71-A280-9AE2BD1F73ED}&quot;/&gt;&lt;isInvalidForFieldText val=&quot;0&quot;/&gt;&lt;Image&gt;&lt;filename val=&quot;C:\Users\User\AppData\Local\Temp\CP34681852125Session\CPTrustFolder34681852125\PPTImport346885275296\data\asimages\{015EE8AC-BC1F-4D71-A280-9AE2BD1F73ED}_12.png&quot;/&gt;&lt;left val=&quot;0&quot;/&gt;&lt;top val=&quot;278&quot;/&gt;&lt;width val=&quot;961&quot;/&gt;&lt;height val=&quot;20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64CD27B-01E2-4BA0-B70E-AF31FE7C458B}&quot;/&gt;&lt;isInvalidForFieldText val=&quot;0&quot;/&gt;&lt;Image&gt;&lt;filename val=&quot;C:\Users\User\AppData\Local\Temp\CP34681852125Session\CPTrustFolder34681852125\PPTImport346885275296\data\asimages\{C64CD27B-01E2-4BA0-B70E-AF31FE7C458B}_12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VA Design Theme 0426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Theme 042618" id="{2606C69B-A17F-4EDF-AB28-92E6A9B0AAF5}" vid="{3DA8055E-FFF6-4F5F-9954-95F1895823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0764BB-0EF5-4AA8-B7EF-78A41A12B68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8E1B62-BB7E-4DA3-A555-FDE70A02D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2DE730-F5FD-48A1-9B5D-1F63E26D8C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Design Theme 042618</Template>
  <TotalTime>605</TotalTime>
  <Words>626</Words>
  <Application>Microsoft Office PowerPoint</Application>
  <PresentationFormat>On-screen Show (4:3)</PresentationFormat>
  <Paragraphs>98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Wingdings 2</vt:lpstr>
      <vt:lpstr>VA Design Theme 042618</vt:lpstr>
      <vt:lpstr>Claims Based on Exposure to Ionizing Radiation</vt:lpstr>
      <vt:lpstr>Lesson Objectives</vt:lpstr>
      <vt:lpstr>References</vt:lpstr>
      <vt:lpstr>Radiation Claims</vt:lpstr>
      <vt:lpstr>Presumptive Service Connection</vt:lpstr>
      <vt:lpstr>Presumptive Service Connection</vt:lpstr>
      <vt:lpstr>Radiogenic Diseases</vt:lpstr>
      <vt:lpstr>Radiogenic Diseases ~ 38 CFR 3.311</vt:lpstr>
      <vt:lpstr>Court Cases Pertinent to Radiation</vt:lpstr>
      <vt:lpstr>Processing a Claim Based on Exposure to Ionizing Radiation</vt:lpstr>
      <vt:lpstr>Processing a Claim Based on Exposure to Ionizing Radiation (cont’d)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Claims Based on Exposure to Ionizing Radiation PowerPoint Presentation</dc:title>
  <dc:subject>RVSR</dc:subject>
  <dc:creator>Department of Veterans Affairs, Veterans Benefits Administration, Compensation Service, STAFF</dc:creator>
  <cp:keywords>radiation, ionizing radiation, CFR 3.309, CFR 3.311</cp:keywords>
  <dc:description>This lesson further develops the RVSR’s knowledge of how to process a claim based on radiation exposure.</dc:description>
  <cp:lastModifiedBy>Kathy Poole</cp:lastModifiedBy>
  <cp:revision>53</cp:revision>
  <cp:lastPrinted>2000-11-13T16:27:02Z</cp:lastPrinted>
  <dcterms:created xsi:type="dcterms:W3CDTF">2011-04-13T12:48:41Z</dcterms:created>
  <dcterms:modified xsi:type="dcterms:W3CDTF">2018-08-09T18:18:13Z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0x0101003DB869E3E810774AA7B17315F3F50FE5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