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23"/>
  </p:notesMasterIdLst>
  <p:sldIdLst>
    <p:sldId id="257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67" r:id="rId17"/>
    <p:sldId id="268" r:id="rId18"/>
    <p:sldId id="273" r:id="rId19"/>
    <p:sldId id="271" r:id="rId20"/>
    <p:sldId id="272" r:id="rId21"/>
    <p:sldId id="256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93907" autoAdjust="0"/>
  </p:normalViewPr>
  <p:slideViewPr>
    <p:cSldViewPr snapToGrid="0">
      <p:cViewPr varScale="1">
        <p:scale>
          <a:sx n="106" d="100"/>
          <a:sy n="106" d="100"/>
        </p:scale>
        <p:origin x="8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423189880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992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25487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3983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3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787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160735" indent="-16073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8791" indent="-15627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2204" indent="-163414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1684" indent="-12948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1078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7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12014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7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8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hf hdr="0" ftr="0" dt="0"/>
  <p:txStyles>
    <p:titleStyle>
      <a:lvl1pPr algn="ctr" defTabSz="216992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8496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992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5487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33983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96726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microsoft.com/office/2007/relationships/hdphoto" Target="../media/hdphoto1.wdp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14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16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7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3B4ED7-8034-461C-9EB5-DDEC0288624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/>
          <a:lstStyle/>
          <a:p>
            <a:r>
              <a:rPr lang="en-US" dirty="0"/>
              <a:t>Asbestos Exposure Related Claims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3D751B-0463-482F-AF6E-10E07C5355E5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8452CA-CB6F-4F84-ACFF-A981CA58C072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January 2016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altLang="en-US" dirty="0"/>
              <a:t>Areas affected by exposure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5493222"/>
            <a:ext cx="9144000" cy="365125"/>
          </a:xfrm>
          <a:noFill/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dirty="0"/>
              <a:t>Areas affected in the respiratory tract by asbestos exposure.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5464" y="1880498"/>
            <a:ext cx="4340728" cy="347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23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altLang="en-US" dirty="0"/>
              <a:t>Specific Effects on Diseases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High blood pressure in our lungs</a:t>
            </a:r>
          </a:p>
          <a:p>
            <a:pPr marL="511175" lvl="1" indent="-285750" eaLnBrk="1" hangingPunct="1"/>
            <a:r>
              <a:rPr lang="en-US" altLang="en-US" dirty="0"/>
              <a:t>Pulmonary hypertension</a:t>
            </a:r>
          </a:p>
          <a:p>
            <a:pPr eaLnBrk="1" hangingPunct="1"/>
            <a:r>
              <a:rPr lang="en-US" altLang="en-US" dirty="0"/>
              <a:t>Heart problems</a:t>
            </a:r>
          </a:p>
          <a:p>
            <a:pPr eaLnBrk="1" hangingPunct="1"/>
            <a:r>
              <a:rPr lang="en-US" altLang="en-US" dirty="0"/>
              <a:t>Lung cancer/damage</a:t>
            </a:r>
          </a:p>
          <a:p>
            <a:pPr marL="511175" lvl="1" indent="-285750" eaLnBrk="1" hangingPunct="1"/>
            <a:r>
              <a:rPr lang="en-US" altLang="en-US" dirty="0"/>
              <a:t>Pleural changes</a:t>
            </a:r>
          </a:p>
          <a:p>
            <a:pPr marL="511175" lvl="1" indent="-285750" eaLnBrk="1" hangingPunct="1"/>
            <a:r>
              <a:rPr lang="en-US" altLang="en-US" dirty="0"/>
              <a:t>Pleural effusion</a:t>
            </a:r>
          </a:p>
          <a:p>
            <a:pPr marL="511175" lvl="1" indent="-285750" eaLnBrk="1" hangingPunct="1"/>
            <a:r>
              <a:rPr lang="en-US" altLang="en-US" dirty="0"/>
              <a:t>Pleural plaques</a:t>
            </a:r>
          </a:p>
          <a:p>
            <a:pPr eaLnBrk="1" hangingPunct="1"/>
            <a:r>
              <a:rPr lang="en-US" altLang="en-US" dirty="0"/>
              <a:t>Other cancers</a:t>
            </a:r>
          </a:p>
          <a:p>
            <a:pPr marL="511175" lvl="1" indent="-285750" eaLnBrk="1" hangingPunct="1"/>
            <a:r>
              <a:rPr lang="en-US" altLang="en-US" dirty="0"/>
              <a:t>May take 20-50 years to manifest itself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34" y="2155012"/>
            <a:ext cx="3189082" cy="31890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55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altLang="en-US" dirty="0"/>
              <a:t>Diagnostic Test – X-ray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X-rays of asbestos in the lungs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21" y="3264168"/>
            <a:ext cx="2935402" cy="195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9" y="2848931"/>
            <a:ext cx="2353116" cy="271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69" y="2848932"/>
            <a:ext cx="2037820" cy="271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681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altLang="en-US" dirty="0"/>
              <a:t>Diagnostic Test - PFT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4832555" cy="69563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The Pulmonary Function Test is one way to test for residual problems.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28" y="2106903"/>
            <a:ext cx="2651501" cy="395746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65" y="2929936"/>
            <a:ext cx="4431104" cy="315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863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altLang="en-US" dirty="0"/>
              <a:t>Diagnostic  Codes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3603523" cy="391636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DC 6833</a:t>
            </a:r>
          </a:p>
          <a:p>
            <a:pPr marL="461963" lvl="1" indent="-300038" eaLnBrk="1" hangingPunct="1"/>
            <a:r>
              <a:rPr lang="en-US" altLang="en-US" dirty="0"/>
              <a:t>Asbestosis</a:t>
            </a:r>
          </a:p>
          <a:p>
            <a:pPr marL="461963" lvl="1" indent="-300038" eaLnBrk="1" hangingPunct="1"/>
            <a:r>
              <a:rPr lang="en-US" altLang="en-US" dirty="0"/>
              <a:t>Pleural effusions</a:t>
            </a:r>
          </a:p>
          <a:p>
            <a:pPr marL="461963" lvl="1" indent="-300038" eaLnBrk="1" hangingPunct="1"/>
            <a:r>
              <a:rPr lang="en-US" altLang="en-US" dirty="0"/>
              <a:t>Pleural plaques</a:t>
            </a:r>
          </a:p>
          <a:p>
            <a:pPr marL="461963" lvl="1" indent="-300038" eaLnBrk="1" hangingPunct="1"/>
            <a:r>
              <a:rPr lang="en-US" altLang="en-US" dirty="0"/>
              <a:t>Fibrosis</a:t>
            </a:r>
          </a:p>
          <a:p>
            <a:pPr eaLnBrk="1" hangingPunct="1"/>
            <a:r>
              <a:rPr lang="en-US" altLang="en-US" dirty="0"/>
              <a:t>DC 7343</a:t>
            </a:r>
          </a:p>
          <a:p>
            <a:pPr marL="461963" lvl="1" indent="-300038" eaLnBrk="1" hangingPunct="1"/>
            <a:r>
              <a:rPr lang="en-US" altLang="en-US" dirty="0"/>
              <a:t>Mesothelioma of peritoneum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78" y="2909965"/>
            <a:ext cx="6007009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859" y="2498485"/>
            <a:ext cx="4927248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01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Ready to Rate?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1086868"/>
          </a:xfrm>
        </p:spPr>
        <p:txBody>
          <a:bodyPr>
            <a:noAutofit/>
          </a:bodyPr>
          <a:lstStyle/>
          <a:p>
            <a:r>
              <a:rPr lang="en-US" dirty="0"/>
              <a:t>Criteria needed in claim folder to rate Asbestos claims:</a:t>
            </a:r>
          </a:p>
          <a:p>
            <a:pPr marL="461963" lvl="1" indent="-300038"/>
            <a:r>
              <a:rPr lang="en-US" dirty="0"/>
              <a:t>Veterans Statement of in-service and post Service exposure</a:t>
            </a:r>
          </a:p>
          <a:p>
            <a:pPr marL="461963" lvl="1" indent="-300038"/>
            <a:r>
              <a:rPr lang="en-US" dirty="0"/>
              <a:t>Medical Opinion linking current condition to in-service exposure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C7B2BB-3336-4285-AB3F-8E1739C6C9C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410328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algn="ctr">
              <a:spcAft>
                <a:spcPts val="600"/>
              </a:spcAft>
            </a:pPr>
            <a:r>
              <a:rPr lang="en-US" sz="2000" dirty="0"/>
              <a:t>Remember – Asbestos Exposure Claims are not a Presumptive condition.  </a:t>
            </a:r>
          </a:p>
        </p:txBody>
      </p:sp>
    </p:spTree>
    <p:extLst>
      <p:ext uri="{BB962C8B-B14F-4D97-AF65-F5344CB8AC3E}">
        <p14:creationId xmlns:p14="http://schemas.microsoft.com/office/powerpoint/2010/main" val="946800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>
                <a:effectLst/>
              </a:rPr>
              <a:t>Apply 38 CFR 4.97 to Asbestos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1285567"/>
          </a:xfrm>
        </p:spPr>
        <p:txBody>
          <a:bodyPr>
            <a:normAutofit lnSpcReduction="10000"/>
          </a:bodyPr>
          <a:lstStyle/>
          <a:p>
            <a:pPr marL="225425" indent="-225425" hangingPunct="0"/>
            <a:r>
              <a:rPr lang="en-US" dirty="0"/>
              <a:t>Please complete the Asbestos exposure related disabilities scenarios in Attachment B. You will be allowed 30 minutes to complete the exercises/scenarios. Carefully read the scenarios. For each scenario, answer the following questions: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CD586-7DFA-4682-A5C1-A19196E348B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3342968"/>
            <a:ext cx="82099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342900" hangingPunct="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Does the Veteran have a possible asbestos-related disease?</a:t>
            </a:r>
          </a:p>
          <a:p>
            <a:pPr marL="685800" lvl="1" indent="-342900" hangingPunct="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What evidence needs to be gathered to have a fully developed compensation claim? Please list the evidence needed and indicate how you would request it.</a:t>
            </a:r>
          </a:p>
          <a:p>
            <a:pPr marL="685800" lvl="1" indent="-342900" hangingPunct="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What alternative actions, if any, might you consider? </a:t>
            </a:r>
          </a:p>
        </p:txBody>
      </p:sp>
    </p:spTree>
    <p:extLst>
      <p:ext uri="{BB962C8B-B14F-4D97-AF65-F5344CB8AC3E}">
        <p14:creationId xmlns:p14="http://schemas.microsoft.com/office/powerpoint/2010/main" val="1345992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Practical Exercise!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lvl="0" indent="-225425"/>
            <a:r>
              <a:rPr lang="en-US" dirty="0"/>
              <a:t>Exercise:  Prepare a rating decision for claimed asbestosis</a:t>
            </a:r>
          </a:p>
          <a:p>
            <a:pPr marL="225425" indent="-225425" hangingPunct="0"/>
            <a:endParaRPr lang="en-US" b="1" dirty="0"/>
          </a:p>
          <a:p>
            <a:pPr marL="225425" indent="-225425" hangingPunct="0"/>
            <a:r>
              <a:rPr lang="en-US" b="1" dirty="0"/>
              <a:t>A Korean War Veteran places a claim for asbestosis, claiming it was due to his exposure while serving on board the USS New Jersey off the coast of Inchon.  </a:t>
            </a:r>
          </a:p>
          <a:p>
            <a:pPr marL="511175" lvl="1" indent="-285750" hangingPunct="0"/>
            <a:r>
              <a:rPr lang="en-US" dirty="0"/>
              <a:t>Review the Veteran’s medical evidence, located in Handout</a:t>
            </a:r>
          </a:p>
          <a:p>
            <a:pPr marL="511175" lvl="1" indent="-285750"/>
            <a:r>
              <a:rPr lang="en-US" dirty="0"/>
              <a:t>Provide a Rating Decision based on the evidence provided for the claimed service-connection for asbestosis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16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885568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6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altLang="en-US" dirty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lvl="0" indent="-225425" hangingPunct="0"/>
            <a:r>
              <a:rPr lang="en-US" dirty="0"/>
              <a:t>Define the term asbestos and asbestosis</a:t>
            </a:r>
          </a:p>
          <a:p>
            <a:pPr marL="225425" lvl="0" indent="-225425" hangingPunct="0"/>
            <a:r>
              <a:rPr lang="en-US" dirty="0"/>
              <a:t>Identify military occupations impacted by asbestos exposure</a:t>
            </a:r>
          </a:p>
          <a:p>
            <a:pPr marL="225425" lvl="0" indent="-225425" hangingPunct="0"/>
            <a:r>
              <a:rPr lang="en-US" dirty="0"/>
              <a:t>Review the manual references concerning asbestos related cases </a:t>
            </a:r>
          </a:p>
          <a:p>
            <a:pPr marL="225425" lvl="0" indent="-225425" hangingPunct="0"/>
            <a:r>
              <a:rPr lang="en-US" dirty="0"/>
              <a:t>Identify the asbestos related diseases</a:t>
            </a:r>
          </a:p>
          <a:p>
            <a:pPr marL="225425" lvl="0" indent="-225425" hangingPunct="0"/>
            <a:r>
              <a:rPr lang="en-US" dirty="0"/>
              <a:t>Describe possible secondary diseases</a:t>
            </a:r>
          </a:p>
          <a:p>
            <a:pPr marL="225425" lvl="0" indent="-225425" hangingPunct="0"/>
            <a:r>
              <a:rPr lang="en-US" dirty="0"/>
              <a:t>Identify diagnostic codes used for asbestosis  </a:t>
            </a:r>
          </a:p>
          <a:p>
            <a:pPr marL="225425" lvl="0" indent="-225425" hangingPunct="0"/>
            <a:r>
              <a:rPr lang="en-US" dirty="0"/>
              <a:t>Identify possible secondary conditions’ diagnostic codes </a:t>
            </a:r>
          </a:p>
          <a:p>
            <a:pPr marL="225425" indent="-225425"/>
            <a:r>
              <a:rPr lang="en-US" dirty="0"/>
              <a:t>Prepare a rating decision for claimed asbestosis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1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altLang="en-US" dirty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 hangingPunct="0"/>
            <a:r>
              <a:rPr lang="en-US" dirty="0">
                <a:latin typeface="+mj-lt"/>
                <a:ea typeface="Times New Roman"/>
                <a:cs typeface="Times New Roman"/>
              </a:rPr>
              <a:t>M21-1, Part IV, Subpart ii, 2.C, Service Connection (SC) for Disabilities Resulting From Exposure to Environmental Hazards or Service in the Republic of Vietnam (RVN)  </a:t>
            </a:r>
            <a:endParaRPr lang="en-US" dirty="0">
              <a:latin typeface="+mj-lt"/>
              <a:ea typeface="Times New Roman"/>
            </a:endParaRPr>
          </a:p>
          <a:p>
            <a:pPr marL="225425" indent="-225425" hangingPunct="0"/>
            <a:endParaRPr lang="en-US" dirty="0">
              <a:latin typeface="+mj-lt"/>
              <a:ea typeface="Times New Roman"/>
            </a:endParaRPr>
          </a:p>
          <a:p>
            <a:pPr marL="225425" indent="-225425" hangingPunct="0"/>
            <a:r>
              <a:rPr lang="en-US" dirty="0">
                <a:latin typeface="+mj-lt"/>
                <a:ea typeface="Times New Roman"/>
                <a:cs typeface="Times New Roman"/>
              </a:rPr>
              <a:t>M21-1, Part IV, Subpart ii, 1, I,  Developing Claims for Service Connection (SC) Based on Other Exposure Types </a:t>
            </a:r>
            <a:endParaRPr lang="en-US" dirty="0">
              <a:latin typeface="+mj-lt"/>
              <a:ea typeface="Times New Roman"/>
            </a:endParaRPr>
          </a:p>
          <a:p>
            <a:pPr marL="225425" indent="-225425" hangingPunct="0"/>
            <a:endParaRPr lang="en-US" dirty="0">
              <a:latin typeface="+mj-lt"/>
              <a:ea typeface="Times New Roman"/>
            </a:endParaRPr>
          </a:p>
          <a:p>
            <a:pPr marL="225425" indent="-225425"/>
            <a:r>
              <a:rPr lang="en-US" dirty="0">
                <a:latin typeface="+mj-lt"/>
                <a:ea typeface="Times New Roman"/>
                <a:cs typeface="Times New Roman"/>
              </a:rPr>
              <a:t>38 CFR 4.97, Schedule of Ratings-Respiratory System 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altLang="en-US" dirty="0"/>
              <a:t>What is “Asbestos”? (Greek) = Unquenchable 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982818"/>
          </a:xfrm>
          <a:noFill/>
        </p:spPr>
        <p:txBody>
          <a:bodyPr>
            <a:normAutofit fontScale="85000" lnSpcReduction="10000"/>
          </a:bodyPr>
          <a:lstStyle/>
          <a:p>
            <a:pPr marL="344488" indent="-225425" eaLnBrk="1" hangingPunct="1"/>
            <a:r>
              <a:rPr lang="en-US" altLang="en-US" dirty="0"/>
              <a:t>Asbestos is “a fibrous form of silicate mineral of varied chemical composition and physical configuration, derived from serpentine and amphibole ore bodies”.                       </a:t>
            </a:r>
            <a:br>
              <a:rPr lang="en-US" altLang="en-US" sz="2100" dirty="0"/>
            </a:br>
            <a:endParaRPr lang="en-US" altLang="en-US" sz="2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97" y="2922399"/>
            <a:ext cx="1858806" cy="21938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94" y="3040219"/>
            <a:ext cx="2752757" cy="20759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F855BA-73D1-4604-84EB-D11D1AA70CA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200" y="5199915"/>
            <a:ext cx="8219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The asbestos fibers are obtained from these minerals after the rocks have been crushed.”  </a:t>
            </a:r>
          </a:p>
        </p:txBody>
      </p:sp>
    </p:spTree>
    <p:extLst>
      <p:ext uri="{BB962C8B-B14F-4D97-AF65-F5344CB8AC3E}">
        <p14:creationId xmlns:p14="http://schemas.microsoft.com/office/powerpoint/2010/main" val="192970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altLang="en-US" dirty="0"/>
              <a:t>Why Is Asbestos Fiber Dangerous?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Asbestos fiber masses:</a:t>
            </a:r>
          </a:p>
          <a:p>
            <a:pPr marL="569913" indent="-284163" eaLnBrk="1" hangingPunct="1"/>
            <a:r>
              <a:rPr lang="en-US" altLang="en-US" sz="1800" b="0" dirty="0"/>
              <a:t>tendency to break easily</a:t>
            </a:r>
            <a:r>
              <a:rPr lang="en-US" altLang="en-US" sz="1800" dirty="0"/>
              <a:t>.</a:t>
            </a:r>
          </a:p>
          <a:p>
            <a:pPr marL="569913" indent="-284163" eaLnBrk="1" hangingPunct="1"/>
            <a:r>
              <a:rPr lang="en-US" altLang="en-US" sz="1800" b="0" dirty="0"/>
              <a:t>tiny dust particles</a:t>
            </a:r>
          </a:p>
          <a:p>
            <a:pPr marL="569913" indent="-284163" eaLnBrk="1" hangingPunct="1"/>
            <a:r>
              <a:rPr lang="en-US" altLang="en-US" sz="1800" b="0" dirty="0"/>
              <a:t>may be inhaled or swallowed.</a:t>
            </a:r>
            <a:r>
              <a:rPr lang="en-US" altLang="en-US" sz="1800" dirty="0"/>
              <a:t>  </a:t>
            </a:r>
          </a:p>
          <a:p>
            <a:pPr eaLnBrk="1" hangingPunct="1"/>
            <a:r>
              <a:rPr lang="en-US" altLang="en-US" dirty="0"/>
              <a:t>Inhalation can produce fibrosis and tumors.</a:t>
            </a:r>
          </a:p>
          <a:p>
            <a:pPr eaLnBrk="1" hangingPunct="1"/>
            <a:r>
              <a:rPr lang="en-US" altLang="en-US" dirty="0"/>
              <a:t>Smoking can increase the occurrence of bronchial cancer in those exposed to asbestos, but is not associated with Mesotheliomas. </a:t>
            </a:r>
          </a:p>
          <a:p>
            <a:pPr eaLnBrk="1" hangingPunct="1"/>
            <a:r>
              <a:rPr lang="en-US" altLang="en-US" dirty="0"/>
              <a:t>Can be an “occupational hazard”.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57" y="1811359"/>
            <a:ext cx="2975543" cy="21215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56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  <a:noFill/>
        </p:spPr>
        <p:txBody>
          <a:bodyPr/>
          <a:lstStyle/>
          <a:p>
            <a:r>
              <a:rPr lang="en-US" altLang="en-US" dirty="0"/>
              <a:t>Length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/>
              <a:t>and Development of Asbestosis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0" dirty="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Although exposure to asbestos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may be brief... It could take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between 10 to 45 years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or more between first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exposure and development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of the disease.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8605" y="2698188"/>
            <a:ext cx="3608823" cy="18738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51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altLang="en-US" dirty="0"/>
              <a:t>Military Occupations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/>
              <a:t>Resulting In </a:t>
            </a:r>
            <a:br>
              <a:rPr lang="en-US" altLang="en-US" dirty="0"/>
            </a:br>
            <a:r>
              <a:rPr lang="en-US" altLang="en-US" dirty="0"/>
              <a:t>Possible Exposure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Some possible occupations: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807" y="2112940"/>
            <a:ext cx="3217025" cy="32170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F16006-E187-4E91-B215-581F801A439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62116" y="2422527"/>
            <a:ext cx="410988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Carpenter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Pipe-fitter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Boiler technician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Electrician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Plumber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See Attachment #A </a:t>
            </a:r>
          </a:p>
        </p:txBody>
      </p:sp>
    </p:spTree>
    <p:extLst>
      <p:ext uri="{BB962C8B-B14F-4D97-AF65-F5344CB8AC3E}">
        <p14:creationId xmlns:p14="http://schemas.microsoft.com/office/powerpoint/2010/main" val="278655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altLang="en-US" dirty="0"/>
              <a:t>Asbestos Related </a:t>
            </a:r>
            <a:br>
              <a:rPr lang="en-US" altLang="en-US" dirty="0"/>
            </a:br>
            <a:r>
              <a:rPr lang="en-US" altLang="en-US" dirty="0"/>
              <a:t>Diseases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4350" y="2343150"/>
            <a:ext cx="58293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056" tIns="34529" rIns="69056" bIns="3452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2800">
                <a:solidFill>
                  <a:srgbClr val="1D327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D3275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D3275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chemeClr val="tx1"/>
                </a:solidFill>
              </a:rPr>
              <a:t>Some of the problems that inhalation of asbestos fibers can produce include:</a:t>
            </a:r>
          </a:p>
          <a:p>
            <a:pPr marL="688975"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>
                <a:solidFill>
                  <a:schemeClr val="tx1"/>
                </a:solidFill>
              </a:rPr>
              <a:t>Fibrosis</a:t>
            </a:r>
          </a:p>
          <a:p>
            <a:pPr marL="688975"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>
                <a:solidFill>
                  <a:schemeClr val="tx1"/>
                </a:solidFill>
              </a:rPr>
              <a:t>Tumors</a:t>
            </a:r>
          </a:p>
          <a:p>
            <a:pPr marL="688975"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>
                <a:solidFill>
                  <a:schemeClr val="tx1"/>
                </a:solidFill>
              </a:rPr>
              <a:t>Pleural plaques</a:t>
            </a:r>
          </a:p>
          <a:p>
            <a:pPr marL="688975"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>
                <a:solidFill>
                  <a:schemeClr val="tx1"/>
                </a:solidFill>
              </a:rPr>
              <a:t>Cancer</a:t>
            </a:r>
          </a:p>
          <a:p>
            <a:pPr marL="688975"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>
                <a:solidFill>
                  <a:schemeClr val="tx1"/>
                </a:solidFill>
              </a:rPr>
              <a:t>Pleural effusions and fibrosis</a:t>
            </a:r>
          </a:p>
          <a:p>
            <a:pPr marL="688975"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Mesotheliomas of pleura and peritoneum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9637" y="2603871"/>
            <a:ext cx="3279547" cy="22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86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altLang="en-US" dirty="0"/>
              <a:t>Cancers caused by asbestosis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These also include:</a:t>
            </a:r>
          </a:p>
          <a:p>
            <a:pPr marL="461963" lvl="1" indent="-300038" eaLnBrk="1" hangingPunct="1"/>
            <a:r>
              <a:rPr lang="en-US" altLang="en-US" dirty="0"/>
              <a:t>Lung</a:t>
            </a:r>
          </a:p>
          <a:p>
            <a:pPr marL="461963" lvl="1" indent="-300038" eaLnBrk="1" hangingPunct="1"/>
            <a:r>
              <a:rPr lang="en-US" altLang="en-US" dirty="0"/>
              <a:t>Bronchus</a:t>
            </a:r>
          </a:p>
          <a:p>
            <a:pPr marL="461963" lvl="1" indent="-300038" eaLnBrk="1" hangingPunct="1"/>
            <a:r>
              <a:rPr lang="en-US" altLang="en-US" dirty="0"/>
              <a:t>Gastrointestinal tract</a:t>
            </a:r>
          </a:p>
          <a:p>
            <a:pPr marL="461963" lvl="1" indent="-300038" eaLnBrk="1" hangingPunct="1"/>
            <a:r>
              <a:rPr lang="en-US" altLang="en-US" dirty="0"/>
              <a:t>Larynx</a:t>
            </a:r>
          </a:p>
          <a:p>
            <a:pPr marL="461963" lvl="1" indent="-300038" eaLnBrk="1" hangingPunct="1"/>
            <a:r>
              <a:rPr lang="en-US" altLang="en-US" dirty="0"/>
              <a:t>Pharynx</a:t>
            </a:r>
          </a:p>
          <a:p>
            <a:pPr marL="461963" lvl="1" indent="-300038" eaLnBrk="1" hangingPunct="1"/>
            <a:r>
              <a:rPr lang="en-US" altLang="en-US" dirty="0"/>
              <a:t>Urogenital tract (except for the prostate)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33" y="2057400"/>
            <a:ext cx="3137493" cy="26726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648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DUMMYTAG" val="&lt;DummyForForceWrite&gt;&lt;/DummyForForceWrite&gt;"/>
  <p:tag name="HTML_SHAPEINFO" val="&lt;ThreeDShapeInfo&gt;&lt;uuid val=&quot;{824093A9-FBD9-435F-8407-EA08FC2FA2E3}&quot;/&gt;&lt;isInvalidForFieldText val=&quot;0&quot;/&gt;&lt;Image&gt;&lt;filename val=&quot;C:\Users\User\AppData\Local\Temp\CP8300181453Session\CPTrustFolder8300181453\PPTImport83001288265\data\asimages\{824093A9-FBD9-435F-8407-EA08FC2FA2E3}_1.png&quot;/&gt;&lt;left val=&quot;71&quot;/&gt;&lt;top val=&quot;288&quot;/&gt;&lt;width val=&quot;817&quot;/&gt;&lt;height val=&quot;13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E88FEEF9-38ED-4B9D-B796-33198569FBE8}&quot;/&gt;&lt;isInvalidForFieldText val=&quot;0&quot;/&gt;&lt;Image&gt;&lt;filename val=&quot;C:\Users\User\AppData\Local\Temp\CP8300181453Session\CPTrustFolder8300181453\PPTImport83001288265\data\asimages\{E88FEEF9-38ED-4B9D-B796-33198569FBE8}_1.png&quot;/&gt;&lt;left val=&quot;71&quot;/&gt;&lt;top val=&quot;491&quot;/&gt;&lt;width val=&quot;249&quot;/&gt;&lt;height val=&quot;9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DUMMYTAG" val="&lt;DummyForForceWrite&gt;&lt;/DummyForForceWrite&gt;"/>
  <p:tag name="HTML_SHAPEINFO" val="&lt;ThreeDShapeInfo&gt;&lt;uuid val=&quot;{B2447E59-05C1-48FE-86C2-374446F0C85A}&quot;/&gt;&lt;isInvalidForFieldText val=&quot;0&quot;/&gt;&lt;Image&gt;&lt;filename val=&quot;C:\Users\User\AppData\Local\Temp\CP8300181453Session\CPTrustFolder8300181453\PPTImport83001288265\data\asimages\{B2447E59-05C1-48FE-86C2-374446F0C85A}_1.png&quot;/&gt;&lt;left val=&quot;639&quot;/&gt;&lt;top val=&quot;491&quot;/&gt;&lt;width val=&quot;249&quot;/&gt;&lt;height val=&quot;9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94C118DB-50E1-400F-9D85-FC2B2DCACE1D}&quot;/&gt;&lt;isInvalidForFieldText val=&quot;0&quot;/&gt;&lt;Image&gt;&lt;filename val=&quot;C:\Users\User\AppData\Local\Temp\CP8300181453Session\CPTrustFolder8300181453\PPTImport83001288265\data\asimages\{94C118DB-50E1-400F-9D85-FC2B2DCACE1D}_2.png&quot;/&gt;&lt;left val=&quot;0&quot;/&gt;&lt;top val=&quot;76&quot;/&gt;&lt;width val=&quot;961&quot;/&gt;&lt;height val=&quot;12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0&quot;/&gt;&lt;lineCharCount val=&quot;60&quot;/&gt;&lt;lineCharCount val=&quot;64&quot;/&gt;&lt;lineCharCount val=&quot;39&quot;/&gt;&lt;lineCharCount val=&quot;37&quot;/&gt;&lt;lineCharCount val=&quot;48&quot;/&gt;&lt;lineCharCount val=&quot;58&quot;/&gt;&lt;lineCharCount val=&quot;48&quot;/&gt;&lt;/TableIndex&gt;&lt;/ShapeTextInfo&gt;"/>
  <p:tag name="HTML_SHAPEINFO" val="&lt;ThreeDShapeInfo&gt;&lt;uuid val=&quot;{1D69355A-971B-437B-B592-F9396885AADD}&quot;/&gt;&lt;isInvalidForFieldText val=&quot;0&quot;/&gt;&lt;Image&gt;&lt;filename val=&quot;C:\Users\User\AppData\Local\Temp\CP8300181453Session\CPTrustFolder8300181453\PPTImport83001288265\data\asimages\{1D69355A-971B-437B-B592-F9396885AADD}_2.png&quot;/&gt;&lt;left val=&quot;42&quot;/&gt;&lt;top val=&quot;212&quot;/&gt;&lt;width val=&quot;870&quot;/&gt;&lt;height val=&quot;41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42A91C6-F14C-49FA-BBE3-D19035B37323}&quot;/&gt;&lt;isInvalidForFieldText val=&quot;0&quot;/&gt;&lt;Image&gt;&lt;filename val=&quot;C:\Users\User\AppData\Local\Temp\CP8300181453Session\CPTrustFolder8300181453\PPTImport83001288265\data\asimages\{F42A91C6-F14C-49FA-BBE3-D19035B37323}_2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6102D641-13FF-4B98-86DE-A60DE98CB899}&quot;/&gt;&lt;isInvalidForFieldText val=&quot;0&quot;/&gt;&lt;Image&gt;&lt;filename val=&quot;C:\Users\User\AppData\Local\Temp\CP8300181453Session\CPTrustFolder8300181453\PPTImport83001288265\data\asimages\{6102D641-13FF-4B98-86DE-A60DE98CB899}_3.png&quot;/&gt;&lt;left val=&quot;0&quot;/&gt;&lt;top val=&quot;76&quot;/&gt;&lt;width val=&quot;961&quot;/&gt;&lt;height val=&quot;12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1&quot;/&gt;&lt;lineCharCount val=&quot;65&quot;/&gt;&lt;lineCharCount val=&quot;43&quot;/&gt;&lt;lineCharCount val=&quot;1&quot;/&gt;&lt;lineCharCount val=&quot;65&quot;/&gt;&lt;lineCharCount val=&quot;47&quot;/&gt;&lt;lineCharCount val=&quot;1&quot;/&gt;&lt;lineCharCount val=&quot;52&quot;/&gt;&lt;/TableIndex&gt;&lt;/ShapeTextInfo&gt;"/>
  <p:tag name="HTML_SHAPEINFO" val="&lt;ThreeDShapeInfo&gt;&lt;uuid val=&quot;{D80EB860-4348-4C5D-B4C1-640BB8665B7F}&quot;/&gt;&lt;isInvalidForFieldText val=&quot;0&quot;/&gt;&lt;Image&gt;&lt;filename val=&quot;C:\Users\User\AppData\Local\Temp\CP8300181453Session\CPTrustFolder8300181453\PPTImport83001288265\data\asimages\{D80EB860-4348-4C5D-B4C1-640BB8665B7F}_3.png&quot;/&gt;&lt;left val=&quot;42&quot;/&gt;&lt;top val=&quot;212&quot;/&gt;&lt;width val=&quot;870&quot;/&gt;&lt;height val=&quot;41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C3CEBEE-CD8C-4664-B2EC-452A74BD1B40}&quot;/&gt;&lt;isInvalidForFieldText val=&quot;0&quot;/&gt;&lt;Image&gt;&lt;filename val=&quot;C:\Users\User\AppData\Local\Temp\CP8300181453Session\CPTrustFolder8300181453\PPTImport83001288265\data\asimages\{7C3CEBEE-CD8C-4664-B2EC-452A74BD1B40}_3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{12C674CD-F4C1-4A53-B870-9E4EA00A8FFF}&quot;/&gt;&lt;isInvalidForFieldText val=&quot;0&quot;/&gt;&lt;Image&gt;&lt;filename val=&quot;C:\Users\User\AppData\Local\Temp\CP8300181453Session\CPTrustFolder8300181453\PPTImport83001288265\data\asimages\{12C674CD-F4C1-4A53-B870-9E4EA00A8FFF}_4.png&quot;/&gt;&lt;left val=&quot;0&quot;/&gt;&lt;top val=&quot;76&quot;/&gt;&lt;width val=&quot;961&quot;/&gt;&lt;height val=&quot;12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7&quot;/&gt;&lt;lineCharCount val=&quot;68&quot;/&gt;&lt;lineCharCount val=&quot;46&quot;/&gt;&lt;/TableIndex&gt;&lt;/ShapeTextInfo&gt;"/>
  <p:tag name="HTML_SHAPEINFO" val="&lt;ThreeDShapeInfo&gt;&lt;uuid val=&quot;{BADF7921-734A-4EDB-ACD9-464CA554AAB6}&quot;/&gt;&lt;isInvalidForFieldText val=&quot;0&quot;/&gt;&lt;Image&gt;&lt;filename val=&quot;C:\Users\User\AppData\Local\Temp\CP8300181453Session\CPTrustFolder8300181453\PPTImport83001288265\data\asimages\{BADF7921-734A-4EDB-ACD9-464CA554AAB6}_4.png&quot;/&gt;&lt;left val=&quot;47&quot;/&gt;&lt;top val=&quot;212&quot;/&gt;&lt;width val=&quot;874&quot;/&gt;&lt;height val=&quot;121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1E7D045-E69C-4257-8EEF-F5D0594F1F02}&quot;/&gt;&lt;isInvalidForFieldText val=&quot;0&quot;/&gt;&lt;Image&gt;&lt;filename val=&quot;C:\Users\User\AppData\Local\Temp\CP8300181453Session\CPTrustFolder8300181453\PPTImport83001288265\data\asimages\{F1E7D045-E69C-4257-8EEF-F5D0594F1F02}_4.png&quot;/&gt;&lt;left val=&quot;727&quot;/&gt;&lt;top val=&quot;687&quot;/&gt;&lt;width val=&quot;226&quot;/&gt;&lt;height val=&quot;4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18A1172-F79A-4531-8DE7-496DFA9A8068}&quot;/&gt;&lt;isInvalidForFieldText val=&quot;0&quot;/&gt;&lt;Image&gt;&lt;filename val=&quot;C:\Users\User\AppData\Local\Temp\CP8300181453Session\CPTrustFolder8300181453\PPTImport83001288265\data\asimages\{618A1172-F79A-4531-8DE7-496DFA9A8068}_4.png&quot;/&gt;&lt;left val=&quot;381&quot;/&gt;&lt;top val=&quot;306&quot;/&gt;&lt;width val=&quot;196&quot;/&gt;&lt;height val=&quot;231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35DC071-5834-4857-A123-839BE4FE5122}&quot;/&gt;&lt;isInvalidForFieldText val=&quot;0&quot;/&gt;&lt;Image&gt;&lt;filename val=&quot;C:\Users\User\AppData\Local\Temp\CP8300181453Session\CPTrustFolder8300181453\PPTImport83001288265\data\asimages\{D35DC071-5834-4857-A123-839BE4FE5122}_4.png&quot;/&gt;&lt;left val=&quot;594&quot;/&gt;&lt;top val=&quot;318&quot;/&gt;&lt;width val=&quot;292&quot;/&gt;&lt;height val=&quot;221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9&quot;/&gt;&lt;lineCharCount val=&quot;21&quot;/&gt;&lt;/TableIndex&gt;&lt;/ShapeTextInfo&gt;"/>
  <p:tag name="HTML_SHAPEINFO" val="&lt;ThreeDShapeInfo&gt;&lt;uuid val=&quot;{366054AF-88F5-4193-8D01-5E5445F9D443}&quot;/&gt;&lt;isInvalidForFieldText val=&quot;0&quot;/&gt;&lt;Image&gt;&lt;filename val=&quot;C:\Users\User\AppData\Local\Temp\CP8300181453Session\CPTrustFolder8300181453\PPTImport83001288265\data\asimages\{366054AF-88F5-4193-8D01-5E5445F9D443}_4.png&quot;/&gt;&lt;left val=&quot;47&quot;/&gt;&lt;top val=&quot;542&quot;/&gt;&lt;width val=&quot;875&quot;/&gt;&lt;height val=&quot;89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DED94A3F-610C-4C97-A059-5AA41B60E788}&quot;/&gt;&lt;isInvalidForFieldText val=&quot;0&quot;/&gt;&lt;Image&gt;&lt;filename val=&quot;C:\Users\User\AppData\Local\Temp\CP8300181453Session\CPTrustFolder8300181453\PPTImport83001288265\data\asimages\{DED94A3F-610C-4C97-A059-5AA41B60E788}_5.png&quot;/&gt;&lt;left val=&quot;0&quot;/&gt;&lt;top val=&quot;76&quot;/&gt;&lt;width val=&quot;961&quot;/&gt;&lt;height val=&quot;122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3&quot;/&gt;&lt;lineCharCount val=&quot;26&quot;/&gt;&lt;lineCharCount val=&quot;20&quot;/&gt;&lt;lineCharCount val=&quot;31&quot;/&gt;&lt;lineCharCount val=&quot;44&quot;/&gt;&lt;lineCharCount val=&quot;65&quot;/&gt;&lt;lineCharCount val=&quot;64&quot;/&gt;&lt;lineCharCount val=&quot;33&quot;/&gt;&lt;/TableIndex&gt;&lt;/ShapeTextInfo&gt;"/>
  <p:tag name="HTML_SHAPEINFO" val="&lt;ThreeDShapeInfo&gt;&lt;uuid val=&quot;{A7656390-010B-4EFA-8B0F-0A3A768C6B36}&quot;/&gt;&lt;isInvalidForFieldText val=&quot;0&quot;/&gt;&lt;Image&gt;&lt;filename val=&quot;C:\Users\User\AppData\Local\Temp\CP8300181453Session\CPTrustFolder8300181453\PPTImport83001288265\data\asimages\{A7656390-010B-4EFA-8B0F-0A3A768C6B36}_5.png&quot;/&gt;&lt;left val=&quot;42&quot;/&gt;&lt;top val=&quot;212&quot;/&gt;&lt;width val=&quot;870&quot;/&gt;&lt;height val=&quot;415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BA00F23-838B-4028-A410-1D2E6D655C79}&quot;/&gt;&lt;isInvalidForFieldText val=&quot;0&quot;/&gt;&lt;Image&gt;&lt;filename val=&quot;C:\Users\User\AppData\Local\Temp\CP8300181453Session\CPTrustFolder8300181453\PPTImport83001288265\data\asimages\{ABA00F23-838B-4028-A410-1D2E6D655C79}_5.png&quot;/&gt;&lt;left val=&quot;727&quot;/&gt;&lt;top val=&quot;687&quot;/&gt;&lt;width val=&quot;226&quot;/&gt;&lt;height val=&quot;4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3654C44-E4B5-482A-8A48-14766DCEBBD4}&quot;/&gt;&lt;isInvalidForFieldText val=&quot;0&quot;/&gt;&lt;Image&gt;&lt;filename val=&quot;C:\Users\User\AppData\Local\Temp\CP8300181453Session\CPTrustFolder8300181453\PPTImport83001288265\data\asimages\{B3654C44-E4B5-482A-8A48-14766DCEBBD4}_5.png&quot;/&gt;&lt;left val=&quot;599&quot;/&gt;&lt;top val=&quot;189&quot;/&gt;&lt;width val=&quot;316&quot;/&gt;&lt;height val=&quot;226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7438247B-2EDF-4DD5-A1A1-AD4395F62A80}&quot;/&gt;&lt;isInvalidForFieldText val=&quot;0&quot;/&gt;&lt;Image&gt;&lt;filename val=&quot;C:\Users\User\AppData\Local\Temp\CP8300181453Session\CPTrustFolder8300181453\PPTImport83001288265\data\asimages\{7438247B-2EDF-4DD5-A1A1-AD4395F62A80}_6.png&quot;/&gt;&lt;left val=&quot;0&quot;/&gt;&lt;top val=&quot;76&quot;/&gt;&lt;width val=&quot;961&quot;/&gt;&lt;height val=&quot;12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&quot;/&gt;&lt;lineCharCount val=&quot;30&quot;/&gt;&lt;lineCharCount val=&quot;30&quot;/&gt;&lt;lineCharCount val=&quot;23&quot;/&gt;&lt;lineCharCount val=&quot;22&quot;/&gt;&lt;lineCharCount val=&quot;25&quot;/&gt;&lt;lineCharCount val=&quot;15&quot;/&gt;&lt;/TableIndex&gt;&lt;/ShapeTextInfo&gt;"/>
  <p:tag name="HTML_SHAPEINFO" val="&lt;ThreeDShapeInfo&gt;&lt;uuid val=&quot;{6FCD720C-F91B-4C2C-86D4-8B6D868F870D}&quot;/&gt;&lt;isInvalidForFieldText val=&quot;0&quot;/&gt;&lt;Image&gt;&lt;filename val=&quot;C:\Users\User\AppData\Local\Temp\CP8300181453Session\CPTrustFolder8300181453\PPTImport83001288265\data\asimages\{6FCD720C-F91B-4C2C-86D4-8B6D868F870D}_6.png&quot;/&gt;&lt;left val=&quot;40&quot;/&gt;&lt;top val=&quot;215&quot;/&gt;&lt;width val=&quot;871&quot;/&gt;&lt;height val=&quot;412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2B36494-3DE8-4D61-88C8-283C0DB2576E}&quot;/&gt;&lt;isInvalidForFieldText val=&quot;0&quot;/&gt;&lt;Image&gt;&lt;filename val=&quot;C:\Users\User\AppData\Local\Temp\CP8300181453Session\CPTrustFolder8300181453\PPTImport83001288265\data\asimages\{A2B36494-3DE8-4D61-88C8-283C0DB2576E}_6.png&quot;/&gt;&lt;left val=&quot;727&quot;/&gt;&lt;top val=&quot;687&quot;/&gt;&lt;width val=&quot;226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D6BEC4-6AB7-4635-B894-DD2E52FA6F7E}&quot;/&gt;&lt;isInvalidForFieldText val=&quot;0&quot;/&gt;&lt;Image&gt;&lt;filename val=&quot;C:\Users\User\AppData\Local\Temp\CP8300181453Session\CPTrustFolder8300181453\PPTImport83001288265\data\asimages\{67D6BEC4-6AB7-4635-B894-DD2E52FA6F7E}_6.png&quot;/&gt;&lt;left val=&quot;485&quot;/&gt;&lt;top val=&quot;282&quot;/&gt;&lt;width val=&quot;380&quot;/&gt;&lt;height val=&quot;197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17&quot;/&gt;&lt;/TableIndex&gt;&lt;/ShapeTextInfo&gt;"/>
  <p:tag name="HTML_SHAPEINFO" val="&lt;ThreeDShapeInfo&gt;&lt;uuid val=&quot;{585DE62A-A2AB-4503-A4BD-D8595CE4F285}&quot;/&gt;&lt;isInvalidForFieldText val=&quot;0&quot;/&gt;&lt;Image&gt;&lt;filename val=&quot;C:\Users\User\AppData\Local\Temp\CP8300181453Session\CPTrustFolder8300181453\PPTImport83001288265\data\asimages\{585DE62A-A2AB-4503-A4BD-D8595CE4F285}_7.png&quot;/&gt;&lt;left val=&quot;0&quot;/&gt;&lt;top val=&quot;76&quot;/&gt;&lt;width val=&quot;961&quot;/&gt;&lt;height val=&quot;124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{BB9C8C5C-416D-44DB-A55B-69920E0256E3}&quot;/&gt;&lt;isInvalidForFieldText val=&quot;0&quot;/&gt;&lt;Image&gt;&lt;filename val=&quot;C:\Users\User\AppData\Local\Temp\CP8300181453Session\CPTrustFolder8300181453\PPTImport83001288265\data\asimages\{BB9C8C5C-416D-44DB-A55B-69920E0256E3}_7.png&quot;/&gt;&lt;left val=&quot;40&quot;/&gt;&lt;top val=&quot;212&quot;/&gt;&lt;width val=&quot;871&quot;/&gt;&lt;height val=&quot;57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710EDCA-56B5-490B-97FE-EC99E7450C3C}&quot;/&gt;&lt;isInvalidForFieldText val=&quot;0&quot;/&gt;&lt;Image&gt;&lt;filename val=&quot;C:\Users\User\AppData\Local\Temp\CP8300181453Session\CPTrustFolder8300181453\PPTImport83001288265\data\asimages\{0710EDCA-56B5-490B-97FE-EC99E7450C3C}_7.png&quot;/&gt;&lt;left val=&quot;727&quot;/&gt;&lt;top val=&quot;687&quot;/&gt;&lt;width val=&quot;226&quot;/&gt;&lt;height val=&quot;4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0B817A-D6CA-4287-9846-8F42D38C3E23}&quot;/&gt;&lt;isInvalidForFieldText val=&quot;0&quot;/&gt;&lt;Image&gt;&lt;filename val=&quot;C:\Users\User\AppData\Local\Temp\CP8300181453Session\CPTrustFolder8300181453\PPTImport83001288265\data\asimages\{070B817A-D6CA-4287-9846-8F42D38C3E23}_7.png&quot;/&gt;&lt;left val=&quot;507&quot;/&gt;&lt;top val=&quot;221&quot;/&gt;&lt;width val=&quot;339&quot;/&gt;&lt;height val=&quot;339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0&quot;/&gt;&lt;lineCharCount val=&quot;12&quot;/&gt;&lt;lineCharCount val=&quot;18&quot;/&gt;&lt;lineCharCount val=&quot;12&quot;/&gt;&lt;lineCharCount val=&quot;8&quot;/&gt;&lt;lineCharCount val=&quot;18&quot;/&gt;&lt;/TableIndex&gt;&lt;/ShapeTextInfo&gt;"/>
  <p:tag name="HTML_SHAPEINFO" val="&lt;ThreeDShapeInfo&gt;&lt;uuid val=&quot;{E82CDE2B-3B94-4D18-BA88-92ED6C1A1CA1}&quot;/&gt;&lt;isInvalidForFieldText val=&quot;0&quot;/&gt;&lt;Image&gt;&lt;filename val=&quot;C:\Users\User\AppData\Local\Temp\CP8300181453Session\CPTrustFolder8300181453\PPTImport83001288265\data\asimages\{E82CDE2B-3B94-4D18-BA88-92ED6C1A1CA1}_7.png&quot;/&gt;&lt;left val=&quot;42&quot;/&gt;&lt;top val=&quot;250&quot;/&gt;&lt;width val=&quot;438&quot;/&gt;&lt;height val=&quot;257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8&quot;/&gt;&lt;/TableIndex&gt;&lt;/ShapeTextInfo&gt;"/>
  <p:tag name="HTML_SHAPEINFO" val="&lt;ThreeDShapeInfo&gt;&lt;uuid val=&quot;{82B3EB99-E03A-4003-87F5-B6C788F530FF}&quot;/&gt;&lt;isInvalidForFieldText val=&quot;0&quot;/&gt;&lt;Image&gt;&lt;filename val=&quot;C:\Users\User\AppData\Local\Temp\CP8300181453Session\CPTrustFolder8300181453\PPTImport83001288265\data\asimages\{82B3EB99-E03A-4003-87F5-B6C788F530FF}_8.png&quot;/&gt;&lt;left val=&quot;0&quot;/&gt;&lt;top val=&quot;76&quot;/&gt;&lt;width val=&quot;961&quot;/&gt;&lt;height val=&quot;124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4D7902C-ED2B-4CB9-B73D-F729CEAB8128}&quot;/&gt;&lt;isInvalidForFieldText val=&quot;0&quot;/&gt;&lt;Image&gt;&lt;filename val=&quot;C:\Users\User\AppData\Local\Temp\CP8300181453Session\CPTrustFolder8300181453\PPTImport83001288265\data\asimages\{04D7902C-ED2B-4CB9-B73D-F729CEAB8128}_8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0&quot;/&gt;&lt;lineCharCount val=&quot;37&quot;/&gt;&lt;lineCharCount val=&quot;9&quot;/&gt;&lt;lineCharCount val=&quot;7&quot;/&gt;&lt;lineCharCount val=&quot;16&quot;/&gt;&lt;lineCharCount val=&quot;7&quot;/&gt;&lt;lineCharCount val=&quot;31&quot;/&gt;&lt;lineCharCount val=&quot;38&quot;/&gt;&lt;/TableIndex&gt;&lt;/ShapeTextInfo&gt;"/>
  <p:tag name="HTML_SHAPEINFO" val="&lt;ThreeDShapeInfo&gt;&lt;uuid val=&quot;{D1B52895-D8B7-454F-83A9-0F47842FFC69}&quot;/&gt;&lt;isInvalidForFieldText val=&quot;0&quot;/&gt;&lt;Image&gt;&lt;filename val=&quot;C:\Users\User\AppData\Local\Temp\CP8300181453Session\CPTrustFolder8300181453\PPTImport83001288265\data\asimages\{D1B52895-D8B7-454F-83A9-0F47842FFC69}_8.png&quot;/&gt;&lt;left val=&quot;45&quot;/&gt;&lt;top val=&quot;240&quot;/&gt;&lt;width val=&quot;621&quot;/&gt;&lt;height val=&quot;329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A1CF8504-2A3E-49BD-95CB-D438BD491B3E}&quot;/&gt;&lt;isInvalidForFieldText val=&quot;0&quot;/&gt;&lt;Image&gt;&lt;filename val=&quot;C:\Users\User\AppData\Local\Temp\CP8300181453Session\CPTrustFolder8300181453\PPTImport83001288265\data\asimages\{A1CF8504-2A3E-49BD-95CB-D438BD491B3E}_9.png&quot;/&gt;&lt;left val=&quot;0&quot;/&gt;&lt;top val=&quot;76&quot;/&gt;&lt;width val=&quot;961&quot;/&gt;&lt;height val=&quot;12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0&quot;/&gt;&lt;lineCharCount val=&quot;5&quot;/&gt;&lt;lineCharCount val=&quot;9&quot;/&gt;&lt;lineCharCount val=&quot;23&quot;/&gt;&lt;lineCharCount val=&quot;7&quot;/&gt;&lt;lineCharCount val=&quot;8&quot;/&gt;&lt;lineCharCount val=&quot;42&quot;/&gt;&lt;/TableIndex&gt;&lt;/ShapeTextInfo&gt;"/>
  <p:tag name="HTML_SHAPEINFO" val="&lt;ThreeDShapeInfo&gt;&lt;uuid val=&quot;{82769B29-0090-4ACB-94C3-D62914D24B9C}&quot;/&gt;&lt;isInvalidForFieldText val=&quot;0&quot;/&gt;&lt;Image&gt;&lt;filename val=&quot;C:\Users\User\AppData\Local\Temp\CP8300181453Session\CPTrustFolder8300181453\PPTImport83001288265\data\asimages\{82769B29-0090-4ACB-94C3-D62914D24B9C}_9.png&quot;/&gt;&lt;left val=&quot;42&quot;/&gt;&lt;top val=&quot;212&quot;/&gt;&lt;width val=&quot;870&quot;/&gt;&lt;height val=&quot;41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353D23F-2D6E-4A51-9B49-045E47834FED}&quot;/&gt;&lt;isInvalidForFieldText val=&quot;0&quot;/&gt;&lt;Image&gt;&lt;filename val=&quot;C:\Users\User\AppData\Local\Temp\CP8300181453Session\CPTrustFolder8300181453\PPTImport83001288265\data\asimages\{0353D23F-2D6E-4A51-9B49-045E47834FED}_9.png&quot;/&gt;&lt;left val=&quot;727&quot;/&gt;&lt;top val=&quot;687&quot;/&gt;&lt;width val=&quot;226&quot;/&gt;&lt;height val=&quot;4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EAC3BAD-E870-48C3-9146-04D88C4E3ED0}&quot;/&gt;&lt;isInvalidForFieldText val=&quot;0&quot;/&gt;&lt;Image&gt;&lt;filename val=&quot;C:\Users\User\AppData\Local\Temp\CP8300181453Session\CPTrustFolder8300181453\PPTImport83001288265\data\asimages\{6EAC3BAD-E870-48C3-9146-04D88C4E3ED0}_9.png&quot;/&gt;&lt;left val=&quot;544&quot;/&gt;&lt;top val=&quot;215&quot;/&gt;&lt;width val=&quot;330&quot;/&gt;&lt;height val=&quot;281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08CA0E55-8F38-4E6A-AC6E-69202DFA4226}&quot;/&gt;&lt;isInvalidForFieldText val=&quot;0&quot;/&gt;&lt;Image&gt;&lt;filename val=&quot;C:\Users\User\AppData\Local\Temp\CP8300181453Session\CPTrustFolder8300181453\PPTImport83001288265\data\asimages\{08CA0E55-8F38-4E6A-AC6E-69202DFA4226}_10.png&quot;/&gt;&lt;left val=&quot;0&quot;/&gt;&lt;top val=&quot;76&quot;/&gt;&lt;width val=&quot;961&quot;/&gt;&lt;height val=&quot;122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1&quot;/&gt;&lt;/TableIndex&gt;&lt;/ShapeTextInfo&gt;"/>
  <p:tag name="HTML_SHAPEINFO" val="&lt;ThreeDShapeInfo&gt;&lt;uuid val=&quot;{2C2C4686-BBC7-45CD-90EF-AABE1097CE71}&quot;/&gt;&lt;isInvalidForFieldText val=&quot;0&quot;/&gt;&lt;Image&gt;&lt;filename val=&quot;C:\Users\User\AppData\Local\Temp\CP8300181453Session\CPTrustFolder8300181453\PPTImport83001288265\data\asimages\{2C2C4686-BBC7-45CD-90EF-AABE1097CE71}_10.png&quot;/&gt;&lt;left val=&quot;0&quot;/&gt;&lt;top val=&quot;572&quot;/&gt;&lt;width val=&quot;961&quot;/&gt;&lt;height val=&quot;57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AB2A80E-2D16-4FA8-8778-27FEB00C6FFF}&quot;/&gt;&lt;isInvalidForFieldText val=&quot;0&quot;/&gt;&lt;Image&gt;&lt;filename val=&quot;C:\Users\User\AppData\Local\Temp\CP8300181453Session\CPTrustFolder8300181453\PPTImport83001288265\data\asimages\{EAB2A80E-2D16-4FA8-8778-27FEB00C6FFF}_10.png&quot;/&gt;&lt;left val=&quot;727&quot;/&gt;&lt;top val=&quot;687&quot;/&gt;&lt;width val=&quot;226&quot;/&gt;&lt;height val=&quot;4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2616C3CB-9A61-4572-9C9E-A12987A646A3}&quot;/&gt;&lt;isInvalidForFieldText val=&quot;0&quot;/&gt;&lt;Image&gt;&lt;filename val=&quot;C:\Users\User\AppData\Local\Temp\CP8300181453Session\CPTrustFolder8300181453\PPTImport83001288265\data\asimages\{2616C3CB-9A61-4572-9C9E-A12987A646A3}_11.png&quot;/&gt;&lt;left val=&quot;0&quot;/&gt;&lt;top val=&quot;76&quot;/&gt;&lt;width val=&quot;961&quot;/&gt;&lt;height val=&quot;12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3&quot;/&gt;&lt;lineCharCount val=&quot;23&quot;/&gt;&lt;lineCharCount val=&quot;15&quot;/&gt;&lt;lineCharCount val=&quot;19&quot;/&gt;&lt;lineCharCount val=&quot;16&quot;/&gt;&lt;lineCharCount val=&quot;17&quot;/&gt;&lt;lineCharCount val=&quot;16&quot;/&gt;&lt;lineCharCount val=&quot;14&quot;/&gt;&lt;lineCharCount val=&quot;40&quot;/&gt;&lt;/TableIndex&gt;&lt;/ShapeTextInfo&gt;"/>
  <p:tag name="HTML_SHAPEINFO" val="&lt;ThreeDShapeInfo&gt;&lt;uuid val=&quot;{799E43B7-3FE0-42AB-9486-28E29B795543}&quot;/&gt;&lt;isInvalidForFieldText val=&quot;0&quot;/&gt;&lt;Image&gt;&lt;filename val=&quot;C:\Users\User\AppData\Local\Temp\CP8300181453Session\CPTrustFolder8300181453\PPTImport83001288265\data\asimages\{799E43B7-3FE0-42AB-9486-28E29B795543}_11.png&quot;/&gt;&lt;left val=&quot;42&quot;/&gt;&lt;top val=&quot;212&quot;/&gt;&lt;width val=&quot;870&quot;/&gt;&lt;height val=&quot;41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38A15BC-C71D-4172-A8A2-1D2C3A94502C}&quot;/&gt;&lt;isInvalidForFieldText val=&quot;0&quot;/&gt;&lt;Image&gt;&lt;filename val=&quot;C:\Users\User\AppData\Local\Temp\CP8300181453Session\CPTrustFolder8300181453\PPTImport83001288265\data\asimages\{E38A15BC-C71D-4172-A8A2-1D2C3A94502C}_11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E2EC6F8-BA18-4AA5-8297-DFB0DC3D3C48}&quot;/&gt;&lt;isInvalidForFieldText val=&quot;0&quot;/&gt;&lt;Image&gt;&lt;filename val=&quot;C:\Users\User\AppData\Local\Temp\CP8300181453Session\CPTrustFolder8300181453\PPTImport83001288265\data\asimages\{AE2EC6F8-BA18-4AA5-8297-DFB0DC3D3C48}_11.png&quot;/&gt;&lt;left val=&quot;544&quot;/&gt;&lt;top val=&quot;225&quot;/&gt;&lt;width val=&quot;338&quot;/&gt;&lt;height val=&quot;338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CE02A9D2-F005-4765-BF1F-C5D21581BBBD}&quot;/&gt;&lt;isInvalidForFieldText val=&quot;0&quot;/&gt;&lt;Image&gt;&lt;filename val=&quot;C:\Users\User\AppData\Local\Temp\CP8300181453Session\CPTrustFolder8300181453\PPTImport83001288265\data\asimages\{CE02A9D2-F005-4765-BF1F-C5D21581BBBD}_12.png&quot;/&gt;&lt;left val=&quot;0&quot;/&gt;&lt;top val=&quot;76&quot;/&gt;&lt;width val=&quot;961&quot;/&gt;&lt;height val=&quot;122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2D3B3734-DA82-4FFD-A58A-7294939FEE1A}&quot;/&gt;&lt;isInvalidForFieldText val=&quot;0&quot;/&gt;&lt;Image&gt;&lt;filename val=&quot;C:\Users\User\AppData\Local\Temp\CP8300181453Session\CPTrustFolder8300181453\PPTImport83001288265\data\asimages\{2D3B3734-DA82-4FFD-A58A-7294939FEE1A}_12.png&quot;/&gt;&lt;left val=&quot;42&quot;/&gt;&lt;top val=&quot;212&quot;/&gt;&lt;width val=&quot;870&quot;/&gt;&lt;height val=&quot;57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931A72D-7DA8-49D0-BE83-3F6B64804CB6}&quot;/&gt;&lt;isInvalidForFieldText val=&quot;0&quot;/&gt;&lt;Image&gt;&lt;filename val=&quot;C:\Users\User\AppData\Local\Temp\CP8300181453Session\CPTrustFolder8300181453\PPTImport83001288265\data\asimages\{7931A72D-7DA8-49D0-BE83-3F6B64804CB6}_12.png&quot;/&gt;&lt;left val=&quot;727&quot;/&gt;&lt;top val=&quot;687&quot;/&gt;&lt;width val=&quot;226&quot;/&gt;&lt;height val=&quot;45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E89C3456-7074-4152-BEC5-4ABF6F934EE2}&quot;/&gt;&lt;isInvalidForFieldText val=&quot;0&quot;/&gt;&lt;Image&gt;&lt;filename val=&quot;C:\Users\User\AppData\Local\Temp\CP8300181453Session\CPTrustFolder8300181453\PPTImport83001288265\data\asimages\{E89C3456-7074-4152-BEC5-4ABF6F934EE2}_13.png&quot;/&gt;&lt;left val=&quot;0&quot;/&gt;&lt;top val=&quot;76&quot;/&gt;&lt;width val=&quot;961&quot;/&gt;&lt;height val=&quot;122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35&quot;/&gt;&lt;/TableIndex&gt;&lt;/ShapeTextInfo&gt;"/>
  <p:tag name="HTML_SHAPEINFO" val="&lt;ThreeDShapeInfo&gt;&lt;uuid val=&quot;{9EE99050-1D85-40ED-940C-DDA8F05451C3}&quot;/&gt;&lt;isInvalidForFieldText val=&quot;0&quot;/&gt;&lt;Image&gt;&lt;filename val=&quot;C:\Users\User\AppData\Local\Temp\CP8300181453Session\CPTrustFolder8300181453\PPTImport83001288265\data\asimages\{9EE99050-1D85-40ED-940C-DDA8F05451C3}_13.png&quot;/&gt;&lt;left val=&quot;42&quot;/&gt;&lt;top val=&quot;212&quot;/&gt;&lt;width val=&quot;513&quot;/&gt;&lt;height val=&quot;89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DC159A5-B3F1-4CEA-B1FE-E428B9451248}&quot;/&gt;&lt;isInvalidForFieldText val=&quot;0&quot;/&gt;&lt;Image&gt;&lt;filename val=&quot;C:\Users\User\AppData\Local\Temp\CP8300181453Session\CPTrustFolder8300181453\PPTImport83001288265\data\asimages\{0DC159A5-B3F1-4CEA-B1FE-E428B9451248}_13.png&quot;/&gt;&lt;left val=&quot;727&quot;/&gt;&lt;top val=&quot;687&quot;/&gt;&lt;width val=&quot;226&quot;/&gt;&lt;height val=&quot;4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45D5C7A-4882-4503-941A-D70164C7FE6A}&quot;/&gt;&lt;isInvalidForFieldText val=&quot;0&quot;/&gt;&lt;Image&gt;&lt;filename val=&quot;C:\Users\User\AppData\Local\Temp\CP8300181453Session\CPTrustFolder8300181453\PPTImport83001288265\data\asimages\{A45D5C7A-4882-4503-941A-D70164C7FE6A}_13.png&quot;/&gt;&lt;left val=&quot;578&quot;/&gt;&lt;top val=&quot;220&quot;/&gt;&lt;width val=&quot;279&quot;/&gt;&lt;height val=&quot;416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212D7C6F-9F0A-4F48-9E09-CC56B1FA2CD7}&quot;/&gt;&lt;isInvalidForFieldText val=&quot;0&quot;/&gt;&lt;Image&gt;&lt;filename val=&quot;C:\Users\User\AppData\Local\Temp\CP8300181453Session\CPTrustFolder8300181453\PPTImport83001288265\data\asimages\{212D7C6F-9F0A-4F48-9E09-CC56B1FA2CD7}_14.png&quot;/&gt;&lt;left val=&quot;0&quot;/&gt;&lt;top val=&quot;76&quot;/&gt;&lt;width val=&quot;961&quot;/&gt;&lt;height val=&quot;122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8&quot;/&gt;&lt;lineCharCount val=&quot;11&quot;/&gt;&lt;lineCharCount val=&quot;18&quot;/&gt;&lt;lineCharCount val=&quot;16&quot;/&gt;&lt;lineCharCount val=&quot;9&quot;/&gt;&lt;lineCharCount val=&quot;8&quot;/&gt;&lt;lineCharCount val=&quot;26&quot;/&gt;&lt;/TableIndex&gt;&lt;/ShapeTextInfo&gt;"/>
  <p:tag name="HTML_SHAPEINFO" val="&lt;ThreeDShapeInfo&gt;&lt;uuid val=&quot;{83398CFD-59C3-45AD-980B-9CA080EAFA19}&quot;/&gt;&lt;isInvalidForFieldText val=&quot;0&quot;/&gt;&lt;Image&gt;&lt;filename val=&quot;C:\Users\User\AppData\Local\Temp\CP8300181453Session\CPTrustFolder8300181453\PPTImport83001288265\data\asimages\{83398CFD-59C3-45AD-980B-9CA080EAFA19}_14.png&quot;/&gt;&lt;left val=&quot;42&quot;/&gt;&lt;top val=&quot;212&quot;/&gt;&lt;width val=&quot;384&quot;/&gt;&lt;height val=&quot;41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7476B26-2EC0-4E12-AF67-D6618F601C7A}&quot;/&gt;&lt;isInvalidForFieldText val=&quot;0&quot;/&gt;&lt;Image&gt;&lt;filename val=&quot;C:\Users\User\AppData\Local\Temp\CP8300181453Session\CPTrustFolder8300181453\PPTImport83001288265\data\asimages\{27476B26-2EC0-4E12-AF67-D6618F601C7A}_14.png&quot;/&gt;&lt;left val=&quot;727&quot;/&gt;&lt;top val=&quot;687&quot;/&gt;&lt;width val=&quot;226&quot;/&gt;&lt;height val=&quot;4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DE4886C2-372A-4ECC-ACF0-663B78F0F193}&quot;/&gt;&lt;isInvalidForFieldText val=&quot;0&quot;/&gt;&lt;Image&gt;&lt;filename val=&quot;C:\Users\User\AppData\Local\Temp\CP8300181453Session\CPTrustFolder8300181453\PPTImport83001288265\data\asimages\{DE4886C2-372A-4ECC-ACF0-663B78F0F193}_15.png&quot;/&gt;&lt;left val=&quot;0&quot;/&gt;&lt;top val=&quot;76&quot;/&gt;&lt;width val=&quot;961&quot;/&gt;&lt;height val=&quot;122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7&quot;/&gt;&lt;lineCharCount val=&quot;59&quot;/&gt;&lt;lineCharCount val=&quot;65&quot;/&gt;&lt;/TableIndex&gt;&lt;/ShapeTextInfo&gt;"/>
  <p:tag name="HTML_SHAPEINFO" val="&lt;ThreeDShapeInfo&gt;&lt;uuid val=&quot;{E5310FC2-F42B-4A33-B6A5-090F8EFA2450}&quot;/&gt;&lt;isInvalidForFieldText val=&quot;0&quot;/&gt;&lt;Image&gt;&lt;filename val=&quot;C:\Users\User\AppData\Local\Temp\CP8300181453Session\CPTrustFolder8300181453\PPTImport83001288265\data\asimages\{E5310FC2-F42B-4A33-B6A5-090F8EFA2450}_15.png&quot;/&gt;&lt;left val=&quot;42&quot;/&gt;&lt;top val=&quot;212&quot;/&gt;&lt;width val=&quot;870&quot;/&gt;&lt;height val=&quot;129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4FDB407-72DE-4992-AC5C-7E679028F47D}&quot;/&gt;&lt;isInvalidForFieldText val=&quot;0&quot;/&gt;&lt;Image&gt;&lt;filename val=&quot;C:\Users\User\AppData\Local\Temp\CP8300181453Session\CPTrustFolder8300181453\PPTImport83001288265\data\asimages\{14FDB407-72DE-4992-AC5C-7E679028F47D}_15.png&quot;/&gt;&lt;left val=&quot;727&quot;/&gt;&lt;top val=&quot;687&quot;/&gt;&lt;width val=&quot;226&quot;/&gt;&lt;height val=&quot;4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0&quot;/&gt;&lt;/TableIndex&gt;&lt;/ShapeTextInfo&gt;"/>
  <p:tag name="HTML_SHAPEINFO" val="&lt;ThreeDShapeInfo&gt;&lt;uuid val=&quot;{512882D6-1EB4-4114-98CD-7B7D5C93D54C}&quot;/&gt;&lt;isInvalidForFieldText val=&quot;0&quot;/&gt;&lt;Image&gt;&lt;filename val=&quot;C:\Users\User\AppData\Local\Temp\CP8300181453Session\CPTrustFolder8300181453\PPTImport83001288265\data\asimages\{512882D6-1EB4-4114-98CD-7B7D5C93D54C}_15.png&quot;/&gt;&lt;left val=&quot;0&quot;/&gt;&lt;top val=&quot;426&quot;/&gt;&lt;width val=&quot;961&quot;/&gt;&lt;height val=&quot;57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18860BE9-BF09-4221-919F-9CECF620AD13}&quot;/&gt;&lt;isInvalidForFieldText val=&quot;0&quot;/&gt;&lt;Image&gt;&lt;filename val=&quot;C:\Users\User\AppData\Local\Temp\CP8300181453Session\CPTrustFolder8300181453\PPTImport83001288265\data\asimages\{18860BE9-BF09-4221-919F-9CECF620AD13}_16.png&quot;/&gt;&lt;left val=&quot;0&quot;/&gt;&lt;top val=&quot;76&quot;/&gt;&lt;width val=&quot;961&quot;/&gt;&lt;height val=&quot;122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9&quot;/&gt;&lt;lineCharCount val=&quot;65&quot;/&gt;&lt;lineCharCount val=&quot;62&quot;/&gt;&lt;lineCharCount val=&quot;42&quot;/&gt;&lt;/TableIndex&gt;&lt;/ShapeTextInfo&gt;"/>
  <p:tag name="HTML_SHAPEINFO" val="&lt;ThreeDShapeInfo&gt;&lt;uuid val=&quot;{B3FB234E-BBCC-4711-BF2F-107D45A54247}&quot;/&gt;&lt;isInvalidForFieldText val=&quot;0&quot;/&gt;&lt;Image&gt;&lt;filename val=&quot;C:\Users\User\AppData\Local\Temp\CP8300181453Session\CPTrustFolder8300181453\PPTImport83001288265\data\asimages\{B3FB234E-BBCC-4711-BF2F-107D45A54247}_16.png&quot;/&gt;&lt;left val=&quot;42&quot;/&gt;&lt;top val=&quot;212&quot;/&gt;&lt;width val=&quot;878&quot;/&gt;&lt;height val=&quot;153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81863FA-EAC7-4C7D-8E6B-E7C8452FFE6B}&quot;/&gt;&lt;isInvalidForFieldText val=&quot;0&quot;/&gt;&lt;Image&gt;&lt;filename val=&quot;C:\Users\User\AppData\Local\Temp\CP8300181453Session\CPTrustFolder8300181453\PPTImport83001288265\data\asimages\{681863FA-EAC7-4C7D-8E6B-E7C8452FFE6B}_16.png&quot;/&gt;&lt;left val=&quot;727&quot;/&gt;&lt;top val=&quot;687&quot;/&gt;&lt;width val=&quot;226&quot;/&gt;&lt;height val=&quot;45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9&quot;/&gt;&lt;lineCharCount val=&quot;61&quot;/&gt;&lt;lineCharCount val=&quot;57&quot;/&gt;&lt;lineCharCount val=&quot;35&quot;/&gt;&lt;lineCharCount val=&quot;54&quot;/&gt;&lt;/TableIndex&gt;&lt;/ShapeTextInfo&gt;"/>
  <p:tag name="HTML_SHAPEINFO" val="&lt;ThreeDShapeInfo&gt;&lt;uuid val=&quot;{84BEE039-C64C-4823-A092-E4FFCC3F78A8}&quot;/&gt;&lt;isInvalidForFieldText val=&quot;0&quot;/&gt;&lt;Image&gt;&lt;filename val=&quot;C:\Users\User\AppData\Local\Temp\CP8300181453Session\CPTrustFolder8300181453\PPTImport83001288265\data\asimages\{84BEE039-C64C-4823-A092-E4FFCC3F78A8}_16.png&quot;/&gt;&lt;left val=&quot;47&quot;/&gt;&lt;top val=&quot;347&quot;/&gt;&lt;width val=&quot;863&quot;/&gt;&lt;height val=&quot;201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44772623-4804-4F74-BBDA-68130817FE12}&quot;/&gt;&lt;isInvalidForFieldText val=&quot;0&quot;/&gt;&lt;Image&gt;&lt;filename val=&quot;C:\Users\User\AppData\Local\Temp\CP8300181453Session\CPTrustFolder8300181453\PPTImport83001288265\data\asimages\{44772623-4804-4F74-BBDA-68130817FE12}_17.png&quot;/&gt;&lt;left val=&quot;0&quot;/&gt;&lt;top val=&quot;76&quot;/&gt;&lt;width val=&quot;961&quot;/&gt;&lt;height val=&quot;122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0&quot;/&gt;&lt;lineCharCount val=&quot;1&quot;/&gt;&lt;lineCharCount val=&quot;64&quot;/&gt;&lt;lineCharCount val=&quot;59&quot;/&gt;&lt;lineCharCount val=&quot;34&quot;/&gt;&lt;lineCharCount val=&quot;59&quot;/&gt;&lt;lineCharCount val=&quot;73&quot;/&gt;&lt;lineCharCount val=&quot;34&quot;/&gt;&lt;/TableIndex&gt;&lt;/ShapeTextInfo&gt;"/>
  <p:tag name="HTML_SHAPEINFO" val="&lt;ThreeDShapeInfo&gt;&lt;uuid val=&quot;{85FFBD54-B271-488D-9A37-ED879921BB90}&quot;/&gt;&lt;isInvalidForFieldText val=&quot;0&quot;/&gt;&lt;Image&gt;&lt;filename val=&quot;C:\Users\User\AppData\Local\Temp\CP8300181453Session\CPTrustFolder8300181453\PPTImport83001288265\data\asimages\{85FFBD54-B271-488D-9A37-ED879921BB90}_17.png&quot;/&gt;&lt;left val=&quot;42&quot;/&gt;&lt;top val=&quot;212&quot;/&gt;&lt;width val=&quot;877&quot;/&gt;&lt;height val=&quot;415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2B2C955-1EE6-4359-A206-2B6E7EA82C19}&quot;/&gt;&lt;isInvalidForFieldText val=&quot;0&quot;/&gt;&lt;Image&gt;&lt;filename val=&quot;C:\Users\User\AppData\Local\Temp\CP8300181453Session\CPTrustFolder8300181453\PPTImport83001288265\data\asimages\{F2B2C955-1EE6-4359-A206-2B6E7EA82C19}_17.png&quot;/&gt;&lt;left val=&quot;727&quot;/&gt;&lt;top val=&quot;687&quot;/&gt;&lt;width val=&quot;226&quot;/&gt;&lt;height val=&quot;4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BCB230AB-2767-4E19-9AE4-D795E9187F28}&quot;/&gt;&lt;isInvalidForFieldText val=&quot;0&quot;/&gt;&lt;Image&gt;&lt;filename val=&quot;C:\Users\User\AppData\Local\Temp\CP8300181453Session\CPTrustFolder8300181453\PPTImport83001288265\data\asimages\{BCB230AB-2767-4E19-9AE4-D795E9187F28}_18.png&quot;/&gt;&lt;left val=&quot;0&quot;/&gt;&lt;top val=&quot;278&quot;/&gt;&lt;width val=&quot;961&quot;/&gt;&lt;height val=&quot;202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C589C39-A596-47B9-BAD4-0F3C4E5BD1D9}&quot;/&gt;&lt;isInvalidForFieldText val=&quot;0&quot;/&gt;&lt;Image&gt;&lt;filename val=&quot;C:\Users\User\AppData\Local\Temp\CP8300181453Session\CPTrustFolder8300181453\PPTImport83001288265\data\asimages\{FC589C39-A596-47B9-BAD4-0F3C4E5BD1D9}_18.png&quot;/&gt;&lt;left val=&quot;727&quot;/&gt;&lt;top val=&quot;687&quot;/&gt;&lt;width val=&quot;226&quot;/&gt;&lt;height val=&quot;4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Current April 2018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t April 2018" id="{2B1AE890-B640-4A9D-812E-EF1BE5CFEF74}" vid="{BE701214-5B6B-4DDA-BE94-462E77395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5E050F-F6DD-446A-BC54-722BE857956D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20958C-FF78-4199-8684-26A589F09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Current April 2018</Template>
  <TotalTime>5139</TotalTime>
  <Words>647</Words>
  <Application>Microsoft Office PowerPoint</Application>
  <PresentationFormat>On-screen Show (4:3)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Current April 2018</vt:lpstr>
      <vt:lpstr>Asbestos Exposure Related Claims</vt:lpstr>
      <vt:lpstr>Objectives</vt:lpstr>
      <vt:lpstr>References</vt:lpstr>
      <vt:lpstr>What is “Asbestos”? (Greek) = Unquenchable </vt:lpstr>
      <vt:lpstr>Why Is Asbestos Fiber Dangerous?</vt:lpstr>
      <vt:lpstr>Length and Development of Asbestosis</vt:lpstr>
      <vt:lpstr>Military Occupations Resulting In  Possible Exposure</vt:lpstr>
      <vt:lpstr>Asbestos Related  Diseases</vt:lpstr>
      <vt:lpstr>Cancers caused by asbestosis</vt:lpstr>
      <vt:lpstr>Areas affected by exposure</vt:lpstr>
      <vt:lpstr>Specific Effects on Diseases</vt:lpstr>
      <vt:lpstr>Diagnostic Test – X-ray</vt:lpstr>
      <vt:lpstr>Diagnostic Test - PFT</vt:lpstr>
      <vt:lpstr>Diagnostic  Codes</vt:lpstr>
      <vt:lpstr>Ready to Rate? </vt:lpstr>
      <vt:lpstr>Apply 38 CFR 4.97 to Asbestos claims</vt:lpstr>
      <vt:lpstr>Practical Exercise!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Asbestos Exposure Related Claims PowerPoint Presentation</dc:title>
  <dc:subject>RVSR</dc:subject>
  <dc:creator>Department of Veterans Affairs, Veterans Benefits Administration, Compensation Service, STAFF</dc:creator>
  <cp:keywords>Asbestos, Asbestosis, mesothelioma, Exposure, cancer, lung,</cp:keywords>
  <dc:description>This lesson reviews the requirements of an asbestos exposure related claims.</dc:description>
  <cp:lastModifiedBy>Kathy Poole</cp:lastModifiedBy>
  <cp:revision>401</cp:revision>
  <dcterms:created xsi:type="dcterms:W3CDTF">2014-04-30T02:32:11Z</dcterms:created>
  <dcterms:modified xsi:type="dcterms:W3CDTF">2018-08-09T18:08:09Z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