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3907" autoAdjust="0"/>
  </p:normalViewPr>
  <p:slideViewPr>
    <p:cSldViewPr showGuides="1">
      <p:cViewPr varScale="1">
        <p:scale>
          <a:sx n="106" d="100"/>
          <a:sy n="106" d="100"/>
        </p:scale>
        <p:origin x="7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FE8729B-00ED-4D67-A6F8-795009162C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632ADB5-6A32-41F4-BAE6-3F590820ED8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D2EA826-91CA-475F-9C9A-FA223D09F9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79D6551-8820-4004-8FB2-BBB541B78B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C49432-00ED-4F9F-9EAB-ED7E55AB91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24A783-6BA4-430A-A0D4-CD5D1E02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50C2C38-673C-4F24-B9E5-9E6D287B28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26384B66-99A0-4502-8F1B-928926B6EF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3D2B0AD5-A910-44DF-B8DF-193AE411E3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3E58D6F9-FEA0-4BF4-91FC-C5E7E614A2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47D28981-F3FF-41F0-A15B-36AD093AC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9DAEAE-B14B-4574-B94D-188ED3C848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3660868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F11B6-D30B-4F23-81A9-26DA642998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70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75D707-4A86-4E1B-AB33-00F87A836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235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75D707-4A86-4E1B-AB33-00F87A836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441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09AE3-A128-4890-AD9B-4A49B16503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33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5D79176E-6170-41BF-861C-D45BB608C0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E74E01B-99FF-4152-A839-1EFC5FAE7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11A7480-7870-4C79-81D5-B83FF5674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8860332-D4E3-43FF-B309-C86CE3F33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60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75D707-4A86-4E1B-AB33-00F87A836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3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62FDDF4-8A78-4066-8DDD-E130C236C00B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latin typeface="+mj-lt"/>
              </a:rPr>
              <a:t>Unreimbursed Medical Expenses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A554B0-B86D-4C9E-8D77-1FB3DD67C19F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40630-C692-4259-9909-E8D60A4A0266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September 2006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E533AC65-CFEE-4F73-AC7E-6E36FE5C34D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b="1" dirty="0"/>
              <a:t>Objectives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5179456-2432-4164-9020-D43B5FF5A10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Correctly Identify allowable UMEs</a:t>
            </a:r>
            <a:r>
              <a:rPr lang="en-US" altLang="en-US" dirty="0">
                <a:latin typeface="+mj-lt"/>
              </a:rPr>
              <a:t> 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Correctly identify allowable time periods for reporting UMEs</a:t>
            </a:r>
            <a:r>
              <a:rPr lang="en-US" altLang="en-US" dirty="0">
                <a:latin typeface="+mj-lt"/>
              </a:rPr>
              <a:t> 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Accurately calculate UMEs and pension benefits</a:t>
            </a:r>
            <a:r>
              <a:rPr lang="en-US" altLang="en-US" dirty="0">
                <a:latin typeface="+mj-lt"/>
              </a:rPr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BA107C-8B79-4F40-981A-2BF73EF3A31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E43626-878A-43FB-9298-F8575377267E}" type="slidenum">
              <a:rPr lang="en-US" altLang="en-US" sz="140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>
            <a:extLst>
              <a:ext uri="{FF2B5EF4-FFF2-40B4-BE49-F238E27FC236}">
                <a16:creationId xmlns:a16="http://schemas.microsoft.com/office/drawing/2014/main" id="{EF8D460D-9BAF-4A00-BBDF-F9948D5BF26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b="1" dirty="0"/>
              <a:t>References</a:t>
            </a:r>
          </a:p>
        </p:txBody>
      </p:sp>
      <p:sp>
        <p:nvSpPr>
          <p:cNvPr id="5124" name="Rectangle 1027">
            <a:extLst>
              <a:ext uri="{FF2B5EF4-FFF2-40B4-BE49-F238E27FC236}">
                <a16:creationId xmlns:a16="http://schemas.microsoft.com/office/drawing/2014/main" id="{B907FCFE-68FF-4743-B30B-8BF223BDC49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6"/>
            <a:ext cx="8229600" cy="43679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38 CFR 3.272(g)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38 CFR 3.31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38 CFR 3.660(b)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38 CFR 2.72(g)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M21-1, Part IV, 16.31 – 16.32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M21-1, Part IV, 29.07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BD311A-0096-4CBE-B63C-598591DBE9E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8014163-1381-413D-B644-1EEAD9164F53}" type="slidenum">
              <a:rPr lang="en-US" altLang="en-US" sz="140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9C7899EE-4F0E-4135-9296-CA81EE48A21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Benefit Computation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5B4EE14-6B69-4E69-ACE0-729E9B06290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Maximum Annual Pension Rate (MAPR)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911CB2-343F-425D-AAE2-971755BA25D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5DD82CC-38AA-4A48-A932-2D52D4AB29A7}" type="slidenum">
              <a:rPr lang="en-US" altLang="en-US" sz="14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8B39C-2836-4BF0-8AF7-E8A11C87A1C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86705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452438">
              <a:spcAft>
                <a:spcPts val="600"/>
              </a:spcAft>
            </a:pPr>
            <a:r>
              <a:rPr lang="en-US" altLang="en-US" sz="2000" b="1" dirty="0">
                <a:latin typeface="+mj-lt"/>
              </a:rPr>
              <a:t>Minus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878D9-507E-428E-8355-85C262875CB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36075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Income for VA Purposes (IVAP)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FE1B1-77CC-4063-834B-6096726C1E9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200" y="4412444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4" indent="452438">
              <a:spcAft>
                <a:spcPts val="600"/>
              </a:spcAft>
            </a:pPr>
            <a:r>
              <a:rPr lang="en-US" altLang="en-US" sz="2000" b="1" dirty="0">
                <a:latin typeface="+mj-lt"/>
              </a:rPr>
              <a:t>Establishes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3D03C-9E36-4578-B036-858EE1EF21D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200" y="5215307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VA Pension Benefit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990D1FF4-76BD-44F2-9DF9-182812C34EB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Acceptable UME’s</a:t>
            </a:r>
            <a:endParaRPr lang="en-US" altLang="en-US" dirty="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DE4050E-1C09-4FD4-BE23-5F29156C10C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Beneficiary paid expenses</a:t>
            </a:r>
            <a:r>
              <a:rPr lang="en-US" altLang="en-US" dirty="0">
                <a:latin typeface="+mj-lt"/>
              </a:rPr>
              <a:t> 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Expense is unreimbursed by other sources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Incurred by beneficiary or relative (member or constructive member of household)</a:t>
            </a:r>
            <a:endParaRPr lang="en-US" altLang="en-US" dirty="0">
              <a:latin typeface="+mj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DE4B93-8538-4AC5-94BA-A40323EF847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42C8C3-E991-4636-BD55-EF9DFFD0A496}" type="slidenum">
              <a:rPr lang="en-US" altLang="en-US" sz="14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BC4B4EEE-D463-497A-8429-3CDBC508EB1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b="1" dirty="0"/>
              <a:t>Most Common UME’s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337370B-4B1E-4928-B3C7-04A311B2C327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Autofit/>
          </a:bodyPr>
          <a:lstStyle/>
          <a:p>
            <a:pPr marL="225425" indent="-225425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Medical Insurance including Medicare Premiums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65E55-7E48-4E60-9D03-82CA55DB254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933DCC-B0E4-4573-8D20-A0EBB3F41511}" type="slidenum">
              <a:rPr lang="en-US" altLang="en-US" sz="14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55686-E06C-4CCB-A019-998F0F5F81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3909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3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+mj-lt"/>
              </a:rPr>
              <a:t>NOT</a:t>
            </a:r>
            <a:r>
              <a:rPr lang="en-US" altLang="en-US" dirty="0">
                <a:latin typeface="+mj-lt"/>
              </a:rPr>
              <a:t> life or burial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28102-91F9-42ED-887A-B99DCAFB645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3027828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Nonprescription Drugs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b="1" dirty="0">
              <a:latin typeface="+mj-lt"/>
              <a:cs typeface="Times New Roman" panose="02020603050405020304" pitchFamily="18" charset="0"/>
            </a:endParaRP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Adaptive Equipment 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Nursing Home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35F93-135F-4785-A95E-EC6C1D12546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200" y="4891846"/>
            <a:ext cx="8229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3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Assisted Living </a:t>
            </a:r>
          </a:p>
          <a:p>
            <a:pPr marL="461963" lvl="3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In-Home Attendants</a:t>
            </a:r>
            <a:endParaRPr lang="en-US" alt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E1EACC01-5255-4F82-B5E2-91DE034BE13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b="1" dirty="0"/>
              <a:t>Reporting UME’s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C67DF0E-38B2-4D0F-8917-F0041F0F7010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Paid on or after date of entitlement to pension</a:t>
            </a:r>
          </a:p>
          <a:p>
            <a:pPr eaLnBrk="1" hangingPunct="1"/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Submit VA Form 21-8416 </a:t>
            </a:r>
          </a:p>
          <a:p>
            <a:pPr eaLnBrk="1" hangingPunct="1"/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Purpose and amount of expense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096B8C-3275-4CC6-B6B5-629659BD3A7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553ACC-B48A-4C85-BE2A-AF5D3E79234B}" type="slidenum">
              <a:rPr lang="en-US" altLang="en-US" sz="14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318080E6-B817-440B-A690-162BA044713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Reporting UME’s </a:t>
            </a:r>
            <a:r>
              <a:rPr lang="en-US" altLang="en-US" dirty="0"/>
              <a:t>(cont.)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8F423C4-1B8D-48F9-AE24-1F49D755DF9F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Time Limits for Submission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B8376B-3696-469E-82C5-8E187AC3B06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B04AD1-E19C-4313-BF8B-4F5CE572F0A3}" type="slidenum">
              <a:rPr lang="en-US" altLang="en-US" sz="14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F92D1-2FE6-4D11-AB09-A9F12FB849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0800"/>
            <a:ext cx="82296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Previous underpayment </a:t>
            </a:r>
          </a:p>
          <a:p>
            <a:pPr marL="688975" lvl="3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Evidence within same or next calendar year </a:t>
            </a:r>
          </a:p>
          <a:p>
            <a:pPr marL="461963" lvl="3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Previous overpayment</a:t>
            </a:r>
          </a:p>
          <a:p>
            <a:pPr marL="688975" lvl="3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No time limit for submission</a:t>
            </a:r>
          </a:p>
          <a:p>
            <a:pPr marL="688975" lvl="3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Evidence of expenses during appropriate reporting period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A140D6-FBB2-491F-B21A-2A66D3EBF04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36C35-2B04-4FFA-83B4-9178D4B82B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1E0F11B6-D30B-4F23-81A9-26DA6429989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21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PRESENTER_DUMMYTAG" val="&lt;DummyForForceWrite&gt;&lt;/DummyForForceWrite&gt;"/>
  <p:tag name="HTML_SHAPEINFO" val="&lt;ThreeDShapeInfo&gt;&lt;uuid val=&quot;{B9B421E9-A1D4-4963-A0C1-E0E7A16C0BCB}&quot;/&gt;&lt;isInvalidForFieldText val=&quot;0&quot;/&gt;&lt;Image&gt;&lt;filename val=&quot;C:\Users\User\AppData\Local\Temp\CP1132793312Session\CPTrustFolder1132793328\PPTImport11323470140\data\asimages\{B9B421E9-A1D4-4963-A0C1-E0E7A16C0BCB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E533573F-FA4F-4A7D-817F-0162CC05D182}&quot;/&gt;&lt;isInvalidForFieldText val=&quot;0&quot;/&gt;&lt;Image&gt;&lt;filename val=&quot;C:\Users\User\AppData\Local\Temp\CP1132793312Session\CPTrustFolder1132793328\PPTImport11323470140\data\asimages\{E533573F-FA4F-4A7D-817F-0162CC05D182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43C3434A-621C-49A7-B4D0-DD13EAFB470D}&quot;/&gt;&lt;isInvalidForFieldText val=&quot;0&quot;/&gt;&lt;Image&gt;&lt;filename val=&quot;C:\Users\User\AppData\Local\Temp\CP1132793312Session\CPTrustFolder1132793328\PPTImport11323470140\data\asimages\{43C3434A-621C-49A7-B4D0-DD13EAFB470D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3F6A129-619E-4623-AED5-ED36619CBF9C}&quot;/&gt;&lt;isInvalidForFieldText val=&quot;0&quot;/&gt;&lt;Image&gt;&lt;filename val=&quot;C:\Users\User\AppData\Local\Temp\CP1132793312Session\CPTrustFolder1132793328\PPTImport11323470140\data\asimages\{73F6A129-619E-4623-AED5-ED36619CBF9C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5&quot;/&gt;&lt;lineCharCount val=&quot;1&quot;/&gt;&lt;lineCharCount val=&quot;62&quot;/&gt;&lt;lineCharCount val=&quot;1&quot;/&gt;&lt;lineCharCount val=&quot;47&quot;/&gt;&lt;/TableIndex&gt;&lt;/ShapeTextInfo&gt;"/>
  <p:tag name="HTML_SHAPEINFO" val="&lt;ThreeDShapeInfo&gt;&lt;uuid val=&quot;{9011F851-B15C-4FB3-8203-8E1B19489AF0}&quot;/&gt;&lt;isInvalidForFieldText val=&quot;0&quot;/&gt;&lt;Image&gt;&lt;filename val=&quot;C:\Users\User\AppData\Local\Temp\CP1132793312Session\CPTrustFolder1132793328\PPTImport11323470140\data\asimages\{9011F851-B15C-4FB3-8203-8E1B19489AF0}_2.png&quot;/&gt;&lt;left val=&quot;42&quot;/&gt;&lt;top val=&quot;212&quot;/&gt;&lt;width val=&quot;870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1148987-ED6A-4D85-A120-4151490D015B}&quot;/&gt;&lt;isInvalidForFieldText val=&quot;0&quot;/&gt;&lt;Image&gt;&lt;filename val=&quot;C:\Users\User\AppData\Local\Temp\CP1132793312Session\CPTrustFolder1132793328\PPTImport11323470140\data\asimages\{C1148987-ED6A-4D85-A120-4151490D015B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37A43F3-F86F-4FB6-B1AE-31B455FFEC63}&quot;/&gt;&lt;isInvalidForFieldText val=&quot;0&quot;/&gt;&lt;Image&gt;&lt;filename val=&quot;C:\Users\User\AppData\Local\Temp\CP1132793312Session\CPTrustFolder1132793328\PPTImport11323470140\data\asimages\{A37A43F3-F86F-4FB6-B1AE-31B455FFEC63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6&quot;/&gt;&lt;lineCharCount val=&quot;1&quot;/&gt;&lt;lineCharCount val=&quot;12&quot;/&gt;&lt;lineCharCount val=&quot;1&quot;/&gt;&lt;lineCharCount val=&quot;16&quot;/&gt;&lt;lineCharCount val=&quot;1&quot;/&gt;&lt;lineCharCount val=&quot;15&quot;/&gt;&lt;lineCharCount val=&quot;1&quot;/&gt;&lt;lineCharCount val=&quot;30&quot;/&gt;&lt;lineCharCount val=&quot;1&quot;/&gt;&lt;lineCharCount val=&quot;21&quot;/&gt;&lt;/TableIndex&gt;&lt;/ShapeTextInfo&gt;"/>
  <p:tag name="HTML_SHAPEINFO" val="&lt;ThreeDShapeInfo&gt;&lt;uuid val=&quot;{86BF7041-C500-400F-8CB4-A5235EE96189}&quot;/&gt;&lt;isInvalidForFieldText val=&quot;0&quot;/&gt;&lt;Image&gt;&lt;filename val=&quot;C:\Users\User\AppData\Local\Temp\CP1132793312Session\CPTrustFolder1132793328\PPTImport11323470140\data\asimages\{86BF7041-C500-400F-8CB4-A5235EE96189}_3.png&quot;/&gt;&lt;left val=&quot;42&quot;/&gt;&lt;top val=&quot;193&quot;/&gt;&lt;width val=&quot;870&quot;/&gt;&lt;height val=&quot;463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137C921-B2CF-4C3C-B5B2-095C1F2CC9B1}&quot;/&gt;&lt;isInvalidForFieldText val=&quot;0&quot;/&gt;&lt;Image&gt;&lt;filename val=&quot;C:\Users\User\AppData\Local\Temp\CP1132793312Session\CPTrustFolder1132793328\PPTImport11323470140\data\asimages\{F137C921-B2CF-4C3C-B5B2-095C1F2CC9B1}_3.png&quot;/&gt;&lt;left val=&quot;727&quot;/&gt;&lt;top val=&quot;687&quot;/&gt;&lt;width val=&quot;226&quot;/&gt;&lt;height val=&quot;4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1B7C66D1-F5CB-42FC-8A5E-868569C16EC1}&quot;/&gt;&lt;isInvalidForFieldText val=&quot;0&quot;/&gt;&lt;Image&gt;&lt;filename val=&quot;C:\Users\User\AppData\Local\Temp\CP1132793312Session\CPTrustFolder1132793328\PPTImport11323470140\data\asimages\{1B7C66D1-F5CB-42FC-8A5E-868569C16EC1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AC5794ED-528F-4620-AC58-7CD2404D445F}&quot;/&gt;&lt;isInvalidForFieldText val=&quot;0&quot;/&gt;&lt;Image&gt;&lt;filename val=&quot;C:\Users\User\AppData\Local\Temp\CP1132793312Session\CPTrustFolder1132793328\PPTImport11323470140\data\asimages\{AC5794ED-528F-4620-AC58-7CD2404D445F}_4.png&quot;/&gt;&lt;left val=&quot;42&quot;/&gt;&lt;top val=&quot;212&quot;/&gt;&lt;width val=&quot;870&quot;/&gt;&lt;height val=&quot;57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39CD459-7546-49BF-9F3F-87515CD284CA}&quot;/&gt;&lt;isInvalidForFieldText val=&quot;0&quot;/&gt;&lt;Image&gt;&lt;filename val=&quot;C:\Users\User\AppData\Local\Temp\CP1132793312Session\CPTrustFolder1132793328\PPTImport11323470140\data\asimages\{639CD459-7546-49BF-9F3F-87515CD284CA}_4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6084F156-1D14-4625-8F97-9C68DDE5F857}&quot;/&gt;&lt;isInvalidForFieldText val=&quot;0&quot;/&gt;&lt;Image&gt;&lt;filename val=&quot;C:\Users\User\AppData\Local\Temp\CP1132793312Session\CPTrustFolder1132793328\PPTImport11323470140\data\asimages\{6084F156-1D14-4625-8F97-9C68DDE5F857}_4.png&quot;/&gt;&lt;left val=&quot;47&quot;/&gt;&lt;top val=&quot;296&quot;/&gt;&lt;width val=&quot;865&quot;/&gt;&lt;height val=&quot;57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C1450F82-AEC8-426C-967A-1C4E08658E84}&quot;/&gt;&lt;isInvalidForFieldText val=&quot;0&quot;/&gt;&lt;Image&gt;&lt;filename val=&quot;C:\Users\User\AppData\Local\Temp\CP1132793312Session\CPTrustFolder1132793328\PPTImport11323470140\data\asimages\{C1450F82-AEC8-426C-967A-1C4E08658E84}_4.png&quot;/&gt;&lt;left val=&quot;42&quot;/&gt;&lt;top val=&quot;374&quot;/&gt;&lt;width val=&quot;870&quot;/&gt;&lt;height val=&quot;57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B73CBE85-F223-4288-BB1E-D1FBD1524256}&quot;/&gt;&lt;isInvalidForFieldText val=&quot;0&quot;/&gt;&lt;Image&gt;&lt;filename val=&quot;C:\Users\User\AppData\Local\Temp\CP1132793312Session\CPTrustFolder1132793328\PPTImport11323470140\data\asimages\{B73CBE85-F223-4288-BB1E-D1FBD1524256}_4.png&quot;/&gt;&lt;left val=&quot;47&quot;/&gt;&lt;top val=&quot;459&quot;/&gt;&lt;width val=&quot;857&quot;/&gt;&lt;height val=&quot;57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ACD5E955-F1FB-4170-99FA-47CCE399DB91}&quot;/&gt;&lt;isInvalidForFieldText val=&quot;0&quot;/&gt;&lt;Image&gt;&lt;filename val=&quot;C:\Users\User\AppData\Local\Temp\CP1132793312Session\CPTrustFolder1132793328\PPTImport11323470140\data\asimages\{ACD5E955-F1FB-4170-99FA-47CCE399DB91}_4.png&quot;/&gt;&lt;left val=&quot;42&quot;/&gt;&lt;top val=&quot;543&quot;/&gt;&lt;width val=&quot;846&quot;/&gt;&lt;height val=&quot;57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1F36E519-B2FF-42DE-84C5-29350B509463}&quot;/&gt;&lt;isInvalidForFieldText val=&quot;0&quot;/&gt;&lt;Image&gt;&lt;filename val=&quot;C:\Users\User\AppData\Local\Temp\CP1132793312Session\CPTrustFolder1132793328\PPTImport11323470140\data\asimages\{1F36E519-B2FF-42DE-84C5-29350B509463}_5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7&quot;/&gt;&lt;lineCharCount val=&quot;1&quot;/&gt;&lt;lineCharCount val=&quot;41&quot;/&gt;&lt;lineCharCount val=&quot;1&quot;/&gt;&lt;lineCharCount val=&quot;67&quot;/&gt;&lt;lineCharCount val=&quot;13&quot;/&gt;&lt;/TableIndex&gt;&lt;/ShapeTextInfo&gt;"/>
  <p:tag name="HTML_SHAPEINFO" val="&lt;ThreeDShapeInfo&gt;&lt;uuid val=&quot;{8B029B3E-5ED7-4473-8073-095AFF826841}&quot;/&gt;&lt;isInvalidForFieldText val=&quot;0&quot;/&gt;&lt;Image&gt;&lt;filename val=&quot;C:\Users\User\AppData\Local\Temp\CP1132793312Session\CPTrustFolder1132793328\PPTImport11323470140\data\asimages\{8B029B3E-5ED7-4473-8073-095AFF826841}_5.png&quot;/&gt;&lt;left val=&quot;42&quot;/&gt;&lt;top val=&quot;212&quot;/&gt;&lt;width val=&quot;870&quot;/&gt;&lt;height val=&quot;41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0A5075F-6A67-479D-BD09-C5DD36CE0825}&quot;/&gt;&lt;isInvalidForFieldText val=&quot;0&quot;/&gt;&lt;Image&gt;&lt;filename val=&quot;C:\Users\User\AppData\Local\Temp\CP1132793312Session\CPTrustFolder1132793328\PPTImport11323470140\data\asimages\{90A5075F-6A67-479D-BD09-C5DD36CE0825}_5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A003567F-E4C2-4E04-A25B-8DD6A8513766}&quot;/&gt;&lt;isInvalidForFieldText val=&quot;0&quot;/&gt;&lt;Image&gt;&lt;filename val=&quot;C:\Users\User\AppData\Local\Temp\CP1132793312Session\CPTrustFolder1132793328\PPTImport11323470140\data\asimages\{A003567F-E4C2-4E04-A25B-8DD6A8513766}_6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{9202B45D-7EA7-4C27-BC96-031A2BC3B6C8}&quot;/&gt;&lt;isInvalidForFieldText val=&quot;0&quot;/&gt;&lt;Image&gt;&lt;filename val=&quot;C:\Users\User\AppData\Local\Temp\CP1132793312Session\CPTrustFolder1132793328\PPTImport11323470140\data\asimages\{9202B45D-7EA7-4C27-BC96-031A2BC3B6C8}_6.png&quot;/&gt;&lt;left val=&quot;42&quot;/&gt;&lt;top val=&quot;212&quot;/&gt;&lt;width val=&quot;870&quot;/&gt;&lt;height val=&quot;57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FF17A27-2590-40B6-ACB9-60358805F521}&quot;/&gt;&lt;isInvalidForFieldText val=&quot;0&quot;/&gt;&lt;Image&gt;&lt;filename val=&quot;C:\Users\User\AppData\Local\Temp\CP1132793312Session\CPTrustFolder1132793328\PPTImport11323470140\data\asimages\{3FF17A27-2590-40B6-ACB9-60358805F521}_6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633100EB-6FB9-44B6-962B-2A0EB6250E58}&quot;/&gt;&lt;isInvalidForFieldText val=&quot;0&quot;/&gt;&lt;Image&gt;&lt;filename val=&quot;C:\Users\User\AppData\Local\Temp\CP1132793312Session\CPTrustFolder1132793328\PPTImport11323470140\data\asimages\{633100EB-6FB9-44B6-962B-2A0EB6250E58}_6.png&quot;/&gt;&lt;left val=&quot;47&quot;/&gt;&lt;top val=&quot;247&quot;/&gt;&lt;width val=&quot;865&quot;/&gt;&lt;height val=&quot;5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3&quot;/&gt;&lt;lineCharCount val=&quot;1&quot;/&gt;&lt;lineCharCount val=&quot;20&quot;/&gt;&lt;lineCharCount val=&quot;1&quot;/&gt;&lt;lineCharCount val=&quot;13&quot;/&gt;&lt;/TableIndex&gt;&lt;/ShapeTextInfo&gt;"/>
  <p:tag name="HTML_SHAPEINFO" val="&lt;ThreeDShapeInfo&gt;&lt;uuid val=&quot;{1AD30014-BC25-4D09-86E7-1100B036EDEB}&quot;/&gt;&lt;isInvalidForFieldText val=&quot;0&quot;/&gt;&lt;Image&gt;&lt;filename val=&quot;C:\Users\User\AppData\Local\Temp\CP1132793312Session\CPTrustFolder1132793328\PPTImport11323470140\data\asimages\{1AD30014-BC25-4D09-86E7-1100B036EDEB}_6.png&quot;/&gt;&lt;left val=&quot;42&quot;/&gt;&lt;top val=&quot;314&quot;/&gt;&lt;width val=&quot;862&quot;/&gt;&lt;height val=&quot;217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8&quot;/&gt;&lt;/TableIndex&gt;&lt;/ShapeTextInfo&gt;"/>
  <p:tag name="HTML_SHAPEINFO" val="&lt;ThreeDShapeInfo&gt;&lt;uuid val=&quot;{CF8E64BB-0CE2-4F66-8922-8B6CA537CB42}&quot;/&gt;&lt;isInvalidForFieldText val=&quot;0&quot;/&gt;&lt;Image&gt;&lt;filename val=&quot;C:\Users\User\AppData\Local\Temp\CP1132793312Session\CPTrustFolder1132793328\PPTImport11323470140\data\asimages\{CF8E64BB-0CE2-4F66-8922-8B6CA537CB42}_6.png&quot;/&gt;&lt;left val=&quot;47&quot;/&gt;&lt;top val=&quot;510&quot;/&gt;&lt;width val=&quot;865&quot;/&gt;&lt;height val=&quot;8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6CF1A1B7-AF84-4E6C-9B8A-1B7FC2CCDD64}&quot;/&gt;&lt;isInvalidForFieldText val=&quot;0&quot;/&gt;&lt;Image&gt;&lt;filename val=&quot;C:\Users\User\AppData\Local\Temp\CP1132793312Session\CPTrustFolder1132793328\PPTImport11323470140\data\asimages\{6CF1A1B7-AF84-4E6C-9B8A-1B7FC2CCDD64}_7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8&quot;/&gt;&lt;lineCharCount val=&quot;1&quot;/&gt;&lt;lineCharCount val=&quot;24&quot;/&gt;&lt;lineCharCount val=&quot;1&quot;/&gt;&lt;lineCharCount val=&quot;29&quot;/&gt;&lt;/TableIndex&gt;&lt;/ShapeTextInfo&gt;"/>
  <p:tag name="HTML_SHAPEINFO" val="&lt;ThreeDShapeInfo&gt;&lt;uuid val=&quot;{270807B2-6C93-4961-A154-A27250BE595B}&quot;/&gt;&lt;isInvalidForFieldText val=&quot;0&quot;/&gt;&lt;Image&gt;&lt;filename val=&quot;C:\Users\User\AppData\Local\Temp\CP1132793312Session\CPTrustFolder1132793328\PPTImport11323470140\data\asimages\{270807B2-6C93-4961-A154-A27250BE595B}_7.png&quot;/&gt;&lt;left val=&quot;42&quot;/&gt;&lt;top val=&quot;212&quot;/&gt;&lt;width val=&quot;870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481299B-9EBA-4E92-84DC-34A4A1917F67}&quot;/&gt;&lt;isInvalidForFieldText val=&quot;0&quot;/&gt;&lt;Image&gt;&lt;filename val=&quot;C:\Users\User\AppData\Local\Temp\CP1132793312Session\CPTrustFolder1132793328\PPTImport11323470140\data\asimages\{A481299B-9EBA-4E92-84DC-34A4A1917F67}_7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06071657-C4EE-4A5F-8804-402B7B48CBC7}&quot;/&gt;&lt;isInvalidForFieldText val=&quot;0&quot;/&gt;&lt;Image&gt;&lt;filename val=&quot;C:\Users\User\AppData\Local\Temp\CP1132793312Session\CPTrustFolder1132793328\PPTImport11323470140\data\asimages\{06071657-C4EE-4A5F-8804-402B7B48CBC7}_8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72B32E9B-CC72-4685-93B5-B967C4CA1002}&quot;/&gt;&lt;isInvalidForFieldText val=&quot;0&quot;/&gt;&lt;Image&gt;&lt;filename val=&quot;C:\Users\User\AppData\Local\Temp\CP1132793312Session\CPTrustFolder1132793328\PPTImport11323470140\data\asimages\{72B32E9B-CC72-4685-93B5-B967C4CA1002}_8.png&quot;/&gt;&lt;left val=&quot;40&quot;/&gt;&lt;top val=&quot;212&quot;/&gt;&lt;width val=&quot;871&quot;/&gt;&lt;height val=&quot;57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B5BF390-CE2C-4839-A321-29D2AD3D2D70}&quot;/&gt;&lt;isInvalidForFieldText val=&quot;0&quot;/&gt;&lt;Image&gt;&lt;filename val=&quot;C:\Users\User\AppData\Local\Temp\CP1132793312Session\CPTrustFolder1132793328\PPTImport11323470140\data\asimages\{4B5BF390-CE2C-4839-A321-29D2AD3D2D70}_8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3&quot;/&gt;&lt;lineCharCount val=&quot;44&quot;/&gt;&lt;lineCharCount val=&quot;1&quot;/&gt;&lt;lineCharCount val=&quot;21&quot;/&gt;&lt;lineCharCount val=&quot;29&quot;/&gt;&lt;lineCharCount val=&quot;57&quot;/&gt;&lt;/TableIndex&gt;&lt;/ShapeTextInfo&gt;"/>
  <p:tag name="HTML_SHAPEINFO" val="&lt;ThreeDShapeInfo&gt;&lt;uuid val=&quot;{3BD60BEF-2FE9-467B-AA4A-DDA003637533}&quot;/&gt;&lt;isInvalidForFieldText val=&quot;0&quot;/&gt;&lt;Image&gt;&lt;filename val=&quot;C:\Users\User\AppData\Local\Temp\CP1132793312Session\CPTrustFolder1132793328\PPTImport11323470140\data\asimages\{3BD60BEF-2FE9-467B-AA4A-DDA003637533}_8.png&quot;/&gt;&lt;left val=&quot;47&quot;/&gt;&lt;top val=&quot;268&quot;/&gt;&lt;width val=&quot;865&quot;/&gt;&lt;height val=&quot;243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FCED6B86-98FC-4EBA-9533-51132439E646}&quot;/&gt;&lt;isInvalidForFieldText val=&quot;0&quot;/&gt;&lt;Image&gt;&lt;filename val=&quot;C:\Users\User\AppData\Local\Temp\CP1132793312Session\CPTrustFolder1132793328\PPTImport11323470140\data\asimages\{FCED6B86-98FC-4EBA-9533-51132439E646}_9.png&quot;/&gt;&lt;left val=&quot;0&quot;/&gt;&lt;top val=&quot;278&quot;/&gt;&lt;width val=&quot;961&quot;/&gt;&lt;height val=&quot;20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E82DB64-2D81-47A4-A554-52D1981BB121}&quot;/&gt;&lt;isInvalidForFieldText val=&quot;0&quot;/&gt;&lt;Image&gt;&lt;filename val=&quot;C:\Users\User\AppData\Local\Temp\CP1132793312Session\CPTrustFolder1132793328\PPTImport11323470140\data\asimages\{DE82DB64-2D81-47A4-A554-52D1981BB121}_9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234</TotalTime>
  <Words>190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Using as of April 26</vt:lpstr>
      <vt:lpstr>Unreimbursed Medical Expenses</vt:lpstr>
      <vt:lpstr>Objectives</vt:lpstr>
      <vt:lpstr>References</vt:lpstr>
      <vt:lpstr>Benefit Computation</vt:lpstr>
      <vt:lpstr>Acceptable UME’s</vt:lpstr>
      <vt:lpstr>Most Common UME’s</vt:lpstr>
      <vt:lpstr>Reporting UME’s</vt:lpstr>
      <vt:lpstr>Reporting UME’s (cont.)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Unreimbursed Medical Expenses PowerPoint Presentation</dc:title>
  <dc:subject>PCT VSR, PMC VSR</dc:subject>
  <dc:creator>Department of Veterans Affairs, Veterans Benefits Administration, Pension and Fiduciary, STAFF</dc:creator>
  <cp:keywords>Unreimbursed, Medical, Expenses, Refresher, Training</cp:keywords>
  <dc:description>Document aims to teach students to correctly identify allowable UME's and time periods for reporting UMEs, and to accurately calculate UME's and pension benefits.</dc:description>
  <cp:lastModifiedBy>Kathy Poole</cp:lastModifiedBy>
  <cp:revision>26</cp:revision>
  <cp:lastPrinted>1601-01-01T00:00:00Z</cp:lastPrinted>
  <dcterms:created xsi:type="dcterms:W3CDTF">2006-08-09T18:01:15Z</dcterms:created>
  <dcterms:modified xsi:type="dcterms:W3CDTF">2018-08-09T17:55:41Z</dcterms:modified>
  <cp:category>NTC Curriculum</cp:category>
  <cp:contentStatus>September 2006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