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56"/>
  </p:notesMasterIdLst>
  <p:handoutMasterIdLst>
    <p:handoutMasterId r:id="rId57"/>
  </p:handoutMasterIdLst>
  <p:sldIdLst>
    <p:sldId id="257"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Lst>
  <p:sldSz cx="12192000" cy="6858000"/>
  <p:notesSz cx="6858000" cy="9144000"/>
  <p:custDataLst>
    <p:tags r:id="rId5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1079" autoAdjust="0"/>
  </p:normalViewPr>
  <p:slideViewPr>
    <p:cSldViewPr snapToGrid="0">
      <p:cViewPr varScale="1">
        <p:scale>
          <a:sx n="109" d="100"/>
          <a:sy n="109" d="100"/>
        </p:scale>
        <p:origin x="672"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ags" Target="tags/tag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t>6/13/2018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6/13/2018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ChangeArrowheads="1" noTextEdit="1"/>
          </p:cNvSpPr>
          <p:nvPr>
            <p:ph type="sldImg"/>
          </p:nvPr>
        </p:nvSpPr>
        <p:spPr>
          <a:xfrm>
            <a:off x="685800" y="1143000"/>
            <a:ext cx="5486400" cy="3086100"/>
          </a:xfrm>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0244"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685800" y="1143000"/>
            <a:ext cx="5486400" cy="3086100"/>
          </a:xfrm>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p>
        </p:txBody>
      </p:sp>
      <p:sp>
        <p:nvSpPr>
          <p:cNvPr id="11268"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a:p>
        </p:txBody>
      </p:sp>
    </p:spTree>
    <p:extLst>
      <p:ext uri="{BB962C8B-B14F-4D97-AF65-F5344CB8AC3E}">
        <p14:creationId xmlns:p14="http://schemas.microsoft.com/office/powerpoint/2010/main" val="2031213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7C618C-DDD3-4DC9-ADAB-73264023D4F2}" type="slidenum">
              <a:rPr lang="en-US" smtClean="0"/>
              <a:t>48</a:t>
            </a:fld>
            <a:endParaRPr lang="en-US"/>
          </a:p>
        </p:txBody>
      </p:sp>
    </p:spTree>
    <p:extLst>
      <p:ext uri="{BB962C8B-B14F-4D97-AF65-F5344CB8AC3E}">
        <p14:creationId xmlns:p14="http://schemas.microsoft.com/office/powerpoint/2010/main" val="3978449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685800" y="1143000"/>
            <a:ext cx="5486400" cy="3086100"/>
          </a:xfrm>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2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r>
              <a:rPr lang="en-US" sz="1200" dirty="0">
                <a:latin typeface="Times New Roman" panose="02020603050405020304" pitchFamily="18" charset="0"/>
              </a:rPr>
              <a:t>VBA Overview</a:t>
            </a:r>
          </a:p>
        </p:txBody>
      </p:sp>
      <p:sp>
        <p:nvSpPr>
          <p:cNvPr id="1229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endParaRPr lang="en-US" sz="1200" dirty="0">
              <a:latin typeface="Times New Roman" panose="02020603050405020304" pitchFamily="18" charset="0"/>
            </a:endParaRPr>
          </a:p>
        </p:txBody>
      </p:sp>
      <p:sp>
        <p:nvSpPr>
          <p:cNvPr id="1229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322" eaLnBrk="0" hangingPunct="0">
              <a:defRPr sz="3100">
                <a:solidFill>
                  <a:schemeClr val="tx1"/>
                </a:solidFill>
                <a:latin typeface="Tahoma" pitchFamily="34" charset="0"/>
              </a:defRPr>
            </a:lvl1pPr>
            <a:lvl2pPr marL="729057" indent="-280406" defTabSz="911322" eaLnBrk="0" hangingPunct="0">
              <a:defRPr sz="3100">
                <a:solidFill>
                  <a:schemeClr val="tx1"/>
                </a:solidFill>
                <a:latin typeface="Tahoma" pitchFamily="34" charset="0"/>
              </a:defRPr>
            </a:lvl2pPr>
            <a:lvl3pPr marL="1121626" indent="-224325" defTabSz="911322" eaLnBrk="0" hangingPunct="0">
              <a:defRPr sz="3100">
                <a:solidFill>
                  <a:schemeClr val="tx1"/>
                </a:solidFill>
                <a:latin typeface="Tahoma" pitchFamily="34" charset="0"/>
              </a:defRPr>
            </a:lvl3pPr>
            <a:lvl4pPr marL="1570276" indent="-224325" defTabSz="911322" eaLnBrk="0" hangingPunct="0">
              <a:defRPr sz="3100">
                <a:solidFill>
                  <a:schemeClr val="tx1"/>
                </a:solidFill>
                <a:latin typeface="Tahoma" pitchFamily="34" charset="0"/>
              </a:defRPr>
            </a:lvl4pPr>
            <a:lvl5pPr marL="2018927" indent="-224325" defTabSz="911322" eaLnBrk="0" hangingPunct="0">
              <a:defRPr sz="3100">
                <a:solidFill>
                  <a:schemeClr val="tx1"/>
                </a:solidFill>
                <a:latin typeface="Tahoma" pitchFamily="34" charset="0"/>
              </a:defRPr>
            </a:lvl5pPr>
            <a:lvl6pPr marL="2467577" indent="-224325" defTabSz="911322" eaLnBrk="0" fontAlgn="base" hangingPunct="0">
              <a:spcBef>
                <a:spcPct val="0"/>
              </a:spcBef>
              <a:spcAft>
                <a:spcPct val="0"/>
              </a:spcAft>
              <a:defRPr sz="3100">
                <a:solidFill>
                  <a:schemeClr val="tx1"/>
                </a:solidFill>
                <a:latin typeface="Tahoma" pitchFamily="34" charset="0"/>
              </a:defRPr>
            </a:lvl6pPr>
            <a:lvl7pPr marL="2916227" indent="-224325" defTabSz="911322" eaLnBrk="0" fontAlgn="base" hangingPunct="0">
              <a:spcBef>
                <a:spcPct val="0"/>
              </a:spcBef>
              <a:spcAft>
                <a:spcPct val="0"/>
              </a:spcAft>
              <a:defRPr sz="3100">
                <a:solidFill>
                  <a:schemeClr val="tx1"/>
                </a:solidFill>
                <a:latin typeface="Tahoma" pitchFamily="34" charset="0"/>
              </a:defRPr>
            </a:lvl7pPr>
            <a:lvl8pPr marL="3364878" indent="-224325" defTabSz="911322" eaLnBrk="0" fontAlgn="base" hangingPunct="0">
              <a:spcBef>
                <a:spcPct val="0"/>
              </a:spcBef>
              <a:spcAft>
                <a:spcPct val="0"/>
              </a:spcAft>
              <a:defRPr sz="3100">
                <a:solidFill>
                  <a:schemeClr val="tx1"/>
                </a:solidFill>
                <a:latin typeface="Tahoma" pitchFamily="34" charset="0"/>
              </a:defRPr>
            </a:lvl8pPr>
            <a:lvl9pPr marL="3813528" indent="-224325" defTabSz="911322" eaLnBrk="0" fontAlgn="base" hangingPunct="0">
              <a:spcBef>
                <a:spcPct val="0"/>
              </a:spcBef>
              <a:spcAft>
                <a:spcPct val="0"/>
              </a:spcAft>
              <a:defRPr sz="3100">
                <a:solidFill>
                  <a:schemeClr val="tx1"/>
                </a:solidFill>
                <a:latin typeface="Tahoma" pitchFamily="34" charset="0"/>
              </a:defRPr>
            </a:lvl9pPr>
          </a:lstStyle>
          <a:p>
            <a:fld id="{327860C2-8588-434C-91E7-780EBC532DB6}" type="slidenum">
              <a:rPr lang="en-US" sz="1200">
                <a:latin typeface="Times New Roman" panose="02020603050405020304" pitchFamily="18" charset="0"/>
              </a:rPr>
              <a:pPr/>
              <a:t>50</a:t>
            </a:fld>
            <a:endParaRPr lang="en-US" sz="1200"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499533" y="3259138"/>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5"/>
          <p:cNvSpPr>
            <a:spLocks noChangeShapeType="1"/>
          </p:cNvSpPr>
          <p:nvPr/>
        </p:nvSpPr>
        <p:spPr bwMode="auto">
          <a:xfrm>
            <a:off x="497418" y="3182938"/>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6" name="Rectangle 6"/>
          <p:cNvSpPr>
            <a:spLocks noChangeArrowheads="1"/>
          </p:cNvSpPr>
          <p:nvPr/>
        </p:nvSpPr>
        <p:spPr bwMode="auto">
          <a:xfrm>
            <a:off x="1635126" y="220663"/>
            <a:ext cx="8921749" cy="1570303"/>
          </a:xfrm>
          <a:prstGeom prst="rect">
            <a:avLst/>
          </a:prstGeom>
          <a:noFill/>
          <a:ln w="9525">
            <a:noFill/>
            <a:miter lim="800000"/>
            <a:headEnd/>
            <a:tailEnd/>
          </a:ln>
          <a:effectLst>
            <a:outerShdw dist="17961" dir="2700000" algn="ctr" rotWithShape="0">
              <a:srgbClr val="808080"/>
            </a:outerShdw>
          </a:effectLst>
        </p:spPr>
        <p:txBody>
          <a:bodyPr lIns="92075" tIns="46038" rIns="92075" bIns="46038">
            <a:spAutoFit/>
          </a:bodyPr>
          <a:lstStyle/>
          <a:p>
            <a:pPr algn="ctr">
              <a:defRPr/>
            </a:pPr>
            <a:r>
              <a:rPr lang="en-US" sz="4800" b="1" i="1" dirty="0">
                <a:solidFill>
                  <a:srgbClr val="1D3275"/>
                </a:solidFill>
                <a:latin typeface="Century Schoolbook" pitchFamily="18" charset="0"/>
              </a:rPr>
              <a:t>Veterans Benefits Administration</a:t>
            </a:r>
            <a:endParaRPr lang="en-US" sz="2800" b="1" i="1" dirty="0">
              <a:solidFill>
                <a:srgbClr val="1D3275"/>
              </a:solidFill>
              <a:effectLst>
                <a:outerShdw blurRad="38100" dist="38100" dir="2700000" algn="tl">
                  <a:srgbClr val="C0C0C0"/>
                </a:outerShdw>
              </a:effectLst>
              <a:latin typeface="Century Schoolbook" pitchFamily="18" charset="0"/>
            </a:endParaRPr>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pic>
        <p:nvPicPr>
          <p:cNvPr id="9" name="Picture 10" descr="veteran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3600" y="2133600"/>
            <a:ext cx="2743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691956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52077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38081" y="0"/>
            <a:ext cx="9717743" cy="1151592"/>
          </a:xfrm>
        </p:spPr>
        <p:txBody>
          <a:bodyPr/>
          <a:lstStyle/>
          <a:p>
            <a:r>
              <a:rPr lang="en-US"/>
              <a:t>Click to edit Master title style</a:t>
            </a:r>
          </a:p>
        </p:txBody>
      </p:sp>
      <p:sp>
        <p:nvSpPr>
          <p:cNvPr id="3" name="Content Placeholder 2"/>
          <p:cNvSpPr>
            <a:spLocks noGrp="1"/>
          </p:cNvSpPr>
          <p:nvPr>
            <p:ph idx="1"/>
          </p:nvPr>
        </p:nvSpPr>
        <p:spPr>
          <a:xfrm>
            <a:off x="847165" y="1789114"/>
            <a:ext cx="10945906" cy="426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27850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8357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538704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44318"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27231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136344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350121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45374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271495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852085" y="1361794"/>
            <a:ext cx="10339916" cy="4762"/>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28" name="Rectangle 4"/>
          <p:cNvSpPr>
            <a:spLocks noChangeArrowheads="1"/>
          </p:cNvSpPr>
          <p:nvPr/>
        </p:nvSpPr>
        <p:spPr bwMode="auto">
          <a:xfrm>
            <a:off x="1388533" y="1199870"/>
            <a:ext cx="10803467" cy="79375"/>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2215" name="Rectangle 7"/>
          <p:cNvSpPr>
            <a:spLocks noGrp="1" noChangeArrowheads="1"/>
          </p:cNvSpPr>
          <p:nvPr>
            <p:ph type="title"/>
          </p:nvPr>
        </p:nvSpPr>
        <p:spPr bwMode="auto">
          <a:xfrm>
            <a:off x="2135094" y="49307"/>
            <a:ext cx="9752105" cy="1103312"/>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478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normAutofit/>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a:p>
        </p:txBody>
      </p:sp>
      <p:sp>
        <p:nvSpPr>
          <p:cNvPr id="222223" name="Rectangle 15"/>
          <p:cNvSpPr>
            <a:spLocks noChangeArrowheads="1"/>
          </p:cNvSpPr>
          <p:nvPr/>
        </p:nvSpPr>
        <p:spPr bwMode="auto">
          <a:xfrm>
            <a:off x="859367" y="6400800"/>
            <a:ext cx="2574423" cy="339196"/>
          </a:xfrm>
          <a:prstGeom prst="rect">
            <a:avLst/>
          </a:prstGeom>
          <a:noFill/>
          <a:ln w="9525">
            <a:noFill/>
            <a:miter lim="800000"/>
            <a:headEnd/>
            <a:tailEnd/>
          </a:ln>
          <a:effectLst/>
        </p:spPr>
        <p:txBody>
          <a:bodyPr wrap="none" lIns="92075" tIns="46038" rIns="92075" bIns="46038">
            <a:spAutoFit/>
          </a:bodyPr>
          <a:lstStyle/>
          <a:p>
            <a:pPr eaLnBrk="0" hangingPunct="0">
              <a:defRPr/>
            </a:pPr>
            <a:r>
              <a:rPr lang="en-US" sz="1600" b="1" i="1" dirty="0">
                <a:solidFill>
                  <a:srgbClr val="1D3275"/>
                </a:solidFill>
                <a:effectLst>
                  <a:outerShdw blurRad="38100" dist="38100" dir="2700000" algn="tl">
                    <a:srgbClr val="C0C0C0"/>
                  </a:outerShdw>
                </a:effectLst>
                <a:latin typeface="Century Schoolbook" pitchFamily="18" charset="0"/>
              </a:rPr>
              <a:t>Compensation Service </a:t>
            </a:r>
          </a:p>
        </p:txBody>
      </p:sp>
      <p:pic>
        <p:nvPicPr>
          <p:cNvPr id="1039" name="Picture 19" descr="veteran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5878" y="-19577"/>
            <a:ext cx="1659217" cy="141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imes New Roman" panose="02020603050405020304" pitchFamily="18" charset="0"/>
          <a:ea typeface="+mj-ea"/>
          <a:cs typeface="Times New Roman" panose="02020603050405020304" pitchFamily="18" charset="0"/>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31520" y="3368675"/>
            <a:ext cx="359664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pPr algn="ctr"/>
            <a:r>
              <a:rPr lang="en-US" sz="2800" b="1" i="1" dirty="0">
                <a:solidFill>
                  <a:srgbClr val="1D3275"/>
                </a:solidFill>
                <a:latin typeface="Century Schoolbook" pitchFamily="18" charset="0"/>
              </a:rPr>
              <a:t>Compensation Service</a:t>
            </a:r>
          </a:p>
        </p:txBody>
      </p:sp>
      <p:sp>
        <p:nvSpPr>
          <p:cNvPr id="3" name="Rectangle 3"/>
          <p:cNvSpPr txBox="1">
            <a:spLocks noChangeArrowheads="1"/>
          </p:cNvSpPr>
          <p:nvPr/>
        </p:nvSpPr>
        <p:spPr bwMode="auto">
          <a:xfrm>
            <a:off x="8046720" y="3535680"/>
            <a:ext cx="3139440" cy="102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lr>
                <a:srgbClr val="CC0000"/>
              </a:buClr>
              <a:buFont typeface="Wingdings" pitchFamily="2" charset="2"/>
              <a:buChar char="•"/>
              <a:defRPr sz="2800">
                <a:solidFill>
                  <a:srgbClr val="1D3275"/>
                </a:solidFill>
                <a:latin typeface="+mn-lt"/>
                <a:ea typeface="+mn-ea"/>
                <a:cs typeface="+mn-cs"/>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0" indent="0" algn="ctr">
              <a:lnSpc>
                <a:spcPct val="80000"/>
              </a:lnSpc>
              <a:buFont typeface="Wingdings" pitchFamily="2" charset="2"/>
              <a:buNone/>
            </a:pPr>
            <a:r>
              <a:rPr lang="en-US" b="1" i="1" kern="0" dirty="0">
                <a:latin typeface="Century Schoolbook" pitchFamily="18" charset="0"/>
              </a:rPr>
              <a:t>March 2018</a:t>
            </a:r>
          </a:p>
        </p:txBody>
      </p:sp>
      <p:sp>
        <p:nvSpPr>
          <p:cNvPr id="4" name="Rectangle 2"/>
          <p:cNvSpPr txBox="1">
            <a:spLocks noChangeArrowheads="1"/>
          </p:cNvSpPr>
          <p:nvPr/>
        </p:nvSpPr>
        <p:spPr bwMode="auto">
          <a:xfrm>
            <a:off x="2209800" y="4953000"/>
            <a:ext cx="7772400" cy="609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dirty="0">
                <a:solidFill>
                  <a:srgbClr val="1D3275"/>
                </a:solidFill>
                <a:latin typeface="Times New Roman" panose="02020603050405020304" pitchFamily="18" charset="0"/>
              </a:rPr>
              <a:t>Defense Personnel Records Information Retrieval System</a:t>
            </a:r>
            <a:endParaRPr lang="en-US" sz="6600" i="1" kern="0" dirty="0">
              <a:solidFill>
                <a:srgbClr val="003366"/>
              </a:solidFill>
              <a:latin typeface="Verdana" pitchFamily="34" charset="0"/>
            </a:endParaRPr>
          </a:p>
        </p:txBody>
      </p:sp>
    </p:spTree>
    <p:extLst>
      <p:ext uri="{BB962C8B-B14F-4D97-AF65-F5344CB8AC3E}">
        <p14:creationId xmlns:p14="http://schemas.microsoft.com/office/powerpoint/2010/main" val="30331538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69994" y="228600"/>
            <a:ext cx="9853684" cy="904164"/>
          </a:xfrm>
        </p:spPr>
        <p:txBody>
          <a:bodyPr/>
          <a:lstStyle/>
          <a:p>
            <a:pPr indent="0" eaLnBrk="1" hangingPunct="1"/>
            <a:r>
              <a:rPr lang="en-US" altLang="en-US" sz="2800" dirty="0">
                <a:latin typeface="Times New Roman" panose="02020603050405020304" pitchFamily="18" charset="0"/>
                <a:cs typeface="Times New Roman" panose="02020603050405020304" pitchFamily="18" charset="0"/>
              </a:rPr>
              <a:t>   </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  </a:t>
            </a:r>
            <a:r>
              <a:rPr lang="en-US" alt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VARO/DPRIS Access Organization</a:t>
            </a:r>
            <a:br>
              <a:rPr lang="en-US" alt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Roles and Responsibilities</a:t>
            </a:r>
            <a:br>
              <a:rPr lang="en-US" altLang="en-US" sz="2800" dirty="0">
                <a:latin typeface="Times New Roman" panose="02020603050405020304" pitchFamily="18" charset="0"/>
                <a:cs typeface="Times New Roman" panose="02020603050405020304" pitchFamily="18" charset="0"/>
              </a:rPr>
            </a:br>
            <a:endParaRPr lang="en-US" altLang="en-US" sz="2800" dirty="0">
              <a:latin typeface="Times New Roman" panose="02020603050405020304" pitchFamily="18" charset="0"/>
              <a:cs typeface="Times New Roman" panose="02020603050405020304" pitchFamily="18" charset="0"/>
            </a:endParaRPr>
          </a:p>
        </p:txBody>
      </p:sp>
      <p:sp>
        <p:nvSpPr>
          <p:cNvPr id="14345" name="Rectangle 9"/>
          <p:cNvSpPr>
            <a:spLocks noChangeArrowheads="1"/>
          </p:cNvSpPr>
          <p:nvPr/>
        </p:nvSpPr>
        <p:spPr bwMode="auto">
          <a:xfrm>
            <a:off x="1117600" y="2590800"/>
            <a:ext cx="10363200" cy="3886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endParaRPr lang="en-US" altLang="en-US" sz="2800" b="0" dirty="0">
              <a:solidFill>
                <a:schemeClr val="tx1"/>
              </a:solidFill>
              <a:latin typeface="Times New Roman" panose="02020603050405020304" pitchFamily="18" charset="0"/>
              <a:cs typeface="Times New Roman" charset="0"/>
            </a:endParaRPr>
          </a:p>
        </p:txBody>
      </p:sp>
      <p:sp>
        <p:nvSpPr>
          <p:cNvPr id="2" name="Rectangle 1"/>
          <p:cNvSpPr/>
          <p:nvPr/>
        </p:nvSpPr>
        <p:spPr>
          <a:xfrm>
            <a:off x="1117599" y="2225507"/>
            <a:ext cx="10592179" cy="3108543"/>
          </a:xfrm>
          <a:prstGeom prst="rect">
            <a:avLst/>
          </a:prstGeom>
        </p:spPr>
        <p:txBody>
          <a:bodyPr wrap="square">
            <a:spAutoFit/>
          </a:bodyPr>
          <a:lstStyle/>
          <a:p>
            <a:pPr marL="342900" indent="-3429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Communicate with:  Managers and DPRIS Web staff via User Assistance Forms</a:t>
            </a:r>
          </a:p>
          <a:p>
            <a:pPr marL="342900" indent="-3429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Initiate DPRIS Web requests for military personnel records information </a:t>
            </a:r>
          </a:p>
          <a:p>
            <a:pPr marL="342900" indent="-3429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Initiate requests for approved DPRIS Web Standard Reports </a:t>
            </a:r>
          </a:p>
        </p:txBody>
      </p:sp>
      <p:sp>
        <p:nvSpPr>
          <p:cNvPr id="3" name="Slide Number Placeholder 2"/>
          <p:cNvSpPr>
            <a:spLocks noGrp="1"/>
          </p:cNvSpPr>
          <p:nvPr>
            <p:ph type="sldNum" sz="quarter" idx="10"/>
          </p:nvPr>
        </p:nvSpPr>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329590222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14345">
                                            <p:txEl>
                                              <p:pRg st="0" end="0"/>
                                            </p:txEl>
                                          </p:spTgt>
                                        </p:tgtEl>
                                        <p:attrNameLst>
                                          <p:attrName>style.visibility</p:attrName>
                                        </p:attrNameLst>
                                      </p:cBhvr>
                                      <p:to>
                                        <p:strVal val="visible"/>
                                      </p:to>
                                    </p:set>
                                    <p:animEffect transition="in" filter="dissolve">
                                      <p:cBhvr>
                                        <p:cTn id="7" dur="500"/>
                                        <p:tgtEl>
                                          <p:spTgt spid="143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5" grpId="0" build="p" autoUpdateAnimBg="0" advAuto="200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183642" y="49307"/>
            <a:ext cx="9703557" cy="1001571"/>
          </a:xfrm>
        </p:spPr>
        <p:txBody>
          <a:bodyPr/>
          <a:lstStyle/>
          <a:p>
            <a:pPr indent="0" eaLnBrk="1" hangingPunct="1"/>
            <a:r>
              <a:rPr lang="en-US" altLang="en-US" sz="2800" dirty="0">
                <a:effectLst/>
                <a:latin typeface="Times New Roman" panose="02020603050405020304" pitchFamily="18" charset="0"/>
                <a:cs typeface="Times New Roman" panose="02020603050405020304" pitchFamily="18" charset="0"/>
              </a:rPr>
              <a:t> </a:t>
            </a:r>
            <a:br>
              <a:rPr lang="en-US" altLang="en-US" sz="2800" dirty="0">
                <a:effectLst/>
                <a:latin typeface="Times New Roman" panose="02020603050405020304" pitchFamily="18" charset="0"/>
                <a:cs typeface="Times New Roman" panose="02020603050405020304" pitchFamily="18" charset="0"/>
              </a:rPr>
            </a:br>
            <a:r>
              <a:rPr lang="en-US" altLang="en-US" sz="2800" dirty="0">
                <a:effectLst/>
                <a:latin typeface="Times New Roman" panose="02020603050405020304" pitchFamily="18" charset="0"/>
                <a:cs typeface="Times New Roman" panose="02020603050405020304" pitchFamily="18" charset="0"/>
              </a:rPr>
              <a:t> </a:t>
            </a:r>
            <a:r>
              <a:rPr lang="en-US" alt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Roles &amp; Responsibilities (cont.)</a:t>
            </a:r>
            <a:br>
              <a:rPr lang="en-US" altLang="en-US" sz="2800" b="1" dirty="0">
                <a:effectLst/>
                <a:latin typeface="Times New Roman" panose="02020603050405020304" pitchFamily="18" charset="0"/>
                <a:cs typeface="Times New Roman" panose="02020603050405020304" pitchFamily="18" charset="0"/>
              </a:rPr>
            </a:br>
            <a:r>
              <a:rPr lang="en-US" altLang="en-US" sz="2800" dirty="0">
                <a:effectLst/>
                <a:latin typeface="Times New Roman" panose="02020603050405020304" pitchFamily="18" charset="0"/>
                <a:cs typeface="Times New Roman" panose="02020603050405020304" pitchFamily="18" charset="0"/>
              </a:rPr>
              <a:t> </a:t>
            </a:r>
          </a:p>
        </p:txBody>
      </p:sp>
      <p:sp>
        <p:nvSpPr>
          <p:cNvPr id="15364" name="Rectangle 4"/>
          <p:cNvSpPr>
            <a:spLocks noChangeArrowheads="1"/>
          </p:cNvSpPr>
          <p:nvPr/>
        </p:nvSpPr>
        <p:spPr bwMode="auto">
          <a:xfrm>
            <a:off x="1320800" y="2044700"/>
            <a:ext cx="10363200" cy="34290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endParaRPr lang="en-US" altLang="en-US" sz="2800" b="0" dirty="0">
              <a:solidFill>
                <a:srgbClr val="F5CB53"/>
              </a:solidFill>
              <a:latin typeface="Times New Roman" panose="02020603050405020304" pitchFamily="18" charset="0"/>
              <a:cs typeface="Times New Roman" charset="0"/>
            </a:endParaRPr>
          </a:p>
        </p:txBody>
      </p:sp>
      <p:sp>
        <p:nvSpPr>
          <p:cNvPr id="2" name="Rectangle 1"/>
          <p:cNvSpPr/>
          <p:nvPr/>
        </p:nvSpPr>
        <p:spPr>
          <a:xfrm>
            <a:off x="1320800" y="1752600"/>
            <a:ext cx="10160000" cy="3108543"/>
          </a:xfrm>
          <a:prstGeom prst="rect">
            <a:avLst/>
          </a:prstGeom>
        </p:spPr>
        <p:txBody>
          <a:bodyPr wrap="square">
            <a:spAutoFit/>
          </a:bodyPr>
          <a:lstStyle/>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Initiate secure DPRIS Web follow-up messages </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Manage own personal DPRIS Web user account information</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Access DPRIS Web Information, Help Website Modules, and submit automated User Requests Assistance Forms </a:t>
            </a:r>
          </a:p>
        </p:txBody>
      </p:sp>
      <p:sp>
        <p:nvSpPr>
          <p:cNvPr id="3" name="Slide Number Placeholder 2"/>
          <p:cNvSpPr>
            <a:spLocks noGrp="1"/>
          </p:cNvSpPr>
          <p:nvPr>
            <p:ph type="sldNum" sz="quarter" idx="10"/>
          </p:nvPr>
        </p:nvSpPr>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14368341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15364">
                                            <p:txEl>
                                              <p:pRg st="0" end="0"/>
                                            </p:txEl>
                                          </p:spTgt>
                                        </p:tgtEl>
                                        <p:attrNameLst>
                                          <p:attrName>style.visibility</p:attrName>
                                        </p:attrNameLst>
                                      </p:cBhvr>
                                      <p:to>
                                        <p:strVal val="visible"/>
                                      </p:to>
                                    </p:set>
                                    <p:animEffect transition="in" filter="dissolve">
                                      <p:cBhvr>
                                        <p:cTn id="7" dur="500"/>
                                        <p:tgtEl>
                                          <p:spTgt spid="153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build="p" autoUpdateAnimBg="0" advAuto="200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indent="0" eaLnBrk="1" hangingPunct="1"/>
            <a:r>
              <a:rPr lang="en-US" alt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Compensation Service</a:t>
            </a:r>
          </a:p>
        </p:txBody>
      </p:sp>
      <p:sp>
        <p:nvSpPr>
          <p:cNvPr id="12291" name="Rectangle 3"/>
          <p:cNvSpPr>
            <a:spLocks noChangeArrowheads="1"/>
          </p:cNvSpPr>
          <p:nvPr/>
        </p:nvSpPr>
        <p:spPr bwMode="auto">
          <a:xfrm>
            <a:off x="3655839" y="3124201"/>
            <a:ext cx="6190541"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400" dirty="0">
                <a:solidFill>
                  <a:schemeClr val="tx1"/>
                </a:solidFill>
                <a:latin typeface="Times New Roman" panose="02020603050405020304" pitchFamily="18" charset="0"/>
              </a:rPr>
              <a:t>The Registration Process</a:t>
            </a:r>
          </a:p>
        </p:txBody>
      </p:sp>
      <p:sp>
        <p:nvSpPr>
          <p:cNvPr id="2" name="Slide Number Placeholder 1"/>
          <p:cNvSpPr>
            <a:spLocks noGrp="1"/>
          </p:cNvSpPr>
          <p:nvPr>
            <p:ph type="sldNum" sz="quarter" idx="10"/>
          </p:nvPr>
        </p:nvSpPr>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2809553663"/>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DPRIS Website</a:t>
            </a:r>
          </a:p>
        </p:txBody>
      </p:sp>
      <p:sp>
        <p:nvSpPr>
          <p:cNvPr id="13315" name="Rectangle 3"/>
          <p:cNvSpPr>
            <a:spLocks noChangeArrowheads="1"/>
          </p:cNvSpPr>
          <p:nvPr/>
        </p:nvSpPr>
        <p:spPr bwMode="auto">
          <a:xfrm>
            <a:off x="4128066" y="2891051"/>
            <a:ext cx="41899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800" dirty="0">
                <a:solidFill>
                  <a:schemeClr val="tx1"/>
                </a:solidFill>
                <a:latin typeface="Times New Roman" panose="02020603050405020304" pitchFamily="18" charset="0"/>
              </a:rPr>
              <a:t>https://www.dpris.dod.mil</a:t>
            </a:r>
          </a:p>
        </p:txBody>
      </p:sp>
      <p:sp>
        <p:nvSpPr>
          <p:cNvPr id="2" name="Slide Number Placeholder 1"/>
          <p:cNvSpPr>
            <a:spLocks noGrp="1"/>
          </p:cNvSpPr>
          <p:nvPr>
            <p:ph type="sldNum" sz="quarter" idx="10"/>
          </p:nvPr>
        </p:nvSpPr>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133778258"/>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Page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707" y="1473958"/>
            <a:ext cx="10611893" cy="4776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2731457844"/>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New User Registration</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371600"/>
            <a:ext cx="3695700"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Left Arrow 1"/>
          <p:cNvSpPr/>
          <p:nvPr/>
        </p:nvSpPr>
        <p:spPr bwMode="auto">
          <a:xfrm>
            <a:off x="8534400" y="5105400"/>
            <a:ext cx="1219200" cy="457200"/>
          </a:xfrm>
          <a:prstGeom prst="lef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3" name="Slide Number Placeholder 2"/>
          <p:cNvSpPr>
            <a:spLocks noGrp="1"/>
          </p:cNvSpPr>
          <p:nvPr>
            <p:ph type="sldNum" sz="quarter" idx="10"/>
          </p:nvPr>
        </p:nvSpPr>
        <p:spPr/>
        <p:txBody>
          <a:bodyPr/>
          <a:lstStyle/>
          <a:p>
            <a:fld id="{7C414AED-89CE-4A48-8B2B-1B3A5C68EA2A}" type="slidenum">
              <a:rPr lang="en-US" smtClean="0"/>
              <a:t>15</a:t>
            </a:fld>
            <a:endParaRPr lang="en-US"/>
          </a:p>
        </p:txBody>
      </p:sp>
    </p:spTree>
    <p:extLst>
      <p:ext uri="{BB962C8B-B14F-4D97-AF65-F5344CB8AC3E}">
        <p14:creationId xmlns:p14="http://schemas.microsoft.com/office/powerpoint/2010/main" val="198591299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Privacy and Security Statement</a:t>
            </a:r>
          </a:p>
        </p:txBody>
      </p:sp>
      <p:sp>
        <p:nvSpPr>
          <p:cNvPr id="2" name="Slide Number Placeholder 1"/>
          <p:cNvSpPr>
            <a:spLocks noGrp="1"/>
          </p:cNvSpPr>
          <p:nvPr>
            <p:ph type="sldNum" sz="quarter" idx="10"/>
          </p:nvPr>
        </p:nvSpPr>
        <p:spPr/>
        <p:txBody>
          <a:bodyPr/>
          <a:lstStyle/>
          <a:p>
            <a:fld id="{7C414AED-89CE-4A48-8B2B-1B3A5C68EA2A}" type="slidenum">
              <a:rPr lang="en-US" smtClean="0"/>
              <a:t>16</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255" y="1424226"/>
            <a:ext cx="9485194" cy="485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06495"/>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indent="0" eaLnBrk="1" hangingPunct="1"/>
            <a:r>
              <a:rPr lang="en-US" altLang="en-US" b="1" dirty="0">
                <a:effectLst/>
                <a:latin typeface="Times New Roman" panose="02020603050405020304" pitchFamily="18" charset="0"/>
                <a:cs typeface="Times New Roman" panose="02020603050405020304" pitchFamily="18" charset="0"/>
              </a:rPr>
              <a:t>Agency ID Code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1"/>
            <a:ext cx="9855200" cy="42814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2431130742"/>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User Registration Form</a:t>
            </a:r>
          </a:p>
        </p:txBody>
      </p:sp>
      <p:sp>
        <p:nvSpPr>
          <p:cNvPr id="4" name="Slide Number Placeholder 3"/>
          <p:cNvSpPr>
            <a:spLocks noGrp="1"/>
          </p:cNvSpPr>
          <p:nvPr>
            <p:ph type="sldNum" sz="quarter" idx="10"/>
          </p:nvPr>
        </p:nvSpPr>
        <p:spPr/>
        <p:txBody>
          <a:bodyPr/>
          <a:lstStyle/>
          <a:p>
            <a:pPr>
              <a:defRPr/>
            </a:pPr>
            <a:fld id="{94ED091C-A1E3-4D2F-838F-2AF3D4B9D92A}" type="slidenum">
              <a:rPr lang="en-US" smtClean="0"/>
              <a:pPr>
                <a:defRPr/>
              </a:pPr>
              <a:t>18</a:t>
            </a:fld>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538" y="1446030"/>
            <a:ext cx="9007524" cy="257809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6537" y="4024124"/>
            <a:ext cx="9007524" cy="2376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37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69993" y="95534"/>
            <a:ext cx="9799093" cy="1007778"/>
          </a:xfrm>
        </p:spPr>
        <p:txBody>
          <a:bodyPr/>
          <a:lstStyle/>
          <a:p>
            <a:pPr indent="0" eaLnBrk="1" hangingPunct="1"/>
            <a:r>
              <a:rPr lang="en-US" altLang="en-US" b="1" dirty="0">
                <a:effectLst/>
                <a:latin typeface="Times New Roman" panose="02020603050405020304" pitchFamily="18" charset="0"/>
                <a:cs typeface="Times New Roman" panose="02020603050405020304" pitchFamily="18" charset="0"/>
              </a:rPr>
              <a:t>Compensation Service</a:t>
            </a:r>
          </a:p>
        </p:txBody>
      </p:sp>
      <p:sp>
        <p:nvSpPr>
          <p:cNvPr id="19459" name="Rectangle 3"/>
          <p:cNvSpPr>
            <a:spLocks noChangeArrowheads="1"/>
          </p:cNvSpPr>
          <p:nvPr/>
        </p:nvSpPr>
        <p:spPr bwMode="auto">
          <a:xfrm>
            <a:off x="4913439" y="2667000"/>
            <a:ext cx="290329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2800" dirty="0">
                <a:solidFill>
                  <a:schemeClr val="tx1"/>
                </a:solidFill>
                <a:latin typeface="Times New Roman" panose="02020603050405020304" pitchFamily="18" charset="0"/>
              </a:rPr>
              <a:t>User ID and </a:t>
            </a:r>
            <a:br>
              <a:rPr lang="en-US" altLang="en-US" sz="2800" dirty="0">
                <a:solidFill>
                  <a:schemeClr val="tx1"/>
                </a:solidFill>
                <a:latin typeface="Times New Roman" panose="02020603050405020304" pitchFamily="18" charset="0"/>
              </a:rPr>
            </a:br>
            <a:r>
              <a:rPr lang="en-US" altLang="en-US" sz="2800" dirty="0">
                <a:solidFill>
                  <a:schemeClr val="tx1"/>
                </a:solidFill>
                <a:latin typeface="Times New Roman" panose="02020603050405020304" pitchFamily="18" charset="0"/>
              </a:rPr>
              <a:t>Strong passwords</a:t>
            </a:r>
          </a:p>
        </p:txBody>
      </p:sp>
      <p:sp>
        <p:nvSpPr>
          <p:cNvPr id="2" name="Slide Number Placeholder 1"/>
          <p:cNvSpPr>
            <a:spLocks noGrp="1"/>
          </p:cNvSpPr>
          <p:nvPr>
            <p:ph type="sldNum" sz="quarter" idx="10"/>
          </p:nvPr>
        </p:nvSpPr>
        <p:spPr/>
        <p:txBody>
          <a:bodyPr/>
          <a:lstStyle/>
          <a:p>
            <a:fld id="{7C414AED-89CE-4A48-8B2B-1B3A5C68EA2A}" type="slidenum">
              <a:rPr lang="en-US" smtClean="0"/>
              <a:t>19</a:t>
            </a:fld>
            <a:endParaRPr lang="en-US"/>
          </a:p>
        </p:txBody>
      </p:sp>
    </p:spTree>
    <p:extLst>
      <p:ext uri="{BB962C8B-B14F-4D97-AF65-F5344CB8AC3E}">
        <p14:creationId xmlns:p14="http://schemas.microsoft.com/office/powerpoint/2010/main" val="395483228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4728F830-42DA-493A-834E-77448722BE40}" type="slidenum">
              <a:rPr lang="en-US" smtClean="0"/>
              <a:pPr>
                <a:defRPr/>
              </a:pPr>
              <a:t>2</a:t>
            </a:fld>
            <a:endParaRPr lang="en-US" dirty="0"/>
          </a:p>
        </p:txBody>
      </p:sp>
      <p:sp>
        <p:nvSpPr>
          <p:cNvPr id="4" name="Slide Number Placeholder 3"/>
          <p:cNvSpPr txBox="1">
            <a:spLocks noGrp="1"/>
          </p:cNvSpPr>
          <p:nvPr/>
        </p:nvSpPr>
        <p:spPr bwMode="auto">
          <a:xfrm>
            <a:off x="10566400" y="6356350"/>
            <a:ext cx="1625600" cy="457200"/>
          </a:xfrm>
          <a:prstGeom prst="rect">
            <a:avLst/>
          </a:prstGeom>
          <a:noFill/>
          <a:ln>
            <a:miter lim="800000"/>
            <a:headEnd/>
            <a:tailEnd/>
          </a:ln>
        </p:spPr>
        <p:txBody>
          <a:bodyPr lIns="92075" tIns="46038" rIns="92075" bIns="46038" anchor="ctr" anchorCtr="1"/>
          <a:lstStyle/>
          <a:p>
            <a:pPr algn="ctr" eaLnBrk="0" hangingPunct="0">
              <a:defRPr/>
            </a:pPr>
            <a:fld id="{8C3FE827-57D5-4F4F-A388-2605371E15CC}" type="slidenum">
              <a:rPr lang="en-US" sz="1600" b="1" i="1">
                <a:solidFill>
                  <a:srgbClr val="1D3275"/>
                </a:solidFill>
                <a:effectLst>
                  <a:outerShdw blurRad="38100" dist="38100" dir="2700000" algn="tl">
                    <a:srgbClr val="C0C0C0"/>
                  </a:outerShdw>
                </a:effectLst>
                <a:latin typeface="Times New Roman" panose="02020603050405020304" pitchFamily="18" charset="0"/>
              </a:rPr>
              <a:pPr algn="ctr" eaLnBrk="0" hangingPunct="0">
                <a:defRPr/>
              </a:pPr>
              <a:t>2</a:t>
            </a:fld>
            <a:endParaRPr lang="en-US" sz="1600" b="1" i="1" dirty="0">
              <a:solidFill>
                <a:srgbClr val="1D3275"/>
              </a:solidFill>
              <a:effectLst>
                <a:outerShdw blurRad="38100" dist="38100" dir="2700000" algn="tl">
                  <a:srgbClr val="C0C0C0"/>
                </a:outerShdw>
              </a:effectLst>
              <a:latin typeface="Times New Roman" panose="02020603050405020304" pitchFamily="18" charset="0"/>
            </a:endParaRPr>
          </a:p>
        </p:txBody>
      </p:sp>
      <p:sp>
        <p:nvSpPr>
          <p:cNvPr id="4100" name="Rectangle 6"/>
          <p:cNvSpPr>
            <a:spLocks noGrp="1" noChangeArrowheads="1"/>
          </p:cNvSpPr>
          <p:nvPr>
            <p:ph type="body" idx="1"/>
          </p:nvPr>
        </p:nvSpPr>
        <p:spPr>
          <a:xfrm>
            <a:off x="711200" y="1447800"/>
            <a:ext cx="11176000" cy="4800600"/>
          </a:xfrm>
        </p:spPr>
        <p:txBody>
          <a:bodyPr/>
          <a:lstStyle/>
          <a:p>
            <a:pPr eaLnBrk="1" hangingPunct="1">
              <a:lnSpc>
                <a:spcPct val="90000"/>
              </a:lnSpc>
            </a:pPr>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dirty="0">
                <a:solidFill>
                  <a:schemeClr val="tx1"/>
                </a:solidFill>
                <a:latin typeface="Times New Roman" panose="02020603050405020304" pitchFamily="18" charset="0"/>
                <a:cs typeface="Times New Roman" panose="02020603050405020304" pitchFamily="18" charset="0"/>
              </a:rPr>
              <a:t>Understand what records are available through DPRIS Web and what must continue to be ordered through PIES</a:t>
            </a:r>
          </a:p>
          <a:p>
            <a:pPr eaLnBrk="1" hangingPunct="1">
              <a:lnSpc>
                <a:spcPct val="90000"/>
              </a:lnSpc>
              <a:buFont typeface="Wingdings" pitchFamily="2" charset="2"/>
              <a:buNone/>
            </a:pPr>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dirty="0">
                <a:solidFill>
                  <a:schemeClr val="tx1"/>
                </a:solidFill>
                <a:latin typeface="Times New Roman" panose="02020603050405020304" pitchFamily="18" charset="0"/>
                <a:cs typeface="Times New Roman" panose="02020603050405020304" pitchFamily="18" charset="0"/>
              </a:rPr>
              <a:t>Understand your role and responsibilities as a DPRIS Web User</a:t>
            </a:r>
          </a:p>
          <a:p>
            <a:pPr eaLnBrk="1" hangingPunct="1">
              <a:lnSpc>
                <a:spcPct val="90000"/>
              </a:lnSpc>
              <a:buFont typeface="Wingdings" pitchFamily="2" charset="2"/>
              <a:buNone/>
            </a:pPr>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dirty="0">
                <a:solidFill>
                  <a:schemeClr val="tx1"/>
                </a:solidFill>
                <a:latin typeface="Times New Roman" panose="02020603050405020304" pitchFamily="18" charset="0"/>
                <a:cs typeface="Times New Roman" panose="02020603050405020304" pitchFamily="18" charset="0"/>
              </a:rPr>
              <a:t>Become a registered user of DPRIS Web</a:t>
            </a:r>
          </a:p>
          <a:p>
            <a:pPr eaLnBrk="1" hangingPunct="1">
              <a:lnSpc>
                <a:spcPct val="90000"/>
              </a:lnSpc>
            </a:pPr>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lnSpc>
                <a:spcPct val="90000"/>
              </a:lnSpc>
            </a:pPr>
            <a:r>
              <a:rPr lang="en-US" altLang="en-US" dirty="0">
                <a:solidFill>
                  <a:schemeClr val="tx1"/>
                </a:solidFill>
                <a:latin typeface="Times New Roman" panose="02020603050405020304" pitchFamily="18" charset="0"/>
                <a:cs typeface="Times New Roman" panose="02020603050405020304" pitchFamily="18" charset="0"/>
              </a:rPr>
              <a:t>Become familiar with DPRIS Web Site</a:t>
            </a:r>
          </a:p>
          <a:p>
            <a:pPr>
              <a:lnSpc>
                <a:spcPct val="150000"/>
              </a:lnSpc>
              <a:buClr>
                <a:srgbClr val="1D3275"/>
              </a:buClr>
              <a:buFont typeface="Wingdings" pitchFamily="2" charset="2"/>
              <a:buNone/>
              <a:defRPr/>
            </a:pPr>
            <a:endParaRPr lang="en-US" kern="1200" dirty="0">
              <a:solidFill>
                <a:schemeClr val="tx1"/>
              </a:solidFill>
              <a:latin typeface="Times New Roman" panose="02020603050405020304" pitchFamily="18" charset="0"/>
              <a:cs typeface="Times New Roman" panose="02020603050405020304" pitchFamily="18" charset="0"/>
            </a:endParaRPr>
          </a:p>
        </p:txBody>
      </p:sp>
      <p:sp>
        <p:nvSpPr>
          <p:cNvPr id="502786" name="Rectangle 2"/>
          <p:cNvSpPr>
            <a:spLocks noGrp="1" noChangeArrowheads="1"/>
          </p:cNvSpPr>
          <p:nvPr>
            <p:ph type="title"/>
          </p:nvPr>
        </p:nvSpPr>
        <p:spPr>
          <a:xfrm>
            <a:off x="2336800" y="0"/>
            <a:ext cx="8636000" cy="882650"/>
          </a:xfrm>
        </p:spPr>
        <p:txBody>
          <a:bodyPr/>
          <a:lstStyle/>
          <a:p>
            <a:pPr>
              <a:defRPr/>
            </a:pPr>
            <a:r>
              <a:rPr lang="en-US" dirty="0">
                <a:latin typeface="Times New Roman" panose="02020603050405020304" pitchFamily="18" charset="0"/>
                <a:cs typeface="Times New Roman" panose="02020603050405020304" pitchFamily="18" charset="0"/>
              </a:rPr>
              <a:t>Lesson Objectives</a:t>
            </a:r>
          </a:p>
        </p:txBody>
      </p:sp>
    </p:spTree>
    <p:extLst>
      <p:ext uri="{BB962C8B-B14F-4D97-AF65-F5344CB8AC3E}">
        <p14:creationId xmlns:p14="http://schemas.microsoft.com/office/powerpoint/2010/main" val="22621295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User ID</a:t>
            </a:r>
          </a:p>
        </p:txBody>
      </p:sp>
      <p:sp>
        <p:nvSpPr>
          <p:cNvPr id="20483" name="Rectangle 3"/>
          <p:cNvSpPr>
            <a:spLocks noChangeArrowheads="1"/>
          </p:cNvSpPr>
          <p:nvPr/>
        </p:nvSpPr>
        <p:spPr bwMode="auto">
          <a:xfrm>
            <a:off x="609600" y="1600200"/>
            <a:ext cx="10668000" cy="21717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10287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en-US" altLang="en-US" sz="3600" b="0" dirty="0">
              <a:solidFill>
                <a:schemeClr val="tx1"/>
              </a:solidFill>
              <a:latin typeface="Times New Roman" panose="02020603050405020304" pitchFamily="18" charset="0"/>
            </a:endParaRPr>
          </a:p>
        </p:txBody>
      </p:sp>
      <p:sp>
        <p:nvSpPr>
          <p:cNvPr id="29700" name="Rectangle 4"/>
          <p:cNvSpPr>
            <a:spLocks noChangeArrowheads="1"/>
          </p:cNvSpPr>
          <p:nvPr/>
        </p:nvSpPr>
        <p:spPr bwMode="auto">
          <a:xfrm>
            <a:off x="1117600" y="3733800"/>
            <a:ext cx="10363200" cy="3124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buFont typeface="Wingdings" pitchFamily="2" charset="2"/>
              <a:buNone/>
            </a:pPr>
            <a:endParaRPr lang="en-US" altLang="en-US" sz="3700" b="0" dirty="0">
              <a:solidFill>
                <a:schemeClr val="tx1"/>
              </a:solidFill>
              <a:latin typeface="Times New Roman" panose="02020603050405020304" pitchFamily="18" charset="0"/>
            </a:endParaRPr>
          </a:p>
        </p:txBody>
      </p:sp>
      <p:sp>
        <p:nvSpPr>
          <p:cNvPr id="29701" name="Rectangle 5"/>
          <p:cNvSpPr>
            <a:spLocks noChangeArrowheads="1"/>
          </p:cNvSpPr>
          <p:nvPr/>
        </p:nvSpPr>
        <p:spPr bwMode="auto">
          <a:xfrm>
            <a:off x="1016000" y="4495800"/>
            <a:ext cx="10363200" cy="14478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buFont typeface="Wingdings" pitchFamily="2" charset="2"/>
              <a:buNone/>
            </a:pPr>
            <a:endParaRPr lang="en-US" altLang="en-US" sz="3700" b="0" dirty="0">
              <a:solidFill>
                <a:schemeClr val="tx1"/>
              </a:solidFill>
              <a:latin typeface="Times New Roman" panose="02020603050405020304" pitchFamily="18" charset="0"/>
            </a:endParaRPr>
          </a:p>
        </p:txBody>
      </p:sp>
      <p:sp>
        <p:nvSpPr>
          <p:cNvPr id="3" name="Rectangle 2"/>
          <p:cNvSpPr/>
          <p:nvPr/>
        </p:nvSpPr>
        <p:spPr>
          <a:xfrm>
            <a:off x="832444" y="1691068"/>
            <a:ext cx="10594523" cy="3539430"/>
          </a:xfrm>
          <a:prstGeom prst="rect">
            <a:avLst/>
          </a:prstGeom>
        </p:spPr>
        <p:txBody>
          <a:bodyPr wrap="square">
            <a:spAutoFit/>
          </a:bodyPr>
          <a:lstStyle/>
          <a:p>
            <a:r>
              <a:rPr lang="en-US" sz="2800" dirty="0">
                <a:latin typeface="Times New Roman" panose="02020603050405020304" pitchFamily="18" charset="0"/>
              </a:rPr>
              <a:t>VBA has determined that VARO shall use their VA email address as their DPRIS User ID</a:t>
            </a:r>
          </a:p>
          <a:p>
            <a:endParaRPr lang="en-US" sz="2800" dirty="0">
              <a:latin typeface="Times New Roman" panose="02020603050405020304" pitchFamily="18" charset="0"/>
            </a:endParaRPr>
          </a:p>
          <a:p>
            <a:endParaRPr lang="en-US" sz="2800" dirty="0">
              <a:latin typeface="Times New Roman" panose="02020603050405020304" pitchFamily="18" charset="0"/>
            </a:endParaRPr>
          </a:p>
          <a:p>
            <a:r>
              <a:rPr lang="en-US" sz="2800" dirty="0">
                <a:latin typeface="Times New Roman" panose="02020603050405020304" pitchFamily="18" charset="0"/>
              </a:rPr>
              <a:t>				First.LastName@va.gov</a:t>
            </a:r>
          </a:p>
          <a:p>
            <a:pPr algn="ctr"/>
            <a:r>
              <a:rPr lang="en-US" sz="2800" dirty="0">
                <a:latin typeface="Times New Roman" panose="02020603050405020304" pitchFamily="18" charset="0"/>
              </a:rPr>
              <a:t>or</a:t>
            </a:r>
          </a:p>
          <a:p>
            <a:pPr algn="ctr"/>
            <a:r>
              <a:rPr lang="en-US" sz="2800" dirty="0">
                <a:latin typeface="Times New Roman" panose="02020603050405020304" pitchFamily="18" charset="0"/>
              </a:rPr>
              <a:t>First.LastName1@va.gov</a:t>
            </a:r>
          </a:p>
          <a:p>
            <a:endParaRPr lang="en-US" sz="2800" dirty="0">
              <a:latin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20</a:t>
            </a:fld>
            <a:endParaRPr lang="en-US"/>
          </a:p>
        </p:txBody>
      </p:sp>
    </p:spTree>
    <p:extLst>
      <p:ext uri="{BB962C8B-B14F-4D97-AF65-F5344CB8AC3E}">
        <p14:creationId xmlns:p14="http://schemas.microsoft.com/office/powerpoint/2010/main" val="268721917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dissolve">
                                      <p:cBhvr>
                                        <p:cTn id="7" dur="500"/>
                                        <p:tgtEl>
                                          <p:spTgt spid="29700">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nodePh="1">
                                  <p:stCondLst>
                                    <p:cond delay="2000"/>
                                  </p:stCondLst>
                                  <p:endCondLst>
                                    <p:cond evt="begin" delay="0">
                                      <p:tn val="9"/>
                                    </p:cond>
                                  </p:endCondLst>
                                  <p:childTnLst>
                                    <p:set>
                                      <p:cBhvr>
                                        <p:cTn id="10" dur="1" fill="hold">
                                          <p:stCondLst>
                                            <p:cond delay="0"/>
                                          </p:stCondLst>
                                        </p:cTn>
                                        <p:tgtEl>
                                          <p:spTgt spid="29701">
                                            <p:txEl>
                                              <p:pRg st="0" end="0"/>
                                            </p:txEl>
                                          </p:spTgt>
                                        </p:tgtEl>
                                        <p:attrNameLst>
                                          <p:attrName>style.visibility</p:attrName>
                                        </p:attrNameLst>
                                      </p:cBhvr>
                                      <p:to>
                                        <p:strVal val="visible"/>
                                      </p:to>
                                    </p:set>
                                    <p:animEffect transition="in" filter="dissolve">
                                      <p:cBhvr>
                                        <p:cTn id="11" dur="500"/>
                                        <p:tgtEl>
                                          <p:spTgt spid="297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advAuto="2000"/>
      <p:bldP spid="29701" grpId="0" build="p" autoUpdateAnimBg="0" advAuto="200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183642" y="49307"/>
            <a:ext cx="9908274"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Strong Passwords</a:t>
            </a:r>
          </a:p>
        </p:txBody>
      </p:sp>
      <p:sp>
        <p:nvSpPr>
          <p:cNvPr id="35849" name="Rectangle 9"/>
          <p:cNvSpPr>
            <a:spLocks noChangeArrowheads="1"/>
          </p:cNvSpPr>
          <p:nvPr/>
        </p:nvSpPr>
        <p:spPr bwMode="auto">
          <a:xfrm>
            <a:off x="621047" y="2438400"/>
            <a:ext cx="5419145" cy="3886200"/>
          </a:xfrm>
          <a:prstGeom prst="rect">
            <a:avLst/>
          </a:prstGeom>
          <a:ln/>
          <a:extLst/>
        </p:spPr>
        <p:style>
          <a:lnRef idx="2">
            <a:schemeClr val="accent3"/>
          </a:lnRef>
          <a:fillRef idx="1">
            <a:schemeClr val="lt1"/>
          </a:fillRef>
          <a:effectRef idx="0">
            <a:schemeClr val="accent3"/>
          </a:effectRef>
          <a:fontRef idx="minor">
            <a:schemeClr val="dk1"/>
          </a:fontRef>
        </p:style>
        <p:txBody>
          <a:bodyPr bIns="91440"/>
          <a:lstStyle/>
          <a:p>
            <a:pPr marL="342900" indent="-342900" algn="l">
              <a:lnSpc>
                <a:spcPct val="85000"/>
              </a:lnSpc>
              <a:spcBef>
                <a:spcPct val="35000"/>
              </a:spcBef>
              <a:buFont typeface="Arial" panose="020B0604020202020204" pitchFamily="34" charset="0"/>
              <a:buChar char="•"/>
              <a:defRPr/>
            </a:pPr>
            <a:r>
              <a:rPr lang="en-US" sz="2400" dirty="0">
                <a:latin typeface="Times New Roman" panose="02020603050405020304" pitchFamily="18" charset="0"/>
              </a:rPr>
              <a:t>Minimum of 15 characters</a:t>
            </a:r>
          </a:p>
          <a:p>
            <a:pPr marL="342900" indent="-342900" algn="l">
              <a:lnSpc>
                <a:spcPct val="85000"/>
              </a:lnSpc>
              <a:spcBef>
                <a:spcPct val="35000"/>
              </a:spcBef>
              <a:buFont typeface="Arial" panose="020B0604020202020204" pitchFamily="34" charset="0"/>
              <a:buChar char="•"/>
              <a:defRPr/>
            </a:pPr>
            <a:r>
              <a:rPr lang="en-US" sz="2400" dirty="0">
                <a:latin typeface="Times New Roman" panose="02020603050405020304" pitchFamily="18" charset="0"/>
              </a:rPr>
              <a:t>Minimum of one upper case alpha character</a:t>
            </a:r>
          </a:p>
          <a:p>
            <a:pPr marL="342900" indent="-342900" algn="l">
              <a:lnSpc>
                <a:spcPct val="85000"/>
              </a:lnSpc>
              <a:spcBef>
                <a:spcPct val="35000"/>
              </a:spcBef>
              <a:buFont typeface="Arial" panose="020B0604020202020204" pitchFamily="34" charset="0"/>
              <a:buChar char="•"/>
              <a:defRPr/>
            </a:pPr>
            <a:r>
              <a:rPr lang="en-US" sz="2400" dirty="0">
                <a:latin typeface="Times New Roman" panose="02020603050405020304" pitchFamily="18" charset="0"/>
              </a:rPr>
              <a:t>Minimum of one lower case alpha character</a:t>
            </a:r>
          </a:p>
          <a:p>
            <a:pPr marL="342900" indent="-342900" algn="l">
              <a:lnSpc>
                <a:spcPct val="85000"/>
              </a:lnSpc>
              <a:spcBef>
                <a:spcPct val="35000"/>
              </a:spcBef>
              <a:buFont typeface="Arial" panose="020B0604020202020204" pitchFamily="34" charset="0"/>
              <a:buChar char="•"/>
              <a:defRPr/>
            </a:pPr>
            <a:r>
              <a:rPr lang="en-US" sz="2400" dirty="0">
                <a:latin typeface="Times New Roman" panose="02020603050405020304" pitchFamily="18" charset="0"/>
              </a:rPr>
              <a:t>Minimum of one numeric character</a:t>
            </a:r>
          </a:p>
          <a:p>
            <a:pPr marL="342900" indent="-342900" algn="l">
              <a:lnSpc>
                <a:spcPct val="85000"/>
              </a:lnSpc>
              <a:spcBef>
                <a:spcPct val="35000"/>
              </a:spcBef>
              <a:buFont typeface="Arial" panose="020B0604020202020204" pitchFamily="34" charset="0"/>
              <a:buChar char="•"/>
              <a:defRPr/>
            </a:pPr>
            <a:r>
              <a:rPr lang="en-US" sz="2400" dirty="0">
                <a:latin typeface="Times New Roman" panose="02020603050405020304" pitchFamily="18" charset="0"/>
              </a:rPr>
              <a:t>Minimum of one special character:  !  @  #  $  %  &amp;  *  (  )  -  _  =   ,  .  ;  :  ’  ”</a:t>
            </a:r>
          </a:p>
        </p:txBody>
      </p:sp>
      <p:sp>
        <p:nvSpPr>
          <p:cNvPr id="35850" name="Rectangle 10"/>
          <p:cNvSpPr>
            <a:spLocks noChangeArrowheads="1"/>
          </p:cNvSpPr>
          <p:nvPr/>
        </p:nvSpPr>
        <p:spPr bwMode="auto">
          <a:xfrm>
            <a:off x="6323527" y="2438400"/>
            <a:ext cx="5665273" cy="3730580"/>
          </a:xfrm>
          <a:prstGeom prst="rect">
            <a:avLst/>
          </a:prstGeom>
          <a:ln/>
          <a:extLst/>
        </p:spPr>
        <p:style>
          <a:lnRef idx="2">
            <a:schemeClr val="accent3"/>
          </a:lnRef>
          <a:fillRef idx="1">
            <a:schemeClr val="lt1"/>
          </a:fillRef>
          <a:effectRef idx="0">
            <a:schemeClr val="accent3"/>
          </a:effectRef>
          <a:fontRef idx="minor">
            <a:schemeClr val="dk1"/>
          </a:fontRef>
        </p:style>
        <p:txBody>
          <a:bodyPr bIns="91440"/>
          <a:lstStyle/>
          <a:p>
            <a:pPr marL="285750" indent="-285750" algn="l">
              <a:lnSpc>
                <a:spcPct val="85000"/>
              </a:lnSpc>
              <a:spcBef>
                <a:spcPct val="35000"/>
              </a:spcBef>
              <a:buFont typeface="Times New Roman" panose="02020603050405020304" pitchFamily="18" charset="0"/>
              <a:buChar char="•"/>
              <a:defRPr/>
            </a:pPr>
            <a:r>
              <a:rPr lang="en-US" sz="2400" dirty="0">
                <a:solidFill>
                  <a:schemeClr val="tx1"/>
                </a:solidFill>
                <a:latin typeface="Times New Roman" panose="02020603050405020304" pitchFamily="18" charset="0"/>
              </a:rPr>
              <a:t>A space...Example: US </a:t>
            </a:r>
            <a:r>
              <a:rPr lang="en-US" sz="2400" dirty="0" err="1">
                <a:solidFill>
                  <a:schemeClr val="tx1"/>
                </a:solidFill>
                <a:latin typeface="Times New Roman" panose="02020603050405020304" pitchFamily="18" charset="0"/>
              </a:rPr>
              <a:t>Gov</a:t>
            </a:r>
            <a:endParaRPr lang="en-US" sz="2400" dirty="0">
              <a:solidFill>
                <a:schemeClr val="tx1"/>
              </a:solidFill>
              <a:latin typeface="Times New Roman" panose="02020603050405020304" pitchFamily="18" charset="0"/>
            </a:endParaRPr>
          </a:p>
          <a:p>
            <a:pPr marL="228600" indent="-342900">
              <a:lnSpc>
                <a:spcPct val="85000"/>
              </a:lnSpc>
              <a:spcBef>
                <a:spcPct val="35000"/>
              </a:spcBef>
              <a:buFont typeface="Times New Roman" panose="02020603050405020304" pitchFamily="18" charset="0"/>
              <a:buChar char="•"/>
              <a:defRPr/>
            </a:pPr>
            <a:r>
              <a:rPr lang="en-US" sz="2400" dirty="0">
                <a:solidFill>
                  <a:schemeClr val="tx1"/>
                </a:solidFill>
                <a:latin typeface="Times New Roman" panose="02020603050405020304" pitchFamily="18" charset="0"/>
              </a:rPr>
              <a:t>Consecutive characters: Example: 123,        </a:t>
            </a:r>
            <a:r>
              <a:rPr lang="en-US" sz="2400" dirty="0" err="1">
                <a:solidFill>
                  <a:schemeClr val="tx1"/>
                </a:solidFill>
                <a:latin typeface="Times New Roman" panose="02020603050405020304" pitchFamily="18" charset="0"/>
              </a:rPr>
              <a:t>abc</a:t>
            </a:r>
            <a:r>
              <a:rPr lang="en-US" sz="2400" dirty="0">
                <a:solidFill>
                  <a:schemeClr val="tx1"/>
                </a:solidFill>
                <a:latin typeface="Times New Roman" panose="02020603050405020304" pitchFamily="18" charset="0"/>
              </a:rPr>
              <a:t>, 654, </a:t>
            </a:r>
            <a:r>
              <a:rPr lang="en-US" sz="2400" dirty="0" err="1">
                <a:solidFill>
                  <a:schemeClr val="tx1"/>
                </a:solidFill>
                <a:latin typeface="Times New Roman" panose="02020603050405020304" pitchFamily="18" charset="0"/>
              </a:rPr>
              <a:t>yxw</a:t>
            </a:r>
            <a:r>
              <a:rPr lang="en-US" sz="2400" dirty="0">
                <a:solidFill>
                  <a:schemeClr val="tx1"/>
                </a:solidFill>
                <a:latin typeface="Times New Roman" panose="02020603050405020304" pitchFamily="18" charset="0"/>
              </a:rPr>
              <a:t> </a:t>
            </a:r>
          </a:p>
          <a:p>
            <a:pPr marL="342900" indent="-342900">
              <a:lnSpc>
                <a:spcPct val="85000"/>
              </a:lnSpc>
              <a:spcBef>
                <a:spcPct val="35000"/>
              </a:spcBef>
              <a:buFont typeface="Times New Roman" panose="02020603050405020304" pitchFamily="18" charset="0"/>
              <a:buChar char="•"/>
              <a:defRPr/>
            </a:pPr>
            <a:r>
              <a:rPr lang="en-US" sz="2400" dirty="0">
                <a:solidFill>
                  <a:schemeClr val="tx1"/>
                </a:solidFill>
                <a:latin typeface="Times New Roman" panose="02020603050405020304" pitchFamily="18" charset="0"/>
              </a:rPr>
              <a:t>Duplicate characters: 11, </a:t>
            </a:r>
            <a:r>
              <a:rPr lang="en-US" sz="2400" dirty="0" err="1">
                <a:solidFill>
                  <a:schemeClr val="tx1"/>
                </a:solidFill>
                <a:latin typeface="Times New Roman" panose="02020603050405020304" pitchFamily="18" charset="0"/>
              </a:rPr>
              <a:t>ee</a:t>
            </a:r>
            <a:r>
              <a:rPr lang="en-US" sz="2400" dirty="0">
                <a:solidFill>
                  <a:schemeClr val="tx1"/>
                </a:solidFill>
                <a:latin typeface="Times New Roman" panose="02020603050405020304" pitchFamily="18" charset="0"/>
              </a:rPr>
              <a:t>, TT, $$, Aa, 55,$$</a:t>
            </a:r>
          </a:p>
          <a:p>
            <a:pPr marL="342900" indent="-342900">
              <a:lnSpc>
                <a:spcPct val="85000"/>
              </a:lnSpc>
              <a:spcBef>
                <a:spcPct val="35000"/>
              </a:spcBef>
              <a:buFont typeface="Times New Roman" panose="02020603050405020304" pitchFamily="18" charset="0"/>
              <a:buChar char="•"/>
              <a:defRPr/>
            </a:pPr>
            <a:r>
              <a:rPr lang="en-US" sz="2400" dirty="0">
                <a:solidFill>
                  <a:schemeClr val="tx1"/>
                </a:solidFill>
                <a:latin typeface="Times New Roman" panose="02020603050405020304" pitchFamily="18" charset="0"/>
              </a:rPr>
              <a:t>Any character used more than 2 times</a:t>
            </a:r>
          </a:p>
          <a:p>
            <a:pPr marL="342900" indent="-342900">
              <a:lnSpc>
                <a:spcPct val="85000"/>
              </a:lnSpc>
              <a:spcBef>
                <a:spcPct val="35000"/>
              </a:spcBef>
              <a:buFont typeface="Times New Roman" panose="02020603050405020304" pitchFamily="18" charset="0"/>
              <a:buChar char="•"/>
              <a:defRPr/>
            </a:pPr>
            <a:r>
              <a:rPr lang="en-US" sz="2400" dirty="0">
                <a:solidFill>
                  <a:schemeClr val="tx1"/>
                </a:solidFill>
                <a:latin typeface="Times New Roman" panose="02020603050405020304" pitchFamily="18" charset="0"/>
              </a:rPr>
              <a:t>Alabama</a:t>
            </a:r>
          </a:p>
        </p:txBody>
      </p:sp>
      <p:sp>
        <p:nvSpPr>
          <p:cNvPr id="35851" name="Text Box 11"/>
          <p:cNvSpPr txBox="1">
            <a:spLocks noChangeArrowheads="1"/>
          </p:cNvSpPr>
          <p:nvPr/>
        </p:nvSpPr>
        <p:spPr bwMode="auto">
          <a:xfrm>
            <a:off x="621047" y="1878169"/>
            <a:ext cx="5588000" cy="553998"/>
          </a:xfrm>
          <a:prstGeom prst="rect">
            <a:avLst/>
          </a:prstGeom>
          <a:noFill/>
          <a:ln>
            <a:noFill/>
          </a:ln>
          <a:effectLst/>
          <a:extLst/>
        </p:spPr>
        <p:txBody>
          <a:bodyPr wrap="square">
            <a:spAutoFit/>
          </a:bodyPr>
          <a:lstStyle/>
          <a:p>
            <a:pPr>
              <a:lnSpc>
                <a:spcPct val="85000"/>
              </a:lnSpc>
              <a:spcBef>
                <a:spcPct val="35000"/>
              </a:spcBef>
              <a:buClr>
                <a:srgbClr val="FEB932"/>
              </a:buClr>
              <a:defRPr/>
            </a:pPr>
            <a:r>
              <a:rPr lang="en-US" sz="2400" b="1" u="sng" dirty="0">
                <a:latin typeface="Times New Roman" panose="02020603050405020304" pitchFamily="18" charset="0"/>
              </a:rPr>
              <a:t>Must Have</a:t>
            </a:r>
          </a:p>
          <a:p>
            <a:pPr>
              <a:lnSpc>
                <a:spcPct val="85000"/>
              </a:lnSpc>
              <a:spcBef>
                <a:spcPct val="35000"/>
              </a:spcBef>
              <a:buClr>
                <a:srgbClr val="FEB932"/>
              </a:buClr>
              <a:defRPr/>
            </a:pPr>
            <a:endParaRPr lang="en-US" sz="800" b="1" u="sng" dirty="0">
              <a:solidFill>
                <a:srgbClr val="FDFDFD"/>
              </a:solidFill>
              <a:effectLst>
                <a:outerShdw blurRad="38100" dist="38100" dir="2700000" algn="tl">
                  <a:srgbClr val="000000"/>
                </a:outerShdw>
              </a:effectLst>
              <a:latin typeface="Times New Roman" panose="02020603050405020304" pitchFamily="18" charset="0"/>
            </a:endParaRPr>
          </a:p>
        </p:txBody>
      </p:sp>
      <p:sp>
        <p:nvSpPr>
          <p:cNvPr id="35853" name="Text Box 13"/>
          <p:cNvSpPr txBox="1">
            <a:spLocks noChangeArrowheads="1"/>
          </p:cNvSpPr>
          <p:nvPr/>
        </p:nvSpPr>
        <p:spPr bwMode="auto">
          <a:xfrm>
            <a:off x="6502400" y="1905000"/>
            <a:ext cx="5486400" cy="553998"/>
          </a:xfrm>
          <a:prstGeom prst="rect">
            <a:avLst/>
          </a:prstGeom>
          <a:noFill/>
          <a:ln>
            <a:noFill/>
          </a:ln>
          <a:effectLst/>
          <a:extLst/>
        </p:spPr>
        <p:txBody>
          <a:bodyPr wrap="square">
            <a:spAutoFit/>
          </a:bodyPr>
          <a:lstStyle/>
          <a:p>
            <a:pPr>
              <a:lnSpc>
                <a:spcPct val="85000"/>
              </a:lnSpc>
              <a:spcBef>
                <a:spcPct val="35000"/>
              </a:spcBef>
              <a:buClr>
                <a:srgbClr val="FEB932"/>
              </a:buClr>
              <a:defRPr/>
            </a:pPr>
            <a:r>
              <a:rPr lang="en-US" sz="2400" b="1" u="sng" dirty="0">
                <a:latin typeface="Times New Roman" panose="02020603050405020304" pitchFamily="18" charset="0"/>
              </a:rPr>
              <a:t>Must Not Have</a:t>
            </a:r>
          </a:p>
          <a:p>
            <a:pPr>
              <a:lnSpc>
                <a:spcPct val="85000"/>
              </a:lnSpc>
              <a:spcBef>
                <a:spcPct val="35000"/>
              </a:spcBef>
              <a:buClr>
                <a:srgbClr val="FEB932"/>
              </a:buClr>
              <a:defRPr/>
            </a:pPr>
            <a:endParaRPr lang="en-US" sz="800" b="1" u="sng" dirty="0">
              <a:solidFill>
                <a:srgbClr val="FDFDFD"/>
              </a:solidFill>
              <a:effectLst>
                <a:outerShdw blurRad="38100" dist="38100" dir="2700000" algn="tl">
                  <a:srgbClr val="000000"/>
                </a:outerShdw>
              </a:effectLst>
              <a:latin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C414AED-89CE-4A48-8B2B-1B3A5C68EA2A}" type="slidenum">
              <a:rPr lang="en-US" smtClean="0"/>
              <a:t>21</a:t>
            </a:fld>
            <a:endParaRPr lang="en-US"/>
          </a:p>
        </p:txBody>
      </p:sp>
    </p:spTree>
    <p:extLst>
      <p:ext uri="{BB962C8B-B14F-4D97-AF65-F5344CB8AC3E}">
        <p14:creationId xmlns:p14="http://schemas.microsoft.com/office/powerpoint/2010/main" val="417565305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5849">
                                            <p:txEl>
                                              <p:pRg st="0" end="0"/>
                                            </p:txEl>
                                          </p:spTgt>
                                        </p:tgtEl>
                                        <p:attrNameLst>
                                          <p:attrName>style.visibility</p:attrName>
                                        </p:attrNameLst>
                                      </p:cBhvr>
                                      <p:to>
                                        <p:strVal val="visible"/>
                                      </p:to>
                                    </p:set>
                                    <p:animEffect transition="in" filter="dissolve">
                                      <p:cBhvr>
                                        <p:cTn id="7" dur="500"/>
                                        <p:tgtEl>
                                          <p:spTgt spid="35849">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35849">
                                            <p:txEl>
                                              <p:pRg st="1" end="1"/>
                                            </p:txEl>
                                          </p:spTgt>
                                        </p:tgtEl>
                                        <p:attrNameLst>
                                          <p:attrName>style.visibility</p:attrName>
                                        </p:attrNameLst>
                                      </p:cBhvr>
                                      <p:to>
                                        <p:strVal val="visible"/>
                                      </p:to>
                                    </p:set>
                                    <p:animEffect transition="in" filter="dissolve">
                                      <p:cBhvr>
                                        <p:cTn id="11" dur="500"/>
                                        <p:tgtEl>
                                          <p:spTgt spid="35849">
                                            <p:txEl>
                                              <p:pRg st="1" end="1"/>
                                            </p:txEl>
                                          </p:spTgt>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35849">
                                            <p:txEl>
                                              <p:pRg st="2" end="2"/>
                                            </p:txEl>
                                          </p:spTgt>
                                        </p:tgtEl>
                                        <p:attrNameLst>
                                          <p:attrName>style.visibility</p:attrName>
                                        </p:attrNameLst>
                                      </p:cBhvr>
                                      <p:to>
                                        <p:strVal val="visible"/>
                                      </p:to>
                                    </p:set>
                                    <p:animEffect transition="in" filter="dissolve">
                                      <p:cBhvr>
                                        <p:cTn id="15" dur="500"/>
                                        <p:tgtEl>
                                          <p:spTgt spid="35849">
                                            <p:txEl>
                                              <p:pRg st="2" end="2"/>
                                            </p:txEl>
                                          </p:spTgt>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35849">
                                            <p:txEl>
                                              <p:pRg st="3" end="3"/>
                                            </p:txEl>
                                          </p:spTgt>
                                        </p:tgtEl>
                                        <p:attrNameLst>
                                          <p:attrName>style.visibility</p:attrName>
                                        </p:attrNameLst>
                                      </p:cBhvr>
                                      <p:to>
                                        <p:strVal val="visible"/>
                                      </p:to>
                                    </p:set>
                                    <p:animEffect transition="in" filter="dissolve">
                                      <p:cBhvr>
                                        <p:cTn id="19" dur="500"/>
                                        <p:tgtEl>
                                          <p:spTgt spid="35849">
                                            <p:txEl>
                                              <p:pRg st="3" end="3"/>
                                            </p:txEl>
                                          </p:spTgt>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35849">
                                            <p:txEl>
                                              <p:pRg st="4" end="4"/>
                                            </p:txEl>
                                          </p:spTgt>
                                        </p:tgtEl>
                                        <p:attrNameLst>
                                          <p:attrName>style.visibility</p:attrName>
                                        </p:attrNameLst>
                                      </p:cBhvr>
                                      <p:to>
                                        <p:strVal val="visible"/>
                                      </p:to>
                                    </p:set>
                                    <p:animEffect transition="in" filter="dissolve">
                                      <p:cBhvr>
                                        <p:cTn id="23" dur="500"/>
                                        <p:tgtEl>
                                          <p:spTgt spid="35849">
                                            <p:txEl>
                                              <p:pRg st="4" end="4"/>
                                            </p:txEl>
                                          </p:spTgt>
                                        </p:tgtEl>
                                      </p:cBhvr>
                                    </p:animEffect>
                                  </p:childTnLst>
                                </p:cTn>
                              </p:par>
                            </p:childTnLst>
                          </p:cTn>
                        </p:par>
                        <p:par>
                          <p:cTn id="24" fill="hold" nodeType="afterGroup">
                            <p:stCondLst>
                              <p:cond delay="7500"/>
                            </p:stCondLst>
                            <p:childTnLst>
                              <p:par>
                                <p:cTn id="25" presetID="9" presetClass="entr" presetSubtype="0" fill="hold" grpId="0" nodeType="afterEffect">
                                  <p:stCondLst>
                                    <p:cond delay="1000"/>
                                  </p:stCondLst>
                                  <p:childTnLst>
                                    <p:set>
                                      <p:cBhvr>
                                        <p:cTn id="26" dur="1" fill="hold">
                                          <p:stCondLst>
                                            <p:cond delay="0"/>
                                          </p:stCondLst>
                                        </p:cTn>
                                        <p:tgtEl>
                                          <p:spTgt spid="35850">
                                            <p:txEl>
                                              <p:pRg st="0" end="0"/>
                                            </p:txEl>
                                          </p:spTgt>
                                        </p:tgtEl>
                                        <p:attrNameLst>
                                          <p:attrName>style.visibility</p:attrName>
                                        </p:attrNameLst>
                                      </p:cBhvr>
                                      <p:to>
                                        <p:strVal val="visible"/>
                                      </p:to>
                                    </p:set>
                                    <p:animEffect transition="in" filter="dissolve">
                                      <p:cBhvr>
                                        <p:cTn id="27" dur="500"/>
                                        <p:tgtEl>
                                          <p:spTgt spid="35850">
                                            <p:txEl>
                                              <p:pRg st="0" end="0"/>
                                            </p:txEl>
                                          </p:spTgt>
                                        </p:tgtEl>
                                      </p:cBhvr>
                                    </p:animEffect>
                                  </p:childTnLst>
                                </p:cTn>
                              </p:par>
                            </p:childTnLst>
                          </p:cTn>
                        </p:par>
                        <p:par>
                          <p:cTn id="28" fill="hold">
                            <p:stCondLst>
                              <p:cond delay="9000"/>
                            </p:stCondLst>
                            <p:childTnLst>
                              <p:par>
                                <p:cTn id="29" presetID="9" presetClass="entr" presetSubtype="0" fill="hold" grpId="0" nodeType="afterEffect">
                                  <p:stCondLst>
                                    <p:cond delay="4000"/>
                                  </p:stCondLst>
                                  <p:childTnLst>
                                    <p:set>
                                      <p:cBhvr>
                                        <p:cTn id="30" dur="1" fill="hold">
                                          <p:stCondLst>
                                            <p:cond delay="0"/>
                                          </p:stCondLst>
                                        </p:cTn>
                                        <p:tgtEl>
                                          <p:spTgt spid="35850">
                                            <p:txEl>
                                              <p:pRg st="1" end="1"/>
                                            </p:txEl>
                                          </p:spTgt>
                                        </p:tgtEl>
                                        <p:attrNameLst>
                                          <p:attrName>style.visibility</p:attrName>
                                        </p:attrNameLst>
                                      </p:cBhvr>
                                      <p:to>
                                        <p:strVal val="visible"/>
                                      </p:to>
                                    </p:set>
                                    <p:animEffect transition="in" filter="dissolve">
                                      <p:cBhvr>
                                        <p:cTn id="31" dur="500"/>
                                        <p:tgtEl>
                                          <p:spTgt spid="35850">
                                            <p:txEl>
                                              <p:pRg st="1" end="1"/>
                                            </p:txEl>
                                          </p:spTgt>
                                        </p:tgtEl>
                                      </p:cBhvr>
                                    </p:animEffect>
                                  </p:childTnLst>
                                </p:cTn>
                              </p:par>
                            </p:childTnLst>
                          </p:cTn>
                        </p:par>
                        <p:par>
                          <p:cTn id="32" fill="hold">
                            <p:stCondLst>
                              <p:cond delay="13500"/>
                            </p:stCondLst>
                            <p:childTnLst>
                              <p:par>
                                <p:cTn id="33" presetID="9" presetClass="entr" presetSubtype="0" fill="hold" grpId="0" nodeType="afterEffect">
                                  <p:stCondLst>
                                    <p:cond delay="7000"/>
                                  </p:stCondLst>
                                  <p:childTnLst>
                                    <p:set>
                                      <p:cBhvr>
                                        <p:cTn id="34" dur="1" fill="hold">
                                          <p:stCondLst>
                                            <p:cond delay="0"/>
                                          </p:stCondLst>
                                        </p:cTn>
                                        <p:tgtEl>
                                          <p:spTgt spid="35850">
                                            <p:txEl>
                                              <p:pRg st="2" end="2"/>
                                            </p:txEl>
                                          </p:spTgt>
                                        </p:tgtEl>
                                        <p:attrNameLst>
                                          <p:attrName>style.visibility</p:attrName>
                                        </p:attrNameLst>
                                      </p:cBhvr>
                                      <p:to>
                                        <p:strVal val="visible"/>
                                      </p:to>
                                    </p:set>
                                    <p:animEffect transition="in" filter="dissolve">
                                      <p:cBhvr>
                                        <p:cTn id="35" dur="500"/>
                                        <p:tgtEl>
                                          <p:spTgt spid="35850">
                                            <p:txEl>
                                              <p:pRg st="2" end="2"/>
                                            </p:txEl>
                                          </p:spTgt>
                                        </p:tgtEl>
                                      </p:cBhvr>
                                    </p:animEffect>
                                  </p:childTnLst>
                                </p:cTn>
                              </p:par>
                            </p:childTnLst>
                          </p:cTn>
                        </p:par>
                        <p:par>
                          <p:cTn id="36" fill="hold">
                            <p:stCondLst>
                              <p:cond delay="21000"/>
                            </p:stCondLst>
                            <p:childTnLst>
                              <p:par>
                                <p:cTn id="37" presetID="9" presetClass="entr" presetSubtype="0" fill="hold" grpId="0" nodeType="afterEffect">
                                  <p:stCondLst>
                                    <p:cond delay="6000"/>
                                  </p:stCondLst>
                                  <p:childTnLst>
                                    <p:set>
                                      <p:cBhvr>
                                        <p:cTn id="38" dur="1" fill="hold">
                                          <p:stCondLst>
                                            <p:cond delay="0"/>
                                          </p:stCondLst>
                                        </p:cTn>
                                        <p:tgtEl>
                                          <p:spTgt spid="35850">
                                            <p:txEl>
                                              <p:pRg st="3" end="3"/>
                                            </p:txEl>
                                          </p:spTgt>
                                        </p:tgtEl>
                                        <p:attrNameLst>
                                          <p:attrName>style.visibility</p:attrName>
                                        </p:attrNameLst>
                                      </p:cBhvr>
                                      <p:to>
                                        <p:strVal val="visible"/>
                                      </p:to>
                                    </p:set>
                                    <p:animEffect transition="in" filter="dissolve">
                                      <p:cBhvr>
                                        <p:cTn id="39" dur="500"/>
                                        <p:tgtEl>
                                          <p:spTgt spid="35850">
                                            <p:txEl>
                                              <p:pRg st="3" end="3"/>
                                            </p:txEl>
                                          </p:spTgt>
                                        </p:tgtEl>
                                      </p:cBhvr>
                                    </p:animEffect>
                                  </p:childTnLst>
                                </p:cTn>
                              </p:par>
                            </p:childTnLst>
                          </p:cTn>
                        </p:par>
                        <p:par>
                          <p:cTn id="40" fill="hold">
                            <p:stCondLst>
                              <p:cond delay="27500"/>
                            </p:stCondLst>
                            <p:childTnLst>
                              <p:par>
                                <p:cTn id="41" presetID="9" presetClass="entr" presetSubtype="0" fill="hold" grpId="0" nodeType="afterEffect">
                                  <p:stCondLst>
                                    <p:cond delay="6000"/>
                                  </p:stCondLst>
                                  <p:childTnLst>
                                    <p:set>
                                      <p:cBhvr>
                                        <p:cTn id="42" dur="1" fill="hold">
                                          <p:stCondLst>
                                            <p:cond delay="0"/>
                                          </p:stCondLst>
                                        </p:cTn>
                                        <p:tgtEl>
                                          <p:spTgt spid="35850">
                                            <p:txEl>
                                              <p:pRg st="4" end="4"/>
                                            </p:txEl>
                                          </p:spTgt>
                                        </p:tgtEl>
                                        <p:attrNameLst>
                                          <p:attrName>style.visibility</p:attrName>
                                        </p:attrNameLst>
                                      </p:cBhvr>
                                      <p:to>
                                        <p:strVal val="visible"/>
                                      </p:to>
                                    </p:set>
                                    <p:animEffect transition="in" filter="dissolve">
                                      <p:cBhvr>
                                        <p:cTn id="43" dur="500"/>
                                        <p:tgtEl>
                                          <p:spTgt spid="358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9" grpId="0" build="p" autoUpdateAnimBg="0" advAuto="1000"/>
      <p:bldP spid="35850"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About Passwords</a:t>
            </a:r>
          </a:p>
        </p:txBody>
      </p:sp>
      <p:sp>
        <p:nvSpPr>
          <p:cNvPr id="37892" name="Rectangle 4"/>
          <p:cNvSpPr>
            <a:spLocks noChangeArrowheads="1"/>
          </p:cNvSpPr>
          <p:nvPr/>
        </p:nvSpPr>
        <p:spPr bwMode="auto">
          <a:xfrm>
            <a:off x="1117600" y="1676400"/>
            <a:ext cx="10363200" cy="4648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40000"/>
              </a:spcBef>
            </a:pPr>
            <a:endParaRPr lang="en-US" altLang="en-US" b="0" dirty="0">
              <a:solidFill>
                <a:schemeClr val="tx1"/>
              </a:solidFill>
              <a:latin typeface="Times New Roman" panose="02020603050405020304" pitchFamily="18" charset="0"/>
            </a:endParaRPr>
          </a:p>
        </p:txBody>
      </p:sp>
      <p:sp>
        <p:nvSpPr>
          <p:cNvPr id="2" name="Rectangle 1"/>
          <p:cNvSpPr/>
          <p:nvPr/>
        </p:nvSpPr>
        <p:spPr>
          <a:xfrm>
            <a:off x="1422400" y="1984564"/>
            <a:ext cx="10058400" cy="2677656"/>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rPr>
              <a:t>May not be changed more than once within a 24 hour period</a:t>
            </a:r>
          </a:p>
          <a:p>
            <a:pPr marL="457200" indent="-457200">
              <a:buFont typeface="Wingdings" panose="05000000000000000000" pitchFamily="2" charset="2"/>
              <a:buChar char="Ø"/>
            </a:pPr>
            <a:r>
              <a:rPr lang="en-US" sz="2800" dirty="0">
                <a:latin typeface="Times New Roman" panose="02020603050405020304" pitchFamily="18" charset="0"/>
              </a:rPr>
              <a:t>A new password must be different from the last 10 you created</a:t>
            </a:r>
          </a:p>
          <a:p>
            <a:pPr marL="457200" indent="-457200">
              <a:buFont typeface="Wingdings" panose="05000000000000000000" pitchFamily="2" charset="2"/>
              <a:buChar char="Ø"/>
            </a:pPr>
            <a:r>
              <a:rPr lang="en-US" sz="2800" dirty="0">
                <a:latin typeface="Times New Roman" panose="02020603050405020304" pitchFamily="18" charset="0"/>
              </a:rPr>
              <a:t>You will be locked out of the system after three consecutive incorrect password entries</a:t>
            </a:r>
          </a:p>
          <a:p>
            <a:pPr marL="457200" indent="-457200">
              <a:buFont typeface="Wingdings" panose="05000000000000000000" pitchFamily="2" charset="2"/>
              <a:buChar char="Ø"/>
            </a:pPr>
            <a:r>
              <a:rPr lang="en-US" sz="2800" dirty="0">
                <a:latin typeface="Times New Roman" panose="02020603050405020304" pitchFamily="18" charset="0"/>
              </a:rPr>
              <a:t>Passwords are case sensitive</a:t>
            </a:r>
            <a:br>
              <a:rPr lang="en-US" sz="2800" dirty="0">
                <a:latin typeface="Times New Roman" panose="02020603050405020304" pitchFamily="18" charset="0"/>
              </a:rPr>
            </a:br>
            <a:r>
              <a:rPr lang="en-US" sz="2800" dirty="0">
                <a:latin typeface="Times New Roman" panose="02020603050405020304" pitchFamily="18" charset="0"/>
              </a:rPr>
              <a:t>(Tip: Do not create your password with the “CAPS LOCK” on)</a:t>
            </a:r>
          </a:p>
        </p:txBody>
      </p:sp>
      <p:sp>
        <p:nvSpPr>
          <p:cNvPr id="3" name="Slide Number Placeholder 2"/>
          <p:cNvSpPr>
            <a:spLocks noGrp="1"/>
          </p:cNvSpPr>
          <p:nvPr>
            <p:ph type="sldNum" sz="quarter" idx="10"/>
          </p:nvPr>
        </p:nvSpPr>
        <p:spPr/>
        <p:txBody>
          <a:bodyPr/>
          <a:lstStyle/>
          <a:p>
            <a:fld id="{7C414AED-89CE-4A48-8B2B-1B3A5C68EA2A}" type="slidenum">
              <a:rPr lang="en-US" smtClean="0"/>
              <a:t>22</a:t>
            </a:fld>
            <a:endParaRPr lang="en-US"/>
          </a:p>
        </p:txBody>
      </p:sp>
    </p:spTree>
    <p:extLst>
      <p:ext uri="{BB962C8B-B14F-4D97-AF65-F5344CB8AC3E}">
        <p14:creationId xmlns:p14="http://schemas.microsoft.com/office/powerpoint/2010/main" val="328389105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ssolve">
                                      <p:cBhvr>
                                        <p:cTn id="7" dur="500"/>
                                        <p:tgtEl>
                                          <p:spTgt spid="378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advAuto="200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183642" y="49307"/>
            <a:ext cx="9840036"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More About Passwords (cont.)</a:t>
            </a:r>
          </a:p>
        </p:txBody>
      </p:sp>
      <p:sp>
        <p:nvSpPr>
          <p:cNvPr id="38915" name="Rectangle 3"/>
          <p:cNvSpPr>
            <a:spLocks noChangeArrowheads="1"/>
          </p:cNvSpPr>
          <p:nvPr/>
        </p:nvSpPr>
        <p:spPr bwMode="auto">
          <a:xfrm>
            <a:off x="1219200" y="1676400"/>
            <a:ext cx="10566400" cy="4648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40000"/>
              </a:spcBef>
            </a:pPr>
            <a:endParaRPr lang="en-US" altLang="en-US" dirty="0">
              <a:solidFill>
                <a:srgbClr val="F5CB53"/>
              </a:solidFill>
              <a:latin typeface="Times New Roman" panose="02020603050405020304" pitchFamily="18" charset="0"/>
            </a:endParaRPr>
          </a:p>
        </p:txBody>
      </p:sp>
      <p:sp>
        <p:nvSpPr>
          <p:cNvPr id="2" name="Rectangle 1"/>
          <p:cNvSpPr/>
          <p:nvPr/>
        </p:nvSpPr>
        <p:spPr>
          <a:xfrm>
            <a:off x="1123666" y="2478206"/>
            <a:ext cx="10464800" cy="1815882"/>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rPr>
              <a:t>Do not record your password in writing</a:t>
            </a:r>
          </a:p>
          <a:p>
            <a:pPr marL="457200" indent="-457200">
              <a:buFont typeface="Wingdings" panose="05000000000000000000" pitchFamily="2" charset="2"/>
              <a:buChar char="Ø"/>
            </a:pPr>
            <a:r>
              <a:rPr lang="en-US" sz="2800" dirty="0">
                <a:latin typeface="Times New Roman" panose="02020603050405020304" pitchFamily="18" charset="0"/>
              </a:rPr>
              <a:t>Do not share your password or accept another user’s password</a:t>
            </a:r>
          </a:p>
          <a:p>
            <a:pPr marL="457200" indent="-457200">
              <a:buFont typeface="Wingdings" panose="05000000000000000000" pitchFamily="2" charset="2"/>
              <a:buChar char="Ø"/>
            </a:pPr>
            <a:r>
              <a:rPr lang="en-US" sz="2800" dirty="0">
                <a:latin typeface="Times New Roman" panose="02020603050405020304" pitchFamily="18" charset="0"/>
              </a:rPr>
              <a:t>Do not use something anyone can guess such as names of your spouse, pets, children, or words found in a dictionary</a:t>
            </a:r>
          </a:p>
        </p:txBody>
      </p:sp>
      <p:sp>
        <p:nvSpPr>
          <p:cNvPr id="3" name="Slide Number Placeholder 2"/>
          <p:cNvSpPr>
            <a:spLocks noGrp="1"/>
          </p:cNvSpPr>
          <p:nvPr>
            <p:ph type="sldNum" sz="quarter" idx="10"/>
          </p:nvPr>
        </p:nvSpPr>
        <p:spPr/>
        <p:txBody>
          <a:bodyPr/>
          <a:lstStyle/>
          <a:p>
            <a:fld id="{7C414AED-89CE-4A48-8B2B-1B3A5C68EA2A}" type="slidenum">
              <a:rPr lang="en-US" smtClean="0"/>
              <a:t>23</a:t>
            </a:fld>
            <a:endParaRPr lang="en-US"/>
          </a:p>
        </p:txBody>
      </p:sp>
    </p:spTree>
    <p:extLst>
      <p:ext uri="{BB962C8B-B14F-4D97-AF65-F5344CB8AC3E}">
        <p14:creationId xmlns:p14="http://schemas.microsoft.com/office/powerpoint/2010/main" val="99170182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dissolve">
                                      <p:cBhvr>
                                        <p:cTn id="7" dur="500"/>
                                        <p:tgtEl>
                                          <p:spTgt spid="389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advAuto="200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10936" y="49307"/>
            <a:ext cx="9812741"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 Forget Your Password</a:t>
            </a:r>
          </a:p>
        </p:txBody>
      </p:sp>
      <p:sp>
        <p:nvSpPr>
          <p:cNvPr id="40963" name="Rectangle 3"/>
          <p:cNvSpPr>
            <a:spLocks noChangeArrowheads="1"/>
          </p:cNvSpPr>
          <p:nvPr/>
        </p:nvSpPr>
        <p:spPr bwMode="auto">
          <a:xfrm>
            <a:off x="914400" y="1752600"/>
            <a:ext cx="10363200" cy="4648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endParaRPr lang="en-US" altLang="en-US" sz="3000" dirty="0">
              <a:solidFill>
                <a:srgbClr val="F5CB53"/>
              </a:solidFill>
              <a:latin typeface="Times New Roman" panose="02020603050405020304" pitchFamily="18" charset="0"/>
            </a:endParaRPr>
          </a:p>
        </p:txBody>
      </p:sp>
      <p:sp>
        <p:nvSpPr>
          <p:cNvPr id="2" name="Rectangle 1"/>
          <p:cNvSpPr/>
          <p:nvPr/>
        </p:nvSpPr>
        <p:spPr>
          <a:xfrm>
            <a:off x="1079437" y="2034653"/>
            <a:ext cx="10464800" cy="2677656"/>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rPr>
              <a:t>You will get a message when you have unsuccessfully entered a password and are about to get locked out.  </a:t>
            </a:r>
          </a:p>
          <a:p>
            <a:pPr marL="457200" indent="-457200">
              <a:buFont typeface="Wingdings" panose="05000000000000000000" pitchFamily="2" charset="2"/>
              <a:buChar char="Ø"/>
            </a:pPr>
            <a:r>
              <a:rPr lang="en-US" sz="2800" dirty="0">
                <a:latin typeface="Times New Roman" panose="02020603050405020304" pitchFamily="18" charset="0"/>
              </a:rPr>
              <a:t>If you get locked out of DPRIS, you must go to your Manager.  </a:t>
            </a:r>
          </a:p>
          <a:p>
            <a:pPr marL="457200" indent="-457200">
              <a:buFont typeface="Wingdings" panose="05000000000000000000" pitchFamily="2" charset="2"/>
              <a:buChar char="Ø"/>
            </a:pPr>
            <a:r>
              <a:rPr lang="en-US" sz="2800" dirty="0">
                <a:latin typeface="Times New Roman" panose="02020603050405020304" pitchFamily="18" charset="0"/>
              </a:rPr>
              <a:t>Before you get locked out, click on FORGOT PASSWORD on the DPRIS Home Page.</a:t>
            </a:r>
          </a:p>
          <a:p>
            <a:pPr marL="457200" indent="-457200">
              <a:buFont typeface="Wingdings" panose="05000000000000000000" pitchFamily="2" charset="2"/>
              <a:buChar char="Ø"/>
            </a:pPr>
            <a:r>
              <a:rPr lang="en-US" sz="2800" dirty="0">
                <a:latin typeface="Times New Roman" panose="02020603050405020304" pitchFamily="18" charset="0"/>
              </a:rPr>
              <a:t>You will be prompted to enter your User ID and email address.</a:t>
            </a:r>
          </a:p>
        </p:txBody>
      </p:sp>
      <p:sp>
        <p:nvSpPr>
          <p:cNvPr id="3" name="Slide Number Placeholder 2"/>
          <p:cNvSpPr>
            <a:spLocks noGrp="1"/>
          </p:cNvSpPr>
          <p:nvPr>
            <p:ph type="sldNum" sz="quarter" idx="10"/>
          </p:nvPr>
        </p:nvSpPr>
        <p:spPr/>
        <p:txBody>
          <a:bodyPr/>
          <a:lstStyle/>
          <a:p>
            <a:fld id="{7C414AED-89CE-4A48-8B2B-1B3A5C68EA2A}" type="slidenum">
              <a:rPr lang="en-US" smtClean="0"/>
              <a:t>24</a:t>
            </a:fld>
            <a:endParaRPr lang="en-US"/>
          </a:p>
        </p:txBody>
      </p:sp>
    </p:spTree>
    <p:extLst>
      <p:ext uri="{BB962C8B-B14F-4D97-AF65-F5344CB8AC3E}">
        <p14:creationId xmlns:p14="http://schemas.microsoft.com/office/powerpoint/2010/main" val="401002361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dissolve">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5" autoUpdateAnimBg="0" advAuto="200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If You Forget Your Password </a:t>
            </a:r>
            <a:b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a:t>
            </a:r>
          </a:p>
        </p:txBody>
      </p:sp>
      <p:sp>
        <p:nvSpPr>
          <p:cNvPr id="41987" name="Rectangle 3"/>
          <p:cNvSpPr>
            <a:spLocks noChangeArrowheads="1"/>
          </p:cNvSpPr>
          <p:nvPr/>
        </p:nvSpPr>
        <p:spPr bwMode="auto">
          <a:xfrm>
            <a:off x="812800" y="1752600"/>
            <a:ext cx="10363200" cy="48006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lnSpc>
                <a:spcPct val="95000"/>
              </a:lnSpc>
              <a:spcBef>
                <a:spcPct val="50000"/>
              </a:spcBef>
            </a:pPr>
            <a:endParaRPr lang="en-US" altLang="en-US" sz="3000" dirty="0">
              <a:solidFill>
                <a:srgbClr val="F5CB53"/>
              </a:solidFill>
              <a:latin typeface="Times New Roman" panose="02020603050405020304" pitchFamily="18" charset="0"/>
            </a:endParaRPr>
          </a:p>
        </p:txBody>
      </p:sp>
      <p:sp>
        <p:nvSpPr>
          <p:cNvPr id="2" name="Rectangle 1"/>
          <p:cNvSpPr/>
          <p:nvPr/>
        </p:nvSpPr>
        <p:spPr>
          <a:xfrm>
            <a:off x="812800" y="2149041"/>
            <a:ext cx="11204811" cy="2677656"/>
          </a:xfrm>
          <a:prstGeom prst="rect">
            <a:avLst/>
          </a:prstGeom>
        </p:spPr>
        <p:txBody>
          <a:bodyPr wrap="square">
            <a:spAutoFit/>
          </a:bodyPr>
          <a:lstStyle/>
          <a:p>
            <a:pPr marL="457200" indent="-457200">
              <a:buFont typeface="Wingdings" panose="05000000000000000000" pitchFamily="2" charset="2"/>
              <a:buChar char="Ø"/>
            </a:pPr>
            <a:r>
              <a:rPr lang="en-US" sz="2800" dirty="0">
                <a:latin typeface="Times New Roman" panose="02020603050405020304" pitchFamily="18" charset="0"/>
              </a:rPr>
              <a:t>If both are entered correctly you will be asked your secret question. </a:t>
            </a:r>
          </a:p>
          <a:p>
            <a:pPr marL="914400" lvl="1" indent="-457200">
              <a:buFont typeface="Wingdings" panose="05000000000000000000" pitchFamily="2" charset="2"/>
              <a:buChar char="Ø"/>
            </a:pPr>
            <a:r>
              <a:rPr lang="en-US" sz="2400" dirty="0">
                <a:latin typeface="Times New Roman" panose="02020603050405020304" pitchFamily="18" charset="0"/>
              </a:rPr>
              <a:t>(You selected your secret question when you initially registered.)</a:t>
            </a:r>
          </a:p>
          <a:p>
            <a:pPr marL="457200" indent="-457200">
              <a:buFont typeface="Wingdings" panose="05000000000000000000" pitchFamily="2" charset="2"/>
              <a:buChar char="Ø"/>
            </a:pPr>
            <a:r>
              <a:rPr lang="en-US" sz="2800" dirty="0">
                <a:latin typeface="Times New Roman" panose="02020603050405020304" pitchFamily="18" charset="0"/>
              </a:rPr>
              <a:t>You will be sent an email with your password.</a:t>
            </a:r>
          </a:p>
          <a:p>
            <a:pPr marL="457200" indent="-457200">
              <a:buFont typeface="Wingdings" panose="05000000000000000000" pitchFamily="2" charset="2"/>
              <a:buChar char="Ø"/>
            </a:pPr>
            <a:r>
              <a:rPr lang="en-US" sz="2800" dirty="0">
                <a:latin typeface="Times New Roman" panose="02020603050405020304" pitchFamily="18" charset="0"/>
              </a:rPr>
              <a:t>The first time you login you must change your password to a new password.  </a:t>
            </a:r>
          </a:p>
          <a:p>
            <a:pPr marL="457200" indent="-457200">
              <a:buFont typeface="Wingdings" panose="05000000000000000000" pitchFamily="2" charset="2"/>
              <a:buChar char="Ø"/>
            </a:pPr>
            <a:r>
              <a:rPr lang="en-US" sz="2800" dirty="0">
                <a:latin typeface="Times New Roman" panose="02020603050405020304" pitchFamily="18" charset="0"/>
              </a:rPr>
              <a:t>You must create a new password following the password rules.</a:t>
            </a:r>
          </a:p>
        </p:txBody>
      </p:sp>
      <p:sp>
        <p:nvSpPr>
          <p:cNvPr id="3" name="Slide Number Placeholder 2"/>
          <p:cNvSpPr>
            <a:spLocks noGrp="1"/>
          </p:cNvSpPr>
          <p:nvPr>
            <p:ph type="sldNum" sz="quarter" idx="10"/>
          </p:nvPr>
        </p:nvSpPr>
        <p:spPr/>
        <p:txBody>
          <a:bodyPr/>
          <a:lstStyle/>
          <a:p>
            <a:fld id="{7C414AED-89CE-4A48-8B2B-1B3A5C68EA2A}" type="slidenum">
              <a:rPr lang="en-US" smtClean="0"/>
              <a:t>25</a:t>
            </a:fld>
            <a:endParaRPr lang="en-US"/>
          </a:p>
        </p:txBody>
      </p:sp>
    </p:spTree>
    <p:extLst>
      <p:ext uri="{BB962C8B-B14F-4D97-AF65-F5344CB8AC3E}">
        <p14:creationId xmlns:p14="http://schemas.microsoft.com/office/powerpoint/2010/main" val="34426823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nodePh="1">
                                  <p:stCondLst>
                                    <p:cond delay="2000"/>
                                  </p:stCondLst>
                                  <p:endCondLst>
                                    <p:cond evt="begin" delay="0">
                                      <p:tn val="5"/>
                                    </p:cond>
                                  </p:end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dissolve">
                                      <p:cBhvr>
                                        <p:cTn id="7" dur="500"/>
                                        <p:tgtEl>
                                          <p:spTgt spid="419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5" autoUpdateAnimBg="0" advAuto="2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197290" y="49307"/>
            <a:ext cx="9689909"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VARO Agency Identification Code (AIC)</a:t>
            </a:r>
          </a:p>
        </p:txBody>
      </p:sp>
      <p:sp>
        <p:nvSpPr>
          <p:cNvPr id="27651" name="Rectangle 4"/>
          <p:cNvSpPr>
            <a:spLocks noChangeArrowheads="1"/>
          </p:cNvSpPr>
          <p:nvPr/>
        </p:nvSpPr>
        <p:spPr bwMode="auto">
          <a:xfrm>
            <a:off x="1320800" y="2819401"/>
            <a:ext cx="9753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100000"/>
              </a:spcBef>
              <a:buClr>
                <a:srgbClr val="FEB932"/>
              </a:buClr>
              <a:buFontTx/>
              <a:buNone/>
            </a:pPr>
            <a:r>
              <a:rPr lang="en-US" altLang="en-US" sz="2800" b="0" dirty="0">
                <a:solidFill>
                  <a:schemeClr val="tx1"/>
                </a:solidFill>
                <a:latin typeface="Times New Roman" panose="02020603050405020304" pitchFamily="18" charset="0"/>
              </a:rPr>
              <a:t>The AIC code will be provided to you by your manager or coach.</a:t>
            </a:r>
          </a:p>
        </p:txBody>
      </p:sp>
      <p:sp>
        <p:nvSpPr>
          <p:cNvPr id="2" name="Slide Number Placeholder 1"/>
          <p:cNvSpPr>
            <a:spLocks noGrp="1"/>
          </p:cNvSpPr>
          <p:nvPr>
            <p:ph type="sldNum" sz="quarter" idx="10"/>
          </p:nvPr>
        </p:nvSpPr>
        <p:spPr/>
        <p:txBody>
          <a:bodyPr/>
          <a:lstStyle/>
          <a:p>
            <a:fld id="{7C414AED-89CE-4A48-8B2B-1B3A5C68EA2A}" type="slidenum">
              <a:rPr lang="en-US" smtClean="0"/>
              <a:t>26</a:t>
            </a:fld>
            <a:endParaRPr lang="en-US"/>
          </a:p>
        </p:txBody>
      </p:sp>
    </p:spTree>
    <p:extLst>
      <p:ext uri="{BB962C8B-B14F-4D97-AF65-F5344CB8AC3E}">
        <p14:creationId xmlns:p14="http://schemas.microsoft.com/office/powerpoint/2010/main" val="3365431671"/>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Completing the User Registration Form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83" y="1545464"/>
            <a:ext cx="10676586" cy="4790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C414AED-89CE-4A48-8B2B-1B3A5C68EA2A}" type="slidenum">
              <a:rPr lang="en-US" smtClean="0"/>
              <a:t>27</a:t>
            </a:fld>
            <a:endParaRPr lang="en-US"/>
          </a:p>
        </p:txBody>
      </p:sp>
    </p:spTree>
    <p:extLst>
      <p:ext uri="{BB962C8B-B14F-4D97-AF65-F5344CB8AC3E}">
        <p14:creationId xmlns:p14="http://schemas.microsoft.com/office/powerpoint/2010/main" val="1813895888"/>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2238232" y="49307"/>
            <a:ext cx="9771797"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Compensation Service</a:t>
            </a:r>
          </a:p>
        </p:txBody>
      </p:sp>
      <p:sp>
        <p:nvSpPr>
          <p:cNvPr id="29699" name="Rectangle 3"/>
          <p:cNvSpPr>
            <a:spLocks noChangeArrowheads="1"/>
          </p:cNvSpPr>
          <p:nvPr/>
        </p:nvSpPr>
        <p:spPr bwMode="auto">
          <a:xfrm>
            <a:off x="1524000" y="2230840"/>
            <a:ext cx="9448800" cy="1752600"/>
          </a:xfrm>
          <a:prstGeom prst="rect">
            <a:avLst/>
          </a:prstGeom>
          <a:ln/>
          <a:extLst/>
        </p:spPr>
        <p:style>
          <a:lnRef idx="2">
            <a:schemeClr val="accent3"/>
          </a:lnRef>
          <a:fillRef idx="1">
            <a:schemeClr val="lt1"/>
          </a:fillRef>
          <a:effectRef idx="0">
            <a:schemeClr val="accent3"/>
          </a:effectRef>
          <a:fontRef idx="minor">
            <a:schemeClr val="dk1"/>
          </a:fontRef>
        </p:style>
        <p:txBody>
          <a:bodyPr/>
          <a:lstStyle>
            <a:lvl1pPr marL="342900" indent="-3429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buFont typeface="Wingdings" pitchFamily="2" charset="2"/>
              <a:buNone/>
            </a:pPr>
            <a:r>
              <a:rPr lang="en-US" altLang="en-US" sz="6000" b="0" dirty="0">
                <a:solidFill>
                  <a:schemeClr val="tx1"/>
                </a:solidFill>
                <a:latin typeface="Times New Roman" panose="02020603050405020304" pitchFamily="18" charset="0"/>
              </a:rPr>
              <a:t> </a:t>
            </a:r>
            <a:r>
              <a:rPr lang="en-US" altLang="en-US" sz="4000" b="0" dirty="0">
                <a:solidFill>
                  <a:schemeClr val="tx1"/>
                </a:solidFill>
                <a:latin typeface="Times New Roman" panose="02020603050405020304" pitchFamily="18" charset="0"/>
              </a:rPr>
              <a:t>Using DPRIS Web</a:t>
            </a:r>
          </a:p>
        </p:txBody>
      </p:sp>
      <p:sp>
        <p:nvSpPr>
          <p:cNvPr id="2" name="Slide Number Placeholder 1"/>
          <p:cNvSpPr>
            <a:spLocks noGrp="1"/>
          </p:cNvSpPr>
          <p:nvPr>
            <p:ph type="sldNum" sz="quarter" idx="10"/>
          </p:nvPr>
        </p:nvSpPr>
        <p:spPr/>
        <p:txBody>
          <a:bodyPr/>
          <a:lstStyle/>
          <a:p>
            <a:fld id="{7C414AED-89CE-4A48-8B2B-1B3A5C68EA2A}" type="slidenum">
              <a:rPr lang="en-US" smtClean="0"/>
              <a:t>28</a:t>
            </a:fld>
            <a:endParaRPr lang="en-US"/>
          </a:p>
        </p:txBody>
      </p:sp>
    </p:spTree>
    <p:extLst>
      <p:ext uri="{BB962C8B-B14F-4D97-AF65-F5344CB8AC3E}">
        <p14:creationId xmlns:p14="http://schemas.microsoft.com/office/powerpoint/2010/main" val="690045525"/>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2197290" y="49307"/>
            <a:ext cx="9799092"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Default Screen after Login</a:t>
            </a:r>
          </a:p>
        </p:txBody>
      </p:sp>
      <p:sp>
        <p:nvSpPr>
          <p:cNvPr id="2" name="Slide Number Placeholder 1"/>
          <p:cNvSpPr>
            <a:spLocks noGrp="1"/>
          </p:cNvSpPr>
          <p:nvPr>
            <p:ph type="sldNum" sz="quarter" idx="10"/>
          </p:nvPr>
        </p:nvSpPr>
        <p:spPr/>
        <p:txBody>
          <a:bodyPr/>
          <a:lstStyle/>
          <a:p>
            <a:fld id="{7C414AED-89CE-4A48-8B2B-1B3A5C68EA2A}" type="slidenum">
              <a:rPr lang="en-US" smtClean="0"/>
              <a:t>29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70" y="1560785"/>
            <a:ext cx="10578662" cy="469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581687"/>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0"/>
          </p:nvPr>
        </p:nvSpPr>
        <p:spPr/>
        <p:txBody>
          <a:bodyPr/>
          <a:lstStyle/>
          <a:p>
            <a:pPr>
              <a:defRPr/>
            </a:pPr>
            <a:fld id="{B0040767-0933-4FCD-BA96-20C01A13209F}" type="slidenum">
              <a:rPr lang="en-US" smtClean="0">
                <a:latin typeface="Times New Roman" panose="02020603050405020304" pitchFamily="18" charset="0"/>
                <a:cs typeface="Times New Roman" panose="02020603050405020304" pitchFamily="18" charset="0"/>
              </a:rPr>
              <a:pPr>
                <a:defRPr/>
              </a:pPr>
              <a:t>3</a:t>
            </a:fld>
            <a:endParaRPr lang="en-US" dirty="0">
              <a:latin typeface="Times New Roman" panose="02020603050405020304" pitchFamily="18" charset="0"/>
              <a:cs typeface="Times New Roman" panose="02020603050405020304" pitchFamily="18" charset="0"/>
            </a:endParaRPr>
          </a:p>
        </p:txBody>
      </p:sp>
      <p:sp>
        <p:nvSpPr>
          <p:cNvPr id="4" name="Slide Number Placeholder 3"/>
          <p:cNvSpPr txBox="1">
            <a:spLocks noGrp="1"/>
          </p:cNvSpPr>
          <p:nvPr/>
        </p:nvSpPr>
        <p:spPr bwMode="auto">
          <a:xfrm>
            <a:off x="10566400" y="6356350"/>
            <a:ext cx="1625600" cy="457200"/>
          </a:xfrm>
          <a:prstGeom prst="rect">
            <a:avLst/>
          </a:prstGeom>
          <a:noFill/>
          <a:ln>
            <a:miter lim="800000"/>
            <a:headEnd/>
            <a:tailEnd/>
          </a:ln>
        </p:spPr>
        <p:txBody>
          <a:bodyPr lIns="92075" tIns="46038" rIns="92075" bIns="46038" anchor="ctr" anchorCtr="1"/>
          <a:lstStyle/>
          <a:p>
            <a:pPr algn="ctr" eaLnBrk="0" hangingPunct="0">
              <a:defRPr/>
            </a:pPr>
            <a:fld id="{A00CCE1D-ADEB-4F69-AED5-2CEAF2A3EE82}" type="slidenum">
              <a:rPr lang="en-US" sz="1600" b="1" i="1">
                <a:solidFill>
                  <a:srgbClr val="1D3275"/>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pPr algn="ctr" eaLnBrk="0" hangingPunct="0">
                <a:defRPr/>
              </a:pPr>
              <a:t>3</a:t>
            </a:fld>
            <a:endParaRPr lang="en-US" sz="1600" b="1" i="1" dirty="0">
              <a:solidFill>
                <a:srgbClr val="1D3275"/>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
        <p:nvSpPr>
          <p:cNvPr id="5124" name="Rectangle 6"/>
          <p:cNvSpPr>
            <a:spLocks noGrp="1" noChangeArrowheads="1"/>
          </p:cNvSpPr>
          <p:nvPr>
            <p:ph type="body" idx="4294967295"/>
          </p:nvPr>
        </p:nvSpPr>
        <p:spPr>
          <a:xfrm>
            <a:off x="711200" y="1447800"/>
            <a:ext cx="11192933" cy="4800600"/>
          </a:xfrm>
        </p:spPr>
        <p:txBody>
          <a:bodyPr/>
          <a:lstStyle/>
          <a:p>
            <a:pPr>
              <a:lnSpc>
                <a:spcPct val="90000"/>
              </a:lnSpc>
              <a:buClr>
                <a:srgbClr val="1D3275"/>
              </a:buClr>
              <a:buFont typeface="Wingdings" pitchFamily="2" charset="2"/>
              <a:buNone/>
            </a:pPr>
            <a:endParaRPr lang="en-US" sz="1400" dirty="0">
              <a:latin typeface="Times New Roman" panose="02020603050405020304" pitchFamily="18" charset="0"/>
              <a:cs typeface="Times New Roman" panose="02020603050405020304" pitchFamily="18" charset="0"/>
            </a:endParaRPr>
          </a:p>
          <a:p>
            <a:pPr>
              <a:lnSpc>
                <a:spcPct val="150000"/>
              </a:lnSpc>
              <a:buClr>
                <a:srgbClr val="1D3275"/>
              </a:buClr>
              <a:buFont typeface="Wingdings" pitchFamily="2" charset="2"/>
              <a:buChar char="Ø"/>
            </a:pPr>
            <a:endParaRPr lang="en-US" sz="1400" dirty="0">
              <a:latin typeface="Times New Roman" panose="02020603050405020304" pitchFamily="18" charset="0"/>
              <a:cs typeface="Times New Roman" panose="02020603050405020304" pitchFamily="18" charset="0"/>
            </a:endParaRPr>
          </a:p>
          <a:p>
            <a:pPr>
              <a:lnSpc>
                <a:spcPct val="90000"/>
              </a:lnSpc>
              <a:buClr>
                <a:srgbClr val="1D3275"/>
              </a:buClr>
              <a:buFont typeface="Wingdings" pitchFamily="2" charset="2"/>
              <a:buNone/>
            </a:pPr>
            <a:endParaRPr lang="en-US" sz="1200" dirty="0">
              <a:latin typeface="Times New Roman" panose="02020603050405020304" pitchFamily="18" charset="0"/>
              <a:cs typeface="Times New Roman" panose="02020603050405020304" pitchFamily="18" charset="0"/>
            </a:endParaRPr>
          </a:p>
        </p:txBody>
      </p:sp>
      <p:sp>
        <p:nvSpPr>
          <p:cNvPr id="5126" name="Rectangle 6"/>
          <p:cNvSpPr txBox="1">
            <a:spLocks noChangeArrowheads="1"/>
          </p:cNvSpPr>
          <p:nvPr/>
        </p:nvSpPr>
        <p:spPr bwMode="auto">
          <a:xfrm>
            <a:off x="762000" y="1447800"/>
            <a:ext cx="11176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Tahoma" pitchFamily="34" charset="0"/>
              </a:defRPr>
            </a:lvl1pPr>
            <a:lvl2pPr marL="742950" indent="-285750" eaLnBrk="0" hangingPunct="0">
              <a:defRPr sz="3200">
                <a:solidFill>
                  <a:schemeClr val="tx1"/>
                </a:solidFill>
                <a:latin typeface="Tahoma" pitchFamily="34" charset="0"/>
              </a:defRPr>
            </a:lvl2pPr>
            <a:lvl3pPr marL="1143000" indent="-228600" eaLnBrk="0" hangingPunct="0">
              <a:defRPr sz="3200">
                <a:solidFill>
                  <a:schemeClr val="tx1"/>
                </a:solidFill>
                <a:latin typeface="Tahoma" pitchFamily="34" charset="0"/>
              </a:defRPr>
            </a:lvl3pPr>
            <a:lvl4pPr marL="1600200" indent="-228600" eaLnBrk="0" hangingPunct="0">
              <a:defRPr sz="3200">
                <a:solidFill>
                  <a:schemeClr val="tx1"/>
                </a:solidFill>
                <a:latin typeface="Tahoma" pitchFamily="34" charset="0"/>
              </a:defRPr>
            </a:lvl4pPr>
            <a:lvl5pPr marL="2057400" indent="-228600" eaLnBrk="0" hangingPunct="0">
              <a:defRPr sz="3200">
                <a:solidFill>
                  <a:schemeClr val="tx1"/>
                </a:solidFill>
                <a:latin typeface="Tahoma" pitchFamily="34" charset="0"/>
              </a:defRPr>
            </a:lvl5pPr>
            <a:lvl6pPr marL="2514600" indent="-228600" eaLnBrk="0" fontAlgn="base" hangingPunct="0">
              <a:spcBef>
                <a:spcPct val="0"/>
              </a:spcBef>
              <a:spcAft>
                <a:spcPct val="0"/>
              </a:spcAft>
              <a:defRPr sz="3200">
                <a:solidFill>
                  <a:schemeClr val="tx1"/>
                </a:solidFill>
                <a:latin typeface="Tahoma" pitchFamily="34" charset="0"/>
              </a:defRPr>
            </a:lvl6pPr>
            <a:lvl7pPr marL="2971800" indent="-228600" eaLnBrk="0" fontAlgn="base" hangingPunct="0">
              <a:spcBef>
                <a:spcPct val="0"/>
              </a:spcBef>
              <a:spcAft>
                <a:spcPct val="0"/>
              </a:spcAft>
              <a:defRPr sz="3200">
                <a:solidFill>
                  <a:schemeClr val="tx1"/>
                </a:solidFill>
                <a:latin typeface="Tahoma" pitchFamily="34" charset="0"/>
              </a:defRPr>
            </a:lvl7pPr>
            <a:lvl8pPr marL="3429000" indent="-228600" eaLnBrk="0" fontAlgn="base" hangingPunct="0">
              <a:spcBef>
                <a:spcPct val="0"/>
              </a:spcBef>
              <a:spcAft>
                <a:spcPct val="0"/>
              </a:spcAft>
              <a:defRPr sz="3200">
                <a:solidFill>
                  <a:schemeClr val="tx1"/>
                </a:solidFill>
                <a:latin typeface="Tahoma" pitchFamily="34" charset="0"/>
              </a:defRPr>
            </a:lvl8pPr>
            <a:lvl9pPr marL="3886200" indent="-228600" eaLnBrk="0" fontAlgn="base" hangingPunct="0">
              <a:spcBef>
                <a:spcPct val="0"/>
              </a:spcBef>
              <a:spcAft>
                <a:spcPct val="0"/>
              </a:spcAft>
              <a:defRPr sz="3200">
                <a:solidFill>
                  <a:schemeClr val="tx1"/>
                </a:solidFill>
                <a:latin typeface="Tahoma" pitchFamily="34" charset="0"/>
              </a:defRPr>
            </a:lvl9pPr>
          </a:lstStyle>
          <a:p>
            <a:pPr>
              <a:lnSpc>
                <a:spcPct val="150000"/>
              </a:lnSpc>
              <a:spcBef>
                <a:spcPct val="20000"/>
              </a:spcBef>
              <a:buClr>
                <a:srgbClr val="1D3275"/>
              </a:buClr>
            </a:pPr>
            <a:r>
              <a:rPr lang="en-US" sz="2800" dirty="0">
                <a:solidFill>
                  <a:srgbClr val="1D3275"/>
                </a:solidFill>
                <a:latin typeface="Times New Roman" panose="02020603050405020304" pitchFamily="18" charset="0"/>
                <a:cs typeface="Times New Roman" panose="02020603050405020304" pitchFamily="18" charset="0"/>
              </a:rPr>
              <a:t>DPRIS Web User Guide:</a:t>
            </a:r>
          </a:p>
          <a:p>
            <a:pPr>
              <a:lnSpc>
                <a:spcPct val="150000"/>
              </a:lnSpc>
              <a:spcBef>
                <a:spcPct val="20000"/>
              </a:spcBef>
              <a:buClr>
                <a:srgbClr val="1D3275"/>
              </a:buClr>
            </a:pPr>
            <a:r>
              <a:rPr lang="en-US" sz="2800" dirty="0">
                <a:solidFill>
                  <a:srgbClr val="1D3275"/>
                </a:solidFill>
                <a:latin typeface="Times New Roman" panose="02020603050405020304" pitchFamily="18" charset="0"/>
                <a:cs typeface="Times New Roman" panose="02020603050405020304" pitchFamily="18" charset="0"/>
              </a:rPr>
              <a:t>https://www.dpris.dod.mil/downloads/dpris_user_guide.pdf</a:t>
            </a:r>
          </a:p>
        </p:txBody>
      </p:sp>
      <p:sp>
        <p:nvSpPr>
          <p:cNvPr id="502786" name="Rectangle 2"/>
          <p:cNvSpPr>
            <a:spLocks noGrp="1" noChangeArrowheads="1"/>
          </p:cNvSpPr>
          <p:nvPr>
            <p:ph type="title" idx="4294967295"/>
          </p:nvPr>
        </p:nvSpPr>
        <p:spPr>
          <a:xfrm>
            <a:off x="2336800" y="0"/>
            <a:ext cx="8636000" cy="882650"/>
          </a:xfrm>
        </p:spPr>
        <p:txBody>
          <a:bodyPr/>
          <a:lstStyle/>
          <a:p>
            <a:pPr>
              <a:defRPr/>
            </a:pPr>
            <a:r>
              <a:rPr lang="en-US" dirty="0">
                <a:latin typeface="Times New Roman" panose="02020603050405020304" pitchFamily="18" charset="0"/>
                <a:cs typeface="Times New Roman" panose="02020603050405020304" pitchFamily="18" charset="0"/>
              </a:rPr>
              <a:t>References</a:t>
            </a:r>
          </a:p>
        </p:txBody>
      </p:sp>
    </p:spTree>
    <p:extLst>
      <p:ext uri="{BB962C8B-B14F-4D97-AF65-F5344CB8AC3E}">
        <p14:creationId xmlns:p14="http://schemas.microsoft.com/office/powerpoint/2010/main" val="347047370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0937" y="49307"/>
            <a:ext cx="9758150" cy="1103312"/>
          </a:xfrm>
        </p:spPr>
        <p:txBody>
          <a:bodyPr/>
          <a:lstStyle/>
          <a:p>
            <a:r>
              <a:rPr lang="en-US" dirty="0">
                <a:effectLst>
                  <a:outerShdw blurRad="38100" dist="38100" dir="2700000" algn="tl">
                    <a:srgbClr val="000000">
                      <a:alpha val="43137"/>
                    </a:srgbClr>
                  </a:outerShdw>
                </a:effectLst>
              </a:rPr>
              <a:t>Viewing Requests</a:t>
            </a:r>
          </a:p>
        </p:txBody>
      </p:sp>
      <p:sp>
        <p:nvSpPr>
          <p:cNvPr id="3" name="Slide Number Placeholder 2"/>
          <p:cNvSpPr>
            <a:spLocks noGrp="1"/>
          </p:cNvSpPr>
          <p:nvPr>
            <p:ph type="sldNum" sz="quarter" idx="10"/>
          </p:nvPr>
        </p:nvSpPr>
        <p:spPr/>
        <p:txBody>
          <a:bodyPr/>
          <a:lstStyle/>
          <a:p>
            <a:pPr>
              <a:defRPr/>
            </a:pPr>
            <a:fld id="{33C7B86D-7ED5-40B2-8157-FF4D1861768B}" type="slidenum">
              <a:rPr lang="en-US" smtClean="0"/>
              <a:pPr>
                <a:defRPr/>
              </a:pPr>
              <a:t>30</a:t>
            </a:fld>
            <a:endParaRPr lang="en-US"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9000"/>
                    </a14:imgEffect>
                    <a14:imgEffect>
                      <a14:brightnessContrast bright="6000" contrast="5000"/>
                    </a14:imgEffect>
                  </a14:imgLayer>
                </a14:imgProps>
              </a:ext>
              <a:ext uri="{28A0092B-C50C-407E-A947-70E740481C1C}">
                <a14:useLocalDpi xmlns:a14="http://schemas.microsoft.com/office/drawing/2010/main" val="0"/>
              </a:ext>
            </a:extLst>
          </a:blip>
          <a:srcRect/>
          <a:stretch>
            <a:fillRect/>
          </a:stretch>
        </p:blipFill>
        <p:spPr bwMode="auto">
          <a:xfrm>
            <a:off x="1624090" y="1528548"/>
            <a:ext cx="9785437" cy="4735774"/>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bwMode="auto">
          <a:xfrm>
            <a:off x="3257550" y="3543300"/>
            <a:ext cx="914400" cy="43815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
        <p:nvSpPr>
          <p:cNvPr id="7" name="Oval 6"/>
          <p:cNvSpPr/>
          <p:nvPr/>
        </p:nvSpPr>
        <p:spPr bwMode="auto">
          <a:xfrm>
            <a:off x="6858000" y="3543300"/>
            <a:ext cx="457200" cy="295275"/>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367001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97290" y="49307"/>
            <a:ext cx="9689909"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Viewing Responses</a:t>
            </a:r>
          </a:p>
        </p:txBody>
      </p:sp>
      <p:sp>
        <p:nvSpPr>
          <p:cNvPr id="3" name="Slide Number Placeholder 2"/>
          <p:cNvSpPr>
            <a:spLocks noGrp="1"/>
          </p:cNvSpPr>
          <p:nvPr>
            <p:ph type="sldNum" sz="quarter" idx="10"/>
          </p:nvPr>
        </p:nvSpPr>
        <p:spPr/>
        <p:txBody>
          <a:bodyPr/>
          <a:lstStyle/>
          <a:p>
            <a:fld id="{7C414AED-89CE-4A48-8B2B-1B3A5C68EA2A}" type="slidenum">
              <a:rPr lang="en-US" smtClean="0"/>
              <a:t>31</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6788" y="1416502"/>
            <a:ext cx="8952931" cy="235028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788" y="3766782"/>
            <a:ext cx="8952931" cy="2558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479094"/>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a:xfrm>
            <a:off x="1431613" y="0"/>
            <a:ext cx="9752105"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Compensation Service</a:t>
            </a:r>
          </a:p>
        </p:txBody>
      </p:sp>
      <p:sp>
        <p:nvSpPr>
          <p:cNvPr id="32771" name="Rectangle 1027"/>
          <p:cNvSpPr>
            <a:spLocks noChangeArrowheads="1"/>
          </p:cNvSpPr>
          <p:nvPr/>
        </p:nvSpPr>
        <p:spPr bwMode="auto">
          <a:xfrm>
            <a:off x="4245147" y="2415654"/>
            <a:ext cx="3676006"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000" b="0" dirty="0">
                <a:solidFill>
                  <a:schemeClr val="tx1"/>
                </a:solidFill>
                <a:latin typeface="Times New Roman" panose="02020603050405020304" pitchFamily="18" charset="0"/>
              </a:rPr>
              <a:t>Creating OMPF </a:t>
            </a:r>
            <a:br>
              <a:rPr lang="en-US" altLang="en-US" sz="4000" b="0" dirty="0">
                <a:solidFill>
                  <a:schemeClr val="tx1"/>
                </a:solidFill>
                <a:latin typeface="Times New Roman" panose="02020603050405020304" pitchFamily="18" charset="0"/>
              </a:rPr>
            </a:br>
            <a:r>
              <a:rPr lang="en-US" altLang="en-US" sz="4000" b="0" dirty="0">
                <a:solidFill>
                  <a:schemeClr val="tx1"/>
                </a:solidFill>
                <a:latin typeface="Times New Roman" panose="02020603050405020304" pitchFamily="18" charset="0"/>
              </a:rPr>
              <a:t>and </a:t>
            </a:r>
            <a:br>
              <a:rPr lang="en-US" altLang="en-US" sz="4000" b="0" dirty="0">
                <a:solidFill>
                  <a:schemeClr val="tx1"/>
                </a:solidFill>
                <a:latin typeface="Times New Roman" panose="02020603050405020304" pitchFamily="18" charset="0"/>
              </a:rPr>
            </a:br>
            <a:r>
              <a:rPr lang="en-US" altLang="en-US" sz="4000" b="0" dirty="0">
                <a:solidFill>
                  <a:schemeClr val="tx1"/>
                </a:solidFill>
                <a:latin typeface="Times New Roman" panose="02020603050405020304" pitchFamily="18" charset="0"/>
              </a:rPr>
              <a:t>JSRRC Requests</a:t>
            </a:r>
          </a:p>
        </p:txBody>
      </p:sp>
      <p:sp>
        <p:nvSpPr>
          <p:cNvPr id="2" name="Slide Number Placeholder 1"/>
          <p:cNvSpPr>
            <a:spLocks noGrp="1"/>
          </p:cNvSpPr>
          <p:nvPr>
            <p:ph type="sldNum" sz="quarter" idx="10"/>
          </p:nvPr>
        </p:nvSpPr>
        <p:spPr/>
        <p:txBody>
          <a:bodyPr/>
          <a:lstStyle/>
          <a:p>
            <a:fld id="{7C414AED-89CE-4A48-8B2B-1B3A5C68EA2A}" type="slidenum">
              <a:rPr lang="en-US" smtClean="0"/>
              <a:t>32</a:t>
            </a:fld>
            <a:endParaRPr lang="en-US"/>
          </a:p>
        </p:txBody>
      </p:sp>
    </p:spTree>
    <p:extLst>
      <p:ext uri="{BB962C8B-B14F-4D97-AF65-F5344CB8AC3E}">
        <p14:creationId xmlns:p14="http://schemas.microsoft.com/office/powerpoint/2010/main" val="3195978705"/>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a:xfrm>
            <a:off x="2156346" y="0"/>
            <a:ext cx="9758150"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Create Request</a:t>
            </a:r>
          </a:p>
        </p:txBody>
      </p:sp>
      <p:sp>
        <p:nvSpPr>
          <p:cNvPr id="2" name="Slide Number Placeholder 1"/>
          <p:cNvSpPr>
            <a:spLocks noGrp="1"/>
          </p:cNvSpPr>
          <p:nvPr>
            <p:ph type="sldNum" sz="quarter" idx="10"/>
          </p:nvPr>
        </p:nvSpPr>
        <p:spPr/>
        <p:txBody>
          <a:bodyPr/>
          <a:lstStyle/>
          <a:p>
            <a:fld id="{7C414AED-89CE-4A48-8B2B-1B3A5C68EA2A}" type="slidenum">
              <a:rPr lang="en-US" smtClean="0"/>
              <a:t>33</a:t>
            </a:fld>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19367"/>
            <a:ext cx="10863617" cy="485860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bwMode="auto">
          <a:xfrm>
            <a:off x="2825086" y="2579427"/>
            <a:ext cx="1160060" cy="655092"/>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ahoma" pitchFamily="34" charset="0"/>
            </a:endParaRPr>
          </a:p>
        </p:txBody>
      </p:sp>
    </p:spTree>
    <p:extLst>
      <p:ext uri="{BB962C8B-B14F-4D97-AF65-F5344CB8AC3E}">
        <p14:creationId xmlns:p14="http://schemas.microsoft.com/office/powerpoint/2010/main" val="217490010"/>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ChangeArrowheads="1"/>
          </p:cNvSpPr>
          <p:nvPr>
            <p:ph type="title"/>
          </p:nvPr>
        </p:nvSpPr>
        <p:spPr>
          <a:xfrm>
            <a:off x="1697212" y="103031"/>
            <a:ext cx="9752105"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OMPF Request</a:t>
            </a:r>
          </a:p>
        </p:txBody>
      </p:sp>
      <p:sp>
        <p:nvSpPr>
          <p:cNvPr id="2" name="Slide Number Placeholder 1"/>
          <p:cNvSpPr>
            <a:spLocks noGrp="1"/>
          </p:cNvSpPr>
          <p:nvPr>
            <p:ph type="sldNum" sz="quarter" idx="10"/>
          </p:nvPr>
        </p:nvSpPr>
        <p:spPr/>
        <p:txBody>
          <a:bodyPr/>
          <a:lstStyle/>
          <a:p>
            <a:fld id="{7C414AED-89CE-4A48-8B2B-1B3A5C68EA2A}" type="slidenum">
              <a:rPr lang="en-US" smtClean="0"/>
              <a:t>34</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132" y="1460310"/>
            <a:ext cx="7956644" cy="2911281"/>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131" y="4371591"/>
            <a:ext cx="7956645" cy="198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6954726"/>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2210937" y="0"/>
            <a:ext cx="9703559"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JSRRC Request</a:t>
            </a:r>
          </a:p>
        </p:txBody>
      </p:sp>
      <p:sp>
        <p:nvSpPr>
          <p:cNvPr id="2" name="Slide Number Placeholder 1"/>
          <p:cNvSpPr>
            <a:spLocks noGrp="1"/>
          </p:cNvSpPr>
          <p:nvPr>
            <p:ph type="sldNum" sz="quarter" idx="10"/>
          </p:nvPr>
        </p:nvSpPr>
        <p:spPr/>
        <p:txBody>
          <a:bodyPr/>
          <a:lstStyle/>
          <a:p>
            <a:fld id="{7C414AED-89CE-4A48-8B2B-1B3A5C68EA2A}" type="slidenum">
              <a:rPr lang="en-US" smtClean="0"/>
              <a:t>35</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128" y="1446663"/>
            <a:ext cx="9416956" cy="4913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870991"/>
      </p:ext>
    </p:extLst>
  </p:cSld>
  <p:clrMapOvr>
    <a:masterClrMapping/>
  </p:clrMapOvr>
  <p:transition>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a:xfrm>
            <a:off x="2224585" y="49307"/>
            <a:ext cx="9730854"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PTSD Stressor Form</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3048" y="1464970"/>
            <a:ext cx="7540580" cy="4879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C414AED-89CE-4A48-8B2B-1B3A5C68EA2A}" type="slidenum">
              <a:rPr lang="en-US" smtClean="0"/>
              <a:t>36</a:t>
            </a:fld>
            <a:endParaRPr lang="en-US"/>
          </a:p>
        </p:txBody>
      </p:sp>
    </p:spTree>
    <p:extLst>
      <p:ext uri="{BB962C8B-B14F-4D97-AF65-F5344CB8AC3E}">
        <p14:creationId xmlns:p14="http://schemas.microsoft.com/office/powerpoint/2010/main" val="2802799721"/>
      </p:ext>
    </p:extLst>
  </p:cSld>
  <p:clrMapOvr>
    <a:masterClrMapping/>
  </p:clrMapOvr>
  <p:transition>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26"/>
          <p:cNvSpPr>
            <a:spLocks noGrp="1" noChangeArrowheads="1"/>
          </p:cNvSpPr>
          <p:nvPr>
            <p:ph type="title"/>
          </p:nvPr>
        </p:nvSpPr>
        <p:spPr>
          <a:xfrm>
            <a:off x="2169994" y="95533"/>
            <a:ext cx="9921922" cy="1057085"/>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Agent Orange Form</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600" y="1447800"/>
            <a:ext cx="10310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C414AED-89CE-4A48-8B2B-1B3A5C68EA2A}" type="slidenum">
              <a:rPr lang="en-US" smtClean="0"/>
              <a:t>37</a:t>
            </a:fld>
            <a:endParaRPr lang="en-US"/>
          </a:p>
        </p:txBody>
      </p:sp>
    </p:spTree>
    <p:extLst>
      <p:ext uri="{BB962C8B-B14F-4D97-AF65-F5344CB8AC3E}">
        <p14:creationId xmlns:p14="http://schemas.microsoft.com/office/powerpoint/2010/main" val="1635771826"/>
      </p:ext>
    </p:extLst>
  </p:cSld>
  <p:clrMapOvr>
    <a:masterClrMapping/>
  </p:clrMapOvr>
  <p:transition>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10936" y="95533"/>
            <a:ext cx="9799093" cy="1057085"/>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Compensation Service</a:t>
            </a:r>
          </a:p>
        </p:txBody>
      </p:sp>
      <p:sp>
        <p:nvSpPr>
          <p:cNvPr id="38915" name="Text Box 3"/>
          <p:cNvSpPr txBox="1">
            <a:spLocks noChangeArrowheads="1"/>
          </p:cNvSpPr>
          <p:nvPr/>
        </p:nvSpPr>
        <p:spPr bwMode="auto">
          <a:xfrm>
            <a:off x="4754034" y="3013075"/>
            <a:ext cx="428836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en-US" altLang="en-US" sz="4400">
              <a:solidFill>
                <a:schemeClr val="tx1"/>
              </a:solidFill>
              <a:latin typeface="Times"/>
            </a:endParaRPr>
          </a:p>
        </p:txBody>
      </p:sp>
      <p:sp>
        <p:nvSpPr>
          <p:cNvPr id="38916" name="Rectangle 4"/>
          <p:cNvSpPr>
            <a:spLocks noChangeArrowheads="1"/>
          </p:cNvSpPr>
          <p:nvPr/>
        </p:nvSpPr>
        <p:spPr bwMode="auto">
          <a:xfrm>
            <a:off x="812800" y="2133600"/>
            <a:ext cx="10160000" cy="2590800"/>
          </a:xfrm>
          <a:prstGeom prst="rect">
            <a:avLst/>
          </a:prstGeom>
          <a:noFill/>
          <a:ln>
            <a:noFill/>
          </a:ln>
          <a:effectLst>
            <a:outerShdw dist="53882"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marL="10287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endParaRPr lang="en-US" altLang="en-US" sz="3600" b="0" dirty="0">
              <a:solidFill>
                <a:schemeClr val="tx1"/>
              </a:solidFill>
              <a:latin typeface="Times New Roman" panose="02020603050405020304" pitchFamily="18" charset="0"/>
            </a:endParaRPr>
          </a:p>
        </p:txBody>
      </p:sp>
      <p:sp>
        <p:nvSpPr>
          <p:cNvPr id="2" name="Rectangle 1"/>
          <p:cNvSpPr/>
          <p:nvPr/>
        </p:nvSpPr>
        <p:spPr>
          <a:xfrm>
            <a:off x="2336801" y="2808670"/>
            <a:ext cx="8127999" cy="707886"/>
          </a:xfrm>
          <a:prstGeom prst="rect">
            <a:avLst/>
          </a:prstGeom>
        </p:spPr>
        <p:txBody>
          <a:bodyPr wrap="square">
            <a:spAutoFit/>
          </a:bodyPr>
          <a:lstStyle/>
          <a:p>
            <a:pPr algn="ctr"/>
            <a:r>
              <a:rPr lang="en-US" altLang="en-US" sz="4000" dirty="0">
                <a:latin typeface="Times New Roman" panose="02020603050405020304" pitchFamily="18" charset="0"/>
                <a:cs typeface="Times New Roman" panose="02020603050405020304" pitchFamily="18" charset="0"/>
              </a:rPr>
              <a:t>DPRIS Web Reports</a:t>
            </a:r>
          </a:p>
        </p:txBody>
      </p:sp>
      <p:sp>
        <p:nvSpPr>
          <p:cNvPr id="3" name="Slide Number Placeholder 2"/>
          <p:cNvSpPr>
            <a:spLocks noGrp="1"/>
          </p:cNvSpPr>
          <p:nvPr>
            <p:ph type="sldNum" sz="quarter" idx="10"/>
          </p:nvPr>
        </p:nvSpPr>
        <p:spPr/>
        <p:txBody>
          <a:bodyPr/>
          <a:lstStyle/>
          <a:p>
            <a:fld id="{7C414AED-89CE-4A48-8B2B-1B3A5C68EA2A}" type="slidenum">
              <a:rPr lang="en-US" smtClean="0"/>
              <a:t>38</a:t>
            </a:fld>
            <a:endParaRPr lang="en-US"/>
          </a:p>
        </p:txBody>
      </p:sp>
    </p:spTree>
    <p:extLst>
      <p:ext uri="{BB962C8B-B14F-4D97-AF65-F5344CB8AC3E}">
        <p14:creationId xmlns:p14="http://schemas.microsoft.com/office/powerpoint/2010/main" val="1911973102"/>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197290" y="49307"/>
            <a:ext cx="9799092"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Viewing User Reports</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1" y="1524000"/>
            <a:ext cx="8902700"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C414AED-89CE-4A48-8B2B-1B3A5C68EA2A}" type="slidenum">
              <a:rPr lang="en-US" smtClean="0"/>
              <a:t>39</a:t>
            </a:fld>
            <a:endParaRPr lang="en-US"/>
          </a:p>
        </p:txBody>
      </p:sp>
    </p:spTree>
    <p:extLst>
      <p:ext uri="{BB962C8B-B14F-4D97-AF65-F5344CB8AC3E}">
        <p14:creationId xmlns:p14="http://schemas.microsoft.com/office/powerpoint/2010/main" val="413438702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hidden="1"/>
          <p:cNvSpPr>
            <a:spLocks noGrp="1"/>
          </p:cNvSpPr>
          <p:nvPr>
            <p:ph type="sldNum" sz="quarter" idx="10"/>
          </p:nvPr>
        </p:nvSpPr>
        <p:spPr/>
        <p:txBody>
          <a:bodyPr/>
          <a:lstStyle/>
          <a:p>
            <a:pPr>
              <a:defRPr/>
            </a:pPr>
            <a:fld id="{BA44DA10-E7DA-4D11-84EC-1518B97780F6}" type="slidenum">
              <a:rPr lang="en-US" smtClean="0"/>
              <a:pPr>
                <a:defRPr/>
              </a:pPr>
              <a:t>4</a:t>
            </a:fld>
            <a:endParaRPr lang="en-US" dirty="0"/>
          </a:p>
        </p:txBody>
      </p:sp>
      <p:sp>
        <p:nvSpPr>
          <p:cNvPr id="4" name="Slide Number Placeholder 3"/>
          <p:cNvSpPr txBox="1">
            <a:spLocks noGrp="1"/>
          </p:cNvSpPr>
          <p:nvPr/>
        </p:nvSpPr>
        <p:spPr bwMode="auto">
          <a:xfrm>
            <a:off x="10566400" y="6356350"/>
            <a:ext cx="1625600" cy="457200"/>
          </a:xfrm>
          <a:prstGeom prst="rect">
            <a:avLst/>
          </a:prstGeom>
          <a:noFill/>
          <a:ln>
            <a:miter lim="800000"/>
            <a:headEnd/>
            <a:tailEnd/>
          </a:ln>
        </p:spPr>
        <p:txBody>
          <a:bodyPr lIns="92075" tIns="46038" rIns="92075" bIns="46038" anchor="ctr" anchorCtr="1"/>
          <a:lstStyle/>
          <a:p>
            <a:pPr algn="ctr" eaLnBrk="0" hangingPunct="0">
              <a:defRPr/>
            </a:pPr>
            <a:fld id="{C49106BB-3664-4EC4-A861-38924082FD8C}" type="slidenum">
              <a:rPr lang="en-US" sz="1600" b="1" i="1">
                <a:solidFill>
                  <a:srgbClr val="1D3275"/>
                </a:solidFill>
                <a:effectLst>
                  <a:outerShdw blurRad="38100" dist="38100" dir="2700000" algn="tl">
                    <a:srgbClr val="C0C0C0"/>
                  </a:outerShdw>
                </a:effectLst>
                <a:latin typeface="Times New Roman" panose="02020603050405020304" pitchFamily="18" charset="0"/>
              </a:rPr>
              <a:pPr algn="ctr" eaLnBrk="0" hangingPunct="0">
                <a:defRPr/>
              </a:pPr>
              <a:t>4</a:t>
            </a:fld>
            <a:endParaRPr lang="en-US" sz="1600" b="1" i="1" dirty="0">
              <a:solidFill>
                <a:srgbClr val="1D3275"/>
              </a:solidFill>
              <a:effectLst>
                <a:outerShdw blurRad="38100" dist="38100" dir="2700000" algn="tl">
                  <a:srgbClr val="C0C0C0"/>
                </a:outerShdw>
              </a:effectLst>
              <a:latin typeface="Times New Roman" panose="02020603050405020304" pitchFamily="18" charset="0"/>
            </a:endParaRPr>
          </a:p>
        </p:txBody>
      </p:sp>
      <p:sp>
        <p:nvSpPr>
          <p:cNvPr id="6148" name="Rectangle 3"/>
          <p:cNvSpPr>
            <a:spLocks noGrp="1" noChangeArrowheads="1"/>
          </p:cNvSpPr>
          <p:nvPr>
            <p:ph type="body" idx="4294967295"/>
          </p:nvPr>
        </p:nvSpPr>
        <p:spPr>
          <a:xfrm>
            <a:off x="711200" y="1610436"/>
            <a:ext cx="11277600" cy="4714164"/>
          </a:xfrm>
        </p:spPr>
        <p:txBody>
          <a:bodyPr/>
          <a:lstStyle/>
          <a:p>
            <a:pPr eaLnBrk="1" hangingPunct="1"/>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r>
              <a:rPr lang="en-US" altLang="en-US" dirty="0">
                <a:solidFill>
                  <a:schemeClr val="tx1"/>
                </a:solidFill>
                <a:latin typeface="Times New Roman" panose="02020603050405020304" pitchFamily="18" charset="0"/>
                <a:cs typeface="Times New Roman" panose="02020603050405020304" pitchFamily="18" charset="0"/>
              </a:rPr>
              <a:t>Through a single secure internet sign-on, allows access to OMPF images contained in some of the Services’ repositories</a:t>
            </a:r>
          </a:p>
          <a:p>
            <a:pPr eaLnBrk="1" hangingPunct="1">
              <a:buFont typeface="Wingdings" pitchFamily="2" charset="2"/>
              <a:buNone/>
            </a:pPr>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r>
              <a:rPr lang="en-US" altLang="en-US" dirty="0">
                <a:solidFill>
                  <a:schemeClr val="tx1"/>
                </a:solidFill>
                <a:latin typeface="Times New Roman" panose="02020603050405020304" pitchFamily="18" charset="0"/>
                <a:cs typeface="Times New Roman" panose="02020603050405020304" pitchFamily="18" charset="0"/>
              </a:rPr>
              <a:t>On average, images are received in less than 48 hours</a:t>
            </a:r>
          </a:p>
          <a:p>
            <a:pPr eaLnBrk="1" hangingPunct="1">
              <a:buFont typeface="Wingdings" pitchFamily="2" charset="2"/>
              <a:buNone/>
            </a:pPr>
            <a:endParaRPr lang="en-US" altLang="en-US" dirty="0">
              <a:solidFill>
                <a:schemeClr val="tx1"/>
              </a:solidFill>
              <a:latin typeface="Times New Roman" panose="02020603050405020304" pitchFamily="18" charset="0"/>
              <a:cs typeface="Times New Roman" panose="02020603050405020304" pitchFamily="18" charset="0"/>
            </a:endParaRPr>
          </a:p>
          <a:p>
            <a:pPr eaLnBrk="1" hangingPunct="1"/>
            <a:r>
              <a:rPr lang="en-US" altLang="en-US" dirty="0">
                <a:solidFill>
                  <a:schemeClr val="tx1"/>
                </a:solidFill>
                <a:latin typeface="Times New Roman" panose="02020603050405020304" pitchFamily="18" charset="0"/>
                <a:cs typeface="Times New Roman" panose="02020603050405020304" pitchFamily="18" charset="0"/>
              </a:rPr>
              <a:t>Many images are received within minutes</a:t>
            </a:r>
          </a:p>
          <a:p>
            <a:pPr>
              <a:buClr>
                <a:srgbClr val="1D3275"/>
              </a:buClr>
              <a:buFont typeface="Wingdings" pitchFamily="2" charset="2"/>
              <a:buNone/>
            </a:pPr>
            <a:endParaRPr lang="en-US" dirty="0">
              <a:solidFill>
                <a:schemeClr val="tx1"/>
              </a:solidFill>
              <a:latin typeface="Times New Roman" panose="02020603050405020304" pitchFamily="18" charset="0"/>
              <a:cs typeface="Times New Roman" panose="02020603050405020304" pitchFamily="18" charset="0"/>
            </a:endParaRPr>
          </a:p>
          <a:p>
            <a:pPr>
              <a:buClr>
                <a:srgbClr val="1D3275"/>
              </a:buClr>
              <a:buFont typeface="Wingdings" pitchFamily="2" charset="2"/>
              <a:buNone/>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504834" name="Rectangle 2"/>
          <p:cNvSpPr>
            <a:spLocks noGrp="1" noChangeArrowheads="1"/>
          </p:cNvSpPr>
          <p:nvPr>
            <p:ph type="title" idx="4294967295"/>
          </p:nvPr>
        </p:nvSpPr>
        <p:spPr>
          <a:xfrm>
            <a:off x="2336800" y="0"/>
            <a:ext cx="8636000" cy="882650"/>
          </a:xfrm>
        </p:spPr>
        <p:txBody>
          <a:bodyPr/>
          <a:lstStyle/>
          <a:p>
            <a:pPr>
              <a:defRPr/>
            </a:pPr>
            <a:r>
              <a:rPr lang="en-US" dirty="0">
                <a:latin typeface="Times New Roman" panose="02020603050405020304" pitchFamily="18" charset="0"/>
                <a:cs typeface="Times New Roman" panose="02020603050405020304" pitchFamily="18" charset="0"/>
              </a:rPr>
              <a:t>DPRIS Web Advantages</a:t>
            </a:r>
          </a:p>
        </p:txBody>
      </p:sp>
    </p:spTree>
    <p:extLst>
      <p:ext uri="{BB962C8B-B14F-4D97-AF65-F5344CB8AC3E}">
        <p14:creationId xmlns:p14="http://schemas.microsoft.com/office/powerpoint/2010/main" val="118302697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238233" y="141668"/>
            <a:ext cx="9730853" cy="101839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Compensation Service</a:t>
            </a:r>
          </a:p>
        </p:txBody>
      </p:sp>
      <p:sp>
        <p:nvSpPr>
          <p:cNvPr id="40963" name="Rectangle 4"/>
          <p:cNvSpPr>
            <a:spLocks noChangeArrowheads="1"/>
          </p:cNvSpPr>
          <p:nvPr/>
        </p:nvSpPr>
        <p:spPr bwMode="auto">
          <a:xfrm>
            <a:off x="3875342" y="2971801"/>
            <a:ext cx="47291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000" b="0" dirty="0">
                <a:solidFill>
                  <a:schemeClr val="tx1"/>
                </a:solidFill>
                <a:latin typeface="Times New Roman" panose="02020603050405020304" pitchFamily="18" charset="0"/>
              </a:rPr>
              <a:t>Account Management</a:t>
            </a:r>
          </a:p>
        </p:txBody>
      </p:sp>
      <p:sp>
        <p:nvSpPr>
          <p:cNvPr id="2" name="Slide Number Placeholder 1"/>
          <p:cNvSpPr>
            <a:spLocks noGrp="1"/>
          </p:cNvSpPr>
          <p:nvPr>
            <p:ph type="sldNum" sz="quarter" idx="10"/>
          </p:nvPr>
        </p:nvSpPr>
        <p:spPr/>
        <p:txBody>
          <a:bodyPr/>
          <a:lstStyle/>
          <a:p>
            <a:fld id="{7C414AED-89CE-4A48-8B2B-1B3A5C68EA2A}" type="slidenum">
              <a:rPr lang="en-US" smtClean="0"/>
              <a:t>40</a:t>
            </a:fld>
            <a:endParaRPr lang="en-US"/>
          </a:p>
        </p:txBody>
      </p:sp>
    </p:spTree>
    <p:extLst>
      <p:ext uri="{BB962C8B-B14F-4D97-AF65-F5344CB8AC3E}">
        <p14:creationId xmlns:p14="http://schemas.microsoft.com/office/powerpoint/2010/main" val="522860389"/>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ChangeArrowheads="1"/>
          </p:cNvSpPr>
          <p:nvPr/>
        </p:nvSpPr>
        <p:spPr bwMode="auto">
          <a:xfrm>
            <a:off x="0" y="0"/>
            <a:ext cx="12192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marL="1028700"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b="0" dirty="0">
                <a:solidFill>
                  <a:schemeClr val="tx1"/>
                </a:solidFill>
                <a:effectLst>
                  <a:outerShdw blurRad="38100" dist="38100" dir="2700000" algn="tl">
                    <a:srgbClr val="000000">
                      <a:alpha val="43137"/>
                    </a:srgbClr>
                  </a:outerShdw>
                </a:effectLst>
                <a:latin typeface="Times New Roman" panose="02020603050405020304" pitchFamily="18" charset="0"/>
              </a:rPr>
              <a:t>Account Management</a:t>
            </a:r>
          </a:p>
        </p:txBody>
      </p:sp>
      <p:sp>
        <p:nvSpPr>
          <p:cNvPr id="2" name="Slide Number Placeholder 1"/>
          <p:cNvSpPr>
            <a:spLocks noGrp="1"/>
          </p:cNvSpPr>
          <p:nvPr>
            <p:ph type="sldNum" sz="quarter" idx="10"/>
          </p:nvPr>
        </p:nvSpPr>
        <p:spPr/>
        <p:txBody>
          <a:bodyPr/>
          <a:lstStyle/>
          <a:p>
            <a:fld id="{7C414AED-89CE-4A48-8B2B-1B3A5C68EA2A}" type="slidenum">
              <a:rPr lang="en-US" smtClean="0"/>
              <a:t>41</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242" y="1528549"/>
            <a:ext cx="10276764" cy="4599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5327055"/>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197290" y="113701"/>
            <a:ext cx="9771797" cy="991768"/>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My Account Option</a:t>
            </a:r>
          </a:p>
        </p:txBody>
      </p:sp>
      <p:sp>
        <p:nvSpPr>
          <p:cNvPr id="2" name="Slide Number Placeholder 1"/>
          <p:cNvSpPr>
            <a:spLocks noGrp="1"/>
          </p:cNvSpPr>
          <p:nvPr>
            <p:ph type="sldNum" sz="quarter" idx="10"/>
          </p:nvPr>
        </p:nvSpPr>
        <p:spPr/>
        <p:txBody>
          <a:bodyPr/>
          <a:lstStyle/>
          <a:p>
            <a:fld id="{7C414AED-89CE-4A48-8B2B-1B3A5C68EA2A}" type="slidenum">
              <a:rPr lang="en-US" smtClean="0"/>
              <a:t>42</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1945" y="1447606"/>
            <a:ext cx="10153935" cy="492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620786"/>
      </p:ext>
    </p:extLst>
  </p:cSld>
  <p:clrMapOvr>
    <a:masterClrMapping/>
  </p:clrMapOvr>
  <p:transition>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24585" y="109182"/>
            <a:ext cx="9771797" cy="994130"/>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Password Option</a:t>
            </a:r>
          </a:p>
        </p:txBody>
      </p:sp>
      <p:sp>
        <p:nvSpPr>
          <p:cNvPr id="2" name="Slide Number Placeholder 1"/>
          <p:cNvSpPr>
            <a:spLocks noGrp="1"/>
          </p:cNvSpPr>
          <p:nvPr>
            <p:ph type="sldNum" sz="quarter" idx="10"/>
          </p:nvPr>
        </p:nvSpPr>
        <p:spPr/>
        <p:txBody>
          <a:bodyPr/>
          <a:lstStyle/>
          <a:p>
            <a:fld id="{7C414AED-89CE-4A48-8B2B-1B3A5C68EA2A}" type="slidenum">
              <a:rPr lang="en-US" smtClean="0"/>
              <a:t>43</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3833" y="1457443"/>
            <a:ext cx="9949218" cy="488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9954641"/>
      </p:ext>
    </p:extLst>
  </p:cSld>
  <p:clrMapOvr>
    <a:masterClrMapping/>
  </p:clrMapOvr>
  <p:transition>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24585" y="95534"/>
            <a:ext cx="9689911" cy="1007778"/>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Compensation Service</a:t>
            </a:r>
          </a:p>
        </p:txBody>
      </p:sp>
      <p:sp>
        <p:nvSpPr>
          <p:cNvPr id="45059" name="Rectangle 3"/>
          <p:cNvSpPr>
            <a:spLocks noChangeArrowheads="1"/>
          </p:cNvSpPr>
          <p:nvPr/>
        </p:nvSpPr>
        <p:spPr bwMode="auto">
          <a:xfrm>
            <a:off x="3601721" y="2813713"/>
            <a:ext cx="4709766"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400" b="0" dirty="0">
                <a:solidFill>
                  <a:schemeClr val="tx1"/>
                </a:solidFill>
                <a:latin typeface="Times New Roman" panose="02020603050405020304" pitchFamily="18" charset="0"/>
              </a:rPr>
              <a:t>Information Page</a:t>
            </a:r>
          </a:p>
        </p:txBody>
      </p:sp>
      <p:sp>
        <p:nvSpPr>
          <p:cNvPr id="2" name="Slide Number Placeholder 1"/>
          <p:cNvSpPr>
            <a:spLocks noGrp="1"/>
          </p:cNvSpPr>
          <p:nvPr>
            <p:ph type="sldNum" sz="quarter" idx="10"/>
          </p:nvPr>
        </p:nvSpPr>
        <p:spPr/>
        <p:txBody>
          <a:bodyPr/>
          <a:lstStyle/>
          <a:p>
            <a:fld id="{7C414AED-89CE-4A48-8B2B-1B3A5C68EA2A}" type="slidenum">
              <a:rPr lang="en-US" smtClean="0"/>
              <a:t>44</a:t>
            </a:fld>
            <a:endParaRPr lang="en-US"/>
          </a:p>
        </p:txBody>
      </p:sp>
    </p:spTree>
    <p:extLst>
      <p:ext uri="{BB962C8B-B14F-4D97-AF65-F5344CB8AC3E}">
        <p14:creationId xmlns:p14="http://schemas.microsoft.com/office/powerpoint/2010/main" val="1959906433"/>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10937" y="109181"/>
            <a:ext cx="9867332" cy="968991"/>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Information Page</a:t>
            </a:r>
          </a:p>
        </p:txBody>
      </p:sp>
      <p:sp>
        <p:nvSpPr>
          <p:cNvPr id="2" name="Slide Number Placeholder 1"/>
          <p:cNvSpPr>
            <a:spLocks noGrp="1"/>
          </p:cNvSpPr>
          <p:nvPr>
            <p:ph type="sldNum" sz="quarter" idx="10"/>
          </p:nvPr>
        </p:nvSpPr>
        <p:spPr/>
        <p:txBody>
          <a:bodyPr/>
          <a:lstStyle/>
          <a:p>
            <a:fld id="{7C414AED-89CE-4A48-8B2B-1B3A5C68EA2A}" type="slidenum">
              <a:rPr lang="en-US" smtClean="0"/>
              <a:t>45</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890" y="1433015"/>
            <a:ext cx="10222173" cy="479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6767751"/>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183642" y="49307"/>
            <a:ext cx="9867332"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Compensation Service</a:t>
            </a:r>
          </a:p>
        </p:txBody>
      </p:sp>
      <p:sp>
        <p:nvSpPr>
          <p:cNvPr id="47107" name="Rectangle 3"/>
          <p:cNvSpPr>
            <a:spLocks noChangeArrowheads="1"/>
          </p:cNvSpPr>
          <p:nvPr/>
        </p:nvSpPr>
        <p:spPr bwMode="auto">
          <a:xfrm>
            <a:off x="4270913" y="2941637"/>
            <a:ext cx="4304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0"/>
              </a:spcBef>
              <a:buFontTx/>
              <a:buNone/>
            </a:pPr>
            <a:r>
              <a:rPr lang="en-US" altLang="en-US" sz="4000" b="0" dirty="0">
                <a:solidFill>
                  <a:schemeClr val="tx1"/>
                </a:solidFill>
                <a:latin typeface="Times New Roman" panose="02020603050405020304" pitchFamily="18" charset="0"/>
              </a:rPr>
              <a:t>DPRIS WEB HELP</a:t>
            </a:r>
          </a:p>
        </p:txBody>
      </p:sp>
      <p:sp>
        <p:nvSpPr>
          <p:cNvPr id="2" name="Slide Number Placeholder 1"/>
          <p:cNvSpPr>
            <a:spLocks noGrp="1"/>
          </p:cNvSpPr>
          <p:nvPr>
            <p:ph type="sldNum" sz="quarter" idx="10"/>
          </p:nvPr>
        </p:nvSpPr>
        <p:spPr/>
        <p:txBody>
          <a:bodyPr/>
          <a:lstStyle/>
          <a:p>
            <a:fld id="{7C414AED-89CE-4A48-8B2B-1B3A5C68EA2A}" type="slidenum">
              <a:rPr lang="en-US" smtClean="0"/>
              <a:t>46</a:t>
            </a:fld>
            <a:endParaRPr lang="en-US"/>
          </a:p>
        </p:txBody>
      </p:sp>
    </p:spTree>
    <p:extLst>
      <p:ext uri="{BB962C8B-B14F-4D97-AF65-F5344CB8AC3E}">
        <p14:creationId xmlns:p14="http://schemas.microsoft.com/office/powerpoint/2010/main" val="777145554"/>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197290" y="109182"/>
            <a:ext cx="9689909" cy="96899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Help Page</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1" y="1447801"/>
            <a:ext cx="8470900" cy="472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0"/>
          </p:nvPr>
        </p:nvSpPr>
        <p:spPr/>
        <p:txBody>
          <a:bodyPr/>
          <a:lstStyle/>
          <a:p>
            <a:fld id="{7C414AED-89CE-4A48-8B2B-1B3A5C68EA2A}" type="slidenum">
              <a:rPr lang="en-US" smtClean="0"/>
              <a:t>47</a:t>
            </a:fld>
            <a:endParaRPr lang="en-US"/>
          </a:p>
        </p:txBody>
      </p:sp>
    </p:spTree>
    <p:extLst>
      <p:ext uri="{BB962C8B-B14F-4D97-AF65-F5344CB8AC3E}">
        <p14:creationId xmlns:p14="http://schemas.microsoft.com/office/powerpoint/2010/main" val="2018559405"/>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197290" y="49307"/>
            <a:ext cx="9812740" cy="1103312"/>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Assistance Form</a:t>
            </a:r>
          </a:p>
        </p:txBody>
      </p:sp>
      <p:sp>
        <p:nvSpPr>
          <p:cNvPr id="2" name="Slide Number Placeholder 1"/>
          <p:cNvSpPr>
            <a:spLocks noGrp="1"/>
          </p:cNvSpPr>
          <p:nvPr>
            <p:ph type="sldNum" sz="quarter" idx="10"/>
          </p:nvPr>
        </p:nvSpPr>
        <p:spPr/>
        <p:txBody>
          <a:bodyPr/>
          <a:lstStyle/>
          <a:p>
            <a:fld id="{7C414AED-89CE-4A48-8B2B-1B3A5C68EA2A}" type="slidenum">
              <a:rPr lang="en-US" smtClean="0"/>
              <a:t>48</a:t>
            </a:fld>
            <a:endParaRPr lang="en-US"/>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1403131"/>
            <a:ext cx="9412013" cy="490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3156549"/>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183642" y="136478"/>
            <a:ext cx="9812740" cy="966834"/>
          </a:xfrm>
        </p:spPr>
        <p:txBody>
          <a:bodyPr/>
          <a:lstStyle/>
          <a:p>
            <a:pPr indent="0" eaLnBrk="1" hangingPunct="1"/>
            <a:r>
              <a:rPr lang="en-US" alt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VBA Central Office Contact</a:t>
            </a:r>
          </a:p>
        </p:txBody>
      </p:sp>
      <p:sp>
        <p:nvSpPr>
          <p:cNvPr id="51203" name="Rectangle 3"/>
          <p:cNvSpPr>
            <a:spLocks noChangeArrowheads="1"/>
          </p:cNvSpPr>
          <p:nvPr/>
        </p:nvSpPr>
        <p:spPr bwMode="auto">
          <a:xfrm>
            <a:off x="3966893" y="2994338"/>
            <a:ext cx="5128968"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Font typeface="Wingdings" pitchFamily="2" charset="2"/>
              <a:buChar char="§"/>
              <a:defRPr sz="3200" b="1">
                <a:solidFill>
                  <a:srgbClr val="FBDE4D"/>
                </a:solidFill>
                <a:latin typeface="Arial" charset="0"/>
              </a:defRPr>
            </a:lvl1pPr>
            <a:lvl2pPr marL="742950" indent="-285750" algn="l" eaLnBrk="0" hangingPunct="0">
              <a:spcBef>
                <a:spcPct val="20000"/>
              </a:spcBef>
              <a:buFont typeface="Wingdings" pitchFamily="2" charset="2"/>
              <a:buChar char="Ø"/>
              <a:defRPr sz="2800" b="1">
                <a:solidFill>
                  <a:srgbClr val="FBDE4D"/>
                </a:solidFill>
                <a:latin typeface="Arial" charset="0"/>
              </a:defRPr>
            </a:lvl2pPr>
            <a:lvl3pPr marL="1143000" indent="-228600" algn="l" eaLnBrk="0" hangingPunct="0">
              <a:spcBef>
                <a:spcPct val="20000"/>
              </a:spcBef>
              <a:buFont typeface="Arial" charset="0"/>
              <a:buChar char="•"/>
              <a:defRPr sz="2400" b="1">
                <a:solidFill>
                  <a:srgbClr val="FBDE4D"/>
                </a:solidFill>
                <a:latin typeface="Arial" charset="0"/>
              </a:defRPr>
            </a:lvl3pPr>
            <a:lvl4pPr marL="1600200" indent="-228600" algn="l" eaLnBrk="0" hangingPunct="0">
              <a:spcBef>
                <a:spcPct val="20000"/>
              </a:spcBef>
              <a:buChar char="–"/>
              <a:defRPr sz="2000">
                <a:solidFill>
                  <a:schemeClr val="tx1"/>
                </a:solidFill>
                <a:latin typeface="Times New Roman" charset="0"/>
              </a:defRPr>
            </a:lvl4pPr>
            <a:lvl5pPr marL="2057400" indent="-228600" algn="l"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eaLnBrk="1" hangingPunct="1">
              <a:spcBef>
                <a:spcPct val="100000"/>
              </a:spcBef>
              <a:buClr>
                <a:srgbClr val="FEB932"/>
              </a:buClr>
              <a:buFontTx/>
              <a:buNone/>
            </a:pPr>
            <a:r>
              <a:rPr lang="en-US" altLang="en-US" sz="4000" b="0" dirty="0">
                <a:solidFill>
                  <a:schemeClr val="tx1"/>
                </a:solidFill>
                <a:latin typeface="Times New Roman" panose="02020603050405020304" pitchFamily="18" charset="0"/>
              </a:rPr>
              <a:t>VAVBAWAS/CO/PIES</a:t>
            </a:r>
            <a:r>
              <a:rPr lang="en-US" altLang="en-US" sz="5000" b="0" dirty="0">
                <a:solidFill>
                  <a:schemeClr val="tx1"/>
                </a:solidFill>
                <a:latin typeface="Times New Roman" panose="02020603050405020304" pitchFamily="18" charset="0"/>
              </a:rPr>
              <a:t> </a:t>
            </a:r>
          </a:p>
        </p:txBody>
      </p:sp>
      <p:sp>
        <p:nvSpPr>
          <p:cNvPr id="2" name="Slide Number Placeholder 1"/>
          <p:cNvSpPr>
            <a:spLocks noGrp="1"/>
          </p:cNvSpPr>
          <p:nvPr>
            <p:ph type="sldNum" sz="quarter" idx="10"/>
          </p:nvPr>
        </p:nvSpPr>
        <p:spPr/>
        <p:txBody>
          <a:bodyPr/>
          <a:lstStyle/>
          <a:p>
            <a:fld id="{7C414AED-89CE-4A48-8B2B-1B3A5C68EA2A}" type="slidenum">
              <a:rPr lang="en-US" smtClean="0"/>
              <a:t>49</a:t>
            </a:fld>
            <a:endParaRPr lang="en-US"/>
          </a:p>
        </p:txBody>
      </p:sp>
    </p:spTree>
    <p:extLst>
      <p:ext uri="{BB962C8B-B14F-4D97-AF65-F5344CB8AC3E}">
        <p14:creationId xmlns:p14="http://schemas.microsoft.com/office/powerpoint/2010/main" val="333012050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indent="0" eaLnBrk="1" hangingPunct="1"/>
            <a:r>
              <a:rPr lang="en-US" altLang="en-US" dirty="0">
                <a:latin typeface="Times New Roman" panose="02020603050405020304" pitchFamily="18" charset="0"/>
                <a:cs typeface="Times New Roman" panose="02020603050405020304" pitchFamily="18" charset="0"/>
              </a:rPr>
              <a:t>DPRIS Advantages (cont.)</a:t>
            </a:r>
          </a:p>
        </p:txBody>
      </p:sp>
      <p:sp>
        <p:nvSpPr>
          <p:cNvPr id="9219" name="Rectangle 3"/>
          <p:cNvSpPr>
            <a:spLocks noGrp="1" noChangeArrowheads="1"/>
          </p:cNvSpPr>
          <p:nvPr>
            <p:ph type="body" idx="1"/>
          </p:nvPr>
        </p:nvSpPr>
        <p:spPr/>
        <p:txBody>
          <a:bodyPr/>
          <a:lstStyle/>
          <a:p>
            <a:pPr eaLnBrk="1" hangingPunct="1"/>
            <a:r>
              <a:rPr lang="en-US" altLang="en-US" sz="2800" dirty="0">
                <a:solidFill>
                  <a:schemeClr val="tx1"/>
                </a:solidFill>
                <a:latin typeface="Times New Roman" panose="02020603050405020304" pitchFamily="18" charset="0"/>
                <a:cs typeface="Times New Roman" panose="02020603050405020304" pitchFamily="18" charset="0"/>
              </a:rPr>
              <a:t>Provides a standard index of all images contained in each of the Services’ OMPF Systems</a:t>
            </a:r>
          </a:p>
          <a:p>
            <a:pPr eaLnBrk="1" hangingPunct="1">
              <a:buFont typeface="Wingdings" pitchFamily="2" charset="2"/>
              <a:buNone/>
            </a:pPr>
            <a:endParaRPr lang="en-US" altLang="en-US" sz="2800" dirty="0">
              <a:solidFill>
                <a:schemeClr val="tx1"/>
              </a:solidFill>
              <a:latin typeface="Times New Roman" panose="02020603050405020304" pitchFamily="18" charset="0"/>
              <a:cs typeface="Times New Roman" panose="02020603050405020304" pitchFamily="18" charset="0"/>
            </a:endParaRPr>
          </a:p>
          <a:p>
            <a:pPr eaLnBrk="1" hangingPunct="1"/>
            <a:r>
              <a:rPr lang="en-US" altLang="en-US" sz="2800" dirty="0">
                <a:solidFill>
                  <a:schemeClr val="tx1"/>
                </a:solidFill>
                <a:latin typeface="Times New Roman" panose="02020603050405020304" pitchFamily="18" charset="0"/>
                <a:cs typeface="Times New Roman" panose="02020603050405020304" pitchFamily="18" charset="0"/>
              </a:rPr>
              <a:t>Includes a Follow-up Message capability. This enables the user to gain additional information directly from the Services’ </a:t>
            </a:r>
            <a:br>
              <a:rPr lang="en-US" altLang="en-US" sz="2800" dirty="0">
                <a:solidFill>
                  <a:schemeClr val="tx1"/>
                </a:solidFill>
                <a:latin typeface="Times New Roman" panose="02020603050405020304" pitchFamily="18" charset="0"/>
                <a:cs typeface="Times New Roman" panose="02020603050405020304" pitchFamily="18" charset="0"/>
              </a:rPr>
            </a:br>
            <a:r>
              <a:rPr lang="en-US" altLang="en-US" sz="2800" dirty="0">
                <a:solidFill>
                  <a:schemeClr val="tx1"/>
                </a:solidFill>
                <a:latin typeface="Times New Roman" panose="02020603050405020304" pitchFamily="18" charset="0"/>
                <a:cs typeface="Times New Roman" panose="02020603050405020304" pitchFamily="18" charset="0"/>
              </a:rPr>
              <a:t>action officer (except Army).</a:t>
            </a:r>
          </a:p>
          <a:p>
            <a:pPr eaLnBrk="1" hangingPunct="1"/>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C414AED-89CE-4A48-8B2B-1B3A5C68EA2A}" type="slidenum">
              <a:rPr lang="en-US" smtClean="0"/>
              <a:t>5</a:t>
            </a:fld>
            <a:endParaRPr lang="en-US"/>
          </a:p>
        </p:txBody>
      </p:sp>
    </p:spTree>
    <p:extLst>
      <p:ext uri="{BB962C8B-B14F-4D97-AF65-F5344CB8AC3E}">
        <p14:creationId xmlns:p14="http://schemas.microsoft.com/office/powerpoint/2010/main" val="380981450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200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dissolve">
                                      <p:cBhvr>
                                        <p:cTn id="7" dur="500"/>
                                        <p:tgtEl>
                                          <p:spTgt spid="9219">
                                            <p:txEl>
                                              <p:pRg st="0" end="0"/>
                                            </p:txEl>
                                          </p:spTgt>
                                        </p:tgtEl>
                                      </p:cBhvr>
                                    </p:animEffect>
                                  </p:childTnLst>
                                </p:cTn>
                              </p:par>
                            </p:childTnLst>
                          </p:cTn>
                        </p:par>
                        <p:par>
                          <p:cTn id="8" fill="hold" nodeType="afterGroup">
                            <p:stCondLst>
                              <p:cond delay="2500"/>
                            </p:stCondLst>
                            <p:childTnLst>
                              <p:par>
                                <p:cTn id="9" presetID="9" presetClass="entr" presetSubtype="0" fill="hold" grpId="0" nodeType="afterEffect">
                                  <p:stCondLst>
                                    <p:cond delay="2000"/>
                                  </p:stCondLst>
                                  <p:childTnLst>
                                    <p:set>
                                      <p:cBhvr>
                                        <p:cTn id="10" dur="1" fill="hold">
                                          <p:stCondLst>
                                            <p:cond delay="0"/>
                                          </p:stCondLst>
                                        </p:cTn>
                                        <p:tgtEl>
                                          <p:spTgt spid="9219">
                                            <p:txEl>
                                              <p:pRg st="2" end="2"/>
                                            </p:txEl>
                                          </p:spTgt>
                                        </p:tgtEl>
                                        <p:attrNameLst>
                                          <p:attrName>style.visibility</p:attrName>
                                        </p:attrNameLst>
                                      </p:cBhvr>
                                      <p:to>
                                        <p:strVal val="visible"/>
                                      </p:to>
                                    </p:set>
                                    <p:animEffect transition="in" filter="dissolve">
                                      <p:cBhvr>
                                        <p:cTn id="11" dur="500"/>
                                        <p:tgtEl>
                                          <p:spTgt spid="92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advAuto="200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defRPr/>
            </a:pPr>
            <a:fld id="{7A6C14B2-BBED-4B4E-9FC2-734F189F8D80}" type="slidenum">
              <a:rPr lang="en-US" smtClean="0"/>
              <a:pPr>
                <a:defRPr/>
              </a:pPr>
              <a:t>50</a:t>
            </a:fld>
            <a:endParaRPr lang="en-US" dirty="0"/>
          </a:p>
        </p:txBody>
      </p:sp>
      <p:sp>
        <p:nvSpPr>
          <p:cNvPr id="7170" name="Rectangle 2" hidden="1"/>
          <p:cNvSpPr>
            <a:spLocks noGrp="1" noChangeArrowheads="1"/>
          </p:cNvSpPr>
          <p:nvPr>
            <p:ph type="title"/>
          </p:nvPr>
        </p:nvSpPr>
        <p:spPr/>
        <p:txBody>
          <a:bodyPr/>
          <a:lstStyle/>
          <a:p>
            <a:r>
              <a:rPr lang="en-US" dirty="0">
                <a:effectLst/>
              </a:rPr>
              <a:t>Review</a:t>
            </a:r>
          </a:p>
        </p:txBody>
      </p:sp>
      <p:sp>
        <p:nvSpPr>
          <p:cNvPr id="7171" name="Rectangle 3" hidden="1"/>
          <p:cNvSpPr>
            <a:spLocks noGrp="1" noChangeArrowheads="1"/>
          </p:cNvSpPr>
          <p:nvPr>
            <p:ph type="body" idx="1"/>
          </p:nvPr>
        </p:nvSpPr>
        <p:spPr/>
        <p:txBody>
          <a:bodyPr/>
          <a:lstStyle/>
          <a:p>
            <a:pPr lvl="4">
              <a:buFontTx/>
              <a:buNone/>
            </a:pPr>
            <a:endParaRPr lang="en-US"/>
          </a:p>
        </p:txBody>
      </p:sp>
      <p:sp>
        <p:nvSpPr>
          <p:cNvPr id="7172" name="WordArt 4"/>
          <p:cNvSpPr>
            <a:spLocks noChangeArrowheads="1" noChangeShapeType="1" noTextEdit="1"/>
          </p:cNvSpPr>
          <p:nvPr/>
        </p:nvSpPr>
        <p:spPr bwMode="auto">
          <a:xfrm>
            <a:off x="2844800" y="2821814"/>
            <a:ext cx="7924800" cy="184785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24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Times New Roman" panose="02020603050405020304" pitchFamily="18" charset="0"/>
              </a:rPr>
              <a:t>Review</a:t>
            </a:r>
          </a:p>
        </p:txBody>
      </p:sp>
    </p:spTree>
    <p:extLst>
      <p:ext uri="{BB962C8B-B14F-4D97-AF65-F5344CB8AC3E}">
        <p14:creationId xmlns:p14="http://schemas.microsoft.com/office/powerpoint/2010/main" val="199104005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indent="0" eaLnBrk="1" hangingPunct="1"/>
            <a:r>
              <a:rPr lang="en-US" altLang="en-US" sz="2800" dirty="0">
                <a:latin typeface="Times New Roman" panose="02020603050405020304" pitchFamily="18" charset="0"/>
                <a:cs typeface="Times New Roman" panose="02020603050405020304" pitchFamily="18" charset="0"/>
              </a:rPr>
              <a:t>VA-Services Interface</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Without DPRIS Web</a:t>
            </a:r>
          </a:p>
        </p:txBody>
      </p:sp>
      <p:sp>
        <p:nvSpPr>
          <p:cNvPr id="10243" name="Oval 3"/>
          <p:cNvSpPr>
            <a:spLocks noChangeArrowheads="1"/>
          </p:cNvSpPr>
          <p:nvPr/>
        </p:nvSpPr>
        <p:spPr bwMode="auto">
          <a:xfrm>
            <a:off x="1524000" y="4932364"/>
            <a:ext cx="9144000" cy="935037"/>
          </a:xfrm>
          <a:prstGeom prst="ellipse">
            <a:avLst/>
          </a:prstGeom>
          <a:solidFill>
            <a:schemeClr val="accent1"/>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VA</a:t>
            </a:r>
          </a:p>
        </p:txBody>
      </p:sp>
      <p:sp>
        <p:nvSpPr>
          <p:cNvPr id="10244" name="Oval 4"/>
          <p:cNvSpPr>
            <a:spLocks noChangeArrowheads="1"/>
          </p:cNvSpPr>
          <p:nvPr/>
        </p:nvSpPr>
        <p:spPr bwMode="auto">
          <a:xfrm>
            <a:off x="3352800" y="2286001"/>
            <a:ext cx="2032000" cy="779463"/>
          </a:xfrm>
          <a:prstGeom prst="ellipse">
            <a:avLst/>
          </a:prstGeom>
          <a:solidFill>
            <a:srgbClr val="0000CC"/>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Navy</a:t>
            </a:r>
          </a:p>
        </p:txBody>
      </p:sp>
      <p:sp>
        <p:nvSpPr>
          <p:cNvPr id="10245" name="Oval 5"/>
          <p:cNvSpPr>
            <a:spLocks noChangeArrowheads="1"/>
          </p:cNvSpPr>
          <p:nvPr/>
        </p:nvSpPr>
        <p:spPr bwMode="auto">
          <a:xfrm>
            <a:off x="8636000" y="2960689"/>
            <a:ext cx="2946400" cy="935037"/>
          </a:xfrm>
          <a:prstGeom prst="ellipse">
            <a:avLst/>
          </a:prstGeom>
          <a:solidFill>
            <a:srgbClr val="3399FF"/>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Air Force</a:t>
            </a:r>
          </a:p>
        </p:txBody>
      </p:sp>
      <p:sp>
        <p:nvSpPr>
          <p:cNvPr id="10246" name="Oval 6"/>
          <p:cNvSpPr>
            <a:spLocks noChangeArrowheads="1"/>
          </p:cNvSpPr>
          <p:nvPr/>
        </p:nvSpPr>
        <p:spPr bwMode="auto">
          <a:xfrm>
            <a:off x="1016001" y="2971800"/>
            <a:ext cx="2216151" cy="935038"/>
          </a:xfrm>
          <a:prstGeom prst="ellipse">
            <a:avLst/>
          </a:prstGeom>
          <a:solidFill>
            <a:srgbClr val="339966"/>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Army</a:t>
            </a:r>
          </a:p>
        </p:txBody>
      </p:sp>
      <p:sp>
        <p:nvSpPr>
          <p:cNvPr id="10247" name="Oval 7"/>
          <p:cNvSpPr>
            <a:spLocks noChangeArrowheads="1"/>
          </p:cNvSpPr>
          <p:nvPr/>
        </p:nvSpPr>
        <p:spPr bwMode="auto">
          <a:xfrm>
            <a:off x="5689600" y="2209801"/>
            <a:ext cx="3962400" cy="779463"/>
          </a:xfrm>
          <a:prstGeom prst="ellipse">
            <a:avLst/>
          </a:prstGeom>
          <a:solidFill>
            <a:srgbClr val="FFFF00"/>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Marine Corps</a:t>
            </a:r>
          </a:p>
        </p:txBody>
      </p:sp>
      <p:sp>
        <p:nvSpPr>
          <p:cNvPr id="6152" name="Line 8"/>
          <p:cNvSpPr>
            <a:spLocks noChangeShapeType="1"/>
          </p:cNvSpPr>
          <p:nvPr/>
        </p:nvSpPr>
        <p:spPr bwMode="auto">
          <a:xfrm>
            <a:off x="2438401" y="4021138"/>
            <a:ext cx="2309284" cy="779462"/>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6153" name="Line 9"/>
          <p:cNvSpPr>
            <a:spLocks noChangeShapeType="1"/>
          </p:cNvSpPr>
          <p:nvPr/>
        </p:nvSpPr>
        <p:spPr bwMode="auto">
          <a:xfrm flipH="1" flipV="1">
            <a:off x="2235200" y="4191001"/>
            <a:ext cx="2218267" cy="701675"/>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6154" name="Line 10"/>
          <p:cNvSpPr>
            <a:spLocks noChangeShapeType="1"/>
          </p:cNvSpPr>
          <p:nvPr/>
        </p:nvSpPr>
        <p:spPr bwMode="auto">
          <a:xfrm>
            <a:off x="4775201" y="3200401"/>
            <a:ext cx="461433" cy="1558925"/>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6155" name="Line 11"/>
          <p:cNvSpPr>
            <a:spLocks noChangeShapeType="1"/>
          </p:cNvSpPr>
          <p:nvPr/>
        </p:nvSpPr>
        <p:spPr bwMode="auto">
          <a:xfrm flipH="1" flipV="1">
            <a:off x="4959352" y="3200400"/>
            <a:ext cx="461433" cy="1481138"/>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6156" name="Line 12"/>
          <p:cNvSpPr>
            <a:spLocks noChangeShapeType="1"/>
          </p:cNvSpPr>
          <p:nvPr/>
        </p:nvSpPr>
        <p:spPr bwMode="auto">
          <a:xfrm flipH="1">
            <a:off x="6604000" y="3165476"/>
            <a:ext cx="463551" cy="1558925"/>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6157" name="Line 13"/>
          <p:cNvSpPr>
            <a:spLocks noChangeShapeType="1"/>
          </p:cNvSpPr>
          <p:nvPr/>
        </p:nvSpPr>
        <p:spPr bwMode="auto">
          <a:xfrm flipV="1">
            <a:off x="6790267" y="3243264"/>
            <a:ext cx="461433" cy="1481137"/>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6158" name="Line 14"/>
          <p:cNvSpPr>
            <a:spLocks noChangeShapeType="1"/>
          </p:cNvSpPr>
          <p:nvPr/>
        </p:nvSpPr>
        <p:spPr bwMode="auto">
          <a:xfrm flipH="1">
            <a:off x="7897285" y="3941763"/>
            <a:ext cx="1570567" cy="85725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6159" name="Line 15"/>
          <p:cNvSpPr>
            <a:spLocks noChangeShapeType="1"/>
          </p:cNvSpPr>
          <p:nvPr/>
        </p:nvSpPr>
        <p:spPr bwMode="auto">
          <a:xfrm flipV="1">
            <a:off x="8174568" y="4019550"/>
            <a:ext cx="1477433" cy="85725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259506323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indent="0" eaLnBrk="1" hangingPunct="1"/>
            <a:r>
              <a:rPr lang="en-US" altLang="en-US" sz="2800" dirty="0">
                <a:latin typeface="Times New Roman" panose="02020603050405020304" pitchFamily="18" charset="0"/>
                <a:cs typeface="Times New Roman" panose="02020603050405020304" pitchFamily="18" charset="0"/>
              </a:rPr>
              <a:t>VA-Services Interface</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With DPRIS Web</a:t>
            </a:r>
          </a:p>
        </p:txBody>
      </p:sp>
      <p:sp>
        <p:nvSpPr>
          <p:cNvPr id="11267" name="Oval 3"/>
          <p:cNvSpPr>
            <a:spLocks noChangeArrowheads="1"/>
          </p:cNvSpPr>
          <p:nvPr/>
        </p:nvSpPr>
        <p:spPr bwMode="auto">
          <a:xfrm>
            <a:off x="1524000" y="5638800"/>
            <a:ext cx="9144000" cy="685800"/>
          </a:xfrm>
          <a:prstGeom prst="ellipse">
            <a:avLst/>
          </a:prstGeom>
          <a:solidFill>
            <a:schemeClr val="accent1"/>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effectLst>
                  <a:outerShdw blurRad="38100" dist="38100" dir="2700000" algn="tl">
                    <a:srgbClr val="FFFFFF"/>
                  </a:outerShdw>
                </a:effectLst>
                <a:latin typeface="Times New Roman" panose="02020603050405020304" pitchFamily="18" charset="0"/>
              </a:rPr>
              <a:t>VA</a:t>
            </a:r>
          </a:p>
        </p:txBody>
      </p:sp>
      <p:sp>
        <p:nvSpPr>
          <p:cNvPr id="11268" name="Oval 4"/>
          <p:cNvSpPr>
            <a:spLocks noChangeArrowheads="1"/>
          </p:cNvSpPr>
          <p:nvPr/>
        </p:nvSpPr>
        <p:spPr bwMode="auto">
          <a:xfrm>
            <a:off x="3352800" y="2133600"/>
            <a:ext cx="2032000" cy="685800"/>
          </a:xfrm>
          <a:prstGeom prst="ellipse">
            <a:avLst/>
          </a:prstGeom>
          <a:solidFill>
            <a:srgbClr val="0000CC"/>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solidFill>
                  <a:schemeClr val="bg1"/>
                </a:solidFill>
                <a:effectLst>
                  <a:outerShdw blurRad="38100" dist="38100" dir="2700000" algn="tl">
                    <a:srgbClr val="000000"/>
                  </a:outerShdw>
                </a:effectLst>
                <a:latin typeface="Times New Roman" panose="02020603050405020304" pitchFamily="18" charset="0"/>
              </a:rPr>
              <a:t>Navy</a:t>
            </a:r>
          </a:p>
        </p:txBody>
      </p:sp>
      <p:sp>
        <p:nvSpPr>
          <p:cNvPr id="11269" name="Oval 5"/>
          <p:cNvSpPr>
            <a:spLocks noChangeArrowheads="1"/>
          </p:cNvSpPr>
          <p:nvPr/>
        </p:nvSpPr>
        <p:spPr bwMode="auto">
          <a:xfrm>
            <a:off x="8636000" y="2808288"/>
            <a:ext cx="2438400" cy="773112"/>
          </a:xfrm>
          <a:prstGeom prst="ellipse">
            <a:avLst/>
          </a:prstGeom>
          <a:solidFill>
            <a:srgbClr val="3399FF"/>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effectLst>
                  <a:outerShdw blurRad="38100" dist="38100" dir="2700000" algn="tl">
                    <a:srgbClr val="FFFFFF"/>
                  </a:outerShdw>
                </a:effectLst>
                <a:latin typeface="Times New Roman" panose="02020603050405020304" pitchFamily="18" charset="0"/>
              </a:rPr>
              <a:t>Air Force</a:t>
            </a:r>
          </a:p>
        </p:txBody>
      </p:sp>
      <p:sp>
        <p:nvSpPr>
          <p:cNvPr id="11270" name="Oval 6"/>
          <p:cNvSpPr>
            <a:spLocks noChangeArrowheads="1"/>
          </p:cNvSpPr>
          <p:nvPr/>
        </p:nvSpPr>
        <p:spPr bwMode="auto">
          <a:xfrm>
            <a:off x="1016001" y="2819400"/>
            <a:ext cx="2216151" cy="762000"/>
          </a:xfrm>
          <a:prstGeom prst="ellipse">
            <a:avLst/>
          </a:prstGeom>
          <a:solidFill>
            <a:srgbClr val="339966"/>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solidFill>
                  <a:schemeClr val="bg1"/>
                </a:solidFill>
                <a:effectLst>
                  <a:outerShdw blurRad="38100" dist="38100" dir="2700000" algn="tl">
                    <a:srgbClr val="000000"/>
                  </a:outerShdw>
                </a:effectLst>
                <a:latin typeface="Times New Roman" panose="02020603050405020304" pitchFamily="18" charset="0"/>
              </a:rPr>
              <a:t>Army</a:t>
            </a:r>
          </a:p>
        </p:txBody>
      </p:sp>
      <p:sp>
        <p:nvSpPr>
          <p:cNvPr id="11271" name="Oval 7"/>
          <p:cNvSpPr>
            <a:spLocks noChangeArrowheads="1"/>
          </p:cNvSpPr>
          <p:nvPr/>
        </p:nvSpPr>
        <p:spPr bwMode="auto">
          <a:xfrm>
            <a:off x="5689600" y="2133600"/>
            <a:ext cx="3352800" cy="609600"/>
          </a:xfrm>
          <a:prstGeom prst="ellipse">
            <a:avLst/>
          </a:prstGeom>
          <a:solidFill>
            <a:srgbClr val="FFFF00"/>
          </a:solidFill>
          <a:ln w="9525">
            <a:solidFill>
              <a:schemeClr val="tx1"/>
            </a:solidFill>
            <a:round/>
            <a:headEnd/>
            <a:tailEnd/>
          </a:ln>
          <a:effectLst>
            <a:outerShdw dist="35921" dir="2700000" algn="ctr" rotWithShape="0">
              <a:srgbClr val="000000"/>
            </a:outerShdw>
          </a:effectLst>
        </p:spPr>
        <p:txBody>
          <a:bodyPr wrap="none" anchor="ctr"/>
          <a:lstStyle/>
          <a:p>
            <a:pPr algn="ctr">
              <a:defRPr/>
            </a:pPr>
            <a:r>
              <a:rPr lang="en-US" sz="2800" b="1" dirty="0">
                <a:effectLst>
                  <a:outerShdw blurRad="38100" dist="38100" dir="2700000" algn="tl">
                    <a:srgbClr val="FFFFFF"/>
                  </a:outerShdw>
                </a:effectLst>
                <a:latin typeface="Times New Roman" panose="02020603050405020304" pitchFamily="18" charset="0"/>
              </a:rPr>
              <a:t>Marine Corps</a:t>
            </a:r>
          </a:p>
        </p:txBody>
      </p:sp>
      <p:sp>
        <p:nvSpPr>
          <p:cNvPr id="7176" name="Line 8"/>
          <p:cNvSpPr>
            <a:spLocks noChangeShapeType="1"/>
          </p:cNvSpPr>
          <p:nvPr/>
        </p:nvSpPr>
        <p:spPr bwMode="auto">
          <a:xfrm>
            <a:off x="2438400" y="3657600"/>
            <a:ext cx="1422400" cy="5334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77" name="Line 9"/>
          <p:cNvSpPr>
            <a:spLocks noChangeShapeType="1"/>
          </p:cNvSpPr>
          <p:nvPr/>
        </p:nvSpPr>
        <p:spPr bwMode="auto">
          <a:xfrm flipH="1" flipV="1">
            <a:off x="2133600" y="3733800"/>
            <a:ext cx="1524000" cy="60960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78" name="Line 10"/>
          <p:cNvSpPr>
            <a:spLocks noChangeShapeType="1"/>
          </p:cNvSpPr>
          <p:nvPr/>
        </p:nvSpPr>
        <p:spPr bwMode="auto">
          <a:xfrm>
            <a:off x="4673600" y="2895600"/>
            <a:ext cx="304800" cy="12192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79" name="Line 11"/>
          <p:cNvSpPr>
            <a:spLocks noChangeShapeType="1"/>
          </p:cNvSpPr>
          <p:nvPr/>
        </p:nvSpPr>
        <p:spPr bwMode="auto">
          <a:xfrm flipH="1" flipV="1">
            <a:off x="4876800" y="2895600"/>
            <a:ext cx="304800" cy="114300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0" name="Line 12"/>
          <p:cNvSpPr>
            <a:spLocks noChangeShapeType="1"/>
          </p:cNvSpPr>
          <p:nvPr/>
        </p:nvSpPr>
        <p:spPr bwMode="auto">
          <a:xfrm flipH="1">
            <a:off x="6807200" y="2819400"/>
            <a:ext cx="425451" cy="12954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1" name="Line 13"/>
          <p:cNvSpPr>
            <a:spLocks noChangeShapeType="1"/>
          </p:cNvSpPr>
          <p:nvPr/>
        </p:nvSpPr>
        <p:spPr bwMode="auto">
          <a:xfrm flipV="1">
            <a:off x="7010400" y="2819400"/>
            <a:ext cx="406400" cy="129540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2" name="Line 14"/>
          <p:cNvSpPr>
            <a:spLocks noChangeShapeType="1"/>
          </p:cNvSpPr>
          <p:nvPr/>
        </p:nvSpPr>
        <p:spPr bwMode="auto">
          <a:xfrm flipH="1">
            <a:off x="8534400" y="3657600"/>
            <a:ext cx="1136651" cy="6096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3" name="Line 15"/>
          <p:cNvSpPr>
            <a:spLocks noChangeShapeType="1"/>
          </p:cNvSpPr>
          <p:nvPr/>
        </p:nvSpPr>
        <p:spPr bwMode="auto">
          <a:xfrm flipV="1">
            <a:off x="8839200" y="3735388"/>
            <a:ext cx="1016000" cy="608012"/>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11280" name="Oval 16"/>
          <p:cNvSpPr>
            <a:spLocks noChangeArrowheads="1"/>
          </p:cNvSpPr>
          <p:nvPr/>
        </p:nvSpPr>
        <p:spPr bwMode="auto">
          <a:xfrm>
            <a:off x="1524000" y="4267201"/>
            <a:ext cx="9144000" cy="684213"/>
          </a:xfrm>
          <a:prstGeom prst="ellipse">
            <a:avLst/>
          </a:prstGeom>
          <a:solidFill>
            <a:srgbClr val="D6009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defRPr/>
            </a:pPr>
            <a:r>
              <a:rPr lang="en-US" sz="2800" b="1" dirty="0">
                <a:solidFill>
                  <a:schemeClr val="bg1"/>
                </a:solidFill>
                <a:effectLst>
                  <a:outerShdw blurRad="38100" dist="38100" dir="2700000" algn="tl">
                    <a:srgbClr val="000000"/>
                  </a:outerShdw>
                </a:effectLst>
                <a:latin typeface="Times New Roman" panose="02020603050405020304" pitchFamily="18" charset="0"/>
              </a:rPr>
              <a:t>DPRIS Web</a:t>
            </a:r>
            <a:r>
              <a:rPr lang="en-US" sz="1800" b="1" dirty="0">
                <a:effectLst>
                  <a:outerShdw blurRad="38100" dist="38100" dir="2700000" algn="tl">
                    <a:srgbClr val="FFFFFF"/>
                  </a:outerShdw>
                </a:effectLst>
                <a:latin typeface="Times New Roman" panose="02020603050405020304" pitchFamily="18" charset="0"/>
              </a:rPr>
              <a:t> </a:t>
            </a:r>
          </a:p>
        </p:txBody>
      </p:sp>
      <p:sp>
        <p:nvSpPr>
          <p:cNvPr id="7185" name="Line 17"/>
          <p:cNvSpPr>
            <a:spLocks noChangeShapeType="1"/>
          </p:cNvSpPr>
          <p:nvPr/>
        </p:nvSpPr>
        <p:spPr bwMode="auto">
          <a:xfrm>
            <a:off x="5994400" y="5029200"/>
            <a:ext cx="0" cy="533400"/>
          </a:xfrm>
          <a:prstGeom prst="line">
            <a:avLst/>
          </a:prstGeom>
          <a:noFill/>
          <a:ln w="50800">
            <a:solidFill>
              <a:srgbClr val="FFFFFF"/>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7186" name="Line 18"/>
          <p:cNvSpPr>
            <a:spLocks noChangeShapeType="1"/>
          </p:cNvSpPr>
          <p:nvPr/>
        </p:nvSpPr>
        <p:spPr bwMode="auto">
          <a:xfrm flipH="1" flipV="1">
            <a:off x="6299200" y="5029200"/>
            <a:ext cx="0" cy="533400"/>
          </a:xfrm>
          <a:prstGeom prst="line">
            <a:avLst/>
          </a:prstGeom>
          <a:noFill/>
          <a:ln w="50800">
            <a:solidFill>
              <a:srgbClr val="FBCA1E"/>
            </a:solidFill>
            <a:round/>
            <a:headEnd/>
            <a:tailEnd type="triangle" w="med" len="med"/>
          </a:ln>
          <a:effectLst>
            <a:outerShdw dist="35921" dir="2700000" algn="ctr" rotWithShape="0">
              <a:srgbClr val="000000"/>
            </a:outerShdw>
          </a:effectLst>
          <a:extLst>
            <a:ext uri="{909E8E84-426E-40DD-AFC4-6F175D3DCCD1}">
              <a14:hiddenFill xmlns:a14="http://schemas.microsoft.com/office/drawing/2010/main">
                <a:noFill/>
              </a14:hiddenFill>
            </a:ext>
          </a:extLst>
        </p:spPr>
        <p:txBody>
          <a:bodyPr/>
          <a:lstStyle/>
          <a:p>
            <a:endParaRPr lang="en-US" dirty="0">
              <a:latin typeface="Times New Roman" panose="02020603050405020304" pitchFamily="18" charset="0"/>
            </a:endParaRPr>
          </a:p>
        </p:txBody>
      </p:sp>
      <p:sp>
        <p:nvSpPr>
          <p:cNvPr id="2" name="Slide Number Placeholder 1"/>
          <p:cNvSpPr>
            <a:spLocks noGrp="1"/>
          </p:cNvSpPr>
          <p:nvPr>
            <p:ph type="sldNum" sz="quarter" idx="10"/>
          </p:nvPr>
        </p:nvSpPr>
        <p:spPr/>
        <p:txBody>
          <a:bodyPr/>
          <a:lstStyle/>
          <a:p>
            <a:fld id="{7C414AED-89CE-4A48-8B2B-1B3A5C68EA2A}" type="slidenum">
              <a:rPr lang="en-US" smtClean="0"/>
              <a:t>7</a:t>
            </a:fld>
            <a:endParaRPr lang="en-US"/>
          </a:p>
        </p:txBody>
      </p:sp>
    </p:spTree>
    <p:extLst>
      <p:ext uri="{BB962C8B-B14F-4D97-AF65-F5344CB8AC3E}">
        <p14:creationId xmlns:p14="http://schemas.microsoft.com/office/powerpoint/2010/main" val="314375639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indent="0" eaLnBrk="1" hangingPunct="1"/>
            <a:r>
              <a:rPr lang="en-US" altLang="en-US" sz="2800" dirty="0">
                <a:latin typeface="Times New Roman" panose="02020603050405020304" pitchFamily="18" charset="0"/>
                <a:cs typeface="Times New Roman" panose="02020603050405020304" pitchFamily="18" charset="0"/>
              </a:rPr>
              <a:t>DPRIS Web Standard OMPF</a:t>
            </a:r>
            <a:br>
              <a:rPr lang="en-US" altLang="en-US" sz="2800" dirty="0">
                <a:latin typeface="Times New Roman" panose="02020603050405020304" pitchFamily="18" charset="0"/>
                <a:cs typeface="Times New Roman" panose="02020603050405020304" pitchFamily="18" charset="0"/>
              </a:rPr>
            </a:br>
            <a:r>
              <a:rPr lang="en-US" altLang="en-US" sz="2800" dirty="0">
                <a:latin typeface="Times New Roman" panose="02020603050405020304" pitchFamily="18" charset="0"/>
                <a:cs typeface="Times New Roman" panose="02020603050405020304" pitchFamily="18" charset="0"/>
              </a:rPr>
              <a:t>Document Indexing Scheme</a:t>
            </a: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1904" t="3391" r="4761" b="1695"/>
          <a:stretch>
            <a:fillRect/>
          </a:stretch>
        </p:blipFill>
        <p:spPr bwMode="auto">
          <a:xfrm>
            <a:off x="711200" y="1905000"/>
            <a:ext cx="10769600" cy="426720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1496581202"/>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indent="0" eaLnBrk="1" hangingPunct="1"/>
            <a:r>
              <a:rPr lang="en-US" altLang="en-US" sz="2800" dirty="0">
                <a:effectLst>
                  <a:outerShdw blurRad="38100" dist="38100" dir="2700000" algn="tl">
                    <a:srgbClr val="000000">
                      <a:alpha val="43137"/>
                    </a:srgbClr>
                  </a:outerShdw>
                </a:effectLst>
              </a:rPr>
              <a:t>Personnel Records</a:t>
            </a:r>
            <a:br>
              <a:rPr lang="en-US" altLang="en-US" sz="2800" dirty="0">
                <a:effectLst>
                  <a:outerShdw blurRad="38100" dist="38100" dir="2700000" algn="tl">
                    <a:srgbClr val="000000">
                      <a:alpha val="43137"/>
                    </a:srgbClr>
                  </a:outerShdw>
                </a:effectLst>
              </a:rPr>
            </a:br>
            <a:r>
              <a:rPr lang="en-US" altLang="en-US" sz="2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Available</a:t>
            </a:r>
            <a:r>
              <a:rPr lang="en-US" altLang="en-US" sz="2800" dirty="0">
                <a:effectLst>
                  <a:outerShdw blurRad="38100" dist="38100" dir="2700000" algn="tl">
                    <a:srgbClr val="000000">
                      <a:alpha val="43137"/>
                    </a:srgbClr>
                  </a:outerShdw>
                </a:effectLst>
              </a:rPr>
              <a:t> Through DPRIS Web</a:t>
            </a:r>
          </a:p>
        </p:txBody>
      </p:sp>
      <p:sp>
        <p:nvSpPr>
          <p:cNvPr id="2" name="Slide Number Placeholder 1"/>
          <p:cNvSpPr>
            <a:spLocks noGrp="1"/>
          </p:cNvSpPr>
          <p:nvPr>
            <p:ph type="sldNum" sz="quarter" idx="10"/>
          </p:nvPr>
        </p:nvSpPr>
        <p:spPr/>
        <p:txBody>
          <a:bodyPr/>
          <a:lstStyle/>
          <a:p>
            <a:fld id="{7C414AED-89CE-4A48-8B2B-1B3A5C68EA2A}" type="slidenum">
              <a:rPr lang="en-US" smtClean="0"/>
              <a:t>9</a:t>
            </a:fld>
            <a:endParaRPr lang="en-US"/>
          </a:p>
        </p:txBody>
      </p:sp>
      <p:sp>
        <p:nvSpPr>
          <p:cNvPr id="3" name="TextBox 2"/>
          <p:cNvSpPr txBox="1"/>
          <p:nvPr/>
        </p:nvSpPr>
        <p:spPr>
          <a:xfrm>
            <a:off x="900752" y="1787856"/>
            <a:ext cx="10918209" cy="4493538"/>
          </a:xfrm>
          <a:prstGeom prst="rect">
            <a:avLst/>
          </a:prstGeom>
          <a:noFill/>
          <a:ln>
            <a:noFill/>
          </a:ln>
        </p:spPr>
        <p:txBody>
          <a:bodyPr wrap="square" rtlCol="0">
            <a:spAutoFit/>
          </a:bodyPr>
          <a:lstStyle/>
          <a:p>
            <a:pPr hangingPunct="0">
              <a:spcBef>
                <a:spcPts val="1200"/>
              </a:spcBef>
              <a:spcAft>
                <a:spcPts val="1200"/>
              </a:spcAft>
            </a:pPr>
            <a:r>
              <a:rPr lang="en-US" sz="2000" dirty="0">
                <a:latin typeface="Times New Roman"/>
                <a:ea typeface="Times New Roman"/>
              </a:rPr>
              <a:t>The Veteran’s OMPF should be available through DPRIS Web if his/her service obligation ended on or after the following dates:</a:t>
            </a:r>
          </a:p>
          <a:p>
            <a:pPr marL="800100" lvl="1" indent="-342900" hangingPunct="0">
              <a:spcBef>
                <a:spcPts val="1200"/>
              </a:spcBef>
              <a:spcAft>
                <a:spcPts val="1200"/>
              </a:spcAft>
              <a:buFont typeface="Wingdings" panose="05000000000000000000" pitchFamily="2" charset="2"/>
              <a:buChar char="Ø"/>
            </a:pPr>
            <a:r>
              <a:rPr lang="en-US" sz="2000" dirty="0">
                <a:latin typeface="Times New Roman"/>
                <a:ea typeface="Times New Roman"/>
              </a:rPr>
              <a:t>Army: October 1, 2002*</a:t>
            </a:r>
          </a:p>
          <a:p>
            <a:pPr marL="800100" lvl="1" indent="-342900" hangingPunct="0">
              <a:spcBef>
                <a:spcPts val="1200"/>
              </a:spcBef>
              <a:spcAft>
                <a:spcPts val="1200"/>
              </a:spcAft>
              <a:buFont typeface="Wingdings" panose="05000000000000000000" pitchFamily="2" charset="2"/>
              <a:buChar char="Ø"/>
            </a:pPr>
            <a:r>
              <a:rPr lang="en-US" sz="2000" dirty="0">
                <a:latin typeface="Times New Roman"/>
                <a:ea typeface="Times New Roman"/>
              </a:rPr>
              <a:t>Navy: January 1, 1995</a:t>
            </a:r>
          </a:p>
          <a:p>
            <a:pPr marL="800100" lvl="1" indent="-342900" hangingPunct="0">
              <a:spcBef>
                <a:spcPts val="1200"/>
              </a:spcBef>
              <a:spcAft>
                <a:spcPts val="1200"/>
              </a:spcAft>
              <a:buFont typeface="Wingdings" panose="05000000000000000000" pitchFamily="2" charset="2"/>
              <a:buChar char="Ø"/>
            </a:pPr>
            <a:r>
              <a:rPr lang="en-US" sz="2000" dirty="0">
                <a:latin typeface="Times New Roman"/>
                <a:ea typeface="Times New Roman"/>
              </a:rPr>
              <a:t>Marine Corp: January 1, 1999</a:t>
            </a:r>
          </a:p>
          <a:p>
            <a:pPr marL="800100" lvl="1" indent="-342900" hangingPunct="0">
              <a:spcBef>
                <a:spcPts val="1200"/>
              </a:spcBef>
              <a:spcAft>
                <a:spcPts val="1200"/>
              </a:spcAft>
              <a:buFont typeface="Wingdings" panose="05000000000000000000" pitchFamily="2" charset="2"/>
              <a:buChar char="Ø"/>
            </a:pPr>
            <a:r>
              <a:rPr lang="en-US" sz="2000" dirty="0">
                <a:latin typeface="Times New Roman"/>
                <a:ea typeface="Times New Roman"/>
              </a:rPr>
              <a:t>Air Force: October 1, 2004</a:t>
            </a:r>
          </a:p>
          <a:p>
            <a:pPr hangingPunct="0">
              <a:spcBef>
                <a:spcPts val="1200"/>
              </a:spcBef>
              <a:spcAft>
                <a:spcPts val="1200"/>
              </a:spcAft>
            </a:pPr>
            <a:r>
              <a:rPr lang="en-US" sz="2000" dirty="0">
                <a:latin typeface="Times New Roman"/>
                <a:ea typeface="Times New Roman"/>
              </a:rPr>
              <a:t>There are no Coast Guard records available in DPRIS Web.</a:t>
            </a:r>
          </a:p>
          <a:p>
            <a:pPr hangingPunct="0"/>
            <a:r>
              <a:rPr lang="en-US" b="1" dirty="0">
                <a:latin typeface="Times New Roman"/>
                <a:ea typeface="Times New Roman"/>
              </a:rPr>
              <a:t>*Note:</a:t>
            </a:r>
            <a:r>
              <a:rPr lang="en-US" dirty="0">
                <a:latin typeface="Times New Roman"/>
                <a:ea typeface="Times New Roman"/>
              </a:rPr>
              <a:t> For Army service obligations that ended between October 1, 1994, and September 30, 2002, user should make the DPRIS request as indicated per M21-1 III.iii.2.I.4.a. </a:t>
            </a:r>
            <a:endParaRPr lang="en-US" b="1" dirty="0">
              <a:noFill/>
              <a:effectLst/>
              <a:latin typeface="Times New Roman"/>
              <a:ea typeface="Times New Roman"/>
            </a:endParaRPr>
          </a:p>
        </p:txBody>
      </p:sp>
    </p:spTree>
    <p:extLst>
      <p:ext uri="{BB962C8B-B14F-4D97-AF65-F5344CB8AC3E}">
        <p14:creationId xmlns:p14="http://schemas.microsoft.com/office/powerpoint/2010/main" val="2386931766"/>
      </p:ext>
    </p:extLst>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RO317-839076992-10933</_dlc_DocId>
    <_dlc_DocIdUrl xmlns="b62c6c12-24c5-4d47-ac4d-c5cc93bcdf7b">
      <Url>https://vaww.vashare.vba.va.gov/sites/SPTNCIO/focusedveterans/training/VSRvirtualtraining/_layouts/15/DocIdRedir.aspx?ID=RO317-839076992-10933</Url>
      <Description>RO317-839076992-10933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purl.org/dc/terms/"/>
    <ds:schemaRef ds:uri="http://schemas.openxmlformats.org/package/2006/metadata/core-properties"/>
    <ds:schemaRef ds:uri="http://purl.org/dc/dcmitype/"/>
    <ds:schemaRef ds:uri="http://schemas.microsoft.com/office/infopath/2007/PartnerControls"/>
    <ds:schemaRef ds:uri="b62c6c12-24c5-4d47-ac4d-c5cc93bcdf7b"/>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8D6E04F0-70D9-4648-B07F-7396F20CA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F750F1D-0930-441B-9E08-5EC6C784E4F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4903</TotalTime>
  <Words>882</Words>
  <Application>Microsoft Office PowerPoint</Application>
  <PresentationFormat>Widescreen</PresentationFormat>
  <Paragraphs>204</Paragraphs>
  <Slides>50</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Century Schoolbook</vt:lpstr>
      <vt:lpstr>Tahoma</vt:lpstr>
      <vt:lpstr>Times</vt:lpstr>
      <vt:lpstr>Times New Roman</vt:lpstr>
      <vt:lpstr>Verdana</vt:lpstr>
      <vt:lpstr>Wingdings</vt:lpstr>
      <vt:lpstr>Ppt0000000</vt:lpstr>
      <vt:lpstr>PowerPoint Presentation</vt:lpstr>
      <vt:lpstr>Lesson Objectives</vt:lpstr>
      <vt:lpstr>References</vt:lpstr>
      <vt:lpstr>DPRIS Web Advantages</vt:lpstr>
      <vt:lpstr>DPRIS Advantages (cont.)</vt:lpstr>
      <vt:lpstr>VA-Services Interface Without DPRIS Web</vt:lpstr>
      <vt:lpstr>VA-Services Interface With DPRIS Web</vt:lpstr>
      <vt:lpstr>DPRIS Web Standard OMPF Document Indexing Scheme</vt:lpstr>
      <vt:lpstr>Personnel Records Available Through DPRIS Web</vt:lpstr>
      <vt:lpstr>      VARO/DPRIS Access Organization   Roles and Responsibilities </vt:lpstr>
      <vt:lpstr>   Roles &amp; Responsibilities (cont.)  </vt:lpstr>
      <vt:lpstr>Compensation Service</vt:lpstr>
      <vt:lpstr>DPRIS Website</vt:lpstr>
      <vt:lpstr>Home Page</vt:lpstr>
      <vt:lpstr>New User Registration</vt:lpstr>
      <vt:lpstr>Privacy and Security Statement</vt:lpstr>
      <vt:lpstr>Agency ID Code</vt:lpstr>
      <vt:lpstr>User Registration Form</vt:lpstr>
      <vt:lpstr>Compensation Service</vt:lpstr>
      <vt:lpstr>User ID</vt:lpstr>
      <vt:lpstr>Strong Passwords</vt:lpstr>
      <vt:lpstr>More About Passwords</vt:lpstr>
      <vt:lpstr>More About Passwords (cont.)</vt:lpstr>
      <vt:lpstr>If You Forget Your Password</vt:lpstr>
      <vt:lpstr>If You Forget Your Password  (cont.)</vt:lpstr>
      <vt:lpstr>VARO Agency Identification Code (AIC)</vt:lpstr>
      <vt:lpstr>Completing the User Registration Form</vt:lpstr>
      <vt:lpstr>Compensation Service</vt:lpstr>
      <vt:lpstr>Default Screen after Login</vt:lpstr>
      <vt:lpstr>Viewing Requests</vt:lpstr>
      <vt:lpstr>Viewing Responses</vt:lpstr>
      <vt:lpstr>Compensation Service</vt:lpstr>
      <vt:lpstr>Create Request</vt:lpstr>
      <vt:lpstr>OMPF Request</vt:lpstr>
      <vt:lpstr>JSRRC Request</vt:lpstr>
      <vt:lpstr>PTSD Stressor Form</vt:lpstr>
      <vt:lpstr>Agent Orange Form</vt:lpstr>
      <vt:lpstr>Compensation Service</vt:lpstr>
      <vt:lpstr>Viewing User Reports</vt:lpstr>
      <vt:lpstr>Compensation Service</vt:lpstr>
      <vt:lpstr>PowerPoint Presentation</vt:lpstr>
      <vt:lpstr>My Account Option</vt:lpstr>
      <vt:lpstr>Password Option</vt:lpstr>
      <vt:lpstr>Compensation Service</vt:lpstr>
      <vt:lpstr>Information Page</vt:lpstr>
      <vt:lpstr>Compensation Service</vt:lpstr>
      <vt:lpstr>Help Page</vt:lpstr>
      <vt:lpstr>Assistance Form</vt:lpstr>
      <vt:lpstr>VBA Central Office Contact</vt:lpstr>
      <vt:lpstr>Review</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DPRIS Web PowerPoint Presentation</dc:title>
  <dc:subject>VSR</dc:subject>
  <dc:creator>Department of Veterans Affairs, Veterans Benefits Administration, Compensation Service, STAFF</dc:creator>
  <cp:keywords>DPRIS, federal records, development,OMPF</cp:keywords>
  <dc:description>This lesson assists users of the DPRIS Website in requesting digital copies of OMPF (Official Military Personnel File) documents or reports to which access is authorized, as well as navigating through the website itself.</dc:description>
  <cp:lastModifiedBy>Kathy Poole</cp:lastModifiedBy>
  <cp:revision>400</cp:revision>
  <dcterms:created xsi:type="dcterms:W3CDTF">2014-04-30T02:32:11Z</dcterms:created>
  <dcterms:modified xsi:type="dcterms:W3CDTF">2018-06-13T15:56:16Z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97f36de8-f461-49b8-ace0-5d468b8e73a6</vt:lpwstr>
  </property>
</Properties>
</file>