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3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5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6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7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29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3" r:id="rId6"/>
    <p:sldId id="359" r:id="rId7"/>
    <p:sldId id="388" r:id="rId8"/>
    <p:sldId id="389" r:id="rId9"/>
    <p:sldId id="410" r:id="rId10"/>
    <p:sldId id="409" r:id="rId11"/>
    <p:sldId id="390" r:id="rId12"/>
    <p:sldId id="411" r:id="rId13"/>
    <p:sldId id="397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497D"/>
    <a:srgbClr val="1D3275"/>
    <a:srgbClr val="000066"/>
    <a:srgbClr val="CC0000"/>
    <a:srgbClr val="BBBBFF"/>
    <a:srgbClr val="ABABFF"/>
    <a:srgbClr val="0033CC"/>
    <a:srgbClr val="00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9" autoAdjust="0"/>
    <p:restoredTop sz="94356" autoAdjust="0"/>
  </p:normalViewPr>
  <p:slideViewPr>
    <p:cSldViewPr showGuides="1">
      <p:cViewPr varScale="1">
        <p:scale>
          <a:sx n="106" d="100"/>
          <a:sy n="106" d="100"/>
        </p:scale>
        <p:origin x="828" y="78"/>
      </p:cViewPr>
      <p:guideLst>
        <p:guide orient="horz" pos="216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1164" y="-60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9EFA4B3-CA16-403E-BCC8-5FFFA4243FD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0B52660-BB90-4FE0-830F-056C42A4472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1450" y="0"/>
            <a:ext cx="30416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F74ABBF3-E72F-4D02-B74E-95857ADB53D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1100"/>
            <a:ext cx="3043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6B7AA85F-B1F2-4EBF-B68A-975C8325184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1450" y="8801100"/>
            <a:ext cx="30416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15F3490F-E7B9-45F9-81CD-86E310004F3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695BA75-8546-4F9D-B6C9-EBCEF8D131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F067785-815A-4D63-A4F8-AFC694219C4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64C84551-8EBC-4FD3-BD86-1AB8D450000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1263" y="708025"/>
            <a:ext cx="4594225" cy="34448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5EEFBD57-FDB4-4932-A4FE-009A44CD6FB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89438"/>
            <a:ext cx="5140325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1AA8F2FC-D57E-4B5A-93DA-1E38D792227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6663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2B4A733B-012B-4113-B7C0-BF9888BF78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56663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/>
            </a:lvl1pPr>
          </a:lstStyle>
          <a:p>
            <a:fld id="{C7F0EE52-73F2-4DC5-96F2-057C16BF73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5596EAB-152E-4598-89B6-743F8E69571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altLang="en-US" sz="1200"/>
              <a:t>VBA Overview</a:t>
            </a:r>
          </a:p>
        </p:txBody>
      </p:sp>
      <p:sp>
        <p:nvSpPr>
          <p:cNvPr id="13315" name="Rectangle 7">
            <a:extLst>
              <a:ext uri="{FF2B5EF4-FFF2-40B4-BE49-F238E27FC236}">
                <a16:creationId xmlns:a16="http://schemas.microsoft.com/office/drawing/2014/main" id="{07C38E94-59CF-4C59-99CE-BBA0FF455E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6601F4FC-C86C-452A-B273-9010B0F08DA3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B9691B49-9077-48F4-AECD-D477EF3DBA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1BB41D94-EA08-4AF9-97F0-23DF7B33B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4513" y="4418013"/>
            <a:ext cx="5921375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altLang="en-US" sz="1600" b="1"/>
          </a:p>
        </p:txBody>
      </p:sp>
      <p:sp>
        <p:nvSpPr>
          <p:cNvPr id="13318" name="Footer Placeholder 5">
            <a:extLst>
              <a:ext uri="{FF2B5EF4-FFF2-40B4-BE49-F238E27FC236}">
                <a16:creationId xmlns:a16="http://schemas.microsoft.com/office/drawing/2014/main" id="{E5D5BA6F-DA77-4042-93B5-25EE5F9529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F9F8ED6-7876-483F-8018-847A27D37D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6CC15A5-84A4-4794-A500-429D1944E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340" name="Footer Placeholder 3">
            <a:extLst>
              <a:ext uri="{FF2B5EF4-FFF2-40B4-BE49-F238E27FC236}">
                <a16:creationId xmlns:a16="http://schemas.microsoft.com/office/drawing/2014/main" id="{808B60CD-5FE0-401E-8538-803107116D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34E5E8F-6FB3-4BE2-8BEA-361AAC4C9E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97BABEB-E7C9-406F-80C0-D9C7CEC56C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Footer Placeholder 3">
            <a:extLst>
              <a:ext uri="{FF2B5EF4-FFF2-40B4-BE49-F238E27FC236}">
                <a16:creationId xmlns:a16="http://schemas.microsoft.com/office/drawing/2014/main" id="{A8AAC0C9-D6A2-4608-8D36-9BF5D9867E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F26E099-9468-4336-A9D7-748470B4BB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C9F127C-A943-407F-A388-004975DC52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Footer Placeholder 3">
            <a:extLst>
              <a:ext uri="{FF2B5EF4-FFF2-40B4-BE49-F238E27FC236}">
                <a16:creationId xmlns:a16="http://schemas.microsoft.com/office/drawing/2014/main" id="{59F5B908-014D-44FB-866A-6BBFBD14F73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FBD1F45-255E-4927-AEE9-6AE3C2B50C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56C388A-4BA9-45B4-9B02-EE15B9E01F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Footer Placeholder 3">
            <a:extLst>
              <a:ext uri="{FF2B5EF4-FFF2-40B4-BE49-F238E27FC236}">
                <a16:creationId xmlns:a16="http://schemas.microsoft.com/office/drawing/2014/main" id="{4EC409B3-E469-4523-A510-4F7D42AD28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B2257E8-DF90-4122-89C2-F3CC354B5A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01BD8D2-F7AB-4480-80E3-B62E634DFF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Footer Placeholder 3">
            <a:extLst>
              <a:ext uri="{FF2B5EF4-FFF2-40B4-BE49-F238E27FC236}">
                <a16:creationId xmlns:a16="http://schemas.microsoft.com/office/drawing/2014/main" id="{49CEB25B-5248-466A-89C0-F48747E040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4C62A96-7604-4CD8-A5F5-A3F252F891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22B1868-6D8A-4DC0-8919-9F82BBAF86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Footer Placeholder 3">
            <a:extLst>
              <a:ext uri="{FF2B5EF4-FFF2-40B4-BE49-F238E27FC236}">
                <a16:creationId xmlns:a16="http://schemas.microsoft.com/office/drawing/2014/main" id="{E5D206D1-7518-4DA9-B0A4-6A17ED63801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395E5AA-DDA2-41AC-9392-449DCB7BA5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FD69572-D9CA-4F59-927E-8163646CA3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Footer Placeholder 3">
            <a:extLst>
              <a:ext uri="{FF2B5EF4-FFF2-40B4-BE49-F238E27FC236}">
                <a16:creationId xmlns:a16="http://schemas.microsoft.com/office/drawing/2014/main" id="{B4B9151E-CC76-4BC6-962F-B4855471F78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137158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9322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3983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78644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C7006B-0F42-4C6B-BF13-191D1D60E47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48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 anchor="t">
            <a:noAutofit/>
          </a:bodyPr>
          <a:lstStyle>
            <a:lvl1pPr algn="ctr">
              <a:spcAft>
                <a:spcPts val="600"/>
              </a:spcAft>
              <a:defRPr sz="7200" b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37B2371-53BC-4480-825C-12FFC214537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08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30188" indent="-2301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4213" indent="-2222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301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Fifth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37B2371-53BC-4480-825C-12FFC214537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16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CE42F-8657-4AA0-A4F7-0A875C8B2DB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912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978523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76200" y="682977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37B2371-53BC-4480-825C-12FFC214537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20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</p:sldLayoutIdLst>
  <p:hf hdr="0" ftr="0" dt="0"/>
  <p:txStyles>
    <p:titleStyle>
      <a:lvl1pPr algn="ctr" defTabSz="289322" rtl="0" eaLnBrk="1" latinLnBrk="0" hangingPunct="1">
        <a:spcBef>
          <a:spcPct val="0"/>
        </a:spcBef>
        <a:buNone/>
        <a:defRPr sz="28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44661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89322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3983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78644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95635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7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6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5.png"/><Relationship Id="rId2" Type="http://schemas.openxmlformats.org/officeDocument/2006/relationships/tags" Target="../tags/tag35.xml"/><Relationship Id="rId16" Type="http://schemas.openxmlformats.org/officeDocument/2006/relationships/image" Target="../media/image9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4.png"/><Relationship Id="rId5" Type="http://schemas.openxmlformats.org/officeDocument/2006/relationships/tags" Target="../tags/tag38.xml"/><Relationship Id="rId15" Type="http://schemas.openxmlformats.org/officeDocument/2006/relationships/image" Target="../media/image8.png"/><Relationship Id="rId10" Type="http://schemas.openxmlformats.org/officeDocument/2006/relationships/notesSlide" Target="../notesSlides/notesSlide5.xml"/><Relationship Id="rId4" Type="http://schemas.openxmlformats.org/officeDocument/2006/relationships/tags" Target="../tags/tag3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4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10" Type="http://schemas.openxmlformats.org/officeDocument/2006/relationships/image" Target="../media/image11.png"/><Relationship Id="rId4" Type="http://schemas.openxmlformats.org/officeDocument/2006/relationships/tags" Target="../tags/tag45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50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>
            <a:extLst>
              <a:ext uri="{FF2B5EF4-FFF2-40B4-BE49-F238E27FC236}">
                <a16:creationId xmlns:a16="http://schemas.microsoft.com/office/drawing/2014/main" id="{6F1D2096-BC52-478F-8421-0C537B5EE505}"/>
              </a:ext>
            </a:extLst>
          </p:cNvPr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+mj-lt"/>
                <a:cs typeface="Times New Roman" panose="02020603050405020304" pitchFamily="18" charset="0"/>
              </a:rPr>
              <a:t>Date of Claim</a:t>
            </a:r>
            <a:endParaRPr lang="en-US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DADD057-8873-424A-8FAA-28E6B455E418}"/>
              </a:ext>
            </a:extLst>
          </p:cNvPr>
          <p:cNvSpPr>
            <a:spLocks noGrp="1" noChangeArrowheads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Compensation Service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0D1C12-0DA8-4F02-AABE-190FFF111548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r>
              <a:rPr lang="en-US" dirty="0"/>
              <a:t>February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F77478D3-1329-45ED-B94F-8B9999B4B286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Questions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7A2B64-DF8F-4264-A7B7-178F3BD6DA0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137B2371-53BC-4480-825C-12FFC2145374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>
            <a:extLst>
              <a:ext uri="{FF2B5EF4-FFF2-40B4-BE49-F238E27FC236}">
                <a16:creationId xmlns:a16="http://schemas.microsoft.com/office/drawing/2014/main" id="{9CC6B46B-3B22-4087-AEA5-586701456F55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Lesson Objective</a:t>
            </a: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2A0977AA-616F-4E72-83C7-3EA290E2D284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0" indent="0">
              <a:spcAft>
                <a:spcPts val="600"/>
              </a:spcAft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r>
              <a:rPr lang="en-US" kern="1200" dirty="0">
                <a:latin typeface="+mj-lt"/>
                <a:cs typeface="Times New Roman" panose="02020603050405020304" pitchFamily="18" charset="0"/>
              </a:rPr>
              <a:t>Determine the VA Date of Claim (DOC)</a:t>
            </a:r>
          </a:p>
          <a:p>
            <a:pPr marL="0" indent="0">
              <a:spcAft>
                <a:spcPts val="600"/>
              </a:spcAft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endParaRPr lang="en-US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E18935-B986-44F1-AB5A-DCA00DCA6A8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FAC7006B-0F42-4C6B-BF13-191D1D60E47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>
            <a:extLst>
              <a:ext uri="{FF2B5EF4-FFF2-40B4-BE49-F238E27FC236}">
                <a16:creationId xmlns:a16="http://schemas.microsoft.com/office/drawing/2014/main" id="{86ACEABF-E73B-4D96-9252-9EA98DF2B29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5124" name="Rectangle 6">
            <a:extLst>
              <a:ext uri="{FF2B5EF4-FFF2-40B4-BE49-F238E27FC236}">
                <a16:creationId xmlns:a16="http://schemas.microsoft.com/office/drawing/2014/main" id="{FEABC492-C933-42F4-8A59-0275E238E3D8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anose="05000000000000000000" pitchFamily="2" charset="2"/>
              <a:buNone/>
            </a:pPr>
            <a:endParaRPr lang="en-US" altLang="en-US" sz="14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anose="05000000000000000000" pitchFamily="2" charset="2"/>
              <a:buChar char="Ø"/>
            </a:pPr>
            <a:endParaRPr lang="en-US" altLang="en-US" sz="1400">
              <a:latin typeface="Arial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anose="05000000000000000000" pitchFamily="2" charset="2"/>
              <a:buNone/>
            </a:pPr>
            <a:endParaRPr lang="en-US" altLang="en-US" sz="12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25" name="Rectangle 6">
            <a:extLst>
              <a:ext uri="{FF2B5EF4-FFF2-40B4-BE49-F238E27FC236}">
                <a16:creationId xmlns:a16="http://schemas.microsoft.com/office/drawing/2014/main" id="{565F7196-93F5-4931-96F6-9F2468DDA932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20574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38 CFR 3.1 (r), Definitions, Date of Receipt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38 CFR 3.155, How to File a Clam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M21-1 Part III,ii,2,B, Claims for Disability Compensation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M21-1 Part III.i.2.A, Introduction to Pre-Discharged Claims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M21-1 Part III.i.4.C, Date Stamp for Claims Submitted Electronically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3D0C6D-0B8C-434E-BA15-9F05C83E0E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137B2371-53BC-4480-825C-12FFC2145374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2C9CF60A-DE17-45E8-92AE-E2A11431A076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Date of Receipt Stamp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9E7311A-C658-4C13-8105-DBEBF01393DB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1828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D3275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The Date of Receipt </a:t>
            </a:r>
            <a:r>
              <a:rPr lang="en-US" altLang="en-US" dirty="0">
                <a:latin typeface="+mj-lt"/>
                <a:cs typeface="Times New Roman" panose="02020603050405020304" pitchFamily="18" charset="0"/>
              </a:rPr>
              <a:t>is when information or evidence was first received by the Department of Veterans Affairs.</a:t>
            </a:r>
          </a:p>
          <a:p>
            <a:pPr>
              <a:buClr>
                <a:srgbClr val="1D3275"/>
              </a:buClr>
              <a:buFont typeface="Wingdings" panose="05000000000000000000" pitchFamily="2" charset="2"/>
              <a:buNone/>
            </a:pPr>
            <a:endParaRPr lang="en-US" altLang="en-US" sz="1800" dirty="0">
              <a:latin typeface="+mj-lt"/>
              <a:cs typeface="Times New Roman" panose="02020603050405020304" pitchFamily="18" charset="0"/>
            </a:endParaRPr>
          </a:p>
          <a:p>
            <a:pPr>
              <a:buClr>
                <a:srgbClr val="1D3275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VA requires that each document that is submitted, MUST receive a stamp with the date-of-receipt. 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2EBF1CB5-C945-4154-8F91-0B1B191EC17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5334000" y="4063106"/>
            <a:ext cx="3540329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94AD60-A41F-466C-BC42-C1AD90CD2B1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FAC7006B-0F42-4C6B-BF13-191D1D60E476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72FE2B-9EC3-44BE-B019-DD908CEE8E6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7200" y="4114800"/>
            <a:ext cx="4648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1D3275"/>
              </a:buClr>
              <a:buFont typeface="Wingdings" panose="05000000000000000000" pitchFamily="2" charset="2"/>
              <a:buNone/>
            </a:pPr>
            <a:r>
              <a:rPr lang="en-US" altLang="en-US" sz="2000" b="1" dirty="0">
                <a:cs typeface="Times New Roman" panose="02020603050405020304" pitchFamily="18" charset="0"/>
              </a:rPr>
              <a:t>Note: </a:t>
            </a:r>
            <a:r>
              <a:rPr lang="en-US" altLang="en-US" dirty="0">
                <a:cs typeface="Times New Roman" panose="02020603050405020304" pitchFamily="18" charset="0"/>
              </a:rPr>
              <a:t>There might be several dates, make sure to locate and use the earliest possible one.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3C43FFCB-7E6E-4B31-838E-B9AAF2E038F6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Date of Receipt Stamp, cont’d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7119025-1DAF-4B01-8154-620E1C388C95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25425">
              <a:buClr>
                <a:srgbClr val="1D3275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Date stamps can be from any VA entity, including but not limited to: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F1E339-5054-4F0C-98F2-58D38E647B5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FAC7006B-0F42-4C6B-BF13-191D1D60E476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58C5C9-55CD-4726-93D5-6DF8D7C988D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599432"/>
            <a:ext cx="82296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Regional Office (RO), or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Pension Management Center (PMC), or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Veterans Affairs Medical Center (VAMC), or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Records Management Center (RMC), or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VA Claims Intake Center, or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VONAPP Direct Connect (VDC) forms received through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eBenefits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EEF6B641-BCAD-42E7-A5EB-D1911C26D7FF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Examples of VA Date of Receipt Stamps</a:t>
            </a:r>
          </a:p>
        </p:txBody>
      </p:sp>
      <p:pic>
        <p:nvPicPr>
          <p:cNvPr id="7175" name="Picture 7">
            <a:extLst>
              <a:ext uri="{FF2B5EF4-FFF2-40B4-BE49-F238E27FC236}">
                <a16:creationId xmlns:a16="http://schemas.microsoft.com/office/drawing/2014/main" id="{BEE14B83-BF6D-469B-8F8B-197DFB65D31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6397625" y="4297363"/>
            <a:ext cx="2136775" cy="1936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A6232489-DE68-4EBD-BE33-6DE57C9294C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3505200" y="4592638"/>
            <a:ext cx="2286000" cy="1538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7" name="Picture 9">
            <a:extLst>
              <a:ext uri="{FF2B5EF4-FFF2-40B4-BE49-F238E27FC236}">
                <a16:creationId xmlns:a16="http://schemas.microsoft.com/office/drawing/2014/main" id="{50717D95-1092-4B5B-B8EE-89F68F74A620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977900" y="4341813"/>
            <a:ext cx="2286000" cy="1846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746" name="Picture 2">
            <a:extLst>
              <a:ext uri="{FF2B5EF4-FFF2-40B4-BE49-F238E27FC236}">
                <a16:creationId xmlns:a16="http://schemas.microsoft.com/office/drawing/2014/main" id="{55CEE9E9-3ABF-4694-906F-DD926FF035FD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696913" y="1590675"/>
            <a:ext cx="6542087" cy="850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747" name="Picture 3">
            <a:extLst>
              <a:ext uri="{FF2B5EF4-FFF2-40B4-BE49-F238E27FC236}">
                <a16:creationId xmlns:a16="http://schemas.microsoft.com/office/drawing/2014/main" id="{EC1D6938-B084-4871-8C4F-7D8CC894D306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7620000" y="1379538"/>
            <a:ext cx="1282700" cy="256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748" name="Picture 4">
            <a:extLst>
              <a:ext uri="{FF2B5EF4-FFF2-40B4-BE49-F238E27FC236}">
                <a16:creationId xmlns:a16="http://schemas.microsoft.com/office/drawing/2014/main" id="{F4CBE058-2EF4-4EBB-AF9F-5DCED1931039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565150" y="2794000"/>
            <a:ext cx="6807200" cy="1204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204" name="Straight Arrow Connector 4">
            <a:extLst>
              <a:ext uri="{FF2B5EF4-FFF2-40B4-BE49-F238E27FC236}">
                <a16:creationId xmlns:a16="http://schemas.microsoft.com/office/drawing/2014/main" id="{BCC9CD90-3D49-47B8-A1D9-08407E377AE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120900" y="2895600"/>
            <a:ext cx="6985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ED2065-C9A6-4EEF-9D9A-2AC6F21D9FC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FAC7006B-0F42-4C6B-BF13-191D1D60E476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742731A2-CAF1-4C4B-9EE0-F7F07C9FC8A5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cs typeface="Times New Roman" panose="02020603050405020304" pitchFamily="18" charset="0"/>
              </a:rPr>
              <a:t>eBenefits</a:t>
            </a: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9225" name="Picture 9">
            <a:extLst>
              <a:ext uri="{FF2B5EF4-FFF2-40B4-BE49-F238E27FC236}">
                <a16:creationId xmlns:a16="http://schemas.microsoft.com/office/drawing/2014/main" id="{E0984926-7142-4A30-984E-EF8F0F73AFD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23900" y="1447800"/>
            <a:ext cx="8142288" cy="1658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id="{00FFB1FD-6846-4E0F-AA99-2341962E689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38200" y="4267200"/>
            <a:ext cx="7913688" cy="1535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223" name="TextBox 1">
            <a:extLst>
              <a:ext uri="{FF2B5EF4-FFF2-40B4-BE49-F238E27FC236}">
                <a16:creationId xmlns:a16="http://schemas.microsoft.com/office/drawing/2014/main" id="{B6C0456C-6795-470C-B367-DD3ACDE9ECDA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98675" y="3167527"/>
            <a:ext cx="4057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>
                <a:latin typeface="+mj-lt"/>
              </a:rPr>
              <a:t>VA Date Of Claim – 11/18/15</a:t>
            </a:r>
          </a:p>
        </p:txBody>
      </p:sp>
      <p:sp>
        <p:nvSpPr>
          <p:cNvPr id="9224" name="TextBox 11">
            <a:extLst>
              <a:ext uri="{FF2B5EF4-FFF2-40B4-BE49-F238E27FC236}">
                <a16:creationId xmlns:a16="http://schemas.microsoft.com/office/drawing/2014/main" id="{4F24DF8E-0BB1-4324-B4BB-AA059CF712EA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0" y="5878513"/>
            <a:ext cx="457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>
                <a:latin typeface="+mj-lt"/>
              </a:rPr>
              <a:t>VA Date Of Claim – 09/03/2014</a:t>
            </a:r>
          </a:p>
        </p:txBody>
      </p:sp>
      <p:cxnSp>
        <p:nvCxnSpPr>
          <p:cNvPr id="2" name="Straight Arrow Connector 12">
            <a:extLst>
              <a:ext uri="{FF2B5EF4-FFF2-40B4-BE49-F238E27FC236}">
                <a16:creationId xmlns:a16="http://schemas.microsoft.com/office/drawing/2014/main" id="{9786E89B-D391-4662-B4C9-98B880A0F1E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429000" y="4343400"/>
            <a:ext cx="698500" cy="0"/>
          </a:xfrm>
          <a:prstGeom prst="straightConnector1">
            <a:avLst/>
          </a:prstGeom>
          <a:noFill/>
          <a:ln w="635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E4A256-BE2D-43F0-A8EB-851259533E4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FAC7006B-0F42-4C6B-BF13-191D1D60E476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04744D37-2334-4C61-B02D-58021FE30407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BDD &amp; Quick Start Claims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ED4994F4-D0BA-4F92-A5C4-C358F9B4B52A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685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Clr>
                <a:srgbClr val="1D3275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A Pre-Discharge claim is a claim accepted from a service member who is still on active duty.</a:t>
            </a:r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345B8F7F-E117-4A19-B65A-4B1896D6086F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371600" y="3017273"/>
            <a:ext cx="3017838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D9C5E7-C488-491E-B3A1-A606DF05C21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FAC7006B-0F42-4C6B-BF13-191D1D60E476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2B01C-880E-49DF-A8E0-D46EC91BAC4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648200" y="319147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BDD and Quick Start dates of claim are the first day after the service member is discharged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.</a:t>
            </a:r>
            <a:endParaRPr lang="en-US" altLang="en-US" sz="200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4D9B1-DC07-42D9-941F-30D66BA78B3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/>
          <a:lstStyle/>
          <a:p>
            <a:r>
              <a:rPr lang="en-US" dirty="0"/>
              <a:t>Practical Exercise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7C49EB-0909-4034-8009-53B9F8F98D3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137B2371-53BC-4480-825C-12FFC2145374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1257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&quot;/&gt;&lt;lineCharCount val=&quot;7&quot;/&gt;&lt;lineCharCount val=&quot;6&quot;/&gt;&lt;lineCharCount val=&quot;5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PRESENTER_DUMMYTAG" val="&lt;DummyForForceWrite&gt;&lt;/DummyForForceWrite&gt;"/>
  <p:tag name="HTML_SHAPEINFO" val="&lt;ThreeDShapeInfo&gt;&lt;uuid val=&quot;{2C7AA9AB-AE24-4005-A2E2-66F55393B1D4}&quot;/&gt;&lt;isInvalidForFieldText val=&quot;0&quot;/&gt;&lt;Image&gt;&lt;filename val=&quot;C:\Users\User\AppData\Local\Temp\CP34681852125Session\CPTrustFolder34681852125\PPTImport346886099187\data\asimages\{2C7AA9AB-AE24-4005-A2E2-66F55393B1D4}_1.png&quot;/&gt;&lt;left val=&quot;71&quot;/&gt;&lt;top val=&quot;288&quot;/&gt;&lt;width val=&quot;817&quot;/&gt;&lt;height val=&quot;13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9BF055DD-B54E-4453-A4D5-684864950AB9}&quot;/&gt;&lt;isInvalidForFieldText val=&quot;0&quot;/&gt;&lt;Image&gt;&lt;filename val=&quot;C:\Users\User\AppData\Local\Temp\CP34681852125Session\CPTrustFolder34681852125\PPTImport346886099187\data\asimages\{9BF055DD-B54E-4453-A4D5-684864950AB9}_1.png&quot;/&gt;&lt;left val=&quot;71&quot;/&gt;&lt;top val=&quot;491&quot;/&gt;&lt;width val=&quot;249&quot;/&gt;&lt;height val=&quot;93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PRESENTER_DUMMYTAG" val="&lt;DummyForForceWrite&gt;&lt;/DummyForForceWrite&gt;"/>
  <p:tag name="HTML_SHAPEINFO" val="&lt;ThreeDShapeInfo&gt;&lt;uuid val=&quot;{9DB583E9-D3DB-4645-9584-F46697C05B09}&quot;/&gt;&lt;isInvalidForFieldText val=&quot;0&quot;/&gt;&lt;Image&gt;&lt;filename val=&quot;C:\Users\User\AppData\Local\Temp\CP34681852125Session\CPTrustFolder34681852125\PPTImport346886099187\data\asimages\{9DB583E9-D3DB-4645-9584-F46697C05B09}_1.png&quot;/&gt;&lt;left val=&quot;639&quot;/&gt;&lt;top val=&quot;491&quot;/&gt;&lt;width val=&quot;249&quot;/&gt;&lt;height val=&quot;92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{94A61D20-750F-4E15-A95D-5A5D016580C3}&quot;/&gt;&lt;isInvalidForFieldText val=&quot;0&quot;/&gt;&lt;Image&gt;&lt;filename val=&quot;C:\Users\User\AppData\Local\Temp\CP34681852125Session\CPTrustFolder34681852125\PPTImport346886099187\data\asimages\{94A61D20-750F-4E15-A95D-5A5D016580C3}_2.png&quot;/&gt;&lt;left val=&quot;0&quot;/&gt;&lt;top val=&quot;76&quot;/&gt;&lt;width val=&quot;961&quot;/&gt;&lt;height val=&quot;122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HTML_SHAPEINFO" val="&lt;ThreeDShapeInfo&gt;&lt;uuid val=&quot;{FC4BAEB8-AFE1-4493-B80A-991EAC297C40}&quot;/&gt;&lt;isInvalidForFieldText val=&quot;0&quot;/&gt;&lt;Image&gt;&lt;filename val=&quot;C:\Users\User\AppData\Local\Temp\CP34681852125Session\CPTrustFolder34681852125\PPTImport346886099187\data\asimages\{FC4BAEB8-AFE1-4493-B80A-991EAC297C40}_2.png&quot;/&gt;&lt;left val=&quot;40&quot;/&gt;&lt;top val=&quot;212&quot;/&gt;&lt;width val=&quot;871&quot;/&gt;&lt;height val=&quot;41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7F863E6D-AC5A-42C6-BA22-88E750558B56}&quot;/&gt;&lt;isInvalidForFieldText val=&quot;0&quot;/&gt;&lt;Image&gt;&lt;filename val=&quot;C:\Users\User\AppData\Local\Temp\CP34681852125Session\CPTrustFolder34681852125\PPTImport346886099187\data\asimages\{7F863E6D-AC5A-42C6-BA22-88E750558B56}_2.png&quot;/&gt;&lt;left val=&quot;727&quot;/&gt;&lt;top val=&quot;687&quot;/&gt;&lt;width val=&quot;226&quot;/&gt;&lt;height val=&quot;45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0E7A9A83-5AD2-415F-BF2E-915BBA74E25A}&quot;/&gt;&lt;isInvalidForFieldText val=&quot;0&quot;/&gt;&lt;Image&gt;&lt;filename val=&quot;C:\Users\User\AppData\Local\Temp\CP34681852125Session\CPTrustFolder34681852125\PPTImport346886099187\data\asimages\{0E7A9A83-5AD2-415F-BF2E-915BBA74E25A}_3.png&quot;/&gt;&lt;left val=&quot;0&quot;/&gt;&lt;top val=&quot;76&quot;/&gt;&lt;width val=&quot;961&quot;/&gt;&lt;height val=&quot;122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99FFCCA4-C05E-4801-B464-C327A12B3F4B}&quot;/&gt;&lt;isInvalidForFieldText val=&quot;0&quot;/&gt;&lt;Image&gt;&lt;filename val=&quot;C:\Users\User\AppData\Local\Temp\CP34681852125Session\CPTrustFolder34681852125\PPTImport346886099187\data\asimages\{99FFCCA4-C05E-4801-B464-C327A12B3F4B}_3.png&quot;/&gt;&lt;left val=&quot;47&quot;/&gt;&lt;top val=&quot;215&quot;/&gt;&lt;width val=&quot;865&quot;/&gt;&lt;height val=&quot;412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5&quot;/&gt;&lt;lineCharCount val=&quot;33&quot;/&gt;&lt;lineCharCount val=&quot;58&quot;/&gt;&lt;lineCharCount val=&quot;60&quot;/&gt;&lt;lineCharCount val=&quot;69&quot;/&gt;&lt;/TableIndex&gt;&lt;/ShapeTextInfo&gt;"/>
  <p:tag name="HTML_SHAPEINFO" val="&lt;ThreeDShapeInfo&gt;&lt;uuid val=&quot;{0D2CEA46-BABF-4752-8929-909B95BD35F4}&quot;/&gt;&lt;isInvalidForFieldText val=&quot;0&quot;/&gt;&lt;Image&gt;&lt;filename val=&quot;C:\Users\User\AppData\Local\Temp\CP34681852125Session\CPTrustFolder34681852125\PPTImport346886099187\data\asimages\{0D2CEA46-BABF-4752-8929-909B95BD35F4}_3.png&quot;/&gt;&lt;left val=&quot;42&quot;/&gt;&lt;top val=&quot;212&quot;/&gt;&lt;width val=&quot;870&quot;/&gt;&lt;height val=&quot;436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8A0FB44C-AAC7-4155-A988-D1759F4C24E4}&quot;/&gt;&lt;isInvalidForFieldText val=&quot;0&quot;/&gt;&lt;Image&gt;&lt;filename val=&quot;C:\Users\User\AppData\Local\Temp\CP34681852125Session\CPTrustFolder34681852125\PPTImport346886099187\data\asimages\{8A0FB44C-AAC7-4155-A988-D1759F4C24E4}_3.png&quot;/&gt;&lt;left val=&quot;727&quot;/&gt;&lt;top val=&quot;687&quot;/&gt;&lt;width val=&quot;226&quot;/&gt;&lt;height val=&quot;45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9E3AC8ED-3109-4869-BB0F-7426F0302CC8}&quot;/&gt;&lt;isInvalidForFieldText val=&quot;0&quot;/&gt;&lt;Image&gt;&lt;filename val=&quot;C:\Users\User\AppData\Local\Temp\CP34681852125Session\CPTrustFolder34681852125\PPTImport346886099187\data\asimages\{9E3AC8ED-3109-4869-BB0F-7426F0302CC8}_4.png&quot;/&gt;&lt;left val=&quot;0&quot;/&gt;&lt;top val=&quot;76&quot;/&gt;&lt;width val=&quot;961&quot;/&gt;&lt;height val=&quot;122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71&quot;/&gt;&lt;lineCharCount val=&quot;39&quot;/&gt;&lt;lineCharCount val=&quot;1&quot;/&gt;&lt;lineCharCount val=&quot;65&quot;/&gt;&lt;lineCharCount val=&quot;32&quot;/&gt;&lt;/TableIndex&gt;&lt;/ShapeTextInfo&gt;"/>
  <p:tag name="HTML_SHAPEINFO" val="&lt;ThreeDShapeInfo&gt;&lt;uuid val=&quot;{06C3CFD1-B298-4103-9992-D9C8BF216BA9}&quot;/&gt;&lt;isInvalidForFieldText val=&quot;0&quot;/&gt;&lt;Image&gt;&lt;filename val=&quot;C:\Users\User\AppData\Local\Temp\CP34681852125Session\CPTrustFolder34681852125\PPTImport346886099187\data\asimages\{06C3CFD1-B298-4103-9992-D9C8BF216BA9}_4.png&quot;/&gt;&lt;left val=&quot;40&quot;/&gt;&lt;top val=&quot;212&quot;/&gt;&lt;width val=&quot;884&quot;/&gt;&lt;height val=&quot;198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CF5AED5-83D9-4625-A5D8-2D141BDDA920}&quot;/&gt;&lt;isInvalidForFieldText val=&quot;0&quot;/&gt;&lt;Image&gt;&lt;filename val=&quot;C:\Users\User\AppData\Local\Temp\CP34681852125Session\CPTrustFolder34681852125\PPTImport346886099187\data\asimages\{CCF5AED5-83D9-4625-A5D8-2D141BDDA920}_4.png&quot;/&gt;&lt;left val=&quot;552&quot;/&gt;&lt;top val=&quot;419&quot;/&gt;&lt;width val=&quot;391&quot;/&gt;&lt;height val=&quot;220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33437192-4651-4477-AE26-69D5C3470CFA}&quot;/&gt;&lt;isInvalidForFieldText val=&quot;0&quot;/&gt;&lt;Image&gt;&lt;filename val=&quot;C:\Users\User\AppData\Local\Temp\CP34681852125Session\CPTrustFolder34681852125\PPTImport346886099187\data\asimages\{33437192-4651-4477-AE26-69D5C3470CFA}_4.png&quot;/&gt;&lt;left val=&quot;727&quot;/&gt;&lt;top val=&quot;687&quot;/&gt;&lt;width val=&quot;226&quot;/&gt;&lt;height val=&quot;45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1&quot;/&gt;&lt;lineCharCount val=&quot;45&quot;/&gt;&lt;lineCharCount val=&quot;5&quot;/&gt;&lt;/TableIndex&gt;&lt;/ShapeTextInfo&gt;"/>
  <p:tag name="HTML_SHAPEINFO" val="&lt;ThreeDShapeInfo&gt;&lt;uuid val=&quot;{B2E6AACA-E3F5-4E14-B33E-E360E009A522}&quot;/&gt;&lt;isInvalidForFieldText val=&quot;0&quot;/&gt;&lt;Image&gt;&lt;filename val=&quot;C:\Users\User\AppData\Local\Temp\CP34681852125Session\CPTrustFolder34681852125\PPTImport346886099187\data\asimages\{B2E6AACA-E3F5-4E14-B33E-E360E009A522}_4.png&quot;/&gt;&lt;left val=&quot;40&quot;/&gt;&lt;top val=&quot;428&quot;/&gt;&lt;width val=&quot;496&quot;/&gt;&lt;height val=&quot;133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{6D56B976-0267-422D-9C57-38A0CB8A0500}&quot;/&gt;&lt;isInvalidForFieldText val=&quot;0&quot;/&gt;&lt;Image&gt;&lt;filename val=&quot;C:\Users\User\AppData\Local\Temp\CP34681852125Session\CPTrustFolder34681852125\PPTImport346886099187\data\asimages\{6D56B976-0267-422D-9C57-38A0CB8A0500}_5.png&quot;/&gt;&lt;left val=&quot;0&quot;/&gt;&lt;top val=&quot;76&quot;/&gt;&lt;width val=&quot;961&quot;/&gt;&lt;height val=&quot;122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9&quot;/&gt;&lt;/TableIndex&gt;&lt;/ShapeTextInfo&gt;"/>
  <p:tag name="HTML_SHAPEINFO" val="&lt;ThreeDShapeInfo&gt;&lt;uuid val=&quot;{A87361CE-B7A1-41CE-91C1-600D27DFAD6D}&quot;/&gt;&lt;isInvalidForFieldText val=&quot;0&quot;/&gt;&lt;Image&gt;&lt;filename val=&quot;C:\Users\User\AppData\Local\Temp\CP34681852125Session\CPTrustFolder34681852125\PPTImport346886099187\data\asimages\{A87361CE-B7A1-41CE-91C1-600D27DFAD6D}_5.png&quot;/&gt;&lt;left val=&quot;47&quot;/&gt;&lt;top val=&quot;212&quot;/&gt;&lt;width val=&quot;865&quot;/&gt;&lt;height val=&quot;57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274B85A4-DA5A-4D33-BEC1-9A8F84AC772B}&quot;/&gt;&lt;isInvalidForFieldText val=&quot;0&quot;/&gt;&lt;Image&gt;&lt;filename val=&quot;C:\Users\User\AppData\Local\Temp\CP34681852125Session\CPTrustFolder34681852125\PPTImport346886099187\data\asimages\{274B85A4-DA5A-4D33-BEC1-9A8F84AC772B}_5.png&quot;/&gt;&lt;left val=&quot;727&quot;/&gt;&lt;top val=&quot;687&quot;/&gt;&lt;width val=&quot;226&quot;/&gt;&lt;height val=&quot;45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5&quot;/&gt;&lt;lineCharCount val=&quot;36&quot;/&gt;&lt;lineCharCount val=&quot;43&quot;/&gt;&lt;lineCharCount val=&quot;36&quot;/&gt;&lt;lineCharCount val=&quot;28&quot;/&gt;&lt;lineCharCount val=&quot;62&quot;/&gt;&lt;/TableIndex&gt;&lt;/ShapeTextInfo&gt;"/>
  <p:tag name="HTML_SHAPEINFO" val="&lt;ThreeDShapeInfo&gt;&lt;uuid val=&quot;{46EC0FF5-C3C0-4CA6-9556-ED25EDC8D4D7}&quot;/&gt;&lt;isInvalidForFieldText val=&quot;0&quot;/&gt;&lt;Image&gt;&lt;filename val=&quot;C:\Users\User\AppData\Local\Temp\CP34681852125Session\CPTrustFolder34681852125\PPTImport346886099187\data\asimages\{46EC0FF5-C3C0-4CA6-9556-ED25EDC8D4D7}_5.png&quot;/&gt;&lt;left val=&quot;42&quot;/&gt;&lt;top val=&quot;268&quot;/&gt;&lt;width val=&quot;870&quot;/&gt;&lt;height val=&quot;257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HTML_SHAPEINFO" val="&lt;ThreeDShapeInfo&gt;&lt;uuid val=&quot;{C8459C72-AB85-4E17-8086-23671207B198}&quot;/&gt;&lt;isInvalidForFieldText val=&quot;0&quot;/&gt;&lt;Image&gt;&lt;filename val=&quot;C:\Users\User\AppData\Local\Temp\CP34681852125Session\CPTrustFolder34681852125\PPTImport346886099187\data\asimages\{C8459C72-AB85-4E17-8086-23671207B198}_6.png&quot;/&gt;&lt;left val=&quot;0&quot;/&gt;&lt;top val=&quot;76&quot;/&gt;&lt;width val=&quot;961&quot;/&gt;&lt;height val=&quot;122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81FE052-117B-4FBF-996F-87918EA12F86}&quot;/&gt;&lt;isInvalidForFieldText val=&quot;0&quot;/&gt;&lt;Image&gt;&lt;filename val=&quot;C:\Users\User\AppData\Local\Temp\CP34681852125Session\CPTrustFolder34681852125\PPTImport346886099187\data\asimages\{781FE052-117B-4FBF-996F-87918EA12F86}_6.png&quot;/&gt;&lt;left val=&quot;664&quot;/&gt;&lt;top val=&quot;443&quot;/&gt;&lt;width val=&quot;244&quot;/&gt;&lt;height val=&quot;223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FE51A5B-2515-4FA7-B5E6-33CABACEFDF9}&quot;/&gt;&lt;isInvalidForFieldText val=&quot;0&quot;/&gt;&lt;Image&gt;&lt;filename val=&quot;C:\Users\User\AppData\Local\Temp\CP34681852125Session\CPTrustFolder34681852125\PPTImport346886099187\data\asimages\{6FE51A5B-2515-4FA7-B5E6-33CABACEFDF9}_6.png&quot;/&gt;&lt;left val=&quot;360&quot;/&gt;&lt;top val=&quot;474&quot;/&gt;&lt;width val=&quot;260&quot;/&gt;&lt;height val=&quot;181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AD7F440-0B15-46FC-9D90-52808CC4F441}&quot;/&gt;&lt;isInvalidForFieldText val=&quot;0&quot;/&gt;&lt;Image&gt;&lt;filename val=&quot;C:\Users\User\AppData\Local\Temp\CP34681852125Session\CPTrustFolder34681852125\PPTImport346886099187\data\asimages\{8AD7F440-0B15-46FC-9D90-52808CC4F441}_6.png&quot;/&gt;&lt;left val=&quot;95&quot;/&gt;&lt;top val=&quot;448&quot;/&gt;&lt;width val=&quot;260&quot;/&gt;&lt;height val=&quot;214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F8DB530-ACD8-495D-905E-44727EDBA823}&quot;/&gt;&lt;isInvalidForFieldText val=&quot;0&quot;/&gt;&lt;Image&gt;&lt;filename val=&quot;C:\Users\User\AppData\Local\Temp\CP34681852125Session\CPTrustFolder34681852125\PPTImport346886099187\data\asimages\{0F8DB530-ACD8-495D-905E-44727EDBA823}_6.png&quot;/&gt;&lt;left val=&quot;65&quot;/&gt;&lt;top val=&quot;159&quot;/&gt;&lt;width val=&quot;707&quot;/&gt;&lt;height val=&quot;109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DB336EA-D522-46E4-9C19-059DA8BB15F3}&quot;/&gt;&lt;isInvalidForFieldText val=&quot;0&quot;/&gt;&lt;Image&gt;&lt;filename val=&quot;C:\Users\User\AppData\Local\Temp\CP34681852125Session\CPTrustFolder34681852125\PPTImport346886099187\data\asimages\{6DB336EA-D522-46E4-9C19-059DA8BB15F3}_6.png&quot;/&gt;&lt;left val=&quot;792&quot;/&gt;&lt;top val=&quot;137&quot;/&gt;&lt;width val=&quot;154&quot;/&gt;&lt;height val=&quot;289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4F65C2A-E559-4289-9AC2-A6D504D84E8B}&quot;/&gt;&lt;isInvalidForFieldText val=&quot;0&quot;/&gt;&lt;Image&gt;&lt;filename val=&quot;C:\Users\User\AppData\Local\Temp\CP34681852125Session\CPTrustFolder34681852125\PPTImport346886099187\data\asimages\{44F65C2A-E559-4289-9AC2-A6D504D84E8B}_6.png&quot;/&gt;&lt;left val=&quot;52&quot;/&gt;&lt;top val=&quot;286&quot;/&gt;&lt;width val=&quot;734&quot;/&gt;&lt;height val=&quot;146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CFCCF55-751B-4301-92B7-1B7CBFB0EAFC}&quot;/&gt;&lt;isInvalidForFieldText val=&quot;0&quot;/&gt;&lt;Image&gt;&lt;filename val=&quot;C:\Users\User\AppData\Local\Temp\CP34681852125Session\CPTrustFolder34681852125\PPTImport346886099187\data\asimages\{6CFCCF55-751B-4301-92B7-1B7CBFB0EAFC}_6.png&quot;/&gt;&lt;left val=&quot;727&quot;/&gt;&lt;top val=&quot;687&quot;/&gt;&lt;width val=&quot;226&quot;/&gt;&lt;height val=&quot;45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89811842-7735-4ED9-ACB9-930168BBDEDF}&quot;/&gt;&lt;isInvalidForFieldText val=&quot;0&quot;/&gt;&lt;Image&gt;&lt;filename val=&quot;C:\Users\User\AppData\Local\Temp\CP34681852125Session\CPTrustFolder34681852125\PPTImport346886099187\data\asimages\{89811842-7735-4ED9-ACB9-930168BBDEDF}_7.png&quot;/&gt;&lt;left val=&quot;0&quot;/&gt;&lt;top val=&quot;76&quot;/&gt;&lt;width val=&quot;961&quot;/&gt;&lt;height val=&quot;122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BC3CCCD-0EA7-45F6-A1C7-1F71BAA3EFB1}&quot;/&gt;&lt;isInvalidForFieldText val=&quot;0&quot;/&gt;&lt;Image&gt;&lt;filename val=&quot;C:\Users\User\AppData\Local\Temp\CP34681852125Session\CPTrustFolder34681852125\PPTImport346886099187\data\asimages\{0BC3CCCD-0EA7-45F6-A1C7-1F71BAA3EFB1}_7.png&quot;/&gt;&lt;left val=&quot;68&quot;/&gt;&lt;top val=&quot;144&quot;/&gt;&lt;width val=&quot;875&quot;/&gt;&lt;height val=&quot;194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277515F-5783-4363-8458-3B362DAFFACE}&quot;/&gt;&lt;isInvalidForFieldText val=&quot;0&quot;/&gt;&lt;Image&gt;&lt;filename val=&quot;C:\Users\User\AppData\Local\Temp\CP34681852125Session\CPTrustFolder34681852125\PPTImport346886099187\data\asimages\{A277515F-5783-4363-8458-3B362DAFFACE}_7.png&quot;/&gt;&lt;left val=&quot;80&quot;/&gt;&lt;top val=&quot;440&quot;/&gt;&lt;width val=&quot;851&quot;/&gt;&lt;height val=&quot;181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HTML_SHAPEINFO" val="&lt;ThreeDShapeInfo&gt;&lt;uuid val=&quot;{456321B0-F5BF-4C48-8378-802EC74C3A72}&quot;/&gt;&lt;isInvalidForFieldText val=&quot;0&quot;/&gt;&lt;Image&gt;&lt;filename val=&quot;C:\Users\User\AppData\Local\Temp\CP34681852125Session\CPTrustFolder34681852125\PPTImport346886099187\data\asimages\{456321B0-F5BF-4C48-8378-802EC74C3A72}_7.png&quot;/&gt;&lt;left val=&quot;219&quot;/&gt;&lt;top val=&quot;328&quot;/&gt;&lt;width val=&quot;427&quot;/&gt;&lt;height val=&quot;57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{447842FB-2949-445D-9CF7-3631EC0661A8}&quot;/&gt;&lt;isInvalidForFieldText val=&quot;0&quot;/&gt;&lt;Image&gt;&lt;filename val=&quot;C:\Users\User\AppData\Local\Temp\CP34681852125Session\CPTrustFolder34681852125\PPTImport346886099187\data\asimages\{447842FB-2949-445D-9CF7-3631EC0661A8}_7.png&quot;/&gt;&lt;left val=&quot;239&quot;/&gt;&lt;top val=&quot;613&quot;/&gt;&lt;width val=&quot;481&quot;/&gt;&lt;height val=&quot;57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29A86607-9DBF-453C-8A8E-FE5A3271E687}&quot;/&gt;&lt;isInvalidForFieldText val=&quot;0&quot;/&gt;&lt;Image&gt;&lt;filename val=&quot;C:\Users\User\AppData\Local\Temp\CP34681852125Session\CPTrustFolder34681852125\PPTImport346886099187\data\asimages\{29A86607-9DBF-453C-8A8E-FE5A3271E687}_7.png&quot;/&gt;&lt;left val=&quot;727&quot;/&gt;&lt;top val=&quot;687&quot;/&gt;&lt;width val=&quot;226&quot;/&gt;&lt;height val=&quot;45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{CAD249F9-2B0F-4F40-9452-CD7190BCB75D}&quot;/&gt;&lt;isInvalidForFieldText val=&quot;0&quot;/&gt;&lt;Image&gt;&lt;filename val=&quot;C:\Users\User\AppData\Local\Temp\CP34681852125Session\CPTrustFolder34681852125\PPTImport346886099187\data\asimages\{CAD249F9-2B0F-4F40-9452-CD7190BCB75D}_8.png&quot;/&gt;&lt;left val=&quot;0&quot;/&gt;&lt;top val=&quot;76&quot;/&gt;&lt;width val=&quot;961&quot;/&gt;&lt;height val=&quot;122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8&quot;/&gt;&lt;lineCharCount val=&quot;24&quot;/&gt;&lt;/TableIndex&gt;&lt;/ShapeTextInfo&gt;"/>
  <p:tag name="HTML_SHAPEINFO" val="&lt;ThreeDShapeInfo&gt;&lt;uuid val=&quot;{007F9054-ABAE-40FB-856A-2C6827D27C6B}&quot;/&gt;&lt;isInvalidForFieldText val=&quot;0&quot;/&gt;&lt;Image&gt;&lt;filename val=&quot;C:\Users\User\AppData\Local\Temp\CP34681852125Session\CPTrustFolder34681852125\PPTImport346886099187\data\asimages\{007F9054-ABAE-40FB-856A-2C6827D27C6B}_8.png&quot;/&gt;&lt;left val=&quot;40&quot;/&gt;&lt;top val=&quot;212&quot;/&gt;&lt;width val=&quot;874&quot;/&gt;&lt;height val=&quot;89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904247D-CB0C-4B98-A969-29823B6933BA}&quot;/&gt;&lt;isInvalidForFieldText val=&quot;0&quot;/&gt;&lt;Image&gt;&lt;filename val=&quot;C:\Users\User\AppData\Local\Temp\CP34681852125Session\CPTrustFolder34681852125\PPTImport346886099187\data\asimages\{4904247D-CB0C-4B98-A969-29823B6933BA}_8.png&quot;/&gt;&lt;left val=&quot;123&quot;/&gt;&lt;top val=&quot;295&quot;/&gt;&lt;width val=&quot;379&quot;/&gt;&lt;height val=&quot;319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BBC5B6FB-E8E5-449E-9D60-34A48BCC952E}&quot;/&gt;&lt;isInvalidForFieldText val=&quot;0&quot;/&gt;&lt;Image&gt;&lt;filename val=&quot;C:\Users\User\AppData\Local\Temp\CP34681852125Session\CPTrustFolder34681852125\PPTImport346886099187\data\asimages\{BBC5B6FB-E8E5-449E-9D60-34A48BCC952E}_8.png&quot;/&gt;&lt;left val=&quot;727&quot;/&gt;&lt;top val=&quot;687&quot;/&gt;&lt;width val=&quot;226&quot;/&gt;&lt;height val=&quot;45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9&quot;/&gt;&lt;lineCharCount val=&quot;34&quot;/&gt;&lt;lineCharCount val=&quot;29&quot;/&gt;&lt;/TableIndex&gt;&lt;/ShapeTextInfo&gt;"/>
  <p:tag name="HTML_SHAPEINFO" val="&lt;ThreeDShapeInfo&gt;&lt;uuid val=&quot;{79537EF5-A475-4B8B-86FB-BBBFB18BFEB7}&quot;/&gt;&lt;isInvalidForFieldText val=&quot;0&quot;/&gt;&lt;Image&gt;&lt;filename val=&quot;C:\Users\User\AppData\Local\Temp\CP34681852125Session\CPTrustFolder34681852125\PPTImport346886099187\data\asimages\{79537EF5-A475-4B8B-86FB-BBBFB18BFEB7}_8.png&quot;/&gt;&lt;left val=&quot;480&quot;/&gt;&lt;top val=&quot;331&quot;/&gt;&lt;width val=&quot;415&quot;/&gt;&lt;height val=&quot;121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1561C66D-230E-4D56-9EE0-99DA97A09806}&quot;/&gt;&lt;isInvalidForFieldText val=&quot;0&quot;/&gt;&lt;Image&gt;&lt;filename val=&quot;C:\Users\User\AppData\Local\Temp\CP34681852125Session\CPTrustFolder34681852125\PPTImport346886099187\data\asimages\{1561C66D-230E-4D56-9EE0-99DA97A09806}_9.png&quot;/&gt;&lt;left val=&quot;0&quot;/&gt;&lt;top val=&quot;278&quot;/&gt;&lt;width val=&quot;961&quot;/&gt;&lt;height val=&quot;202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76756F4C-B781-4154-8D81-7B5B96CB8FB1}&quot;/&gt;&lt;isInvalidForFieldText val=&quot;0&quot;/&gt;&lt;Image&gt;&lt;filename val=&quot;C:\Users\User\AppData\Local\Temp\CP34681852125Session\CPTrustFolder34681852125\PPTImport346886099187\data\asimages\{76756F4C-B781-4154-8D81-7B5B96CB8FB1}_9.png&quot;/&gt;&lt;left val=&quot;727&quot;/&gt;&lt;top val=&quot;687&quot;/&gt;&lt;width val=&quot;226&quot;/&gt;&lt;height val=&quot;45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1DFAA49F-A555-44CF-8A64-EE67C68A9999}&quot;/&gt;&lt;isInvalidForFieldText val=&quot;0&quot;/&gt;&lt;Image&gt;&lt;filename val=&quot;C:\Users\User\AppData\Local\Temp\CP34681852125Session\CPTrustFolder34681852125\PPTImport346886099187\data\asimages\{1DFAA49F-A555-44CF-8A64-EE67C68A9999}_10.png&quot;/&gt;&lt;left val=&quot;0&quot;/&gt;&lt;top val=&quot;278&quot;/&gt;&lt;width val=&quot;961&quot;/&gt;&lt;height val=&quot;202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8C0AADC-55F0-4BB4-8BBD-C407D0037F63}&quot;/&gt;&lt;isInvalidForFieldText val=&quot;0&quot;/&gt;&lt;Image&gt;&lt;filename val=&quot;C:\Users\User\AppData\Local\Temp\CP34681852125Session\CPTrustFolder34681852125\PPTImport346886099187\data\asimages\{18C0AADC-55F0-4BB4-8BBD-C407D0037F63}_10.png&quot;/&gt;&lt;left val=&quot;727&quot;/&gt;&lt;top val=&quot;687&quot;/&gt;&lt;width val=&quot;226&quot;/&gt;&lt;height val=&quot;4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heme/theme1.xml><?xml version="1.0" encoding="utf-8"?>
<a:theme xmlns:a="http://schemas.openxmlformats.org/drawingml/2006/main" name="Using as of April 26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ing as of April 26" id="{E6D39CCA-D9F4-4E8D-97C4-CD58519AF570}" vid="{EFD47D49-66E6-482A-B6CC-3730D631345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3" ma:contentTypeDescription="Create a new document." ma:contentTypeScope="" ma:versionID="3506bbe711662e7f510a98fd483a11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31918E-C582-4304-912D-BAACAAFD3D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A9792BF-9EB5-451F-AF42-B77278090C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21A07C-80E7-4C70-ACDC-B6962B2D4495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Using as of April 26</Template>
  <TotalTime>2553</TotalTime>
  <Words>283</Words>
  <Application>Microsoft Office PowerPoint</Application>
  <PresentationFormat>On-screen Show (4:3)</PresentationFormat>
  <Paragraphs>45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Microsoft Sans Serif</vt:lpstr>
      <vt:lpstr>Tahoma</vt:lpstr>
      <vt:lpstr>Times New Roman</vt:lpstr>
      <vt:lpstr>Wingdings</vt:lpstr>
      <vt:lpstr>Using as of April 26</vt:lpstr>
      <vt:lpstr>Date of Claim</vt:lpstr>
      <vt:lpstr>Lesson Objective</vt:lpstr>
      <vt:lpstr>References</vt:lpstr>
      <vt:lpstr>Date of Receipt Stamp</vt:lpstr>
      <vt:lpstr>Date of Receipt Stamp, cont’d</vt:lpstr>
      <vt:lpstr>Examples of VA Date of Receipt Stamps</vt:lpstr>
      <vt:lpstr>eBenefits</vt:lpstr>
      <vt:lpstr>BDD &amp; Quick Start Claims</vt:lpstr>
      <vt:lpstr>Practical Exercise</vt:lpstr>
      <vt:lpstr>Questions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Date of Claim PowerPoint Presentatoin</dc:title>
  <dc:subject>VSR, CA</dc:subject>
  <dc:creator>Department of Veterans Affairs, Veterans Benefits Administration, Compensation Service, STAFF</dc:creator>
  <cp:keywords>Date of Claim, DOC, doc, date of receipt, date stamp</cp:keywords>
  <dc:description>This lesson provides the Claims Assistant (CA), with  refresher training to determine the date of claim.</dc:description>
  <cp:lastModifiedBy>Kathy Poole</cp:lastModifiedBy>
  <cp:revision>109</cp:revision>
  <cp:lastPrinted>2000-11-13T16:27:02Z</cp:lastPrinted>
  <dcterms:created xsi:type="dcterms:W3CDTF">2011-04-13T12:48:41Z</dcterms:created>
  <dcterms:modified xsi:type="dcterms:W3CDTF">2018-08-09T15:33:48Z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0x0101003DB869E3E810774AA7B17315F3F50FE5</vt:lpwstr>
  </property>
  <property fmtid="{D5CDD505-2E9C-101B-9397-08002B2CF9AE}" pid="3" name="Language">
    <vt:lpwstr>en</vt:lpwstr>
  </property>
  <property fmtid="{D5CDD505-2E9C-101B-9397-08002B2CF9AE}" pid="4" name="Type">
    <vt:lpwstr>Presentation</vt:lpwstr>
  </property>
</Properties>
</file>