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21"/>
  </p:notesMasterIdLst>
  <p:sldIdLst>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31" autoAdjust="0"/>
    <p:restoredTop sz="93907" autoAdjust="0"/>
  </p:normalViewPr>
  <p:slideViewPr>
    <p:cSldViewPr snapToGrid="0">
      <p:cViewPr varScale="1">
        <p:scale>
          <a:sx n="106" d="100"/>
          <a:sy n="106" d="100"/>
        </p:scale>
        <p:origin x="93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3536723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BB46FD7-EA6F-4AC7-8423-FBC2419AC503}" type="slidenum">
              <a:rPr lang="en-US" smtClean="0"/>
              <a:pPr/>
              <a:t>‹#›</a:t>
            </a:fld>
            <a:endParaRPr lang="en-US" dirty="0"/>
          </a:p>
        </p:txBody>
      </p:sp>
    </p:spTree>
    <p:extLst>
      <p:ext uri="{BB962C8B-B14F-4D97-AF65-F5344CB8AC3E}">
        <p14:creationId xmlns:p14="http://schemas.microsoft.com/office/powerpoint/2010/main" val="344993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45696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72641" indent="-172641">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46472" indent="-173831">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513160" indent="-166688">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685800" indent="-172641">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45483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76641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2699"/>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9A8FBD-83E3-4DBF-8DBE-0890A1A7B8B8}" type="slidenum">
              <a:rPr lang="en-US"/>
              <a:pPr>
                <a:defRPr/>
              </a:pPr>
              <a:t>‹#›</a:t>
            </a:fld>
            <a:endParaRPr lang="en-US"/>
          </a:p>
        </p:txBody>
      </p:sp>
    </p:spTree>
    <p:extLst>
      <p:ext uri="{BB962C8B-B14F-4D97-AF65-F5344CB8AC3E}">
        <p14:creationId xmlns:p14="http://schemas.microsoft.com/office/powerpoint/2010/main" val="885876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34E41-E1A4-4670-A30E-8A73F04AD288}" type="slidenum">
              <a:rPr lang="en-US"/>
              <a:pPr>
                <a:defRPr/>
              </a:pPr>
              <a:t>‹#›</a:t>
            </a:fld>
            <a:endParaRPr lang="en-US"/>
          </a:p>
        </p:txBody>
      </p:sp>
    </p:spTree>
    <p:extLst>
      <p:ext uri="{BB962C8B-B14F-4D97-AF65-F5344CB8AC3E}">
        <p14:creationId xmlns:p14="http://schemas.microsoft.com/office/powerpoint/2010/main" val="204983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833721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1"/>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2"/>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3"/>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37592197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4.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2.xml"/><Relationship Id="rId5" Type="http://schemas.openxmlformats.org/officeDocument/2006/relationships/tags" Target="../tags/tag51.xml"/><Relationship Id="rId4" Type="http://schemas.openxmlformats.org/officeDocument/2006/relationships/tags" Target="../tags/tag50.xml"/></Relationships>
</file>

<file path=ppt/slides/_rels/slide1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s>
</file>

<file path=ppt/slides/_rels/slide13.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tags" Target="../tags/tag77.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tags" Target="../tags/tag90.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5" Type="http://schemas.openxmlformats.org/officeDocument/2006/relationships/tags" Target="../tags/tag83.xml"/><Relationship Id="rId10" Type="http://schemas.openxmlformats.org/officeDocument/2006/relationships/tags" Target="../tags/tag88.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slideLayout" Target="../slideLayouts/slideLayout2.xml"/><Relationship Id="rId4" Type="http://schemas.openxmlformats.org/officeDocument/2006/relationships/tags" Target="../tags/tag9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7.xml"/><Relationship Id="rId1" Type="http://schemas.openxmlformats.org/officeDocument/2006/relationships/tags" Target="../tags/tag96.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Layout" Target="../slideLayouts/slideLayout2.xml"/><Relationship Id="rId4" Type="http://schemas.openxmlformats.org/officeDocument/2006/relationships/tags" Target="../tags/tag34.xml"/></Relationships>
</file>

<file path=ppt/slides/_rels/slide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Layout" Target="../slideLayouts/slideLayout2.xml"/><Relationship Id="rId4" Type="http://schemas.openxmlformats.org/officeDocument/2006/relationships/tags" Target="../tags/tag38.xml"/></Relationships>
</file>

<file path=ppt/slides/_rels/slide8.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3.wmf"/><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2.xml"/><Relationship Id="rId5" Type="http://schemas.openxmlformats.org/officeDocument/2006/relationships/tags" Target="../tags/tag43.xml"/><Relationship Id="rId4" Type="http://schemas.openxmlformats.org/officeDocument/2006/relationships/tags" Target="../tags/tag42.xml"/></Relationships>
</file>

<file path=ppt/slides/_rels/slide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785910-A8F4-4AF4-BA76-994B7DCF1FFC}"/>
              </a:ext>
            </a:extLst>
          </p:cNvPr>
          <p:cNvSpPr>
            <a:spLocks noGrp="1"/>
          </p:cNvSpPr>
          <p:nvPr>
            <p:ph type="ctrTitle"/>
            <p:custDataLst>
              <p:tags r:id="rId1"/>
            </p:custDataLst>
          </p:nvPr>
        </p:nvSpPr>
        <p:spPr>
          <a:xfrm>
            <a:off x="685800" y="2819400"/>
            <a:ext cx="7772400" cy="1219200"/>
          </a:xfrm>
        </p:spPr>
        <p:txBody>
          <a:bodyPr/>
          <a:lstStyle/>
          <a:p>
            <a:r>
              <a:rPr lang="en-US" dirty="0"/>
              <a:t>Determinations of Insanity</a:t>
            </a:r>
          </a:p>
        </p:txBody>
      </p:sp>
      <p:sp>
        <p:nvSpPr>
          <p:cNvPr id="6" name="Text Placeholder 5">
            <a:extLst>
              <a:ext uri="{FF2B5EF4-FFF2-40B4-BE49-F238E27FC236}">
                <a16:creationId xmlns:a16="http://schemas.microsoft.com/office/drawing/2014/main" id="{934C347F-912E-441E-A783-508ABDC0B0FE}"/>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69267D99-E748-4725-B711-26B46B9A54DD}"/>
              </a:ext>
            </a:extLst>
          </p:cNvPr>
          <p:cNvSpPr>
            <a:spLocks noGrp="1"/>
          </p:cNvSpPr>
          <p:nvPr>
            <p:ph type="body" sz="quarter" idx="11"/>
            <p:custDataLst>
              <p:tags r:id="rId3"/>
            </p:custDataLst>
          </p:nvPr>
        </p:nvSpPr>
        <p:spPr>
          <a:xfrm>
            <a:off x="6096000" y="4724400"/>
            <a:ext cx="2362200" cy="838200"/>
          </a:xfrm>
        </p:spPr>
        <p:txBody>
          <a:bodyPr/>
          <a:lstStyle/>
          <a:p>
            <a:r>
              <a:rPr lang="en-US" dirty="0"/>
              <a:t>January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dirty="0"/>
              <a:t>How much evidence must I have </a:t>
            </a:r>
            <a:br>
              <a:rPr lang="en-US" dirty="0"/>
            </a:br>
            <a:r>
              <a:rPr lang="en-US" dirty="0"/>
              <a:t>before I rate the case?</a:t>
            </a:r>
          </a:p>
        </p:txBody>
      </p:sp>
      <p:sp>
        <p:nvSpPr>
          <p:cNvPr id="15370" name="Rectangle 10"/>
          <p:cNvSpPr>
            <a:spLocks noGrp="1" noChangeArrowheads="1"/>
          </p:cNvSpPr>
          <p:nvPr>
            <p:ph idx="1"/>
            <p:custDataLst>
              <p:tags r:id="rId2"/>
            </p:custDataLst>
          </p:nvPr>
        </p:nvSpPr>
        <p:spPr>
          <a:xfrm>
            <a:off x="457200" y="2057400"/>
            <a:ext cx="8229600" cy="3916363"/>
          </a:xfrm>
        </p:spPr>
        <p:txBody>
          <a:bodyPr anchor="b">
            <a:normAutofit/>
          </a:bodyPr>
          <a:lstStyle/>
          <a:p>
            <a:pPr eaLnBrk="1" hangingPunct="1">
              <a:buFont typeface="Wingdings" pitchFamily="2" charset="2"/>
              <a:buNone/>
              <a:defRPr/>
            </a:pPr>
            <a:r>
              <a:rPr lang="en-US" dirty="0">
                <a:latin typeface="+mj-lt"/>
                <a:cs typeface="Times New Roman" panose="02020603050405020304" pitchFamily="18" charset="0"/>
              </a:rPr>
              <a:t>An RVSR must ensure that the claim is fully developed before making a Determination of Insanity. </a:t>
            </a:r>
          </a:p>
        </p:txBody>
      </p:sp>
      <p:grpSp>
        <p:nvGrpSpPr>
          <p:cNvPr id="12291" name="Group 11"/>
          <p:cNvGrpSpPr>
            <a:grpSpLocks/>
          </p:cNvGrpSpPr>
          <p:nvPr>
            <p:custDataLst>
              <p:tags r:id="rId3"/>
            </p:custDataLst>
          </p:nvPr>
        </p:nvGrpSpPr>
        <p:grpSpPr bwMode="auto">
          <a:xfrm>
            <a:off x="2171700" y="2345959"/>
            <a:ext cx="4800600" cy="2425304"/>
            <a:chOff x="1127" y="933"/>
            <a:chExt cx="3312" cy="2133"/>
          </a:xfrm>
        </p:grpSpPr>
        <p:pic>
          <p:nvPicPr>
            <p:cNvPr id="12293" name="Picture 6" descr="Safety_caution_sign_w_exclamati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7" y="933"/>
              <a:ext cx="3312" cy="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7"/>
            <p:cNvSpPr txBox="1">
              <a:spLocks noChangeArrowheads="1"/>
            </p:cNvSpPr>
            <p:nvPr>
              <p:custDataLst>
                <p:tags r:id="rId5"/>
              </p:custDataLst>
            </p:nvPr>
          </p:nvSpPr>
          <p:spPr bwMode="auto">
            <a:xfrm>
              <a:off x="1246" y="1933"/>
              <a:ext cx="3073" cy="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algn="ctr" eaLnBrk="1" hangingPunct="1">
                <a:spcBef>
                  <a:spcPct val="50000"/>
                </a:spcBef>
                <a:buClrTx/>
                <a:buSzTx/>
                <a:buFontTx/>
                <a:buNone/>
              </a:pPr>
              <a:r>
                <a:rPr lang="en-US" altLang="en-US" sz="2100" dirty="0">
                  <a:solidFill>
                    <a:srgbClr val="000000"/>
                  </a:solidFill>
                </a:rPr>
                <a:t>A single piece of evidence can be misleading when taken out of context</a:t>
              </a:r>
            </a:p>
          </p:txBody>
        </p:sp>
      </p:grpSp>
      <p:sp>
        <p:nvSpPr>
          <p:cNvPr id="2" name="Slide Number Placeholder 1">
            <a:extLst>
              <a:ext uri="{FF2B5EF4-FFF2-40B4-BE49-F238E27FC236}">
                <a16:creationId xmlns:a16="http://schemas.microsoft.com/office/drawing/2014/main" id="{6958D9BD-B09E-401A-ABCB-1714043CE406}"/>
              </a:ext>
            </a:extLst>
          </p:cNvPr>
          <p:cNvSpPr>
            <a:spLocks noGrp="1"/>
          </p:cNvSpPr>
          <p:nvPr>
            <p:ph type="sldNum" sz="quarter" idx="12"/>
            <p:custDataLst>
              <p:tags r:id="rId4"/>
            </p:custDataLst>
          </p:nvPr>
        </p:nvSpPr>
        <p:spPr>
          <a:xfrm>
            <a:off x="6931152" y="6601978"/>
            <a:ext cx="2133600" cy="365125"/>
          </a:xfrm>
        </p:spPr>
        <p:txBody>
          <a:bodyPr/>
          <a:lstStyle/>
          <a:p>
            <a:fld id="{7BB46FD7-EA6F-4AC7-8423-FBC2419AC503}" type="slidenum">
              <a:rPr lang="en-US" smtClean="0"/>
              <a:pPr/>
              <a:t>10</a:t>
            </a:fld>
            <a:endParaRPr lang="en-US" dirty="0"/>
          </a:p>
        </p:txBody>
      </p:sp>
    </p:spTree>
    <p:extLst>
      <p:ext uri="{BB962C8B-B14F-4D97-AF65-F5344CB8AC3E}">
        <p14:creationId xmlns:p14="http://schemas.microsoft.com/office/powerpoint/2010/main" val="186600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dirty="0"/>
              <a:t>How do I apply the definition of insanity </a:t>
            </a:r>
            <a:br>
              <a:rPr lang="en-US" dirty="0"/>
            </a:br>
            <a:r>
              <a:rPr lang="en-US" dirty="0"/>
              <a:t>to the facts of the case?</a:t>
            </a:r>
          </a:p>
        </p:txBody>
      </p:sp>
      <p:sp>
        <p:nvSpPr>
          <p:cNvPr id="17412" name="Rectangle 4"/>
          <p:cNvSpPr>
            <a:spLocks noGrp="1" noChangeArrowheads="1"/>
          </p:cNvSpPr>
          <p:nvPr>
            <p:ph idx="1"/>
            <p:custDataLst>
              <p:tags r:id="rId2"/>
            </p:custDataLst>
          </p:nvPr>
        </p:nvSpPr>
        <p:spPr>
          <a:xfrm>
            <a:off x="457200" y="2057400"/>
            <a:ext cx="8229600" cy="3916363"/>
          </a:xfrm>
        </p:spPr>
        <p:txBody>
          <a:bodyPr>
            <a:normAutofit/>
          </a:bodyPr>
          <a:lstStyle/>
          <a:p>
            <a:pPr marL="225425" indent="-225425" eaLnBrk="1" hangingPunct="1">
              <a:defRPr/>
            </a:pPr>
            <a:r>
              <a:rPr lang="en-US" dirty="0">
                <a:latin typeface="+mj-lt"/>
                <a:cs typeface="Times New Roman" panose="02020603050405020304" pitchFamily="18" charset="0"/>
              </a:rPr>
              <a:t>Review the evidence</a:t>
            </a:r>
          </a:p>
          <a:p>
            <a:pPr marL="461963" lvl="1" indent="-236538" eaLnBrk="1" hangingPunct="1">
              <a:buSzTx/>
              <a:buFontTx/>
              <a:buChar char="•"/>
              <a:defRPr/>
            </a:pPr>
            <a:r>
              <a:rPr lang="en-US" dirty="0">
                <a:latin typeface="+mj-lt"/>
                <a:cs typeface="Times New Roman" panose="02020603050405020304" pitchFamily="18" charset="0"/>
              </a:rPr>
              <a:t>Was the VSR able to obtain the primary sources of evidence?</a:t>
            </a:r>
          </a:p>
          <a:p>
            <a:pPr marL="461963" lvl="1" indent="-236538" eaLnBrk="1" hangingPunct="1">
              <a:buSzTx/>
              <a:buFontTx/>
              <a:buChar char="•"/>
              <a:defRPr/>
            </a:pPr>
            <a:r>
              <a:rPr lang="en-US" dirty="0">
                <a:latin typeface="+mj-lt"/>
                <a:cs typeface="Times New Roman" panose="02020603050405020304" pitchFamily="18" charset="0"/>
              </a:rPr>
              <a:t>Did the primary sources or the claimant’s statement identify secondary sources of evidence?</a:t>
            </a:r>
          </a:p>
          <a:p>
            <a:pPr marL="461963" lvl="1" indent="-236538" eaLnBrk="1" hangingPunct="1">
              <a:buSzTx/>
              <a:buFontTx/>
              <a:buChar char="•"/>
              <a:defRPr/>
            </a:pPr>
            <a:r>
              <a:rPr lang="en-US" dirty="0">
                <a:latin typeface="+mj-lt"/>
                <a:cs typeface="Times New Roman" panose="02020603050405020304" pitchFamily="18" charset="0"/>
              </a:rPr>
              <a:t>Are the facts found consistent with the claimant’s statement?</a:t>
            </a:r>
          </a:p>
          <a:p>
            <a:pPr marL="225425" indent="-225425" eaLnBrk="1" hangingPunct="1">
              <a:defRPr/>
            </a:pPr>
            <a:r>
              <a:rPr lang="en-US" dirty="0">
                <a:latin typeface="+mj-lt"/>
                <a:cs typeface="Times New Roman" panose="02020603050405020304" pitchFamily="18" charset="0"/>
              </a:rPr>
              <a:t>Break down the definition of insanity and consider each part</a:t>
            </a:r>
          </a:p>
        </p:txBody>
      </p:sp>
      <p:sp>
        <p:nvSpPr>
          <p:cNvPr id="3" name="Slide Number Placeholder 2">
            <a:extLst>
              <a:ext uri="{FF2B5EF4-FFF2-40B4-BE49-F238E27FC236}">
                <a16:creationId xmlns:a16="http://schemas.microsoft.com/office/drawing/2014/main" id="{DBB5237F-80C0-4F25-A375-9AED7684B0FD}"/>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11</a:t>
            </a:fld>
            <a:endParaRPr lang="en-US" dirty="0"/>
          </a:p>
        </p:txBody>
      </p:sp>
    </p:spTree>
    <p:extLst>
      <p:ext uri="{BB962C8B-B14F-4D97-AF65-F5344CB8AC3E}">
        <p14:creationId xmlns:p14="http://schemas.microsoft.com/office/powerpoint/2010/main" val="460322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1028"/>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dirty="0"/>
              <a:t>Making a Determination of Insanity</a:t>
            </a:r>
          </a:p>
        </p:txBody>
      </p:sp>
      <p:sp>
        <p:nvSpPr>
          <p:cNvPr id="18437" name="Text Box 1029"/>
          <p:cNvSpPr txBox="1">
            <a:spLocks noChangeArrowheads="1"/>
          </p:cNvSpPr>
          <p:nvPr>
            <p:custDataLst>
              <p:tags r:id="rId2"/>
            </p:custDataLst>
          </p:nvPr>
        </p:nvSpPr>
        <p:spPr bwMode="auto">
          <a:xfrm>
            <a:off x="457199" y="1961996"/>
            <a:ext cx="2138517" cy="1322576"/>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dirty="0">
                <a:solidFill>
                  <a:srgbClr val="000000"/>
                </a:solidFill>
                <a:latin typeface="+mj-lt"/>
              </a:rPr>
              <a:t>Was the Veteran diagnosed with a mental defect or found constitutionally psychopathic prior to committing the offense?</a:t>
            </a:r>
          </a:p>
          <a:p>
            <a:pPr>
              <a:spcBef>
                <a:spcPct val="0"/>
              </a:spcBef>
              <a:buClrTx/>
              <a:buSzTx/>
              <a:buFontTx/>
              <a:buNone/>
            </a:pPr>
            <a:endParaRPr lang="en-US" altLang="en-US" sz="900" dirty="0">
              <a:solidFill>
                <a:srgbClr val="000000"/>
              </a:solidFill>
              <a:latin typeface="Times New Roman" pitchFamily="18" charset="0"/>
            </a:endParaRPr>
          </a:p>
        </p:txBody>
      </p:sp>
      <p:sp>
        <p:nvSpPr>
          <p:cNvPr id="14347" name="Line 1030"/>
          <p:cNvSpPr>
            <a:spLocks noChangeShapeType="1"/>
          </p:cNvSpPr>
          <p:nvPr>
            <p:custDataLst>
              <p:tags r:id="rId3"/>
            </p:custDataLst>
          </p:nvPr>
        </p:nvSpPr>
        <p:spPr bwMode="auto">
          <a:xfrm rot="20775981">
            <a:off x="2637850" y="2767912"/>
            <a:ext cx="830444" cy="454957"/>
          </a:xfrm>
          <a:prstGeom prst="line">
            <a:avLst/>
          </a:prstGeom>
          <a:noFill/>
          <a:ln w="9525">
            <a:solidFill>
              <a:srgbClr val="000000"/>
            </a:solidFill>
            <a:round/>
            <a:headEnd/>
            <a:tailEnd type="triangle" w="med" len="med"/>
          </a:ln>
          <a:extLst/>
        </p:spPr>
        <p:txBody>
          <a:bodyPr/>
          <a:lstStyle/>
          <a:p>
            <a:endParaRPr lang="en-US" sz="1350"/>
          </a:p>
        </p:txBody>
      </p:sp>
      <p:sp>
        <p:nvSpPr>
          <p:cNvPr id="14349" name="Text Box 1041"/>
          <p:cNvSpPr txBox="1">
            <a:spLocks noChangeArrowheads="1"/>
          </p:cNvSpPr>
          <p:nvPr>
            <p:custDataLst>
              <p:tags r:id="rId4"/>
            </p:custDataLst>
          </p:nvPr>
        </p:nvSpPr>
        <p:spPr bwMode="auto">
          <a:xfrm rot="20775981">
            <a:off x="2691378" y="3094592"/>
            <a:ext cx="1921716" cy="455953"/>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900" dirty="0">
              <a:solidFill>
                <a:srgbClr val="000000"/>
              </a:solidFill>
              <a:latin typeface="Times New Roman" pitchFamily="18" charset="0"/>
            </a:endParaRPr>
          </a:p>
          <a:p>
            <a:pPr algn="ctr">
              <a:spcBef>
                <a:spcPct val="0"/>
              </a:spcBef>
              <a:buClrTx/>
              <a:buSzTx/>
              <a:buFontTx/>
              <a:buNone/>
            </a:pPr>
            <a:r>
              <a:rPr lang="en-US" altLang="en-US" sz="1400" dirty="0">
                <a:solidFill>
                  <a:srgbClr val="000000"/>
                </a:solidFill>
                <a:latin typeface="+mj-lt"/>
              </a:rPr>
              <a:t>Continue to next slide</a:t>
            </a:r>
          </a:p>
          <a:p>
            <a:pPr>
              <a:spcBef>
                <a:spcPct val="0"/>
              </a:spcBef>
              <a:buClrTx/>
              <a:buSzTx/>
              <a:buFontTx/>
              <a:buNone/>
            </a:pPr>
            <a:endParaRPr lang="en-US" altLang="en-US" sz="900" dirty="0">
              <a:solidFill>
                <a:srgbClr val="000000"/>
              </a:solidFill>
              <a:latin typeface="Times New Roman" pitchFamily="18" charset="0"/>
            </a:endParaRPr>
          </a:p>
        </p:txBody>
      </p:sp>
      <p:sp>
        <p:nvSpPr>
          <p:cNvPr id="14345" name="Line 1032"/>
          <p:cNvSpPr>
            <a:spLocks noChangeShapeType="1"/>
          </p:cNvSpPr>
          <p:nvPr>
            <p:custDataLst>
              <p:tags r:id="rId5"/>
            </p:custDataLst>
          </p:nvPr>
        </p:nvSpPr>
        <p:spPr bwMode="auto">
          <a:xfrm flipH="1">
            <a:off x="1243062" y="3284572"/>
            <a:ext cx="223337" cy="606738"/>
          </a:xfrm>
          <a:prstGeom prst="line">
            <a:avLst/>
          </a:prstGeom>
          <a:noFill/>
          <a:ln w="9525">
            <a:solidFill>
              <a:srgbClr val="000000"/>
            </a:solidFill>
            <a:round/>
            <a:headEnd/>
            <a:tailEnd type="triangle" w="med" len="med"/>
          </a:ln>
          <a:extLst/>
        </p:spPr>
        <p:txBody>
          <a:bodyPr/>
          <a:lstStyle/>
          <a:p>
            <a:endParaRPr lang="en-US" sz="1350"/>
          </a:p>
        </p:txBody>
      </p:sp>
      <p:sp>
        <p:nvSpPr>
          <p:cNvPr id="14346" name="Text Box 1042"/>
          <p:cNvSpPr txBox="1">
            <a:spLocks noChangeArrowheads="1"/>
          </p:cNvSpPr>
          <p:nvPr>
            <p:custDataLst>
              <p:tags r:id="rId6"/>
            </p:custDataLst>
          </p:nvPr>
        </p:nvSpPr>
        <p:spPr bwMode="auto">
          <a:xfrm>
            <a:off x="457200" y="3891310"/>
            <a:ext cx="2413598" cy="185043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a:spcBef>
                <a:spcPct val="0"/>
              </a:spcBef>
              <a:spcAft>
                <a:spcPts val="150"/>
              </a:spcAft>
              <a:buClrTx/>
              <a:buSzTx/>
              <a:buNone/>
            </a:pPr>
            <a:r>
              <a:rPr lang="en-US" altLang="en-US" sz="1400" dirty="0">
                <a:solidFill>
                  <a:srgbClr val="000000"/>
                </a:solidFill>
                <a:latin typeface="+mj-lt"/>
              </a:rPr>
              <a:t>The veteran’s pre-existing</a:t>
            </a:r>
            <a:r>
              <a:rPr lang="en-US" altLang="en-US" sz="1400" dirty="0">
                <a:latin typeface="+mj-lt"/>
              </a:rPr>
              <a:t> </a:t>
            </a:r>
            <a:r>
              <a:rPr lang="en-US" altLang="en-US" sz="1400" dirty="0">
                <a:solidFill>
                  <a:srgbClr val="000000"/>
                </a:solidFill>
                <a:latin typeface="+mj-lt"/>
              </a:rPr>
              <a:t>mental state does not meet the conditions for a determination of insanity.</a:t>
            </a:r>
          </a:p>
          <a:p>
            <a:pPr>
              <a:spcBef>
                <a:spcPct val="0"/>
              </a:spcBef>
              <a:spcAft>
                <a:spcPts val="150"/>
              </a:spcAft>
              <a:buClrTx/>
              <a:buSzTx/>
              <a:buNone/>
            </a:pPr>
            <a:r>
              <a:rPr lang="en-US" altLang="en-US" sz="1400" dirty="0">
                <a:solidFill>
                  <a:srgbClr val="000000"/>
                </a:solidFill>
                <a:latin typeface="+mj-lt"/>
              </a:rPr>
              <a:t>Prepare a determination that the veteran was </a:t>
            </a:r>
            <a:r>
              <a:rPr lang="en-US" altLang="en-US" sz="1400" u="sng" dirty="0">
                <a:solidFill>
                  <a:srgbClr val="000000"/>
                </a:solidFill>
                <a:latin typeface="+mj-lt"/>
              </a:rPr>
              <a:t>not</a:t>
            </a:r>
            <a:r>
              <a:rPr lang="en-US" altLang="en-US" sz="1400" dirty="0">
                <a:solidFill>
                  <a:srgbClr val="000000"/>
                </a:solidFill>
                <a:latin typeface="+mj-lt"/>
              </a:rPr>
              <a:t> insane at the time of the offense.</a:t>
            </a:r>
          </a:p>
        </p:txBody>
      </p:sp>
      <p:sp>
        <p:nvSpPr>
          <p:cNvPr id="18463" name="Text Box 1055"/>
          <p:cNvSpPr txBox="1">
            <a:spLocks noChangeArrowheads="1"/>
          </p:cNvSpPr>
          <p:nvPr>
            <p:custDataLst>
              <p:tags r:id="rId7"/>
            </p:custDataLst>
          </p:nvPr>
        </p:nvSpPr>
        <p:spPr bwMode="auto">
          <a:xfrm>
            <a:off x="4708754" y="2322770"/>
            <a:ext cx="4354102"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eaLnBrk="1" hangingPunct="1">
              <a:lnSpc>
                <a:spcPct val="85000"/>
              </a:lnSpc>
              <a:spcBef>
                <a:spcPct val="50000"/>
              </a:spcBef>
              <a:buClrTx/>
              <a:buSzTx/>
              <a:buFontTx/>
              <a:buNone/>
            </a:pPr>
            <a:r>
              <a:rPr lang="en-US" altLang="en-US" sz="2000" dirty="0">
                <a:latin typeface="+mj-lt"/>
                <a:cs typeface="Times New Roman" panose="02020603050405020304" pitchFamily="18" charset="0"/>
              </a:rPr>
              <a:t>mental defect – mental retardation, brain damage or other biological dysfunction that is associated with distress or disability causing symptoms or impairment in at least one important area of an individual's functioning</a:t>
            </a:r>
          </a:p>
        </p:txBody>
      </p:sp>
      <p:sp>
        <p:nvSpPr>
          <p:cNvPr id="18464" name="Text Box 1056"/>
          <p:cNvSpPr txBox="1">
            <a:spLocks noChangeArrowheads="1"/>
          </p:cNvSpPr>
          <p:nvPr>
            <p:custDataLst>
              <p:tags r:id="rId8"/>
            </p:custDataLst>
          </p:nvPr>
        </p:nvSpPr>
        <p:spPr bwMode="auto">
          <a:xfrm>
            <a:off x="3486152" y="4341357"/>
            <a:ext cx="5574104"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eaLnBrk="1" hangingPunct="1">
              <a:lnSpc>
                <a:spcPct val="85000"/>
              </a:lnSpc>
              <a:spcBef>
                <a:spcPct val="50000"/>
              </a:spcBef>
              <a:buClrTx/>
              <a:buSzTx/>
              <a:buFontTx/>
              <a:buNone/>
            </a:pPr>
            <a:r>
              <a:rPr lang="en-US" altLang="en-US" sz="2000" dirty="0">
                <a:latin typeface="+mj-lt"/>
                <a:cs typeface="Times New Roman" panose="02020603050405020304" pitchFamily="18" charset="0"/>
              </a:rPr>
              <a:t>constitutionally psychopathic – an antisocial personality disorder that occurs after age 18,  characterized by a pervasive pattern of disregard for, and violation of, the rights of others</a:t>
            </a:r>
          </a:p>
        </p:txBody>
      </p:sp>
      <p:sp>
        <p:nvSpPr>
          <p:cNvPr id="4" name="TextBox 3"/>
          <p:cNvSpPr txBox="1"/>
          <p:nvPr>
            <p:custDataLst>
              <p:tags r:id="rId9"/>
            </p:custDataLst>
          </p:nvPr>
        </p:nvSpPr>
        <p:spPr>
          <a:xfrm>
            <a:off x="825586" y="3525757"/>
            <a:ext cx="516666" cy="307777"/>
          </a:xfrm>
          <a:prstGeom prst="rect">
            <a:avLst/>
          </a:prstGeom>
          <a:noFill/>
        </p:spPr>
        <p:txBody>
          <a:bodyPr wrap="square" rtlCol="0">
            <a:spAutoFit/>
          </a:bodyPr>
          <a:lstStyle/>
          <a:p>
            <a:r>
              <a:rPr lang="en-US" sz="1400" b="1" dirty="0"/>
              <a:t>Yes</a:t>
            </a:r>
          </a:p>
        </p:txBody>
      </p:sp>
      <p:sp>
        <p:nvSpPr>
          <p:cNvPr id="15" name="TextBox 14"/>
          <p:cNvSpPr txBox="1"/>
          <p:nvPr>
            <p:custDataLst>
              <p:tags r:id="rId10"/>
            </p:custDataLst>
          </p:nvPr>
        </p:nvSpPr>
        <p:spPr>
          <a:xfrm>
            <a:off x="2987937" y="2757265"/>
            <a:ext cx="516666" cy="307777"/>
          </a:xfrm>
          <a:prstGeom prst="rect">
            <a:avLst/>
          </a:prstGeom>
          <a:noFill/>
        </p:spPr>
        <p:txBody>
          <a:bodyPr wrap="square" rtlCol="0">
            <a:spAutoFit/>
          </a:bodyPr>
          <a:lstStyle/>
          <a:p>
            <a:r>
              <a:rPr lang="en-US" sz="1400" b="1" dirty="0"/>
              <a:t>No</a:t>
            </a:r>
          </a:p>
        </p:txBody>
      </p:sp>
      <p:sp>
        <p:nvSpPr>
          <p:cNvPr id="6" name="Slide Number Placeholder 5">
            <a:extLst>
              <a:ext uri="{FF2B5EF4-FFF2-40B4-BE49-F238E27FC236}">
                <a16:creationId xmlns:a16="http://schemas.microsoft.com/office/drawing/2014/main" id="{6C5C888A-641C-45AB-8519-D14FDA5C0D93}"/>
              </a:ext>
            </a:extLst>
          </p:cNvPr>
          <p:cNvSpPr>
            <a:spLocks noGrp="1"/>
          </p:cNvSpPr>
          <p:nvPr>
            <p:ph type="sldNum" sz="quarter" idx="12"/>
            <p:custDataLst>
              <p:tags r:id="rId11"/>
            </p:custDataLst>
          </p:nvPr>
        </p:nvSpPr>
        <p:spPr>
          <a:xfrm>
            <a:off x="6931152" y="6601978"/>
            <a:ext cx="2133600" cy="365125"/>
          </a:xfrm>
        </p:spPr>
        <p:txBody>
          <a:bodyPr/>
          <a:lstStyle/>
          <a:p>
            <a:fld id="{7BB46FD7-EA6F-4AC7-8423-FBC2419AC503}" type="slidenum">
              <a:rPr lang="en-US" smtClean="0"/>
              <a:pPr/>
              <a:t>12</a:t>
            </a:fld>
            <a:endParaRPr lang="en-US" dirty="0"/>
          </a:p>
        </p:txBody>
      </p:sp>
    </p:spTree>
    <p:extLst>
      <p:ext uri="{BB962C8B-B14F-4D97-AF65-F5344CB8AC3E}">
        <p14:creationId xmlns:p14="http://schemas.microsoft.com/office/powerpoint/2010/main" val="3732392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 name="Text Box 10"/>
          <p:cNvSpPr txBox="1">
            <a:spLocks noChangeArrowheads="1"/>
          </p:cNvSpPr>
          <p:nvPr>
            <p:custDataLst>
              <p:tags r:id="rId1"/>
            </p:custDataLst>
          </p:nvPr>
        </p:nvSpPr>
        <p:spPr bwMode="auto">
          <a:xfrm>
            <a:off x="2044700" y="2522890"/>
            <a:ext cx="2514600" cy="1167989"/>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dirty="0">
                <a:solidFill>
                  <a:srgbClr val="000000"/>
                </a:solidFill>
                <a:latin typeface="+mj-lt"/>
              </a:rPr>
              <a:t>Is there evidence that a psychosis was engrafted on the basic condition at the time of the offense?</a:t>
            </a:r>
          </a:p>
          <a:p>
            <a:pPr>
              <a:spcBef>
                <a:spcPct val="0"/>
              </a:spcBef>
              <a:buClrTx/>
              <a:buSzTx/>
              <a:buFontTx/>
              <a:buNone/>
            </a:pPr>
            <a:endParaRPr lang="en-US" altLang="en-US" sz="900" dirty="0">
              <a:solidFill>
                <a:srgbClr val="000000"/>
              </a:solidFill>
              <a:latin typeface="Times New Roman" pitchFamily="18" charset="0"/>
            </a:endParaRPr>
          </a:p>
        </p:txBody>
      </p:sp>
      <p:grpSp>
        <p:nvGrpSpPr>
          <p:cNvPr id="2" name="Group 21"/>
          <p:cNvGrpSpPr>
            <a:grpSpLocks/>
          </p:cNvGrpSpPr>
          <p:nvPr>
            <p:custDataLst>
              <p:tags r:id="rId2"/>
            </p:custDataLst>
          </p:nvPr>
        </p:nvGrpSpPr>
        <p:grpSpPr bwMode="auto">
          <a:xfrm>
            <a:off x="4533900" y="3691215"/>
            <a:ext cx="3212549" cy="1870778"/>
            <a:chOff x="745" y="2547"/>
            <a:chExt cx="1688" cy="1812"/>
          </a:xfrm>
        </p:grpSpPr>
        <p:sp>
          <p:nvSpPr>
            <p:cNvPr id="15371" name="Text Box 4"/>
            <p:cNvSpPr txBox="1">
              <a:spLocks noChangeArrowheads="1"/>
            </p:cNvSpPr>
            <p:nvPr>
              <p:custDataLst>
                <p:tags r:id="rId12"/>
              </p:custDataLst>
            </p:nvPr>
          </p:nvSpPr>
          <p:spPr bwMode="auto">
            <a:xfrm>
              <a:off x="1209" y="3977"/>
              <a:ext cx="1224" cy="382"/>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dirty="0">
                  <a:solidFill>
                    <a:srgbClr val="000000"/>
                  </a:solidFill>
                  <a:latin typeface="+mj-lt"/>
                </a:rPr>
                <a:t>Continue to next slide</a:t>
              </a:r>
            </a:p>
          </p:txBody>
        </p:sp>
        <p:sp>
          <p:nvSpPr>
            <p:cNvPr id="15372" name="Line 11"/>
            <p:cNvSpPr>
              <a:spLocks noChangeShapeType="1"/>
            </p:cNvSpPr>
            <p:nvPr>
              <p:custDataLst>
                <p:tags r:id="rId13"/>
              </p:custDataLst>
            </p:nvPr>
          </p:nvSpPr>
          <p:spPr bwMode="auto">
            <a:xfrm>
              <a:off x="745" y="2547"/>
              <a:ext cx="513" cy="1430"/>
            </a:xfrm>
            <a:prstGeom prst="line">
              <a:avLst/>
            </a:prstGeom>
            <a:noFill/>
            <a:ln w="9525">
              <a:solidFill>
                <a:srgbClr val="000000"/>
              </a:solidFill>
              <a:round/>
              <a:headEnd/>
              <a:tailEnd type="triangle" w="med" len="med"/>
            </a:ln>
            <a:extLst/>
          </p:spPr>
          <p:txBody>
            <a:bodyPr/>
            <a:lstStyle/>
            <a:p>
              <a:endParaRPr lang="en-US" sz="1350"/>
            </a:p>
          </p:txBody>
        </p:sp>
      </p:grpSp>
      <p:grpSp>
        <p:nvGrpSpPr>
          <p:cNvPr id="3" name="Group 20"/>
          <p:cNvGrpSpPr>
            <a:grpSpLocks/>
          </p:cNvGrpSpPr>
          <p:nvPr>
            <p:custDataLst>
              <p:tags r:id="rId3"/>
            </p:custDataLst>
          </p:nvPr>
        </p:nvGrpSpPr>
        <p:grpSpPr bwMode="auto">
          <a:xfrm>
            <a:off x="566736" y="3457577"/>
            <a:ext cx="3846515" cy="2119313"/>
            <a:chOff x="357" y="2184"/>
            <a:chExt cx="2423" cy="1780"/>
          </a:xfrm>
        </p:grpSpPr>
        <p:sp>
          <p:nvSpPr>
            <p:cNvPr id="15368" name="Text Box 9"/>
            <p:cNvSpPr txBox="1">
              <a:spLocks noChangeArrowheads="1"/>
            </p:cNvSpPr>
            <p:nvPr>
              <p:custDataLst>
                <p:tags r:id="rId10"/>
              </p:custDataLst>
            </p:nvPr>
          </p:nvSpPr>
          <p:spPr bwMode="auto">
            <a:xfrm>
              <a:off x="357" y="2447"/>
              <a:ext cx="2423" cy="1517"/>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a:spcBef>
                  <a:spcPct val="0"/>
                </a:spcBef>
                <a:spcAft>
                  <a:spcPts val="450"/>
                </a:spcAft>
                <a:buClrTx/>
                <a:buSzTx/>
                <a:buNone/>
              </a:pPr>
              <a:r>
                <a:rPr lang="en-US" altLang="en-US" sz="1600" dirty="0">
                  <a:latin typeface="+mj-lt"/>
                </a:rPr>
                <a:t>The veteran’s mental state at the time of the offense does not meet the conditions for a determination of insanity.</a:t>
              </a:r>
            </a:p>
            <a:p>
              <a:pPr>
                <a:spcBef>
                  <a:spcPct val="0"/>
                </a:spcBef>
                <a:spcAft>
                  <a:spcPts val="450"/>
                </a:spcAft>
                <a:buClrTx/>
                <a:buSzTx/>
                <a:buNone/>
              </a:pPr>
              <a:r>
                <a:rPr lang="en-US" altLang="en-US" sz="1600" dirty="0">
                  <a:latin typeface="+mj-lt"/>
                </a:rPr>
                <a:t>Prepare a determination that the veteran was </a:t>
              </a:r>
              <a:r>
                <a:rPr lang="en-US" altLang="en-US" sz="1600" u="sng" dirty="0">
                  <a:latin typeface="+mj-lt"/>
                </a:rPr>
                <a:t>not</a:t>
              </a:r>
              <a:r>
                <a:rPr lang="en-US" altLang="en-US" sz="1600" dirty="0">
                  <a:latin typeface="+mj-lt"/>
                </a:rPr>
                <a:t> insane at the time of the offense.</a:t>
              </a:r>
            </a:p>
          </p:txBody>
        </p:sp>
        <p:sp>
          <p:nvSpPr>
            <p:cNvPr id="15369" name="Line 13"/>
            <p:cNvSpPr>
              <a:spLocks noChangeShapeType="1"/>
            </p:cNvSpPr>
            <p:nvPr>
              <p:custDataLst>
                <p:tags r:id="rId11"/>
              </p:custDataLst>
            </p:nvPr>
          </p:nvSpPr>
          <p:spPr bwMode="auto">
            <a:xfrm flipH="1">
              <a:off x="574" y="2184"/>
              <a:ext cx="714" cy="263"/>
            </a:xfrm>
            <a:prstGeom prst="line">
              <a:avLst/>
            </a:prstGeom>
            <a:noFill/>
            <a:ln w="9525">
              <a:solidFill>
                <a:srgbClr val="000000"/>
              </a:solidFill>
              <a:round/>
              <a:headEnd/>
              <a:tailEnd type="triangle" w="med" len="med"/>
            </a:ln>
            <a:extLst/>
          </p:spPr>
          <p:txBody>
            <a:bodyPr/>
            <a:lstStyle/>
            <a:p>
              <a:endParaRPr lang="en-US" sz="1350"/>
            </a:p>
          </p:txBody>
        </p:sp>
      </p:grpSp>
      <p:sp>
        <p:nvSpPr>
          <p:cNvPr id="21519" name="Rectangle 15"/>
          <p:cNvSpPr>
            <a:spLocks noGrp="1" noChangeArrowheads="1"/>
          </p:cNvSpPr>
          <p:nvPr>
            <p:ph type="title"/>
            <p:custDataLst>
              <p:tags r:id="rId4"/>
            </p:custDataLst>
          </p:nvPr>
        </p:nvSpPr>
        <p:spPr>
          <a:xfrm>
            <a:off x="0" y="793631"/>
            <a:ext cx="9144000" cy="1086867"/>
          </a:xfrm>
        </p:spPr>
        <p:txBody>
          <a:bodyPr>
            <a:normAutofit/>
          </a:bodyPr>
          <a:lstStyle/>
          <a:p>
            <a:pPr eaLnBrk="1" hangingPunct="1">
              <a:defRPr/>
            </a:pPr>
            <a:r>
              <a:rPr lang="en-US" dirty="0"/>
              <a:t>Making a Determination of Insanity</a:t>
            </a:r>
          </a:p>
        </p:txBody>
      </p:sp>
      <p:sp>
        <p:nvSpPr>
          <p:cNvPr id="21520" name="Text Box 16"/>
          <p:cNvSpPr txBox="1">
            <a:spLocks noChangeArrowheads="1"/>
          </p:cNvSpPr>
          <p:nvPr>
            <p:custDataLst>
              <p:tags r:id="rId5"/>
            </p:custDataLst>
          </p:nvPr>
        </p:nvSpPr>
        <p:spPr bwMode="auto">
          <a:xfrm>
            <a:off x="5022062" y="2102764"/>
            <a:ext cx="412193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2000" dirty="0">
                <a:latin typeface="+mj-lt"/>
                <a:cs typeface="Times New Roman" panose="02020603050405020304" pitchFamily="18" charset="0"/>
              </a:rPr>
              <a:t>psychosis – a severe mental disorder, with or without organic damage, characterized by derangement of personality and loss of contact with reality and causing deterioration of normal social functioning</a:t>
            </a:r>
          </a:p>
        </p:txBody>
      </p:sp>
      <p:sp>
        <p:nvSpPr>
          <p:cNvPr id="21522" name="Text Box 18"/>
          <p:cNvSpPr txBox="1">
            <a:spLocks noChangeArrowheads="1"/>
          </p:cNvSpPr>
          <p:nvPr>
            <p:custDataLst>
              <p:tags r:id="rId6"/>
            </p:custDataLst>
          </p:nvPr>
        </p:nvSpPr>
        <p:spPr bwMode="auto">
          <a:xfrm>
            <a:off x="388139" y="1847751"/>
            <a:ext cx="3733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2000" dirty="0">
                <a:latin typeface="+mj-lt"/>
                <a:cs typeface="Times New Roman" panose="02020603050405020304" pitchFamily="18" charset="0"/>
              </a:rPr>
              <a:t>basic condition – a normal mode or operation </a:t>
            </a:r>
          </a:p>
        </p:txBody>
      </p:sp>
      <p:sp>
        <p:nvSpPr>
          <p:cNvPr id="14" name="TextBox 13"/>
          <p:cNvSpPr txBox="1"/>
          <p:nvPr>
            <p:custDataLst>
              <p:tags r:id="rId7"/>
            </p:custDataLst>
          </p:nvPr>
        </p:nvSpPr>
        <p:spPr>
          <a:xfrm>
            <a:off x="4633399" y="4392840"/>
            <a:ext cx="516666" cy="307777"/>
          </a:xfrm>
          <a:prstGeom prst="rect">
            <a:avLst/>
          </a:prstGeom>
          <a:noFill/>
        </p:spPr>
        <p:txBody>
          <a:bodyPr wrap="square" rtlCol="0">
            <a:spAutoFit/>
          </a:bodyPr>
          <a:lstStyle/>
          <a:p>
            <a:r>
              <a:rPr lang="en-US" sz="1400" b="1" dirty="0"/>
              <a:t>Yes</a:t>
            </a:r>
          </a:p>
        </p:txBody>
      </p:sp>
      <p:sp>
        <p:nvSpPr>
          <p:cNvPr id="15" name="TextBox 14"/>
          <p:cNvSpPr txBox="1"/>
          <p:nvPr>
            <p:custDataLst>
              <p:tags r:id="rId8"/>
            </p:custDataLst>
          </p:nvPr>
        </p:nvSpPr>
        <p:spPr>
          <a:xfrm>
            <a:off x="1177560" y="3337144"/>
            <a:ext cx="516666" cy="307777"/>
          </a:xfrm>
          <a:prstGeom prst="rect">
            <a:avLst/>
          </a:prstGeom>
          <a:noFill/>
        </p:spPr>
        <p:txBody>
          <a:bodyPr wrap="square" rtlCol="0">
            <a:spAutoFit/>
          </a:bodyPr>
          <a:lstStyle/>
          <a:p>
            <a:r>
              <a:rPr lang="en-US" sz="1400" b="1" dirty="0"/>
              <a:t>No</a:t>
            </a:r>
          </a:p>
        </p:txBody>
      </p:sp>
      <p:sp>
        <p:nvSpPr>
          <p:cNvPr id="5" name="Slide Number Placeholder 4">
            <a:extLst>
              <a:ext uri="{FF2B5EF4-FFF2-40B4-BE49-F238E27FC236}">
                <a16:creationId xmlns:a16="http://schemas.microsoft.com/office/drawing/2014/main" id="{1D689E94-A34E-4321-9961-7520C23EFBB7}"/>
              </a:ext>
            </a:extLst>
          </p:cNvPr>
          <p:cNvSpPr>
            <a:spLocks noGrp="1"/>
          </p:cNvSpPr>
          <p:nvPr>
            <p:ph type="sldNum" sz="quarter" idx="12"/>
            <p:custDataLst>
              <p:tags r:id="rId9"/>
            </p:custDataLst>
          </p:nvPr>
        </p:nvSpPr>
        <p:spPr>
          <a:xfrm>
            <a:off x="6931152" y="6601978"/>
            <a:ext cx="2133600" cy="365125"/>
          </a:xfrm>
        </p:spPr>
        <p:txBody>
          <a:bodyPr/>
          <a:lstStyle/>
          <a:p>
            <a:fld id="{7BB46FD7-EA6F-4AC7-8423-FBC2419AC503}" type="slidenum">
              <a:rPr lang="en-US" smtClean="0"/>
              <a:pPr/>
              <a:t>13</a:t>
            </a:fld>
            <a:endParaRPr lang="en-US" dirty="0"/>
          </a:p>
        </p:txBody>
      </p:sp>
    </p:spTree>
    <p:extLst>
      <p:ext uri="{BB962C8B-B14F-4D97-AF65-F5344CB8AC3E}">
        <p14:creationId xmlns:p14="http://schemas.microsoft.com/office/powerpoint/2010/main" val="2954735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custDataLst>
              <p:tags r:id="rId1"/>
            </p:custDataLst>
          </p:nvPr>
        </p:nvSpPr>
        <p:spPr bwMode="auto">
          <a:xfrm>
            <a:off x="2131359" y="1801959"/>
            <a:ext cx="4799255" cy="820653"/>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dirty="0">
                <a:solidFill>
                  <a:srgbClr val="000000"/>
                </a:solidFill>
                <a:latin typeface="+mj-lt"/>
              </a:rPr>
              <a:t>Did the psychosis cause a (more or less) prolonged deviation from the veteran’s “normal” behavior, </a:t>
            </a:r>
            <a:r>
              <a:rPr lang="en-US" altLang="en-US" sz="1600" b="1" i="1" dirty="0">
                <a:solidFill>
                  <a:srgbClr val="000000"/>
                </a:solidFill>
                <a:latin typeface="+mj-lt"/>
              </a:rPr>
              <a:t>or</a:t>
            </a:r>
            <a:endParaRPr lang="en-US" altLang="en-US" sz="1600" dirty="0">
              <a:solidFill>
                <a:srgbClr val="000000"/>
              </a:solidFill>
              <a:latin typeface="+mj-lt"/>
            </a:endParaRPr>
          </a:p>
          <a:p>
            <a:pPr>
              <a:spcBef>
                <a:spcPct val="0"/>
              </a:spcBef>
              <a:buClrTx/>
              <a:buSzTx/>
              <a:buFontTx/>
              <a:buNone/>
            </a:pPr>
            <a:endParaRPr lang="en-US" altLang="en-US" sz="1800" dirty="0">
              <a:solidFill>
                <a:srgbClr val="000000"/>
              </a:solidFill>
              <a:latin typeface="Times New Roman" pitchFamily="18" charset="0"/>
            </a:endParaRPr>
          </a:p>
        </p:txBody>
      </p:sp>
      <p:sp>
        <p:nvSpPr>
          <p:cNvPr id="16387" name="Text Box 5"/>
          <p:cNvSpPr txBox="1">
            <a:spLocks noChangeArrowheads="1"/>
          </p:cNvSpPr>
          <p:nvPr>
            <p:custDataLst>
              <p:tags r:id="rId2"/>
            </p:custDataLst>
          </p:nvPr>
        </p:nvSpPr>
        <p:spPr bwMode="auto">
          <a:xfrm>
            <a:off x="2267181" y="2786429"/>
            <a:ext cx="4429461" cy="34290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dirty="0">
                <a:solidFill>
                  <a:srgbClr val="000000"/>
                </a:solidFill>
                <a:latin typeface="+mj-lt"/>
              </a:rPr>
              <a:t>has it interfered with “the peace of society”, </a:t>
            </a:r>
            <a:r>
              <a:rPr lang="en-US" altLang="en-US" sz="1600" b="1" i="1" dirty="0">
                <a:solidFill>
                  <a:srgbClr val="000000"/>
                </a:solidFill>
                <a:latin typeface="+mj-lt"/>
              </a:rPr>
              <a:t>or</a:t>
            </a:r>
            <a:endParaRPr lang="en-US" altLang="en-US" sz="1600" dirty="0">
              <a:solidFill>
                <a:srgbClr val="000000"/>
              </a:solidFill>
              <a:latin typeface="+mj-lt"/>
            </a:endParaRPr>
          </a:p>
          <a:p>
            <a:pPr>
              <a:spcBef>
                <a:spcPct val="0"/>
              </a:spcBef>
              <a:buClrTx/>
              <a:buSzTx/>
              <a:buFontTx/>
              <a:buNone/>
            </a:pPr>
            <a:endParaRPr lang="en-US" altLang="en-US" sz="900" dirty="0">
              <a:solidFill>
                <a:srgbClr val="000000"/>
              </a:solidFill>
              <a:latin typeface="Times New Roman" pitchFamily="18" charset="0"/>
            </a:endParaRPr>
          </a:p>
        </p:txBody>
      </p:sp>
      <p:sp>
        <p:nvSpPr>
          <p:cNvPr id="16388" name="Text Box 6"/>
          <p:cNvSpPr txBox="1">
            <a:spLocks noChangeArrowheads="1"/>
          </p:cNvSpPr>
          <p:nvPr>
            <p:custDataLst>
              <p:tags r:id="rId3"/>
            </p:custDataLst>
          </p:nvPr>
        </p:nvSpPr>
        <p:spPr bwMode="auto">
          <a:xfrm>
            <a:off x="806824" y="3300778"/>
            <a:ext cx="7584140" cy="1093819"/>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dirty="0">
                <a:solidFill>
                  <a:srgbClr val="000000"/>
                </a:solidFill>
                <a:latin typeface="+mj-lt"/>
              </a:rPr>
              <a:t>has the veteran so departed (become antisocial) from the accepted standards of the community to which, by birth and education, he or she belongs as to lack the adaptability to make further adjustment to the social customs of the community in which he or she resides?</a:t>
            </a:r>
          </a:p>
        </p:txBody>
      </p:sp>
      <p:sp>
        <p:nvSpPr>
          <p:cNvPr id="16389" name="Line 7"/>
          <p:cNvSpPr>
            <a:spLocks noChangeShapeType="1"/>
          </p:cNvSpPr>
          <p:nvPr>
            <p:custDataLst>
              <p:tags r:id="rId4"/>
            </p:custDataLst>
          </p:nvPr>
        </p:nvSpPr>
        <p:spPr bwMode="auto">
          <a:xfrm>
            <a:off x="4342059" y="2622612"/>
            <a:ext cx="0" cy="17145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6390" name="Line 8"/>
          <p:cNvSpPr>
            <a:spLocks noChangeShapeType="1"/>
          </p:cNvSpPr>
          <p:nvPr>
            <p:custDataLst>
              <p:tags r:id="rId5"/>
            </p:custDataLst>
          </p:nvPr>
        </p:nvSpPr>
        <p:spPr bwMode="auto">
          <a:xfrm>
            <a:off x="4342059" y="3129329"/>
            <a:ext cx="0" cy="17145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6391" name="Line 9"/>
          <p:cNvSpPr>
            <a:spLocks noChangeShapeType="1"/>
          </p:cNvSpPr>
          <p:nvPr>
            <p:custDataLst>
              <p:tags r:id="rId6"/>
            </p:custDataLst>
          </p:nvPr>
        </p:nvSpPr>
        <p:spPr bwMode="auto">
          <a:xfrm flipH="1">
            <a:off x="3200400" y="4394597"/>
            <a:ext cx="57150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6393" name="Line 11"/>
          <p:cNvSpPr>
            <a:spLocks noChangeShapeType="1"/>
          </p:cNvSpPr>
          <p:nvPr>
            <p:custDataLst>
              <p:tags r:id="rId7"/>
            </p:custDataLst>
          </p:nvPr>
        </p:nvSpPr>
        <p:spPr bwMode="auto">
          <a:xfrm>
            <a:off x="4800600" y="4394597"/>
            <a:ext cx="774550" cy="4160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6395" name="Text Box 13"/>
          <p:cNvSpPr txBox="1">
            <a:spLocks noChangeArrowheads="1"/>
          </p:cNvSpPr>
          <p:nvPr>
            <p:custDataLst>
              <p:tags r:id="rId8"/>
            </p:custDataLst>
          </p:nvPr>
        </p:nvSpPr>
        <p:spPr bwMode="auto">
          <a:xfrm>
            <a:off x="693869" y="4737497"/>
            <a:ext cx="2896496" cy="880011"/>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dirty="0">
                <a:solidFill>
                  <a:srgbClr val="000000"/>
                </a:solidFill>
                <a:latin typeface="+mj-lt"/>
              </a:rPr>
              <a:t>Prepare a determination that the veteran </a:t>
            </a:r>
            <a:r>
              <a:rPr lang="en-US" altLang="en-US" sz="1600" u="sng" dirty="0">
                <a:solidFill>
                  <a:srgbClr val="000000"/>
                </a:solidFill>
                <a:latin typeface="+mj-lt"/>
              </a:rPr>
              <a:t>was insane</a:t>
            </a:r>
            <a:r>
              <a:rPr lang="en-US" altLang="en-US" sz="1600" dirty="0">
                <a:solidFill>
                  <a:srgbClr val="000000"/>
                </a:solidFill>
                <a:latin typeface="+mj-lt"/>
              </a:rPr>
              <a:t> at the time of the offense.</a:t>
            </a:r>
          </a:p>
          <a:p>
            <a:pPr>
              <a:spcBef>
                <a:spcPct val="0"/>
              </a:spcBef>
              <a:buClrTx/>
              <a:buSzTx/>
              <a:buFontTx/>
              <a:buNone/>
            </a:pPr>
            <a:endParaRPr lang="en-US" altLang="en-US" sz="900" dirty="0">
              <a:solidFill>
                <a:srgbClr val="000000"/>
              </a:solidFill>
              <a:latin typeface="Times New Roman" pitchFamily="18" charset="0"/>
            </a:endParaRPr>
          </a:p>
        </p:txBody>
      </p:sp>
      <p:sp>
        <p:nvSpPr>
          <p:cNvPr id="16396" name="Text Box 14"/>
          <p:cNvSpPr txBox="1">
            <a:spLocks noChangeArrowheads="1"/>
          </p:cNvSpPr>
          <p:nvPr>
            <p:custDataLst>
              <p:tags r:id="rId9"/>
            </p:custDataLst>
          </p:nvPr>
        </p:nvSpPr>
        <p:spPr bwMode="auto">
          <a:xfrm>
            <a:off x="5575150" y="4737497"/>
            <a:ext cx="3049793" cy="880011"/>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600" dirty="0">
                <a:solidFill>
                  <a:srgbClr val="000000"/>
                </a:solidFill>
                <a:latin typeface="+mj-lt"/>
              </a:rPr>
              <a:t>Prepare a determination that the veteran was </a:t>
            </a:r>
            <a:r>
              <a:rPr lang="en-US" altLang="en-US" sz="1600" u="sng" dirty="0">
                <a:solidFill>
                  <a:srgbClr val="000000"/>
                </a:solidFill>
                <a:latin typeface="+mj-lt"/>
              </a:rPr>
              <a:t>not</a:t>
            </a:r>
            <a:r>
              <a:rPr lang="en-US" altLang="en-US" sz="1600" dirty="0">
                <a:solidFill>
                  <a:srgbClr val="000000"/>
                </a:solidFill>
                <a:latin typeface="+mj-lt"/>
              </a:rPr>
              <a:t> insane at the time of the offense.</a:t>
            </a:r>
          </a:p>
          <a:p>
            <a:pPr>
              <a:spcBef>
                <a:spcPct val="0"/>
              </a:spcBef>
              <a:buClrTx/>
              <a:buSzTx/>
              <a:buFontTx/>
              <a:buNone/>
            </a:pPr>
            <a:endParaRPr lang="en-US" altLang="en-US" sz="1800" dirty="0">
              <a:solidFill>
                <a:srgbClr val="000000"/>
              </a:solidFill>
              <a:latin typeface="Times New Roman" pitchFamily="18" charset="0"/>
            </a:endParaRPr>
          </a:p>
        </p:txBody>
      </p:sp>
      <p:sp>
        <p:nvSpPr>
          <p:cNvPr id="22543" name="Rectangle 15"/>
          <p:cNvSpPr>
            <a:spLocks noGrp="1" noChangeArrowheads="1"/>
          </p:cNvSpPr>
          <p:nvPr>
            <p:ph type="title"/>
            <p:custDataLst>
              <p:tags r:id="rId10"/>
            </p:custDataLst>
          </p:nvPr>
        </p:nvSpPr>
        <p:spPr>
          <a:xfrm>
            <a:off x="0" y="793631"/>
            <a:ext cx="9144000" cy="1086867"/>
          </a:xfrm>
        </p:spPr>
        <p:txBody>
          <a:bodyPr>
            <a:normAutofit/>
          </a:bodyPr>
          <a:lstStyle/>
          <a:p>
            <a:pPr eaLnBrk="1" hangingPunct="1">
              <a:defRPr/>
            </a:pPr>
            <a:r>
              <a:rPr lang="en-US" dirty="0"/>
              <a:t>Making a Determination of Insanity</a:t>
            </a:r>
          </a:p>
        </p:txBody>
      </p:sp>
      <p:sp>
        <p:nvSpPr>
          <p:cNvPr id="14" name="TextBox 13"/>
          <p:cNvSpPr txBox="1"/>
          <p:nvPr>
            <p:custDataLst>
              <p:tags r:id="rId11"/>
            </p:custDataLst>
          </p:nvPr>
        </p:nvSpPr>
        <p:spPr>
          <a:xfrm>
            <a:off x="2812677" y="4401703"/>
            <a:ext cx="516666" cy="307777"/>
          </a:xfrm>
          <a:prstGeom prst="rect">
            <a:avLst/>
          </a:prstGeom>
          <a:noFill/>
        </p:spPr>
        <p:txBody>
          <a:bodyPr wrap="square" rtlCol="0">
            <a:spAutoFit/>
          </a:bodyPr>
          <a:lstStyle/>
          <a:p>
            <a:r>
              <a:rPr lang="en-US" sz="1400" b="1" dirty="0"/>
              <a:t>Yes</a:t>
            </a:r>
          </a:p>
        </p:txBody>
      </p:sp>
      <p:sp>
        <p:nvSpPr>
          <p:cNvPr id="15" name="TextBox 14"/>
          <p:cNvSpPr txBox="1"/>
          <p:nvPr>
            <p:custDataLst>
              <p:tags r:id="rId12"/>
            </p:custDataLst>
          </p:nvPr>
        </p:nvSpPr>
        <p:spPr>
          <a:xfrm>
            <a:off x="5316817" y="4405573"/>
            <a:ext cx="516666" cy="307777"/>
          </a:xfrm>
          <a:prstGeom prst="rect">
            <a:avLst/>
          </a:prstGeom>
          <a:noFill/>
        </p:spPr>
        <p:txBody>
          <a:bodyPr wrap="square" rtlCol="0">
            <a:spAutoFit/>
          </a:bodyPr>
          <a:lstStyle/>
          <a:p>
            <a:r>
              <a:rPr lang="en-US" sz="1400" b="1" dirty="0"/>
              <a:t>No</a:t>
            </a:r>
          </a:p>
        </p:txBody>
      </p:sp>
      <p:sp>
        <p:nvSpPr>
          <p:cNvPr id="3" name="Slide Number Placeholder 2">
            <a:extLst>
              <a:ext uri="{FF2B5EF4-FFF2-40B4-BE49-F238E27FC236}">
                <a16:creationId xmlns:a16="http://schemas.microsoft.com/office/drawing/2014/main" id="{EBC46562-E312-45D3-A029-E37A0323E496}"/>
              </a:ext>
            </a:extLst>
          </p:cNvPr>
          <p:cNvSpPr>
            <a:spLocks noGrp="1"/>
          </p:cNvSpPr>
          <p:nvPr>
            <p:ph type="sldNum" sz="quarter" idx="12"/>
            <p:custDataLst>
              <p:tags r:id="rId13"/>
            </p:custDataLst>
          </p:nvPr>
        </p:nvSpPr>
        <p:spPr>
          <a:xfrm>
            <a:off x="6931152" y="6601978"/>
            <a:ext cx="2133600" cy="365125"/>
          </a:xfrm>
        </p:spPr>
        <p:txBody>
          <a:bodyPr/>
          <a:lstStyle/>
          <a:p>
            <a:fld id="{7BB46FD7-EA6F-4AC7-8423-FBC2419AC503}" type="slidenum">
              <a:rPr lang="en-US" smtClean="0"/>
              <a:pPr/>
              <a:t>14</a:t>
            </a:fld>
            <a:endParaRPr lang="en-US" dirty="0"/>
          </a:p>
        </p:txBody>
      </p:sp>
    </p:spTree>
    <p:extLst>
      <p:ext uri="{BB962C8B-B14F-4D97-AF65-F5344CB8AC3E}">
        <p14:creationId xmlns:p14="http://schemas.microsoft.com/office/powerpoint/2010/main" val="2214211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dirty="0"/>
              <a:t>Summary</a:t>
            </a:r>
          </a:p>
        </p:txBody>
      </p:sp>
      <p:sp>
        <p:nvSpPr>
          <p:cNvPr id="12291" name="Rectangle 3"/>
          <p:cNvSpPr>
            <a:spLocks noGrp="1" noChangeArrowheads="1"/>
          </p:cNvSpPr>
          <p:nvPr>
            <p:ph idx="1"/>
            <p:custDataLst>
              <p:tags r:id="rId2"/>
            </p:custDataLst>
          </p:nvPr>
        </p:nvSpPr>
        <p:spPr>
          <a:xfrm>
            <a:off x="457200" y="2057401"/>
            <a:ext cx="8229600" cy="1000432"/>
          </a:xfrm>
        </p:spPr>
        <p:txBody>
          <a:bodyPr>
            <a:normAutofit lnSpcReduction="10000"/>
          </a:bodyPr>
          <a:lstStyle/>
          <a:p>
            <a:pPr eaLnBrk="1" hangingPunct="1">
              <a:buFont typeface="Wingdings" pitchFamily="2" charset="2"/>
              <a:buNone/>
              <a:defRPr/>
            </a:pPr>
            <a:r>
              <a:rPr lang="en-US" dirty="0">
                <a:latin typeface="+mj-lt"/>
                <a:cs typeface="Times New Roman" panose="02020603050405020304" pitchFamily="18" charset="0"/>
              </a:rPr>
              <a:t>Consider the claimant insane at the time of commission of the act if he or she was laboring under such a defect of reason from disease of mind or mental deficiency that he or she </a:t>
            </a:r>
          </a:p>
        </p:txBody>
      </p:sp>
      <p:sp>
        <p:nvSpPr>
          <p:cNvPr id="2" name="Slide Number Placeholder 1">
            <a:extLst>
              <a:ext uri="{FF2B5EF4-FFF2-40B4-BE49-F238E27FC236}">
                <a16:creationId xmlns:a16="http://schemas.microsoft.com/office/drawing/2014/main" id="{1A7D9B67-8225-48B3-9C2D-C3BBEF2204B0}"/>
              </a:ext>
            </a:extLst>
          </p:cNvPr>
          <p:cNvSpPr>
            <a:spLocks noGrp="1"/>
          </p:cNvSpPr>
          <p:nvPr>
            <p:ph type="sldNum" sz="quarter" idx="12"/>
            <p:custDataLst>
              <p:tags r:id="rId3"/>
            </p:custDataLst>
          </p:nvPr>
        </p:nvSpPr>
        <p:spPr>
          <a:xfrm>
            <a:off x="6931152" y="6601978"/>
            <a:ext cx="2133600" cy="365125"/>
          </a:xfrm>
        </p:spPr>
        <p:txBody>
          <a:bodyPr/>
          <a:lstStyle/>
          <a:p>
            <a:fld id="{7BB46FD7-EA6F-4AC7-8423-FBC2419AC503}" type="slidenum">
              <a:rPr lang="en-US" smtClean="0"/>
              <a:pPr/>
              <a:t>15</a:t>
            </a:fld>
            <a:endParaRPr lang="en-US" dirty="0"/>
          </a:p>
        </p:txBody>
      </p:sp>
      <p:sp>
        <p:nvSpPr>
          <p:cNvPr id="3" name="TextBox 2">
            <a:extLst>
              <a:ext uri="{FF2B5EF4-FFF2-40B4-BE49-F238E27FC236}">
                <a16:creationId xmlns:a16="http://schemas.microsoft.com/office/drawing/2014/main" id="{3E2A9BC0-F2CE-4367-B8EA-B4012D99AED8}"/>
              </a:ext>
            </a:extLst>
          </p:cNvPr>
          <p:cNvSpPr txBox="1"/>
          <p:nvPr>
            <p:custDataLst>
              <p:tags r:id="rId4"/>
            </p:custDataLst>
          </p:nvPr>
        </p:nvSpPr>
        <p:spPr>
          <a:xfrm>
            <a:off x="486697" y="3057833"/>
            <a:ext cx="8200103" cy="1092607"/>
          </a:xfrm>
          <a:prstGeom prst="rect">
            <a:avLst/>
          </a:prstGeom>
          <a:noFill/>
        </p:spPr>
        <p:txBody>
          <a:bodyPr wrap="square" rtlCol="0">
            <a:spAutoFit/>
          </a:bodyPr>
          <a:lstStyle/>
          <a:p>
            <a:pPr marL="225425" lvl="1" indent="-225425">
              <a:spcAft>
                <a:spcPts val="600"/>
              </a:spcAft>
              <a:buClr>
                <a:schemeClr val="tx1"/>
              </a:buClr>
              <a:buFontTx/>
              <a:buChar char="•"/>
              <a:defRPr/>
            </a:pPr>
            <a:r>
              <a:rPr lang="en-US" sz="2000" dirty="0">
                <a:latin typeface="+mj-lt"/>
                <a:cs typeface="Times New Roman" panose="02020603050405020304" pitchFamily="18" charset="0"/>
              </a:rPr>
              <a:t>did not know the nature and consequence of the act, or </a:t>
            </a:r>
          </a:p>
          <a:p>
            <a:pPr marL="225425" lvl="1" indent="-225425">
              <a:spcAft>
                <a:spcPts val="600"/>
              </a:spcAft>
              <a:buClr>
                <a:schemeClr val="tx1"/>
              </a:buClr>
              <a:buFontTx/>
              <a:buChar char="•"/>
              <a:defRPr/>
            </a:pPr>
            <a:r>
              <a:rPr lang="en-US" sz="2000" dirty="0">
                <a:latin typeface="+mj-lt"/>
                <a:cs typeface="Times New Roman" panose="02020603050405020304" pitchFamily="18" charset="0"/>
              </a:rPr>
              <a:t>knew the nature and consequences of the act, but did not perceive the act as wrong. </a:t>
            </a:r>
          </a:p>
        </p:txBody>
      </p:sp>
    </p:spTree>
    <p:extLst>
      <p:ext uri="{BB962C8B-B14F-4D97-AF65-F5344CB8AC3E}">
        <p14:creationId xmlns:p14="http://schemas.microsoft.com/office/powerpoint/2010/main" val="606115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custDataLst>
              <p:tags r:id="rId1"/>
            </p:custDataLst>
          </p:nvPr>
        </p:nvSpPr>
        <p:spPr>
          <a:xfrm>
            <a:off x="0" y="2885566"/>
            <a:ext cx="9144000" cy="1086867"/>
          </a:xfrm>
        </p:spPr>
        <p:txBody>
          <a:bodyPr/>
          <a:lstStyle/>
          <a:p>
            <a:pPr eaLnBrk="1" hangingPunct="1">
              <a:defRPr/>
            </a:pPr>
            <a:r>
              <a:rPr lang="en-US" dirty="0"/>
              <a:t>Questions</a:t>
            </a:r>
          </a:p>
        </p:txBody>
      </p:sp>
      <p:sp>
        <p:nvSpPr>
          <p:cNvPr id="2" name="Slide Number Placeholder 1">
            <a:extLst>
              <a:ext uri="{FF2B5EF4-FFF2-40B4-BE49-F238E27FC236}">
                <a16:creationId xmlns:a16="http://schemas.microsoft.com/office/drawing/2014/main" id="{8844C747-FEBA-4197-A7D7-CD1D1863AFBA}"/>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16</a:t>
            </a:fld>
            <a:endParaRPr lang="en-US" dirty="0"/>
          </a:p>
        </p:txBody>
      </p:sp>
    </p:spTree>
    <p:extLst>
      <p:ext uri="{BB962C8B-B14F-4D97-AF65-F5344CB8AC3E}">
        <p14:creationId xmlns:p14="http://schemas.microsoft.com/office/powerpoint/2010/main" val="1075274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dirty="0"/>
              <a:t>Objectives</a:t>
            </a:r>
          </a:p>
        </p:txBody>
      </p:sp>
      <p:sp>
        <p:nvSpPr>
          <p:cNvPr id="5123" name="Rectangle 3"/>
          <p:cNvSpPr>
            <a:spLocks noGrp="1" noChangeArrowheads="1"/>
          </p:cNvSpPr>
          <p:nvPr>
            <p:ph idx="1"/>
            <p:custDataLst>
              <p:tags r:id="rId2"/>
            </p:custDataLst>
          </p:nvPr>
        </p:nvSpPr>
        <p:spPr>
          <a:xfrm>
            <a:off x="457200" y="2057400"/>
            <a:ext cx="8229600" cy="3916363"/>
          </a:xfrm>
        </p:spPr>
        <p:txBody>
          <a:bodyPr>
            <a:normAutofit/>
          </a:bodyPr>
          <a:lstStyle/>
          <a:p>
            <a:pPr marL="225425" indent="-225425" eaLnBrk="1" hangingPunct="1">
              <a:buFont typeface="Arial" charset="0"/>
              <a:buChar char="•"/>
              <a:defRPr/>
            </a:pPr>
            <a:r>
              <a:rPr lang="en-US" dirty="0">
                <a:latin typeface="+mj-lt"/>
                <a:cs typeface="Times New Roman" panose="02020603050405020304" pitchFamily="18" charset="0"/>
              </a:rPr>
              <a:t>Define the term “insanity”</a:t>
            </a:r>
          </a:p>
          <a:p>
            <a:pPr marL="225425" indent="-225425" eaLnBrk="1" hangingPunct="1">
              <a:buFont typeface="Arial" charset="0"/>
              <a:buChar char="•"/>
              <a:defRPr/>
            </a:pPr>
            <a:r>
              <a:rPr lang="en-US" dirty="0">
                <a:latin typeface="+mj-lt"/>
                <a:cs typeface="Times New Roman" panose="02020603050405020304" pitchFamily="18" charset="0"/>
              </a:rPr>
              <a:t>Describe development required before determination of insanity is ready to rate</a:t>
            </a:r>
          </a:p>
          <a:p>
            <a:pPr marL="225425" indent="-225425" eaLnBrk="1" hangingPunct="1">
              <a:buFont typeface="Arial" charset="0"/>
              <a:buChar char="•"/>
              <a:defRPr/>
            </a:pPr>
            <a:r>
              <a:rPr lang="en-US" dirty="0">
                <a:latin typeface="+mj-lt"/>
                <a:cs typeface="Times New Roman" panose="02020603050405020304" pitchFamily="18" charset="0"/>
              </a:rPr>
              <a:t>Explain importance of identifying pre-existing conditions affecting Veteran’s mental state</a:t>
            </a:r>
          </a:p>
          <a:p>
            <a:pPr marL="225425" indent="-225425" eaLnBrk="1" hangingPunct="1">
              <a:buFont typeface="Arial" charset="0"/>
              <a:buChar char="•"/>
              <a:defRPr/>
            </a:pPr>
            <a:r>
              <a:rPr lang="en-US" dirty="0">
                <a:latin typeface="+mj-lt"/>
                <a:cs typeface="Times New Roman" panose="02020603050405020304" pitchFamily="18" charset="0"/>
              </a:rPr>
              <a:t>Define term “psychosis” and how it impacts ability to function</a:t>
            </a:r>
          </a:p>
          <a:p>
            <a:pPr marL="225425" indent="-225425" eaLnBrk="1" hangingPunct="1">
              <a:buFont typeface="Arial" charset="0"/>
              <a:buChar char="•"/>
              <a:defRPr/>
            </a:pPr>
            <a:r>
              <a:rPr lang="en-US" dirty="0">
                <a:latin typeface="+mj-lt"/>
                <a:cs typeface="Times New Roman" panose="02020603050405020304" pitchFamily="18" charset="0"/>
              </a:rPr>
              <a:t>Explain need to provide 5103 notice and wait until claim is fully developed to rate</a:t>
            </a:r>
          </a:p>
          <a:p>
            <a:pPr marL="225425" indent="-225425" eaLnBrk="1" hangingPunct="1">
              <a:buFont typeface="Arial" charset="0"/>
              <a:buChar char="•"/>
              <a:defRPr/>
            </a:pPr>
            <a:r>
              <a:rPr lang="en-US" dirty="0">
                <a:latin typeface="+mj-lt"/>
                <a:cs typeface="Times New Roman" panose="02020603050405020304" pitchFamily="18" charset="0"/>
              </a:rPr>
              <a:t>Make a determination on issue of insanity</a:t>
            </a:r>
          </a:p>
        </p:txBody>
      </p:sp>
      <p:sp>
        <p:nvSpPr>
          <p:cNvPr id="2" name="Slide Number Placeholder 1">
            <a:extLst>
              <a:ext uri="{FF2B5EF4-FFF2-40B4-BE49-F238E27FC236}">
                <a16:creationId xmlns:a16="http://schemas.microsoft.com/office/drawing/2014/main" id="{4A7B8D8F-D0EB-4039-ACDE-D8B193858F66}"/>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a:t>
            </a:fld>
            <a:endParaRPr lang="en-US" dirty="0"/>
          </a:p>
        </p:txBody>
      </p:sp>
    </p:spTree>
    <p:extLst>
      <p:ext uri="{BB962C8B-B14F-4D97-AF65-F5344CB8AC3E}">
        <p14:creationId xmlns:p14="http://schemas.microsoft.com/office/powerpoint/2010/main" val="315993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dirty="0"/>
              <a:t>References</a:t>
            </a:r>
          </a:p>
        </p:txBody>
      </p:sp>
      <p:sp>
        <p:nvSpPr>
          <p:cNvPr id="6147" name="Rectangle 3"/>
          <p:cNvSpPr>
            <a:spLocks noGrp="1" noChangeArrowheads="1"/>
          </p:cNvSpPr>
          <p:nvPr>
            <p:ph idx="1"/>
            <p:custDataLst>
              <p:tags r:id="rId2"/>
            </p:custDataLst>
          </p:nvPr>
        </p:nvSpPr>
        <p:spPr>
          <a:xfrm>
            <a:off x="457200" y="2057400"/>
            <a:ext cx="8229600" cy="3916363"/>
          </a:xfrm>
        </p:spPr>
        <p:txBody>
          <a:bodyPr/>
          <a:lstStyle/>
          <a:p>
            <a:pPr marL="225425" indent="-225425" eaLnBrk="1" hangingPunct="1">
              <a:defRPr/>
            </a:pPr>
            <a:r>
              <a:rPr lang="en-US" dirty="0">
                <a:latin typeface="+mj-lt"/>
                <a:cs typeface="Times New Roman" panose="02020603050405020304" pitchFamily="18" charset="0"/>
              </a:rPr>
              <a:t>38 CFR 3.354, Determinations of insanity</a:t>
            </a:r>
          </a:p>
          <a:p>
            <a:pPr marL="225425" indent="-225425" eaLnBrk="1" hangingPunct="1">
              <a:defRPr/>
            </a:pPr>
            <a:r>
              <a:rPr lang="en-US" dirty="0">
                <a:latin typeface="+mj-lt"/>
                <a:cs typeface="Times New Roman" panose="02020603050405020304" pitchFamily="18" charset="0"/>
              </a:rPr>
              <a:t>38 CFR 3.302, Service connection for mental unsoundness in suicide</a:t>
            </a:r>
          </a:p>
          <a:p>
            <a:pPr marL="225425" indent="-225425" eaLnBrk="1" hangingPunct="1">
              <a:defRPr/>
            </a:pPr>
            <a:r>
              <a:rPr lang="en-US" dirty="0">
                <a:latin typeface="+mj-lt"/>
                <a:cs typeface="Times New Roman" panose="02020603050405020304" pitchFamily="18" charset="0"/>
              </a:rPr>
              <a:t>M21-1, Part III, Subpart ii.7.3, Specific Decision-Making Responsibilities of the Rating Activity</a:t>
            </a:r>
          </a:p>
          <a:p>
            <a:pPr marL="225425" indent="-225425" eaLnBrk="1" hangingPunct="1">
              <a:defRPr/>
            </a:pPr>
            <a:r>
              <a:rPr lang="en-US" dirty="0">
                <a:latin typeface="+mj-lt"/>
                <a:cs typeface="Times New Roman" panose="02020603050405020304" pitchFamily="18" charset="0"/>
              </a:rPr>
              <a:t>M21-1, Part III, Subpart v.1.D, Willful Misconduct and Line of Duty</a:t>
            </a:r>
          </a:p>
          <a:p>
            <a:pPr marL="225425" indent="-225425" eaLnBrk="1" hangingPunct="1">
              <a:defRPr/>
            </a:pPr>
            <a:r>
              <a:rPr lang="en-US" dirty="0">
                <a:latin typeface="+mj-lt"/>
                <a:cs typeface="Times New Roman" panose="02020603050405020304" pitchFamily="18" charset="0"/>
              </a:rPr>
              <a:t>M21-1, Part III, Subpart v.1.E, Determinations of Insanity </a:t>
            </a:r>
          </a:p>
          <a:p>
            <a:pPr marL="225425" indent="-225425" eaLnBrk="1" hangingPunct="1">
              <a:defRPr/>
            </a:pPr>
            <a:r>
              <a:rPr lang="en-US" dirty="0">
                <a:latin typeface="+mj-lt"/>
                <a:cs typeface="Times New Roman" panose="02020603050405020304" pitchFamily="18" charset="0"/>
              </a:rPr>
              <a:t>M21-1, Part III, Subpart v.1.F.3, Facts to Consider in a Wrongful and Intentional Killing</a:t>
            </a:r>
          </a:p>
        </p:txBody>
      </p:sp>
      <p:sp>
        <p:nvSpPr>
          <p:cNvPr id="2" name="Slide Number Placeholder 1">
            <a:extLst>
              <a:ext uri="{FF2B5EF4-FFF2-40B4-BE49-F238E27FC236}">
                <a16:creationId xmlns:a16="http://schemas.microsoft.com/office/drawing/2014/main" id="{4380AE4D-902D-4831-A5DE-297DB744EED2}"/>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3</a:t>
            </a:fld>
            <a:endParaRPr lang="en-US" dirty="0"/>
          </a:p>
        </p:txBody>
      </p:sp>
    </p:spTree>
    <p:extLst>
      <p:ext uri="{BB962C8B-B14F-4D97-AF65-F5344CB8AC3E}">
        <p14:creationId xmlns:p14="http://schemas.microsoft.com/office/powerpoint/2010/main" val="3896038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dirty="0"/>
              <a:t>Introduction</a:t>
            </a:r>
          </a:p>
        </p:txBody>
      </p:sp>
      <p:sp>
        <p:nvSpPr>
          <p:cNvPr id="1027" name="Rectangle 3"/>
          <p:cNvSpPr>
            <a:spLocks noGrp="1" noChangeArrowheads="1"/>
          </p:cNvSpPr>
          <p:nvPr>
            <p:ph idx="1"/>
            <p:custDataLst>
              <p:tags r:id="rId2"/>
            </p:custDataLst>
          </p:nvPr>
        </p:nvSpPr>
        <p:spPr>
          <a:xfrm>
            <a:off x="457200" y="2057400"/>
            <a:ext cx="8229600" cy="3916363"/>
          </a:xfrm>
        </p:spPr>
        <p:txBody>
          <a:bodyPr>
            <a:normAutofit/>
          </a:bodyPr>
          <a:lstStyle/>
          <a:p>
            <a:pPr eaLnBrk="1" hangingPunct="1">
              <a:buFont typeface="Wingdings" pitchFamily="2" charset="2"/>
              <a:buNone/>
              <a:defRPr/>
            </a:pPr>
            <a:r>
              <a:rPr lang="en-US" dirty="0">
                <a:latin typeface="+mj-lt"/>
                <a:cs typeface="Times New Roman" panose="02020603050405020304" pitchFamily="18" charset="0"/>
              </a:rPr>
              <a:t>Insanity is a grave, often prolonged condition that prevents a person from being held legally responsible for his or her actions.</a:t>
            </a:r>
          </a:p>
        </p:txBody>
      </p:sp>
      <p:sp>
        <p:nvSpPr>
          <p:cNvPr id="2" name="Slide Number Placeholder 1">
            <a:extLst>
              <a:ext uri="{FF2B5EF4-FFF2-40B4-BE49-F238E27FC236}">
                <a16:creationId xmlns:a16="http://schemas.microsoft.com/office/drawing/2014/main" id="{9C0944C8-342B-4AE5-83CA-9400A94352B2}"/>
              </a:ext>
            </a:extLst>
          </p:cNvPr>
          <p:cNvSpPr>
            <a:spLocks noGrp="1"/>
          </p:cNvSpPr>
          <p:nvPr>
            <p:ph type="sldNum" sz="quarter" idx="12"/>
            <p:custDataLst>
              <p:tags r:id="rId3"/>
            </p:custDataLst>
          </p:nvPr>
        </p:nvSpPr>
        <p:spPr>
          <a:xfrm>
            <a:off x="6931152" y="6601978"/>
            <a:ext cx="2133600" cy="365125"/>
          </a:xfrm>
        </p:spPr>
        <p:txBody>
          <a:bodyPr/>
          <a:lstStyle/>
          <a:p>
            <a:fld id="{7BB46FD7-EA6F-4AC7-8423-FBC2419AC503}" type="slidenum">
              <a:rPr lang="en-US" smtClean="0"/>
              <a:pPr/>
              <a:t>4</a:t>
            </a:fld>
            <a:endParaRPr lang="en-US" dirty="0"/>
          </a:p>
        </p:txBody>
      </p:sp>
    </p:spTree>
    <p:extLst>
      <p:ext uri="{BB962C8B-B14F-4D97-AF65-F5344CB8AC3E}">
        <p14:creationId xmlns:p14="http://schemas.microsoft.com/office/powerpoint/2010/main" val="3858641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dirty="0"/>
              <a:t>VA Definition of Insanity</a:t>
            </a:r>
          </a:p>
        </p:txBody>
      </p:sp>
      <p:sp>
        <p:nvSpPr>
          <p:cNvPr id="7171" name="Rectangle 3"/>
          <p:cNvSpPr>
            <a:spLocks noGrp="1" noChangeArrowheads="1"/>
          </p:cNvSpPr>
          <p:nvPr>
            <p:ph idx="1"/>
            <p:custDataLst>
              <p:tags r:id="rId2"/>
            </p:custDataLst>
          </p:nvPr>
        </p:nvSpPr>
        <p:spPr>
          <a:xfrm>
            <a:off x="457200" y="2057400"/>
            <a:ext cx="8229600" cy="3916363"/>
          </a:xfrm>
        </p:spPr>
        <p:txBody>
          <a:bodyPr>
            <a:normAutofit/>
          </a:bodyPr>
          <a:lstStyle/>
          <a:p>
            <a:pPr eaLnBrk="1" hangingPunct="1">
              <a:buFont typeface="Wingdings" pitchFamily="2" charset="2"/>
              <a:buNone/>
              <a:defRPr/>
            </a:pPr>
            <a:r>
              <a:rPr lang="en-US" dirty="0">
                <a:latin typeface="+mj-lt"/>
                <a:cs typeface="Times New Roman" panose="02020603050405020304" pitchFamily="18" charset="0"/>
              </a:rPr>
              <a:t>One who, while not mentally defective or constitutionally psychopathic, except when a psychosis has been engrafted upon such basic condition, exhibits (due to disease) a prolonged deviation from his normal method of behavior; or who interferes with the peace of society; or who has so departed from the accepted standards of the community (to which by birth and education he belongs), as to lack the adaptability to make further adjustment to the social customs of the community in which he resides. </a:t>
            </a:r>
          </a:p>
        </p:txBody>
      </p:sp>
      <p:sp>
        <p:nvSpPr>
          <p:cNvPr id="2" name="Slide Number Placeholder 1">
            <a:extLst>
              <a:ext uri="{FF2B5EF4-FFF2-40B4-BE49-F238E27FC236}">
                <a16:creationId xmlns:a16="http://schemas.microsoft.com/office/drawing/2014/main" id="{419F769D-2C23-415D-A864-D327D7C4834A}"/>
              </a:ext>
            </a:extLst>
          </p:cNvPr>
          <p:cNvSpPr>
            <a:spLocks noGrp="1"/>
          </p:cNvSpPr>
          <p:nvPr>
            <p:ph type="sldNum" sz="quarter" idx="12"/>
            <p:custDataLst>
              <p:tags r:id="rId3"/>
            </p:custDataLst>
          </p:nvPr>
        </p:nvSpPr>
        <p:spPr>
          <a:xfrm>
            <a:off x="6931152" y="6601978"/>
            <a:ext cx="2133600" cy="365125"/>
          </a:xfrm>
        </p:spPr>
        <p:txBody>
          <a:bodyPr/>
          <a:lstStyle/>
          <a:p>
            <a:fld id="{7BB46FD7-EA6F-4AC7-8423-FBC2419AC503}" type="slidenum">
              <a:rPr lang="en-US" smtClean="0"/>
              <a:pPr/>
              <a:t>5</a:t>
            </a:fld>
            <a:endParaRPr lang="en-US" dirty="0"/>
          </a:p>
        </p:txBody>
      </p:sp>
    </p:spTree>
    <p:extLst>
      <p:ext uri="{BB962C8B-B14F-4D97-AF65-F5344CB8AC3E}">
        <p14:creationId xmlns:p14="http://schemas.microsoft.com/office/powerpoint/2010/main" val="2092108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dirty="0"/>
              <a:t>Why would someone claim to be insane?</a:t>
            </a:r>
          </a:p>
        </p:txBody>
      </p:sp>
      <p:sp>
        <p:nvSpPr>
          <p:cNvPr id="10243" name="Rectangle 1027"/>
          <p:cNvSpPr>
            <a:spLocks noGrp="1" noChangeArrowheads="1"/>
          </p:cNvSpPr>
          <p:nvPr>
            <p:ph idx="1"/>
            <p:custDataLst>
              <p:tags r:id="rId2"/>
            </p:custDataLst>
          </p:nvPr>
        </p:nvSpPr>
        <p:spPr>
          <a:xfrm>
            <a:off x="457200" y="2057400"/>
            <a:ext cx="8229600" cy="1256071"/>
          </a:xfrm>
        </p:spPr>
        <p:txBody>
          <a:bodyPr>
            <a:normAutofit lnSpcReduction="10000"/>
          </a:bodyPr>
          <a:lstStyle/>
          <a:p>
            <a:pPr eaLnBrk="1" hangingPunct="1">
              <a:buFont typeface="Wingdings" pitchFamily="2" charset="2"/>
              <a:buNone/>
              <a:defRPr/>
            </a:pPr>
            <a:r>
              <a:rPr lang="en-US" dirty="0">
                <a:latin typeface="+mj-lt"/>
                <a:cs typeface="Times New Roman" panose="02020603050405020304" pitchFamily="18" charset="0"/>
              </a:rPr>
              <a:t>If it can be established that a Veteran was insane at the time of the commission of the act or acts that would otherwise result in an adverse character of discharge, line-of-duty or willful misconduct determination, hold that the Veteran </a:t>
            </a:r>
          </a:p>
        </p:txBody>
      </p:sp>
      <p:sp>
        <p:nvSpPr>
          <p:cNvPr id="2" name="Slide Number Placeholder 1">
            <a:extLst>
              <a:ext uri="{FF2B5EF4-FFF2-40B4-BE49-F238E27FC236}">
                <a16:creationId xmlns:a16="http://schemas.microsoft.com/office/drawing/2014/main" id="{77307F22-1248-4EDC-96DD-1897CB22607C}"/>
              </a:ext>
            </a:extLst>
          </p:cNvPr>
          <p:cNvSpPr>
            <a:spLocks noGrp="1"/>
          </p:cNvSpPr>
          <p:nvPr>
            <p:ph type="sldNum" sz="quarter" idx="12"/>
            <p:custDataLst>
              <p:tags r:id="rId3"/>
            </p:custDataLst>
          </p:nvPr>
        </p:nvSpPr>
        <p:spPr>
          <a:xfrm>
            <a:off x="6931152" y="6601978"/>
            <a:ext cx="2133600" cy="365125"/>
          </a:xfrm>
        </p:spPr>
        <p:txBody>
          <a:bodyPr/>
          <a:lstStyle/>
          <a:p>
            <a:fld id="{7BB46FD7-EA6F-4AC7-8423-FBC2419AC503}" type="slidenum">
              <a:rPr lang="en-US" smtClean="0"/>
              <a:pPr/>
              <a:t>6</a:t>
            </a:fld>
            <a:endParaRPr lang="en-US" dirty="0"/>
          </a:p>
        </p:txBody>
      </p:sp>
      <p:sp>
        <p:nvSpPr>
          <p:cNvPr id="3" name="TextBox 2">
            <a:extLst>
              <a:ext uri="{FF2B5EF4-FFF2-40B4-BE49-F238E27FC236}">
                <a16:creationId xmlns:a16="http://schemas.microsoft.com/office/drawing/2014/main" id="{3F0B6012-14DD-4FAF-BB0B-F73884CD1E76}"/>
              </a:ext>
            </a:extLst>
          </p:cNvPr>
          <p:cNvSpPr txBox="1"/>
          <p:nvPr>
            <p:custDataLst>
              <p:tags r:id="rId4"/>
            </p:custDataLst>
          </p:nvPr>
        </p:nvSpPr>
        <p:spPr>
          <a:xfrm>
            <a:off x="467032" y="3313471"/>
            <a:ext cx="8239432" cy="784830"/>
          </a:xfrm>
          <a:prstGeom prst="rect">
            <a:avLst/>
          </a:prstGeom>
          <a:noFill/>
        </p:spPr>
        <p:txBody>
          <a:bodyPr wrap="square" rtlCol="0">
            <a:spAutoFit/>
          </a:bodyPr>
          <a:lstStyle/>
          <a:p>
            <a:pPr marL="225425" lvl="1" indent="-225425">
              <a:spcAft>
                <a:spcPts val="600"/>
              </a:spcAft>
              <a:buClr>
                <a:schemeClr val="tx1"/>
              </a:buClr>
              <a:buFontTx/>
              <a:buChar char="•"/>
              <a:defRPr/>
            </a:pPr>
            <a:r>
              <a:rPr lang="en-US" sz="2000" dirty="0">
                <a:latin typeface="+mj-lt"/>
                <a:cs typeface="Times New Roman" panose="02020603050405020304" pitchFamily="18" charset="0"/>
              </a:rPr>
              <a:t>was without fault, and </a:t>
            </a:r>
          </a:p>
          <a:p>
            <a:pPr marL="225425" lvl="1" indent="-225425">
              <a:spcAft>
                <a:spcPts val="600"/>
              </a:spcAft>
              <a:buClr>
                <a:schemeClr val="tx1"/>
              </a:buClr>
              <a:buFontTx/>
              <a:buChar char="•"/>
              <a:defRPr/>
            </a:pPr>
            <a:r>
              <a:rPr lang="en-US" sz="2000" dirty="0">
                <a:latin typeface="+mj-lt"/>
                <a:cs typeface="Times New Roman" panose="02020603050405020304" pitchFamily="18" charset="0"/>
              </a:rPr>
              <a:t>is not precluded from receiving VA benefits. </a:t>
            </a:r>
          </a:p>
        </p:txBody>
      </p:sp>
    </p:spTree>
    <p:extLst>
      <p:ext uri="{BB962C8B-B14F-4D97-AF65-F5344CB8AC3E}">
        <p14:creationId xmlns:p14="http://schemas.microsoft.com/office/powerpoint/2010/main" val="2774121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dirty="0"/>
              <a:t>How are claims of insanity placed at issue?</a:t>
            </a:r>
          </a:p>
        </p:txBody>
      </p:sp>
      <p:sp>
        <p:nvSpPr>
          <p:cNvPr id="8195" name="Rectangle 3"/>
          <p:cNvSpPr>
            <a:spLocks noGrp="1" noChangeArrowheads="1"/>
          </p:cNvSpPr>
          <p:nvPr>
            <p:ph idx="1"/>
            <p:custDataLst>
              <p:tags r:id="rId2"/>
            </p:custDataLst>
          </p:nvPr>
        </p:nvSpPr>
        <p:spPr>
          <a:xfrm>
            <a:off x="457200" y="2057401"/>
            <a:ext cx="8229600" cy="365126"/>
          </a:xfrm>
        </p:spPr>
        <p:txBody>
          <a:bodyPr>
            <a:normAutofit fontScale="92500" lnSpcReduction="10000"/>
          </a:bodyPr>
          <a:lstStyle/>
          <a:p>
            <a:pPr eaLnBrk="1" hangingPunct="1">
              <a:buFont typeface="Wingdings" pitchFamily="2" charset="2"/>
              <a:buNone/>
              <a:defRPr/>
            </a:pPr>
            <a:r>
              <a:rPr lang="en-US" dirty="0">
                <a:latin typeface="+mj-lt"/>
                <a:cs typeface="Times New Roman" panose="02020603050405020304" pitchFamily="18" charset="0"/>
              </a:rPr>
              <a:t>Insanity is placed at issue in one of the following ways:</a:t>
            </a:r>
          </a:p>
        </p:txBody>
      </p:sp>
      <p:sp>
        <p:nvSpPr>
          <p:cNvPr id="2" name="Slide Number Placeholder 1">
            <a:extLst>
              <a:ext uri="{FF2B5EF4-FFF2-40B4-BE49-F238E27FC236}">
                <a16:creationId xmlns:a16="http://schemas.microsoft.com/office/drawing/2014/main" id="{78FBADE9-41FA-47B5-BC3E-105A7F0DA067}"/>
              </a:ext>
            </a:extLst>
          </p:cNvPr>
          <p:cNvSpPr>
            <a:spLocks noGrp="1"/>
          </p:cNvSpPr>
          <p:nvPr>
            <p:ph type="sldNum" sz="quarter" idx="12"/>
            <p:custDataLst>
              <p:tags r:id="rId3"/>
            </p:custDataLst>
          </p:nvPr>
        </p:nvSpPr>
        <p:spPr>
          <a:xfrm>
            <a:off x="6931152" y="6601978"/>
            <a:ext cx="2133600" cy="365125"/>
          </a:xfrm>
        </p:spPr>
        <p:txBody>
          <a:bodyPr/>
          <a:lstStyle/>
          <a:p>
            <a:fld id="{7BB46FD7-EA6F-4AC7-8423-FBC2419AC503}" type="slidenum">
              <a:rPr lang="en-US" smtClean="0"/>
              <a:pPr/>
              <a:t>7</a:t>
            </a:fld>
            <a:endParaRPr lang="en-US" dirty="0"/>
          </a:p>
        </p:txBody>
      </p:sp>
      <p:sp>
        <p:nvSpPr>
          <p:cNvPr id="3" name="TextBox 2">
            <a:extLst>
              <a:ext uri="{FF2B5EF4-FFF2-40B4-BE49-F238E27FC236}">
                <a16:creationId xmlns:a16="http://schemas.microsoft.com/office/drawing/2014/main" id="{C0D2845B-229E-4BAC-B025-8AB995F33213}"/>
              </a:ext>
            </a:extLst>
          </p:cNvPr>
          <p:cNvSpPr txBox="1"/>
          <p:nvPr>
            <p:custDataLst>
              <p:tags r:id="rId4"/>
            </p:custDataLst>
          </p:nvPr>
        </p:nvSpPr>
        <p:spPr>
          <a:xfrm>
            <a:off x="471948" y="2422527"/>
            <a:ext cx="8239433" cy="1785104"/>
          </a:xfrm>
          <a:prstGeom prst="rect">
            <a:avLst/>
          </a:prstGeom>
          <a:noFill/>
        </p:spPr>
        <p:txBody>
          <a:bodyPr wrap="square" rtlCol="0">
            <a:spAutoFit/>
          </a:bodyPr>
          <a:lstStyle/>
          <a:p>
            <a:pPr marL="225425" lvl="1" indent="-225425">
              <a:spcAft>
                <a:spcPts val="600"/>
              </a:spcAft>
              <a:buFontTx/>
              <a:buChar char="•"/>
              <a:defRPr/>
            </a:pPr>
            <a:r>
              <a:rPr lang="en-US" sz="2000" dirty="0">
                <a:latin typeface="+mj-lt"/>
                <a:cs typeface="Times New Roman" panose="02020603050405020304" pitchFamily="18" charset="0"/>
              </a:rPr>
              <a:t>by specific allegation of the Veteran or an authorized representative, or</a:t>
            </a:r>
          </a:p>
          <a:p>
            <a:pPr marL="225425" lvl="1" indent="-225425">
              <a:spcAft>
                <a:spcPts val="600"/>
              </a:spcAft>
              <a:buFontTx/>
              <a:buChar char="•"/>
              <a:defRPr/>
            </a:pPr>
            <a:r>
              <a:rPr lang="en-US" sz="2000" dirty="0">
                <a:latin typeface="+mj-lt"/>
                <a:cs typeface="Times New Roman" panose="02020603050405020304" pitchFamily="18" charset="0"/>
              </a:rPr>
              <a:t>by the Veterans Service Representative (VSR) if the evidence indicates the possibility of insanity, or</a:t>
            </a:r>
          </a:p>
          <a:p>
            <a:pPr marL="225425" lvl="1" indent="-225425">
              <a:spcAft>
                <a:spcPts val="600"/>
              </a:spcAft>
              <a:buFontTx/>
              <a:buChar char="•"/>
              <a:defRPr/>
            </a:pPr>
            <a:r>
              <a:rPr lang="en-US" sz="2000" dirty="0">
                <a:latin typeface="+mj-lt"/>
                <a:cs typeface="Times New Roman" panose="02020603050405020304" pitchFamily="18" charset="0"/>
              </a:rPr>
              <a:t>if suicidal death occurs in service.  </a:t>
            </a:r>
          </a:p>
        </p:txBody>
      </p:sp>
    </p:spTree>
    <p:extLst>
      <p:ext uri="{BB962C8B-B14F-4D97-AF65-F5344CB8AC3E}">
        <p14:creationId xmlns:p14="http://schemas.microsoft.com/office/powerpoint/2010/main" val="3324890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dirty="0"/>
              <a:t>Does a determination of insanity </a:t>
            </a:r>
            <a:br>
              <a:rPr lang="en-US" dirty="0"/>
            </a:br>
            <a:r>
              <a:rPr lang="en-US" dirty="0"/>
              <a:t>require 5103 notice?</a:t>
            </a:r>
          </a:p>
        </p:txBody>
      </p:sp>
      <p:sp>
        <p:nvSpPr>
          <p:cNvPr id="13315" name="Rectangle 3"/>
          <p:cNvSpPr>
            <a:spLocks noGrp="1" noChangeArrowheads="1"/>
          </p:cNvSpPr>
          <p:nvPr>
            <p:ph idx="1"/>
            <p:custDataLst>
              <p:tags r:id="rId2"/>
            </p:custDataLst>
          </p:nvPr>
        </p:nvSpPr>
        <p:spPr>
          <a:xfrm>
            <a:off x="457200" y="2057400"/>
            <a:ext cx="8229600" cy="1796845"/>
          </a:xfrm>
        </p:spPr>
        <p:txBody>
          <a:bodyPr/>
          <a:lstStyle/>
          <a:p>
            <a:pPr eaLnBrk="1" hangingPunct="1">
              <a:buFont typeface="Wingdings" pitchFamily="2" charset="2"/>
              <a:buNone/>
              <a:defRPr/>
            </a:pPr>
            <a:r>
              <a:rPr lang="en-US" dirty="0">
                <a:latin typeface="+mj-lt"/>
                <a:cs typeface="Times New Roman" panose="02020603050405020304" pitchFamily="18" charset="0"/>
              </a:rPr>
              <a:t>Yes, it does.  Under the Veterans Claims Assistance Act of 2000, the duty to assist applies to all claimants, regardless of establishment of Veteran status.</a:t>
            </a:r>
          </a:p>
          <a:p>
            <a:pPr eaLnBrk="1" hangingPunct="1">
              <a:buFont typeface="Wingdings" pitchFamily="2" charset="2"/>
              <a:buNone/>
              <a:defRPr/>
            </a:pPr>
            <a:r>
              <a:rPr lang="en-US" i="1" dirty="0">
                <a:latin typeface="+mj-lt"/>
                <a:cs typeface="Times New Roman" panose="02020603050405020304" pitchFamily="18" charset="0"/>
              </a:rPr>
              <a:t>		* Dennis v Nicholson</a:t>
            </a:r>
          </a:p>
          <a:p>
            <a:pPr eaLnBrk="1" hangingPunct="1">
              <a:buFont typeface="Wingdings" pitchFamily="2" charset="2"/>
              <a:buNone/>
              <a:defRPr/>
            </a:pPr>
            <a:r>
              <a:rPr lang="en-US" i="1" dirty="0">
                <a:latin typeface="+mj-lt"/>
                <a:cs typeface="Times New Roman" panose="02020603050405020304" pitchFamily="18" charset="0"/>
              </a:rPr>
              <a:t>		* Gardner v Shinseki  </a:t>
            </a:r>
          </a:p>
        </p:txBody>
      </p:sp>
      <p:sp>
        <p:nvSpPr>
          <p:cNvPr id="10244" name="Rectangle 5"/>
          <p:cNvSpPr>
            <a:spLocks noChangeArrowheads="1"/>
          </p:cNvSpPr>
          <p:nvPr>
            <p:custDataLst>
              <p:tags r:id="rId3"/>
            </p:custDataLst>
          </p:nvPr>
        </p:nvSpPr>
        <p:spPr bwMode="auto">
          <a:xfrm>
            <a:off x="222250" y="2759869"/>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en-US" sz="1800">
              <a:latin typeface="Times New Roman" pitchFamily="18" charset="0"/>
            </a:endParaRPr>
          </a:p>
        </p:txBody>
      </p:sp>
      <p:pic>
        <p:nvPicPr>
          <p:cNvPr id="10245" name="Picture 11" descr="C:\Program Files\Common Files\Microsoft Shared\Clipart\cagcat50\BD04914_.WMF"/>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auto">
          <a:xfrm>
            <a:off x="4572000" y="3459039"/>
            <a:ext cx="3547334" cy="241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2B7575B-0BD0-4EC2-B961-FF39CC536D86}"/>
              </a:ext>
            </a:extLst>
          </p:cNvPr>
          <p:cNvSpPr>
            <a:spLocks noGrp="1"/>
          </p:cNvSpPr>
          <p:nvPr>
            <p:ph type="sldNum" sz="quarter" idx="12"/>
            <p:custDataLst>
              <p:tags r:id="rId5"/>
            </p:custDataLst>
          </p:nvPr>
        </p:nvSpPr>
        <p:spPr>
          <a:xfrm>
            <a:off x="6931152" y="6601978"/>
            <a:ext cx="2133600" cy="365125"/>
          </a:xfrm>
        </p:spPr>
        <p:txBody>
          <a:bodyPr/>
          <a:lstStyle/>
          <a:p>
            <a:fld id="{7BB46FD7-EA6F-4AC7-8423-FBC2419AC503}" type="slidenum">
              <a:rPr lang="en-US" smtClean="0"/>
              <a:pPr/>
              <a:t>8</a:t>
            </a:fld>
            <a:endParaRPr lang="en-US" dirty="0"/>
          </a:p>
        </p:txBody>
      </p:sp>
    </p:spTree>
    <p:extLst>
      <p:ext uri="{BB962C8B-B14F-4D97-AF65-F5344CB8AC3E}">
        <p14:creationId xmlns:p14="http://schemas.microsoft.com/office/powerpoint/2010/main" val="94589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custDataLst>
              <p:tags r:id="rId1"/>
            </p:custDataLst>
          </p:nvPr>
        </p:nvSpPr>
        <p:spPr>
          <a:xfrm>
            <a:off x="0" y="793631"/>
            <a:ext cx="9144000" cy="1086867"/>
          </a:xfrm>
        </p:spPr>
        <p:txBody>
          <a:bodyPr>
            <a:normAutofit/>
          </a:bodyPr>
          <a:lstStyle/>
          <a:p>
            <a:pPr eaLnBrk="1" hangingPunct="1">
              <a:defRPr/>
            </a:pPr>
            <a:r>
              <a:rPr lang="en-US" dirty="0"/>
              <a:t>What type of development is required?</a:t>
            </a:r>
          </a:p>
        </p:txBody>
      </p:sp>
      <p:sp>
        <p:nvSpPr>
          <p:cNvPr id="14339" name="Rectangle 3"/>
          <p:cNvSpPr>
            <a:spLocks noGrp="1" noChangeArrowheads="1"/>
          </p:cNvSpPr>
          <p:nvPr>
            <p:ph idx="1"/>
            <p:custDataLst>
              <p:tags r:id="rId2"/>
            </p:custDataLst>
          </p:nvPr>
        </p:nvSpPr>
        <p:spPr>
          <a:xfrm>
            <a:off x="457200" y="2057400"/>
            <a:ext cx="8229600" cy="3916363"/>
          </a:xfrm>
        </p:spPr>
        <p:txBody>
          <a:bodyPr>
            <a:normAutofit/>
          </a:bodyPr>
          <a:lstStyle/>
          <a:p>
            <a:pPr marL="225425" indent="-225425" eaLnBrk="1" hangingPunct="1">
              <a:defRPr/>
            </a:pPr>
            <a:r>
              <a:rPr lang="en-US" dirty="0">
                <a:latin typeface="+mj-lt"/>
                <a:cs typeface="Times New Roman" panose="02020603050405020304" pitchFamily="18" charset="0"/>
              </a:rPr>
              <a:t>Primary sources of evidence</a:t>
            </a:r>
          </a:p>
          <a:p>
            <a:pPr marL="461963" lvl="1" indent="-236538" eaLnBrk="1" hangingPunct="1">
              <a:buSzTx/>
              <a:buFontTx/>
              <a:buChar char="•"/>
              <a:defRPr/>
            </a:pPr>
            <a:r>
              <a:rPr lang="en-US" dirty="0">
                <a:latin typeface="+mj-lt"/>
                <a:cs typeface="Times New Roman" panose="02020603050405020304" pitchFamily="18" charset="0"/>
              </a:rPr>
              <a:t>Service treatment records (STRs)</a:t>
            </a:r>
          </a:p>
          <a:p>
            <a:pPr marL="461963" lvl="1" indent="-236538" eaLnBrk="1" hangingPunct="1">
              <a:buSzTx/>
              <a:buFontTx/>
              <a:buChar char="•"/>
              <a:defRPr/>
            </a:pPr>
            <a:r>
              <a:rPr lang="en-US" dirty="0">
                <a:latin typeface="+mj-lt"/>
                <a:cs typeface="Times New Roman" panose="02020603050405020304" pitchFamily="18" charset="0"/>
              </a:rPr>
              <a:t>Official military personnel file (OMPF)</a:t>
            </a:r>
          </a:p>
          <a:p>
            <a:pPr marL="225425" indent="-225425" eaLnBrk="1" hangingPunct="1">
              <a:defRPr/>
            </a:pPr>
            <a:r>
              <a:rPr lang="en-US" dirty="0">
                <a:latin typeface="+mj-lt"/>
                <a:cs typeface="Times New Roman" panose="02020603050405020304" pitchFamily="18" charset="0"/>
              </a:rPr>
              <a:t>Secondary sources of evidence</a:t>
            </a:r>
          </a:p>
          <a:p>
            <a:pPr marL="461963" lvl="1" indent="-236538" eaLnBrk="1" hangingPunct="1">
              <a:buSzTx/>
              <a:buFontTx/>
              <a:buChar char="•"/>
              <a:defRPr/>
            </a:pPr>
            <a:r>
              <a:rPr lang="en-US" dirty="0">
                <a:latin typeface="+mj-lt"/>
                <a:cs typeface="Times New Roman" panose="02020603050405020304" pitchFamily="18" charset="0"/>
              </a:rPr>
              <a:t>Facts and Circumstances surrounding discharge</a:t>
            </a:r>
          </a:p>
          <a:p>
            <a:pPr marL="688975" lvl="2" indent="-227013" eaLnBrk="1" hangingPunct="1">
              <a:buSzPct val="80000"/>
              <a:buFontTx/>
              <a:buChar char="•"/>
              <a:defRPr/>
            </a:pPr>
            <a:r>
              <a:rPr lang="en-US" dirty="0">
                <a:latin typeface="+mj-lt"/>
                <a:cs typeface="Times New Roman" panose="02020603050405020304" pitchFamily="18" charset="0"/>
              </a:rPr>
              <a:t>transcripts of court-martial</a:t>
            </a:r>
          </a:p>
          <a:p>
            <a:pPr marL="688975" lvl="2" indent="-227013" eaLnBrk="1" hangingPunct="1">
              <a:buSzPct val="80000"/>
              <a:buFontTx/>
              <a:buChar char="•"/>
              <a:defRPr/>
            </a:pPr>
            <a:r>
              <a:rPr lang="en-US" dirty="0">
                <a:latin typeface="+mj-lt"/>
                <a:cs typeface="Times New Roman" panose="02020603050405020304" pitchFamily="18" charset="0"/>
              </a:rPr>
              <a:t>board proceedings</a:t>
            </a:r>
          </a:p>
          <a:p>
            <a:pPr marL="461963" lvl="1" indent="-236538" eaLnBrk="1" hangingPunct="1">
              <a:buSzTx/>
              <a:buFontTx/>
              <a:buChar char="•"/>
              <a:defRPr/>
            </a:pPr>
            <a:r>
              <a:rPr lang="en-US" dirty="0">
                <a:latin typeface="+mj-lt"/>
                <a:cs typeface="Times New Roman" panose="02020603050405020304" pitchFamily="18" charset="0"/>
              </a:rPr>
              <a:t>Clinical/Mental health records </a:t>
            </a:r>
          </a:p>
          <a:p>
            <a:pPr marL="461963" lvl="1" indent="-236538" eaLnBrk="1" hangingPunct="1">
              <a:buSzTx/>
              <a:buFontTx/>
              <a:buChar char="•"/>
              <a:defRPr/>
            </a:pPr>
            <a:r>
              <a:rPr lang="en-US" dirty="0">
                <a:latin typeface="+mj-lt"/>
                <a:cs typeface="Times New Roman" panose="02020603050405020304" pitchFamily="18" charset="0"/>
              </a:rPr>
              <a:t>Police reports</a:t>
            </a:r>
          </a:p>
          <a:p>
            <a:pPr marL="461963" lvl="1" indent="-236538" eaLnBrk="1" hangingPunct="1">
              <a:buSzTx/>
              <a:buFontTx/>
              <a:buChar char="•"/>
              <a:defRPr/>
            </a:pPr>
            <a:r>
              <a:rPr lang="en-US" dirty="0">
                <a:latin typeface="+mj-lt"/>
                <a:cs typeface="Times New Roman" panose="02020603050405020304" pitchFamily="18" charset="0"/>
              </a:rPr>
              <a:t>Witness statements </a:t>
            </a:r>
          </a:p>
        </p:txBody>
      </p:sp>
      <p:sp>
        <p:nvSpPr>
          <p:cNvPr id="2" name="Slide Number Placeholder 1">
            <a:extLst>
              <a:ext uri="{FF2B5EF4-FFF2-40B4-BE49-F238E27FC236}">
                <a16:creationId xmlns:a16="http://schemas.microsoft.com/office/drawing/2014/main" id="{C911182D-9150-4FD8-A2F4-98E0F1516B55}"/>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9</a:t>
            </a:fld>
            <a:endParaRPr lang="en-US" dirty="0"/>
          </a:p>
        </p:txBody>
      </p:sp>
    </p:spTree>
    <p:extLst>
      <p:ext uri="{BB962C8B-B14F-4D97-AF65-F5344CB8AC3E}">
        <p14:creationId xmlns:p14="http://schemas.microsoft.com/office/powerpoint/2010/main" val="32480989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DUMMYTAG" val="&lt;DummyForForceWrite&gt;&lt;/DummyForForceWrite&gt;"/>
  <p:tag name="HTML_SHAPEINFO" val="&lt;ThreeDShapeInfo&gt;&lt;uuid val=&quot;{30A2D751-626D-4632-A722-96B60E44293B}&quot;/&gt;&lt;isInvalidForFieldText val=&quot;0&quot;/&gt;&lt;Image&gt;&lt;filename val=&quot;C:\Users\User\AppData\Local\Temp\CP34681852125Session\CPTrustFolder34681852125\PPTImport346881479406\data\asimages\{30A2D751-626D-4632-A722-96B60E44293B}_1.png&quot;/&gt;&lt;left val=&quot;71&quot;/&gt;&lt;top val=&quot;288&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BCA86DFC-A64D-40DE-99A3-05492C5FB213}&quot;/&gt;&lt;isInvalidForFieldText val=&quot;0&quot;/&gt;&lt;Image&gt;&lt;filename val=&quot;C:\Users\User\AppData\Local\Temp\CP34681852125Session\CPTrustFolder34681852125\PPTImport346881479406\data\asimages\{BCA86DFC-A64D-40DE-99A3-05492C5FB213}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86CECDCE-FFDE-4E22-A986-8CBE1786945E}&quot;/&gt;&lt;isInvalidForFieldText val=&quot;0&quot;/&gt;&lt;Image&gt;&lt;filename val=&quot;C:\Users\User\AppData\Local\Temp\CP34681852125Session\CPTrustFolder34681852125\PPTImport346881479406\data\asimages\{86CECDCE-FFDE-4E22-A986-8CBE1786945E}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90B06E8-EE37-43DA-A5B3-72EA017EB9BD}&quot;/&gt;&lt;isInvalidForFieldText val=&quot;0&quot;/&gt;&lt;Image&gt;&lt;filename val=&quot;C:\Users\User\AppData\Local\Temp\CP34681852125Session\CPTrustFolder34681852125\PPTImport346881479406\data\asimages\{990B06E8-EE37-43DA-A5B3-72EA017EB9BD}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7&quot;/&gt;&lt;lineCharCount val=&quot;66&quot;/&gt;&lt;lineCharCount val=&quot;14&quot;/&gt;&lt;lineCharCount val=&quot;68&quot;/&gt;&lt;lineCharCount val=&quot;23&quot;/&gt;&lt;lineCharCount val=&quot;63&quot;/&gt;&lt;lineCharCount val=&quot;66&quot;/&gt;&lt;lineCharCount val=&quot;18&quot;/&gt;&lt;lineCharCount val=&quot;41&quot;/&gt;&lt;/TableIndex&gt;&lt;/ShapeTextInfo&gt;"/>
  <p:tag name="HTML_SHAPEINFO" val="&lt;ThreeDShapeInfo&gt;&lt;uuid val=&quot;{40BB3A4D-1ACF-4934-BA9A-FA925EB0D093}&quot;/&gt;&lt;isInvalidForFieldText val=&quot;0&quot;/&gt;&lt;Image&gt;&lt;filename val=&quot;C:\Users\User\AppData\Local\Temp\CP34681852125Session\CPTrustFolder34681852125\PPTImport346881479406\data\asimages\{40BB3A4D-1ACF-4934-BA9A-FA925EB0D093}_2.png&quot;/&gt;&lt;left val=&quot;42&quot;/&gt;&lt;top val=&quot;212&quot;/&gt;&lt;width val=&quot;87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8878DA8-7FD1-46FB-BCCB-9226B66516D8}&quot;/&gt;&lt;isInvalidForFieldText val=&quot;0&quot;/&gt;&lt;Image&gt;&lt;filename val=&quot;C:\Users\User\AppData\Local\Temp\CP34681852125Session\CPTrustFolder34681852125\PPTImport346881479406\data\asimages\{98878DA8-7FD1-46FB-BCCB-9226B66516D8}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A7DD019-28B7-48C7-B619-821D3998C1AD}&quot;/&gt;&lt;isInvalidForFieldText val=&quot;0&quot;/&gt;&lt;Image&gt;&lt;filename val=&quot;C:\Users\User\AppData\Local\Temp\CP34681852125Session\CPTrustFolder34681852125\PPTImport346881479406\data\asimages\{4A7DD019-28B7-48C7-B619-821D3998C1AD}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1&quot;/&gt;&lt;lineCharCount val=&quot;67&quot;/&gt;&lt;lineCharCount val=&quot;58&quot;/&gt;&lt;lineCharCount val=&quot;40&quot;/&gt;&lt;lineCharCount val=&quot;68&quot;/&gt;&lt;lineCharCount val=&quot;60&quot;/&gt;&lt;lineCharCount val=&quot;70&quot;/&gt;&lt;lineCharCount val=&quot;19&quot;/&gt;&lt;/TableIndex&gt;&lt;/ShapeTextInfo&gt;"/>
  <p:tag name="HTML_SHAPEINFO" val="&lt;ThreeDShapeInfo&gt;&lt;uuid val=&quot;{5A9D2C9D-86BD-4243-96D3-6A0D0115AB1A}&quot;/&gt;&lt;isInvalidForFieldText val=&quot;0&quot;/&gt;&lt;Image&gt;&lt;filename val=&quot;C:\Users\User\AppData\Local\Temp\CP34681852125Session\CPTrustFolder34681852125\PPTImport346881479406\data\asimages\{5A9D2C9D-86BD-4243-96D3-6A0D0115AB1A}_3.png&quot;/&gt;&lt;left val=&quot;42&quot;/&gt;&lt;top val=&quot;212&quot;/&gt;&lt;width val=&quot;872&quot;/&gt;&lt;height val=&quot;41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EA15D3E-DDF8-40EB-99CF-A4564F3B90D3}&quot;/&gt;&lt;isInvalidForFieldText val=&quot;0&quot;/&gt;&lt;Image&gt;&lt;filename val=&quot;C:\Users\User\AppData\Local\Temp\CP34681852125Session\CPTrustFolder34681852125\PPTImport346881479406\data\asimages\{4EA15D3E-DDF8-40EB-99CF-A4564F3B90D3}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75D52084-C294-4FB8-82DC-60EBE5E0D8B6}&quot;/&gt;&lt;isInvalidForFieldText val=&quot;0&quot;/&gt;&lt;Image&gt;&lt;filename val=&quot;C:\Users\User\AppData\Local\Temp\CP34681852125Session\CPTrustFolder34681852125\PPTImport346881479406\data\asimages\{75D52084-C294-4FB8-82DC-60EBE5E0D8B6}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59&quot;/&gt;&lt;/TableIndex&gt;&lt;/ShapeTextInfo&gt;"/>
  <p:tag name="HTML_SHAPEINFO" val="&lt;ThreeDShapeInfo&gt;&lt;uuid val=&quot;{F4390D82-CB6F-426D-8D8A-38337C9DC397}&quot;/&gt;&lt;isInvalidForFieldText val=&quot;0&quot;/&gt;&lt;Image&gt;&lt;filename val=&quot;C:\Users\User\AppData\Local\Temp\CP34681852125Session\CPTrustFolder34681852125\PPTImport346881479406\data\asimages\{F4390D82-CB6F-426D-8D8A-38337C9DC397}_4.png&quot;/&gt;&lt;left val=&quot;40&quot;/&gt;&lt;top val=&quot;212&quot;/&gt;&lt;width val=&quot;871&quot;/&gt;&lt;height val=&quot;41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9931DFD-692D-460C-B973-A78AFBC26B18}&quot;/&gt;&lt;isInvalidForFieldText val=&quot;0&quot;/&gt;&lt;Image&gt;&lt;filename val=&quot;C:\Users\User\AppData\Local\Temp\CP34681852125Session\CPTrustFolder34681852125\PPTImport346881479406\data\asimages\{59931DFD-692D-460C-B973-A78AFBC26B18}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72CCAF8B-A93C-432D-B9E9-0D7A34B909DA}&quot;/&gt;&lt;isInvalidForFieldText val=&quot;0&quot;/&gt;&lt;Image&gt;&lt;filename val=&quot;C:\Users\User\AppData\Local\Temp\CP34681852125Session\CPTrustFolder34681852125\PPTImport346881479406\data\asimages\{72CCAF8B-A93C-432D-B9E9-0D7A34B909DA}_5.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2&quot;/&gt;&lt;lineCharCount val=&quot;59&quot;/&gt;&lt;lineCharCount val=&quot;68&quot;/&gt;&lt;lineCharCount val=&quot;72&quot;/&gt;&lt;lineCharCount val=&quot;68&quot;/&gt;&lt;lineCharCount val=&quot;74&quot;/&gt;&lt;lineCharCount val=&quot;69&quot;/&gt;&lt;lineCharCount val=&quot;18&quot;/&gt;&lt;/TableIndex&gt;&lt;/ShapeTextInfo&gt;"/>
  <p:tag name="HTML_SHAPEINFO" val="&lt;ThreeDShapeInfo&gt;&lt;uuid val=&quot;{88FAC1D2-6181-4CD0-8E03-1B815356F213}&quot;/&gt;&lt;isInvalidForFieldText val=&quot;0&quot;/&gt;&lt;Image&gt;&lt;filename val=&quot;C:\Users\User\AppData\Local\Temp\CP34681852125Session\CPTrustFolder34681852125\PPTImport346881479406\data\asimages\{88FAC1D2-6181-4CD0-8E03-1B815356F213}_5.png&quot;/&gt;&lt;left val=&quot;40&quot;/&gt;&lt;top val=&quot;212&quot;/&gt;&lt;width val=&quot;877&quot;/&gt;&lt;height val=&quot;41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1693E1F-6377-41F0-A759-3FCD404B0EC0}&quot;/&gt;&lt;isInvalidForFieldText val=&quot;0&quot;/&gt;&lt;Image&gt;&lt;filename val=&quot;C:\Users\User\AppData\Local\Temp\CP34681852125Session\CPTrustFolder34681852125\PPTImport346881479406\data\asimages\{B1693E1F-6377-41F0-A759-3FCD404B0EC0}_5.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F7B8AD29-A228-421F-9EEA-BEAEFAEECF3F}&quot;/&gt;&lt;isInvalidForFieldText val=&quot;0&quot;/&gt;&lt;Image&gt;&lt;filename val=&quot;C:\Users\User\AppData\Local\Temp\CP34681852125Session\CPTrustFolder34681852125\PPTImport346881479406\data\asimages\{F7B8AD29-A228-421F-9EEA-BEAEFAEECF3F}_6.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0&quot;/&gt;&lt;lineCharCount val=&quot;72&quot;/&gt;&lt;lineCharCount val=&quot;74&quot;/&gt;&lt;lineCharCount val=&quot;22&quot;/&gt;&lt;/TableIndex&gt;&lt;/ShapeTextInfo&gt;"/>
  <p:tag name="HTML_SHAPEINFO" val="&lt;ThreeDShapeInfo&gt;&lt;uuid val=&quot;{D26CA3A6-68D8-407F-9ECC-F253044FBC20}&quot;/&gt;&lt;isInvalidForFieldText val=&quot;0&quot;/&gt;&lt;Image&gt;&lt;filename val=&quot;C:\Users\User\AppData\Local\Temp\CP34681852125Session\CPTrustFolder34681852125\PPTImport346881479406\data\asimages\{D26CA3A6-68D8-407F-9ECC-F253044FBC20}_6.png&quot;/&gt;&lt;left val=&quot;40&quot;/&gt;&lt;top val=&quot;212&quot;/&gt;&lt;width val=&quot;875&quot;/&gt;&lt;height val=&quot;153&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FA441C7-5619-4CF0-B40D-626CA599896D}&quot;/&gt;&lt;isInvalidForFieldText val=&quot;0&quot;/&gt;&lt;Image&gt;&lt;filename val=&quot;C:\Users\User\AppData\Local\Temp\CP34681852125Session\CPTrustFolder34681852125\PPTImport346881479406\data\asimages\{4FA441C7-5619-4CF0-B40D-626CA599896D}_6.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45&quot;/&gt;&lt;/TableIndex&gt;&lt;/ShapeTextInfo&gt;"/>
  <p:tag name="HTML_SHAPEINFO" val="&lt;ThreeDShapeInfo&gt;&lt;uuid val=&quot;{E675F93D-7CDC-4A01-9879-3CF9F747986E}&quot;/&gt;&lt;isInvalidForFieldText val=&quot;0&quot;/&gt;&lt;Image&gt;&lt;filename val=&quot;C:\Users\User\AppData\Local\Temp\CP34681852125Session\CPTrustFolder34681852125\PPTImport346881479406\data\asimages\{E675F93D-7CDC-4A01-9879-3CF9F747986E}_6.png&quot;/&gt;&lt;left val=&quot;43&quot;/&gt;&lt;top val=&quot;344&quot;/&gt;&lt;width val=&quot;871&quot;/&gt;&lt;height val=&quot;97&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405BBA2D-1DD8-42BA-8885-DBDD9E270C67}&quot;/&gt;&lt;isInvalidForFieldText val=&quot;0&quot;/&gt;&lt;Image&gt;&lt;filename val=&quot;C:\Users\User\AppData\Local\Temp\CP34681852125Session\CPTrustFolder34681852125\PPTImport346881479406\data\asimages\{405BBA2D-1DD8-42BA-8885-DBDD9E270C67}_7.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44D40EB7-9C10-4425-8B84-3CE96DC34473}&quot;/&gt;&lt;isInvalidForFieldText val=&quot;0&quot;/&gt;&lt;Image&gt;&lt;filename val=&quot;C:\Users\User\AppData\Local\Temp\CP34681852125Session\CPTrustFolder34681852125\PPTImport346881479406\data\asimages\{44D40EB7-9C10-4425-8B84-3CE96DC34473}_7.png&quot;/&gt;&lt;left val=&quot;40&quot;/&gt;&lt;top val=&quot;212&quot;/&gt;&lt;width val=&quot;871&quot;/&gt;&lt;height val=&quot;57&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99A7114-8122-4D45-A931-689B1EC3B35D}&quot;/&gt;&lt;isInvalidForFieldText val=&quot;0&quot;/&gt;&lt;Image&gt;&lt;filename val=&quot;C:\Users\User\AppData\Local\Temp\CP34681852125Session\CPTrustFolder34681852125\PPTImport346881479406\data\asimages\{899A7114-8122-4D45-A931-689B1EC3B35D}_7.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1&quot;/&gt;&lt;lineCharCount val=&quot;3&quot;/&gt;&lt;lineCharCount val=&quot;61&quot;/&gt;&lt;lineCharCount val=&quot;42&quot;/&gt;&lt;lineCharCount val=&quot;38&quot;/&gt;&lt;/TableIndex&gt;&lt;/ShapeTextInfo&gt;"/>
  <p:tag name="HTML_SHAPEINFO" val="&lt;ThreeDShapeInfo&gt;&lt;uuid val=&quot;{C0BC5855-655B-4B82-8167-83F289164A2E}&quot;/&gt;&lt;isInvalidForFieldText val=&quot;0&quot;/&gt;&lt;Image&gt;&lt;filename val=&quot;C:\Users\User\AppData\Local\Temp\CP34681852125Session\CPTrustFolder34681852125\PPTImport346881479406\data\asimages\{C0BC5855-655B-4B82-8167-83F289164A2E}_7.png&quot;/&gt;&lt;left val=&quot;43&quot;/&gt;&lt;top val=&quot;250&quot;/&gt;&lt;width val=&quot;871&quot;/&gt;&lt;height val=&quot;201&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20&quot;/&gt;&lt;/TableIndex&gt;&lt;/ShapeTextInfo&gt;"/>
  <p:tag name="HTML_SHAPEINFO" val="&lt;ThreeDShapeInfo&gt;&lt;uuid val=&quot;{CD8EE97D-C513-43F7-82B2-4FB11DA22CF6}&quot;/&gt;&lt;isInvalidForFieldText val=&quot;0&quot;/&gt;&lt;Image&gt;&lt;filename val=&quot;C:\Users\User\AppData\Local\Temp\CP34681852125Session\CPTrustFolder34681852125\PPTImport346881479406\data\asimages\{CD8EE97D-C513-43F7-82B2-4FB11DA22CF6}_8.png&quot;/&gt;&lt;left val=&quot;0&quot;/&gt;&lt;top val=&quot;76&quot;/&gt;&lt;width val=&quot;961&quot;/&gt;&lt;height val=&quot;124&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9&quot;/&gt;&lt;lineCharCount val=&quot;72&quot;/&gt;&lt;lineCharCount val=&quot;16&quot;/&gt;&lt;lineCharCount val=&quot;23&quot;/&gt;&lt;lineCharCount val=&quot;24&quot;/&gt;&lt;/TableIndex&gt;&lt;/ShapeTextInfo&gt;"/>
  <p:tag name="HTML_SHAPEINFO" val="&lt;ThreeDShapeInfo&gt;&lt;uuid val=&quot;{466F5F75-2378-44DC-B10E-FDB61F82DFE8}&quot;/&gt;&lt;isInvalidForFieldText val=&quot;0&quot;/&gt;&lt;Image&gt;&lt;filename val=&quot;C:\Users\User\AppData\Local\Temp\CP34681852125Session\CPTrustFolder34681852125\PPTImport346881479406\data\asimages\{466F5F75-2378-44DC-B10E-FDB61F82DFE8}_8.png&quot;/&gt;&lt;left val=&quot;40&quot;/&gt;&lt;top val=&quot;212&quot;/&gt;&lt;width val=&quot;871&quot;/&gt;&lt;height val=&quot;201&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AEBDB7-6E37-40D5-8557-3F9FB7BCD8B5}&quot;/&gt;&lt;isInvalidForFieldText val=&quot;0&quot;/&gt;&lt;Image&gt;&lt;filename val=&quot;C:\Users\User\AppData\Local\Temp\CP34681852125Session\CPTrustFolder34681852125\PPTImport346880944218\data\asimages\{76AEBDB7-6E37-40D5-8557-3F9FB7BCD8B5}.png&quot;/&gt;&lt;left val=&quot;479&quot;/&gt;&lt;top val=&quot;362&quot;/&gt;&lt;width val=&quot;373&quot;/&gt;&lt;height val=&quot;25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222E646-8382-4464-83FF-9F77754963AB}&quot;/&gt;&lt;isInvalidForFieldText val=&quot;0&quot;/&gt;&lt;Image&gt;&lt;filename val=&quot;C:\Users\User\AppData\Local\Temp\CP34681852125Session\CPTrustFolder34681852125\PPTImport346881479406\data\asimages\{B222E646-8382-4464-83FF-9F77754963AB}_8.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DEC4B131-177A-4858-AB61-82E645A390E7}&quot;/&gt;&lt;isInvalidForFieldText val=&quot;0&quot;/&gt;&lt;Image&gt;&lt;filename val=&quot;C:\Users\User\AppData\Local\Temp\CP34681852125Session\CPTrustFolder34681852125\PPTImport346881479406\data\asimages\{DEC4B131-177A-4858-AB61-82E645A390E7}_9.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8&quot;/&gt;&lt;lineCharCount val=&quot;33&quot;/&gt;&lt;lineCharCount val=&quot;40&quot;/&gt;&lt;lineCharCount val=&quot;30&quot;/&gt;&lt;lineCharCount val=&quot;46&quot;/&gt;&lt;lineCharCount val=&quot;29&quot;/&gt;&lt;lineCharCount val=&quot;18&quot;/&gt;&lt;lineCharCount val=&quot;32&quot;/&gt;&lt;lineCharCount val=&quot;15&quot;/&gt;&lt;lineCharCount val=&quot;19&quot;/&gt;&lt;/TableIndex&gt;&lt;/ShapeTextInfo&gt;"/>
  <p:tag name="HTML_SHAPEINFO" val="&lt;ThreeDShapeInfo&gt;&lt;uuid val=&quot;{90686B65-AF5F-4ED3-9E11-E4560F34576C}&quot;/&gt;&lt;isInvalidForFieldText val=&quot;0&quot;/&gt;&lt;Image&gt;&lt;filename val=&quot;C:\Users\User\AppData\Local\Temp\CP34681852125Session\CPTrustFolder34681852125\PPTImport346881479406\data\asimages\{90686B65-AF5F-4ED3-9E11-E4560F34576C}_9.png&quot;/&gt;&lt;left val=&quot;42&quot;/&gt;&lt;top val=&quot;212&quot;/&gt;&lt;width val=&quot;870&quot;/&gt;&lt;height val=&quot;41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677A4A4-C1AC-4E36-81C2-58F297466CCE}&quot;/&gt;&lt;isInvalidForFieldText val=&quot;0&quot;/&gt;&lt;Image&gt;&lt;filename val=&quot;C:\Users\User\AppData\Local\Temp\CP34681852125Session\CPTrustFolder34681852125\PPTImport346881479406\data\asimages\{1677A4A4-C1AC-4E36-81C2-58F297466CCE}_9.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23&quot;/&gt;&lt;/TableIndex&gt;&lt;/ShapeTextInfo&gt;"/>
  <p:tag name="HTML_SHAPEINFO" val="&lt;ThreeDShapeInfo&gt;&lt;uuid val=&quot;{A32A9BD6-1938-4CBA-B592-9C9F0967DCFD}&quot;/&gt;&lt;isInvalidForFieldText val=&quot;0&quot;/&gt;&lt;Image&gt;&lt;filename val=&quot;C:\Users\User\AppData\Local\Temp\CP34681852125Session\CPTrustFolder34681852125\PPTImport346881479406\data\asimages\{A32A9BD6-1938-4CBA-B592-9C9F0967DCFD}_10.png&quot;/&gt;&lt;left val=&quot;0&quot;/&gt;&lt;top val=&quot;76&quot;/&gt;&lt;width val=&quot;961&quot;/&gt;&lt;height val=&quot;124&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27&quot;/&gt;&lt;/TableIndex&gt;&lt;/ShapeTextInfo&gt;"/>
  <p:tag name="HTML_SHAPEINFO" val="&lt;ThreeDShapeInfo&gt;&lt;uuid val=&quot;{DE68396F-A746-4A45-8C73-B316A1F368DC}&quot;/&gt;&lt;isInvalidForFieldText val=&quot;0&quot;/&gt;&lt;Image&gt;&lt;filename val=&quot;C:\Users\User\AppData\Local\Temp\CP34681852125Session\CPTrustFolder34681852125\PPTImport346881479406\data\asimages\{DE68396F-A746-4A45-8C73-B316A1F368DC}_10.png&quot;/&gt;&lt;left val=&quot;40&quot;/&gt;&lt;top val=&quot;215&quot;/&gt;&lt;width val=&quot;884&quot;/&gt;&lt;height val=&quot;423&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ThreeDShapeInfo&gt;&lt;uuid val=&quot;{5182D001-046E-426A-B2A0-769C6C33BBA6}&quot;/&gt;&lt;isInvalidForFieldText val=&quot;0&quot;/&gt;&lt;Image&gt;&lt;filename val=&quot;C:\Users\User\AppData\Local\Temp\CP34681852125Session\CPTrustFolder34681852125\PPTImport346881479406\data\asimages\{5182D001-046E-426A-B2A0-769C6C33BBA6}_10.png&quot;/&gt;&lt;left val=&quot;227&quot;/&gt;&lt;top val=&quot;245&quot;/&gt;&lt;width val=&quot;505&quot;/&gt;&lt;height val=&quot;256&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4687A59-3C08-4008-A5BA-D845A28CC9C8}&quot;/&gt;&lt;isInvalidForFieldText val=&quot;0&quot;/&gt;&lt;Image&gt;&lt;filename val=&quot;C:\Users\User\AppData\Local\Temp\CP34681852125Session\CPTrustFolder34681852125\PPTImport346881479406\data\asimages\{B4687A59-3C08-4008-A5BA-D845A28CC9C8}_10.png&quot;/&gt;&lt;left val=&quot;727&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4&quot;/&gt;&lt;lineCharCount val=&quot;29&quot;/&gt;&lt;lineCharCount val=&quot;7&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3&quot;/&gt;&lt;lineCharCount val=&quot;25&quot;/&gt;&lt;/TableIndex&gt;&lt;/ShapeTextInfo&gt;"/>
  <p:tag name="HTML_SHAPEINFO" val="&lt;ThreeDShapeInfo&gt;&lt;uuid val=&quot;{4433A8C9-77B1-4315-9623-0EE42FEF38D5}&quot;/&gt;&lt;isInvalidForFieldText val=&quot;0&quot;/&gt;&lt;Image&gt;&lt;filename val=&quot;C:\Users\User\AppData\Local\Temp\CP34681852125Session\CPTrustFolder34681852125\PPTImport346881479406\data\asimages\{4433A8C9-77B1-4315-9623-0EE42FEF38D5}_11.png&quot;/&gt;&lt;left val=&quot;0&quot;/&gt;&lt;top val=&quot;76&quot;/&gt;&lt;width val=&quot;961&quot;/&gt;&lt;height val=&quot;124&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0&quot;/&gt;&lt;lineCharCount val=&quot;60&quot;/&gt;&lt;lineCharCount val=&quot;71&quot;/&gt;&lt;lineCharCount val=&quot;21&quot;/&gt;&lt;lineCharCount val=&quot;62&quot;/&gt;&lt;lineCharCount val=&quot;60&quot;/&gt;&lt;/TableIndex&gt;&lt;/ShapeTextInfo&gt;"/>
  <p:tag name="HTML_SHAPEINFO" val="&lt;ThreeDShapeInfo&gt;&lt;uuid val=&quot;{82D0A556-42EB-4932-AF2C-2E55D37D73B9}&quot;/&gt;&lt;isInvalidForFieldText val=&quot;0&quot;/&gt;&lt;Image&gt;&lt;filename val=&quot;C:\Users\User\AppData\Local\Temp\CP34681852125Session\CPTrustFolder34681852125\PPTImport346881479406\data\asimages\{82D0A556-42EB-4932-AF2C-2E55D37D73B9}_11.png&quot;/&gt;&lt;left val=&quot;42&quot;/&gt;&lt;top val=&quot;212&quot;/&gt;&lt;width val=&quot;870&quot;/&gt;&lt;height val=&quot;41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46E2A75-9D01-46CB-9880-DD6797D81BF4}&quot;/&gt;&lt;isInvalidForFieldText val=&quot;0&quot;/&gt;&lt;Image&gt;&lt;filename val=&quot;C:\Users\User\AppData\Local\Temp\CP34681852125Session\CPTrustFolder34681852125\PPTImport346881479406\data\asimages\{E46E2A75-9D01-46CB-9880-DD6797D81BF4}_11.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C54DCECA-252D-45BC-84CD-AA3F9C630F73}&quot;/&gt;&lt;isInvalidForFieldText val=&quot;0&quot;/&gt;&lt;Image&gt;&lt;filename val=&quot;C:\Users\User\AppData\Local\Temp\CP34681852125Session\CPTrustFolder34681852125\PPTImport346881479406\data\asimages\{C54DCECA-252D-45BC-84CD-AA3F9C630F73}_12.png&quot;/&gt;&lt;left val=&quot;0&quot;/&gt;&lt;top val=&quot;76&quot;/&gt;&lt;width val=&quot;961&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6&quot;/&gt;&lt;lineCharCount val=&quot;24&quot;/&gt;&lt;lineCharCount val=&quot;16&quot;/&gt;&lt;lineCharCount val=&quot;17&quot;/&gt;&lt;lineCharCount val=&quot;22&quot;/&gt;&lt;lineCharCount val=&quot;24&quot;/&gt;&lt;/TableIndex&gt;&lt;/ShapeTextInfo&gt;"/>
  <p:tag name="HTML_SHAPEINFO" val="&lt;ThreeDShapeInfo&gt;&lt;uuid val=&quot;{8E9C61E5-731C-44C8-AAC4-C212571C724B}&quot;/&gt;&lt;isInvalidForFieldText val=&quot;0&quot;/&gt;&lt;Image&gt;&lt;filename val=&quot;C:\Users\User\AppData\Local\Temp\CP34681852125Session\CPTrustFolder34681852125\PPTImport346881479406\data\asimages\{8E9C61E5-731C-44C8-AAC4-C212571C724B}_12.png&quot;/&gt;&lt;left val=&quot;45&quot;/&gt;&lt;top val=&quot;204&quot;/&gt;&lt;width val=&quot;229&quot;/&gt;&lt;height val=&quot;15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23&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7&quot;/&gt;&lt;lineCharCount val=&quot;27&quot;/&gt;&lt;lineCharCount val=&quot;21&quot;/&gt;&lt;lineCharCount val=&quot;27&quot;/&gt;&lt;lineCharCount val=&quot;24&quot;/&gt;&lt;lineCharCount val=&quot;25&quot;/&gt;&lt;lineCharCount val=&quot;26&quot;/&gt;&lt;lineCharCount val=&quot;8&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33&quot;/&gt;&lt;lineCharCount val=&quot;36&quot;/&gt;&lt;lineCharCount val=&quot;31&quot;/&gt;&lt;lineCharCount val=&quot;35&quot;/&gt;&lt;lineCharCount val=&quot;38&quot;/&gt;&lt;lineCharCount val=&quot;11&quot;/&gt;&lt;/TableIndex&gt;&lt;/ShapeTextInfo&gt;"/>
  <p:tag name="HTML_SHAPEINFO" val="&lt;ThreeDShapeInfo&gt;&lt;uuid val=&quot;{4A1166A6-5225-4307-993A-20EC5AFB4CAA}&quot;/&gt;&lt;isInvalidForFieldText val=&quot;0&quot;/&gt;&lt;Image&gt;&lt;filename val=&quot;C:\Users\User\AppData\Local\Temp\CP34681852125Session\CPTrustFolder34681852125\PPTImport346881479406\data\asimages\{4A1166A6-5225-4307-993A-20EC5AFB4CAA}_12.png&quot;/&gt;&lt;left val=&quot;487&quot;/&gt;&lt;top val=&quot;235&quot;/&gt;&lt;width val=&quot;468&quot;/&gt;&lt;height val=&quot;220&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6&quot;/&gt;&lt;lineCharCount val=&quot;48&quot;/&gt;&lt;lineCharCount val=&quot;40&quot;/&gt;&lt;lineCharCount val=&quot;47&quot;/&gt;&lt;lineCharCount val=&quot;6&quot;/&gt;&lt;/TableIndex&gt;&lt;/ShapeTextInfo&gt;"/>
  <p:tag name="HTML_SHAPEINFO" val="&lt;ThreeDShapeInfo&gt;&lt;uuid val=&quot;{3DBC5B3A-18AD-4D2D-8F40-3718585E84E7}&quot;/&gt;&lt;isInvalidForFieldText val=&quot;0&quot;/&gt;&lt;Image&gt;&lt;filename val=&quot;C:\Users\User\AppData\Local\Temp\CP34681852125Session\CPTrustFolder34681852125\PPTImport346881479406\data\asimages\{3DBC5B3A-18AD-4D2D-8F40-3718585E84E7}_12.png&quot;/&gt;&lt;left val=&quot;358&quot;/&gt;&lt;top val=&quot;447&quot;/&gt;&lt;width val=&quot;592&quot;/&gt;&lt;height val=&quot;166&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D5BC1130-032D-421A-A901-34C80FACB314}&quot;/&gt;&lt;isInvalidForFieldText val=&quot;0&quot;/&gt;&lt;Image&gt;&lt;filename val=&quot;C:\Users\User\AppData\Local\Temp\CP34681852125Session\CPTrustFolder34681852125\PPTImport346881479406\data\asimages\{D5BC1130-032D-421A-A901-34C80FACB314}_12.png&quot;/&gt;&lt;left val=&quot;84&quot;/&gt;&lt;top val=&quot;368&quot;/&gt;&lt;width val=&quot;57&quot;/&gt;&lt;height val=&quot;40&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837BE16-618E-42EF-A7EF-2A3CF724D5BC}&quot;/&gt;&lt;isInvalidForFieldText val=&quot;0&quot;/&gt;&lt;Image&gt;&lt;filename val=&quot;C:\Users\User\AppData\Local\Temp\CP34681852125Session\CPTrustFolder34681852125\PPTImport346881479406\data\asimages\{4837BE16-618E-42EF-A7EF-2A3CF724D5BC}_12.png&quot;/&gt;&lt;left val=&quot;311&quot;/&gt;&lt;top val=&quot;288&quot;/&gt;&lt;width val=&quot;57&quot;/&gt;&lt;height val=&quot;40&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9825ADB-4A45-4865-9423-AD7F4ED89FE8}&quot;/&gt;&lt;isInvalidForFieldText val=&quot;0&quot;/&gt;&lt;Image&gt;&lt;filename val=&quot;C:\Users\User\AppData\Local\Temp\CP34681852125Session\CPTrustFolder34681852125\PPTImport346881479406\data\asimages\{29825ADB-4A45-4865-9423-AD7F4ED89FE8}_12.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5&quot;/&gt;&lt;lineCharCount val=&quot;24&quot;/&gt;&lt;lineCharCount val=&quot;26&quot;/&gt;&lt;lineCharCount val=&quot;25&quot;/&gt;&lt;/TableIndex&gt;&lt;/ShapeTextInfo&gt;"/>
  <p:tag name="HTML_SHAPEINFO" val="&lt;ThreeDShapeInfo&gt;&lt;uuid val=&quot;{15927860-E332-49B9-98A1-041BC1EA0C70}&quot;/&gt;&lt;isInvalidForFieldText val=&quot;0&quot;/&gt;&lt;Image&gt;&lt;filename val=&quot;C:\Users\User\AppData\Local\Temp\CP34681852125Session\CPTrustFolder34681852125\PPTImport346881479406\data\asimages\{15927860-E332-49B9-98A1-041BC1EA0C70}_13.png&quot;/&gt;&lt;left val=&quot;210&quot;/&gt;&lt;top val=&quot;262&quot;/&gt;&lt;width val=&quot;268&quot;/&gt;&lt;height val=&quot;12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ThreeDShapeInfo&gt;&lt;uuid val=&quot;{5F8592EB-5F7A-418C-8AEF-8A0EC8BBE1C8}&quot;/&gt;&lt;isInvalidForFieldText val=&quot;0&quot;/&gt;&lt;Image&gt;&lt;filename val=&quot;C:\Users\User\AppData\Local\Temp\CP34681852125Session\CPTrustFolder34681852125\PPTImport346881479406\data\asimages\{5F8592EB-5F7A-418C-8AEF-8A0EC8BBE1C8}_13.png&quot;/&gt;&lt;left val=&quot;475&quot;/&gt;&lt;top val=&quot;386&quot;/&gt;&lt;width val=&quot;338&quot;/&gt;&lt;height val=&quot;199&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ThreeDShapeInfo&gt;&lt;uuid val=&quot;{C1B08344-2CD8-4414-9EE6-C686E1BF632D}&quot;/&gt;&lt;isInvalidForFieldText val=&quot;0&quot;/&gt;&lt;Image&gt;&lt;filename val=&quot;C:\Users\User\AppData\Local\Temp\CP34681852125Session\CPTrustFolder34681852125\PPTImport346881479406\data\asimages\{C1B08344-2CD8-4414-9EE6-C686E1BF632D}_13.png&quot;/&gt;&lt;left val=&quot;55&quot;/&gt;&lt;top val=&quot;362&quot;/&gt;&lt;width val=&quot;417&quot;/&gt;&lt;height val=&quot;223&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48B7215C-9387-4258-A05D-4DB91ECA9451}&quot;/&gt;&lt;isInvalidForFieldText val=&quot;0&quot;/&gt;&lt;Image&gt;&lt;filename val=&quot;C:\Users\User\AppData\Local\Temp\CP34681852125Session\CPTrustFolder34681852125\PPTImport346881479406\data\asimages\{48B7215C-9387-4258-A05D-4DB91ECA9451}_13.png&quot;/&gt;&lt;left val=&quot;0&quot;/&gt;&lt;top val=&quot;76&quot;/&gt;&lt;width val=&quot;961&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8&quot;/&gt;&lt;lineCharCount val=&quot;34&quot;/&gt;&lt;lineCharCount val=&quot;25&quot;/&gt;&lt;lineCharCount val=&quot;31&quot;/&gt;&lt;lineCharCount val=&quot;33&quot;/&gt;&lt;lineCharCount val=&quot;32&quot;/&gt;&lt;lineCharCount val=&quot;19&quot;/&gt;&lt;/TableIndex&gt;&lt;/ShapeTextInfo&gt;"/>
  <p:tag name="HTML_SHAPEINFO" val="&lt;ThreeDShapeInfo&gt;&lt;uuid val=&quot;{AD5F730F-0278-4C03-8534-3082527DCC17}&quot;/&gt;&lt;isInvalidForFieldText val=&quot;0&quot;/&gt;&lt;Image&gt;&lt;filename val=&quot;C:\Users\User\AppData\Local\Temp\CP34681852125Session\CPTrustFolder34681852125\PPTImport346881479406\data\asimages\{AD5F730F-0278-4C03-8534-3082527DCC17}_13.png&quot;/&gt;&lt;left val=&quot;520&quot;/&gt;&lt;top val=&quot;216&quot;/&gt;&lt;width val=&quot;440&quot;/&gt;&lt;height val=&quot;249&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18&quot;/&gt;&lt;/TableIndex&gt;&lt;/ShapeTextInfo&gt;"/>
  <p:tag name="HTML_SHAPEINFO" val="&lt;ThreeDShapeInfo&gt;&lt;uuid val=&quot;{1FD71595-29FC-4632-990A-F11D38B2D83C}&quot;/&gt;&lt;isInvalidForFieldText val=&quot;0&quot;/&gt;&lt;Image&gt;&lt;filename val=&quot;C:\Users\User\AppData\Local\Temp\CP34681852125Session\CPTrustFolder34681852125\PPTImport346881479406\data\asimages\{1FD71595-29FC-4632-990A-F11D38B2D83C}_13.png&quot;/&gt;&lt;left val=&quot;33&quot;/&gt;&lt;top val=&quot;190&quot;/&gt;&lt;width val=&quot;399&quot;/&gt;&lt;height val=&quot;89&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49DB84AC-0C5B-4F21-93B7-42F9EE0B5E8B}&quot;/&gt;&lt;isInvalidForFieldText val=&quot;0&quot;/&gt;&lt;Image&gt;&lt;filename val=&quot;C:\Users\User\AppData\Local\Temp\CP34681852125Session\CPTrustFolder34681852125\PPTImport346881479406\data\asimages\{49DB84AC-0C5B-4F21-93B7-42F9EE0B5E8B}_13.png&quot;/&gt;&lt;left val=&quot;484&quot;/&gt;&lt;top val=&quot;459&quot;/&gt;&lt;width val=&quot;57&quot;/&gt;&lt;height val=&quot;40&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15A134E-EEC7-4A3F-BF32-469A8FC8B297}&quot;/&gt;&lt;isInvalidForFieldText val=&quot;0&quot;/&gt;&lt;Image&gt;&lt;filename val=&quot;C:\Users\User\AppData\Local\Temp\CP34681852125Session\CPTrustFolder34681852125\PPTImport346881479406\data\asimages\{E15A134E-EEC7-4A3F-BF32-469A8FC8B297}_13.png&quot;/&gt;&lt;left val=&quot;121&quot;/&gt;&lt;top val=&quot;348&quot;/&gt;&lt;width val=&quot;57&quot;/&gt;&lt;height val=&quot;40&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C4C05B1-EA70-4AB1-A6C9-C9C037FFD055}&quot;/&gt;&lt;isInvalidForFieldText val=&quot;0&quot;/&gt;&lt;Image&gt;&lt;filename val=&quot;C:\Users\User\AppData\Local\Temp\CP34681852125Session\CPTrustFolder34681852125\PPTImport346881479406\data\asimages\{EC4C05B1-EA70-4AB1-A6C9-C9C037FFD055}_13.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2&quot;/&gt;&lt;lineCharCount val=&quot;41&quot;/&gt;&lt;lineCharCount val=&quot;33&quot;/&gt;&lt;lineCharCount val=&quot;41&quot;/&gt;&lt;lineCharCount val=&quot;34&quot;/&gt;&lt;lineCharCount val=&quot;8&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1&quot;/&gt;&lt;lineCharCount val=&quot;48&quot;/&gt;&lt;lineCharCount val=&quot;13&quot;/&gt;&lt;/TableIndex&gt;&lt;/ShapeTextInfo&gt;"/>
  <p:tag name="HTML_SHAPEINFO" val="&lt;ThreeDShapeInfo&gt;&lt;uuid val=&quot;{98DCF7BD-66F7-41AE-B65C-3563885818CE}&quot;/&gt;&lt;isInvalidForFieldText val=&quot;0&quot;/&gt;&lt;Image&gt;&lt;filename val=&quot;C:\Users\User\AppData\Local\Temp\CP34681852125Session\CPTrustFolder34681852125\PPTImport346881479406\data\asimages\{98DCF7BD-66F7-41AE-B65C-3563885818CE}_14.png&quot;/&gt;&lt;left val=&quot;219&quot;/&gt;&lt;top val=&quot;186&quot;/&gt;&lt;width val=&quot;508&quot;/&gt;&lt;height val=&quot;97&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C14C5C5F-C178-4EEA-A3EA-D847FE2E3055}&quot;/&gt;&lt;isInvalidForFieldText val=&quot;0&quot;/&gt;&lt;Image&gt;&lt;filename val=&quot;C:\Users\User\AppData\Local\Temp\CP34681852125Session\CPTrustFolder34681852125\PPTImport346881479406\data\asimages\{C14C5C5F-C178-4EEA-A3EA-D847FE2E3055}_14.png&quot;/&gt;&lt;left val=&quot;234&quot;/&gt;&lt;top val=&quot;290&quot;/&gt;&lt;width val=&quot;469&quot;/&gt;&lt;height val=&quot;46&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9&quot;/&gt;&lt;lineCharCount val=&quot;81&quot;/&gt;&lt;lineCharCount val=&quot;82&quot;/&gt;&lt;lineCharCount val=&quot;24&quot;/&gt;&lt;/TableIndex&gt;&lt;/ShapeTextInfo&gt;"/>
  <p:tag name="HTML_SHAPEINFO" val="&lt;ThreeDShapeInfo&gt;&lt;uuid val=&quot;{6BB46132-BB51-4D61-B40B-6E5653E18AA1}&quot;/&gt;&lt;isInvalidForFieldText val=&quot;0&quot;/&gt;&lt;Image&gt;&lt;filename val=&quot;C:\Users\User\AppData\Local\Temp\CP34681852125Session\CPTrustFolder34681852125\PPTImport346881479406\data\asimages\{6BB46132-BB51-4D61-B40B-6E5653E18AA1}_14.png&quot;/&gt;&lt;left val=&quot;80&quot;/&gt;&lt;top val=&quot;344&quot;/&gt;&lt;width val=&quot;800&quot;/&gt;&lt;height val=&quot;123&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30&quot;/&gt;&lt;lineCharCount val=&quot;21&quot;/&gt;&lt;/TableIndex&gt;&lt;/ShapeTextInfo&gt;"/>
  <p:tag name="HTML_SHAPEINFO" val="&lt;ThreeDShapeInfo&gt;&lt;uuid val=&quot;{CC798CA0-1E30-4767-B08C-2677791927ED}&quot;/&gt;&lt;isInvalidForFieldText val=&quot;0&quot;/&gt;&lt;Image&gt;&lt;filename val=&quot;C:\Users\User\AppData\Local\Temp\CP34681852125Session\CPTrustFolder34681852125\PPTImport346881479406\data\asimages\{CC798CA0-1E30-4767-B08C-2677791927ED}_14.png&quot;/&gt;&lt;left val=&quot;71&quot;/&gt;&lt;top val=&quot;494&quot;/&gt;&lt;width val=&quot;312&quot;/&gt;&lt;height val=&quot;97&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30&quot;/&gt;&lt;lineCharCount val=&quot;25&quot;/&gt;&lt;/TableIndex&gt;&lt;/ShapeTextInfo&gt;"/>
  <p:tag name="HTML_SHAPEINFO" val="&lt;ThreeDShapeInfo&gt;&lt;uuid val=&quot;{047A33BE-66AF-47A0-A310-D8D35EA060A0}&quot;/&gt;&lt;isInvalidForFieldText val=&quot;0&quot;/&gt;&lt;Image&gt;&lt;filename val=&quot;C:\Users\User\AppData\Local\Temp\CP34681852125Session\CPTrustFolder34681852125\PPTImport346881479406\data\asimages\{047A33BE-66AF-47A0-A310-D8D35EA060A0}_14.png&quot;/&gt;&lt;left val=&quot;584&quot;/&gt;&lt;top val=&quot;494&quot;/&gt;&lt;width val=&quot;321&quot;/&gt;&lt;height val=&quot;97&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E902D618-CA18-4524-8CCB-4B53CA2B136C}&quot;/&gt;&lt;isInvalidForFieldText val=&quot;0&quot;/&gt;&lt;Image&gt;&lt;filename val=&quot;C:\Users\User\AppData\Local\Temp\CP34681852125Session\CPTrustFolder34681852125\PPTImport346881479406\data\asimages\{E902D618-CA18-4524-8CCB-4B53CA2B136C}_14.png&quot;/&gt;&lt;left val=&quot;0&quot;/&gt;&lt;top val=&quot;76&quot;/&gt;&lt;width val=&quot;961&quot;/&gt;&lt;height val=&quot;122&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060D8059-AF83-43A2-A4C0-2232DC109997}&quot;/&gt;&lt;isInvalidForFieldText val=&quot;0&quot;/&gt;&lt;Image&gt;&lt;filename val=&quot;C:\Users\User\AppData\Local\Temp\CP34681852125Session\CPTrustFolder34681852125\PPTImport346881479406\data\asimages\{060D8059-AF83-43A2-A4C0-2232DC109997}_14.png&quot;/&gt;&lt;left val=&quot;292&quot;/&gt;&lt;top val=&quot;460&quot;/&gt;&lt;width val=&quot;57&quot;/&gt;&lt;height val=&quot;40&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2B58592-FA6A-40EA-A314-37441268E9CC}&quot;/&gt;&lt;isInvalidForFieldText val=&quot;0&quot;/&gt;&lt;Image&gt;&lt;filename val=&quot;C:\Users\User\AppData\Local\Temp\CP34681852125Session\CPTrustFolder34681852125\PPTImport346881479406\data\asimages\{72B58592-FA6A-40EA-A314-37441268E9CC}_14.png&quot;/&gt;&lt;left val=&quot;555&quot;/&gt;&lt;top val=&quot;461&quot;/&gt;&lt;width val=&quot;57&quot;/&gt;&lt;height val=&quot;40&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FE424B4-59D1-4BEA-9969-31D8606D04DF}&quot;/&gt;&lt;isInvalidForFieldText val=&quot;0&quot;/&gt;&lt;Image&gt;&lt;filename val=&quot;C:\Users\User\AppData\Local\Temp\CP34681852125Session\CPTrustFolder34681852125\PPTImport346881479406\data\asimages\{0FE424B4-59D1-4BEA-9969-31D8606D04DF}_14.png&quot;/&gt;&lt;left val=&quot;727&quot;/&gt;&lt;top val=&quot;687&quot;/&gt;&lt;width val=&quot;226&quot;/&gt;&lt;height val=&quot;4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8B945F99-FAE8-4D69-89A6-5513FF7E4F67}&quot;/&gt;&lt;isInvalidForFieldText val=&quot;0&quot;/&gt;&lt;Image&gt;&lt;filename val=&quot;C:\Users\User\AppData\Local\Temp\CP34681852125Session\CPTrustFolder34681852125\PPTImport346881479406\data\asimages\{8B945F99-FAE8-4D69-89A6-5513FF7E4F67}_15.png&quot;/&gt;&lt;left val=&quot;0&quot;/&gt;&lt;top val=&quot;76&quot;/&gt;&lt;width val=&quot;961&quot;/&gt;&lt;height val=&quot;122&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2&quot;/&gt;&lt;lineCharCount val=&quot;66&quot;/&gt;&lt;lineCharCount val=&quot;41&quot;/&gt;&lt;/TableIndex&gt;&lt;/ShapeTextInfo&gt;"/>
  <p:tag name="HTML_SHAPEINFO" val="&lt;ThreeDShapeInfo&gt;&lt;uuid val=&quot;{14AEC6A7-B6EF-4459-8407-B9205BD77BAA}&quot;/&gt;&lt;isInvalidForFieldText val=&quot;0&quot;/&gt;&lt;Image&gt;&lt;filename val=&quot;C:\Users\User\AppData\Local\Temp\CP34681852125Session\CPTrustFolder34681852125\PPTImport346881479406\data\asimages\{14AEC6A7-B6EF-4459-8407-B9205BD77BAA}_15.png&quot;/&gt;&lt;left val=&quot;40&quot;/&gt;&lt;top val=&quot;212&quot;/&gt;&lt;width val=&quot;871&quot;/&gt;&lt;height val=&quot;121&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1222A49-6F2A-4D76-969D-8D3549BE73C8}&quot;/&gt;&lt;isInvalidForFieldText val=&quot;0&quot;/&gt;&lt;Image&gt;&lt;filename val=&quot;C:\Users\User\AppData\Local\Temp\CP34681852125Session\CPTrustFolder34681852125\PPTImport346881479406\data\asimages\{F1222A49-6F2A-4D76-969D-8D3549BE73C8}_15.png&quot;/&gt;&lt;left val=&quot;727&quot;/&gt;&lt;top val=&quot;687&quot;/&gt;&lt;width val=&quot;226&quot;/&gt;&lt;height val=&quot;4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6&quot;/&gt;&lt;lineCharCount val=&quot;66&quot;/&gt;&lt;lineCharCount val=&quot;18&quot;/&gt;&lt;/TableIndex&gt;&lt;/ShapeTextInfo&gt;"/>
  <p:tag name="HTML_SHAPEINFO" val="&lt;ThreeDShapeInfo&gt;&lt;uuid val=&quot;{02B3D545-3668-4267-9D60-8DE41ADAB650}&quot;/&gt;&lt;isInvalidForFieldText val=&quot;0&quot;/&gt;&lt;Image&gt;&lt;filename val=&quot;C:\Users\User\AppData\Local\Temp\CP34681852125Session\CPTrustFolder34681852125\PPTImport346881479406\data\asimages\{02B3D545-3668-4267-9D60-8DE41ADAB650}_15.png&quot;/&gt;&lt;left val=&quot;44&quot;/&gt;&lt;top val=&quot;316&quot;/&gt;&lt;width val=&quot;867&quot;/&gt;&lt;height val=&quot;129&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60C4CA12-204B-48FF-8F1A-D3872B71B792}&quot;/&gt;&lt;isInvalidForFieldText val=&quot;0&quot;/&gt;&lt;Image&gt;&lt;filename val=&quot;C:\Users\User\AppData\Local\Temp\CP34681852125Session\CPTrustFolder34681852125\PPTImport346881479406\data\asimages\{60C4CA12-204B-48FF-8F1A-D3872B71B792}_16.png&quot;/&gt;&lt;left val=&quot;0&quot;/&gt;&lt;top val=&quot;278&quot;/&gt;&lt;width val=&quot;961&quot;/&gt;&lt;height val=&quot;202&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4F2564A-CF65-4808-A4CF-73B33DDE18F1}&quot;/&gt;&lt;isInvalidForFieldText val=&quot;0&quot;/&gt;&lt;Image&gt;&lt;filename val=&quot;C:\Users\User\AppData\Local\Temp\CP34681852125Session\CPTrustFolder34681852125\PPTImport346881479406\data\asimages\{B4F2564A-CF65-4808-A4CF-73B33DDE18F1}_16.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Using as of April 26">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ing as of April 26" id="{E6D39CCA-D9F4-4E8D-97C4-CD58519AF570}" vid="{EFD47D49-66E6-482A-B6CC-3730D6313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A35E050F-F6DD-446A-BC54-722BE857956D}">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Using as of April 26</Template>
  <TotalTime>4985</TotalTime>
  <Words>1009</Words>
  <Application>Microsoft Office PowerPoint</Application>
  <PresentationFormat>On-screen Show (4:3)</PresentationFormat>
  <Paragraphs>101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Tahoma</vt:lpstr>
      <vt:lpstr>Times New Roman</vt:lpstr>
      <vt:lpstr>Wingdings</vt:lpstr>
      <vt:lpstr>Using as of April 26</vt:lpstr>
      <vt:lpstr>Determinations of Insanity</vt:lpstr>
      <vt:lpstr>Objectives</vt:lpstr>
      <vt:lpstr>References</vt:lpstr>
      <vt:lpstr>Introduction</vt:lpstr>
      <vt:lpstr>VA Definition of Insanity</vt:lpstr>
      <vt:lpstr>Why would someone claim to be insane?</vt:lpstr>
      <vt:lpstr>How are claims of insanity placed at issue?</vt:lpstr>
      <vt:lpstr>Does a determination of insanity  require 5103 notice?</vt:lpstr>
      <vt:lpstr>What type of development is required?</vt:lpstr>
      <vt:lpstr>How much evidence must I have  before I rate the case?</vt:lpstr>
      <vt:lpstr>How do I apply the definition of insanity  to the facts of the case?</vt:lpstr>
      <vt:lpstr>Making a Determination of Insanity</vt:lpstr>
      <vt:lpstr>Making a Determination of Insanity</vt:lpstr>
      <vt:lpstr>Making a Determination of Insanity</vt:lpstr>
      <vt:lpstr>Summary</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Determinations of Insanity PowerPoint Presentation</dc:title>
  <dc:subject>VSR, RVSR</dc:subject>
  <dc:creator>Department of Veterans Affairs, Veterans Benefits Administration, Compensation Service, STAFF</dc:creator>
  <cp:keywords>determination, insanity, development, psychosis, disease, behavior, method, interferes, anitsocial, lack of adaptability, stress, COD, suicide, bar to benefits</cp:keywords>
  <dc:description>The purpose of this lesson is to provide an overview of things an RVSR must consider when making a determination of insanity.</dc:description>
  <cp:lastModifiedBy>Kathy Poole</cp:lastModifiedBy>
  <cp:revision>402</cp:revision>
  <dcterms:created xsi:type="dcterms:W3CDTF">2014-04-30T02:32:11Z</dcterms:created>
  <dcterms:modified xsi:type="dcterms:W3CDTF">2018-08-09T15:11:31Z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