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25" r:id="rId4"/>
  </p:sldMasterIdLst>
  <p:notesMasterIdLst>
    <p:notesMasterId r:id="rId42"/>
  </p:notesMasterIdLst>
  <p:handoutMasterIdLst>
    <p:handoutMasterId r:id="rId43"/>
  </p:handoutMasterIdLst>
  <p:sldIdLst>
    <p:sldId id="256" r:id="rId5"/>
    <p:sldId id="263" r:id="rId6"/>
    <p:sldId id="359" r:id="rId7"/>
    <p:sldId id="419" r:id="rId8"/>
    <p:sldId id="388" r:id="rId9"/>
    <p:sldId id="389" r:id="rId10"/>
    <p:sldId id="404" r:id="rId11"/>
    <p:sldId id="403" r:id="rId12"/>
    <p:sldId id="402" r:id="rId13"/>
    <p:sldId id="401" r:id="rId14"/>
    <p:sldId id="400" r:id="rId15"/>
    <p:sldId id="399" r:id="rId16"/>
    <p:sldId id="405" r:id="rId17"/>
    <p:sldId id="398" r:id="rId18"/>
    <p:sldId id="397" r:id="rId19"/>
    <p:sldId id="396" r:id="rId20"/>
    <p:sldId id="395" r:id="rId21"/>
    <p:sldId id="394" r:id="rId22"/>
    <p:sldId id="393" r:id="rId23"/>
    <p:sldId id="392" r:id="rId24"/>
    <p:sldId id="391" r:id="rId25"/>
    <p:sldId id="409" r:id="rId26"/>
    <p:sldId id="413" r:id="rId27"/>
    <p:sldId id="412" r:id="rId28"/>
    <p:sldId id="411" r:id="rId29"/>
    <p:sldId id="410" r:id="rId30"/>
    <p:sldId id="390" r:id="rId31"/>
    <p:sldId id="408" r:id="rId32"/>
    <p:sldId id="407" r:id="rId33"/>
    <p:sldId id="406" r:id="rId34"/>
    <p:sldId id="414" r:id="rId35"/>
    <p:sldId id="415" r:id="rId36"/>
    <p:sldId id="418" r:id="rId37"/>
    <p:sldId id="417" r:id="rId38"/>
    <p:sldId id="416" r:id="rId39"/>
    <p:sldId id="420" r:id="rId40"/>
    <p:sldId id="357"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000066"/>
    <a:srgbClr val="1D3275"/>
    <a:srgbClr val="CC0000"/>
    <a:srgbClr val="BBBBFF"/>
    <a:srgbClr val="ABABFF"/>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6980" autoAdjust="0"/>
  </p:normalViewPr>
  <p:slideViewPr>
    <p:cSldViewPr>
      <p:cViewPr varScale="1">
        <p:scale>
          <a:sx n="106" d="100"/>
          <a:sy n="106" d="100"/>
        </p:scale>
        <p:origin x="876"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cs typeface="+mn-cs"/>
              </a:defRPr>
            </a:lvl1pPr>
          </a:lstStyle>
          <a:p>
            <a:pPr>
              <a:defRPr/>
            </a:pPr>
            <a:r>
              <a:rPr lang="en-US"/>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cs typeface="+mn-cs"/>
              </a:defRPr>
            </a:lvl1pPr>
          </a:lstStyle>
          <a:p>
            <a:pPr>
              <a:defRPr/>
            </a:pPr>
            <a:endParaRPr lang="en-US" dirty="0">
              <a:latin typeface="Times New Roman" panose="02020603050405020304" pitchFamily="18" charset="0"/>
            </a:endParaRPr>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cs typeface="+mn-cs"/>
              </a:defRPr>
            </a:lvl1pPr>
          </a:lstStyle>
          <a:p>
            <a:pPr>
              <a:defRPr/>
            </a:pPr>
            <a:fld id="{F30ABF2F-F069-4DC7-9DCE-79EFA1B67ED9}" type="slidenum">
              <a:rPr lang="en-US"/>
              <a:pPr>
                <a:defRPr/>
              </a:pPr>
              <a:t>‹#›</a:t>
            </a:fld>
            <a:endParaRPr lang="en-US" dirty="0"/>
          </a:p>
        </p:txBody>
      </p:sp>
    </p:spTree>
    <p:extLst>
      <p:ext uri="{BB962C8B-B14F-4D97-AF65-F5344CB8AC3E}">
        <p14:creationId xmlns:p14="http://schemas.microsoft.com/office/powerpoint/2010/main" val="15421829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r>
              <a:rPr lang="en-US" dirty="0"/>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atin typeface="Times New Roman" panose="02020603050405020304" pitchFamily="18" charset="0"/>
                <a:cs typeface="+mn-cs"/>
              </a:defRPr>
            </a:lvl1pPr>
          </a:lstStyle>
          <a:p>
            <a:pPr>
              <a:defRPr/>
            </a:pPr>
            <a:fld id="{E5B12768-F4AA-4A09-A04A-10C6BC0A024D}" type="slidenum">
              <a:rPr lang="en-US" smtClean="0"/>
              <a:pPr>
                <a:defRPr/>
              </a:pPr>
              <a:t>‹#›</a:t>
            </a:fld>
            <a:endParaRPr lang="en-US" dirty="0"/>
          </a:p>
        </p:txBody>
      </p:sp>
    </p:spTree>
    <p:extLst>
      <p:ext uri="{BB962C8B-B14F-4D97-AF65-F5344CB8AC3E}">
        <p14:creationId xmlns:p14="http://schemas.microsoft.com/office/powerpoint/2010/main" val="277950325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t>VBA Overview</a:t>
            </a:r>
          </a:p>
        </p:txBody>
      </p:sp>
      <p:sp>
        <p:nvSpPr>
          <p:cNvPr id="40963" name="Rectangle 7"/>
          <p:cNvSpPr>
            <a:spLocks noGrp="1" noChangeArrowheads="1"/>
          </p:cNvSpPr>
          <p:nvPr>
            <p:ph type="sldNum" sz="quarter" idx="5"/>
          </p:nvPr>
        </p:nvSpPr>
        <p:spPr/>
        <p:txBody>
          <a:bodyPr/>
          <a:lstStyle/>
          <a:p>
            <a:pPr>
              <a:defRPr/>
            </a:pPr>
            <a:fld id="{AE08489B-A5B8-4191-95A2-475ED6F47087}" type="slidenum">
              <a:rPr lang="en-US" smtClean="0"/>
              <a:pPr>
                <a:defRPr/>
              </a:pPr>
              <a:t>1</a:t>
            </a:fld>
            <a:endParaRPr lang="en-US"/>
          </a:p>
        </p:txBody>
      </p:sp>
      <p:sp>
        <p:nvSpPr>
          <p:cNvPr id="39940" name="Rectangle 2"/>
          <p:cNvSpPr>
            <a:spLocks noGrp="1" noRot="1" noChangeAspect="1" noChangeArrowheads="1" noTextEdit="1"/>
          </p:cNvSpPr>
          <p:nvPr>
            <p:ph type="sldImg"/>
          </p:nvPr>
        </p:nvSpPr>
        <p:spPr>
          <a:xfrm>
            <a:off x="1182688" y="698500"/>
            <a:ext cx="4646612" cy="3484563"/>
          </a:xfrm>
          <a:ln/>
        </p:spPr>
      </p:sp>
      <p:sp>
        <p:nvSpPr>
          <p:cNvPr id="39941"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4096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018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120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325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427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530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632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734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837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939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042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144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246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349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451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554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656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758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963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066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301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168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270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373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475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Header Placeholder 3"/>
          <p:cNvSpPr>
            <a:spLocks noGrp="1"/>
          </p:cNvSpPr>
          <p:nvPr>
            <p:ph type="hdr" sz="quarter"/>
          </p:nvPr>
        </p:nvSpPr>
        <p:spPr/>
        <p:txBody>
          <a:bodyPr/>
          <a:lstStyle/>
          <a:p>
            <a:pPr>
              <a:defRPr/>
            </a:pPr>
            <a:r>
              <a:rPr lang="en-US"/>
              <a:t>VBA Overview</a:t>
            </a:r>
          </a:p>
        </p:txBody>
      </p:sp>
      <p:sp>
        <p:nvSpPr>
          <p:cNvPr id="75781" name="Footer Placeholder 4"/>
          <p:cNvSpPr>
            <a:spLocks noGrp="1"/>
          </p:cNvSpPr>
          <p:nvPr>
            <p:ph type="ftr" sz="quarter" idx="4"/>
          </p:nvPr>
        </p:nvSpPr>
        <p:spPr/>
        <p:txBody>
          <a:bodyPr/>
          <a:lstStyle/>
          <a:p>
            <a:pPr>
              <a:defRPr/>
            </a:pPr>
            <a:endParaRPr lang="en-US"/>
          </a:p>
        </p:txBody>
      </p:sp>
      <p:sp>
        <p:nvSpPr>
          <p:cNvPr id="75782" name="Slide Number Placeholder 5"/>
          <p:cNvSpPr>
            <a:spLocks noGrp="1"/>
          </p:cNvSpPr>
          <p:nvPr>
            <p:ph type="sldNum" sz="quarter" idx="5"/>
          </p:nvPr>
        </p:nvSpPr>
        <p:spPr/>
        <p:txBody>
          <a:bodyPr/>
          <a:lstStyle/>
          <a:p>
            <a:pPr>
              <a:defRPr/>
            </a:pPr>
            <a:fld id="{52B680E5-BD93-480C-8977-55978998BC1F}"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4036"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5060"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6084"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7108"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8132" name="Footer Placeholder 3"/>
          <p:cNvSpPr>
            <a:spLocks noGrp="1"/>
          </p:cNvSpPr>
          <p:nvPr>
            <p:ph type="ftr" sz="quarter" idx="4"/>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9156" name="Footer Placeholder 3"/>
          <p:cNvSpPr>
            <a:spLocks noGrp="1"/>
          </p:cNvSpPr>
          <p:nvPr>
            <p:ph type="ftr" sz="quarter" idx="4"/>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92212686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F8BC3697-5C77-42B2-87A2-BEE5B7F1B9F0}" type="slidenum">
              <a:rPr lang="en-US" smtClean="0"/>
              <a:pPr>
                <a:defRPr/>
              </a:pPr>
              <a:t>‹#›</a:t>
            </a:fld>
            <a:endParaRPr lang="en-US" dirty="0"/>
          </a:p>
        </p:txBody>
      </p:sp>
    </p:spTree>
    <p:extLst>
      <p:ext uri="{BB962C8B-B14F-4D97-AF65-F5344CB8AC3E}">
        <p14:creationId xmlns:p14="http://schemas.microsoft.com/office/powerpoint/2010/main" val="267661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6C3A26CB-CBBC-4014-B0DE-508A073C17A3}" type="slidenum">
              <a:rPr lang="en-US" smtClean="0"/>
              <a:pPr>
                <a:defRPr/>
              </a:pPr>
              <a:t>‹#›</a:t>
            </a:fld>
            <a:endParaRPr lang="en-US" dirty="0"/>
          </a:p>
        </p:txBody>
      </p:sp>
    </p:spTree>
    <p:extLst>
      <p:ext uri="{BB962C8B-B14F-4D97-AF65-F5344CB8AC3E}">
        <p14:creationId xmlns:p14="http://schemas.microsoft.com/office/powerpoint/2010/main" val="258496834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6C3A26CB-CBBC-4014-B0DE-508A073C17A3}" type="slidenum">
              <a:rPr lang="en-US" smtClean="0"/>
              <a:pPr>
                <a:defRPr/>
              </a:pPr>
              <a:t>‹#›</a:t>
            </a:fld>
            <a:endParaRPr lang="en-US" dirty="0"/>
          </a:p>
        </p:txBody>
      </p:sp>
    </p:spTree>
    <p:extLst>
      <p:ext uri="{BB962C8B-B14F-4D97-AF65-F5344CB8AC3E}">
        <p14:creationId xmlns:p14="http://schemas.microsoft.com/office/powerpoint/2010/main" val="231441321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82ED4262-09A8-47FE-861D-B06278846D6D}" type="slidenum">
              <a:rPr lang="en-US" smtClean="0"/>
              <a:pPr>
                <a:defRPr/>
              </a:pPr>
              <a:t>‹#›</a:t>
            </a:fld>
            <a:endParaRPr lang="en-US" dirty="0"/>
          </a:p>
        </p:txBody>
      </p:sp>
    </p:spTree>
    <p:extLst>
      <p:ext uri="{BB962C8B-B14F-4D97-AF65-F5344CB8AC3E}">
        <p14:creationId xmlns:p14="http://schemas.microsoft.com/office/powerpoint/2010/main" val="15839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9706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pPr>
              <a:defRPr/>
            </a:pPr>
            <a:fld id="{6C3A26CB-CBBC-4014-B0DE-508A073C17A3}" type="slidenum">
              <a:rPr lang="en-US" smtClean="0"/>
              <a:pPr>
                <a:defRPr/>
              </a:pPr>
              <a:t>‹#›</a:t>
            </a:fld>
            <a:endParaRPr lang="en-US" dirty="0"/>
          </a:p>
        </p:txBody>
      </p:sp>
    </p:spTree>
    <p:extLst>
      <p:ext uri="{BB962C8B-B14F-4D97-AF65-F5344CB8AC3E}">
        <p14:creationId xmlns:p14="http://schemas.microsoft.com/office/powerpoint/2010/main" val="130413491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Lst>
  <p:hf hd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2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1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2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27.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2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29.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30.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3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3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3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50.xml"/></Relationships>
</file>

<file path=ppt/slides/_rels/slide35.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6.xml"/><Relationship Id="rId1" Type="http://schemas.openxmlformats.org/officeDocument/2006/relationships/tags" Target="../tags/tag15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Layout" Target="../slideLayouts/slideLayout4.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notesSlide" Target="../notesSlides/notesSlide6.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lstStyle/>
          <a:p>
            <a:pPr eaLnBrk="1" hangingPunct="1"/>
            <a:r>
              <a:rPr lang="en-US" altLang="en-US" b="1" dirty="0">
                <a:latin typeface="+mj-lt"/>
              </a:rPr>
              <a:t>38 U.S.C. </a:t>
            </a:r>
            <a:r>
              <a:rPr lang="en-US" altLang="en-US" b="1" dirty="0">
                <a:latin typeface="+mj-lt"/>
                <a:ea typeface="Verdana" pitchFamily="34" charset="0"/>
                <a:cs typeface="Verdana" pitchFamily="34" charset="0"/>
              </a:rPr>
              <a:t>§</a:t>
            </a:r>
            <a:r>
              <a:rPr lang="en-US" altLang="en-US" b="1" dirty="0">
                <a:latin typeface="+mj-lt"/>
              </a:rPr>
              <a:t>1151 Claims</a:t>
            </a:r>
            <a:endParaRPr lang="en-US" altLang="en-US" sz="6000" i="1" dirty="0">
              <a:latin typeface="+mj-lt"/>
            </a:endParaRPr>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eaLnBrk="1" hangingPunct="1">
              <a:buFont typeface="Wingdings" pitchFamily="2" charset="2"/>
              <a:buNone/>
            </a:pPr>
            <a:r>
              <a:rPr lang="en-US" altLang="en-US" b="1" dirty="0">
                <a:latin typeface="+mj-lt"/>
              </a:rPr>
              <a:t>Compensation Service</a:t>
            </a:r>
          </a:p>
        </p:txBody>
      </p:sp>
      <p:sp>
        <p:nvSpPr>
          <p:cNvPr id="2" name="Text Placeholder 1">
            <a:extLst>
              <a:ext uri="{FF2B5EF4-FFF2-40B4-BE49-F238E27FC236}">
                <a16:creationId xmlns:a16="http://schemas.microsoft.com/office/drawing/2014/main" id="{A42EA753-507D-44ED-AD38-4487E11D1BBE}"/>
              </a:ext>
            </a:extLst>
          </p:cNvPr>
          <p:cNvSpPr>
            <a:spLocks noGrp="1"/>
          </p:cNvSpPr>
          <p:nvPr>
            <p:ph type="body" sz="quarter" idx="11"/>
            <p:custDataLst>
              <p:tags r:id="rId3"/>
            </p:custDataLst>
          </p:nvPr>
        </p:nvSpPr>
        <p:spPr>
          <a:xfrm>
            <a:off x="6096000" y="4724400"/>
            <a:ext cx="2362200" cy="838200"/>
          </a:xfrm>
        </p:spPr>
        <p:txBody>
          <a:bodyPr/>
          <a:lstStyle/>
          <a:p>
            <a:r>
              <a:rPr lang="en-US" dirty="0"/>
              <a:t>August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U.S.C. §1151 Benefits</a:t>
            </a:r>
          </a:p>
        </p:txBody>
      </p:sp>
      <p:sp>
        <p:nvSpPr>
          <p:cNvPr id="6148" name="Rectangle 3"/>
          <p:cNvSpPr>
            <a:spLocks noGrp="1" noChangeArrowheads="1"/>
          </p:cNvSpPr>
          <p:nvPr>
            <p:ph idx="1"/>
            <p:custDataLst>
              <p:tags r:id="rId2"/>
            </p:custDataLst>
          </p:nvPr>
        </p:nvSpPr>
        <p:spPr>
          <a:xfrm>
            <a:off x="457200" y="2057400"/>
            <a:ext cx="8229600" cy="365126"/>
          </a:xfrm>
          <a:prstGeom prst="rect">
            <a:avLst/>
          </a:prstGeom>
        </p:spPr>
        <p:txBody>
          <a:bodyPr>
            <a:noAutofit/>
          </a:bodyPr>
          <a:lstStyle/>
          <a:p>
            <a:pPr marL="0" indent="0" eaLnBrk="1" hangingPunct="1">
              <a:spcAft>
                <a:spcPts val="600"/>
              </a:spcAft>
              <a:buClr>
                <a:srgbClr val="1D3275"/>
              </a:buClr>
              <a:buFont typeface="Wingdings" pitchFamily="2" charset="2"/>
              <a:buNone/>
              <a:defRPr/>
            </a:pPr>
            <a:r>
              <a:rPr lang="en-US" dirty="0">
                <a:latin typeface="+mj-lt"/>
                <a:cs typeface="Times New Roman" panose="02020603050405020304" pitchFamily="18" charset="0"/>
              </a:rPr>
              <a:t>Compensation is </a:t>
            </a:r>
            <a:r>
              <a:rPr lang="en-US" b="1" dirty="0">
                <a:latin typeface="+mj-lt"/>
                <a:cs typeface="Times New Roman" panose="02020603050405020304" pitchFamily="18" charset="0"/>
              </a:rPr>
              <a:t>not</a:t>
            </a:r>
            <a:r>
              <a:rPr lang="en-US" dirty="0">
                <a:latin typeface="+mj-lt"/>
                <a:cs typeface="Times New Roman" panose="02020603050405020304" pitchFamily="18" charset="0"/>
              </a:rPr>
              <a:t> payable under 38 U.S.C. §1151 if: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9BA4F90E-00B7-4D02-9CAA-5400696DE1B0}" type="slidenum">
              <a:rPr lang="en-US" smtClean="0"/>
              <a:pPr>
                <a:defRPr/>
              </a:pPr>
              <a:t>10</a:t>
            </a:fld>
            <a:endParaRPr lang="en-US" dirty="0"/>
          </a:p>
        </p:txBody>
      </p:sp>
      <p:sp>
        <p:nvSpPr>
          <p:cNvPr id="2" name="TextBox 1">
            <a:extLst>
              <a:ext uri="{FF2B5EF4-FFF2-40B4-BE49-F238E27FC236}">
                <a16:creationId xmlns:a16="http://schemas.microsoft.com/office/drawing/2014/main" id="{8C07F6D5-2DFB-45DF-A5CB-27E1F2FB8C15}"/>
              </a:ext>
            </a:extLst>
          </p:cNvPr>
          <p:cNvSpPr txBox="1"/>
          <p:nvPr>
            <p:custDataLst>
              <p:tags r:id="rId4"/>
            </p:custDataLst>
          </p:nvPr>
        </p:nvSpPr>
        <p:spPr>
          <a:xfrm>
            <a:off x="457200" y="2743200"/>
            <a:ext cx="8229600" cy="1169551"/>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injury was due to the Veteran’s own willful misconduct.</a:t>
            </a:r>
          </a:p>
          <a:p>
            <a:pPr marL="628650" lvl="1" indent="-284163">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death was due to the Veteran’s own willful misconduct.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Identifying Claims for 38 U.S.C. §1151</a:t>
            </a:r>
            <a:br>
              <a:rPr lang="en-US" dirty="0"/>
            </a:br>
            <a:r>
              <a:rPr lang="en-US" dirty="0"/>
              <a:t>Benefits </a:t>
            </a:r>
          </a:p>
        </p:txBody>
      </p:sp>
      <p:sp>
        <p:nvSpPr>
          <p:cNvPr id="12292"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hangingPunct="1">
              <a:buClr>
                <a:srgbClr val="1D3275"/>
              </a:buClr>
              <a:buFont typeface="Wingdings" pitchFamily="2" charset="2"/>
              <a:buNone/>
            </a:pPr>
            <a:r>
              <a:rPr lang="en-US" altLang="en-US" dirty="0">
                <a:latin typeface="+mj-lt"/>
                <a:cs typeface="Times New Roman" panose="02020603050405020304" pitchFamily="18" charset="0"/>
              </a:rPr>
              <a:t>It is important to remember the following: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6694F3F3-55FE-49F8-A505-F31204D8B792}" type="slidenum">
              <a:rPr lang="en-US" smtClean="0"/>
              <a:pPr>
                <a:defRPr/>
              </a:pPr>
              <a:t>11</a:t>
            </a:fld>
            <a:endParaRPr lang="en-US" dirty="0"/>
          </a:p>
        </p:txBody>
      </p:sp>
      <p:sp>
        <p:nvSpPr>
          <p:cNvPr id="2" name="TextBox 1">
            <a:extLst>
              <a:ext uri="{FF2B5EF4-FFF2-40B4-BE49-F238E27FC236}">
                <a16:creationId xmlns:a16="http://schemas.microsoft.com/office/drawing/2014/main" id="{52724E1C-2598-4AB1-936C-FC6D2F84297A}"/>
              </a:ext>
            </a:extLst>
          </p:cNvPr>
          <p:cNvSpPr txBox="1"/>
          <p:nvPr>
            <p:custDataLst>
              <p:tags r:id="rId4"/>
            </p:custDataLst>
          </p:nvPr>
        </p:nvSpPr>
        <p:spPr>
          <a:xfrm>
            <a:off x="381000" y="2650370"/>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There is no official form for claiming 38 U.S.C. §1151 benefits.</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Any form or other written communication used to claim compensation benefits may be accepted as a claim for benefits under 38 U.S.C. §1151.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Identifying Claims for 38 U.S.C. §1151</a:t>
            </a:r>
            <a:br>
              <a:rPr lang="en-US" dirty="0"/>
            </a:br>
            <a:r>
              <a:rPr lang="en-US" dirty="0"/>
              <a:t>Benefits </a:t>
            </a:r>
          </a:p>
        </p:txBody>
      </p:sp>
      <p:sp>
        <p:nvSpPr>
          <p:cNvPr id="13316" name="Rectangle 3"/>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eaLnBrk="1" hangingPunct="1">
              <a:buClr>
                <a:srgbClr val="1D3275"/>
              </a:buClr>
              <a:buFont typeface="Wingdings" pitchFamily="2" charset="2"/>
              <a:buNone/>
            </a:pPr>
            <a:r>
              <a:rPr lang="en-US" altLang="en-US" dirty="0">
                <a:latin typeface="+mj-lt"/>
                <a:cs typeface="Times New Roman" panose="02020603050405020304" pitchFamily="18" charset="0"/>
              </a:rPr>
              <a:t>It is important to remember the following: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CC7B4DB1-C693-4743-9FED-B7B50ADFAC96}" type="slidenum">
              <a:rPr lang="en-US" smtClean="0"/>
              <a:pPr>
                <a:defRPr/>
              </a:pPr>
              <a:t>12</a:t>
            </a:fld>
            <a:endParaRPr lang="en-US" dirty="0"/>
          </a:p>
        </p:txBody>
      </p:sp>
      <p:sp>
        <p:nvSpPr>
          <p:cNvPr id="2" name="TextBox 1">
            <a:extLst>
              <a:ext uri="{FF2B5EF4-FFF2-40B4-BE49-F238E27FC236}">
                <a16:creationId xmlns:a16="http://schemas.microsoft.com/office/drawing/2014/main" id="{0D38748A-9A87-4E18-9C07-ECB303120610}"/>
              </a:ext>
            </a:extLst>
          </p:cNvPr>
          <p:cNvSpPr txBox="1"/>
          <p:nvPr>
            <p:custDataLst>
              <p:tags r:id="rId4"/>
            </p:custDataLst>
          </p:nvPr>
        </p:nvSpPr>
        <p:spPr>
          <a:xfrm>
            <a:off x="481781" y="2759073"/>
            <a:ext cx="8229600" cy="2400657"/>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When a formal claim for compensation or pension is received and entitlement under 38 U.S.C. §1151 is ultimately established, the formal claim must be accepted as a claim for 38 U.S.C. §1151 benefits.</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38 U.S.C. §1151 does not apply to service-connected disabilities made worse by treatment or Vocational Rehabilitation.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Qualifying Disability or Death under 38</a:t>
            </a:r>
            <a:br>
              <a:rPr lang="en-US" dirty="0"/>
            </a:br>
            <a:r>
              <a:rPr lang="en-US" dirty="0"/>
              <a:t>U.S.C. §1151</a:t>
            </a:r>
          </a:p>
        </p:txBody>
      </p:sp>
      <p:sp>
        <p:nvSpPr>
          <p:cNvPr id="14340"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hangingPunct="1">
              <a:spcAft>
                <a:spcPts val="600"/>
              </a:spcAft>
              <a:buClr>
                <a:srgbClr val="1D3275"/>
              </a:buClr>
              <a:buFont typeface="Wingdings" pitchFamily="2" charset="2"/>
              <a:buNone/>
            </a:pPr>
            <a:r>
              <a:rPr lang="en-US" altLang="en-US" dirty="0">
                <a:latin typeface="+mj-lt"/>
                <a:cs typeface="Times New Roman" panose="02020603050405020304" pitchFamily="18" charset="0"/>
              </a:rPr>
              <a:t>In order to meet the qualifications of 38 U.S.C. §1151, the proximate cause of additional disability or death must be due to:  </a:t>
            </a:r>
            <a:endParaRPr lang="en-US" altLang="en-US" sz="1000" dirty="0">
              <a:latin typeface="+mj-lt"/>
              <a:cs typeface="Times New Roman" panose="02020603050405020304" pitchFamily="18" charset="0"/>
            </a:endParaRP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36612948-EE35-46BF-A1D7-5855514EE508}" type="slidenum">
              <a:rPr lang="en-US" smtClean="0"/>
              <a:pPr>
                <a:defRPr/>
              </a:pPr>
              <a:t>13</a:t>
            </a:fld>
            <a:endParaRPr lang="en-US" dirty="0"/>
          </a:p>
        </p:txBody>
      </p:sp>
      <p:sp>
        <p:nvSpPr>
          <p:cNvPr id="2" name="TextBox 1">
            <a:extLst>
              <a:ext uri="{FF2B5EF4-FFF2-40B4-BE49-F238E27FC236}">
                <a16:creationId xmlns:a16="http://schemas.microsoft.com/office/drawing/2014/main" id="{208C4FCF-551F-47C5-BAFE-6CE87C2C657A}"/>
              </a:ext>
            </a:extLst>
          </p:cNvPr>
          <p:cNvSpPr txBox="1"/>
          <p:nvPr>
            <p:custDataLst>
              <p:tags r:id="rId4"/>
            </p:custDataLst>
          </p:nvPr>
        </p:nvSpPr>
        <p:spPr>
          <a:xfrm>
            <a:off x="481781" y="3017761"/>
            <a:ext cx="83058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Carelessness, negligence, lack of proper skill, error in judgment, or similar instance of fault on the part of VA in furnishing the hospital care, medical or surgical treatment, or examination</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An event not reasonably foreseeable  </a:t>
            </a:r>
            <a:endParaRPr lang="en-US" altLang="en-US" sz="2000" dirty="0">
              <a:latin typeface="+mj-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Qualifying Disability or Death under 38</a:t>
            </a:r>
            <a:br>
              <a:rPr lang="en-US" dirty="0"/>
            </a:br>
            <a:r>
              <a:rPr lang="en-US" dirty="0"/>
              <a:t>U.S.C. §1151</a:t>
            </a:r>
          </a:p>
        </p:txBody>
      </p:sp>
      <p:sp>
        <p:nvSpPr>
          <p:cNvPr id="15364"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hangingPunct="1">
              <a:spcAft>
                <a:spcPts val="600"/>
              </a:spcAft>
              <a:buClr>
                <a:srgbClr val="1D3275"/>
              </a:buClr>
              <a:buFont typeface="Wingdings" pitchFamily="2" charset="2"/>
              <a:buNone/>
            </a:pPr>
            <a:r>
              <a:rPr lang="en-US" altLang="en-US" dirty="0">
                <a:latin typeface="+mj-lt"/>
                <a:cs typeface="Times New Roman" panose="02020603050405020304" pitchFamily="18" charset="0"/>
              </a:rPr>
              <a:t>In order to meet the qualifications of 38 U.S.C. §1151, the proximate cause of additional disability or death must be due to:   </a:t>
            </a:r>
            <a:endParaRPr lang="en-US" altLang="en-US" sz="1000" dirty="0">
              <a:latin typeface="+mj-lt"/>
              <a:cs typeface="Times New Roman" panose="02020603050405020304" pitchFamily="18" charset="0"/>
            </a:endParaRP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4E66E438-DB08-4E03-A884-67B719B4A7B0}" type="slidenum">
              <a:rPr lang="en-US" smtClean="0"/>
              <a:pPr>
                <a:defRPr/>
              </a:pPr>
              <a:t>14</a:t>
            </a:fld>
            <a:endParaRPr lang="en-US" dirty="0"/>
          </a:p>
        </p:txBody>
      </p:sp>
      <p:sp>
        <p:nvSpPr>
          <p:cNvPr id="2" name="TextBox 1">
            <a:extLst>
              <a:ext uri="{FF2B5EF4-FFF2-40B4-BE49-F238E27FC236}">
                <a16:creationId xmlns:a16="http://schemas.microsoft.com/office/drawing/2014/main" id="{43CC3396-AD2C-4C86-AFB8-A5935BC572DB}"/>
              </a:ext>
            </a:extLst>
          </p:cNvPr>
          <p:cNvSpPr txBox="1"/>
          <p:nvPr>
            <p:custDataLst>
              <p:tags r:id="rId4"/>
            </p:custDataLst>
          </p:nvPr>
        </p:nvSpPr>
        <p:spPr>
          <a:xfrm>
            <a:off x="457200" y="3124200"/>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The provision of training and rehabilitation by VA or one of its service providers as part of an approved rehabilitation program under 38 U.S.C. Chapter 31</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The provision of a Compensated Work Therapy (CWT) program  </a:t>
            </a:r>
            <a:endParaRPr lang="en-US" altLang="en-US" sz="2000" dirty="0">
              <a:latin typeface="+mj-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Non-VA facility Disability or Death</a:t>
            </a:r>
          </a:p>
        </p:txBody>
      </p:sp>
      <p:sp>
        <p:nvSpPr>
          <p:cNvPr id="6148" name="Rectangle 3"/>
          <p:cNvSpPr>
            <a:spLocks noGrp="1" noChangeArrowheads="1"/>
          </p:cNvSpPr>
          <p:nvPr>
            <p:ph idx="1"/>
            <p:custDataLst>
              <p:tags r:id="rId2"/>
            </p:custDataLst>
          </p:nvPr>
        </p:nvSpPr>
        <p:spPr>
          <a:xfrm>
            <a:off x="457200" y="2057400"/>
            <a:ext cx="8229600" cy="990599"/>
          </a:xfrm>
          <a:prstGeom prst="rect">
            <a:avLst/>
          </a:prstGeom>
        </p:spPr>
        <p:txBody>
          <a:bodyPr>
            <a:noAutofit/>
          </a:bodyPr>
          <a:lstStyle/>
          <a:p>
            <a:pPr marL="0" indent="0" eaLnBrk="1">
              <a:spcAft>
                <a:spcPts val="600"/>
              </a:spcAft>
              <a:buFont typeface="Wingdings" pitchFamily="2" charset="2"/>
              <a:buNone/>
              <a:defRPr/>
            </a:pPr>
            <a:r>
              <a:rPr lang="en-US" dirty="0">
                <a:latin typeface="+mj-lt"/>
                <a:cs typeface="Times New Roman" panose="02020603050405020304" pitchFamily="18" charset="0"/>
              </a:rPr>
              <a:t>The following are not considered hospital care, medical treatment, surgical treatment, or examination within the meaning of 38 U.S.C. §1151: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3ED10CFE-827B-43A0-806F-CA6AA4B7BFA3}" type="slidenum">
              <a:rPr lang="en-US" smtClean="0"/>
              <a:pPr>
                <a:defRPr/>
              </a:pPr>
              <a:t>15</a:t>
            </a:fld>
            <a:endParaRPr lang="en-US" dirty="0"/>
          </a:p>
        </p:txBody>
      </p:sp>
      <p:sp>
        <p:nvSpPr>
          <p:cNvPr id="2" name="TextBox 1">
            <a:extLst>
              <a:ext uri="{FF2B5EF4-FFF2-40B4-BE49-F238E27FC236}">
                <a16:creationId xmlns:a16="http://schemas.microsoft.com/office/drawing/2014/main" id="{A138AE0C-CACE-4A7D-AE55-380239E11801}"/>
              </a:ext>
            </a:extLst>
          </p:cNvPr>
          <p:cNvSpPr txBox="1"/>
          <p:nvPr>
            <p:custDataLst>
              <p:tags r:id="rId4"/>
            </p:custDataLst>
          </p:nvPr>
        </p:nvSpPr>
        <p:spPr>
          <a:xfrm>
            <a:off x="457200" y="3365092"/>
            <a:ext cx="8229600" cy="2862322"/>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Hospital care or medical services provided in a non-VA facility under a VA contract prepared under 38 U.S.C. §1703</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Nursing home care furnished under 38 U.S.C. §1720</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Hospital care, medical services, or examination provided under 38 U.S.C. §8153 in a facility over which VA does not have direct jurisdiction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Ancillary Benefits</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a:spcAft>
                <a:spcPts val="600"/>
              </a:spcAft>
              <a:buFont typeface="Wingdings" pitchFamily="2" charset="2"/>
              <a:buNone/>
              <a:defRPr/>
            </a:pPr>
            <a:r>
              <a:rPr lang="en-US" dirty="0">
                <a:latin typeface="+mj-lt"/>
                <a:cs typeface="Times New Roman" panose="02020603050405020304" pitchFamily="18" charset="0"/>
              </a:rPr>
              <a:t>A Veteran with a qualifying disability under 38 U.S.C. §1151 may also be eligible for the following Ancillary Benefits: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96893146-BD80-46C8-A7C1-36BDC2F8D1A5}" type="slidenum">
              <a:rPr lang="en-US" smtClean="0"/>
              <a:pPr>
                <a:defRPr/>
              </a:pPr>
              <a:t>16</a:t>
            </a:fld>
            <a:endParaRPr lang="en-US" dirty="0"/>
          </a:p>
        </p:txBody>
      </p:sp>
      <p:sp>
        <p:nvSpPr>
          <p:cNvPr id="2" name="TextBox 1">
            <a:extLst>
              <a:ext uri="{FF2B5EF4-FFF2-40B4-BE49-F238E27FC236}">
                <a16:creationId xmlns:a16="http://schemas.microsoft.com/office/drawing/2014/main" id="{503B3CC7-0C35-4FD0-AEDC-70F316135685}"/>
              </a:ext>
            </a:extLst>
          </p:cNvPr>
          <p:cNvSpPr txBox="1"/>
          <p:nvPr>
            <p:custDataLst>
              <p:tags r:id="rId4"/>
            </p:custDataLst>
          </p:nvPr>
        </p:nvSpPr>
        <p:spPr>
          <a:xfrm>
            <a:off x="462116" y="3124200"/>
            <a:ext cx="8229600" cy="2246769"/>
          </a:xfrm>
          <a:prstGeom prst="rect">
            <a:avLst/>
          </a:prstGeom>
          <a:noFill/>
        </p:spPr>
        <p:txBody>
          <a:bodyPr wrap="square" rtlCol="0">
            <a:spAutoFit/>
          </a:bodyPr>
          <a:lstStyle/>
          <a:p>
            <a:pPr marL="569913"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Clothing allowance</a:t>
            </a:r>
          </a:p>
          <a:p>
            <a:pPr marL="569913" lvl="1" indent="-284163">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marL="569913"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Specially adapted housing benefits, including a special housing adaptation grant</a:t>
            </a:r>
          </a:p>
          <a:p>
            <a:pPr marL="569913" lvl="1" indent="-284163">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marL="569913"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Automobile or adaptive equipment benefits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Ancillary Benefits</a:t>
            </a:r>
          </a:p>
        </p:txBody>
      </p:sp>
      <p:sp>
        <p:nvSpPr>
          <p:cNvPr id="6148" name="Rectangle 3"/>
          <p:cNvSpPr>
            <a:spLocks noGrp="1" noChangeArrowheads="1"/>
          </p:cNvSpPr>
          <p:nvPr>
            <p:ph idx="1"/>
            <p:custDataLst>
              <p:tags r:id="rId2"/>
            </p:custDataLst>
          </p:nvPr>
        </p:nvSpPr>
        <p:spPr>
          <a:xfrm>
            <a:off x="457200" y="1880496"/>
            <a:ext cx="8229600" cy="685800"/>
          </a:xfrm>
          <a:prstGeom prst="rect">
            <a:avLst/>
          </a:prstGeom>
        </p:spPr>
        <p:txBody>
          <a:bodyPr>
            <a:normAutofit lnSpcReduction="10000"/>
          </a:bodyPr>
          <a:lstStyle/>
          <a:p>
            <a:pPr marL="0" indent="0" eaLnBrk="1">
              <a:spcAft>
                <a:spcPts val="600"/>
              </a:spcAft>
              <a:buFont typeface="Wingdings" pitchFamily="2" charset="2"/>
              <a:buNone/>
              <a:defRPr/>
            </a:pPr>
            <a:r>
              <a:rPr lang="en-US" dirty="0">
                <a:latin typeface="+mj-lt"/>
                <a:cs typeface="Times New Roman" panose="02020603050405020304" pitchFamily="18" charset="0"/>
              </a:rPr>
              <a:t>The following ancillary benefits are not available by reason of a qualifying disability under 38 U.S.C. §1151: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AAA8FA29-50C8-4BA5-8A00-BEA53DED0FE2}" type="slidenum">
              <a:rPr lang="en-US" smtClean="0"/>
              <a:pPr>
                <a:defRPr/>
              </a:pPr>
              <a:t>17</a:t>
            </a:fld>
            <a:endParaRPr lang="en-US" dirty="0"/>
          </a:p>
        </p:txBody>
      </p:sp>
      <p:sp>
        <p:nvSpPr>
          <p:cNvPr id="2" name="TextBox 1">
            <a:extLst>
              <a:ext uri="{FF2B5EF4-FFF2-40B4-BE49-F238E27FC236}">
                <a16:creationId xmlns:a16="http://schemas.microsoft.com/office/drawing/2014/main" id="{2E66E342-BB32-4551-827B-6F05B302E990}"/>
              </a:ext>
            </a:extLst>
          </p:cNvPr>
          <p:cNvSpPr txBox="1"/>
          <p:nvPr>
            <p:custDataLst>
              <p:tags r:id="rId4"/>
            </p:custDataLst>
          </p:nvPr>
        </p:nvSpPr>
        <p:spPr>
          <a:xfrm>
            <a:off x="460075" y="2579173"/>
            <a:ext cx="8229600" cy="3631763"/>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Service Disabled Veteran (RH) Insurance</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Civilian Health and Medical Program of VA (CHAMPVA)</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Waiver of the loan guaranty funding fee</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38 U.S.C. Chapter 31 education benefits</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38 U.S.C. Chapter 35 education benefits</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10-point Civil Service Preference</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Special allowances under 38 U.S.C. §1312(a) and Public Law (PL) 87-377, Section 156, Restored Entitlement Program for Survivors (REPS)</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SC burial allowance </a:t>
            </a: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Loan guaranty benefits for a surviving spouse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Fault on the Part of VA</a:t>
            </a:r>
          </a:p>
        </p:txBody>
      </p:sp>
      <p:sp>
        <p:nvSpPr>
          <p:cNvPr id="6148" name="Rectangle 3"/>
          <p:cNvSpPr>
            <a:spLocks noGrp="1" noChangeArrowheads="1"/>
          </p:cNvSpPr>
          <p:nvPr>
            <p:ph idx="1"/>
            <p:custDataLst>
              <p:tags r:id="rId2"/>
            </p:custDataLst>
          </p:nvPr>
        </p:nvSpPr>
        <p:spPr>
          <a:xfrm>
            <a:off x="457200" y="2057401"/>
            <a:ext cx="8229600" cy="990600"/>
          </a:xfrm>
          <a:prstGeom prst="rect">
            <a:avLst/>
          </a:prstGeom>
        </p:spPr>
        <p:txBody>
          <a:bodyPr>
            <a:normAutofit lnSpcReduction="10000"/>
          </a:bodyPr>
          <a:lstStyle/>
          <a:p>
            <a:pPr marL="0" indent="0" eaLnBrk="1" hangingPunct="1">
              <a:spcAft>
                <a:spcPts val="600"/>
              </a:spcAft>
              <a:buClr>
                <a:srgbClr val="1D3275"/>
              </a:buClr>
              <a:buFont typeface="Wingdings" pitchFamily="2" charset="2"/>
              <a:buNone/>
              <a:defRPr/>
            </a:pPr>
            <a:r>
              <a:rPr lang="en-US" dirty="0">
                <a:latin typeface="+mj-lt"/>
                <a:cs typeface="Times New Roman" panose="02020603050405020304" pitchFamily="18" charset="0"/>
              </a:rPr>
              <a:t>In order to establish fault on the part of VA in furnishing medical care, treatment, or examination as the proximate cause of a Veteran's disability or death, the evidence must show that: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7D21CD70-B01D-4D2A-B0AA-DABFF3A8C427}" type="slidenum">
              <a:rPr lang="en-US" smtClean="0"/>
              <a:pPr>
                <a:defRPr/>
              </a:pPr>
              <a:t>18</a:t>
            </a:fld>
            <a:endParaRPr lang="en-US" dirty="0"/>
          </a:p>
        </p:txBody>
      </p:sp>
      <p:sp>
        <p:nvSpPr>
          <p:cNvPr id="2" name="TextBox 1">
            <a:extLst>
              <a:ext uri="{FF2B5EF4-FFF2-40B4-BE49-F238E27FC236}">
                <a16:creationId xmlns:a16="http://schemas.microsoft.com/office/drawing/2014/main" id="{2C466092-815F-4078-8D39-00F3A12A9BD7}"/>
              </a:ext>
            </a:extLst>
          </p:cNvPr>
          <p:cNvSpPr txBox="1"/>
          <p:nvPr>
            <p:custDataLst>
              <p:tags r:id="rId4"/>
            </p:custDataLst>
          </p:nvPr>
        </p:nvSpPr>
        <p:spPr>
          <a:xfrm>
            <a:off x="457200" y="3200400"/>
            <a:ext cx="8229600" cy="209288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medical care, treatment, or examination caused the additional disability or death</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VA failed to exercise the degree of care that would have been expected of a reasonable healthcare provider</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VA furnished the care without the Veteran's or Veteran's representative's informed consent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Expressed Consent vs. Implied Consent</a:t>
            </a:r>
          </a:p>
        </p:txBody>
      </p:sp>
      <p:sp>
        <p:nvSpPr>
          <p:cNvPr id="6148" name="Rectangle 3"/>
          <p:cNvSpPr>
            <a:spLocks noGrp="1" noChangeArrowheads="1"/>
          </p:cNvSpPr>
          <p:nvPr>
            <p:ph idx="1"/>
            <p:custDataLst>
              <p:tags r:id="rId2"/>
            </p:custDataLst>
          </p:nvPr>
        </p:nvSpPr>
        <p:spPr>
          <a:xfrm>
            <a:off x="457200" y="2057401"/>
            <a:ext cx="8229600" cy="1143000"/>
          </a:xfrm>
          <a:prstGeom prst="rect">
            <a:avLst/>
          </a:prstGeom>
        </p:spPr>
        <p:txBody>
          <a:bodyPr>
            <a:normAutofit lnSpcReduction="10000"/>
          </a:bodyPr>
          <a:lstStyle/>
          <a:p>
            <a:pPr marL="0" indent="0" eaLnBrk="1">
              <a:spcBef>
                <a:spcPts val="600"/>
              </a:spcBef>
              <a:spcAft>
                <a:spcPts val="600"/>
              </a:spcAft>
              <a:buFont typeface="Wingdings" pitchFamily="2" charset="2"/>
              <a:buNone/>
              <a:defRPr/>
            </a:pPr>
            <a:r>
              <a:rPr lang="en-US" dirty="0">
                <a:latin typeface="+mj-lt"/>
                <a:cs typeface="Times New Roman" panose="02020603050405020304" pitchFamily="18" charset="0"/>
              </a:rPr>
              <a:t>When determining if the fault is on the part of VA it is crucial to consider the type of consent the Veteran elicited to the treatment.</a:t>
            </a:r>
          </a:p>
          <a:p>
            <a:pPr marL="0" indent="0" eaLnBrk="1">
              <a:spcBef>
                <a:spcPts val="600"/>
              </a:spcBef>
              <a:spcAft>
                <a:spcPts val="600"/>
              </a:spcAft>
              <a:buFont typeface="Wingdings" pitchFamily="2" charset="2"/>
              <a:buNone/>
              <a:defRPr/>
            </a:pPr>
            <a:r>
              <a:rPr lang="en-US" dirty="0">
                <a:latin typeface="+mj-lt"/>
              </a:rPr>
              <a:t>M21-1, Part IV.ii.2.G </a:t>
            </a:r>
            <a:r>
              <a:rPr lang="en-US" dirty="0">
                <a:latin typeface="+mj-lt"/>
                <a:cs typeface="Times New Roman" panose="02020603050405020304" pitchFamily="18" charset="0"/>
              </a:rPr>
              <a:t>differentiates the two forms of consent as: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CF8F56FD-F984-4812-9D7B-1C7996DB4A18}" type="slidenum">
              <a:rPr lang="en-US" smtClean="0"/>
              <a:pPr>
                <a:defRPr/>
              </a:pPr>
              <a:t>19</a:t>
            </a:fld>
            <a:endParaRPr lang="en-US" dirty="0"/>
          </a:p>
        </p:txBody>
      </p:sp>
      <p:sp>
        <p:nvSpPr>
          <p:cNvPr id="2" name="TextBox 1">
            <a:extLst>
              <a:ext uri="{FF2B5EF4-FFF2-40B4-BE49-F238E27FC236}">
                <a16:creationId xmlns:a16="http://schemas.microsoft.com/office/drawing/2014/main" id="{D2E798ED-717B-4229-887C-A27F21601493}"/>
              </a:ext>
            </a:extLst>
          </p:cNvPr>
          <p:cNvSpPr txBox="1"/>
          <p:nvPr>
            <p:custDataLst>
              <p:tags r:id="rId4"/>
            </p:custDataLst>
          </p:nvPr>
        </p:nvSpPr>
        <p:spPr>
          <a:xfrm>
            <a:off x="533400" y="3505200"/>
            <a:ext cx="81534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b="1" dirty="0">
                <a:latin typeface="+mj-lt"/>
                <a:cs typeface="Times New Roman" panose="02020603050405020304" pitchFamily="18" charset="0"/>
              </a:rPr>
              <a:t>Expressed consent</a:t>
            </a:r>
            <a:r>
              <a:rPr lang="en-US" sz="2000" dirty="0">
                <a:latin typeface="+mj-lt"/>
                <a:cs typeface="Times New Roman" panose="02020603050405020304" pitchFamily="18" charset="0"/>
              </a:rPr>
              <a:t> is consent that has been clearly stated either orally or in writing.</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b="1" dirty="0">
                <a:latin typeface="+mj-lt"/>
                <a:cs typeface="Times New Roman" panose="02020603050405020304" pitchFamily="18" charset="0"/>
              </a:rPr>
              <a:t>Implied consent</a:t>
            </a:r>
            <a:r>
              <a:rPr lang="en-US" sz="2000" dirty="0">
                <a:latin typeface="+mj-lt"/>
                <a:cs typeface="Times New Roman" panose="02020603050405020304" pitchFamily="18" charset="0"/>
              </a:rPr>
              <a:t> is consent that may be inferred from the circumstances in the case.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Lesson Objectives</a:t>
            </a:r>
          </a:p>
        </p:txBody>
      </p:sp>
      <p:sp>
        <p:nvSpPr>
          <p:cNvPr id="4100" name="Rectangle 6"/>
          <p:cNvSpPr>
            <a:spLocks noGrp="1" noChangeArrowheads="1"/>
          </p:cNvSpPr>
          <p:nvPr>
            <p:ph idx="1"/>
            <p:custDataLst>
              <p:tags r:id="rId2"/>
            </p:custDataLst>
          </p:nvPr>
        </p:nvSpPr>
        <p:spPr>
          <a:xfrm>
            <a:off x="457200" y="2057400"/>
            <a:ext cx="8229600" cy="3916363"/>
          </a:xfrm>
        </p:spPr>
        <p:txBody>
          <a:bodyPr>
            <a:normAutofit/>
          </a:bodyPr>
          <a:lstStyle/>
          <a:p>
            <a:pPr marL="233363" indent="-233363" eaLnBrk="1"/>
            <a:r>
              <a:rPr lang="en-US" altLang="en-US" dirty="0">
                <a:latin typeface="+mj-lt"/>
                <a:cs typeface="Times New Roman" panose="02020603050405020304" pitchFamily="18" charset="0"/>
              </a:rPr>
              <a:t>Identify the criteria and associated laws for 38 U.S.C. §1151 claims</a:t>
            </a:r>
          </a:p>
          <a:p>
            <a:pPr marL="233363" indent="-233363" eaLnBrk="1"/>
            <a:endParaRPr lang="en-US" altLang="en-US" dirty="0">
              <a:latin typeface="+mj-lt"/>
              <a:cs typeface="Times New Roman" panose="02020603050405020304" pitchFamily="18" charset="0"/>
            </a:endParaRPr>
          </a:p>
          <a:p>
            <a:pPr marL="233363" indent="-233363" eaLnBrk="1"/>
            <a:r>
              <a:rPr lang="en-US" altLang="en-US" dirty="0">
                <a:latin typeface="+mj-lt"/>
                <a:cs typeface="Times New Roman" panose="02020603050405020304" pitchFamily="18" charset="0"/>
              </a:rPr>
              <a:t>Distinguish which benefits are applicable for 38 U.S.C. §1151 claims</a:t>
            </a:r>
          </a:p>
          <a:p>
            <a:pPr marL="233363" indent="-233363" eaLnBrk="1"/>
            <a:endParaRPr lang="en-US" altLang="en-US" dirty="0">
              <a:latin typeface="+mj-lt"/>
              <a:cs typeface="Times New Roman" panose="02020603050405020304" pitchFamily="18" charset="0"/>
            </a:endParaRPr>
          </a:p>
          <a:p>
            <a:pPr marL="233363" indent="-233363" eaLnBrk="1"/>
            <a:r>
              <a:rPr lang="en-US" altLang="en-US" dirty="0">
                <a:latin typeface="+mj-lt"/>
                <a:cs typeface="Times New Roman" panose="02020603050405020304" pitchFamily="18" charset="0"/>
              </a:rPr>
              <a:t>Differentiate between a tort claim and 38 U.S.C. §1151 claim</a:t>
            </a:r>
          </a:p>
          <a:p>
            <a:pPr marL="233363" indent="-233363" eaLnBrk="1"/>
            <a:endParaRPr lang="en-US" altLang="en-US" dirty="0">
              <a:latin typeface="+mj-lt"/>
              <a:cs typeface="Times New Roman" panose="02020603050405020304" pitchFamily="18" charset="0"/>
            </a:endParaRPr>
          </a:p>
          <a:p>
            <a:pPr marL="233363" indent="-233363" eaLnBrk="1" hangingPunct="1"/>
            <a:r>
              <a:rPr lang="en-US" altLang="en-US" dirty="0">
                <a:latin typeface="+mj-lt"/>
                <a:cs typeface="Times New Roman" panose="02020603050405020304" pitchFamily="18" charset="0"/>
              </a:rPr>
              <a:t>Differentiate between reason for decision and rating criteria requirements</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4B88FBEB-50BD-4254-990B-AEB6D5698122}"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Reasonably Foreseeable Event</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hangingPunct="1">
              <a:spcAft>
                <a:spcPts val="600"/>
              </a:spcAft>
              <a:buClr>
                <a:srgbClr val="1D3275"/>
              </a:buClr>
              <a:buFont typeface="Wingdings" pitchFamily="2" charset="2"/>
              <a:buNone/>
              <a:defRPr/>
            </a:pPr>
            <a:r>
              <a:rPr lang="en-US" dirty="0">
                <a:latin typeface="+mj-lt"/>
                <a:cs typeface="Times New Roman" panose="02020603050405020304" pitchFamily="18" charset="0"/>
              </a:rPr>
              <a:t>According to </a:t>
            </a:r>
            <a:r>
              <a:rPr lang="en-US" dirty="0">
                <a:latin typeface="+mj-lt"/>
              </a:rPr>
              <a:t>M21-1, Part IV.ii.2.G </a:t>
            </a:r>
            <a:r>
              <a:rPr lang="en-US" dirty="0">
                <a:latin typeface="+mj-lt"/>
                <a:cs typeface="Times New Roman" panose="02020603050405020304" pitchFamily="18" charset="0"/>
              </a:rPr>
              <a:t>an event is considered "not reasonably foreseeable" if:  </a:t>
            </a:r>
            <a:endParaRPr lang="en-US" dirty="0">
              <a:latin typeface="+mj-lt"/>
            </a:endParaRP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C46BB32B-4932-4123-B9F2-73D49F87646A}" type="slidenum">
              <a:rPr lang="en-US" smtClean="0"/>
              <a:pPr>
                <a:defRPr/>
              </a:pPr>
              <a:t>20</a:t>
            </a:fld>
            <a:endParaRPr lang="en-US" dirty="0"/>
          </a:p>
        </p:txBody>
      </p:sp>
      <p:sp>
        <p:nvSpPr>
          <p:cNvPr id="2" name="TextBox 1">
            <a:extLst>
              <a:ext uri="{FF2B5EF4-FFF2-40B4-BE49-F238E27FC236}">
                <a16:creationId xmlns:a16="http://schemas.microsoft.com/office/drawing/2014/main" id="{22675FB9-2E2E-4E69-9FEB-D23918E56C29}"/>
              </a:ext>
            </a:extLst>
          </p:cNvPr>
          <p:cNvSpPr txBox="1"/>
          <p:nvPr>
            <p:custDataLst>
              <p:tags r:id="rId4"/>
            </p:custDataLst>
          </p:nvPr>
        </p:nvSpPr>
        <p:spPr>
          <a:xfrm>
            <a:off x="457200" y="3048000"/>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It is not the type of risk that would be disclosed as part of the informed consent procedures shown in 38 CFR §17.32.</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It must be an event that a reasonable health-care provider would not consider an ordinary risk of the treatment provided.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Tort Claims vs. 38 U.S.C.§1151 Claims </a:t>
            </a:r>
          </a:p>
        </p:txBody>
      </p:sp>
      <p:sp>
        <p:nvSpPr>
          <p:cNvPr id="6148"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eaLnBrk="1">
              <a:spcBef>
                <a:spcPts val="0"/>
              </a:spcBef>
              <a:buFont typeface="Wingdings" pitchFamily="2" charset="2"/>
              <a:buNone/>
              <a:defRPr/>
            </a:pPr>
            <a:r>
              <a:rPr lang="en-US" dirty="0">
                <a:latin typeface="+mj-lt"/>
                <a:cs typeface="Times New Roman" panose="02020603050405020304" pitchFamily="18" charset="0"/>
              </a:rPr>
              <a:t>According to </a:t>
            </a:r>
            <a:r>
              <a:rPr lang="en-US" dirty="0">
                <a:latin typeface="+mj-lt"/>
              </a:rPr>
              <a:t>M21-1, Part IV.ii.3.D</a:t>
            </a:r>
            <a:r>
              <a:rPr lang="en-US" dirty="0">
                <a:latin typeface="+mj-lt"/>
                <a:cs typeface="Times New Roman" panose="02020603050405020304" pitchFamily="18" charset="0"/>
              </a:rPr>
              <a:t>: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1FFB5E44-741F-40C9-BA10-B496AF6D0CA7}" type="slidenum">
              <a:rPr lang="en-US" smtClean="0"/>
              <a:pPr>
                <a:defRPr/>
              </a:pPr>
              <a:t>21</a:t>
            </a:fld>
            <a:endParaRPr lang="en-US" dirty="0"/>
          </a:p>
        </p:txBody>
      </p:sp>
      <p:sp>
        <p:nvSpPr>
          <p:cNvPr id="2" name="TextBox 1">
            <a:extLst>
              <a:ext uri="{FF2B5EF4-FFF2-40B4-BE49-F238E27FC236}">
                <a16:creationId xmlns:a16="http://schemas.microsoft.com/office/drawing/2014/main" id="{9831079D-AFC2-4B53-BEC7-729E5510E292}"/>
              </a:ext>
            </a:extLst>
          </p:cNvPr>
          <p:cNvSpPr txBox="1"/>
          <p:nvPr>
            <p:custDataLst>
              <p:tags r:id="rId4"/>
            </p:custDataLst>
          </p:nvPr>
        </p:nvSpPr>
        <p:spPr>
          <a:xfrm>
            <a:off x="457200" y="2611870"/>
            <a:ext cx="8229600" cy="1323439"/>
          </a:xfrm>
          <a:prstGeom prst="rect">
            <a:avLst/>
          </a:prstGeom>
          <a:noFill/>
        </p:spPr>
        <p:txBody>
          <a:bodyPr wrap="square" rtlCol="0">
            <a:spAutoFit/>
          </a:bodyPr>
          <a:lstStyle/>
          <a:p>
            <a:pPr lvl="1" indent="-223838">
              <a:spcAft>
                <a:spcPts val="600"/>
              </a:spcAft>
              <a:buFont typeface="Arial" panose="020B0604020202020204" pitchFamily="34" charset="0"/>
              <a:buChar char="•"/>
              <a:defRPr/>
            </a:pPr>
            <a:r>
              <a:rPr lang="en-US" sz="2000" dirty="0">
                <a:latin typeface="+mj-lt"/>
                <a:cs typeface="Times New Roman" panose="02020603050405020304" pitchFamily="18" charset="0"/>
              </a:rPr>
              <a:t>When a Veteran is injured under circumstances that result in possible entitlement to benefits under 38 U.S.C. §1151, the Veteran may also seek a judgment against the U.S. in a civil action, called a Tort Claim. </a:t>
            </a:r>
          </a:p>
        </p:txBody>
      </p:sp>
      <p:sp>
        <p:nvSpPr>
          <p:cNvPr id="3" name="TextBox 2">
            <a:extLst>
              <a:ext uri="{FF2B5EF4-FFF2-40B4-BE49-F238E27FC236}">
                <a16:creationId xmlns:a16="http://schemas.microsoft.com/office/drawing/2014/main" id="{9B07A058-F81E-45C6-AE57-6DB753F01BFA}"/>
              </a:ext>
            </a:extLst>
          </p:cNvPr>
          <p:cNvSpPr txBox="1"/>
          <p:nvPr>
            <p:custDataLst>
              <p:tags r:id="rId5"/>
            </p:custDataLst>
          </p:nvPr>
        </p:nvSpPr>
        <p:spPr>
          <a:xfrm>
            <a:off x="457200" y="4004420"/>
            <a:ext cx="8229600" cy="1015663"/>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38 U.S.C. §14.600 states that tort claims are claims filed in Federal Court against the United States, whereas 38 U.S.C. §1151 claims are filed with the Department of Veterans Affairs.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Duplication of Benefits</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a:spcBef>
                <a:spcPts val="0"/>
              </a:spcBef>
              <a:buFont typeface="Wingdings" pitchFamily="2" charset="2"/>
              <a:buNone/>
              <a:defRPr/>
            </a:pPr>
            <a:r>
              <a:rPr lang="en-US" dirty="0">
                <a:latin typeface="+mj-lt"/>
                <a:cs typeface="Times New Roman" panose="02020603050405020304" pitchFamily="18" charset="0"/>
              </a:rPr>
              <a:t>The prohibition against duplication of benefits applies whenever the following occurs: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571974F3-B1EB-4E6E-9038-3C54ABD955C0}" type="slidenum">
              <a:rPr lang="en-US" smtClean="0"/>
              <a:pPr>
                <a:defRPr/>
              </a:pPr>
              <a:t>22</a:t>
            </a:fld>
            <a:endParaRPr lang="en-US" dirty="0"/>
          </a:p>
        </p:txBody>
      </p:sp>
      <p:sp>
        <p:nvSpPr>
          <p:cNvPr id="2" name="TextBox 1">
            <a:extLst>
              <a:ext uri="{FF2B5EF4-FFF2-40B4-BE49-F238E27FC236}">
                <a16:creationId xmlns:a16="http://schemas.microsoft.com/office/drawing/2014/main" id="{5C5A0EFE-61A2-42F9-AC95-B26113B47344}"/>
              </a:ext>
            </a:extLst>
          </p:cNvPr>
          <p:cNvSpPr txBox="1"/>
          <p:nvPr>
            <p:custDataLst>
              <p:tags r:id="rId4"/>
            </p:custDataLst>
          </p:nvPr>
        </p:nvSpPr>
        <p:spPr>
          <a:xfrm>
            <a:off x="457200" y="2917331"/>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A claimant receives a sum of money or property to settle a legal claim arising from the injury or death of a Veteran</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Then the claimant files a claim for compensation with the Department of Veterans Affairs (VA) for that same injury or death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Reason for Decision</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a:spcBef>
                <a:spcPts val="0"/>
              </a:spcBef>
              <a:buFont typeface="Wingdings" pitchFamily="2" charset="2"/>
              <a:buNone/>
              <a:defRPr/>
            </a:pPr>
            <a:r>
              <a:rPr lang="en-US" dirty="0">
                <a:latin typeface="+mj-lt"/>
                <a:cs typeface="Times New Roman" panose="02020603050405020304" pitchFamily="18" charset="0"/>
              </a:rPr>
              <a:t>According to </a:t>
            </a:r>
            <a:r>
              <a:rPr lang="en-US" dirty="0">
                <a:latin typeface="+mj-lt"/>
              </a:rPr>
              <a:t>M21-1, Part IV.ii.2.G</a:t>
            </a:r>
            <a:r>
              <a:rPr lang="en-US" dirty="0">
                <a:latin typeface="+mj-lt"/>
                <a:cs typeface="Times New Roman" panose="02020603050405020304" pitchFamily="18" charset="0"/>
              </a:rPr>
              <a:t>, when preparing the Reasons and Bases section for 38 U.S.C. §1151 claims, the RVSR should: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B781C45D-2FD8-42C2-B0A0-80F958BF7794}" type="slidenum">
              <a:rPr lang="en-US" smtClean="0"/>
              <a:pPr>
                <a:defRPr/>
              </a:pPr>
              <a:t>23</a:t>
            </a:fld>
            <a:endParaRPr lang="en-US" dirty="0"/>
          </a:p>
        </p:txBody>
      </p:sp>
      <p:sp>
        <p:nvSpPr>
          <p:cNvPr id="2" name="TextBox 1">
            <a:extLst>
              <a:ext uri="{FF2B5EF4-FFF2-40B4-BE49-F238E27FC236}">
                <a16:creationId xmlns:a16="http://schemas.microsoft.com/office/drawing/2014/main" id="{96C75A9C-757B-4DB9-87B2-1BBA1E1F3D20}"/>
              </a:ext>
            </a:extLst>
          </p:cNvPr>
          <p:cNvSpPr txBox="1"/>
          <p:nvPr>
            <p:custDataLst>
              <p:tags r:id="rId4"/>
            </p:custDataLst>
          </p:nvPr>
        </p:nvSpPr>
        <p:spPr>
          <a:xfrm>
            <a:off x="457200" y="3080961"/>
            <a:ext cx="8229600" cy="1169551"/>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Provide an adequate discussion of the factual bases for the claim</a:t>
            </a:r>
          </a:p>
          <a:p>
            <a:pPr lvl="1" indent="-231775">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Specify any treatment, surgery, or therapy that was provided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Decision Considerations</a:t>
            </a:r>
          </a:p>
        </p:txBody>
      </p:sp>
      <p:sp>
        <p:nvSpPr>
          <p:cNvPr id="25604"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a:buFont typeface="Wingdings" pitchFamily="2" charset="2"/>
              <a:buNone/>
            </a:pPr>
            <a:r>
              <a:rPr lang="en-US" altLang="en-US" dirty="0">
                <a:latin typeface="+mj-lt"/>
                <a:cs typeface="Times New Roman" panose="02020603050405020304" pitchFamily="18" charset="0"/>
              </a:rPr>
              <a:t>Take the following steps when preparing a decision: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FAF02E53-3CE1-4D11-A52C-689E27701490}" type="slidenum">
              <a:rPr lang="en-US" smtClean="0"/>
              <a:pPr>
                <a:defRPr/>
              </a:pPr>
              <a:t>24</a:t>
            </a:fld>
            <a:endParaRPr lang="en-US" dirty="0"/>
          </a:p>
        </p:txBody>
      </p:sp>
      <p:sp>
        <p:nvSpPr>
          <p:cNvPr id="2" name="TextBox 1">
            <a:extLst>
              <a:ext uri="{FF2B5EF4-FFF2-40B4-BE49-F238E27FC236}">
                <a16:creationId xmlns:a16="http://schemas.microsoft.com/office/drawing/2014/main" id="{B3FA119D-57D8-491F-B18B-8822BB40FDE7}"/>
              </a:ext>
            </a:extLst>
          </p:cNvPr>
          <p:cNvSpPr txBox="1"/>
          <p:nvPr>
            <p:custDataLst>
              <p:tags r:id="rId4"/>
            </p:custDataLst>
          </p:nvPr>
        </p:nvSpPr>
        <p:spPr>
          <a:xfrm>
            <a:off x="457200" y="2787295"/>
            <a:ext cx="8229600" cy="1785104"/>
          </a:xfrm>
          <a:prstGeom prst="rect">
            <a:avLst/>
          </a:prstGeom>
          <a:noFill/>
        </p:spPr>
        <p:txBody>
          <a:bodyPr wrap="square" rtlCol="0">
            <a:spAutoFit/>
          </a:bodyPr>
          <a:lstStyle/>
          <a:p>
            <a:pPr marL="569913" lvl="1" indent="-336550">
              <a:spcAft>
                <a:spcPts val="600"/>
              </a:spcAft>
              <a:buClr>
                <a:schemeClr val="tx1"/>
              </a:buClr>
              <a:buFont typeface="Tahoma" pitchFamily="34" charset="0"/>
              <a:buAutoNum type="arabicPeriod"/>
            </a:pPr>
            <a:r>
              <a:rPr lang="en-US" altLang="en-US" sz="2000" dirty="0">
                <a:latin typeface="+mj-lt"/>
                <a:cs typeface="Times New Roman" panose="02020603050405020304" pitchFamily="18" charset="0"/>
              </a:rPr>
              <a:t>Prepare a decision whenever possible</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569913" lvl="1" indent="-336550">
              <a:spcAft>
                <a:spcPts val="600"/>
              </a:spcAft>
              <a:buClr>
                <a:schemeClr val="tx1"/>
              </a:buClr>
              <a:buFont typeface="Tahoma" pitchFamily="34" charset="0"/>
              <a:buAutoNum type="arabicPeriod"/>
            </a:pPr>
            <a:r>
              <a:rPr lang="en-US" altLang="en-US" sz="2000" dirty="0">
                <a:latin typeface="+mj-lt"/>
                <a:cs typeface="Times New Roman" panose="02020603050405020304" pitchFamily="18" charset="0"/>
              </a:rPr>
              <a:t>Seek VHA Opinion to avoid remand of a case</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569913" lvl="1" indent="-336550">
              <a:spcAft>
                <a:spcPts val="600"/>
              </a:spcAft>
              <a:buClr>
                <a:schemeClr val="tx1"/>
              </a:buClr>
              <a:buFont typeface="Tahoma" pitchFamily="34" charset="0"/>
              <a:buAutoNum type="arabicPeriod"/>
            </a:pPr>
            <a:r>
              <a:rPr lang="en-US" altLang="en-US" sz="2000" dirty="0">
                <a:latin typeface="+mj-lt"/>
                <a:cs typeface="Times New Roman" panose="02020603050405020304" pitchFamily="18" charset="0"/>
              </a:rPr>
              <a:t>Seek and interpret relevant materials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a:defRPr/>
            </a:pPr>
            <a:r>
              <a:rPr lang="en-US" dirty="0"/>
              <a:t>Occurrences in §1151 Claims</a:t>
            </a:r>
            <a:endParaRPr lang="en-US" i="1" dirty="0"/>
          </a:p>
        </p:txBody>
      </p:sp>
      <p:sp>
        <p:nvSpPr>
          <p:cNvPr id="6148" name="Rectangle 3"/>
          <p:cNvSpPr>
            <a:spLocks noGrp="1" noChangeArrowheads="1"/>
          </p:cNvSpPr>
          <p:nvPr>
            <p:ph idx="1"/>
            <p:custDataLst>
              <p:tags r:id="rId2"/>
            </p:custDataLst>
          </p:nvPr>
        </p:nvSpPr>
        <p:spPr>
          <a:xfrm>
            <a:off x="457200" y="1882955"/>
            <a:ext cx="8229600" cy="685800"/>
          </a:xfrm>
          <a:prstGeom prst="rect">
            <a:avLst/>
          </a:prstGeom>
        </p:spPr>
        <p:txBody>
          <a:bodyPr>
            <a:normAutofit lnSpcReduction="10000"/>
          </a:bodyPr>
          <a:lstStyle/>
          <a:p>
            <a:pPr marL="0" indent="0" eaLnBrk="1">
              <a:spcBef>
                <a:spcPts val="0"/>
              </a:spcBef>
              <a:buFont typeface="Wingdings" pitchFamily="2" charset="2"/>
              <a:buNone/>
              <a:defRPr/>
            </a:pPr>
            <a:r>
              <a:rPr lang="en-US" dirty="0">
                <a:latin typeface="+mj-lt"/>
                <a:cs typeface="Times New Roman" panose="02020603050405020304" pitchFamily="18" charset="0"/>
              </a:rPr>
              <a:t>Compensation is authorized under 38 U.S.C. §1151 for disabilities resulting from:   </a:t>
            </a:r>
            <a:endParaRPr lang="en-US" sz="500" dirty="0">
              <a:latin typeface="+mj-lt"/>
              <a:cs typeface="Times New Roman" panose="02020603050405020304" pitchFamily="18" charset="0"/>
            </a:endParaRP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509AE380-6065-4369-99FC-D2153376763D}" type="slidenum">
              <a:rPr lang="en-US" smtClean="0"/>
              <a:pPr>
                <a:defRPr/>
              </a:pPr>
              <a:t>25</a:t>
            </a:fld>
            <a:endParaRPr lang="en-US" dirty="0"/>
          </a:p>
        </p:txBody>
      </p:sp>
      <p:sp>
        <p:nvSpPr>
          <p:cNvPr id="2" name="TextBox 1">
            <a:extLst>
              <a:ext uri="{FF2B5EF4-FFF2-40B4-BE49-F238E27FC236}">
                <a16:creationId xmlns:a16="http://schemas.microsoft.com/office/drawing/2014/main" id="{0E00EF4C-794E-4439-A684-7BB66763EAC0}"/>
              </a:ext>
            </a:extLst>
          </p:cNvPr>
          <p:cNvSpPr txBox="1"/>
          <p:nvPr>
            <p:custDataLst>
              <p:tags r:id="rId4"/>
            </p:custDataLst>
          </p:nvPr>
        </p:nvSpPr>
        <p:spPr>
          <a:xfrm>
            <a:off x="457200" y="2667000"/>
            <a:ext cx="8229600" cy="3693319"/>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Examination</a:t>
            </a:r>
            <a:br>
              <a:rPr lang="en-US" sz="1900" dirty="0">
                <a:latin typeface="+mj-lt"/>
                <a:cs typeface="Times New Roman" panose="02020603050405020304" pitchFamily="18" charset="0"/>
              </a:rPr>
            </a:br>
            <a:endParaRPr lang="en-US" sz="19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Acts of omission</a:t>
            </a:r>
            <a:br>
              <a:rPr lang="en-US" sz="1900" dirty="0">
                <a:latin typeface="+mj-lt"/>
                <a:cs typeface="Times New Roman" panose="02020603050405020304" pitchFamily="18" charset="0"/>
              </a:rPr>
            </a:br>
            <a:endParaRPr lang="en-US" sz="19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Premature discharge</a:t>
            </a:r>
            <a:br>
              <a:rPr lang="en-US" sz="1900" dirty="0">
                <a:latin typeface="+mj-lt"/>
                <a:cs typeface="Times New Roman" panose="02020603050405020304" pitchFamily="18" charset="0"/>
              </a:rPr>
            </a:br>
            <a:endParaRPr lang="en-US" sz="19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Medication</a:t>
            </a:r>
            <a:br>
              <a:rPr lang="en-US" sz="1900" dirty="0">
                <a:latin typeface="+mj-lt"/>
                <a:cs typeface="Times New Roman" panose="02020603050405020304" pitchFamily="18" charset="0"/>
              </a:rPr>
            </a:br>
            <a:endParaRPr lang="en-US" sz="19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Vocational rehabilitation or CWT</a:t>
            </a:r>
            <a:br>
              <a:rPr lang="en-US" sz="1900" dirty="0">
                <a:latin typeface="+mj-lt"/>
                <a:cs typeface="Times New Roman" panose="02020603050405020304" pitchFamily="18" charset="0"/>
              </a:rPr>
            </a:br>
            <a:endParaRPr lang="en-US" sz="19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1900" dirty="0">
                <a:latin typeface="+mj-lt"/>
                <a:cs typeface="Times New Roman" panose="02020603050405020304" pitchFamily="18" charset="0"/>
              </a:rPr>
              <a:t>Veteran’s failure to follow instructions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Independent Medical Evidence and Medical Opinions</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a:spcBef>
                <a:spcPts val="0"/>
              </a:spcBef>
              <a:buFont typeface="Wingdings" pitchFamily="2" charset="2"/>
              <a:buNone/>
              <a:defRPr/>
            </a:pPr>
            <a:r>
              <a:rPr lang="en-US" dirty="0">
                <a:latin typeface="+mj-lt"/>
                <a:cs typeface="Times New Roman" panose="02020603050405020304" pitchFamily="18" charset="0"/>
              </a:rPr>
              <a:t>According to </a:t>
            </a:r>
            <a:r>
              <a:rPr lang="en-US" dirty="0">
                <a:latin typeface="+mj-lt"/>
              </a:rPr>
              <a:t>M21-1, Part IV.ii.2.G</a:t>
            </a:r>
            <a:r>
              <a:rPr lang="en-US" dirty="0">
                <a:latin typeface="+mj-lt"/>
                <a:cs typeface="Times New Roman" panose="02020603050405020304" pitchFamily="18" charset="0"/>
              </a:rPr>
              <a:t>, a medical opinion is frequently needed to determine whether: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796B2221-310A-4D93-8B1D-74B52A25475C}" type="slidenum">
              <a:rPr lang="en-US" smtClean="0"/>
              <a:pPr>
                <a:defRPr/>
              </a:pPr>
              <a:t>26</a:t>
            </a:fld>
            <a:endParaRPr lang="en-US" dirty="0"/>
          </a:p>
        </p:txBody>
      </p:sp>
      <p:sp>
        <p:nvSpPr>
          <p:cNvPr id="2" name="TextBox 1">
            <a:extLst>
              <a:ext uri="{FF2B5EF4-FFF2-40B4-BE49-F238E27FC236}">
                <a16:creationId xmlns:a16="http://schemas.microsoft.com/office/drawing/2014/main" id="{3CA616EE-73F7-49C0-BCBA-61D9B0FB2F93}"/>
              </a:ext>
            </a:extLst>
          </p:cNvPr>
          <p:cNvSpPr txBox="1"/>
          <p:nvPr>
            <p:custDataLst>
              <p:tags r:id="rId4"/>
            </p:custDataLst>
          </p:nvPr>
        </p:nvSpPr>
        <p:spPr>
          <a:xfrm>
            <a:off x="457200" y="2887019"/>
            <a:ext cx="8229600" cy="247760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There is actually additional disability</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additional disability or death of the Veteran was a continuance or natural progression of the disease or injury for which treatment was provided </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additional disability is merely coincident with treatment</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Any additional disability would be considered a necessary consequence of treatment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Advisory Position</a:t>
            </a:r>
          </a:p>
        </p:txBody>
      </p:sp>
      <p:sp>
        <p:nvSpPr>
          <p:cNvPr id="28676"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a:spcAft>
                <a:spcPts val="600"/>
              </a:spcAft>
              <a:buFont typeface="Wingdings" pitchFamily="2" charset="2"/>
              <a:buNone/>
            </a:pPr>
            <a:r>
              <a:rPr lang="en-US" altLang="en-US" dirty="0">
                <a:latin typeface="+mj-lt"/>
              </a:rPr>
              <a:t>M21-1, Part IV.ii.2.G</a:t>
            </a:r>
            <a:r>
              <a:rPr lang="en-US" altLang="en-US" dirty="0">
                <a:latin typeface="+mj-lt"/>
                <a:cs typeface="Times New Roman" panose="02020603050405020304" pitchFamily="18" charset="0"/>
              </a:rPr>
              <a:t> suggests: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B94506E4-36E4-443E-AB4E-DE21F634A700}" type="slidenum">
              <a:rPr lang="en-US" smtClean="0"/>
              <a:pPr>
                <a:defRPr/>
              </a:pPr>
              <a:t>27</a:t>
            </a:fld>
            <a:endParaRPr lang="en-US" dirty="0"/>
          </a:p>
        </p:txBody>
      </p:sp>
      <p:sp>
        <p:nvSpPr>
          <p:cNvPr id="2" name="TextBox 1">
            <a:extLst>
              <a:ext uri="{FF2B5EF4-FFF2-40B4-BE49-F238E27FC236}">
                <a16:creationId xmlns:a16="http://schemas.microsoft.com/office/drawing/2014/main" id="{545F70E3-CCFB-4F4B-9444-19688B9413E6}"/>
              </a:ext>
            </a:extLst>
          </p:cNvPr>
          <p:cNvSpPr txBox="1"/>
          <p:nvPr>
            <p:custDataLst>
              <p:tags r:id="rId4"/>
            </p:custDataLst>
          </p:nvPr>
        </p:nvSpPr>
        <p:spPr>
          <a:xfrm>
            <a:off x="457200" y="2743200"/>
            <a:ext cx="8229600" cy="1015663"/>
          </a:xfrm>
          <a:prstGeom prst="rect">
            <a:avLst/>
          </a:prstGeom>
          <a:noFill/>
        </p:spPr>
        <p:txBody>
          <a:bodyPr wrap="square" rtlCol="0">
            <a:spAutoFit/>
          </a:bodyPr>
          <a:lstStyle/>
          <a:p>
            <a:pPr marL="457200" indent="-23177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Submission of unusually difficult cases involving claims for compensation under 38 U.S.C. §1151 to VA Central Office (CO) (211B) for an advisory opinion.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Rating Decisions</a:t>
            </a:r>
          </a:p>
        </p:txBody>
      </p:sp>
      <p:sp>
        <p:nvSpPr>
          <p:cNvPr id="6148" name="Rectangle 3"/>
          <p:cNvSpPr>
            <a:spLocks noGrp="1" noChangeArrowheads="1"/>
          </p:cNvSpPr>
          <p:nvPr>
            <p:ph idx="1"/>
            <p:custDataLst>
              <p:tags r:id="rId2"/>
            </p:custDataLst>
          </p:nvPr>
        </p:nvSpPr>
        <p:spPr>
          <a:xfrm>
            <a:off x="457200" y="2057401"/>
            <a:ext cx="8229600" cy="762000"/>
          </a:xfrm>
          <a:prstGeom prst="rect">
            <a:avLst/>
          </a:prstGeom>
        </p:spPr>
        <p:txBody>
          <a:bodyPr>
            <a:normAutofit lnSpcReduction="10000"/>
          </a:bodyPr>
          <a:lstStyle/>
          <a:p>
            <a:pPr marL="0" indent="0" eaLnBrk="1">
              <a:spcAft>
                <a:spcPts val="600"/>
              </a:spcAft>
              <a:buFont typeface="Wingdings" pitchFamily="2" charset="2"/>
              <a:buNone/>
              <a:defRPr/>
            </a:pPr>
            <a:r>
              <a:rPr lang="en-US" dirty="0">
                <a:latin typeface="+mj-lt"/>
                <a:cs typeface="Times New Roman" panose="02020603050405020304" pitchFamily="18" charset="0"/>
              </a:rPr>
              <a:t>Claims under 38 U.S.C. §1151 are uncommon and complex to process.</a:t>
            </a:r>
          </a:p>
          <a:p>
            <a:pPr marL="0" indent="0" eaLnBrk="1">
              <a:spcAft>
                <a:spcPts val="600"/>
              </a:spcAft>
              <a:buFont typeface="Wingdings" pitchFamily="2" charset="2"/>
              <a:buNone/>
              <a:defRPr/>
            </a:pPr>
            <a:r>
              <a:rPr lang="en-US" dirty="0">
                <a:latin typeface="+mj-lt"/>
                <a:cs typeface="Times New Roman" panose="02020603050405020304" pitchFamily="18" charset="0"/>
              </a:rPr>
              <a:t>Often 38 U.S.C. §1151 claims involve seeking advisory opinions from: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5A28A098-5934-4A8D-AFF3-F32E9487E3CB}" type="slidenum">
              <a:rPr lang="en-US" smtClean="0"/>
              <a:pPr>
                <a:defRPr/>
              </a:pPr>
              <a:t>28</a:t>
            </a:fld>
            <a:endParaRPr lang="en-US" dirty="0"/>
          </a:p>
        </p:txBody>
      </p:sp>
      <p:sp>
        <p:nvSpPr>
          <p:cNvPr id="2" name="TextBox 1">
            <a:extLst>
              <a:ext uri="{FF2B5EF4-FFF2-40B4-BE49-F238E27FC236}">
                <a16:creationId xmlns:a16="http://schemas.microsoft.com/office/drawing/2014/main" id="{369910FF-8F71-4451-8F44-2F64EDD8E8CF}"/>
              </a:ext>
            </a:extLst>
          </p:cNvPr>
          <p:cNvSpPr txBox="1"/>
          <p:nvPr>
            <p:custDataLst>
              <p:tags r:id="rId4"/>
            </p:custDataLst>
          </p:nvPr>
        </p:nvSpPr>
        <p:spPr>
          <a:xfrm>
            <a:off x="457200" y="2869049"/>
            <a:ext cx="8229600" cy="116955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Veterans Health Administration (VHA)</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VA Central Office</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Medical Doctors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3 Elements for a Successful 38 U.S.C.</a:t>
            </a:r>
            <a:br>
              <a:rPr lang="en-US" dirty="0"/>
            </a:br>
            <a:r>
              <a:rPr lang="en-US" dirty="0"/>
              <a:t>§1151 Claim </a:t>
            </a:r>
          </a:p>
        </p:txBody>
      </p:sp>
      <p:sp>
        <p:nvSpPr>
          <p:cNvPr id="30724" name="Rectangle 3"/>
          <p:cNvSpPr>
            <a:spLocks noGrp="1" noChangeArrowheads="1"/>
          </p:cNvSpPr>
          <p:nvPr>
            <p:ph idx="1"/>
            <p:custDataLst>
              <p:tags r:id="rId2"/>
            </p:custDataLst>
          </p:nvPr>
        </p:nvSpPr>
        <p:spPr>
          <a:xfrm>
            <a:off x="457200" y="1897702"/>
            <a:ext cx="8229600" cy="685800"/>
          </a:xfrm>
          <a:prstGeom prst="rect">
            <a:avLst/>
          </a:prstGeom>
        </p:spPr>
        <p:txBody>
          <a:bodyPr>
            <a:normAutofit lnSpcReduction="10000"/>
          </a:bodyPr>
          <a:lstStyle/>
          <a:p>
            <a:pPr marL="0" indent="0" eaLnBrk="1">
              <a:spcBef>
                <a:spcPts val="600"/>
              </a:spcBef>
              <a:spcAft>
                <a:spcPts val="600"/>
              </a:spcAft>
              <a:buFont typeface="Wingdings" pitchFamily="2" charset="2"/>
              <a:buNone/>
            </a:pPr>
            <a:r>
              <a:rPr lang="en-US" altLang="en-US" dirty="0">
                <a:latin typeface="+mj-lt"/>
                <a:cs typeface="Times New Roman" panose="02020603050405020304" pitchFamily="18" charset="0"/>
              </a:rPr>
              <a:t>The following elements iterate the basic elements indicative of a successful 38 U.S.C. §1151 claim:</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4BA48939-A24D-4735-B496-3956A3BA1D97}" type="slidenum">
              <a:rPr lang="en-US" smtClean="0"/>
              <a:pPr>
                <a:defRPr/>
              </a:pPr>
              <a:t>29</a:t>
            </a:fld>
            <a:endParaRPr lang="en-US" dirty="0"/>
          </a:p>
        </p:txBody>
      </p:sp>
      <p:graphicFrame>
        <p:nvGraphicFramePr>
          <p:cNvPr id="9" name="Table 8">
            <a:extLst>
              <a:ext uri="{FF2B5EF4-FFF2-40B4-BE49-F238E27FC236}">
                <a16:creationId xmlns:a16="http://schemas.microsoft.com/office/drawing/2014/main" id="{DF1DF508-3B42-4B9D-88FB-8F6F6C8F57AF}"/>
              </a:ext>
            </a:extLst>
          </p:cNvPr>
          <p:cNvGraphicFramePr>
            <a:graphicFrameLocks noGrp="1"/>
          </p:cNvGraphicFramePr>
          <p:nvPr>
            <p:custDataLst>
              <p:tags r:id="rId4"/>
            </p:custDataLst>
            <p:extLst>
              <p:ext uri="{D42A27DB-BD31-4B8C-83A1-F6EECF244321}">
                <p14:modId xmlns:p14="http://schemas.microsoft.com/office/powerpoint/2010/main" val="1458567651"/>
              </p:ext>
            </p:extLst>
          </p:nvPr>
        </p:nvGraphicFramePr>
        <p:xfrm>
          <a:off x="457200" y="2667000"/>
          <a:ext cx="7391400" cy="3627150"/>
        </p:xfrm>
        <a:graphic>
          <a:graphicData uri="http://schemas.openxmlformats.org/drawingml/2006/table">
            <a:tbl>
              <a:tblPr firstRow="1" bandRow="1"/>
              <a:tblGrid>
                <a:gridCol w="457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914496">
                <a:tc>
                  <a:txBody>
                    <a:bodyPr/>
                    <a:lstStyle>
                      <a:lvl1pPr marL="0" algn="l" defTabSz="289322" rtl="0" eaLnBrk="1" latinLnBrk="0" hangingPunct="1">
                        <a:defRPr sz="570" b="1" kern="1200">
                          <a:solidFill>
                            <a:schemeClr val="lt1"/>
                          </a:solidFill>
                          <a:latin typeface="Tahoma"/>
                        </a:defRPr>
                      </a:lvl1pPr>
                      <a:lvl2pPr marL="144661" algn="l" defTabSz="289322" rtl="0" eaLnBrk="1" latinLnBrk="0" hangingPunct="1">
                        <a:defRPr sz="570" b="1" kern="1200">
                          <a:solidFill>
                            <a:schemeClr val="lt1"/>
                          </a:solidFill>
                          <a:latin typeface="Tahoma"/>
                        </a:defRPr>
                      </a:lvl2pPr>
                      <a:lvl3pPr marL="289322" algn="l" defTabSz="289322" rtl="0" eaLnBrk="1" latinLnBrk="0" hangingPunct="1">
                        <a:defRPr sz="570" b="1" kern="1200">
                          <a:solidFill>
                            <a:schemeClr val="lt1"/>
                          </a:solidFill>
                          <a:latin typeface="Tahoma"/>
                        </a:defRPr>
                      </a:lvl3pPr>
                      <a:lvl4pPr marL="433983" algn="l" defTabSz="289322" rtl="0" eaLnBrk="1" latinLnBrk="0" hangingPunct="1">
                        <a:defRPr sz="570" b="1" kern="1200">
                          <a:solidFill>
                            <a:schemeClr val="lt1"/>
                          </a:solidFill>
                          <a:latin typeface="Tahoma"/>
                        </a:defRPr>
                      </a:lvl4pPr>
                      <a:lvl5pPr marL="578644" algn="l" defTabSz="289322" rtl="0" eaLnBrk="1" latinLnBrk="0" hangingPunct="1">
                        <a:defRPr sz="570" b="1" kern="1200">
                          <a:solidFill>
                            <a:schemeClr val="lt1"/>
                          </a:solidFill>
                          <a:latin typeface="Tahoma"/>
                        </a:defRPr>
                      </a:lvl5pPr>
                      <a:lvl6pPr marL="723305" algn="l" defTabSz="289322" rtl="0" eaLnBrk="1" latinLnBrk="0" hangingPunct="1">
                        <a:defRPr sz="570" b="1" kern="1200">
                          <a:solidFill>
                            <a:schemeClr val="lt1"/>
                          </a:solidFill>
                          <a:latin typeface="Tahoma"/>
                        </a:defRPr>
                      </a:lvl6pPr>
                      <a:lvl7pPr marL="867966" algn="l" defTabSz="289322" rtl="0" eaLnBrk="1" latinLnBrk="0" hangingPunct="1">
                        <a:defRPr sz="570" b="1" kern="1200">
                          <a:solidFill>
                            <a:schemeClr val="lt1"/>
                          </a:solidFill>
                          <a:latin typeface="Tahoma"/>
                        </a:defRPr>
                      </a:lvl7pPr>
                      <a:lvl8pPr marL="1012627" algn="l" defTabSz="289322" rtl="0" eaLnBrk="1" latinLnBrk="0" hangingPunct="1">
                        <a:defRPr sz="570" b="1" kern="1200">
                          <a:solidFill>
                            <a:schemeClr val="lt1"/>
                          </a:solidFill>
                          <a:latin typeface="Tahoma"/>
                        </a:defRPr>
                      </a:lvl8pPr>
                      <a:lvl9pPr marL="1157288" algn="l" defTabSz="289322" rtl="0" eaLnBrk="1" latinLnBrk="0" hangingPunct="1">
                        <a:defRPr sz="570" b="1" kern="1200">
                          <a:solidFill>
                            <a:schemeClr val="lt1"/>
                          </a:solidFill>
                          <a:latin typeface="Tahoma"/>
                        </a:defRPr>
                      </a:lvl9pPr>
                    </a:lstStyle>
                    <a:p>
                      <a:pPr>
                        <a:spcAft>
                          <a:spcPts val="600"/>
                        </a:spcAft>
                      </a:pPr>
                      <a:r>
                        <a:rPr lang="en-US" sz="2000" b="0" dirty="0">
                          <a:solidFill>
                            <a:schemeClr val="tx1"/>
                          </a:solidFill>
                          <a:latin typeface="+mj-lt"/>
                        </a:rPr>
                        <a:t>1.</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89322" rtl="0" eaLnBrk="1" latinLnBrk="0" hangingPunct="1">
                        <a:defRPr sz="570" b="1" kern="1200">
                          <a:solidFill>
                            <a:schemeClr val="lt1"/>
                          </a:solidFill>
                          <a:latin typeface="Tahoma"/>
                        </a:defRPr>
                      </a:lvl1pPr>
                      <a:lvl2pPr marL="144661" algn="l" defTabSz="289322" rtl="0" eaLnBrk="1" latinLnBrk="0" hangingPunct="1">
                        <a:defRPr sz="570" b="1" kern="1200">
                          <a:solidFill>
                            <a:schemeClr val="lt1"/>
                          </a:solidFill>
                          <a:latin typeface="Tahoma"/>
                        </a:defRPr>
                      </a:lvl2pPr>
                      <a:lvl3pPr marL="289322" algn="l" defTabSz="289322" rtl="0" eaLnBrk="1" latinLnBrk="0" hangingPunct="1">
                        <a:defRPr sz="570" b="1" kern="1200">
                          <a:solidFill>
                            <a:schemeClr val="lt1"/>
                          </a:solidFill>
                          <a:latin typeface="Tahoma"/>
                        </a:defRPr>
                      </a:lvl3pPr>
                      <a:lvl4pPr marL="433983" algn="l" defTabSz="289322" rtl="0" eaLnBrk="1" latinLnBrk="0" hangingPunct="1">
                        <a:defRPr sz="570" b="1" kern="1200">
                          <a:solidFill>
                            <a:schemeClr val="lt1"/>
                          </a:solidFill>
                          <a:latin typeface="Tahoma"/>
                        </a:defRPr>
                      </a:lvl4pPr>
                      <a:lvl5pPr marL="578644" algn="l" defTabSz="289322" rtl="0" eaLnBrk="1" latinLnBrk="0" hangingPunct="1">
                        <a:defRPr sz="570" b="1" kern="1200">
                          <a:solidFill>
                            <a:schemeClr val="lt1"/>
                          </a:solidFill>
                          <a:latin typeface="Tahoma"/>
                        </a:defRPr>
                      </a:lvl5pPr>
                      <a:lvl6pPr marL="723305" algn="l" defTabSz="289322" rtl="0" eaLnBrk="1" latinLnBrk="0" hangingPunct="1">
                        <a:defRPr sz="570" b="1" kern="1200">
                          <a:solidFill>
                            <a:schemeClr val="lt1"/>
                          </a:solidFill>
                          <a:latin typeface="Tahoma"/>
                        </a:defRPr>
                      </a:lvl6pPr>
                      <a:lvl7pPr marL="867966" algn="l" defTabSz="289322" rtl="0" eaLnBrk="1" latinLnBrk="0" hangingPunct="1">
                        <a:defRPr sz="570" b="1" kern="1200">
                          <a:solidFill>
                            <a:schemeClr val="lt1"/>
                          </a:solidFill>
                          <a:latin typeface="Tahoma"/>
                        </a:defRPr>
                      </a:lvl7pPr>
                      <a:lvl8pPr marL="1012627" algn="l" defTabSz="289322" rtl="0" eaLnBrk="1" latinLnBrk="0" hangingPunct="1">
                        <a:defRPr sz="570" b="1" kern="1200">
                          <a:solidFill>
                            <a:schemeClr val="lt1"/>
                          </a:solidFill>
                          <a:latin typeface="Tahoma"/>
                        </a:defRPr>
                      </a:lvl8pPr>
                      <a:lvl9pPr marL="1157288" algn="l" defTabSz="289322" rtl="0" eaLnBrk="1" latinLnBrk="0" hangingPunct="1">
                        <a:defRPr sz="570" b="1" kern="1200">
                          <a:solidFill>
                            <a:schemeClr val="lt1"/>
                          </a:solidFill>
                          <a:latin typeface="Tahoma"/>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b="0" dirty="0">
                          <a:solidFill>
                            <a:schemeClr val="tx1"/>
                          </a:solidFill>
                          <a:latin typeface="+mj-lt"/>
                          <a:cs typeface="Times New Roman" panose="02020603050405020304" pitchFamily="18" charset="0"/>
                        </a:rPr>
                        <a:t>Determine if there were VA Therapeutic and Rehabilitative activities, Vocational Rehabilitation, Hospitalization, Medical/ Surgical Treatment, or Examination.</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88845">
                <a:tc>
                  <a:txBody>
                    <a:bodyPr/>
                    <a:lstStyle>
                      <a:lvl1pPr marL="0" algn="l" defTabSz="289322" rtl="0" eaLnBrk="1" latinLnBrk="0" hangingPunct="1">
                        <a:defRPr sz="570" kern="1200">
                          <a:solidFill>
                            <a:schemeClr val="dk1"/>
                          </a:solidFill>
                          <a:latin typeface="Tahoma"/>
                        </a:defRPr>
                      </a:lvl1pPr>
                      <a:lvl2pPr marL="144661" algn="l" defTabSz="289322" rtl="0" eaLnBrk="1" latinLnBrk="0" hangingPunct="1">
                        <a:defRPr sz="570" kern="1200">
                          <a:solidFill>
                            <a:schemeClr val="dk1"/>
                          </a:solidFill>
                          <a:latin typeface="Tahoma"/>
                        </a:defRPr>
                      </a:lvl2pPr>
                      <a:lvl3pPr marL="289322" algn="l" defTabSz="289322" rtl="0" eaLnBrk="1" latinLnBrk="0" hangingPunct="1">
                        <a:defRPr sz="570" kern="1200">
                          <a:solidFill>
                            <a:schemeClr val="dk1"/>
                          </a:solidFill>
                          <a:latin typeface="Tahoma"/>
                        </a:defRPr>
                      </a:lvl3pPr>
                      <a:lvl4pPr marL="433983" algn="l" defTabSz="289322" rtl="0" eaLnBrk="1" latinLnBrk="0" hangingPunct="1">
                        <a:defRPr sz="570" kern="1200">
                          <a:solidFill>
                            <a:schemeClr val="dk1"/>
                          </a:solidFill>
                          <a:latin typeface="Tahoma"/>
                        </a:defRPr>
                      </a:lvl4pPr>
                      <a:lvl5pPr marL="578644" algn="l" defTabSz="289322" rtl="0" eaLnBrk="1" latinLnBrk="0" hangingPunct="1">
                        <a:defRPr sz="570" kern="1200">
                          <a:solidFill>
                            <a:schemeClr val="dk1"/>
                          </a:solidFill>
                          <a:latin typeface="Tahoma"/>
                        </a:defRPr>
                      </a:lvl5pPr>
                      <a:lvl6pPr marL="723305" algn="l" defTabSz="289322" rtl="0" eaLnBrk="1" latinLnBrk="0" hangingPunct="1">
                        <a:defRPr sz="570" kern="1200">
                          <a:solidFill>
                            <a:schemeClr val="dk1"/>
                          </a:solidFill>
                          <a:latin typeface="Tahoma"/>
                        </a:defRPr>
                      </a:lvl6pPr>
                      <a:lvl7pPr marL="867966" algn="l" defTabSz="289322" rtl="0" eaLnBrk="1" latinLnBrk="0" hangingPunct="1">
                        <a:defRPr sz="570" kern="1200">
                          <a:solidFill>
                            <a:schemeClr val="dk1"/>
                          </a:solidFill>
                          <a:latin typeface="Tahoma"/>
                        </a:defRPr>
                      </a:lvl7pPr>
                      <a:lvl8pPr marL="1012627" algn="l" defTabSz="289322" rtl="0" eaLnBrk="1" latinLnBrk="0" hangingPunct="1">
                        <a:defRPr sz="570" kern="1200">
                          <a:solidFill>
                            <a:schemeClr val="dk1"/>
                          </a:solidFill>
                          <a:latin typeface="Tahoma"/>
                        </a:defRPr>
                      </a:lvl8pPr>
                      <a:lvl9pPr marL="1157288" algn="l" defTabSz="289322" rtl="0" eaLnBrk="1" latinLnBrk="0" hangingPunct="1">
                        <a:defRPr sz="570" kern="1200">
                          <a:solidFill>
                            <a:schemeClr val="dk1"/>
                          </a:solidFill>
                          <a:latin typeface="Tahoma"/>
                        </a:defRPr>
                      </a:lvl9pPr>
                    </a:lstStyle>
                    <a:p>
                      <a:pPr>
                        <a:spcAft>
                          <a:spcPts val="600"/>
                        </a:spcAft>
                      </a:pPr>
                      <a:r>
                        <a:rPr lang="en-US" sz="2000" dirty="0">
                          <a:solidFill>
                            <a:schemeClr val="tx1"/>
                          </a:solidFill>
                          <a:latin typeface="+mj-lt"/>
                        </a:rPr>
                        <a:t>2.</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89322" rtl="0" eaLnBrk="1" latinLnBrk="0" hangingPunct="1">
                        <a:defRPr sz="570" kern="1200">
                          <a:solidFill>
                            <a:schemeClr val="dk1"/>
                          </a:solidFill>
                          <a:latin typeface="Tahoma"/>
                        </a:defRPr>
                      </a:lvl1pPr>
                      <a:lvl2pPr marL="144661" algn="l" defTabSz="289322" rtl="0" eaLnBrk="1" latinLnBrk="0" hangingPunct="1">
                        <a:defRPr sz="570" kern="1200">
                          <a:solidFill>
                            <a:schemeClr val="dk1"/>
                          </a:solidFill>
                          <a:latin typeface="Tahoma"/>
                        </a:defRPr>
                      </a:lvl2pPr>
                      <a:lvl3pPr marL="289322" algn="l" defTabSz="289322" rtl="0" eaLnBrk="1" latinLnBrk="0" hangingPunct="1">
                        <a:defRPr sz="570" kern="1200">
                          <a:solidFill>
                            <a:schemeClr val="dk1"/>
                          </a:solidFill>
                          <a:latin typeface="Tahoma"/>
                        </a:defRPr>
                      </a:lvl3pPr>
                      <a:lvl4pPr marL="433983" algn="l" defTabSz="289322" rtl="0" eaLnBrk="1" latinLnBrk="0" hangingPunct="1">
                        <a:defRPr sz="570" kern="1200">
                          <a:solidFill>
                            <a:schemeClr val="dk1"/>
                          </a:solidFill>
                          <a:latin typeface="Tahoma"/>
                        </a:defRPr>
                      </a:lvl4pPr>
                      <a:lvl5pPr marL="578644" algn="l" defTabSz="289322" rtl="0" eaLnBrk="1" latinLnBrk="0" hangingPunct="1">
                        <a:defRPr sz="570" kern="1200">
                          <a:solidFill>
                            <a:schemeClr val="dk1"/>
                          </a:solidFill>
                          <a:latin typeface="Tahoma"/>
                        </a:defRPr>
                      </a:lvl5pPr>
                      <a:lvl6pPr marL="723305" algn="l" defTabSz="289322" rtl="0" eaLnBrk="1" latinLnBrk="0" hangingPunct="1">
                        <a:defRPr sz="570" kern="1200">
                          <a:solidFill>
                            <a:schemeClr val="dk1"/>
                          </a:solidFill>
                          <a:latin typeface="Tahoma"/>
                        </a:defRPr>
                      </a:lvl6pPr>
                      <a:lvl7pPr marL="867966" algn="l" defTabSz="289322" rtl="0" eaLnBrk="1" latinLnBrk="0" hangingPunct="1">
                        <a:defRPr sz="570" kern="1200">
                          <a:solidFill>
                            <a:schemeClr val="dk1"/>
                          </a:solidFill>
                          <a:latin typeface="Tahoma"/>
                        </a:defRPr>
                      </a:lvl7pPr>
                      <a:lvl8pPr marL="1012627" algn="l" defTabSz="289322" rtl="0" eaLnBrk="1" latinLnBrk="0" hangingPunct="1">
                        <a:defRPr sz="570" kern="1200">
                          <a:solidFill>
                            <a:schemeClr val="dk1"/>
                          </a:solidFill>
                          <a:latin typeface="Tahoma"/>
                        </a:defRPr>
                      </a:lvl8pPr>
                      <a:lvl9pPr marL="1157288" algn="l" defTabSz="289322" rtl="0" eaLnBrk="1" latinLnBrk="0" hangingPunct="1">
                        <a:defRPr sz="570" kern="1200">
                          <a:solidFill>
                            <a:schemeClr val="dk1"/>
                          </a:solidFill>
                          <a:latin typeface="Tahoma"/>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tx1"/>
                          </a:solidFill>
                          <a:latin typeface="+mj-lt"/>
                          <a:cs typeface="Times New Roman" panose="02020603050405020304" pitchFamily="18" charset="0"/>
                        </a:rPr>
                        <a:t>Determine if additional disability exists by comparing the physical condition prior to claimed disease or injury with subsequent physical condition that resulted from claimed disease or injury (Reference 38 CFR §3.361(b). </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14496">
                <a:tc>
                  <a:txBody>
                    <a:bodyPr/>
                    <a:lstStyle>
                      <a:lvl1pPr marL="0" algn="l" defTabSz="289322" rtl="0" eaLnBrk="1" latinLnBrk="0" hangingPunct="1">
                        <a:defRPr sz="570" kern="1200">
                          <a:solidFill>
                            <a:schemeClr val="dk1"/>
                          </a:solidFill>
                          <a:latin typeface="Tahoma"/>
                        </a:defRPr>
                      </a:lvl1pPr>
                      <a:lvl2pPr marL="144661" algn="l" defTabSz="289322" rtl="0" eaLnBrk="1" latinLnBrk="0" hangingPunct="1">
                        <a:defRPr sz="570" kern="1200">
                          <a:solidFill>
                            <a:schemeClr val="dk1"/>
                          </a:solidFill>
                          <a:latin typeface="Tahoma"/>
                        </a:defRPr>
                      </a:lvl2pPr>
                      <a:lvl3pPr marL="289322" algn="l" defTabSz="289322" rtl="0" eaLnBrk="1" latinLnBrk="0" hangingPunct="1">
                        <a:defRPr sz="570" kern="1200">
                          <a:solidFill>
                            <a:schemeClr val="dk1"/>
                          </a:solidFill>
                          <a:latin typeface="Tahoma"/>
                        </a:defRPr>
                      </a:lvl3pPr>
                      <a:lvl4pPr marL="433983" algn="l" defTabSz="289322" rtl="0" eaLnBrk="1" latinLnBrk="0" hangingPunct="1">
                        <a:defRPr sz="570" kern="1200">
                          <a:solidFill>
                            <a:schemeClr val="dk1"/>
                          </a:solidFill>
                          <a:latin typeface="Tahoma"/>
                        </a:defRPr>
                      </a:lvl4pPr>
                      <a:lvl5pPr marL="578644" algn="l" defTabSz="289322" rtl="0" eaLnBrk="1" latinLnBrk="0" hangingPunct="1">
                        <a:defRPr sz="570" kern="1200">
                          <a:solidFill>
                            <a:schemeClr val="dk1"/>
                          </a:solidFill>
                          <a:latin typeface="Tahoma"/>
                        </a:defRPr>
                      </a:lvl5pPr>
                      <a:lvl6pPr marL="723305" algn="l" defTabSz="289322" rtl="0" eaLnBrk="1" latinLnBrk="0" hangingPunct="1">
                        <a:defRPr sz="570" kern="1200">
                          <a:solidFill>
                            <a:schemeClr val="dk1"/>
                          </a:solidFill>
                          <a:latin typeface="Tahoma"/>
                        </a:defRPr>
                      </a:lvl6pPr>
                      <a:lvl7pPr marL="867966" algn="l" defTabSz="289322" rtl="0" eaLnBrk="1" latinLnBrk="0" hangingPunct="1">
                        <a:defRPr sz="570" kern="1200">
                          <a:solidFill>
                            <a:schemeClr val="dk1"/>
                          </a:solidFill>
                          <a:latin typeface="Tahoma"/>
                        </a:defRPr>
                      </a:lvl7pPr>
                      <a:lvl8pPr marL="1012627" algn="l" defTabSz="289322" rtl="0" eaLnBrk="1" latinLnBrk="0" hangingPunct="1">
                        <a:defRPr sz="570" kern="1200">
                          <a:solidFill>
                            <a:schemeClr val="dk1"/>
                          </a:solidFill>
                          <a:latin typeface="Tahoma"/>
                        </a:defRPr>
                      </a:lvl8pPr>
                      <a:lvl9pPr marL="1157288" algn="l" defTabSz="289322" rtl="0" eaLnBrk="1" latinLnBrk="0" hangingPunct="1">
                        <a:defRPr sz="570" kern="1200">
                          <a:solidFill>
                            <a:schemeClr val="dk1"/>
                          </a:solidFill>
                          <a:latin typeface="Tahoma"/>
                        </a:defRPr>
                      </a:lvl9pPr>
                    </a:lstStyle>
                    <a:p>
                      <a:pPr>
                        <a:spcAft>
                          <a:spcPts val="600"/>
                        </a:spcAft>
                      </a:pPr>
                      <a:r>
                        <a:rPr lang="en-US" sz="2000" dirty="0">
                          <a:solidFill>
                            <a:schemeClr val="tx1"/>
                          </a:solidFill>
                          <a:latin typeface="+mj-lt"/>
                        </a:rPr>
                        <a:t>3.</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89322" rtl="0" eaLnBrk="1" latinLnBrk="0" hangingPunct="1">
                        <a:defRPr sz="570" kern="1200">
                          <a:solidFill>
                            <a:schemeClr val="dk1"/>
                          </a:solidFill>
                          <a:latin typeface="Tahoma"/>
                        </a:defRPr>
                      </a:lvl1pPr>
                      <a:lvl2pPr marL="144661" algn="l" defTabSz="289322" rtl="0" eaLnBrk="1" latinLnBrk="0" hangingPunct="1">
                        <a:defRPr sz="570" kern="1200">
                          <a:solidFill>
                            <a:schemeClr val="dk1"/>
                          </a:solidFill>
                          <a:latin typeface="Tahoma"/>
                        </a:defRPr>
                      </a:lvl2pPr>
                      <a:lvl3pPr marL="289322" algn="l" defTabSz="289322" rtl="0" eaLnBrk="1" latinLnBrk="0" hangingPunct="1">
                        <a:defRPr sz="570" kern="1200">
                          <a:solidFill>
                            <a:schemeClr val="dk1"/>
                          </a:solidFill>
                          <a:latin typeface="Tahoma"/>
                        </a:defRPr>
                      </a:lvl3pPr>
                      <a:lvl4pPr marL="433983" algn="l" defTabSz="289322" rtl="0" eaLnBrk="1" latinLnBrk="0" hangingPunct="1">
                        <a:defRPr sz="570" kern="1200">
                          <a:solidFill>
                            <a:schemeClr val="dk1"/>
                          </a:solidFill>
                          <a:latin typeface="Tahoma"/>
                        </a:defRPr>
                      </a:lvl4pPr>
                      <a:lvl5pPr marL="578644" algn="l" defTabSz="289322" rtl="0" eaLnBrk="1" latinLnBrk="0" hangingPunct="1">
                        <a:defRPr sz="570" kern="1200">
                          <a:solidFill>
                            <a:schemeClr val="dk1"/>
                          </a:solidFill>
                          <a:latin typeface="Tahoma"/>
                        </a:defRPr>
                      </a:lvl5pPr>
                      <a:lvl6pPr marL="723305" algn="l" defTabSz="289322" rtl="0" eaLnBrk="1" latinLnBrk="0" hangingPunct="1">
                        <a:defRPr sz="570" kern="1200">
                          <a:solidFill>
                            <a:schemeClr val="dk1"/>
                          </a:solidFill>
                          <a:latin typeface="Tahoma"/>
                        </a:defRPr>
                      </a:lvl6pPr>
                      <a:lvl7pPr marL="867966" algn="l" defTabSz="289322" rtl="0" eaLnBrk="1" latinLnBrk="0" hangingPunct="1">
                        <a:defRPr sz="570" kern="1200">
                          <a:solidFill>
                            <a:schemeClr val="dk1"/>
                          </a:solidFill>
                          <a:latin typeface="Tahoma"/>
                        </a:defRPr>
                      </a:lvl7pPr>
                      <a:lvl8pPr marL="1012627" algn="l" defTabSz="289322" rtl="0" eaLnBrk="1" latinLnBrk="0" hangingPunct="1">
                        <a:defRPr sz="570" kern="1200">
                          <a:solidFill>
                            <a:schemeClr val="dk1"/>
                          </a:solidFill>
                          <a:latin typeface="Tahoma"/>
                        </a:defRPr>
                      </a:lvl8pPr>
                      <a:lvl9pPr marL="1157288" algn="l" defTabSz="289322" rtl="0" eaLnBrk="1" latinLnBrk="0" hangingPunct="1">
                        <a:defRPr sz="570" kern="1200">
                          <a:solidFill>
                            <a:schemeClr val="dk1"/>
                          </a:solidFill>
                          <a:latin typeface="Tahoma"/>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tx1"/>
                          </a:solidFill>
                          <a:latin typeface="+mj-lt"/>
                          <a:cs typeface="Times New Roman" panose="02020603050405020304" pitchFamily="18" charset="0"/>
                        </a:rPr>
                        <a:t>Establish a </a:t>
                      </a:r>
                      <a:r>
                        <a:rPr lang="en-US" sz="2000" b="1" i="1" dirty="0">
                          <a:solidFill>
                            <a:schemeClr val="tx1"/>
                          </a:solidFill>
                          <a:latin typeface="+mj-lt"/>
                          <a:cs typeface="Times New Roman" panose="02020603050405020304" pitchFamily="18" charset="0"/>
                        </a:rPr>
                        <a:t>nexus</a:t>
                      </a:r>
                      <a:r>
                        <a:rPr lang="en-US" sz="2000" dirty="0">
                          <a:solidFill>
                            <a:schemeClr val="tx1"/>
                          </a:solidFill>
                          <a:latin typeface="+mj-lt"/>
                          <a:cs typeface="Times New Roman" panose="02020603050405020304" pitchFamily="18" charset="0"/>
                        </a:rPr>
                        <a:t> between VA therapeutic or vocational rehabilitation activities, hospitalization, medical or surgical treatment, or examination, and the additional disability or death.</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lnSpc>
                <a:spcPct val="90000"/>
              </a:lnSpc>
              <a:buClr>
                <a:srgbClr val="1D3275"/>
              </a:buClr>
              <a:buFont typeface="Wingdings" pitchFamily="2" charset="2"/>
              <a:buNone/>
            </a:pPr>
            <a:endParaRPr lang="en-US" altLang="en-US" sz="1400" dirty="0">
              <a:latin typeface="Times New Roman" panose="02020603050405020304" pitchFamily="18" charset="0"/>
              <a:cs typeface="Times New Roman" charset="0"/>
            </a:endParaRPr>
          </a:p>
          <a:p>
            <a:pPr eaLnBrk="1" hangingPunct="1">
              <a:lnSpc>
                <a:spcPct val="150000"/>
              </a:lnSpc>
              <a:buClr>
                <a:srgbClr val="1D3275"/>
              </a:buClr>
              <a:buFont typeface="Wingdings" pitchFamily="2" charset="2"/>
              <a:buChar char="Ø"/>
            </a:pPr>
            <a:endParaRPr lang="en-US" altLang="en-US" sz="1400" dirty="0">
              <a:latin typeface="Times New Roman" panose="02020603050405020304" pitchFamily="18" charset="0"/>
              <a:cs typeface="Microsoft Sans Serif" pitchFamily="34" charset="0"/>
            </a:endParaRPr>
          </a:p>
          <a:p>
            <a:pPr eaLnBrk="1" hangingPunct="1">
              <a:lnSpc>
                <a:spcPct val="90000"/>
              </a:lnSpc>
              <a:buClr>
                <a:srgbClr val="1D3275"/>
              </a:buClr>
              <a:buFont typeface="Wingdings" pitchFamily="2" charset="2"/>
              <a:buNone/>
            </a:pPr>
            <a:endParaRPr lang="en-US" altLang="en-US" sz="1200" dirty="0">
              <a:latin typeface="Times New Roman" panose="02020603050405020304" pitchFamily="18" charset="0"/>
              <a:cs typeface="Times New Roman" charset="0"/>
            </a:endParaRPr>
          </a:p>
        </p:txBody>
      </p:sp>
      <p:sp>
        <p:nvSpPr>
          <p:cNvPr id="9" name="Slide Number Placeholder 8"/>
          <p:cNvSpPr>
            <a:spLocks noGrp="1"/>
          </p:cNvSpPr>
          <p:nvPr>
            <p:ph type="sldNum" sz="quarter" idx="12"/>
            <p:custDataLst>
              <p:tags r:id="rId3"/>
            </p:custDataLst>
          </p:nvPr>
        </p:nvSpPr>
        <p:spPr>
          <a:xfrm>
            <a:off x="6931152" y="6601976"/>
            <a:ext cx="2133600" cy="365125"/>
          </a:xfrm>
        </p:spPr>
        <p:txBody>
          <a:bodyPr/>
          <a:lstStyle/>
          <a:p>
            <a:pPr>
              <a:defRPr/>
            </a:pPr>
            <a:fld id="{D3FCE069-F49B-49FF-837D-3FB325E7EC8B}" type="slidenum">
              <a:rPr lang="en-US" smtClean="0"/>
              <a:pPr>
                <a:defRPr/>
              </a:pPr>
              <a:t>3</a:t>
            </a:fld>
            <a:endParaRPr lang="en-US" dirty="0"/>
          </a:p>
        </p:txBody>
      </p:sp>
      <p:sp>
        <p:nvSpPr>
          <p:cNvPr id="5126" name="Rectangle 6"/>
          <p:cNvSpPr txBox="1">
            <a:spLocks noChangeArrowheads="1"/>
          </p:cNvSpPr>
          <p:nvPr>
            <p:custDataLst>
              <p:tags r:id="rId4"/>
            </p:custDataLst>
          </p:nvPr>
        </p:nvSpPr>
        <p:spPr bwMode="auto">
          <a:xfrm>
            <a:off x="457200" y="1880496"/>
            <a:ext cx="8458200" cy="44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U.S.C. §1151  Benefits for persons disabled by treatment or vocational rehabilitation</a:t>
            </a:r>
          </a:p>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CFR §3.154 Injury due to hospital treatment, etc.</a:t>
            </a:r>
          </a:p>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CFR §3.358  Compensation for disability or death from hospitalization, medical or surgical treatment, examinations or vocational rehabilitation training (§3.800) </a:t>
            </a:r>
          </a:p>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CFR §3.361 Benefits under 38 U.S.C. 1151(a) for additional disability or death due to hospital care, medical or surgical treatment, examination, training and rehabilitation services, or compensated work therapy program</a:t>
            </a:r>
          </a:p>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CFR §3.800 Disability or death due to hospitalization, etc.</a:t>
            </a:r>
          </a:p>
          <a:p>
            <a:pPr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38 CFR §14.600  Federal Tort Claims Act—general</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Uncorroborated Conclusions</a:t>
            </a:r>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a:spcBef>
                <a:spcPts val="600"/>
              </a:spcBef>
              <a:spcAft>
                <a:spcPts val="600"/>
              </a:spcAft>
              <a:buFont typeface="Wingdings" pitchFamily="2" charset="2"/>
              <a:buNone/>
              <a:defRPr/>
            </a:pPr>
            <a:r>
              <a:rPr lang="en-US" dirty="0">
                <a:latin typeface="+mj-lt"/>
                <a:cs typeface="Times New Roman" panose="02020603050405020304" pitchFamily="18" charset="0"/>
              </a:rPr>
              <a:t>The RVSR should not make any uncorroborated conclusions in the rating decision regarding a relationship between: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73457EF1-126B-4B25-9410-2F790A50B0E4}" type="slidenum">
              <a:rPr lang="en-US" smtClean="0"/>
              <a:pPr>
                <a:defRPr/>
              </a:pPr>
              <a:t>30</a:t>
            </a:fld>
            <a:endParaRPr lang="en-US" dirty="0"/>
          </a:p>
        </p:txBody>
      </p:sp>
      <p:sp>
        <p:nvSpPr>
          <p:cNvPr id="2" name="TextBox 1">
            <a:extLst>
              <a:ext uri="{FF2B5EF4-FFF2-40B4-BE49-F238E27FC236}">
                <a16:creationId xmlns:a16="http://schemas.microsoft.com/office/drawing/2014/main" id="{1C0FD17A-FDED-4A26-8D2B-AD8373416CD5}"/>
              </a:ext>
            </a:extLst>
          </p:cNvPr>
          <p:cNvSpPr txBox="1"/>
          <p:nvPr>
            <p:custDataLst>
              <p:tags r:id="rId4"/>
            </p:custDataLst>
          </p:nvPr>
        </p:nvSpPr>
        <p:spPr>
          <a:xfrm>
            <a:off x="457200" y="2920106"/>
            <a:ext cx="8229600" cy="1554272"/>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Treatment</a:t>
            </a:r>
          </a:p>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 Surgery</a:t>
            </a:r>
          </a:p>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 Medication provided</a:t>
            </a:r>
          </a:p>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Claimed disability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Uncorroborated Conclusions</a:t>
            </a:r>
          </a:p>
        </p:txBody>
      </p:sp>
      <p:sp>
        <p:nvSpPr>
          <p:cNvPr id="6148"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eaLnBrk="1">
              <a:spcBef>
                <a:spcPts val="600"/>
              </a:spcBef>
              <a:spcAft>
                <a:spcPts val="600"/>
              </a:spcAft>
              <a:buFont typeface="Wingdings" pitchFamily="2" charset="2"/>
              <a:buNone/>
              <a:defRPr/>
            </a:pPr>
            <a:r>
              <a:rPr lang="en-US" dirty="0">
                <a:latin typeface="+mj-lt"/>
                <a:cs typeface="Times New Roman" panose="02020603050405020304" pitchFamily="18" charset="0"/>
              </a:rPr>
              <a:t>Without corroborating evidence, an RVSR may not simply state: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43FB17F4-CE7E-45BE-A5A2-D32B770BD00F}" type="slidenum">
              <a:rPr lang="en-US" smtClean="0"/>
              <a:pPr>
                <a:defRPr/>
              </a:pPr>
              <a:t>31</a:t>
            </a:fld>
            <a:endParaRPr lang="en-US" dirty="0"/>
          </a:p>
        </p:txBody>
      </p:sp>
      <p:sp>
        <p:nvSpPr>
          <p:cNvPr id="2" name="TextBox 1">
            <a:extLst>
              <a:ext uri="{FF2B5EF4-FFF2-40B4-BE49-F238E27FC236}">
                <a16:creationId xmlns:a16="http://schemas.microsoft.com/office/drawing/2014/main" id="{EB3FF99F-6D2A-4C96-90C8-934110552E27}"/>
              </a:ext>
            </a:extLst>
          </p:cNvPr>
          <p:cNvSpPr txBox="1"/>
          <p:nvPr>
            <p:custDataLst>
              <p:tags r:id="rId4"/>
            </p:custDataLst>
          </p:nvPr>
        </p:nvSpPr>
        <p:spPr>
          <a:xfrm>
            <a:off x="452284" y="2573725"/>
            <a:ext cx="8229600" cy="1400383"/>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evidence does not show a myelogram caused the claimant’s tinnitus.</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It is unlikely that the Veteran’s medication caused a claimed side effect.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Rating Criteria </a:t>
            </a:r>
          </a:p>
        </p:txBody>
      </p:sp>
      <p:sp>
        <p:nvSpPr>
          <p:cNvPr id="33796"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a:spcAft>
                <a:spcPts val="600"/>
              </a:spcAft>
              <a:buFont typeface="Wingdings" pitchFamily="2" charset="2"/>
              <a:buNone/>
            </a:pPr>
            <a:r>
              <a:rPr lang="en-US" altLang="en-US" dirty="0">
                <a:latin typeface="+mj-lt"/>
                <a:cs typeface="Times New Roman" panose="02020603050405020304" pitchFamily="18" charset="0"/>
              </a:rPr>
              <a:t>The rating criteria for 38 U.S.C. §1151 includes: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D1E5665D-9929-4363-8177-FAC2CBDACB33}" type="slidenum">
              <a:rPr lang="en-US" smtClean="0"/>
              <a:pPr>
                <a:defRPr/>
              </a:pPr>
              <a:t>32</a:t>
            </a:fld>
            <a:endParaRPr lang="en-US" dirty="0"/>
          </a:p>
        </p:txBody>
      </p:sp>
      <p:sp>
        <p:nvSpPr>
          <p:cNvPr id="2" name="TextBox 1">
            <a:extLst>
              <a:ext uri="{FF2B5EF4-FFF2-40B4-BE49-F238E27FC236}">
                <a16:creationId xmlns:a16="http://schemas.microsoft.com/office/drawing/2014/main" id="{3D9F21EC-E68A-46E6-B3EE-B454A1DF4263}"/>
              </a:ext>
            </a:extLst>
          </p:cNvPr>
          <p:cNvSpPr txBox="1"/>
          <p:nvPr>
            <p:custDataLst>
              <p:tags r:id="rId4"/>
            </p:custDataLst>
          </p:nvPr>
        </p:nvSpPr>
        <p:spPr>
          <a:xfrm>
            <a:off x="457200" y="2596974"/>
            <a:ext cx="8229600" cy="1477328"/>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Combining Qualifying Disabilities under §1151 and Service-Connected Disability</a:t>
            </a:r>
            <a:endParaRPr lang="en-US" altLang="en-US" sz="2000" i="1"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Additional Degree of Disability</a:t>
            </a: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Entitlement of Benefits for Additional Disability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a:defRPr/>
            </a:pPr>
            <a:r>
              <a:rPr lang="en-US" dirty="0"/>
              <a:t>Combining Qualifying Disabilities under</a:t>
            </a:r>
            <a:br>
              <a:rPr lang="en-US" dirty="0"/>
            </a:br>
            <a:r>
              <a:rPr lang="en-US" dirty="0"/>
              <a:t>§1151 and Service-Connected Disability</a:t>
            </a:r>
            <a:endParaRPr lang="en-US" i="1" dirty="0"/>
          </a:p>
        </p:txBody>
      </p:sp>
      <p:sp>
        <p:nvSpPr>
          <p:cNvPr id="6148" name="Rectangle 3"/>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eaLnBrk="1" hangingPunct="1">
              <a:spcAft>
                <a:spcPts val="600"/>
              </a:spcAft>
              <a:buClr>
                <a:srgbClr val="1D3275"/>
              </a:buClr>
              <a:buFont typeface="Wingdings" pitchFamily="2" charset="2"/>
              <a:buNone/>
              <a:defRPr/>
            </a:pPr>
            <a:r>
              <a:rPr lang="en-US" dirty="0">
                <a:latin typeface="+mj-lt"/>
                <a:cs typeface="Times New Roman" panose="02020603050405020304" pitchFamily="18" charset="0"/>
              </a:rPr>
              <a:t>To determine if combining qualifying disabilities under §1151 and service-connected disability is necessary consider the following: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E6926E89-9A64-484F-ADD6-5D8C8061D852}" type="slidenum">
              <a:rPr lang="en-US" smtClean="0"/>
              <a:pPr>
                <a:defRPr/>
              </a:pPr>
              <a:t>33</a:t>
            </a:fld>
            <a:endParaRPr lang="en-US" dirty="0"/>
          </a:p>
        </p:txBody>
      </p:sp>
      <p:sp>
        <p:nvSpPr>
          <p:cNvPr id="2" name="TextBox 1">
            <a:extLst>
              <a:ext uri="{FF2B5EF4-FFF2-40B4-BE49-F238E27FC236}">
                <a16:creationId xmlns:a16="http://schemas.microsoft.com/office/drawing/2014/main" id="{7F46066A-A88B-40A1-9D4F-AC89826A0C2F}"/>
              </a:ext>
            </a:extLst>
          </p:cNvPr>
          <p:cNvSpPr txBox="1"/>
          <p:nvPr>
            <p:custDataLst>
              <p:tags r:id="rId4"/>
            </p:custDataLst>
          </p:nvPr>
        </p:nvSpPr>
        <p:spPr>
          <a:xfrm>
            <a:off x="457200" y="2802238"/>
            <a:ext cx="8229600" cy="2708434"/>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Disability ratings for which compensation is payable under 38 U.S.C. §1151 are to be combined with disability ratings assigned to service-connected disabilities as if the former were service-connected.</a:t>
            </a:r>
          </a:p>
          <a:p>
            <a:pPr lvl="1" indent="-231775">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If two or more disabilities (at least one being a qualifying disability under §1151) are rated at 0% but interfere with the Veteran’s employability, the RVSR will assign a 10% rating under 38 CFR §3.324</a:t>
            </a:r>
            <a:r>
              <a:rPr lang="en-US" sz="2000" dirty="0">
                <a:latin typeface="+mj-lt"/>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Additional Degree of Disability</a:t>
            </a:r>
          </a:p>
        </p:txBody>
      </p:sp>
      <p:sp>
        <p:nvSpPr>
          <p:cNvPr id="6148" name="Rectangle 3"/>
          <p:cNvSpPr>
            <a:spLocks noGrp="1" noChangeArrowheads="1"/>
          </p:cNvSpPr>
          <p:nvPr>
            <p:ph idx="1"/>
            <p:custDataLst>
              <p:tags r:id="rId2"/>
            </p:custDataLst>
          </p:nvPr>
        </p:nvSpPr>
        <p:spPr>
          <a:xfrm>
            <a:off x="457200" y="2057400"/>
            <a:ext cx="8229600" cy="761999"/>
          </a:xfrm>
          <a:prstGeom prst="rect">
            <a:avLst/>
          </a:prstGeom>
        </p:spPr>
        <p:txBody>
          <a:bodyPr>
            <a:normAutofit lnSpcReduction="10000"/>
          </a:bodyPr>
          <a:lstStyle/>
          <a:p>
            <a:pPr marL="0" indent="0" eaLnBrk="1">
              <a:buFont typeface="Wingdings" pitchFamily="2" charset="2"/>
              <a:buNone/>
              <a:defRPr/>
            </a:pPr>
            <a:r>
              <a:rPr lang="en-US" dirty="0">
                <a:latin typeface="+mj-lt"/>
                <a:cs typeface="Times New Roman" panose="02020603050405020304" pitchFamily="18" charset="0"/>
              </a:rPr>
              <a:t>According to </a:t>
            </a:r>
            <a:r>
              <a:rPr lang="en-US" dirty="0">
                <a:latin typeface="+mj-lt"/>
              </a:rPr>
              <a:t>M21-1, Part IV.ii.2.G</a:t>
            </a:r>
            <a:r>
              <a:rPr lang="en-US" dirty="0">
                <a:latin typeface="+mj-lt"/>
                <a:cs typeface="Times New Roman" panose="02020603050405020304" pitchFamily="18" charset="0"/>
              </a:rPr>
              <a:t>, to determine the additional degree of disability for benefits payable under 38 U.S.C. §1151 the RVSR should: </a:t>
            </a:r>
          </a:p>
          <a:p>
            <a:pPr eaLnBrk="1" hangingPunct="1">
              <a:buClr>
                <a:srgbClr val="1D3275"/>
              </a:buClr>
              <a:buFont typeface="Wingdings" pitchFamily="2" charset="2"/>
              <a:buNone/>
              <a:defRPr/>
            </a:pPr>
            <a:endParaRPr lang="en-US" dirty="0">
              <a:latin typeface="Times New Roman" panose="02020603050405020304" pitchFamily="18" charset="0"/>
            </a:endParaRP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08B6E36D-C67D-4128-B110-312CDFA865C4}" type="slidenum">
              <a:rPr lang="en-US" smtClean="0"/>
              <a:pPr>
                <a:defRPr/>
              </a:pPr>
              <a:t>34</a:t>
            </a:fld>
            <a:endParaRPr lang="en-US" dirty="0"/>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2236628491"/>
              </p:ext>
            </p:extLst>
          </p:nvPr>
        </p:nvGraphicFramePr>
        <p:xfrm>
          <a:off x="495300" y="2968417"/>
          <a:ext cx="8153400" cy="3048001"/>
        </p:xfrm>
        <a:graphic>
          <a:graphicData uri="http://schemas.openxmlformats.org/drawingml/2006/table">
            <a:tbl>
              <a:tblPr firstRow="1" bandRow="1">
                <a:tableStyleId>{5C22544A-7EE6-4342-B048-85BDC9FD1C3A}</a:tableStyleId>
              </a:tblPr>
              <a:tblGrid>
                <a:gridCol w="1374168">
                  <a:extLst>
                    <a:ext uri="{9D8B030D-6E8A-4147-A177-3AD203B41FA5}">
                      <a16:colId xmlns:a16="http://schemas.microsoft.com/office/drawing/2014/main" val="20000"/>
                    </a:ext>
                  </a:extLst>
                </a:gridCol>
                <a:gridCol w="6779232">
                  <a:extLst>
                    <a:ext uri="{9D8B030D-6E8A-4147-A177-3AD203B41FA5}">
                      <a16:colId xmlns:a16="http://schemas.microsoft.com/office/drawing/2014/main" val="20001"/>
                    </a:ext>
                  </a:extLst>
                </a:gridCol>
              </a:tblGrid>
              <a:tr h="846667">
                <a:tc>
                  <a:txBody>
                    <a:bodyPr/>
                    <a:lstStyle/>
                    <a:p>
                      <a:pPr marL="0" marR="0" indent="0">
                        <a:spcBef>
                          <a:spcPts val="0"/>
                        </a:spcBef>
                        <a:spcAft>
                          <a:spcPts val="600"/>
                        </a:spcAft>
                      </a:pPr>
                      <a:r>
                        <a:rPr lang="en-US" sz="2000" b="0" kern="1200" dirty="0">
                          <a:solidFill>
                            <a:schemeClr val="tx1"/>
                          </a:solidFill>
                          <a:latin typeface="+mj-lt"/>
                          <a:ea typeface="Times New Roman"/>
                          <a:cs typeface="Times New Roman" panose="02020603050405020304" pitchFamily="18" charset="0"/>
                        </a:rPr>
                        <a:t>Step 1 </a:t>
                      </a:r>
                      <a:endParaRPr lang="en-US" sz="2000" b="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600"/>
                        </a:spcAft>
                      </a:pPr>
                      <a:r>
                        <a:rPr lang="en-US" sz="2000" b="0" kern="1200" dirty="0">
                          <a:solidFill>
                            <a:schemeClr val="tx1"/>
                          </a:solidFill>
                          <a:latin typeface="+mj-lt"/>
                          <a:ea typeface="Times New Roman"/>
                          <a:cs typeface="Times New Roman" panose="02020603050405020304" pitchFamily="18" charset="0"/>
                        </a:rPr>
                        <a:t>Determine the current level of disability (expressed as a percentage) based on all symptoms and findings.</a:t>
                      </a:r>
                      <a:endParaRPr lang="en-US" sz="2000" b="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54667">
                <a:tc>
                  <a:txBody>
                    <a:bodyPr/>
                    <a:lstStyle/>
                    <a:p>
                      <a:pPr marL="0" marR="0" indent="0">
                        <a:spcBef>
                          <a:spcPts val="0"/>
                        </a:spcBef>
                        <a:spcAft>
                          <a:spcPts val="600"/>
                        </a:spcAft>
                      </a:pPr>
                      <a:r>
                        <a:rPr lang="en-US" sz="2000" kern="1200" dirty="0">
                          <a:solidFill>
                            <a:schemeClr val="tx1"/>
                          </a:solidFill>
                          <a:latin typeface="+mj-lt"/>
                          <a:ea typeface="Times New Roman"/>
                          <a:cs typeface="Times New Roman" panose="02020603050405020304" pitchFamily="18" charset="0"/>
                        </a:rPr>
                        <a:t>Step 2 </a:t>
                      </a:r>
                      <a:endParaRPr lang="en-US" sz="200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600"/>
                        </a:spcAft>
                      </a:pPr>
                      <a:r>
                        <a:rPr lang="en-US" sz="2000" kern="1200" dirty="0">
                          <a:solidFill>
                            <a:schemeClr val="tx1"/>
                          </a:solidFill>
                          <a:latin typeface="+mj-lt"/>
                          <a:ea typeface="Times New Roman"/>
                          <a:cs typeface="Times New Roman" panose="02020603050405020304" pitchFamily="18" charset="0"/>
                        </a:rPr>
                        <a:t>Determine the level of disability prior to the treatment or examination, vocational rehabilitation, or participation in Compensated Work Therapy (CWT) that resulted in additional disability.</a:t>
                      </a:r>
                      <a:endParaRPr lang="en-US" sz="200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6667">
                <a:tc>
                  <a:txBody>
                    <a:bodyPr/>
                    <a:lstStyle/>
                    <a:p>
                      <a:pPr marL="0" marR="0" indent="0">
                        <a:spcBef>
                          <a:spcPts val="0"/>
                        </a:spcBef>
                        <a:spcAft>
                          <a:spcPts val="600"/>
                        </a:spcAft>
                      </a:pPr>
                      <a:r>
                        <a:rPr lang="en-US" sz="2000" kern="1200" dirty="0">
                          <a:solidFill>
                            <a:schemeClr val="tx1"/>
                          </a:solidFill>
                          <a:latin typeface="+mj-lt"/>
                          <a:ea typeface="Times New Roman"/>
                          <a:cs typeface="Times New Roman" panose="02020603050405020304" pitchFamily="18" charset="0"/>
                        </a:rPr>
                        <a:t>Step 3 </a:t>
                      </a:r>
                      <a:endParaRPr lang="en-US" sz="200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600"/>
                        </a:spcAft>
                      </a:pPr>
                      <a:r>
                        <a:rPr lang="en-US" sz="2000" kern="1200" dirty="0">
                          <a:solidFill>
                            <a:schemeClr val="tx1"/>
                          </a:solidFill>
                          <a:latin typeface="+mj-lt"/>
                          <a:ea typeface="Times New Roman"/>
                          <a:cs typeface="Times New Roman" panose="02020603050405020304" pitchFamily="18" charset="0"/>
                        </a:rPr>
                        <a:t>Subtract the percentage of disability reached in Step 2 from the percentage of disability reached in Step 1. </a:t>
                      </a:r>
                      <a:endParaRPr lang="en-US" sz="2000" dirty="0">
                        <a:solidFill>
                          <a:schemeClr val="tx1"/>
                        </a:solidFill>
                        <a:latin typeface="+mj-lt"/>
                        <a:ea typeface="Calibri"/>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defRPr/>
            </a:pPr>
            <a:r>
              <a:rPr lang="en-US" dirty="0"/>
              <a:t>Entitlement of Benefits for Additional</a:t>
            </a:r>
            <a:br>
              <a:rPr lang="en-US" dirty="0"/>
            </a:br>
            <a:r>
              <a:rPr lang="en-US" dirty="0"/>
              <a:t>Disability</a:t>
            </a:r>
          </a:p>
        </p:txBody>
      </p:sp>
      <p:sp>
        <p:nvSpPr>
          <p:cNvPr id="6148" name="Rectangle 3"/>
          <p:cNvSpPr>
            <a:spLocks noGrp="1" noChangeArrowheads="1"/>
          </p:cNvSpPr>
          <p:nvPr>
            <p:ph idx="1"/>
            <p:custDataLst>
              <p:tags r:id="rId2"/>
            </p:custDataLst>
          </p:nvPr>
        </p:nvSpPr>
        <p:spPr>
          <a:xfrm>
            <a:off x="457200" y="2057401"/>
            <a:ext cx="8229600" cy="1295400"/>
          </a:xfrm>
          <a:prstGeom prst="rect">
            <a:avLst/>
          </a:prstGeom>
        </p:spPr>
        <p:txBody>
          <a:bodyPr>
            <a:normAutofit/>
          </a:bodyPr>
          <a:lstStyle/>
          <a:p>
            <a:pPr marL="0" indent="0" eaLnBrk="1">
              <a:spcBef>
                <a:spcPts val="0"/>
              </a:spcBef>
              <a:buFont typeface="Wingdings" pitchFamily="2" charset="2"/>
              <a:buNone/>
              <a:defRPr/>
            </a:pPr>
            <a:r>
              <a:rPr lang="en-US" dirty="0">
                <a:latin typeface="+mj-lt"/>
                <a:cs typeface="Times New Roman" panose="02020603050405020304" pitchFamily="18" charset="0"/>
              </a:rPr>
              <a:t>Establish entitlement to benefits for an additional disability under 38 U.S.C. §1151 if the evidence shows aggravation of a non service-connected, pre-existing condition as a result of the following: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B4C54E70-2BB0-45DB-813A-AC92D2971945}" type="slidenum">
              <a:rPr lang="en-US" smtClean="0"/>
              <a:pPr>
                <a:defRPr/>
              </a:pPr>
              <a:t>35</a:t>
            </a:fld>
            <a:endParaRPr lang="en-US" dirty="0"/>
          </a:p>
        </p:txBody>
      </p:sp>
      <p:sp>
        <p:nvSpPr>
          <p:cNvPr id="2" name="TextBox 1">
            <a:extLst>
              <a:ext uri="{FF2B5EF4-FFF2-40B4-BE49-F238E27FC236}">
                <a16:creationId xmlns:a16="http://schemas.microsoft.com/office/drawing/2014/main" id="{AD0487F3-F342-48D1-A7DA-4ADE31DF1734}"/>
              </a:ext>
            </a:extLst>
          </p:cNvPr>
          <p:cNvSpPr txBox="1"/>
          <p:nvPr>
            <p:custDataLst>
              <p:tags r:id="rId4"/>
            </p:custDataLst>
          </p:nvPr>
        </p:nvSpPr>
        <p:spPr>
          <a:xfrm>
            <a:off x="457200" y="3192401"/>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VA medical treatment or examination</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Course of vocational rehabilitation</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Compensated Work Therapy (CWT) program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B99E-E55A-485B-A3C2-32D83D58996F}"/>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344BBC95-58C2-43C0-AC5E-13E77F1A8F6A}"/>
              </a:ext>
            </a:extLst>
          </p:cNvPr>
          <p:cNvSpPr>
            <a:spLocks noGrp="1"/>
          </p:cNvSpPr>
          <p:nvPr>
            <p:ph type="sldNum" sz="quarter" idx="12"/>
            <p:custDataLst>
              <p:tags r:id="rId2"/>
            </p:custDataLst>
          </p:nvPr>
        </p:nvSpPr>
        <p:spPr>
          <a:xfrm>
            <a:off x="6931152" y="6601976"/>
            <a:ext cx="2133600" cy="365125"/>
          </a:xfrm>
        </p:spPr>
        <p:txBody>
          <a:bodyPr/>
          <a:lstStyle/>
          <a:p>
            <a:pPr>
              <a:defRPr/>
            </a:pPr>
            <a:fld id="{6C3A26CB-CBBC-4014-B0DE-508A073C17A3}" type="slidenum">
              <a:rPr lang="en-US" smtClean="0"/>
              <a:pPr>
                <a:defRPr/>
              </a:pPr>
              <a:t>36</a:t>
            </a:fld>
            <a:endParaRPr lang="en-US" dirty="0"/>
          </a:p>
        </p:txBody>
      </p:sp>
    </p:spTree>
    <p:extLst>
      <p:ext uri="{BB962C8B-B14F-4D97-AF65-F5344CB8AC3E}">
        <p14:creationId xmlns:p14="http://schemas.microsoft.com/office/powerpoint/2010/main" val="409126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2F09-96E6-4485-A706-636A8B9E2494}"/>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7" name="Slide Number Placeholder 6"/>
          <p:cNvSpPr>
            <a:spLocks noGrp="1"/>
          </p:cNvSpPr>
          <p:nvPr>
            <p:ph type="sldNum" sz="quarter" idx="12"/>
            <p:custDataLst>
              <p:tags r:id="rId2"/>
            </p:custDataLst>
          </p:nvPr>
        </p:nvSpPr>
        <p:spPr>
          <a:xfrm>
            <a:off x="6931152" y="6601976"/>
            <a:ext cx="2133600" cy="365125"/>
          </a:xfrm>
        </p:spPr>
        <p:txBody>
          <a:bodyPr/>
          <a:lstStyle/>
          <a:p>
            <a:pPr>
              <a:defRPr/>
            </a:pPr>
            <a:fld id="{9095470F-195C-4A6D-91FC-9190659AA2C1}" type="slidenum">
              <a:rPr lang="en-US" smtClean="0"/>
              <a:pPr>
                <a:defRPr/>
              </a:pPr>
              <a:t>37</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lnSpc>
                <a:spcPct val="90000"/>
              </a:lnSpc>
              <a:buClr>
                <a:srgbClr val="1D3275"/>
              </a:buClr>
              <a:buFont typeface="Wingdings" pitchFamily="2" charset="2"/>
              <a:buNone/>
            </a:pPr>
            <a:endParaRPr lang="en-US" altLang="en-US" sz="1400" dirty="0">
              <a:latin typeface="Times New Roman" panose="02020603050405020304" pitchFamily="18" charset="0"/>
              <a:cs typeface="Times New Roman" charset="0"/>
            </a:endParaRPr>
          </a:p>
          <a:p>
            <a:pPr eaLnBrk="1" hangingPunct="1">
              <a:lnSpc>
                <a:spcPct val="150000"/>
              </a:lnSpc>
              <a:buClr>
                <a:srgbClr val="1D3275"/>
              </a:buClr>
              <a:buFont typeface="Wingdings" pitchFamily="2" charset="2"/>
              <a:buChar char="Ø"/>
            </a:pPr>
            <a:endParaRPr lang="en-US" altLang="en-US" sz="1400" dirty="0">
              <a:latin typeface="Times New Roman" panose="02020603050405020304" pitchFamily="18" charset="0"/>
              <a:cs typeface="Microsoft Sans Serif" pitchFamily="34" charset="0"/>
            </a:endParaRPr>
          </a:p>
          <a:p>
            <a:pPr eaLnBrk="1" hangingPunct="1">
              <a:lnSpc>
                <a:spcPct val="90000"/>
              </a:lnSpc>
              <a:buClr>
                <a:srgbClr val="1D3275"/>
              </a:buClr>
              <a:buFont typeface="Wingdings" pitchFamily="2" charset="2"/>
              <a:buNone/>
            </a:pPr>
            <a:endParaRPr lang="en-US" altLang="en-US" sz="1200" dirty="0">
              <a:latin typeface="Times New Roman" panose="02020603050405020304" pitchFamily="18" charset="0"/>
              <a:cs typeface="Times New Roman" charset="0"/>
            </a:endParaRPr>
          </a:p>
        </p:txBody>
      </p:sp>
      <p:sp>
        <p:nvSpPr>
          <p:cNvPr id="9" name="Slide Number Placeholder 8"/>
          <p:cNvSpPr>
            <a:spLocks noGrp="1"/>
          </p:cNvSpPr>
          <p:nvPr>
            <p:ph type="sldNum" sz="quarter" idx="12"/>
            <p:custDataLst>
              <p:tags r:id="rId3"/>
            </p:custDataLst>
          </p:nvPr>
        </p:nvSpPr>
        <p:spPr>
          <a:xfrm>
            <a:off x="6931152" y="6601976"/>
            <a:ext cx="2133600" cy="365125"/>
          </a:xfrm>
        </p:spPr>
        <p:txBody>
          <a:bodyPr/>
          <a:lstStyle/>
          <a:p>
            <a:pPr>
              <a:defRPr/>
            </a:pPr>
            <a:fld id="{D3FCE069-F49B-49FF-837D-3FB325E7EC8B}" type="slidenum">
              <a:rPr lang="en-US" smtClean="0"/>
              <a:pPr>
                <a:defRPr/>
              </a:pPr>
              <a:t>4</a:t>
            </a:fld>
            <a:endParaRPr lang="en-US" dirty="0"/>
          </a:p>
        </p:txBody>
      </p:sp>
      <p:sp>
        <p:nvSpPr>
          <p:cNvPr id="5127" name="TextBox 6"/>
          <p:cNvSpPr txBox="1">
            <a:spLocks noChangeArrowheads="1"/>
          </p:cNvSpPr>
          <p:nvPr>
            <p:custDataLst>
              <p:tags r:id="rId4"/>
            </p:custDataLst>
          </p:nvPr>
        </p:nvSpPr>
        <p:spPr bwMode="auto">
          <a:xfrm>
            <a:off x="457200" y="2057400"/>
            <a:ext cx="8458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IV, Subpart ii.1.A - Developing Compensation Claims </a:t>
            </a:r>
          </a:p>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IV, Subpart ii.2.G - Benefits Under 38 U.S.C. 1151 </a:t>
            </a:r>
          </a:p>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IV, Subpart ii.3.D - Disability Compensation Under 38 U.S.C. 1151</a:t>
            </a:r>
          </a:p>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IV, Subpart iii.3.E - Dependency and Indemnity Compensation (DIC) Benefits Under 38 U.S.C. 1151 </a:t>
            </a:r>
          </a:p>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M21-1, Part IX, Subpart </a:t>
            </a:r>
            <a:r>
              <a:rPr lang="en-US" altLang="en-US" sz="2000" dirty="0" err="1">
                <a:solidFill>
                  <a:schemeClr val="tx1"/>
                </a:solidFill>
                <a:latin typeface="+mj-lt"/>
                <a:cs typeface="Times New Roman" panose="02020603050405020304" pitchFamily="18" charset="0"/>
              </a:rPr>
              <a:t>i</a:t>
            </a:r>
            <a:r>
              <a:rPr lang="en-US" altLang="en-US" sz="2000" dirty="0">
                <a:solidFill>
                  <a:schemeClr val="tx1"/>
                </a:solidFill>
                <a:latin typeface="+mj-lt"/>
                <a:cs typeface="Times New Roman" panose="02020603050405020304" pitchFamily="18" charset="0"/>
              </a:rPr>
              <a:t> - Ancillary and Special Benefits</a:t>
            </a:r>
          </a:p>
          <a:p>
            <a:pPr marL="233363" lvl="0" indent="-233363" eaLnBrk="1">
              <a:spcBef>
                <a:spcPts val="0"/>
              </a:spcBef>
              <a:spcAft>
                <a:spcPts val="600"/>
              </a:spcAft>
              <a:buClr>
                <a:schemeClr val="tx1"/>
              </a:buClr>
              <a:buFont typeface="Arial" panose="020B0604020202020204" pitchFamily="34" charset="0"/>
              <a:buChar char="•"/>
            </a:pPr>
            <a:r>
              <a:rPr lang="en-US" sz="2000" dirty="0" err="1">
                <a:solidFill>
                  <a:schemeClr val="tx1"/>
                </a:solidFill>
                <a:latin typeface="+mj-lt"/>
                <a:cs typeface="Times New Roman" panose="02020603050405020304" pitchFamily="18" charset="0"/>
              </a:rPr>
              <a:t>Viegas</a:t>
            </a:r>
            <a:r>
              <a:rPr lang="en-US" sz="2000" dirty="0">
                <a:solidFill>
                  <a:schemeClr val="tx1"/>
                </a:solidFill>
                <a:latin typeface="+mj-lt"/>
                <a:cs typeface="Times New Roman" panose="02020603050405020304" pitchFamily="18" charset="0"/>
              </a:rPr>
              <a:t> v Shinseki, No. 2012-7075, January 31, 2013</a:t>
            </a:r>
            <a:endParaRPr lang="en-US" altLang="en-US" sz="2000" dirty="0">
              <a:solidFill>
                <a:schemeClr val="tx1"/>
              </a:solidFill>
              <a:latin typeface="+mj-lt"/>
              <a:cs typeface="Times New Roman" panose="02020603050405020304" pitchFamily="18" charset="0"/>
            </a:endParaRPr>
          </a:p>
          <a:p>
            <a:pPr marL="233363" indent="-233363" eaLnBrk="1">
              <a:spcBef>
                <a:spcPts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charset="0"/>
              </a:rPr>
              <a:t>Bartlett v Shinseki, No. 08-4092, March 10, 2011</a:t>
            </a:r>
          </a:p>
        </p:txBody>
      </p:sp>
    </p:spTree>
    <p:extLst>
      <p:ext uri="{BB962C8B-B14F-4D97-AF65-F5344CB8AC3E}">
        <p14:creationId xmlns:p14="http://schemas.microsoft.com/office/powerpoint/2010/main" val="23996149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a:defRPr/>
            </a:pPr>
            <a:r>
              <a:rPr lang="en-US" dirty="0"/>
              <a:t>38 U.S.C. §1151 Claims</a:t>
            </a:r>
          </a:p>
        </p:txBody>
      </p:sp>
      <p:sp>
        <p:nvSpPr>
          <p:cNvPr id="6148" name="Rectangle 3"/>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eaLnBrk="1">
              <a:buFont typeface="Wingdings" pitchFamily="2" charset="2"/>
              <a:buNone/>
            </a:pPr>
            <a:r>
              <a:rPr lang="en-US" altLang="en-US" dirty="0">
                <a:latin typeface="+mj-lt"/>
                <a:cs typeface="Times New Roman" panose="02020603050405020304" pitchFamily="18" charset="0"/>
              </a:rPr>
              <a:t>38 U.S.C. §1151 covers claims regarding: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D719B4A1-E415-40F0-B18A-9B78A140FB4E}" type="slidenum">
              <a:rPr lang="en-US" smtClean="0"/>
              <a:pPr>
                <a:defRPr/>
              </a:pPr>
              <a:t>5</a:t>
            </a:fld>
            <a:endParaRPr lang="en-US" dirty="0"/>
          </a:p>
        </p:txBody>
      </p:sp>
      <p:sp>
        <p:nvSpPr>
          <p:cNvPr id="2" name="TextBox 1">
            <a:extLst>
              <a:ext uri="{FF2B5EF4-FFF2-40B4-BE49-F238E27FC236}">
                <a16:creationId xmlns:a16="http://schemas.microsoft.com/office/drawing/2014/main" id="{5AB9D8F4-478C-4794-82D4-651ABED01EAE}"/>
              </a:ext>
            </a:extLst>
          </p:cNvPr>
          <p:cNvSpPr txBox="1"/>
          <p:nvPr>
            <p:custDataLst>
              <p:tags r:id="rId4"/>
            </p:custDataLst>
          </p:nvPr>
        </p:nvSpPr>
        <p:spPr>
          <a:xfrm>
            <a:off x="457200" y="2601964"/>
            <a:ext cx="8229600" cy="1785104"/>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Compensation based on a disability, or aggravation of a pre-existing disability due to hospitalization furnished by VA</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Compensation based on injuries that occur as a result of Vocational Rehabilitation Training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CFR Provisions</a:t>
            </a:r>
          </a:p>
        </p:txBody>
      </p:sp>
      <p:sp>
        <p:nvSpPr>
          <p:cNvPr id="6148" name="Rectangle 3"/>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marL="0" indent="0" eaLnBrk="1" hangingPunct="1">
              <a:spcBef>
                <a:spcPts val="0"/>
              </a:spcBef>
              <a:buClr>
                <a:srgbClr val="1D3275"/>
              </a:buClr>
              <a:buFont typeface="Wingdings" pitchFamily="2" charset="2"/>
              <a:buNone/>
              <a:defRPr/>
            </a:pPr>
            <a:r>
              <a:rPr lang="en-US" dirty="0">
                <a:latin typeface="+mj-lt"/>
                <a:cs typeface="Times New Roman" panose="02020603050405020304" pitchFamily="18" charset="0"/>
              </a:rPr>
              <a:t>The following regulations govern the claims under 38 U.S.C. §1151: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61C17411-E990-4D4A-8927-CAF1B91E616C}" type="slidenum">
              <a:rPr lang="en-US" smtClean="0"/>
              <a:pPr>
                <a:defRPr/>
              </a:pPr>
              <a:t>6</a:t>
            </a:fld>
            <a:endParaRPr lang="en-US" dirty="0"/>
          </a:p>
        </p:txBody>
      </p:sp>
      <p:sp>
        <p:nvSpPr>
          <p:cNvPr id="2" name="TextBox 1">
            <a:extLst>
              <a:ext uri="{FF2B5EF4-FFF2-40B4-BE49-F238E27FC236}">
                <a16:creationId xmlns:a16="http://schemas.microsoft.com/office/drawing/2014/main" id="{AB8B9967-5E4D-4BDF-8E1F-24B869ABE662}"/>
              </a:ext>
            </a:extLst>
          </p:cNvPr>
          <p:cNvSpPr txBox="1"/>
          <p:nvPr>
            <p:custDataLst>
              <p:tags r:id="rId4"/>
            </p:custDataLst>
          </p:nvPr>
        </p:nvSpPr>
        <p:spPr>
          <a:xfrm>
            <a:off x="457200" y="2667000"/>
            <a:ext cx="8229600" cy="2400657"/>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38 CFR §3.358 applies to claims received before </a:t>
            </a:r>
            <a:r>
              <a:rPr lang="en-US" sz="2000" i="1" dirty="0">
                <a:latin typeface="+mj-lt"/>
                <a:cs typeface="Times New Roman" panose="02020603050405020304" pitchFamily="18" charset="0"/>
              </a:rPr>
              <a:t>October 1, 1997</a:t>
            </a:r>
            <a:r>
              <a:rPr lang="en-US" sz="2000" dirty="0">
                <a:latin typeface="+mj-lt"/>
                <a:cs typeface="Times New Roman" panose="02020603050405020304" pitchFamily="18" charset="0"/>
              </a:rPr>
              <a:t> in which the condition for compensation is not based on the “fault requirement”. </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38 CFR §3.361 discusses how compensation is based on the requirement that fault on part of the VA be found for claims received on or after October 1, 1997.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CFR Provisions</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marL="0" indent="0" eaLnBrk="1" hangingPunct="1">
              <a:buClr>
                <a:srgbClr val="1D3275"/>
              </a:buClr>
              <a:buFont typeface="Wingdings" pitchFamily="2" charset="2"/>
              <a:buNone/>
            </a:pPr>
            <a:r>
              <a:rPr lang="en-US" altLang="en-US" dirty="0">
                <a:latin typeface="+mj-lt"/>
                <a:cs typeface="Times New Roman" panose="02020603050405020304" pitchFamily="18" charset="0"/>
              </a:rPr>
              <a:t>The following regulations govern the claims under 38 U.S.C. §1151:</a:t>
            </a:r>
          </a:p>
          <a:p>
            <a:pPr marL="0" indent="0" eaLnBrk="1" hangingPunct="1">
              <a:buClr>
                <a:srgbClr val="1D3275"/>
              </a:buClr>
              <a:buFont typeface="Wingdings" pitchFamily="2" charset="2"/>
              <a:buNone/>
            </a:pPr>
            <a:endParaRPr lang="en-US" altLang="en-US" sz="1800" dirty="0">
              <a:latin typeface="+mj-lt"/>
              <a:cs typeface="Times New Roman" panose="02020603050405020304" pitchFamily="18" charset="0"/>
            </a:endParaRPr>
          </a:p>
          <a:p>
            <a:pPr marL="511175" lvl="1" indent="0" eaLnBrk="1" hangingPunct="1">
              <a:spcAft>
                <a:spcPts val="600"/>
              </a:spcAft>
              <a:buClr>
                <a:srgbClr val="1D3275"/>
              </a:buClr>
              <a:buFontTx/>
              <a:buNone/>
            </a:pPr>
            <a:r>
              <a:rPr lang="en-US" altLang="en-US" sz="2000" dirty="0">
                <a:latin typeface="+mj-lt"/>
                <a:cs typeface="Times New Roman" panose="02020603050405020304" pitchFamily="18" charset="0"/>
              </a:rPr>
              <a:t>38 CFR §3.361a (2) applies to claims alleging disability or death due to Compensated Work Therapy (CWT). This section applies to claims that were pending with the VA on </a:t>
            </a:r>
            <a:r>
              <a:rPr lang="en-US" altLang="en-US" sz="2000" i="1" dirty="0">
                <a:latin typeface="+mj-lt"/>
                <a:cs typeface="Times New Roman" panose="02020603050405020304" pitchFamily="18" charset="0"/>
              </a:rPr>
              <a:t>November 1, 2000</a:t>
            </a:r>
            <a:r>
              <a:rPr lang="en-US" altLang="en-US" sz="2000" dirty="0">
                <a:latin typeface="+mj-lt"/>
                <a:cs typeface="Times New Roman" panose="02020603050405020304" pitchFamily="18" charset="0"/>
              </a:rPr>
              <a:t>, or that were received by the VA after that date.</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EAD16F1A-9A38-4F44-B6F9-6EA675DF013F}"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U.S.C. §1151 Benefits</a:t>
            </a:r>
          </a:p>
        </p:txBody>
      </p:sp>
      <p:sp>
        <p:nvSpPr>
          <p:cNvPr id="9220" name="Rectangle 3"/>
          <p:cNvSpPr>
            <a:spLocks noGrp="1" noChangeArrowheads="1"/>
          </p:cNvSpPr>
          <p:nvPr>
            <p:ph idx="1"/>
            <p:custDataLst>
              <p:tags r:id="rId2"/>
            </p:custDataLst>
          </p:nvPr>
        </p:nvSpPr>
        <p:spPr>
          <a:xfrm>
            <a:off x="457200" y="2057401"/>
            <a:ext cx="8229600" cy="365126"/>
          </a:xfrm>
          <a:prstGeom prst="rect">
            <a:avLst/>
          </a:prstGeom>
        </p:spPr>
        <p:txBody>
          <a:bodyPr>
            <a:noAutofit/>
          </a:bodyPr>
          <a:lstStyle/>
          <a:p>
            <a:pPr marL="0" indent="0" eaLnBrk="1" hangingPunct="1">
              <a:spcBef>
                <a:spcPct val="0"/>
              </a:spcBef>
              <a:buClr>
                <a:srgbClr val="1D3275"/>
              </a:buClr>
              <a:buFont typeface="Wingdings" pitchFamily="2" charset="2"/>
              <a:buNone/>
            </a:pPr>
            <a:r>
              <a:rPr lang="en-US" altLang="en-US" dirty="0">
                <a:latin typeface="+mj-lt"/>
                <a:cs typeface="Times New Roman" panose="02020603050405020304" pitchFamily="18" charset="0"/>
              </a:rPr>
              <a:t>If compensation is granted for a disability under 38 U.S.C. §1151: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3B9D4CF0-2AA0-496A-9D98-2A189C6A7D2E}" type="slidenum">
              <a:rPr lang="en-US" smtClean="0"/>
              <a:pPr>
                <a:defRPr/>
              </a:pPr>
              <a:t>8</a:t>
            </a:fld>
            <a:endParaRPr lang="en-US" dirty="0"/>
          </a:p>
        </p:txBody>
      </p:sp>
      <p:sp>
        <p:nvSpPr>
          <p:cNvPr id="2" name="TextBox 1">
            <a:extLst>
              <a:ext uri="{FF2B5EF4-FFF2-40B4-BE49-F238E27FC236}">
                <a16:creationId xmlns:a16="http://schemas.microsoft.com/office/drawing/2014/main" id="{E24FE8F3-026F-4E08-8FA4-342741418AD6}"/>
              </a:ext>
            </a:extLst>
          </p:cNvPr>
          <p:cNvSpPr txBox="1"/>
          <p:nvPr>
            <p:custDataLst>
              <p:tags r:id="rId4"/>
            </p:custDataLst>
          </p:nvPr>
        </p:nvSpPr>
        <p:spPr>
          <a:xfrm>
            <a:off x="457200" y="2673662"/>
            <a:ext cx="8229600" cy="1169551"/>
          </a:xfrm>
          <a:prstGeom prst="rect">
            <a:avLst/>
          </a:prstGeom>
          <a:noFill/>
        </p:spPr>
        <p:txBody>
          <a:bodyPr wrap="square" rtlCol="0">
            <a:spAutoFit/>
          </a:bodyPr>
          <a:lstStyle/>
          <a:p>
            <a:pPr marL="569913" lvl="1" indent="-284163">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The disability is not service-connected.</a:t>
            </a:r>
          </a:p>
          <a:p>
            <a:pPr marL="569913" lvl="1" indent="-284163">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marL="569913" lvl="1" indent="-284163">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Compensation is payable as if it were service-connected. </a:t>
            </a:r>
          </a:p>
        </p:txBody>
      </p:sp>
      <p:sp>
        <p:nvSpPr>
          <p:cNvPr id="3" name="TextBox 2">
            <a:extLst>
              <a:ext uri="{FF2B5EF4-FFF2-40B4-BE49-F238E27FC236}">
                <a16:creationId xmlns:a16="http://schemas.microsoft.com/office/drawing/2014/main" id="{6B8A57A9-9FFC-42EF-A386-BACE0E6020A8}"/>
              </a:ext>
            </a:extLst>
          </p:cNvPr>
          <p:cNvSpPr txBox="1"/>
          <p:nvPr>
            <p:custDataLst>
              <p:tags r:id="rId5"/>
            </p:custDataLst>
          </p:nvPr>
        </p:nvSpPr>
        <p:spPr>
          <a:xfrm>
            <a:off x="457200" y="4004420"/>
            <a:ext cx="8229600" cy="1015663"/>
          </a:xfrm>
          <a:prstGeom prst="rect">
            <a:avLst/>
          </a:prstGeom>
          <a:noFill/>
        </p:spPr>
        <p:txBody>
          <a:bodyPr wrap="square" rtlCol="0">
            <a:spAutoFit/>
          </a:bodyPr>
          <a:lstStyle/>
          <a:p>
            <a:pPr>
              <a:spcAft>
                <a:spcPts val="600"/>
              </a:spcAft>
            </a:pPr>
            <a:r>
              <a:rPr lang="en-US" altLang="en-US" sz="2000" dirty="0">
                <a:latin typeface="+mj-lt"/>
                <a:cs typeface="Times New Roman" panose="02020603050405020304" pitchFamily="18" charset="0"/>
              </a:rPr>
              <a:t>The distinction is that a Veteran receiving compensation solely under 38 U.S.C. §1151 is not entitled to all ancillary benefits that are payable to Veterans with service-connected disabilities.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lstStyle/>
          <a:p>
            <a:pPr eaLnBrk="1" hangingPunct="1">
              <a:defRPr/>
            </a:pPr>
            <a:r>
              <a:rPr lang="en-US" dirty="0"/>
              <a:t>38 U.S.C. §1151 Benefits</a:t>
            </a:r>
          </a:p>
        </p:txBody>
      </p:sp>
      <p:sp>
        <p:nvSpPr>
          <p:cNvPr id="6148" name="Rectangle 3"/>
          <p:cNvSpPr>
            <a:spLocks noGrp="1" noChangeArrowheads="1"/>
          </p:cNvSpPr>
          <p:nvPr>
            <p:ph idx="1"/>
            <p:custDataLst>
              <p:tags r:id="rId2"/>
            </p:custDataLst>
          </p:nvPr>
        </p:nvSpPr>
        <p:spPr>
          <a:xfrm>
            <a:off x="457200" y="2057401"/>
            <a:ext cx="8229600" cy="990600"/>
          </a:xfrm>
          <a:prstGeom prst="rect">
            <a:avLst/>
          </a:prstGeom>
        </p:spPr>
        <p:txBody>
          <a:bodyPr>
            <a:normAutofit lnSpcReduction="10000"/>
          </a:bodyPr>
          <a:lstStyle/>
          <a:p>
            <a:pPr marL="0" indent="0" eaLnBrk="1">
              <a:spcAft>
                <a:spcPts val="600"/>
              </a:spcAft>
              <a:buFont typeface="Wingdings" pitchFamily="2" charset="2"/>
              <a:buNone/>
              <a:defRPr/>
            </a:pPr>
            <a:r>
              <a:rPr lang="en-US" dirty="0">
                <a:latin typeface="+mj-lt"/>
                <a:cs typeface="Times New Roman" panose="02020603050405020304" pitchFamily="18" charset="0"/>
              </a:rPr>
              <a:t>Under 38 U.S.C. §1151, a claimant is entitled to compensation as if the claimed disability or death were service-connected, provided the Veteran’s disability or death resulted from:  </a:t>
            </a:r>
          </a:p>
        </p:txBody>
      </p:sp>
      <p:sp>
        <p:nvSpPr>
          <p:cNvPr id="7" name="Slide Number Placeholder 6"/>
          <p:cNvSpPr>
            <a:spLocks noGrp="1"/>
          </p:cNvSpPr>
          <p:nvPr>
            <p:ph type="sldNum" sz="quarter" idx="12"/>
            <p:custDataLst>
              <p:tags r:id="rId3"/>
            </p:custDataLst>
          </p:nvPr>
        </p:nvSpPr>
        <p:spPr>
          <a:xfrm>
            <a:off x="6931152" y="6601976"/>
            <a:ext cx="2133600" cy="365125"/>
          </a:xfrm>
        </p:spPr>
        <p:txBody>
          <a:bodyPr/>
          <a:lstStyle/>
          <a:p>
            <a:pPr>
              <a:defRPr/>
            </a:pPr>
            <a:fld id="{4CEA8F64-7C22-4D89-A840-629686027FBB}" type="slidenum">
              <a:rPr lang="en-US" smtClean="0"/>
              <a:pPr>
                <a:defRPr/>
              </a:pPr>
              <a:t>9</a:t>
            </a:fld>
            <a:endParaRPr lang="en-US" dirty="0"/>
          </a:p>
        </p:txBody>
      </p:sp>
      <p:sp>
        <p:nvSpPr>
          <p:cNvPr id="2" name="TextBox 1">
            <a:extLst>
              <a:ext uri="{FF2B5EF4-FFF2-40B4-BE49-F238E27FC236}">
                <a16:creationId xmlns:a16="http://schemas.microsoft.com/office/drawing/2014/main" id="{D0259AE7-DEC9-43FD-B289-E1E95A5899D6}"/>
              </a:ext>
            </a:extLst>
          </p:cNvPr>
          <p:cNvSpPr txBox="1"/>
          <p:nvPr>
            <p:custDataLst>
              <p:tags r:id="rId4"/>
            </p:custDataLst>
          </p:nvPr>
        </p:nvSpPr>
        <p:spPr>
          <a:xfrm>
            <a:off x="457200" y="3224906"/>
            <a:ext cx="8229600" cy="2554545"/>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Hospital care, medical or surgical treatment, or examination furnished by the Department of Veterans Affairs (VA)</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Participation in vocational rehabilitation training under any VA-administered law</a:t>
            </a:r>
          </a:p>
          <a:p>
            <a:pPr lvl="1" indent="-223838">
              <a:spcAft>
                <a:spcPts val="600"/>
              </a:spcAft>
              <a:buClr>
                <a:schemeClr val="tx1"/>
              </a:buClr>
              <a:buFont typeface="Arial" panose="020B0604020202020204" pitchFamily="34" charset="0"/>
              <a:buChar char="•"/>
              <a:defRPr/>
            </a:pP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Participation in Compensated Work Therapy (CWT)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54&quot;&gt;&lt;/object&gt;&lt;object type=&quot;2&quot; unique_id=&quot;10255&quot;&gt;&lt;object type=&quot;3&quot; unique_id=&quot;10256&quot;&gt;&lt;property id=&quot;20148&quot; value=&quot;5&quot;/&gt;&lt;property id=&quot;20300&quot; value=&quot;Slide 1 - &amp;quot;38 USC §1151 Claims&amp;quot;&quot;/&gt;&lt;property id=&quot;20307&quot; value=&quot;256&quot;/&gt;&lt;/object&gt;&lt;object type=&quot;3&quot; unique_id=&quot;10257&quot;&gt;&lt;property id=&quot;20148&quot; value=&quot;5&quot;/&gt;&lt;property id=&quot;20300&quot; value=&quot;Slide 2 - &amp;quot;Lesson Objectives&amp;quot;&quot;/&gt;&lt;property id=&quot;20307&quot; value=&quot;263&quot;/&gt;&lt;/object&gt;&lt;object type=&quot;3&quot; unique_id=&quot;10258&quot;&gt;&lt;property id=&quot;20148&quot; value=&quot;5&quot;/&gt;&lt;property id=&quot;20300&quot; value=&quot;Slide 3 - &amp;quot;References&amp;quot;&quot;/&gt;&lt;property id=&quot;20307&quot; value=&quot;359&quot;/&gt;&lt;/object&gt;&lt;object type=&quot;3&quot; unique_id=&quot;10259&quot;&gt;&lt;property id=&quot;20148&quot; value=&quot;5&quot;/&gt;&lt;property id=&quot;20300&quot; value=&quot;Slide 4 - &amp;quot;38 USC §1151 Claims&amp;quot;&quot;/&gt;&lt;property id=&quot;20307&quot; value=&quot;388&quot;/&gt;&lt;/object&gt;&lt;object type=&quot;3&quot; unique_id=&quot;10260&quot;&gt;&lt;property id=&quot;20148&quot; value=&quot;5&quot;/&gt;&lt;property id=&quot;20300&quot; value=&quot;Slide 5 - &amp;quot;38 CFR Provisions&amp;quot;&quot;/&gt;&lt;property id=&quot;20307&quot; value=&quot;389&quot;/&gt;&lt;/object&gt;&lt;object type=&quot;3&quot; unique_id=&quot;10261&quot;&gt;&lt;property id=&quot;20148&quot; value=&quot;5&quot;/&gt;&lt;property id=&quot;20300&quot; value=&quot;Slide 6 - &amp;quot;38 CFR Provisions&amp;quot;&quot;/&gt;&lt;property id=&quot;20307&quot; value=&quot;404&quot;/&gt;&lt;/object&gt;&lt;object type=&quot;3&quot; unique_id=&quot;10262&quot;&gt;&lt;property id=&quot;20148&quot; value=&quot;5&quot;/&gt;&lt;property id=&quot;20300&quot; value=&quot;Slide 7 - &amp;quot;38 USC §1151 Benefits&amp;quot;&quot;/&gt;&lt;property id=&quot;20307&quot; value=&quot;403&quot;/&gt;&lt;/object&gt;&lt;object type=&quot;3&quot; unique_id=&quot;10263&quot;&gt;&lt;property id=&quot;20148&quot; value=&quot;5&quot;/&gt;&lt;property id=&quot;20300&quot; value=&quot;Slide 8 - &amp;quot;38 USC §1151 Benefits&amp;quot;&quot;/&gt;&lt;property id=&quot;20307&quot; value=&quot;402&quot;/&gt;&lt;/object&gt;&lt;object type=&quot;3&quot; unique_id=&quot;10264&quot;&gt;&lt;property id=&quot;20148&quot; value=&quot;5&quot;/&gt;&lt;property id=&quot;20300&quot; value=&quot;Slide 9 - &amp;quot;38 USC §1151 Benefits&amp;quot;&quot;/&gt;&lt;property id=&quot;20307&quot; value=&quot;401&quot;/&gt;&lt;/object&gt;&lt;object type=&quot;3&quot; unique_id=&quot;10265&quot;&gt;&lt;property id=&quot;20148&quot; value=&quot;5&quot;/&gt;&lt;property id=&quot;20300&quot; value=&quot;Slide 10 - &amp;quot;Identifying Claims for 38 USC §1151 Benefits &amp;quot;&quot;/&gt;&lt;property id=&quot;20307&quot; value=&quot;400&quot;/&gt;&lt;/object&gt;&lt;object type=&quot;3&quot; unique_id=&quot;10266&quot;&gt;&lt;property id=&quot;20148&quot; value=&quot;5&quot;/&gt;&lt;property id=&quot;20300&quot; value=&quot;Slide 11 - &amp;quot;Identifying Claims for 38 USC §1151 Benefits &amp;quot;&quot;/&gt;&lt;property id=&quot;20307&quot; value=&quot;399&quot;/&gt;&lt;/object&gt;&lt;object type=&quot;3&quot; unique_id=&quot;10267&quot;&gt;&lt;property id=&quot;20148&quot; value=&quot;5&quot;/&gt;&lt;property id=&quot;20300&quot; value=&quot;Slide 12 - &amp;quot;Qualifying Disability or Death under 38 USC §1151&amp;quot;&quot;/&gt;&lt;property id=&quot;20307&quot; value=&quot;405&quot;/&gt;&lt;/object&gt;&lt;object type=&quot;3&quot; unique_id=&quot;10268&quot;&gt;&lt;property id=&quot;20148&quot; value=&quot;5&quot;/&gt;&lt;property id=&quot;20300&quot; value=&quot;Slide 13 - &amp;quot;Qualifying Disability or Death under 38 USC §1151&amp;quot;&quot;/&gt;&lt;property id=&quot;20307&quot; value=&quot;398&quot;/&gt;&lt;/object&gt;&lt;object type=&quot;3&quot; unique_id=&quot;10269&quot;&gt;&lt;property id=&quot;20148&quot; value=&quot;5&quot;/&gt;&lt;property id=&quot;20300&quot; value=&quot;Slide 14 - &amp;quot;Non-VA facility Disability or Death&amp;quot;&quot;/&gt;&lt;property id=&quot;20307&quot; value=&quot;397&quot;/&gt;&lt;/object&gt;&lt;object type=&quot;3&quot; unique_id=&quot;10270&quot;&gt;&lt;property id=&quot;20148&quot; value=&quot;5&quot;/&gt;&lt;property id=&quot;20300&quot; value=&quot;Slide 15 - &amp;quot;Ancillary Benefits&amp;quot;&quot;/&gt;&lt;property id=&quot;20307&quot; value=&quot;396&quot;/&gt;&lt;/object&gt;&lt;object type=&quot;3&quot; unique_id=&quot;10271&quot;&gt;&lt;property id=&quot;20148&quot; value=&quot;5&quot;/&gt;&lt;property id=&quot;20300&quot; value=&quot;Slide 16 - &amp;quot;Ancillary Benefits&amp;quot;&quot;/&gt;&lt;property id=&quot;20307&quot; value=&quot;395&quot;/&gt;&lt;/object&gt;&lt;object type=&quot;3&quot; unique_id=&quot;10272&quot;&gt;&lt;property id=&quot;20148&quot; value=&quot;5&quot;/&gt;&lt;property id=&quot;20300&quot; value=&quot;Slide 17 - &amp;quot;Fault on the Part of VA&amp;quot;&quot;/&gt;&lt;property id=&quot;20307&quot; value=&quot;394&quot;/&gt;&lt;/object&gt;&lt;object type=&quot;3&quot; unique_id=&quot;10273&quot;&gt;&lt;property id=&quot;20148&quot; value=&quot;5&quot;/&gt;&lt;property id=&quot;20300&quot; value=&quot;Slide 18 - &amp;quot;Expressed Consent vs. Implied Consent&amp;quot;&quot;/&gt;&lt;property id=&quot;20307&quot; value=&quot;393&quot;/&gt;&lt;/object&gt;&lt;object type=&quot;3&quot; unique_id=&quot;10274&quot;&gt;&lt;property id=&quot;20148&quot; value=&quot;5&quot;/&gt;&lt;property id=&quot;20300&quot; value=&quot;Slide 19 - &amp;quot;Reasonably Foreseeable Event&amp;quot;&quot;/&gt;&lt;property id=&quot;20307&quot; value=&quot;392&quot;/&gt;&lt;/object&gt;&lt;object type=&quot;3&quot; unique_id=&quot;10275&quot;&gt;&lt;property id=&quot;20148&quot; value=&quot;5&quot;/&gt;&lt;property id=&quot;20300&quot; value=&quot;Slide 20 - &amp;quot;Tort Claims vs. 38 USC§1151 Claims &amp;quot;&quot;/&gt;&lt;property id=&quot;20307&quot; value=&quot;391&quot;/&gt;&lt;/object&gt;&lt;object type=&quot;3&quot; unique_id=&quot;10276&quot;&gt;&lt;property id=&quot;20148&quot; value=&quot;5&quot;/&gt;&lt;property id=&quot;20300&quot; value=&quot;Slide 21 - &amp;quot;Duplication of Benefits&amp;quot;&quot;/&gt;&lt;property id=&quot;20307&quot; value=&quot;409&quot;/&gt;&lt;/object&gt;&lt;object type=&quot;3&quot; unique_id=&quot;10277&quot;&gt;&lt;property id=&quot;20148&quot; value=&quot;5&quot;/&gt;&lt;property id=&quot;20300&quot; value=&quot;Slide 22 - &amp;quot;Reason for Decision&amp;quot;&quot;/&gt;&lt;property id=&quot;20307&quot; value=&quot;413&quot;/&gt;&lt;/object&gt;&lt;object type=&quot;3&quot; unique_id=&quot;10278&quot;&gt;&lt;property id=&quot;20148&quot; value=&quot;5&quot;/&gt;&lt;property id=&quot;20300&quot; value=&quot;Slide 23 - &amp;quot;Decision Considerations&amp;quot;&quot;/&gt;&lt;property id=&quot;20307&quot; value=&quot;412&quot;/&gt;&lt;/object&gt;&lt;object type=&quot;3&quot; unique_id=&quot;10279&quot;&gt;&lt;property id=&quot;20148&quot; value=&quot;5&quot;/&gt;&lt;property id=&quot;20300&quot; value=&quot;Slide 24 - &amp;quot;Occurrences in §1151 Claims&amp;quot;&quot;/&gt;&lt;property id=&quot;20307&quot; value=&quot;411&quot;/&gt;&lt;/object&gt;&lt;object type=&quot;3&quot; unique_id=&quot;10280&quot;&gt;&lt;property id=&quot;20148&quot; value=&quot;5&quot;/&gt;&lt;property id=&quot;20300&quot; value=&quot;Slide 25 - &amp;quot;Independent Medical Evidence and Medical Opinions&amp;quot;&quot;/&gt;&lt;property id=&quot;20307&quot; value=&quot;410&quot;/&gt;&lt;/object&gt;&lt;object type=&quot;3&quot; unique_id=&quot;10281&quot;&gt;&lt;property id=&quot;20148&quot; value=&quot;5&quot;/&gt;&lt;property id=&quot;20300&quot; value=&quot;Slide 26 - &amp;quot;Advisory Position&amp;quot;&quot;/&gt;&lt;property id=&quot;20307&quot; value=&quot;390&quot;/&gt;&lt;/object&gt;&lt;object type=&quot;3&quot; unique_id=&quot;10282&quot;&gt;&lt;property id=&quot;20148&quot; value=&quot;5&quot;/&gt;&lt;property id=&quot;20300&quot; value=&quot;Slide 27 - &amp;quot;Rating Decisions&amp;quot;&quot;/&gt;&lt;property id=&quot;20307&quot; value=&quot;408&quot;/&gt;&lt;/object&gt;&lt;object type=&quot;3&quot; unique_id=&quot;10283&quot;&gt;&lt;property id=&quot;20148&quot; value=&quot;5&quot;/&gt;&lt;property id=&quot;20300&quot; value=&quot;Slide 28 - &amp;quot;3 Elements for a Successful 38 USC §1151 Claim &amp;quot;&quot;/&gt;&lt;property id=&quot;20307&quot; value=&quot;407&quot;/&gt;&lt;/object&gt;&lt;object type=&quot;3&quot; unique_id=&quot;10284&quot;&gt;&lt;property id=&quot;20148&quot; value=&quot;5&quot;/&gt;&lt;property id=&quot;20300&quot; value=&quot;Slide 29 - &amp;quot;Uncorroborated Conclusions&amp;quot;&quot;/&gt;&lt;property id=&quot;20307&quot; value=&quot;406&quot;/&gt;&lt;/object&gt;&lt;object type=&quot;3&quot; unique_id=&quot;10285&quot;&gt;&lt;property id=&quot;20148&quot; value=&quot;5&quot;/&gt;&lt;property id=&quot;20300&quot; value=&quot;Slide 30 - &amp;quot;Uncorroborated Conclusions&amp;quot;&quot;/&gt;&lt;property id=&quot;20307&quot; value=&quot;414&quot;/&gt;&lt;/object&gt;&lt;object type=&quot;3&quot; unique_id=&quot;10286&quot;&gt;&lt;property id=&quot;20148&quot; value=&quot;5&quot;/&gt;&lt;property id=&quot;20300&quot; value=&quot;Slide 31 - &amp;quot;Rating Criteria &amp;quot;&quot;/&gt;&lt;property id=&quot;20307&quot; value=&quot;415&quot;/&gt;&lt;/object&gt;&lt;object type=&quot;3&quot; unique_id=&quot;10287&quot;&gt;&lt;property id=&quot;20148&quot; value=&quot;5&quot;/&gt;&lt;property id=&quot;20300&quot; value=&quot;Slide 32 - &amp;quot;Combining Qualifying Disabilities under §1151 and Service-Connected Disability&amp;quot;&quot;/&gt;&lt;property id=&quot;20307&quot; value=&quot;418&quot;/&gt;&lt;/object&gt;&lt;object type=&quot;3&quot; unique_id=&quot;10288&quot;&gt;&lt;property id=&quot;20148&quot; value=&quot;5&quot;/&gt;&lt;property id=&quot;20300&quot; value=&quot;Slide 33 - &amp;quot;Additional Degree of Disability&amp;quot;&quot;/&gt;&lt;property id=&quot;20307&quot; value=&quot;417&quot;/&gt;&lt;/object&gt;&lt;object type=&quot;3&quot; unique_id=&quot;10289&quot;&gt;&lt;property id=&quot;20148&quot; value=&quot;5&quot;/&gt;&lt;property id=&quot;20300&quot; value=&quot;Slide 34 - &amp;quot;Entitlement of Benefits for Additional Disability&amp;quot;&quot;/&gt;&lt;property id=&quot;20307&quot; value=&quot;416&quot;/&gt;&lt;/object&gt;&lt;object type=&quot;3&quot; unique_id=&quot;10290&quot;&gt;&lt;property id=&quot;20148&quot; value=&quot;5&quot;/&gt;&lt;property id=&quot;20300&quot; value=&quot;Slide 35&quot;/&gt;&lt;property id=&quot;20307&quot; value=&quot;3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0&quot;/&gt;&lt;/TableIndex&gt;&lt;/ShapeTextInfo&gt;"/>
  <p:tag name="HTML_SHAPEINFO" val="&lt;ThreeDShapeInfo&gt;&lt;uuid val=&quot;{DEA9A2E6-E38E-4B02-A8BE-2553916A0D39}&quot;/&gt;&lt;isInvalidForFieldText val=&quot;0&quot;/&gt;&lt;Image&gt;&lt;filename val=&quot;C:\Users\User\AppData\Local\Temp\CP1056859781859Session\CPTrustFolder1056859781859\PPTImport1056863648796\data\asimages\{DEA9A2E6-E38E-4B02-A8BE-2553916A0D39}_22.png&quot;/&gt;&lt;left val=&quot;40&quot;/&gt;&lt;top val=&quot;212&quot;/&gt;&lt;width val=&quot;871&quot;/&gt;&lt;height val=&quot;8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F840A7-9E05-4C1B-BD4B-DC3B63B75D70}&quot;/&gt;&lt;isInvalidForFieldText val=&quot;0&quot;/&gt;&lt;Image&gt;&lt;filename val=&quot;C:\Users\User\AppData\Local\Temp\CP1056859781859Session\CPTrustFolder1056859781859\PPTImport1056863648796\data\asimages\{EFF840A7-9E05-4C1B-BD4B-DC3B63B75D70}_22.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52&quot;/&gt;&lt;lineCharCount val=&quot;1&quot;/&gt;&lt;lineCharCount val=&quot;58&quot;/&gt;&lt;lineCharCount val=&quot;67&quot;/&gt;&lt;/TableIndex&gt;&lt;/ShapeTextInfo&gt;"/>
  <p:tag name="HTML_SHAPEINFO" val="&lt;ThreeDShapeInfo&gt;&lt;uuid val=&quot;{A356136C-A669-4AAE-9549-0D3BFC680D2E}&quot;/&gt;&lt;isInvalidForFieldText val=&quot;0&quot;/&gt;&lt;Image&gt;&lt;filename val=&quot;C:\Users\User\AppData\Local\Temp\CP1056859781859Session\CPTrustFolder1056859781859\PPTImport1056863648796\data\asimages\{A356136C-A669-4AAE-9549-0D3BFC680D2E}_22.png&quot;/&gt;&lt;left val=&quot;47&quot;/&gt;&lt;top val=&quot;302&quot;/&gt;&lt;width val=&quot;865&quot;/&gt;&lt;height val=&quot;201&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C5B9C76-73E5-4AFD-A5A1-DE573453C592}&quot;/&gt;&lt;isInvalidForFieldText val=&quot;0&quot;/&gt;&lt;Image&gt;&lt;filename val=&quot;C:\Users\User\AppData\Local\Temp\CP1056859781859Session\CPTrustFolder1056859781859\PPTImport1056863648796\data\asimages\{CC5B9C76-73E5-4AFD-A5A1-DE573453C592}_23.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60&quot;/&gt;&lt;/TableIndex&gt;&lt;/ShapeTextInfo&gt;"/>
  <p:tag name="HTML_SHAPEINFO" val="&lt;ThreeDShapeInfo&gt;&lt;uuid val=&quot;{4805AFF4-C65B-450C-8584-C9D2476FC99B}&quot;/&gt;&lt;isInvalidForFieldText val=&quot;0&quot;/&gt;&lt;Image&gt;&lt;filename val=&quot;C:\Users\User\AppData\Local\Temp\CP1056859781859Session\CPTrustFolder1056859781859\PPTImport1056863648796\data\asimages\{4805AFF4-C65B-450C-8584-C9D2476FC99B}_23.png&quot;/&gt;&lt;left val=&quot;40&quot;/&gt;&lt;top val=&quot;212&quot;/&gt;&lt;width val=&quot;871&quot;/&gt;&lt;height val=&quot;8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BEC853-F23F-486D-B125-599EE1060262}&quot;/&gt;&lt;isInvalidForFieldText val=&quot;0&quot;/&gt;&lt;Image&gt;&lt;filename val=&quot;C:\Users\User\AppData\Local\Temp\CP1056859781859Session\CPTrustFolder1056859781859\PPTImport1056863648796\data\asimages\{B6BEC853-F23F-486D-B125-599EE1060262}_23.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1&quot;/&gt;&lt;lineCharCount val=&quot;62&quot;/&gt;&lt;/TableIndex&gt;&lt;/ShapeTextInfo&gt;"/>
  <p:tag name="HTML_SHAPEINFO" val="&lt;ThreeDShapeInfo&gt;&lt;uuid val=&quot;{4D276943-E81D-4091-B873-06221AABD3A3}&quot;/&gt;&lt;isInvalidForFieldText val=&quot;0&quot;/&gt;&lt;Image&gt;&lt;filename val=&quot;C:\Users\User\AppData\Local\Temp\CP1056859781859Session\CPTrustFolder1056859781859\PPTImport1056863648796\data\asimages\{4D276943-E81D-4091-B873-06221AABD3A3}_23.png&quot;/&gt;&lt;left val=&quot;47&quot;/&gt;&lt;top val=&quot;319&quot;/&gt;&lt;width val=&quot;865&quot;/&gt;&lt;height val=&quot;13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6D6A4690-5242-492B-8E66-48AC43F417C9}&quot;/&gt;&lt;isInvalidForFieldText val=&quot;0&quot;/&gt;&lt;Image&gt;&lt;filename val=&quot;C:\Users\User\AppData\Local\Temp\CP1056859781859Session\CPTrustFolder1056859781859\PPTImport1056863648796\data\asimages\{6D6A4690-5242-492B-8E66-48AC43F417C9}_24.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D4F6C9C2-E4C6-4EF7-BAFD-2E8D68DF6D6C}&quot;/&gt;&lt;isInvalidForFieldText val=&quot;0&quot;/&gt;&lt;Image&gt;&lt;filename val=&quot;C:\Users\User\AppData\Local\Temp\CP1056859781859Session\CPTrustFolder1056859781859\PPTImport1056863648796\data\asimages\{D4F6C9C2-E4C6-4EF7-BAFD-2E8D68DF6D6C}_24.png&quot;/&gt;&lt;left val=&quot;40&quot;/&gt;&lt;top val=&quot;212&quot;/&gt;&lt;width val=&quot;871&quot;/&gt;&lt;height val=&quot;57&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886EA2-D22C-48B2-B718-B92423B1D632}&quot;/&gt;&lt;isInvalidForFieldText val=&quot;0&quot;/&gt;&lt;Image&gt;&lt;filename val=&quot;C:\Users\User\AppData\Local\Temp\CP1056859781859Session\CPTrustFolder1056859781859\PPTImport1056863648796\data\asimages\{69886EA2-D22C-48B2-B718-B92423B1D632}_24.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7&quot;/&gt;&lt;lineCharCount val=&quot;1&quot;/&gt;&lt;lineCharCount val=&quot;43&quot;/&gt;&lt;lineCharCount val=&quot;1&quot;/&gt;&lt;lineCharCount val=&quot;39&quot;/&gt;&lt;/TableIndex&gt;&lt;/ShapeTextInfo&gt;"/>
  <p:tag name="HTML_SHAPEINFO" val="&lt;ThreeDShapeInfo&gt;&lt;uuid val=&quot;{5CE6686A-051F-4BD0-B84A-C82319118BCA}&quot;/&gt;&lt;isInvalidForFieldText val=&quot;0&quot;/&gt;&lt;Image&gt;&lt;filename val=&quot;C:\Users\User\AppData\Local\Temp\CP1056859781859Session\CPTrustFolder1056859781859\PPTImport1056863648796\data\asimages\{5CE6686A-051F-4BD0-B84A-C82319118BCA}_24.png&quot;/&gt;&lt;left val=&quot;47&quot;/&gt;&lt;top val=&quot;288&quot;/&gt;&lt;width val=&quot;865&quot;/&gt;&lt;height val=&quot;20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D40ECFE-DCC1-4DC2-A992-43DE9720D0A0}&quot;/&gt;&lt;isInvalidForFieldText val=&quot;0&quot;/&gt;&lt;Image&gt;&lt;filename val=&quot;C:\Users\User\AppData\Local\Temp\CP1056859781859Session\CPTrustFolder1056859781859\PPTImport1056863648796\data\asimages\{4D40ECFE-DCC1-4DC2-A992-43DE9720D0A0}_25.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8&quot;/&gt;&lt;/TableIndex&gt;&lt;/ShapeTextInfo&gt;"/>
  <p:tag name="HTML_SHAPEINFO" val="&lt;ThreeDShapeInfo&gt;&lt;uuid val=&quot;{685A3150-E6A4-4A8F-9169-2171E06691F3}&quot;/&gt;&lt;isInvalidForFieldText val=&quot;0&quot;/&gt;&lt;Image&gt;&lt;filename val=&quot;C:\Users\User\AppData\Local\Temp\CP1056859781859Session\CPTrustFolder1056859781859\PPTImport1056863648796\data\asimages\{685A3150-E6A4-4A8F-9169-2171E06691F3}_25.png&quot;/&gt;&lt;left val=&quot;40&quot;/&gt;&lt;top val=&quot;193&quot;/&gt;&lt;width val=&quot;871&quot;/&gt;&lt;height val=&quot;8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50F6EF-068D-4DC8-83AD-15F3FCCF1C1C}&quot;/&gt;&lt;isInvalidForFieldText val=&quot;0&quot;/&gt;&lt;Image&gt;&lt;filename val=&quot;C:\Users\User\AppData\Local\Temp\CP1056859781859Session\CPTrustFolder1056859781859\PPTImport1056863648796\data\asimages\{7650F6EF-068D-4DC8-83AD-15F3FCCF1C1C}_25.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2&quot;/&gt;&lt;lineCharCount val=&quot;1&quot;/&gt;&lt;lineCharCount val=&quot;17&quot;/&gt;&lt;lineCharCount val=&quot;1&quot;/&gt;&lt;lineCharCount val=&quot;20&quot;/&gt;&lt;lineCharCount val=&quot;1&quot;/&gt;&lt;lineCharCount val=&quot;11&quot;/&gt;&lt;lineCharCount val=&quot;1&quot;/&gt;&lt;lineCharCount val=&quot;33&quot;/&gt;&lt;lineCharCount val=&quot;1&quot;/&gt;&lt;lineCharCount val=&quot;42&quot;/&gt;&lt;/TableIndex&gt;&lt;/ShapeTextInfo&gt;"/>
  <p:tag name="HTML_SHAPEINFO" val="&lt;ThreeDShapeInfo&gt;&lt;uuid val=&quot;{D0B3D628-EFB4-44A8-A70E-76E1C1260089}&quot;/&gt;&lt;isInvalidForFieldText val=&quot;0&quot;/&gt;&lt;Image&gt;&lt;filename val=&quot;C:\Users\User\AppData\Local\Temp\CP1056859781859Session\CPTrustFolder1056859781859\PPTImport1056863648796\data\asimages\{D0B3D628-EFB4-44A8-A70E-76E1C1260089}_25.png&quot;/&gt;&lt;left val=&quot;47&quot;/&gt;&lt;top val=&quot;276&quot;/&gt;&lt;width val=&quot;865&quot;/&gt;&lt;height val=&quot;39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8&quot;/&gt;&lt;/TableIndex&gt;&lt;/ShapeTextInfo&gt;"/>
  <p:tag name="HTML_SHAPEINFO" val="&lt;ThreeDShapeInfo&gt;&lt;uuid val=&quot;{92C524D7-6982-4744-8F9C-3A9AC7E81D78}&quot;/&gt;&lt;isInvalidForFieldText val=&quot;0&quot;/&gt;&lt;Image&gt;&lt;filename val=&quot;C:\Users\User\AppData\Local\Temp\CP1056859781859Session\CPTrustFolder1056859781859\PPTImport1056863648796\data\asimages\{92C524D7-6982-4744-8F9C-3A9AC7E81D78}_26.png&quot;/&gt;&lt;left val=&quot;0&quot;/&gt;&lt;top val=&quot;76&quot;/&gt;&lt;width val=&quot;961&quot;/&gt;&lt;height val=&quot;124&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30&quot;/&gt;&lt;/TableIndex&gt;&lt;/ShapeTextInfo&gt;"/>
  <p:tag name="HTML_SHAPEINFO" val="&lt;ThreeDShapeInfo&gt;&lt;uuid val=&quot;{672A691C-9798-4D92-9ED7-8C07946FA3BD}&quot;/&gt;&lt;isInvalidForFieldText val=&quot;0&quot;/&gt;&lt;Image&gt;&lt;filename val=&quot;C:\Users\User\AppData\Local\Temp\CP1056859781859Session\CPTrustFolder1056859781859\PPTImport1056863648796\data\asimages\{672A691C-9798-4D92-9ED7-8C07946FA3BD}_26.png&quot;/&gt;&lt;left val=&quot;40&quot;/&gt;&lt;top val=&quot;212&quot;/&gt;&lt;width val=&quot;871&quot;/&gt;&lt;height val=&quot;8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8E7068-2B28-4DC9-A64A-98FA7DDF3845}&quot;/&gt;&lt;isInvalidForFieldText val=&quot;0&quot;/&gt;&lt;Image&gt;&lt;filename val=&quot;C:\Users\User\AppData\Local\Temp\CP1056859781859Session\CPTrustFolder1056859781859\PPTImport1056863648796\data\asimages\{028E7068-2B28-4DC9-A64A-98FA7DDF3845}_26.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68&quot;/&gt;&lt;lineCharCount val=&quot;68&quot;/&gt;&lt;lineCharCount val=&quot;14&quot;/&gt;&lt;lineCharCount val=&quot;62&quot;/&gt;&lt;lineCharCount val=&quot;58&quot;/&gt;&lt;lineCharCount val=&quot;26&quot;/&gt;&lt;/TableIndex&gt;&lt;/ShapeTextInfo&gt;"/>
  <p:tag name="HTML_SHAPEINFO" val="&lt;ThreeDShapeInfo&gt;&lt;uuid val=&quot;{74545FEB-8B8E-4E73-92C5-1531981E8B2D}&quot;/&gt;&lt;isInvalidForFieldText val=&quot;0&quot;/&gt;&lt;Image&gt;&lt;filename val=&quot;C:\Users\User\AppData\Local\Temp\CP1056859781859Session\CPTrustFolder1056859781859\PPTImport1056863648796\data\asimages\{74545FEB-8B8E-4E73-92C5-1531981E8B2D}_26.png&quot;/&gt;&lt;left val=&quot;47&quot;/&gt;&lt;top val=&quot;299&quot;/&gt;&lt;width val=&quot;865&quot;/&gt;&lt;height val=&quot;27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AE77F5E3-AD72-4435-964D-2C3BAA0298B1}&quot;/&gt;&lt;isInvalidForFieldText val=&quot;0&quot;/&gt;&lt;Image&gt;&lt;filename val=&quot;C:\Users\User\AppData\Local\Temp\CP1056859781859Session\CPTrustFolder1056859781859\PPTImport1056863648796\data\asimages\{AE77F5E3-AD72-4435-964D-2C3BAA0298B1}_27.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1BB542BC-58D4-4AC9-81E0-0C9CA4EB7F81}&quot;/&gt;&lt;isInvalidForFieldText val=&quot;0&quot;/&gt;&lt;Image&gt;&lt;filename val=&quot;C:\Users\User\AppData\Local\Temp\CP1056859781859Session\CPTrustFolder1056859781859\PPTImport1056863648796\data\asimages\{1BB542BC-58D4-4AC9-81E0-0C9CA4EB7F81}_27.png&quot;/&gt;&lt;left val=&quot;40&quot;/&gt;&lt;top val=&quot;212&quot;/&gt;&lt;width val=&quot;871&quot;/&gt;&lt;height val=&quot;5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FF2727-0852-41AD-96E5-621D98E71425}&quot;/&gt;&lt;isInvalidForFieldText val=&quot;0&quot;/&gt;&lt;Image&gt;&lt;filename val=&quot;C:\Users\User\AppData\Local\Temp\CP1056859781859Session\CPTrustFolder1056859781859\PPTImport1056863648796\data\asimages\{8EFF2727-0852-41AD-96E5-621D98E71425}_27.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61&quot;/&gt;&lt;lineCharCount val=&quot;33&quot;/&gt;&lt;/TableIndex&gt;&lt;/ShapeTextInfo&gt;"/>
  <p:tag name="HTML_SHAPEINFO" val="&lt;ThreeDShapeInfo&gt;&lt;uuid val=&quot;{CC1A825C-BB48-4D41-BD9C-34DA92B4D38B}&quot;/&gt;&lt;isInvalidForFieldText val=&quot;0&quot;/&gt;&lt;Image&gt;&lt;filename val=&quot;C:\Users\User\AppData\Local\Temp\CP1056859781859Session\CPTrustFolder1056859781859\PPTImport1056863648796\data\asimages\{CC1A825C-BB48-4D41-BD9C-34DA92B4D38B}_27.png&quot;/&gt;&lt;left val=&quot;47&quot;/&gt;&lt;top val=&quot;284&quot;/&gt;&lt;width val=&quot;865&quot;/&gt;&lt;height val=&quot;12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54A05CAA-2060-4252-BBB4-A7F725A0F3C3}&quot;/&gt;&lt;isInvalidForFieldText val=&quot;0&quot;/&gt;&lt;Image&gt;&lt;filename val=&quot;C:\Users\User\AppData\Local\Temp\CP1056859781859Session\CPTrustFolder1056859781859\PPTImport1056863648796\data\asimages\{54A05CAA-2060-4252-BBB4-A7F725A0F3C3}_28.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71&quot;/&gt;&lt;/TableIndex&gt;&lt;/ShapeTextInfo&gt;"/>
  <p:tag name="HTML_SHAPEINFO" val="&lt;ThreeDShapeInfo&gt;&lt;uuid val=&quot;{F9BCC4E1-8F3F-412C-B2B1-7E80F83BE2A7}&quot;/&gt;&lt;isInvalidForFieldText val=&quot;0&quot;/&gt;&lt;Image&gt;&lt;filename val=&quot;C:\Users\User\AppData\Local\Temp\CP1056859781859Session\CPTrustFolder1056859781859\PPTImport1056863648796\data\asimages\{F9BCC4E1-8F3F-412C-B2B1-7E80F83BE2A7}_28.png&quot;/&gt;&lt;left val=&quot;40&quot;/&gt;&lt;top val=&quot;211&quot;/&gt;&lt;width val=&quot;875&quot;/&gt;&lt;height val=&quot;9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872D03-4D3D-477D-BE2C-38F8A6B68B9E}&quot;/&gt;&lt;isInvalidForFieldText val=&quot;0&quot;/&gt;&lt;Image&gt;&lt;filename val=&quot;C:\Users\User\AppData\Local\Temp\CP1056859781859Session\CPTrustFolder1056859781859\PPTImport1056863648796\data\asimages\{F1872D03-4D3D-477D-BE2C-38F8A6B68B9E}_28.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7&quot;/&gt;&lt;lineCharCount val=&quot;18&quot;/&gt;&lt;lineCharCount val=&quot;17&quot;/&gt;&lt;/TableIndex&gt;&lt;/ShapeTextInfo&gt;"/>
  <p:tag name="HTML_SHAPEINFO" val="&lt;ThreeDShapeInfo&gt;&lt;uuid val=&quot;{074957A2-958F-4C43-BB4A-97FEAD162A1C}&quot;/&gt;&lt;isInvalidForFieldText val=&quot;0&quot;/&gt;&lt;Image&gt;&lt;filename val=&quot;C:\Users\User\AppData\Local\Temp\CP1056859781859Session\CPTrustFolder1056859781859\PPTImport1056863648796\data\asimages\{074957A2-958F-4C43-BB4A-97FEAD162A1C}_28.png&quot;/&gt;&lt;left val=&quot;47&quot;/&gt;&lt;top val=&quot;297&quot;/&gt;&lt;width val=&quot;865&quot;/&gt;&lt;height val=&quot;13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12&quot;/&gt;&lt;/TableIndex&gt;&lt;/ShapeTextInfo&gt;"/>
  <p:tag name="HTML_SHAPEINFO" val="&lt;ThreeDShapeInfo&gt;&lt;uuid val=&quot;{12C2B063-748F-49F6-8AF9-5391DDD5BEC2}&quot;/&gt;&lt;isInvalidForFieldText val=&quot;0&quot;/&gt;&lt;Image&gt;&lt;filename val=&quot;C:\Users\User\AppData\Local\Temp\CP1056859781859Session\CPTrustFolder1056859781859\PPTImport1056863648796\data\asimages\{12C2B063-748F-49F6-8AF9-5391DDD5BEC2}_29.png&quot;/&gt;&lt;left val=&quot;0&quot;/&gt;&lt;top val=&quot;76&quot;/&gt;&lt;width val=&quot;961&quot;/&gt;&lt;height val=&quot;124&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33&quot;/&gt;&lt;/TableIndex&gt;&lt;/ShapeTextInfo&gt;"/>
  <p:tag name="HTML_SHAPEINFO" val="&lt;ThreeDShapeInfo&gt;&lt;uuid val=&quot;{44237B25-0F81-4F02-806A-124F28BE2E4A}&quot;/&gt;&lt;isInvalidForFieldText val=&quot;0&quot;/&gt;&lt;Image&gt;&lt;filename val=&quot;C:\Users\User\AppData\Local\Temp\CP1056859781859Session\CPTrustFolder1056859781859\PPTImport1056863648796\data\asimages\{44237B25-0F81-4F02-806A-124F28BE2E4A}_29.png&quot;/&gt;&lt;left val=&quot;40&quot;/&gt;&lt;top val=&quot;195&quot;/&gt;&lt;width val=&quot;871&quot;/&gt;&lt;height val=&quot;8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6A3FA3-A8D3-49C2-8431-2232483C952E}&quot;/&gt;&lt;isInvalidForFieldText val=&quot;0&quot;/&gt;&lt;Image&gt;&lt;filename val=&quot;C:\Users\User\AppData\Local\Temp\CP1056859781859Session\CPTrustFolder1056859781859\PPTImport1056863648796\data\asimages\{B46A3FA3-A8D3-49C2-8431-2232483C952E}_29.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TableIndex row=&quot;1&quot; col=&quot;2&quot;&gt;&lt;linesCount val=&quot;3&quot;/&gt;&lt;lineCharCount val=&quot;58&quot;/&gt;&lt;lineCharCount val=&quot;56&quot;/&gt;&lt;lineCharCount val=&quot;44&quot;/&gt;&lt;/TableIndex&gt;&lt;TableIndex row=&quot;2&quot; col=&quot;1&quot;&gt;&lt;linesCount val=&quot;1&quot;/&gt;&lt;lineCharCount val=&quot;2&quot;/&gt;&lt;/TableIndex&gt;&lt;TableIndex row=&quot;2&quot; col=&quot;2&quot;&gt;&lt;linesCount val=&quot;4&quot;/&gt;&lt;lineCharCount val=&quot;59&quot;/&gt;&lt;lineCharCount val=&quot;59&quot;/&gt;&lt;lineCharCount val=&quot;57&quot;/&gt;&lt;lineCharCount val=&quot;47&quot;/&gt;&lt;/TableIndex&gt;&lt;TableIndex row=&quot;3&quot; col=&quot;1&quot;&gt;&lt;linesCount val=&quot;1&quot;/&gt;&lt;lineCharCount val=&quot;2&quot;/&gt;&lt;/TableIndex&gt;&lt;TableIndex row=&quot;3&quot; col=&quot;2&quot;&gt;&lt;linesCount val=&quot;4&quot;/&gt;&lt;lineCharCount val=&quot;55&quot;/&gt;&lt;lineCharCount val=&quot;64&quot;/&gt;&lt;lineCharCount val=&quot;60&quot;/&gt;&lt;lineCharCount val=&quot;6&quot;/&gt;&lt;/TableIndex&gt;&lt;/ShapeTextInfo&gt;"/>
  <p:tag name="PRESENTER_SHAPEINFO" val="&lt;ThreeDShapeInfo&gt;&lt;uuid val=&quot;{644889D9-62B5-4CB3-9158-59A800202C3C}&quot;/&gt;&lt;isInvalidForFieldText val=&quot;0&quot;/&gt;&lt;Image&gt;&lt;filename val=&quot;C:\Users\User\AppData\Local\Temp\CP1056859781859Session\CPTrustFolder1056859781859\PPTImport1056863648796\data\asimages\{644889D9-62B5-4CB3-9158-59A800202C3C}_29.png&quot;/&gt;&lt;left val=&quot;47&quot;/&gt;&lt;top val=&quot;276&quot;/&gt;&lt;width val=&quot;777&quot;/&gt;&lt;height val=&quot;39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98DD9ED6-A20C-4943-995E-FC4F72028F53}&quot;/&gt;&lt;isInvalidForFieldText val=&quot;0&quot;/&gt;&lt;Image&gt;&lt;filename val=&quot;C:\Users\User\AppData\Local\Temp\CP1056859781859Session\CPTrustFolder1056859781859\PPTImport1056863648796\data\asimages\{98DD9ED6-A20C-4943-995E-FC4F72028F53}_30.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50&quot;/&gt;&lt;/TableIndex&gt;&lt;/ShapeTextInfo&gt;"/>
  <p:tag name="HTML_SHAPEINFO" val="&lt;ThreeDShapeInfo&gt;&lt;uuid val=&quot;{8F4DC929-D888-4378-9EA3-3C6025244950}&quot;/&gt;&lt;isInvalidForFieldText val=&quot;0&quot;/&gt;&lt;Image&gt;&lt;filename val=&quot;C:\Users\User\AppData\Local\Temp\CP1056859781859Session\CPTrustFolder1056859781859\PPTImport1056863648796\data\asimages\{8F4DC929-D888-4378-9EA3-3C6025244950}_30.png&quot;/&gt;&lt;left val=&quot;40&quot;/&gt;&lt;top val=&quot;212&quot;/&gt;&lt;width val=&quot;871&quot;/&gt;&lt;height val=&quot;8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412F5E3-3926-4A78-9844-5E74F00F11AA}&quot;/&gt;&lt;isInvalidForFieldText val=&quot;0&quot;/&gt;&lt;Image&gt;&lt;filename val=&quot;C:\Users\User\AppData\Local\Temp\CP1056859781859Session\CPTrustFolder1056859781859\PPTImport1056863648796\data\asimages\{F412F5E3-3926-4A78-9844-5E74F00F11AA}_30.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9&quot;/&gt;&lt;lineCharCount val=&quot;21&quot;/&gt;&lt;lineCharCount val=&quot;20&quot;/&gt;&lt;/TableIndex&gt;&lt;/ShapeTextInfo&gt;"/>
  <p:tag name="HTML_SHAPEINFO" val="&lt;ThreeDShapeInfo&gt;&lt;uuid val=&quot;{546CCB73-56D8-497F-A15F-E213DEA7EE4E}&quot;/&gt;&lt;isInvalidForFieldText val=&quot;0&quot;/&gt;&lt;Image&gt;&lt;filename val=&quot;C:\Users\User\AppData\Local\Temp\CP1056859781859Session\CPTrustFolder1056859781859\PPTImport1056863648796\data\asimages\{546CCB73-56D8-497F-A15F-E213DEA7EE4E}_30.png&quot;/&gt;&lt;left val=&quot;47&quot;/&gt;&lt;top val=&quot;302&quot;/&gt;&lt;width val=&quot;865&quot;/&gt;&lt;height val=&quot;17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221B218C-FBD5-4F8D-99AF-2300F27D5757}&quot;/&gt;&lt;isInvalidForFieldText val=&quot;0&quot;/&gt;&lt;Image&gt;&lt;filename val=&quot;C:\Users\User\AppData\Local\Temp\CP1056859781859Session\CPTrustFolder1056859781859\PPTImport1056863648796\data\asimages\{221B218C-FBD5-4F8D-99AF-2300F27D5757}_31.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HTML_SHAPEINFO" val="&lt;ThreeDShapeInfo&gt;&lt;uuid val=&quot;{389BDC0D-2233-467B-9C9A-9B0BFE2F4B1A}&quot;/&gt;&lt;isInvalidForFieldText val=&quot;0&quot;/&gt;&lt;Image&gt;&lt;filename val=&quot;C:\Users\User\AppData\Local\Temp\CP1056859781859Session\CPTrustFolder1056859781859\PPTImport1056863648796\data\asimages\{389BDC0D-2233-467B-9C9A-9B0BFE2F4B1A}_31.png&quot;/&gt;&lt;left val=&quot;40&quot;/&gt;&lt;top val=&quot;212&quot;/&gt;&lt;width val=&quot;871&quot;/&gt;&lt;height val=&quot;57&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889EEB-FA85-47C3-A080-E16DC7E753E8}&quot;/&gt;&lt;isInvalidForFieldText val=&quot;0&quot;/&gt;&lt;Image&gt;&lt;filename val=&quot;C:\Users\User\AppData\Local\Temp\CP1056859781859Session\CPTrustFolder1056859781859\PPTImport1056863648796\data\asimages\{D8889EEB-FA85-47C3-A080-E16DC7E753E8}_31.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10&quot;/&gt;&lt;lineCharCount val=&quot;67&quot;/&gt;&lt;lineCharCount val=&quot;9&quot;/&gt;&lt;/TableIndex&gt;&lt;/ShapeTextInfo&gt;"/>
  <p:tag name="HTML_SHAPEINFO" val="&lt;ThreeDShapeInfo&gt;&lt;uuid val=&quot;{FE4D1BEF-3D34-47D2-8535-F55CA15A22D3}&quot;/&gt;&lt;isInvalidForFieldText val=&quot;0&quot;/&gt;&lt;Image&gt;&lt;filename val=&quot;C:\Users\User\AppData\Local\Temp\CP1056859781859Session\CPTrustFolder1056859781859\PPTImport1056863648796\data\asimages\{FE4D1BEF-3D34-47D2-8535-F55CA15A22D3}_31.png&quot;/&gt;&lt;left val=&quot;46&quot;/&gt;&lt;top val=&quot;266&quot;/&gt;&lt;width val=&quot;865&quot;/&gt;&lt;height val=&quot;16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D25D4B0C-FE9F-4A29-9219-701E67153DAA}&quot;/&gt;&lt;isInvalidForFieldText val=&quot;0&quot;/&gt;&lt;Image&gt;&lt;filename val=&quot;C:\Users\User\AppData\Local\Temp\CP1056859781859Session\CPTrustFolder1056859781859\PPTImport1056863648796\data\asimages\{D25D4B0C-FE9F-4A29-9219-701E67153DAA}_32.png&quot;/&gt;&lt;left val=&quot;0&quot;/&gt;&lt;top val=&quot;76&quot;/&gt;&lt;width val=&quot;961&quot;/&gt;&lt;height val=&quot;12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5D9AA925-8849-4970-98FC-65A00E78111F}&quot;/&gt;&lt;isInvalidForFieldText val=&quot;0&quot;/&gt;&lt;Image&gt;&lt;filename val=&quot;C:\Users\User\AppData\Local\Temp\CP1056859781859Session\CPTrustFolder1056859781859\PPTImport1056863648796\data\asimages\{5D9AA925-8849-4970-98FC-65A00E78111F}_32.png&quot;/&gt;&lt;left val=&quot;40&quot;/&gt;&lt;top val=&quot;211&quot;/&gt;&lt;width val=&quot;871&quot;/&gt;&lt;height val=&quot;57&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57ED59E-4E60-4636-9376-F8F99C4C8868}&quot;/&gt;&lt;isInvalidForFieldText val=&quot;0&quot;/&gt;&lt;Image&gt;&lt;filename val=&quot;C:\Users\User\AppData\Local\Temp\CP1056859781859Session\CPTrustFolder1056859781859\PPTImport1056863648796\data\asimages\{257ED59E-4E60-4636-9376-F8F99C4C8868}_32.png&quot;/&gt;&lt;left val=&quot;727&quot;/&gt;&lt;top val=&quot;687&quot;/&gt;&lt;width val=&quot;226&quot;/&gt;&lt;height val=&quot;4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8&quot;/&gt;&lt;lineCharCount val=&quot;21&quot;/&gt;&lt;lineCharCount val=&quot;32&quot;/&gt;&lt;lineCharCount val=&quot;51&quot;/&gt;&lt;/TableIndex&gt;&lt;/ShapeTextInfo&gt;"/>
  <p:tag name="HTML_SHAPEINFO" val="&lt;ThreeDShapeInfo&gt;&lt;uuid val=&quot;{9DAA7C23-910F-45A2-A99B-631265217744}&quot;/&gt;&lt;isInvalidForFieldText val=&quot;0&quot;/&gt;&lt;Image&gt;&lt;filename val=&quot;C:\Users\User\AppData\Local\Temp\CP1056859781859Session\CPTrustFolder1056859781859\PPTImport1056863648796\data\asimages\{9DAA7C23-910F-45A2-A99B-631265217744}_32.png&quot;/&gt;&lt;left val=&quot;47&quot;/&gt;&lt;top val=&quot;268&quot;/&gt;&lt;width val=&quot;865&quot;/&gt;&lt;height val=&quot;16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38&quot;/&gt;&lt;/TableIndex&gt;&lt;/ShapeTextInfo&gt;"/>
  <p:tag name="HTML_SHAPEINFO" val="&lt;ThreeDShapeInfo&gt;&lt;uuid val=&quot;{67480C0B-1A84-42CF-AFEA-ECA99ECCEE3E}&quot;/&gt;&lt;isInvalidForFieldText val=&quot;0&quot;/&gt;&lt;Image&gt;&lt;filename val=&quot;C:\Users\User\AppData\Local\Temp\CP1056859781859Session\CPTrustFolder1056859781859\PPTImport1056863648796\data\asimages\{67480C0B-1A84-42CF-AFEA-ECA99ECCEE3E}_33.png&quot;/&gt;&lt;left val=&quot;0&quot;/&gt;&lt;top val=&quot;76&quot;/&gt;&lt;width val=&quot;961&quot;/&gt;&lt;height val=&quot;12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7&quot;/&gt;&lt;/TableIndex&gt;&lt;/ShapeTextInfo&gt;"/>
  <p:tag name="HTML_SHAPEINFO" val="&lt;ThreeDShapeInfo&gt;&lt;uuid val=&quot;{2C0EE65C-B4A1-4867-8A8F-F2B318DA94B1}&quot;/&gt;&lt;isInvalidForFieldText val=&quot;0&quot;/&gt;&lt;Image&gt;&lt;filename val=&quot;C:\Users\User\AppData\Local\Temp\CP1056859781859Session\CPTrustFolder1056859781859\PPTImport1056863648796\data\asimages\{2C0EE65C-B4A1-4867-8A8F-F2B318DA94B1}_33.png&quot;/&gt;&lt;left val=&quot;40&quot;/&gt;&lt;top val=&quot;211&quot;/&gt;&lt;width val=&quot;871&quot;/&gt;&lt;height val=&quot;8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B93D04-9A0B-4675-BE57-99DA11D4A7CC}&quot;/&gt;&lt;isInvalidForFieldText val=&quot;0&quot;/&gt;&lt;Image&gt;&lt;filename val=&quot;C:\Users\User\AppData\Local\Temp\CP1056859781859Session\CPTrustFolder1056859781859\PPTImport1056863648796\data\asimages\{93B93D04-9A0B-4675-BE57-99DA11D4A7CC}_33.png&quot;/&gt;&lt;left val=&quot;727&quot;/&gt;&lt;top val=&quot;687&quot;/&gt;&lt;width val=&quot;226&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68&quot;/&gt;&lt;lineCharCount val=&quot;61&quot;/&gt;&lt;lineCharCount val=&quot;11&quot;/&gt;&lt;lineCharCount val=&quot;72&quot;/&gt;&lt;lineCharCount val=&quot;62&quot;/&gt;&lt;lineCharCount val=&quot;62&quot;/&gt;&lt;lineCharCount val=&quot;9&quot;/&gt;&lt;/TableIndex&gt;&lt;/ShapeTextInfo&gt;"/>
  <p:tag name="HTML_SHAPEINFO" val="&lt;ThreeDShapeInfo&gt;&lt;uuid val=&quot;{F1D8A489-F5EE-4BAC-9587-D1D0D91743BF}&quot;/&gt;&lt;isInvalidForFieldText val=&quot;0&quot;/&gt;&lt;Image&gt;&lt;filename val=&quot;C:\Users\User\AppData\Local\Temp\CP1056859781859Session\CPTrustFolder1056859781859\PPTImport1056863648796\data\asimages\{F1D8A489-F5EE-4BAC-9587-D1D0D91743BF}_33.png&quot;/&gt;&lt;left val=&quot;47&quot;/&gt;&lt;top val=&quot;290&quot;/&gt;&lt;width val=&quot;869&quot;/&gt;&lt;height val=&quot;28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9F87FB48-FE3F-453D-9955-77ED3043773A}&quot;/&gt;&lt;isInvalidForFieldText val=&quot;0&quot;/&gt;&lt;Image&gt;&lt;filename val=&quot;C:\Users\User\AppData\Local\Temp\CP1056859781859Session\CPTrustFolder1056859781859\PPTImport1056863648796\data\asimages\{9F87FB48-FE3F-453D-9955-77ED3043773A}_34.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72&quot;/&gt;&lt;/TableIndex&gt;&lt;/ShapeTextInfo&gt;"/>
  <p:tag name="HTML_SHAPEINFO" val="&lt;ThreeDShapeInfo&gt;&lt;uuid val=&quot;{5D9B415D-9F28-4DE3-A8A9-169F93690618}&quot;/&gt;&lt;isInvalidForFieldText val=&quot;0&quot;/&gt;&lt;Image&gt;&lt;filename val=&quot;C:\Users\User\AppData\Local\Temp\CP1056859781859Session\CPTrustFolder1056859781859\PPTImport1056863648796\data\asimages\{5D9B415D-9F28-4DE3-A8A9-169F93690618}_34.png&quot;/&gt;&lt;left val=&quot;40&quot;/&gt;&lt;top val=&quot;212&quot;/&gt;&lt;width val=&quot;883&quot;/&gt;&lt;height val=&quot;8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E54D66-32CD-4292-8A75-32C16364BEB9}&quot;/&gt;&lt;isInvalidForFieldText val=&quot;0&quot;/&gt;&lt;Image&gt;&lt;filename val=&quot;C:\Users\User\AppData\Local\Temp\CP1056859781859Session\CPTrustFolder1056859781859\PPTImport1056863648796\data\asimages\{C2E54D66-32CD-4292-8A75-32C16364BEB9}_34.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2&quot;/&gt;&lt;lineCharCount val=&quot;58&quot;/&gt;&lt;lineCharCount val=&quot;47&quot;/&gt;&lt;/TableIndex&gt;&lt;TableIndex row=&quot;2&quot; col=&quot;1&quot;&gt;&lt;linesCount val=&quot;1&quot;/&gt;&lt;lineCharCount val=&quot;7&quot;/&gt;&lt;/TableIndex&gt;&lt;TableIndex row=&quot;2&quot; col=&quot;2&quot;&gt;&lt;linesCount val=&quot;4&quot;/&gt;&lt;lineCharCount val=&quot;60&quot;/&gt;&lt;lineCharCount val=&quot;60&quot;/&gt;&lt;lineCharCount val=&quot;48&quot;/&gt;&lt;lineCharCount val=&quot;22&quot;/&gt;&lt;/TableIndex&gt;&lt;TableIndex row=&quot;3&quot; col=&quot;1&quot;&gt;&lt;linesCount val=&quot;1&quot;/&gt;&lt;lineCharCount val=&quot;7&quot;/&gt;&lt;/TableIndex&gt;&lt;TableIndex row=&quot;3&quot; col=&quot;2&quot;&gt;&lt;linesCount val=&quot;2&quot;/&gt;&lt;lineCharCount val=&quot;56&quot;/&gt;&lt;lineCharCount val=&quot;53&quot;/&gt;&lt;/TableIndex&gt;&lt;/ShapeTextInfo&gt;"/>
  <p:tag name="PRESENTER_SHAPEINFO" val="&lt;ThreeDShapeInfo&gt;&lt;uuid val=&quot;{EDBA411F-55C9-46B3-B7D2-3BC8B536DA5D}&quot;/&gt;&lt;isInvalidForFieldText val=&quot;0&quot;/&gt;&lt;Image&gt;&lt;filename val=&quot;C:\Users\User\AppData\Local\Temp\CP1056859781859Session\CPTrustFolder1056859781859\PPTImport1056863648796\data\asimages\{EDBA411F-55C9-46B3-B7D2-3BC8B536DA5D}_34.png&quot;/&gt;&lt;left val=&quot;51&quot;/&gt;&lt;top val=&quot;307&quot;/&gt;&lt;width val=&quot;857&quot;/&gt;&lt;height val=&quot;324&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0&quot;/&gt;&lt;/TableIndex&gt;&lt;/ShapeTextInfo&gt;"/>
  <p:tag name="HTML_SHAPEINFO" val="&lt;ThreeDShapeInfo&gt;&lt;uuid val=&quot;{3072770A-517C-4123-A45A-3F86BDF955B9}&quot;/&gt;&lt;isInvalidForFieldText val=&quot;0&quot;/&gt;&lt;Image&gt;&lt;filename val=&quot;C:\Users\User\AppData\Local\Temp\CP1056859781859Session\CPTrustFolder1056859781859\PPTImport1056863648796\data\asimages\{3072770A-517C-4123-A45A-3F86BDF955B9}_35.png&quot;/&gt;&lt;left val=&quot;0&quot;/&gt;&lt;top val=&quot;76&quot;/&gt;&lt;width val=&quot;961&quot;/&gt;&lt;height val=&quot;124&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4&quot;/&gt;&lt;lineCharCount val=&quot;65&quot;/&gt;&lt;/TableIndex&gt;&lt;/ShapeTextInfo&gt;"/>
  <p:tag name="HTML_SHAPEINFO" val="&lt;ThreeDShapeInfo&gt;&lt;uuid val=&quot;{7B9F9C09-C0F2-4421-AF81-A1602B106765}&quot;/&gt;&lt;isInvalidForFieldText val=&quot;0&quot;/&gt;&lt;Image&gt;&lt;filename val=&quot;C:\Users\User\AppData\Local\Temp\CP1056859781859Session\CPTrustFolder1056859781859\PPTImport1056863648796\data\asimages\{7B9F9C09-C0F2-4421-AF81-A1602B106765}_35.png&quot;/&gt;&lt;left val=&quot;40&quot;/&gt;&lt;top val=&quot;212&quot;/&gt;&lt;width val=&quot;871&quot;/&gt;&lt;height val=&quot;140&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299A84-F1E2-47E8-A32E-8EE82A654AC0}&quot;/&gt;&lt;isInvalidForFieldText val=&quot;0&quot;/&gt;&lt;Image&gt;&lt;filename val=&quot;C:\Users\User\AppData\Local\Temp\CP1056859781859Session\CPTrustFolder1056859781859\PPTImport1056863648796\data\asimages\{9D299A84-F1E2-47E8-A32E-8EE82A654AC0}_35.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6&quot;/&gt;&lt;lineCharCount val=&quot;1&quot;/&gt;&lt;lineCharCount val=&quot;36&quot;/&gt;&lt;lineCharCount val=&quot;1&quot;/&gt;&lt;lineCharCount val=&quot;40&quot;/&gt;&lt;/TableIndex&gt;&lt;/ShapeTextInfo&gt;"/>
  <p:tag name="HTML_SHAPEINFO" val="&lt;ThreeDShapeInfo&gt;&lt;uuid val=&quot;{EB8E4EB4-5EB1-4635-AA12-49B2F9FDED3B}&quot;/&gt;&lt;isInvalidForFieldText val=&quot;0&quot;/&gt;&lt;Image&gt;&lt;filename val=&quot;C:\Users\User\AppData\Local\Temp\CP1056859781859Session\CPTrustFolder1056859781859\PPTImport1056863648796\data\asimages\{EB8E4EB4-5EB1-4635-AA12-49B2F9FDED3B}_35.png&quot;/&gt;&lt;left val=&quot;47&quot;/&gt;&lt;top val=&quot;331&quot;/&gt;&lt;width val=&quot;865&quot;/&gt;&lt;height val=&quot;20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CB3E22E4-6971-4225-AD31-F71D11222D5F}&quot;/&gt;&lt;isInvalidForFieldText val=&quot;0&quot;/&gt;&lt;Image&gt;&lt;filename val=&quot;C:\Users\User\AppData\Local\Temp\CP1056859781859Session\CPTrustFolder1056859781859\PPTImport1056863648796\data\asimages\{CB3E22E4-6971-4225-AD31-F71D11222D5F}_36.png&quot;/&gt;&lt;left val=&quot;0&quot;/&gt;&lt;top val=&quot;278&quot;/&gt;&lt;width val=&quot;961&quot;/&gt;&lt;height val=&quot;20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79874C6-DE16-4C0E-B301-34FEF81E85BF}&quot;/&gt;&lt;isInvalidForFieldText val=&quot;0&quot;/&gt;&lt;Image&gt;&lt;filename val=&quot;C:\Users\User\AppData\Local\Temp\CP1056859781859Session\CPTrustFolder1056859781859\PPTImport1056863648796\data\asimages\{579874C6-DE16-4C0E-B301-34FEF81E85BF}_36.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EC5CF78-1AD9-4671-928A-42F859E022B5}&quot;/&gt;&lt;isInvalidForFieldText val=&quot;0&quot;/&gt;&lt;Image&gt;&lt;filename val=&quot;C:\Users\User\AppData\Local\Temp\CP1056859781859Session\CPTrustFolder1056859781859\PPTImport1056863648796\data\asimages\{DEC5CF78-1AD9-4671-928A-42F859E022B5}_37.png&quot;/&gt;&lt;left val=&quot;0&quot;/&gt;&lt;top val=&quot;278&quot;/&gt;&lt;width val=&quot;961&quot;/&gt;&lt;height val=&quot;20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50A46E-AA9E-4B01-BFC1-3B6952EADA94}&quot;/&gt;&lt;isInvalidForFieldText val=&quot;0&quot;/&gt;&lt;Image&gt;&lt;filename val=&quot;C:\Users\User\AppData\Local\Temp\CP1056859781859Session\CPTrustFolder1056859781859\PPTImport1056863648796\data\asimages\{1450A46E-AA9E-4B01-BFC1-3B6952EADA94}_37.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DUMMYTAG" val="&lt;DummyForForceWrite&gt;&lt;/DummyForForceWrite&gt;"/>
  <p:tag name="HTML_SHAPEINFO" val="&lt;ThreeDShapeInfo&gt;&lt;uuid val=&quot;{A5E2F0DB-C7B6-4090-804E-30F477B98AAF}&quot;/&gt;&lt;isInvalidForFieldText val=&quot;0&quot;/&gt;&lt;Image&gt;&lt;filename val=&quot;C:\Users\User\AppData\Local\Temp\CP1056859781859Session\CPTrustFolder1056859781859\PPTImport1056863648796\data\asimages\{A5E2F0DB-C7B6-4090-804E-30F477B98AAF}_1.png&quot;/&gt;&lt;left val=&quot;71&quot;/&gt;&lt;top val=&quot;288&quot;/&gt;&lt;width val=&quot;817&quot;/&gt;&lt;height val=&quot;13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8823B7A-218A-4E66-A700-A574054BF6A1}&quot;/&gt;&lt;isInvalidForFieldText val=&quot;0&quot;/&gt;&lt;Image&gt;&lt;filename val=&quot;C:\Users\User\AppData\Local\Temp\CP1056859781859Session\CPTrustFolder1056859781859\PPTImport1056863648796\data\asimages\{B8823B7A-218A-4E66-A700-A574054BF6A1}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DE21BD7D-51E8-475E-A5B6-9A9A48C0EFA2}&quot;/&gt;&lt;isInvalidForFieldText val=&quot;0&quot;/&gt;&lt;Image&gt;&lt;filename val=&quot;C:\Users\User\AppData\Local\Temp\CP1056859781859Session\CPTrustFolder1056859781859\PPTImport1056863648796\data\asimages\{DE21BD7D-51E8-475E-A5B6-9A9A48C0EFA2}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74976D2-C8EC-4FFF-A681-BCC8FEA86331}&quot;/&gt;&lt;isInvalidForFieldText val=&quot;0&quot;/&gt;&lt;Image&gt;&lt;filename val=&quot;C:\Users\User\AppData\Local\Temp\CP1056859781859Session\CPTrustFolder1056859781859\PPTImport1056863648796\data\asimages\{874976D2-C8EC-4FFF-A681-BCC8FEA86331}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1&quot;/&gt;&lt;lineCharCount val=&quot;69&quot;/&gt;&lt;lineCharCount val=&quot;1&quot;/&gt;&lt;lineCharCount val=&quot;61&quot;/&gt;&lt;lineCharCount val=&quot;1&quot;/&gt;&lt;lineCharCount val=&quot;62&quot;/&gt;&lt;lineCharCount val=&quot;12&quot;/&gt;&lt;/TableIndex&gt;&lt;/ShapeTextInfo&gt;"/>
  <p:tag name="HTML_SHAPEINFO" val="&lt;ThreeDShapeInfo&gt;&lt;uuid val=&quot;{40937E29-F671-4443-800C-9E7835FB0F3E}&quot;/&gt;&lt;isInvalidForFieldText val=&quot;0&quot;/&gt;&lt;Image&gt;&lt;filename val=&quot;C:\Users\User\AppData\Local\Temp\CP1056859781859Session\CPTrustFolder1056859781859\PPTImport1056863648796\data\asimages\{40937E29-F671-4443-800C-9E7835FB0F3E}_2.png&quot;/&gt;&lt;left val=&quot;42&quot;/&gt;&lt;top val=&quot;211&quot;/&gt;&lt;width val=&quot;870&quot;/&gt;&lt;height val=&quot;41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80C63B5-E6CD-44DC-AC43-E47C33024EFE}&quot;/&gt;&lt;isInvalidForFieldText val=&quot;0&quot;/&gt;&lt;Image&gt;&lt;filename val=&quot;C:\Users\User\AppData\Local\Temp\CP1056859781859Session\CPTrustFolder1056859781859\PPTImport1056863648796\data\asimages\{F80C63B5-E6CD-44DC-AC43-E47C33024EFE}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7F3E7C3-C38E-4F85-A1AB-A62B12F51621}&quot;/&gt;&lt;isInvalidForFieldText val=&quot;0&quot;/&gt;&lt;Image&gt;&lt;filename val=&quot;C:\Users\User\AppData\Local\Temp\CP1056859781859Session\CPTrustFolder1056859781859\PPTImport1056863648796\data\asimages\{87F3E7C3-C38E-4F85-A1AB-A62B12F51621}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36F4A05A-3585-48D5-972B-D1685F3A9421}&quot;/&gt;&lt;isInvalidForFieldText val=&quot;0&quot;/&gt;&lt;Image&gt;&lt;filename val=&quot;C:\Users\User\AppData\Local\Temp\CP1056859781859Session\CPTrustFolder1056859781859\PPTImport1056863648796\data\asimages\{36F4A05A-3585-48D5-972B-D1685F3A9421}_3.png&quot;/&gt;&lt;left val=&quot;47&quot;/&gt;&lt;top val=&quot;215&quot;/&gt;&lt;width val=&quot;865&quot;/&gt;&lt;height val=&quot;41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86A80DB-2D15-4E5F-98C9-6D19F9D30A22}&quot;/&gt;&lt;isInvalidForFieldText val=&quot;0&quot;/&gt;&lt;Image&gt;&lt;filename val=&quot;C:\Users\User\AppData\Local\Temp\CP1056859781859Session\CPTrustFolder1056859781859\PPTImport1056863648796\data\asimages\{A86A80DB-2D15-4E5F-98C9-6D19F9D30A22}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3&quot;/&gt;&lt;lineCharCount val=&quot;26&quot;/&gt;&lt;lineCharCount val=&quot;53&quot;/&gt;&lt;lineCharCount val=&quot;57&quot;/&gt;&lt;lineCharCount val=&quot;64&quot;/&gt;&lt;lineCharCount val=&quot;45&quot;/&gt;&lt;lineCharCount val=&quot;62&quot;/&gt;&lt;lineCharCount val=&quot;73&quot;/&gt;&lt;lineCharCount val=&quot;71&quot;/&gt;&lt;lineCharCount val=&quot;16&quot;/&gt;&lt;lineCharCount val=&quot;63&quot;/&gt;&lt;lineCharCount val=&quot;47&quot;/&gt;&lt;/TableIndex&gt;&lt;/ShapeTextInfo&gt;"/>
  <p:tag name="HTML_SHAPEINFO" val="&lt;ThreeDShapeInfo&gt;&lt;uuid val=&quot;{5D03C805-B54E-4904-8070-9C8EE6D20610}&quot;/&gt;&lt;isInvalidForFieldText val=&quot;0&quot;/&gt;&lt;Image&gt;&lt;filename val=&quot;C:\Users\User\AppData\Local\Temp\CP1056859781859Session\CPTrustFolder1056859781859\PPTImport1056863648796\data\asimages\{5D03C805-B54E-4904-8070-9C8EE6D20610}_3.png&quot;/&gt;&lt;left val=&quot;42&quot;/&gt;&lt;top val=&quot;193&quot;/&gt;&lt;width val=&quot;895&quot;/&gt;&lt;height val=&quot;47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387E10A-B5C4-42C2-8056-01E7508B18CA}&quot;/&gt;&lt;isInvalidForFieldText val=&quot;0&quot;/&gt;&lt;Image&gt;&lt;filename val=&quot;C:\Users\User\AppData\Local\Temp\CP1056859781859Session\CPTrustFolder1056859781859\PPTImport1056863648796\data\asimages\{3387E10A-B5C4-42C2-8056-01E7508B18CA}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6421BFCA-C7B2-4594-9A61-5126B62F012B}&quot;/&gt;&lt;isInvalidForFieldText val=&quot;0&quot;/&gt;&lt;Image&gt;&lt;filename val=&quot;C:\Users\User\AppData\Local\Temp\CP1056859781859Session\CPTrustFolder1056859781859\PPTImport1056863648796\data\asimages\{6421BFCA-C7B2-4594-9A61-5126B62F012B}_4.png&quot;/&gt;&lt;left val=&quot;47&quot;/&gt;&lt;top val=&quot;215&quot;/&gt;&lt;width val=&quot;865&quot;/&gt;&lt;height val=&quot;41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A10FB4A-C95C-460D-ABE9-266F370D51BB}&quot;/&gt;&lt;isInvalidForFieldText val=&quot;0&quot;/&gt;&lt;Image&gt;&lt;filename val=&quot;C:\Users\User\AppData\Local\Temp\CP1056859781859Session\CPTrustFolder1056859781859\PPTImport1056863648796\data\asimages\{CA10FB4A-C95C-460D-ABE9-266F370D51BB}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64&quot;/&gt;&lt;lineCharCount val=&quot;66&quot;/&gt;&lt;lineCharCount val=&quot;12&quot;/&gt;&lt;lineCharCount val=&quot;59&quot;/&gt;&lt;lineCharCount val=&quot;50&quot;/&gt;&lt;lineCharCount val=&quot;59&quot;/&gt;&lt;lineCharCount val=&quot;51&quot;/&gt;&lt;lineCharCount val=&quot;48&quot;/&gt;&lt;/TableIndex&gt;&lt;/ShapeTextInfo&gt;"/>
  <p:tag name="HTML_SHAPEINFO" val="&lt;ThreeDShapeInfo&gt;&lt;uuid val=&quot;{EC6EE54C-B54B-4489-8924-E0B034B8A4B4}&quot;/&gt;&lt;isInvalidForFieldText val=&quot;0&quot;/&gt;&lt;Image&gt;&lt;filename val=&quot;C:\Users\User\AppData\Local\Temp\CP1056859781859Session\CPTrustFolder1056859781859\PPTImport1056863648796\data\asimages\{EC6EE54C-B54B-4489-8924-E0B034B8A4B4}_4.png&quot;/&gt;&lt;left val=&quot;42&quot;/&gt;&lt;top val=&quot;212&quot;/&gt;&lt;width val=&quot;894&quot;/&gt;&lt;height val=&quot;36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640A68B2-140F-4E40-B7FB-DAC618F0BD48}&quot;/&gt;&lt;isInvalidForFieldText val=&quot;0&quot;/&gt;&lt;Image&gt;&lt;filename val=&quot;C:\Users\User\AppData\Local\Temp\CP1056859781859Session\CPTrustFolder1056859781859\PPTImport1056863648796\data\asimages\{640A68B2-140F-4E40-B7FB-DAC618F0BD48}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6C1AA44D-A0DE-460D-AA58-6266784D5D36}&quot;/&gt;&lt;isInvalidForFieldText val=&quot;0&quot;/&gt;&lt;Image&gt;&lt;filename val=&quot;C:\Users\User\AppData\Local\Temp\CP1056859781859Session\CPTrustFolder1056859781859\PPTImport1056863648796\data\asimages\{6C1AA44D-A0DE-460D-AA58-6266784D5D36}_5.png&quot;/&gt;&lt;left val=&quot;40&quot;/&gt;&lt;top val=&quot;211&quot;/&gt;&lt;width val=&quot;871&quot;/&gt;&lt;height val=&quot;5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781982-7BA9-4894-97A5-65C72402D76F}&quot;/&gt;&lt;isInvalidForFieldText val=&quot;0&quot;/&gt;&lt;Image&gt;&lt;filename val=&quot;C:\Users\User\AppData\Local\Temp\CP1056859781859Session\CPTrustFolder1056859781859\PPTImport1056863648796\data\asimages\{EE781982-7BA9-4894-97A5-65C72402D76F}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0&quot;/&gt;&lt;lineCharCount val=&quot;59&quot;/&gt;&lt;lineCharCount val=&quot;1&quot;/&gt;&lt;lineCharCount val=&quot;68&quot;/&gt;&lt;lineCharCount val=&quot;25&quot;/&gt;&lt;/TableIndex&gt;&lt;/ShapeTextInfo&gt;"/>
  <p:tag name="HTML_SHAPEINFO" val="&lt;ThreeDShapeInfo&gt;&lt;uuid val=&quot;{54DFB991-465A-4726-A22D-8764C129D63E}&quot;/&gt;&lt;isInvalidForFieldText val=&quot;0&quot;/&gt;&lt;Image&gt;&lt;filename val=&quot;C:\Users\User\AppData\Local\Temp\CP1056859781859Session\CPTrustFolder1056859781859\PPTImport1056863648796\data\asimages\{54DFB991-465A-4726-A22D-8764C129D63E}_5.png&quot;/&gt;&lt;left val=&quot;47&quot;/&gt;&lt;top val=&quot;269&quot;/&gt;&lt;width val=&quot;877&quot;/&gt;&lt;height val=&quot;20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69B0DC8-26D4-4FC7-AB98-C1E878E53742}&quot;/&gt;&lt;isInvalidForFieldText val=&quot;0&quot;/&gt;&lt;Image&gt;&lt;filename val=&quot;C:\Users\User\AppData\Local\Temp\CP1056859781859Session\CPTrustFolder1056859781859\PPTImport1056863648796\data\asimages\{569B0DC8-26D4-4FC7-AB98-C1E878E53742}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BA19DC0A-25BF-467E-8937-8BA1A966B343}&quot;/&gt;&lt;isInvalidForFieldText val=&quot;0&quot;/&gt;&lt;Image&gt;&lt;filename val=&quot;C:\Users\User\AppData\Local\Temp\CP1056859781859Session\CPTrustFolder1056859781859\PPTImport1056863648796\data\asimages\{BA19DC0A-25BF-467E-8937-8BA1A966B343}_6.png&quot;/&gt;&lt;left val=&quot;40&quot;/&gt;&lt;top val=&quot;211&quot;/&gt;&lt;width val=&quot;871&quot;/&gt;&lt;height val=&quot;5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B1E0C6A-127D-478B-925F-11338CE1A4FD}&quot;/&gt;&lt;isInvalidForFieldText val=&quot;0&quot;/&gt;&lt;Image&gt;&lt;filename val=&quot;C:\Users\User\AppData\Local\Temp\CP1056859781859Session\CPTrustFolder1056859781859\PPTImport1056863648796\data\asimages\{0B1E0C6A-127D-478B-925F-11338CE1A4FD}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67&quot;/&gt;&lt;lineCharCount val=&quot;15&quot;/&gt;&lt;lineCharCount val=&quot;1&quot;/&gt;&lt;lineCharCount val=&quot;57&quot;/&gt;&lt;lineCharCount val=&quot;70&quot;/&gt;&lt;lineCharCount val=&quot;30&quot;/&gt;&lt;/TableIndex&gt;&lt;/ShapeTextInfo&gt;"/>
  <p:tag name="HTML_SHAPEINFO" val="&lt;ThreeDShapeInfo&gt;&lt;uuid val=&quot;{C0BF619A-6669-416F-8690-8AD6C9480BD0}&quot;/&gt;&lt;isInvalidForFieldText val=&quot;0&quot;/&gt;&lt;Image&gt;&lt;filename val=&quot;C:\Users\User\AppData\Local\Temp\CP1056859781859Session\CPTrustFolder1056859781859\PPTImport1056863648796\data\asimages\{C0BF619A-6669-416F-8690-8AD6C9480BD0}_6.png&quot;/&gt;&lt;left val=&quot;47&quot;/&gt;&lt;top val=&quot;275&quot;/&gt;&lt;width val=&quot;877&quot;/&gt;&lt;height val=&quot;26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A3864A2-B707-4FA2-8075-3C23FCAED03F}&quot;/&gt;&lt;isInvalidForFieldText val=&quot;0&quot;/&gt;&lt;Image&gt;&lt;filename val=&quot;C:\Users\User\AppData\Local\Temp\CP1056859781859Session\CPTrustFolder1056859781859\PPTImport1056863648796\data\asimages\{4A3864A2-B707-4FA2-8075-3C23FCAED03F}_7.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1&quot;/&gt;&lt;lineCharCount val=&quot;66&quot;/&gt;&lt;lineCharCount val=&quot;63&quot;/&gt;&lt;lineCharCount val=&quot;66&quot;/&gt;&lt;lineCharCount val=&quot;40&quot;/&gt;&lt;/TableIndex&gt;&lt;/ShapeTextInfo&gt;"/>
  <p:tag name="HTML_SHAPEINFO" val="&lt;ThreeDShapeInfo&gt;&lt;uuid val=&quot;{37E67A81-1815-4954-9049-2C5F343F0931}&quot;/&gt;&lt;isInvalidForFieldText val=&quot;0&quot;/&gt;&lt;Image&gt;&lt;filename val=&quot;C:\Users\User\AppData\Local\Temp\CP1056859781859Session\CPTrustFolder1056859781859\PPTImport1056863648796\data\asimages\{37E67A81-1815-4954-9049-2C5F343F0931}_7.png&quot;/&gt;&lt;left val=&quot;40&quot;/&gt;&lt;top val=&quot;211&quot;/&gt;&lt;width val=&quot;881&quot;/&gt;&lt;height val=&quot;41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A7DA5DC-6D9D-4CB9-B9D8-8F5ABCA3383E}&quot;/&gt;&lt;isInvalidForFieldText val=&quot;0&quot;/&gt;&lt;Image&gt;&lt;filename val=&quot;C:\Users\User\AppData\Local\Temp\CP1056859781859Session\CPTrustFolder1056859781859\PPTImport1056863648796\data\asimages\{EA7DA5DC-6D9D-4CB9-B9D8-8F5ABCA3383E}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FA697DB6-BE73-46F4-B69B-1E51E762ED6A}&quot;/&gt;&lt;isInvalidForFieldText val=&quot;0&quot;/&gt;&lt;Image&gt;&lt;filename val=&quot;C:\Users\User\AppData\Local\Temp\CP1056859781859Session\CPTrustFolder1056859781859\PPTImport1056863648796\data\asimages\{FA697DB6-BE73-46F4-B69B-1E51E762ED6A}_8.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7EE93A73-ACCB-4699-82CB-F113551D44A8}&quot;/&gt;&lt;isInvalidForFieldText val=&quot;0&quot;/&gt;&lt;Image&gt;&lt;filename val=&quot;C:\Users\User\AppData\Local\Temp\CP1056859781859Session\CPTrustFolder1056859781859\PPTImport1056863648796\data\asimages\{7EE93A73-ACCB-4699-82CB-F113551D44A8}_8.png&quot;/&gt;&lt;left val=&quot;40&quot;/&gt;&lt;top val=&quot;211&quot;/&gt;&lt;width val=&quot;871&quot;/&gt;&lt;height val=&quot;5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6A82F50-E43D-49D9-B0D7-539956153DA1}&quot;/&gt;&lt;isInvalidForFieldText val=&quot;0&quot;/&gt;&lt;Image&gt;&lt;filename val=&quot;C:\Users\User\AppData\Local\Temp\CP1056859781859Session\CPTrustFolder1056859781859\PPTImport1056863648796\data\asimages\{46A82F50-E43D-49D9-B0D7-539956153DA1}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1&quot;/&gt;&lt;lineCharCount val=&quot;58&quot;/&gt;&lt;/TableIndex&gt;&lt;/ShapeTextInfo&gt;"/>
  <p:tag name="HTML_SHAPEINFO" val="&lt;ThreeDShapeInfo&gt;&lt;uuid val=&quot;{9B4FE0BF-E10E-45C4-AFF6-12F8F4A3BB08}&quot;/&gt;&lt;isInvalidForFieldText val=&quot;0&quot;/&gt;&lt;Image&gt;&lt;filename val=&quot;C:\Users\User\AppData\Local\Temp\CP1056859781859Session\CPTrustFolder1056859781859\PPTImport1056863648796\data\asimages\{9B4FE0BF-E10E-45C4-AFF6-12F8F4A3BB08}_8.png&quot;/&gt;&lt;left val=&quot;47&quot;/&gt;&lt;top val=&quot;276&quot;/&gt;&lt;width val=&quot;865&quot;/&gt;&lt;height val=&quot;13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5&quot;/&gt;&lt;lineCharCount val=&quot;52&quot;/&gt;&lt;/TableIndex&gt;&lt;/ShapeTextInfo&gt;"/>
  <p:tag name="HTML_SHAPEINFO" val="&lt;ThreeDShapeInfo&gt;&lt;uuid val=&quot;{9196F406-AD71-41FF-9EEE-57A294583485}&quot;/&gt;&lt;isInvalidForFieldText val=&quot;0&quot;/&gt;&lt;Image&gt;&lt;filename val=&quot;C:\Users\User\AppData\Local\Temp\CP1056859781859Session\CPTrustFolder1056859781859\PPTImport1056863648796\data\asimages\{9196F406-AD71-41FF-9EEE-57A294583485}_8.png&quot;/&gt;&lt;left val=&quot;40&quot;/&gt;&lt;top val=&quot;416&quot;/&gt;&lt;width val=&quot;871&quot;/&gt;&lt;height val=&quot;12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BEFAF19-15D2-4D13-BBD4-BB8FF237187B}&quot;/&gt;&lt;isInvalidForFieldText val=&quot;0&quot;/&gt;&lt;Image&gt;&lt;filename val=&quot;C:\Users\User\AppData\Local\Temp\CP1056859781859Session\CPTrustFolder1056859781859\PPTImport1056863648796\data\asimages\{1BEFAF19-15D2-4D13-BBD4-BB8FF237187B}_9.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5&quot;/&gt;&lt;lineCharCount val=&quot;46&quot;/&gt;&lt;/TableIndex&gt;&lt;/ShapeTextInfo&gt;"/>
  <p:tag name="HTML_SHAPEINFO" val="&lt;ThreeDShapeInfo&gt;&lt;uuid val=&quot;{99EE2FEC-412D-42DE-B4FF-3669C0C007DB}&quot;/&gt;&lt;isInvalidForFieldText val=&quot;0&quot;/&gt;&lt;Image&gt;&lt;filename val=&quot;C:\Users\User\AppData\Local\Temp\CP1056859781859Session\CPTrustFolder1056859781859\PPTImport1056863648796\data\asimages\{99EE2FEC-412D-42DE-B4FF-3669C0C007DB}_9.png&quot;/&gt;&lt;left val=&quot;40&quot;/&gt;&lt;top val=&quot;211&quot;/&gt;&lt;width val=&quot;873&quot;/&gt;&lt;height val=&quot;121&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4C7791-C191-4FF0-9A28-427AE7404A84}&quot;/&gt;&lt;isInvalidForFieldText val=&quot;0&quot;/&gt;&lt;Image&gt;&lt;filename val=&quot;C:\Users\User\AppData\Local\Temp\CP1056859781859Session\CPTrustFolder1056859781859\PPTImport1056863648796\data\asimages\{2D4C7791-C191-4FF0-9A28-427AE7404A84}_9.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53&quot;/&gt;&lt;lineCharCount val=&quot;1&quot;/&gt;&lt;lineCharCount val=&quot;65&quot;/&gt;&lt;lineCharCount val=&quot;17&quot;/&gt;&lt;lineCharCount val=&quot;1&quot;/&gt;&lt;lineCharCount val=&quot;49&quot;/&gt;&lt;/TableIndex&gt;&lt;/ShapeTextInfo&gt;"/>
  <p:tag name="HTML_SHAPEINFO" val="&lt;ThreeDShapeInfo&gt;&lt;uuid val=&quot;{44E61A75-7B1D-416E-B6F3-108DFAB6CDE5}&quot;/&gt;&lt;isInvalidForFieldText val=&quot;0&quot;/&gt;&lt;Image&gt;&lt;filename val=&quot;C:\Users\User\AppData\Local\Temp\CP1056859781859Session\CPTrustFolder1056859781859\PPTImport1056863648796\data\asimages\{44E61A75-7B1D-416E-B6F3-108DFAB6CDE5}_9.png&quot;/&gt;&lt;left val=&quot;47&quot;/&gt;&lt;top val=&quot;334&quot;/&gt;&lt;width val=&quot;865&quot;/&gt;&lt;height val=&quot;28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9114D3A-B30D-4FC2-B693-5085C27B1AC7}&quot;/&gt;&lt;isInvalidForFieldText val=&quot;0&quot;/&gt;&lt;Image&gt;&lt;filename val=&quot;C:\Users\User\AppData\Local\Temp\CP1056859781859Session\CPTrustFolder1056859781859\PPTImport1056863648796\data\asimages\{39114D3A-B30D-4FC2-B693-5085C27B1AC7}_10.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4290EC4E-9979-4EB3-B1C0-FE48FDC2994F}&quot;/&gt;&lt;isInvalidForFieldText val=&quot;0&quot;/&gt;&lt;Image&gt;&lt;filename val=&quot;C:\Users\User\AppData\Local\Temp\CP1056859781859Session\CPTrustFolder1056859781859\PPTImport1056863648796\data\asimages\{4290EC4E-9979-4EB3-B1C0-FE48FDC2994F}_10.png&quot;/&gt;&lt;left val=&quot;40&quot;/&gt;&lt;top val=&quot;211&quot;/&gt;&lt;width val=&quot;871&quot;/&gt;&lt;height val=&quot;5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13970B-959C-4038-804A-128A90E32D99}&quot;/&gt;&lt;isInvalidForFieldText val=&quot;0&quot;/&gt;&lt;Image&gt;&lt;filename val=&quot;C:\Users\User\AppData\Local\Temp\CP1056859781859Session\CPTrustFolder1056859781859\PPTImport1056863648796\data\asimages\{8113970B-959C-4038-804A-128A90E32D99}_10.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1&quot;/&gt;&lt;lineCharCount val=&quot;60&quot;/&gt;&lt;/TableIndex&gt;&lt;/ShapeTextInfo&gt;"/>
  <p:tag name="HTML_SHAPEINFO" val="&lt;ThreeDShapeInfo&gt;&lt;uuid val=&quot;{21A6C1DE-79D4-494B-A3FC-ADB118ECD917}&quot;/&gt;&lt;isInvalidForFieldText val=&quot;0&quot;/&gt;&lt;Image&gt;&lt;filename val=&quot;C:\Users\User\AppData\Local\Temp\CP1056859781859Session\CPTrustFolder1056859781859\PPTImport1056863648796\data\asimages\{21A6C1DE-79D4-494B-A3FC-ADB118ECD917}_10.png&quot;/&gt;&lt;left val=&quot;47&quot;/&gt;&lt;top val=&quot;284&quot;/&gt;&lt;width val=&quot;865&quot;/&gt;&lt;height val=&quot;13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9&quot;/&gt;&lt;/TableIndex&gt;&lt;/ShapeTextInfo&gt;"/>
  <p:tag name="HTML_SHAPEINFO" val="&lt;ThreeDShapeInfo&gt;&lt;uuid val=&quot;{AD540979-ECA4-4C7D-8237-E5548659DBAE}&quot;/&gt;&lt;isInvalidForFieldText val=&quot;0&quot;/&gt;&lt;Image&gt;&lt;filename val=&quot;C:\Users\User\AppData\Local\Temp\CP1056859781859Session\CPTrustFolder1056859781859\PPTImport1056863648796\data\asimages\{AD540979-ECA4-4C7D-8237-E5548659DBAE}_11.png&quot;/&gt;&lt;left val=&quot;0&quot;/&gt;&lt;top val=&quot;76&quot;/&gt;&lt;width val=&quot;961&quot;/&gt;&lt;height val=&quot;1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F47D75CA-417D-4BD2-A840-357590DA6DF5}&quot;/&gt;&lt;isInvalidForFieldText val=&quot;0&quot;/&gt;&lt;Image&gt;&lt;filename val=&quot;C:\Users\User\AppData\Local\Temp\CP1056859781859Session\CPTrustFolder1056859781859\PPTImport1056863648796\data\asimages\{F47D75CA-417D-4BD2-A840-357590DA6DF5}_11.png&quot;/&gt;&lt;left val=&quot;40&quot;/&gt;&lt;top val=&quot;212&quot;/&gt;&lt;width val=&quot;871&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9BE0BC-1336-4369-9DA0-1334471E7837}&quot;/&gt;&lt;isInvalidForFieldText val=&quot;0&quot;/&gt;&lt;Image&gt;&lt;filename val=&quot;C:\Users\User\AppData\Local\Temp\CP1056859781859Session\CPTrustFolder1056859781859\PPTImport1056863648796\data\asimages\{BE9BE0BC-1336-4369-9DA0-1334471E7837}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1&quot;/&gt;&lt;lineCharCount val=&quot;54&quot;/&gt;&lt;lineCharCount val=&quot;62&quot;/&gt;&lt;lineCharCount val=&quot;23&quot;/&gt;&lt;/TableIndex&gt;&lt;/ShapeTextInfo&gt;"/>
  <p:tag name="HTML_SHAPEINFO" val="&lt;ThreeDShapeInfo&gt;&lt;uuid val=&quot;{6E4DF421-1CAF-4669-BD7C-12ADB7E14F3A}&quot;/&gt;&lt;isInvalidForFieldText val=&quot;0&quot;/&gt;&lt;Image&gt;&lt;filename val=&quot;C:\Users\User\AppData\Local\Temp\CP1056859781859Session\CPTrustFolder1056859781859\PPTImport1056863648796\data\asimages\{6E4DF421-1CAF-4669-BD7C-12ADB7E14F3A}_11.png&quot;/&gt;&lt;left val=&quot;39&quot;/&gt;&lt;top val=&quot;274&quot;/&gt;&lt;width val=&quot;865&quot;/&gt;&lt;height val=&quot;20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9&quot;/&gt;&lt;/TableIndex&gt;&lt;/ShapeTextInfo&gt;"/>
  <p:tag name="HTML_SHAPEINFO" val="&lt;ThreeDShapeInfo&gt;&lt;uuid val=&quot;{9B7E9F20-2BD8-43D3-AC79-11FBCF4FB069}&quot;/&gt;&lt;isInvalidForFieldText val=&quot;0&quot;/&gt;&lt;Image&gt;&lt;filename val=&quot;C:\Users\User\AppData\Local\Temp\CP1056859781859Session\CPTrustFolder1056859781859\PPTImport1056863648796\data\asimages\{9B7E9F20-2BD8-43D3-AC79-11FBCF4FB069}_12.png&quot;/&gt;&lt;left val=&quot;0&quot;/&gt;&lt;top val=&quot;76&quot;/&gt;&lt;width val=&quot;961&quot;/&gt;&lt;height val=&quot;12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5CB5B40-E807-4096-B47B-F9E1FA47FF3D}&quot;/&gt;&lt;isInvalidForFieldText val=&quot;0&quot;/&gt;&lt;Image&gt;&lt;filename val=&quot;C:\Users\User\AppData\Local\Temp\CP1056859781859Session\CPTrustFolder1056859781859\PPTImport1056863648796\data\asimages\{B5CB5B40-E807-4096-B47B-F9E1FA47FF3D}_12.png&quot;/&gt;&lt;left val=&quot;40&quot;/&gt;&lt;top val=&quot;212&quot;/&gt;&lt;width val=&quot;871&quot;/&gt;&lt;height val=&quot;5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E79BB1-081F-4718-A387-179E2BF50FBF}&quot;/&gt;&lt;isInvalidForFieldText val=&quot;0&quot;/&gt;&lt;Image&gt;&lt;filename val=&quot;C:\Users\User\AppData\Local\Temp\CP1056859781859Session\CPTrustFolder1056859781859\PPTImport1056863648796\data\asimages\{29E79BB1-081F-4718-A387-179E2BF50FBF}_12.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65&quot;/&gt;&lt;lineCharCount val=&quot;61&quot;/&gt;&lt;lineCharCount val=&quot;10&quot;/&gt;&lt;lineCharCount val=&quot;1&quot;/&gt;&lt;lineCharCount val=&quot;65&quot;/&gt;&lt;lineCharCount val=&quot;55&quot;/&gt;&lt;/TableIndex&gt;&lt;/ShapeTextInfo&gt;"/>
  <p:tag name="HTML_SHAPEINFO" val="&lt;ThreeDShapeInfo&gt;&lt;uuid val=&quot;{93433020-30E9-4418-AFCF-7DFF5359BA80}&quot;/&gt;&lt;isInvalidForFieldText val=&quot;0&quot;/&gt;&lt;Image&gt;&lt;filename val=&quot;C:\Users\User\AppData\Local\Temp\CP1056859781859Session\CPTrustFolder1056859781859\PPTImport1056863648796\data\asimages\{93433020-30E9-4418-AFCF-7DFF5359BA80}_12.png&quot;/&gt;&lt;left val=&quot;49&quot;/&gt;&lt;top val=&quot;285&quot;/&gt;&lt;width val=&quot;865&quot;/&gt;&lt;height val=&quot;26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2&quot;/&gt;&lt;/TableIndex&gt;&lt;/ShapeTextInfo&gt;"/>
  <p:tag name="HTML_SHAPEINFO" val="&lt;ThreeDShapeInfo&gt;&lt;uuid val=&quot;{BC7E8E13-DCBE-445D-8D38-1ED3C48A5B4C}&quot;/&gt;&lt;isInvalidForFieldText val=&quot;0&quot;/&gt;&lt;Image&gt;&lt;filename val=&quot;C:\Users\User\AppData\Local\Temp\CP1056859781859Session\CPTrustFolder1056859781859\PPTImport1056863648796\data\asimages\{BC7E8E13-DCBE-445D-8D38-1ED3C48A5B4C}_13.png&quot;/&gt;&lt;left val=&quot;0&quot;/&gt;&lt;top val=&quot;76&quot;/&gt;&lt;width val=&quot;961&quot;/&gt;&lt;height val=&quot;12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57&quot;/&gt;&lt;/TableIndex&gt;&lt;/ShapeTextInfo&gt;"/>
  <p:tag name="HTML_SHAPEINFO" val="&lt;ThreeDShapeInfo&gt;&lt;uuid val=&quot;{7759D2C7-1756-48C8-BDED-4EF471AAD04F}&quot;/&gt;&lt;isInvalidForFieldText val=&quot;0&quot;/&gt;&lt;Image&gt;&lt;filename val=&quot;C:\Users\User\AppData\Local\Temp\CP1056859781859Session\CPTrustFolder1056859781859\PPTImport1056863648796\data\asimages\{7759D2C7-1756-48C8-BDED-4EF471AAD04F}_13.png&quot;/&gt;&lt;left val=&quot;40&quot;/&gt;&lt;top val=&quot;211&quot;/&gt;&lt;width val=&quot;871&quot;/&gt;&lt;height val=&quot;8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3E3F23-49A4-41DE-9F16-E66A8A4E508C}&quot;/&gt;&lt;isInvalidForFieldText val=&quot;0&quot;/&gt;&lt;Image&gt;&lt;filename val=&quot;C:\Users\User\AppData\Local\Temp\CP1056859781859Session\CPTrustFolder1056859781859\PPTImport1056863648796\data\asimages\{2D3E3F23-49A4-41DE-9F16-E66A8A4E508C}_13.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71&quot;/&gt;&lt;lineCharCount val=&quot;52&quot;/&gt;&lt;lineCharCount val=&quot;1&quot;/&gt;&lt;lineCharCount val=&quot;37&quot;/&gt;&lt;/TableIndex&gt;&lt;/ShapeTextInfo&gt;"/>
  <p:tag name="HTML_SHAPEINFO" val="&lt;ThreeDShapeInfo&gt;&lt;uuid val=&quot;{FC514DCD-75E5-4431-8D9B-FC049A2899CA}&quot;/&gt;&lt;isInvalidForFieldText val=&quot;0&quot;/&gt;&lt;Image&gt;&lt;filename val=&quot;C:\Users\User\AppData\Local\Temp\CP1056859781859Session\CPTrustFolder1056859781859\PPTImport1056863648796\data\asimages\{FC514DCD-75E5-4431-8D9B-FC049A2899CA}_13.png&quot;/&gt;&lt;left val=&quot;49&quot;/&gt;&lt;top val=&quot;312&quot;/&gt;&lt;width val=&quot;873&quot;/&gt;&lt;height val=&quot;20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2&quot;/&gt;&lt;/TableIndex&gt;&lt;/ShapeTextInfo&gt;"/>
  <p:tag name="HTML_SHAPEINFO" val="&lt;ThreeDShapeInfo&gt;&lt;uuid val=&quot;{C465EEE0-5824-4136-867B-4556572D26C1}&quot;/&gt;&lt;isInvalidForFieldText val=&quot;0&quot;/&gt;&lt;Image&gt;&lt;filename val=&quot;C:\Users\User\AppData\Local\Temp\CP1056859781859Session\CPTrustFolder1056859781859\PPTImport1056863648796\data\asimages\{C465EEE0-5824-4136-867B-4556572D26C1}_14.png&quot;/&gt;&lt;left val=&quot;0&quot;/&gt;&lt;top val=&quot;76&quot;/&gt;&lt;width val=&quot;961&quot;/&gt;&lt;height val=&quot;12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58&quot;/&gt;&lt;/TableIndex&gt;&lt;/ShapeTextInfo&gt;"/>
  <p:tag name="HTML_SHAPEINFO" val="&lt;ThreeDShapeInfo&gt;&lt;uuid val=&quot;{4CE0C823-1D54-4631-9641-71BFAAEAA9F9}&quot;/&gt;&lt;isInvalidForFieldText val=&quot;0&quot;/&gt;&lt;Image&gt;&lt;filename val=&quot;C:\Users\User\AppData\Local\Temp\CP1056859781859Session\CPTrustFolder1056859781859\PPTImport1056863648796\data\asimages\{4CE0C823-1D54-4631-9641-71BFAAEAA9F9}_14.png&quot;/&gt;&lt;left val=&quot;40&quot;/&gt;&lt;top val=&quot;211&quot;/&gt;&lt;width val=&quot;871&quot;/&gt;&lt;height val=&quot;8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7A92DD-BAE7-4600-86FE-31643945EBF5}&quot;/&gt;&lt;isInvalidForFieldText val=&quot;0&quot;/&gt;&lt;Image&gt;&lt;filename val=&quot;C:\Users\User\AppData\Local\Temp\CP1056859781859Session\CPTrustFolder1056859781859\PPTImport1056863648796\data\asimages\{387A92DD-BAE7-4600-86FE-31643945EBF5}_14.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64&quot;/&gt;&lt;lineCharCount val=&quot;27&quot;/&gt;&lt;lineCharCount val=&quot;1&quot;/&gt;&lt;lineCharCount val=&quot;59&quot;/&gt;&lt;/TableIndex&gt;&lt;/ShapeTextInfo&gt;"/>
  <p:tag name="HTML_SHAPEINFO" val="&lt;ThreeDShapeInfo&gt;&lt;uuid val=&quot;{E0A994E1-FBB9-48E0-BC40-4F5B546C4F04}&quot;/&gt;&lt;isInvalidForFieldText val=&quot;0&quot;/&gt;&lt;Image&gt;&lt;filename val=&quot;C:\Users\User\AppData\Local\Temp\CP1056859781859Session\CPTrustFolder1056859781859\PPTImport1056863648796\data\asimages\{E0A994E1-FBB9-48E0-BC40-4F5B546C4F04}_14.png&quot;/&gt;&lt;left val=&quot;47&quot;/&gt;&lt;top val=&quot;324&quot;/&gt;&lt;width val=&quot;865&quot;/&gt;&lt;height val=&quot;20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378BCB5E-5DE6-4650-81F3-37869F15004C}&quot;/&gt;&lt;isInvalidForFieldText val=&quot;0&quot;/&gt;&lt;Image&gt;&lt;filename val=&quot;C:\Users\User\AppData\Local\Temp\CP1056859781859Session\CPTrustFolder1056859781859\PPTImport1056863648796\data\asimages\{378BCB5E-5DE6-4650-81F3-37869F15004C}_15.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7&quot;/&gt;&lt;lineCharCount val=&quot;8&quot;/&gt;&lt;/TableIndex&gt;&lt;/ShapeTextInfo&gt;"/>
  <p:tag name="HTML_SHAPEINFO" val="&lt;ThreeDShapeInfo&gt;&lt;uuid val=&quot;{E2A15921-455B-4669-91ED-8CA726DA7D80}&quot;/&gt;&lt;isInvalidForFieldText val=&quot;0&quot;/&gt;&lt;Image&gt;&lt;filename val=&quot;C:\Users\User\AppData\Local\Temp\CP1056859781859Session\CPTrustFolder1056859781859\PPTImport1056863648796\data\asimages\{E2A15921-455B-4669-91ED-8CA726DA7D80}_15.png&quot;/&gt;&lt;left val=&quot;40&quot;/&gt;&lt;top val=&quot;212&quot;/&gt;&lt;width val=&quot;871&quot;/&gt;&lt;height val=&quot;121&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1513A0-7A90-411D-8BC3-6DDD6CDB231E}&quot;/&gt;&lt;isInvalidForFieldText val=&quot;0&quot;/&gt;&lt;Image&gt;&lt;filename val=&quot;C:\Users\User\AppData\Local\Temp\CP1056859781859Session\CPTrustFolder1056859781859\PPTImport1056863648796\data\asimages\{D91513A0-7A90-411D-8BC3-6DDD6CDB231E}_15.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51&quot;/&gt;&lt;lineCharCount val=&quot;1&quot;/&gt;&lt;lineCharCount val=&quot;50&quot;/&gt;&lt;lineCharCount val=&quot;1&quot;/&gt;&lt;lineCharCount val=&quot;66&quot;/&gt;&lt;lineCharCount val=&quot;62&quot;/&gt;&lt;lineCharCount val=&quot;12&quot;/&gt;&lt;/TableIndex&gt;&lt;/ShapeTextInfo&gt;"/>
  <p:tag name="HTML_SHAPEINFO" val="&lt;ThreeDShapeInfo&gt;&lt;uuid val=&quot;{D15DB901-19CD-41B3-B8A4-CE99B148DE66}&quot;/&gt;&lt;isInvalidForFieldText val=&quot;0&quot;/&gt;&lt;Image&gt;&lt;filename val=&quot;C:\Users\User\AppData\Local\Temp\CP1056859781859Session\CPTrustFolder1056859781859\PPTImport1056863648796\data\asimages\{D15DB901-19CD-41B3-B8A4-CE99B148DE66}_15.png&quot;/&gt;&lt;left val=&quot;47&quot;/&gt;&lt;top val=&quot;349&quot;/&gt;&lt;width val=&quot;865&quot;/&gt;&lt;height val=&quot;31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0E04490C-C6C5-438D-91EC-68FE9CD67FF6}&quot;/&gt;&lt;isInvalidForFieldText val=&quot;0&quot;/&gt;&lt;Image&gt;&lt;filename val=&quot;C:\Users\User\AppData\Local\Temp\CP1056859781859Session\CPTrustFolder1056859781859\PPTImport1056863648796\data\asimages\{0E04490C-C6C5-438D-91EC-68FE9CD67FF6}_16.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51&quot;/&gt;&lt;/TableIndex&gt;&lt;/ShapeTextInfo&gt;"/>
  <p:tag name="HTML_SHAPEINFO" val="&lt;ThreeDShapeInfo&gt;&lt;uuid val=&quot;{643DF6F5-8A00-443C-A5A7-78480C63BD88}&quot;/&gt;&lt;isInvalidForFieldText val=&quot;0&quot;/&gt;&lt;Image&gt;&lt;filename val=&quot;C:\Users\User\AppData\Local\Temp\CP1056859781859Session\CPTrustFolder1056859781859\PPTImport1056863648796\data\asimages\{643DF6F5-8A00-443C-A5A7-78480C63BD88}_16.png&quot;/&gt;&lt;left val=&quot;40&quot;/&gt;&lt;top val=&quot;211&quot;/&gt;&lt;width val=&quot;871&quot;/&gt;&lt;height val=&quot;8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C4887BC-2715-4310-9806-C655B4049B73}&quot;/&gt;&lt;isInvalidForFieldText val=&quot;0&quot;/&gt;&lt;Image&gt;&lt;filename val=&quot;C:\Users\User\AppData\Local\Temp\CP1056859781859Session\CPTrustFolder1056859781859\PPTImport1056863648796\data\asimages\{2C4887BC-2715-4310-9806-C655B4049B73}_16.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1&quot;/&gt;&lt;lineCharCount val=&quot;64&quot;/&gt;&lt;lineCharCount val=&quot;17&quot;/&gt;&lt;lineCharCount val=&quot;1&quot;/&gt;&lt;lineCharCount val=&quot;43&quot;/&gt;&lt;/TableIndex&gt;&lt;/ShapeTextInfo&gt;"/>
  <p:tag name="HTML_SHAPEINFO" val="&lt;ThreeDShapeInfo&gt;&lt;uuid val=&quot;{6B294291-CFCC-42C6-A5AF-912639FCCB3D}&quot;/&gt;&lt;isInvalidForFieldText val=&quot;0&quot;/&gt;&lt;Image&gt;&lt;filename val=&quot;C:\Users\User\AppData\Local\Temp\CP1056859781859Session\CPTrustFolder1056859781859\PPTImport1056863648796\data\asimages\{6B294291-CFCC-42C6-A5AF-912639FCCB3D}_16.png&quot;/&gt;&lt;left val=&quot;47&quot;/&gt;&lt;top val=&quot;324&quot;/&gt;&lt;width val=&quot;865&quot;/&gt;&lt;height val=&quot;24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55A1E0B-ED52-43CE-9B7B-E0A07BCF64E7}&quot;/&gt;&lt;isInvalidForFieldText val=&quot;0&quot;/&gt;&lt;Image&gt;&lt;filename val=&quot;C:\Users\User\AppData\Local\Temp\CP1056859781859Session\CPTrustFolder1056859781859\PPTImport1056863648796\data\asimages\{B55A1E0B-ED52-43CE-9B7B-E0A07BCF64E7}_17.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46&quot;/&gt;&lt;/TableIndex&gt;&lt;/ShapeTextInfo&gt;"/>
  <p:tag name="HTML_SHAPEINFO" val="&lt;ThreeDShapeInfo&gt;&lt;uuid val=&quot;{24FBB26A-3B1E-478A-ADEB-32C202C296E2}&quot;/&gt;&lt;isInvalidForFieldText val=&quot;0&quot;/&gt;&lt;Image&gt;&lt;filename val=&quot;C:\Users\User\AppData\Local\Temp\CP1056859781859Session\CPTrustFolder1056859781859\PPTImport1056863648796\data\asimages\{24FBB26A-3B1E-478A-ADEB-32C202C296E2}_17.png&quot;/&gt;&lt;left val=&quot;40&quot;/&gt;&lt;top val=&quot;193&quot;/&gt;&lt;width val=&quot;871&quot;/&gt;&lt;height val=&quot;8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75E0AD-36E9-4E67-8702-EAEDF631FC79}&quot;/&gt;&lt;isInvalidForFieldText val=&quot;0&quot;/&gt;&lt;Image&gt;&lt;filename val=&quot;C:\Users\User\AppData\Local\Temp\CP1056859781859Session\CPTrustFolder1056859781859\PPTImport1056863648796\data\asimages\{E775E0AD-36E9-4E67-8702-EAEDF631FC79}_17.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52&quot;/&gt;&lt;lineCharCount val=&quot;40&quot;/&gt;&lt;lineCharCount val=&quot;40&quot;/&gt;&lt;lineCharCount val=&quot;40&quot;/&gt;&lt;lineCharCount val=&quot;34&quot;/&gt;&lt;lineCharCount val=&quot;67&quot;/&gt;&lt;lineCharCount val=&quot;68&quot;/&gt;&lt;lineCharCount val=&quot;21&quot;/&gt;&lt;lineCharCount val=&quot;47&quot;/&gt;&lt;/TableIndex&gt;&lt;/ShapeTextInfo&gt;"/>
  <p:tag name="HTML_SHAPEINFO" val="&lt;ThreeDShapeInfo&gt;&lt;uuid val=&quot;{AF412BDF-B29C-4282-A671-C0003CFF4106}&quot;/&gt;&lt;isInvalidForFieldText val=&quot;0&quot;/&gt;&lt;Image&gt;&lt;filename val=&quot;C:\Users\User\AppData\Local\Temp\CP1056859781859Session\CPTrustFolder1056859781859\PPTImport1056863648796\data\asimages\{AF412BDF-B29C-4282-A671-C0003CFF4106}_17.png&quot;/&gt;&lt;left val=&quot;47&quot;/&gt;&lt;top val=&quot;267&quot;/&gt;&lt;width val=&quot;865&quot;/&gt;&lt;height val=&quot;39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77A7F6B-9EF0-47B8-A5C3-9CA086F05633}&quot;/&gt;&lt;isInvalidForFieldText val=&quot;0&quot;/&gt;&lt;Image&gt;&lt;filename val=&quot;C:\Users\User\AppData\Local\Temp\CP1056859781859Session\CPTrustFolder1056859781859\PPTImport1056863648796\data\asimages\{C77A7F6B-9EF0-47B8-A5C3-9CA086F05633}_18.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64&quot;/&gt;&lt;lineCharCount val=&quot;51&quot;/&gt;&lt;/TableIndex&gt;&lt;/ShapeTextInfo&gt;"/>
  <p:tag name="HTML_SHAPEINFO" val="&lt;ThreeDShapeInfo&gt;&lt;uuid val=&quot;{5D4D901D-9DA3-436D-9CBC-D442A6790E7E}&quot;/&gt;&lt;isInvalidForFieldText val=&quot;0&quot;/&gt;&lt;Image&gt;&lt;filename val=&quot;C:\Users\User\AppData\Local\Temp\CP1056859781859Session\CPTrustFolder1056859781859\PPTImport1056863648796\data\asimages\{5D4D901D-9DA3-436D-9CBC-D442A6790E7E}_18.png&quot;/&gt;&lt;left val=&quot;40&quot;/&gt;&lt;top val=&quot;212&quot;/&gt;&lt;width val=&quot;871&quot;/&gt;&lt;height val=&quot;12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8F76D9-4368-4461-B849-D3A1BF8B807F}&quot;/&gt;&lt;isInvalidForFieldText val=&quot;0&quot;/&gt;&lt;Image&gt;&lt;filename val=&quot;C:\Users\User\AppData\Local\Temp\CP1056859781859Session\CPTrustFolder1056859781859\PPTImport1056863648796\data\asimages\{558F76D9-4368-4461-B849-D3A1BF8B807F}_18.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20&quot;/&gt;&lt;lineCharCount val=&quot;62&quot;/&gt;&lt;lineCharCount val=&quot;45&quot;/&gt;&lt;lineCharCount val=&quot;57&quot;/&gt;&lt;lineCharCount val=&quot;36&quot;/&gt;&lt;/TableIndex&gt;&lt;/ShapeTextInfo&gt;"/>
  <p:tag name="HTML_SHAPEINFO" val="&lt;ThreeDShapeInfo&gt;&lt;uuid val=&quot;{C24C000E-E295-42F8-86E7-6CD91BB6539F}&quot;/&gt;&lt;isInvalidForFieldText val=&quot;0&quot;/&gt;&lt;Image&gt;&lt;filename val=&quot;C:\Users\User\AppData\Local\Temp\CP1056859781859Session\CPTrustFolder1056859781859\PPTImport1056863648796\data\asimages\{C24C000E-E295-42F8-86E7-6CD91BB6539F}_18.png&quot;/&gt;&lt;left val=&quot;47&quot;/&gt;&lt;top val=&quot;332&quot;/&gt;&lt;width val=&quot;865&quot;/&gt;&lt;height val=&quot;23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83D0E1FF-86B6-48DF-A3E8-8899DAE82BF0}&quot;/&gt;&lt;isInvalidForFieldText val=&quot;0&quot;/&gt;&lt;Image&gt;&lt;filename val=&quot;C:\Users\User\AppData\Local\Temp\CP1056859781859Session\CPTrustFolder1056859781859\PPTImport1056863648796\data\asimages\{83D0E1FF-86B6-48DF-A3E8-8899DAE82BF0}_19.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7&quot;/&gt;&lt;lineCharCount val=&quot;59&quot;/&gt;&lt;lineCharCount val=&quot;67&quot;/&gt;&lt;/TableIndex&gt;&lt;/ShapeTextInfo&gt;"/>
  <p:tag name="HTML_SHAPEINFO" val="&lt;ThreeDShapeInfo&gt;&lt;uuid val=&quot;{7241E581-3D85-4EB2-BD35-5D340F2329AE}&quot;/&gt;&lt;isInvalidForFieldText val=&quot;0&quot;/&gt;&lt;Image&gt;&lt;filename val=&quot;C:\Users\User\AppData\Local\Temp\CP1056859781859Session\CPTrustFolder1056859781859\PPTImport1056863648796\data\asimages\{7241E581-3D85-4EB2-BD35-5D340F2329AE}_19.png&quot;/&gt;&lt;left val=&quot;40&quot;/&gt;&lt;top val=&quot;212&quot;/&gt;&lt;width val=&quot;879&quot;/&gt;&lt;height val=&quot;13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2A036A-A4DF-4823-8D1A-53F325729095}&quot;/&gt;&lt;isInvalidForFieldText val=&quot;0&quot;/&gt;&lt;Image&gt;&lt;filename val=&quot;C:\Users\User\AppData\Local\Temp\CP1056859781859Session\CPTrustFolder1056859781859\PPTImport1056863648796\data\asimages\{672A036A-A4DF-4823-8D1A-53F325729095}_19.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22&quot;/&gt;&lt;lineCharCount val=&quot;1&quot;/&gt;&lt;lineCharCount val=&quot;57&quot;/&gt;&lt;lineCharCount val=&quot;29&quot;/&gt;&lt;/TableIndex&gt;&lt;/ShapeTextInfo&gt;"/>
  <p:tag name="HTML_SHAPEINFO" val="&lt;ThreeDShapeInfo&gt;&lt;uuid val=&quot;{352B8A74-40FC-47CC-A95D-7FCEB082BDDE}&quot;/&gt;&lt;isInvalidForFieldText val=&quot;0&quot;/&gt;&lt;Image&gt;&lt;filename val=&quot;C:\Users\User\AppData\Local\Temp\CP1056859781859Session\CPTrustFolder1056859781859\PPTImport1056863648796\data\asimages\{352B8A74-40FC-47CC-A95D-7FCEB082BDDE}_19.png&quot;/&gt;&lt;left val=&quot;55&quot;/&gt;&lt;top val=&quot;364&quot;/&gt;&lt;width val=&quot;861&quot;/&gt;&lt;height val=&quot;20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6D83988-1518-4D57-B694-B579387413DC}&quot;/&gt;&lt;isInvalidForFieldText val=&quot;0&quot;/&gt;&lt;Image&gt;&lt;filename val=&quot;C:\Users\User\AppData\Local\Temp\CP1056859781859Session\CPTrustFolder1056859781859\PPTImport1056863648796\data\asimages\{C6D83988-1518-4D57-B694-B579387413DC}_20.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29&quot;/&gt;&lt;/TableIndex&gt;&lt;/ShapeTextInfo&gt;"/>
  <p:tag name="HTML_SHAPEINFO" val="&lt;ThreeDShapeInfo&gt;&lt;uuid val=&quot;{7699F4AA-6A7E-4B69-8CB1-DD6594AB4310}&quot;/&gt;&lt;isInvalidForFieldText val=&quot;0&quot;/&gt;&lt;Image&gt;&lt;filename val=&quot;C:\Users\User\AppData\Local\Temp\CP1056859781859Session\CPTrustFolder1056859781859\PPTImport1056863648796\data\asimages\{7699F4AA-6A7E-4B69-8CB1-DD6594AB4310}_20.png&quot;/&gt;&lt;left val=&quot;40&quot;/&gt;&lt;top val=&quot;212&quot;/&gt;&lt;width val=&quot;871&quot;/&gt;&lt;height val=&quot;8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00D2FB-0EA1-42F9-BA6A-AB41738D7536}&quot;/&gt;&lt;isInvalidForFieldText val=&quot;0&quot;/&gt;&lt;Image&gt;&lt;filename val=&quot;C:\Users\User\AppData\Local\Temp\CP1056859781859Session\CPTrustFolder1056859781859\PPTImport1056863648796\data\asimages\{5100D2FB-0EA1-42F9-BA6A-AB41738D7536}_20.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52&quot;/&gt;&lt;lineCharCount val=&quot;1&quot;/&gt;&lt;lineCharCount val=&quot;65&quot;/&gt;&lt;lineCharCount val=&quot;58&quot;/&gt;&lt;/TableIndex&gt;&lt;/ShapeTextInfo&gt;"/>
  <p:tag name="HTML_SHAPEINFO" val="&lt;ThreeDShapeInfo&gt;&lt;uuid val=&quot;{6C2D4B42-7C62-4B0A-8196-C2B16B9DF880}&quot;/&gt;&lt;isInvalidForFieldText val=&quot;0&quot;/&gt;&lt;Image&gt;&lt;filename val=&quot;C:\Users\User\AppData\Local\Temp\CP1056859781859Session\CPTrustFolder1056859781859\PPTImport1056863648796\data\asimages\{6C2D4B42-7C62-4B0A-8196-C2B16B9DF880}_20.png&quot;/&gt;&lt;left val=&quot;47&quot;/&gt;&lt;top val=&quot;316&quot;/&gt;&lt;width val=&quot;865&quot;/&gt;&lt;height val=&quot;20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DC77B6DC-2F57-41B0-9CEB-0263405F31D5}&quot;/&gt;&lt;isInvalidForFieldText val=&quot;0&quot;/&gt;&lt;Image&gt;&lt;filename val=&quot;C:\Users\User\AppData\Local\Temp\CP1056859781859Session\CPTrustFolder1056859781859\PPTImport1056863648796\data\asimages\{DC77B6DC-2F57-41B0-9CEB-0263405F31D5}_21.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C87773A-78E8-4577-87EE-22863CA3EE40}&quot;/&gt;&lt;isInvalidForFieldText val=&quot;0&quot;/&gt;&lt;Image&gt;&lt;filename val=&quot;C:\Users\User\AppData\Local\Temp\CP1056859781859Session\CPTrustFolder1056859781859\PPTImport1056863648796\data\asimages\{3C87773A-78E8-4577-87EE-22863CA3EE40}_21.png&quot;/&gt;&lt;left val=&quot;40&quot;/&gt;&lt;top val=&quot;212&quot;/&gt;&lt;width val=&quot;871&quot;/&gt;&lt;height val=&quot;5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A13E18-E6B0-41FF-8356-8BA4855FE014}&quot;/&gt;&lt;isInvalidForFieldText val=&quot;0&quot;/&gt;&lt;Image&gt;&lt;filename val=&quot;C:\Users\User\AppData\Local\Temp\CP1056859781859Session\CPTrustFolder1056859781859\PPTImport1056863648796\data\asimages\{87A13E18-E6B0-41FF-8356-8BA4855FE014}_21.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68&quot;/&gt;&lt;lineCharCount val=&quot;70&quot;/&gt;&lt;lineCharCount val=&quot;12&quot;/&gt;&lt;/TableIndex&gt;&lt;/ShapeTextInfo&gt;"/>
  <p:tag name="HTML_SHAPEINFO" val="&lt;ThreeDShapeInfo&gt;&lt;uuid val=&quot;{DADC544E-9292-41FC-922A-943F149243A2}&quot;/&gt;&lt;isInvalidForFieldText val=&quot;0&quot;/&gt;&lt;Image&gt;&lt;filename val=&quot;C:\Users\User\AppData\Local\Temp\CP1056859781859Session\CPTrustFolder1056859781859\PPTImport1056863648796\data\asimages\{DADC544E-9292-41FC-922A-943F149243A2}_21.png&quot;/&gt;&lt;left val=&quot;47&quot;/&gt;&lt;top val=&quot;270&quot;/&gt;&lt;width val=&quot;876&quot;/&gt;&lt;height val=&quot;153&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8&quot;/&gt;&lt;lineCharCount val=&quot;50&quot;/&gt;&lt;/TableIndex&gt;&lt;/ShapeTextInfo&gt;"/>
  <p:tag name="HTML_SHAPEINFO" val="&lt;ThreeDShapeInfo&gt;&lt;uuid val=&quot;{55E40A96-7595-4E76-A90C-938CAD96B24D}&quot;/&gt;&lt;isInvalidForFieldText val=&quot;0&quot;/&gt;&lt;Image&gt;&lt;filename val=&quot;C:\Users\User\AppData\Local\Temp\CP1056859781859Session\CPTrustFolder1056859781859\PPTImport1056863648796\data\asimages\{55E40A96-7595-4E76-A90C-938CAD96B24D}_21.png&quot;/&gt;&lt;left val=&quot;40&quot;/&gt;&lt;top val=&quot;416&quot;/&gt;&lt;width val=&quot;871&quot;/&gt;&lt;height val=&quot;12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8687933-3F20-4EE5-AA5B-21AFB37B5D33}&quot;/&gt;&lt;isInvalidForFieldText val=&quot;0&quot;/&gt;&lt;Image&gt;&lt;filename val=&quot;C:\Users\User\AppData\Local\Temp\CP1056859781859Session\CPTrustFolder1056859781859\PPTImport1056863648796\data\asimages\{78687933-3F20-4EE5-AA5B-21AFB37B5D33}_22.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EBDD39-F9FB-408A-B1D7-493BB1122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A9C110-AE9D-4AFA-92A5-1F7E37CFF05D}">
  <ds:schemaRefs>
    <ds:schemaRef ds:uri="http://schemas.microsoft.com/sharepoint/v3/contenttype/forms"/>
  </ds:schemaRefs>
</ds:datastoreItem>
</file>

<file path=customXml/itemProps3.xml><?xml version="1.0" encoding="utf-8"?>
<ds:datastoreItem xmlns:ds="http://schemas.openxmlformats.org/officeDocument/2006/customXml" ds:itemID="{0A0E765D-D3A3-49B6-94F7-D63CFE1CA50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2052</TotalTime>
  <Words>2545</Words>
  <Application>Microsoft Office PowerPoint</Application>
  <PresentationFormat>On-screen Show (4:3)</PresentationFormat>
  <Paragraphs>245</Paragraphs>
  <Slides>37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Microsoft Sans Serif</vt:lpstr>
      <vt:lpstr>Tahoma</vt:lpstr>
      <vt:lpstr>Times New Roman</vt:lpstr>
      <vt:lpstr>Verdana</vt:lpstr>
      <vt:lpstr>Wingdings</vt:lpstr>
      <vt:lpstr>Using as of April 26</vt:lpstr>
      <vt:lpstr>38 U.S.C. §1151 Claims</vt:lpstr>
      <vt:lpstr>Lesson Objectives</vt:lpstr>
      <vt:lpstr>References</vt:lpstr>
      <vt:lpstr>References</vt:lpstr>
      <vt:lpstr>38 U.S.C. §1151 Claims</vt:lpstr>
      <vt:lpstr>38 CFR Provisions</vt:lpstr>
      <vt:lpstr>38 CFR Provisions</vt:lpstr>
      <vt:lpstr>38 U.S.C. §1151 Benefits</vt:lpstr>
      <vt:lpstr>38 U.S.C. §1151 Benefits</vt:lpstr>
      <vt:lpstr>38 U.S.C. §1151 Benefits</vt:lpstr>
      <vt:lpstr>Identifying Claims for 38 U.S.C. §1151 Benefits </vt:lpstr>
      <vt:lpstr>Identifying Claims for 38 U.S.C. §1151 Benefits </vt:lpstr>
      <vt:lpstr>Qualifying Disability or Death under 38 U.S.C. §1151</vt:lpstr>
      <vt:lpstr>Qualifying Disability or Death under 38 U.S.C. §1151</vt:lpstr>
      <vt:lpstr>Non-VA facility Disability or Death</vt:lpstr>
      <vt:lpstr>Ancillary Benefits</vt:lpstr>
      <vt:lpstr>Ancillary Benefits</vt:lpstr>
      <vt:lpstr>Fault on the Part of VA</vt:lpstr>
      <vt:lpstr>Expressed Consent vs. Implied Consent</vt:lpstr>
      <vt:lpstr>Reasonably Foreseeable Event</vt:lpstr>
      <vt:lpstr>Tort Claims vs. 38 U.S.C.§1151 Claims </vt:lpstr>
      <vt:lpstr>Duplication of Benefits</vt:lpstr>
      <vt:lpstr>Reason for Decision</vt:lpstr>
      <vt:lpstr>Decision Considerations</vt:lpstr>
      <vt:lpstr>Occurrences in §1151 Claims</vt:lpstr>
      <vt:lpstr>Independent Medical Evidence and Medical Opinions</vt:lpstr>
      <vt:lpstr>Advisory Position</vt:lpstr>
      <vt:lpstr>Rating Decisions</vt:lpstr>
      <vt:lpstr>3 Elements for a Successful 38 U.S.C. §1151 Claim </vt:lpstr>
      <vt:lpstr>Uncorroborated Conclusions</vt:lpstr>
      <vt:lpstr>Uncorroborated Conclusions</vt:lpstr>
      <vt:lpstr>Rating Criteria </vt:lpstr>
      <vt:lpstr>Combining Qualifying Disabilities under §1151 and Service-Connected Disability</vt:lpstr>
      <vt:lpstr>Additional Degree of Disability</vt:lpstr>
      <vt:lpstr>Entitlement of Benefits for Additional Disability</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USC §1151 Claims PowerPoint Presentation</dc:title>
  <dc:subject>VSR, RVSR</dc:subject>
  <dc:creator>Department of Veteran Affairs, Veterans Benefits Administration, Compensation Service, STAFF</dc:creator>
  <cp:keywords>38 USC §1151, claims, benefits, fault, tort, reason, decision, rating, criteria</cp:keywords>
  <dc:description>This lesson informs trainees of requirements under 38 U.S.C §1151 pertaining to compensation involving non service-connected disabilities resulting from VA hospitalization, treatment, or rehabilitation training. This lesson contains discussions and exercises that will allow employees to gain a better understanding of: 38 USC §1151 Criteria and Laws and Reasons for Decision.</dc:description>
  <cp:lastModifiedBy>Kathy Poole</cp:lastModifiedBy>
  <cp:revision>97</cp:revision>
  <cp:lastPrinted>2000-11-13T16:27:02Z</cp:lastPrinted>
  <dcterms:created xsi:type="dcterms:W3CDTF">2011-06-01T12:51:17Z</dcterms:created>
  <dcterms:modified xsi:type="dcterms:W3CDTF">2018-08-09T15:03:04Z</dcterms:modified>
  <cp:category>NTC Curriculum</cp:category>
  <cp:contentStatus>June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Presentation</vt:lpwstr>
  </property>
  <property fmtid="{D5CDD505-2E9C-101B-9397-08002B2CF9AE}" pid="3" name="Language">
    <vt:lpwstr>en</vt:lpwstr>
  </property>
  <property fmtid="{D5CDD505-2E9C-101B-9397-08002B2CF9AE}" pid="4" name="ContentTypeId">
    <vt:lpwstr>0x0101003DB869E3E810774AA7B17315F3F50FE5</vt:lpwstr>
  </property>
</Properties>
</file>