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9"/>
  </p:notesMasterIdLst>
  <p:handoutMasterIdLst>
    <p:handoutMasterId r:id="rId30"/>
  </p:handoutMasterIdLst>
  <p:sldIdLst>
    <p:sldId id="257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81" d="100"/>
          <a:sy n="81" d="100"/>
        </p:scale>
        <p:origin x="-7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>
                <a:latin typeface="Times New Roman" panose="02020603050405020304" pitchFamily="18" charset="0"/>
              </a:rPr>
              <a:t>08-Sep-16</a:t>
            </a:fld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DF05838-7BCA-4652-9007-BD0302928936}" type="datetimeFigureOut">
              <a:rPr lang="en-US" smtClean="0"/>
              <a:pPr/>
              <a:t>08-Sep-16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E7C618C-DDD3-4DC9-ADAB-73264023D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 smtClean="0">
                <a:latin typeface="Times New Roman" panose="02020603050405020304" pitchFamily="18" charset="0"/>
              </a:rPr>
              <a:t>Compensation Service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fld id="{36A6A193-2FDC-48DD-8023-1C75B05EE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12718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Times New Roman" panose="02020603050405020304" pitchFamily="18" charset="0"/>
              </a:rPr>
              <a:t>August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31519" y="4926169"/>
            <a:ext cx="109367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Diabetes Mellitus</a:t>
            </a:r>
            <a:br>
              <a:rPr lang="en-US" sz="3600" b="1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Lesson Review</a:t>
            </a:r>
            <a:endParaRPr lang="en-US" sz="6600" i="1" kern="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876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How do physicians’ assess neurological function?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A:   </a:t>
            </a:r>
            <a:r>
              <a:rPr lang="en-US" altLang="en-US" dirty="0" smtClean="0"/>
              <a:t>1) deep tendon reflexes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   2) muscle strength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       3) sensation – temperature, light touch, sharp and dull pressure, and vibration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4000" b="1" dirty="0" smtClean="0"/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0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447800"/>
            <a:ext cx="11277600" cy="46037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What are the five stages of diabetic nephropathy?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4000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4000" dirty="0" smtClean="0">
                <a:solidFill>
                  <a:srgbClr val="FF0000"/>
                </a:solidFill>
              </a:rPr>
              <a:t>A:	</a:t>
            </a:r>
            <a:r>
              <a:rPr lang="en-US" altLang="en-US" dirty="0" smtClean="0"/>
              <a:t>1) silent stage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2) microalbuminuria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3) clinical albuminuria or proteinuria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4) renal insufficiency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5) end-stage renal disease (ESRD)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0562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Macrovascular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267" y="1725768"/>
            <a:ext cx="10989733" cy="4446431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term Macrovascular mean? </a:t>
            </a:r>
          </a:p>
          <a:p>
            <a:pPr lvl="4" eaLnBrk="1" hangingPunct="1">
              <a:buFontTx/>
              <a:buNone/>
            </a:pPr>
            <a:endParaRPr lang="en-US" altLang="en-US" sz="3600" dirty="0" smtClean="0"/>
          </a:p>
          <a:p>
            <a:pPr lvl="4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pertaining to large blood vessels</a:t>
            </a:r>
          </a:p>
          <a:p>
            <a:pPr lvl="4"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2844800" y="320040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11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Macrovascular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452563"/>
            <a:ext cx="11480800" cy="4948237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dirty="0"/>
              <a:t>What are the four most common </a:t>
            </a:r>
            <a:r>
              <a:rPr lang="en-US" altLang="en-US" dirty="0" err="1"/>
              <a:t>macrovascular</a:t>
            </a:r>
            <a:r>
              <a:rPr lang="en-US" altLang="en-US" dirty="0"/>
              <a:t> complications of diabetes mellitus</a:t>
            </a:r>
            <a:r>
              <a:rPr lang="en-US" altLang="en-US" dirty="0" smtClean="0"/>
              <a:t>?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A:</a:t>
            </a:r>
            <a:r>
              <a:rPr lang="en-US" altLang="en-US" dirty="0" smtClean="0"/>
              <a:t>     	1) heart disease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/>
              <a:t>	2) hypertension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/>
              <a:t>	3) stroke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/>
              <a:t>	4) peripheral vascular disease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788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acrovascular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379200" cy="4724400"/>
          </a:xfrm>
        </p:spPr>
        <p:txBody>
          <a:bodyPr/>
          <a:lstStyle/>
          <a:p>
            <a:pPr marL="571500" indent="-51435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What are four symptoms of peripheral vascular disease</a:t>
            </a:r>
            <a:r>
              <a:rPr lang="en-US" altLang="en-US" dirty="0" smtClean="0"/>
              <a:t>?</a:t>
            </a:r>
          </a:p>
          <a:p>
            <a:pPr marL="571500" indent="-514350" eaLnBrk="1" hangingPunct="1">
              <a:buFont typeface="Wingdings" pitchFamily="2" charset="2"/>
              <a:buNone/>
              <a:defRPr/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marL="571500" indent="-514350" eaLnBrk="1" hangingPunct="1">
              <a:buFont typeface="Wingdings" pitchFamily="2" charset="2"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A: 	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 marL="571500" indent="-514350" eaLnBrk="1" hangingPunct="1">
              <a:buNone/>
              <a:defRPr/>
            </a:pPr>
            <a:r>
              <a:rPr lang="en-US" altLang="en-US" dirty="0" smtClean="0"/>
              <a:t>	1.	claudication </a:t>
            </a:r>
            <a:r>
              <a:rPr lang="en-US" altLang="en-US" dirty="0"/>
              <a:t>(muscle pain/cramping)</a:t>
            </a:r>
          </a:p>
          <a:p>
            <a:pPr marL="571500" indent="-514350" eaLnBrk="1" hangingPunct="1">
              <a:buFont typeface="Wingdings" pitchFamily="2" charset="2"/>
              <a:buNone/>
              <a:defRPr/>
            </a:pPr>
            <a:r>
              <a:rPr lang="en-US" altLang="en-US" dirty="0" smtClean="0"/>
              <a:t>	2.	wounds heal slowly, or not at all </a:t>
            </a:r>
          </a:p>
          <a:p>
            <a:pPr marL="571500" indent="-51435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smtClean="0"/>
              <a:t>3.	noticeable change in color/temperature compared to other extremity</a:t>
            </a:r>
          </a:p>
          <a:p>
            <a:pPr marL="571500" indent="-514350" eaLnBrk="1" hangingPunct="1">
              <a:buFont typeface="Wingdings" pitchFamily="2" charset="2"/>
              <a:buNone/>
              <a:defRPr/>
            </a:pPr>
            <a:r>
              <a:rPr lang="en-US" altLang="en-US" dirty="0" smtClean="0"/>
              <a:t>	4.	diminished hair and nail growth</a:t>
            </a:r>
          </a:p>
          <a:p>
            <a:pPr marL="571500" indent="-51435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marL="571500" indent="-514350" eaLnBrk="1" hangingPunct="1">
              <a:buFont typeface="Wingdings" pitchFamily="2" charset="2"/>
              <a:buNone/>
              <a:defRPr/>
            </a:pPr>
            <a:endParaRPr lang="en-US" altLang="en-US" dirty="0"/>
          </a:p>
          <a:p>
            <a:pPr marL="571500" indent="-514350" eaLnBrk="1" hangingPunct="1">
              <a:buFont typeface="Wingdings" pitchFamily="2" charset="2"/>
              <a:buNone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97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Macrovascular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71600"/>
            <a:ext cx="11379200" cy="5029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 smtClean="0"/>
              <a:t>What actions should an RVSR take if hypertension is first diagnosed after diabetic nephropathy?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</a:rPr>
              <a:t>A:  	</a:t>
            </a:r>
            <a:r>
              <a:rPr lang="en-US" altLang="en-US" dirty="0" smtClean="0"/>
              <a:t>grant service connection for hypertension as 	secondary to diabetes mellitus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884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Macrovascular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447800"/>
            <a:ext cx="11277600" cy="4876800"/>
          </a:xfrm>
        </p:spPr>
        <p:txBody>
          <a:bodyPr/>
          <a:lstStyle/>
          <a:p>
            <a:pPr eaLnBrk="1" hangingPunct="1">
              <a:buClr>
                <a:srgbClr val="000066"/>
              </a:buClr>
              <a:buFont typeface="Wingdings" pitchFamily="2" charset="2"/>
              <a:buNone/>
            </a:pPr>
            <a:r>
              <a:rPr lang="en-US" altLang="en-US" dirty="0" smtClean="0"/>
              <a:t>	Mental confusion, weakness/paralysis of one side of the  body, and headache are all symptoms of what macrovascular complication of diabetes mellitus?</a:t>
            </a:r>
          </a:p>
          <a:p>
            <a:pPr lvl="2" eaLnBrk="1" hangingPunct="1">
              <a:buClr>
                <a:srgbClr val="000066"/>
              </a:buClr>
              <a:buFontTx/>
              <a:buNone/>
            </a:pPr>
            <a:endParaRPr lang="en-US" altLang="en-US" dirty="0" smtClean="0"/>
          </a:p>
          <a:p>
            <a:pPr lvl="2" eaLnBrk="1" hangingPunct="1">
              <a:buClr>
                <a:srgbClr val="000066"/>
              </a:buClr>
              <a:buFontTx/>
              <a:buNone/>
            </a:pPr>
            <a:endParaRPr lang="en-US" altLang="en-US" dirty="0" smtClean="0"/>
          </a:p>
          <a:p>
            <a:pPr lvl="2" eaLnBrk="1" hangingPunct="1">
              <a:buClr>
                <a:srgbClr val="000066"/>
              </a:buClr>
              <a:buFontTx/>
              <a:buNone/>
            </a:pPr>
            <a:endParaRPr lang="en-US" altLang="en-US" dirty="0" smtClean="0"/>
          </a:p>
          <a:p>
            <a:pPr lvl="2" eaLnBrk="1" hangingPunct="1">
              <a:buClr>
                <a:srgbClr val="000066"/>
              </a:buClr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</a:rPr>
              <a:t>A:</a:t>
            </a:r>
            <a:r>
              <a:rPr lang="en-US" altLang="en-US" sz="2800" dirty="0" smtClean="0"/>
              <a:t>  Stroke</a:t>
            </a:r>
          </a:p>
        </p:txBody>
      </p:sp>
    </p:spTree>
    <p:extLst>
      <p:ext uri="{BB962C8B-B14F-4D97-AF65-F5344CB8AC3E}">
        <p14:creationId xmlns:p14="http://schemas.microsoft.com/office/powerpoint/2010/main" val="210286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Macrovascular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876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If more than one extremity is affected by peripheral vascular disease, how is it  rated?</a:t>
            </a:r>
          </a:p>
          <a:p>
            <a:pPr marL="0" indent="0">
              <a:buFont typeface="Wingdings" pitchFamily="2" charset="2"/>
              <a:buNone/>
            </a:pPr>
            <a:endParaRPr lang="en-US" altLang="en-US" b="1" dirty="0" smtClean="0"/>
          </a:p>
          <a:p>
            <a:pPr marL="0" indent="0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A: </a:t>
            </a:r>
            <a:r>
              <a:rPr lang="en-US" altLang="en-US" dirty="0" smtClean="0"/>
              <a:t>each extremity is rated separately </a:t>
            </a:r>
            <a:r>
              <a:rPr lang="en-US" altLang="en-US" dirty="0" smtClean="0">
                <a:cs typeface="Times New Roman" pitchFamily="18" charset="0"/>
              </a:rPr>
              <a:t>under diagnostic code (DC) 7114, Arteriosclerosis obliterans and combined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(38 CFR 4.25), applying bilateral factor (38 CFR 4.26)</a:t>
            </a:r>
            <a:endParaRPr lang="en-US" altLang="en-US" dirty="0" smtClean="0"/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57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Diabetes Complications, NOS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711200" y="1371600"/>
            <a:ext cx="10989733" cy="5029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What are five miscellaneous complications of diabetes mellitus?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4000" dirty="0" smtClean="0">
                <a:solidFill>
                  <a:srgbClr val="FF0000"/>
                </a:solidFill>
              </a:rPr>
              <a:t>A:</a:t>
            </a:r>
          </a:p>
          <a:p>
            <a:pPr marL="971550" lvl="1" indent="-514350" eaLnBrk="1" hangingPunct="1">
              <a:buClr>
                <a:srgbClr val="000066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 problems</a:t>
            </a:r>
          </a:p>
          <a:p>
            <a:pPr marL="971550" lvl="1" indent="-514350" eaLnBrk="1" hangingPunct="1">
              <a:buClr>
                <a:srgbClr val="000066"/>
              </a:buClr>
              <a:buFont typeface="+mj-lt"/>
              <a:buAutoNum type="arabicPeriod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nfections</a:t>
            </a:r>
          </a:p>
          <a:p>
            <a:pPr marL="971550" lvl="1" indent="-514350" eaLnBrk="1" hangingPunct="1">
              <a:buClr>
                <a:srgbClr val="000066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skin problems</a:t>
            </a:r>
          </a:p>
          <a:p>
            <a:pPr marL="971550" lvl="1" indent="-514350" eaLnBrk="1" hangingPunct="1">
              <a:buClr>
                <a:srgbClr val="000066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dysfunction</a:t>
            </a:r>
          </a:p>
          <a:p>
            <a:pPr marL="971550" lvl="1" indent="-514350" eaLnBrk="1" hangingPunct="1">
              <a:buClr>
                <a:srgbClr val="000066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 complications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1933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Complications, NOS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295400"/>
            <a:ext cx="113792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 smtClean="0"/>
              <a:t>What are the three tests used to diagnose skin problems?</a:t>
            </a:r>
          </a:p>
          <a:p>
            <a:pPr marL="0" indent="0"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A: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</a:p>
          <a:p>
            <a:pPr marL="2343150" lvl="4" indent="-514350" eaLnBrk="1" hangingPunct="1">
              <a:buClr>
                <a:schemeClr val="tx1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patch testing</a:t>
            </a:r>
          </a:p>
          <a:p>
            <a:pPr marL="2343150" lvl="4" indent="-514350" eaLnBrk="1" hangingPunct="1">
              <a:buClr>
                <a:schemeClr val="tx1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skin biopsy</a:t>
            </a:r>
          </a:p>
          <a:p>
            <a:pPr marL="2343150" lvl="4" indent="-514350" eaLnBrk="1" hangingPunct="1">
              <a:buClr>
                <a:schemeClr val="tx1"/>
              </a:buClr>
              <a:buFont typeface="+mj-lt"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</a:p>
          <a:p>
            <a:pPr marL="0" indent="0"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60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00988074-C28E-4C7C-AEFA-A9918B5563B3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Microvascular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176000" cy="49530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What does the term “microvascular” mean?</a:t>
            </a:r>
          </a:p>
          <a:p>
            <a:pPr marL="457200" lvl="1" indent="0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marL="457200" lvl="1" indent="0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</a:rPr>
              <a:t>A: </a:t>
            </a:r>
            <a:r>
              <a:rPr lang="en-US" altLang="en-US" sz="2800" dirty="0" smtClean="0"/>
              <a:t>pertaining to small blood vessels, including capillaries</a:t>
            </a:r>
          </a:p>
        </p:txBody>
      </p:sp>
    </p:spTree>
    <p:extLst>
      <p:ext uri="{BB962C8B-B14F-4D97-AF65-F5344CB8AC3E}">
        <p14:creationId xmlns:p14="http://schemas.microsoft.com/office/powerpoint/2010/main" val="2281022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Complications, NOS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295400"/>
            <a:ext cx="113792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What are four common sites for </a:t>
            </a:r>
            <a:r>
              <a:rPr lang="en-US" altLang="en-US" dirty="0" err="1"/>
              <a:t>tinea</a:t>
            </a:r>
            <a:r>
              <a:rPr lang="en-US" altLang="en-US" dirty="0"/>
              <a:t> (</a:t>
            </a:r>
            <a:r>
              <a:rPr lang="en-US" altLang="en-US" dirty="0" err="1"/>
              <a:t>dermatophyte</a:t>
            </a:r>
            <a:r>
              <a:rPr lang="en-US" altLang="en-US" dirty="0"/>
              <a:t>) </a:t>
            </a:r>
            <a:r>
              <a:rPr lang="en-US" altLang="en-US" dirty="0" smtClean="0"/>
              <a:t>infections? What </a:t>
            </a:r>
            <a:r>
              <a:rPr lang="en-US" altLang="en-US" dirty="0"/>
              <a:t>are they commonly known as</a:t>
            </a:r>
            <a:r>
              <a:rPr lang="en-US" altLang="en-US" dirty="0" smtClean="0"/>
              <a:t>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A:</a:t>
            </a:r>
            <a:endParaRPr lang="en-US" altLang="en-US" dirty="0"/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	Tine </a:t>
            </a:r>
            <a:r>
              <a:rPr lang="en-US" altLang="en-US" dirty="0" err="1" smtClean="0"/>
              <a:t>pedis</a:t>
            </a:r>
            <a:r>
              <a:rPr lang="en-US" altLang="en-US" dirty="0" smtClean="0"/>
              <a:t> (athletes foot)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	Tinea </a:t>
            </a:r>
            <a:r>
              <a:rPr lang="en-US" altLang="en-US" dirty="0" err="1" smtClean="0"/>
              <a:t>cruris</a:t>
            </a:r>
            <a:r>
              <a:rPr lang="en-US" altLang="en-US" dirty="0" smtClean="0"/>
              <a:t> (jock itch)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	Tinea </a:t>
            </a:r>
            <a:r>
              <a:rPr lang="en-US" altLang="en-US" dirty="0" err="1" smtClean="0"/>
              <a:t>corporis</a:t>
            </a:r>
            <a:r>
              <a:rPr lang="en-US" altLang="en-US" dirty="0" smtClean="0"/>
              <a:t> (ringworm)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dirty="0" smtClean="0"/>
              <a:t>	Tinea capitis (ringworm of scalp)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58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Complications, NOS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3792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What complication of diabetes causes a man’s semen to </a:t>
            </a:r>
            <a:r>
              <a:rPr lang="en-US" altLang="en-US" dirty="0" smtClean="0">
                <a:cs typeface="Times New Roman" pitchFamily="18" charset="0"/>
              </a:rPr>
              <a:t>enter the urinary bladder, mix with urine and leave the body during urination, without harming the bladder?</a:t>
            </a:r>
          </a:p>
          <a:p>
            <a:pPr eaLnBrk="1" hangingPunct="1">
              <a:buFontTx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dirty="0" smtClean="0">
                <a:solidFill>
                  <a:srgbClr val="FF0000"/>
                </a:solidFill>
                <a:cs typeface="Times New Roman" pitchFamily="18" charset="0"/>
              </a:rPr>
              <a:t>	A: </a:t>
            </a:r>
            <a:r>
              <a:rPr lang="en-US" altLang="en-US" dirty="0" smtClean="0"/>
              <a:t>retrograde ejaculation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65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Complications, NOS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893194"/>
            <a:ext cx="11379200" cy="4507606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are pregnancy complications different than other complications of diabetes?</a:t>
            </a:r>
          </a:p>
          <a:p>
            <a:pPr lvl="1" eaLnBrk="1" hangingPunct="1"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are self-limiting and will resolve without residuals</a:t>
            </a:r>
          </a:p>
          <a:p>
            <a:pPr lvl="1" eaLnBrk="1" hangingPunct="1">
              <a:buFontTx/>
              <a:buNone/>
            </a:pPr>
            <a:endParaRPr lang="en-US" altLang="en-US" sz="3200" dirty="0" smtClean="0"/>
          </a:p>
          <a:p>
            <a:pPr lvl="4"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88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Complications, NOS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219200"/>
            <a:ext cx="11277600" cy="5562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should RVSRs rate compensable complications of diabetes? </a:t>
            </a:r>
          </a:p>
          <a:p>
            <a:pPr lvl="1" eaLnBrk="1" hangingPunct="1"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Tx/>
              <a:buNone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separately, unless they are a part of the criteria used to support a 100 percent evaluation</a:t>
            </a:r>
          </a:p>
          <a:p>
            <a:pPr lvl="1" eaLnBrk="1" hangingPunct="1">
              <a:buFontTx/>
              <a:buNone/>
            </a:pPr>
            <a:endParaRPr lang="en-US" altLang="en-US" sz="3200" dirty="0" smtClean="0"/>
          </a:p>
          <a:p>
            <a:pPr lvl="4"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Times New Roman" panose="02020603050405020304" pitchFamily="18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514868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5EE87BF-5DB4-4102-AC62-496B6D7517AA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Microvascular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12800" y="1403350"/>
            <a:ext cx="11277600" cy="4953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Name the non-compensable complications are considered part of the diabetic process under diagnostic code (DC) 7913.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A:</a:t>
            </a:r>
            <a:r>
              <a:rPr lang="en-US" altLang="en-US" dirty="0" smtClean="0"/>
              <a:t>    	1) retinopathy – eyes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2) neuropathy – nerves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3) nephropathy – kidneys (renal</a:t>
            </a:r>
            <a:r>
              <a:rPr lang="en-US" altLang="en-US" sz="3200" dirty="0" smtClean="0"/>
              <a:t>)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3200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2591277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533" y="1371600"/>
            <a:ext cx="11480800" cy="5029200"/>
          </a:xfrm>
        </p:spPr>
        <p:txBody>
          <a:bodyPr/>
          <a:lstStyle/>
          <a:p>
            <a:pPr marL="404813" lvl="4" indent="-31750" eaLnBrk="1" hangingPunct="1">
              <a:buFontTx/>
              <a:buNone/>
            </a:pPr>
            <a:r>
              <a:rPr lang="en-US" altLang="en-US" sz="2800" dirty="0" smtClean="0"/>
              <a:t>Other than background diabetic retinopathy (BDR), what two eye complications are frequently related to diabetes?</a:t>
            </a:r>
          </a:p>
          <a:p>
            <a:pPr marL="404813" lvl="4" indent="-31750" eaLnBrk="1" hangingPunct="1">
              <a:buFontTx/>
              <a:buNone/>
            </a:pPr>
            <a:endParaRPr lang="en-US" altLang="en-US" sz="2800" dirty="0" smtClean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5400" dirty="0" smtClean="0">
                <a:solidFill>
                  <a:srgbClr val="FF0000"/>
                </a:solidFill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</a:rPr>
              <a:t>A:  </a:t>
            </a:r>
            <a:r>
              <a:rPr lang="en-US" altLang="en-US" dirty="0" smtClean="0"/>
              <a:t>	1)  glaucoma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/>
              <a:t>	2) cataracts</a:t>
            </a:r>
          </a:p>
          <a:p>
            <a:pPr marL="404813" lvl="4" indent="-31750" eaLnBrk="1" hangingPunct="1">
              <a:buFontTx/>
              <a:buNone/>
            </a:pPr>
            <a:endParaRPr lang="en-US" altLang="en-US" sz="2800" dirty="0" smtClean="0"/>
          </a:p>
          <a:p>
            <a:pPr marL="404813" lvl="4" indent="-31750" eaLnBrk="1" hangingPunct="1">
              <a:buFontTx/>
              <a:buNone/>
            </a:pPr>
            <a:r>
              <a:rPr lang="en-US" altLang="en-US" dirty="0" smtClean="0"/>
              <a:t> 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860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876800"/>
          </a:xfrm>
        </p:spPr>
        <p:txBody>
          <a:bodyPr/>
          <a:lstStyle/>
          <a:p>
            <a:pPr marL="404813" lvl="4" indent="-31750" eaLnBrk="1" hangingPunct="1">
              <a:buFontTx/>
              <a:buNone/>
            </a:pPr>
            <a:r>
              <a:rPr lang="en-US" altLang="en-US" sz="2800" dirty="0" smtClean="0"/>
              <a:t>Field vision tests may be performed using automated </a:t>
            </a:r>
            <a:r>
              <a:rPr lang="en-US" altLang="en-US" sz="2800" dirty="0" err="1" smtClean="0"/>
              <a:t>perimetry</a:t>
            </a:r>
            <a:r>
              <a:rPr lang="en-US" altLang="en-US" sz="2800" dirty="0" smtClean="0"/>
              <a:t> or equivalent kinetic method, but findings must be recorded in what format?</a:t>
            </a:r>
          </a:p>
          <a:p>
            <a:pPr marL="404813" lvl="4" indent="-31750"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	A: </a:t>
            </a:r>
            <a:r>
              <a:rPr lang="en-US" altLang="en-US" dirty="0" smtClean="0"/>
              <a:t>on a </a:t>
            </a:r>
            <a:r>
              <a:rPr lang="en-US" altLang="en-US" dirty="0" err="1" smtClean="0"/>
              <a:t>Goldmann</a:t>
            </a:r>
            <a:r>
              <a:rPr lang="en-US" altLang="en-US" dirty="0" smtClean="0"/>
              <a:t> perimeter chart</a:t>
            </a:r>
          </a:p>
          <a:p>
            <a:pPr marL="404813" lvl="4" indent="-31750" eaLnBrk="1" hangingPunct="1">
              <a:buFontTx/>
              <a:buNone/>
            </a:pPr>
            <a:endParaRPr lang="en-US" altLang="en-US" sz="2800" dirty="0" smtClean="0"/>
          </a:p>
          <a:p>
            <a:pPr marL="404813" lvl="4" indent="-31750"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109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876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Under what circumstances should an RVSR </a:t>
            </a:r>
            <a:r>
              <a:rPr lang="en-US" altLang="en-US" dirty="0" smtClean="0">
                <a:cs typeface="Times New Roman" pitchFamily="18" charset="0"/>
              </a:rPr>
              <a:t>make service connection for diabetic retinopathy an inferred issue</a:t>
            </a:r>
            <a:r>
              <a:rPr lang="en-US" altLang="en-US" sz="3600" dirty="0" smtClean="0"/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3600" dirty="0" smtClean="0"/>
          </a:p>
          <a:p>
            <a:pPr marL="457200" lvl="1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</a:rPr>
              <a:t>A</a:t>
            </a:r>
            <a:r>
              <a:rPr lang="en-US" altLang="en-US" sz="2800" dirty="0" smtClean="0"/>
              <a:t>: 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 is already service connected for diabetes, and medical evidence of record provides a diagnosis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3600" dirty="0" smtClean="0"/>
          </a:p>
          <a:p>
            <a:pPr marL="0" indent="0">
              <a:buFont typeface="Wingdings" pitchFamily="2" charset="2"/>
              <a:buNone/>
            </a:pPr>
            <a:endParaRPr lang="en-US" altLang="en-US" sz="4000" dirty="0" smtClean="0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96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8DF0EA1-906A-4F46-95FC-18BC9F3AF4B7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Microvascular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371600"/>
            <a:ext cx="11176000" cy="5029200"/>
          </a:xfrm>
        </p:spPr>
        <p:txBody>
          <a:bodyPr/>
          <a:lstStyle/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r>
              <a:rPr lang="en-US" altLang="en-US" dirty="0" smtClean="0"/>
              <a:t>How is diabetic eye disease rated?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z="1000" dirty="0" smtClean="0">
              <a:latin typeface="Times New Roman" panose="02020603050405020304" pitchFamily="18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z="1000" dirty="0" smtClean="0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A:</a:t>
            </a:r>
            <a:r>
              <a:rPr lang="en-US" altLang="en-US" dirty="0" smtClean="0">
                <a:cs typeface="Times New Roman" pitchFamily="18" charset="0"/>
              </a:rPr>
              <a:t> Depending on the specific findings, rate as glaucoma, cataract, or retinopathy based on impairment of:</a:t>
            </a:r>
          </a:p>
          <a:p>
            <a:pPr lvl="3" eaLnBrk="1" hangingPunct="1">
              <a:buClr>
                <a:srgbClr val="1D3275"/>
              </a:buClr>
              <a:buFont typeface="Arial" charset="0"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itchFamily="18" charset="0"/>
              </a:rPr>
              <a:t>visual acuity</a:t>
            </a:r>
          </a:p>
          <a:p>
            <a:pPr lvl="3" eaLnBrk="1" hangingPunct="1">
              <a:buClr>
                <a:srgbClr val="1D3275"/>
              </a:buClr>
              <a:buFont typeface="Arial" charset="0"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itchFamily="18" charset="0"/>
              </a:rPr>
              <a:t>visual field </a:t>
            </a:r>
          </a:p>
          <a:p>
            <a:pPr lvl="3" eaLnBrk="1" hangingPunct="1">
              <a:buClr>
                <a:srgbClr val="1D3275"/>
              </a:buClr>
              <a:buFont typeface="Arial" charset="0"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itchFamily="18" charset="0"/>
              </a:rPr>
              <a:t>muscle function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z="100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95368" y="3352800"/>
            <a:ext cx="269663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>
              <a:defRPr/>
            </a:pPr>
            <a:endParaRPr lang="en-US" sz="2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9652000" y="5943601"/>
            <a:ext cx="223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1D3275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 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52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Microvascular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953000"/>
          </a:xfrm>
        </p:spPr>
        <p:txBody>
          <a:bodyPr/>
          <a:lstStyle/>
          <a:p>
            <a:pPr marL="609600" indent="-609600" eaLnBrk="1" hangingPunct="1">
              <a:buClr>
                <a:srgbClr val="990033"/>
              </a:buClr>
              <a:buFont typeface="Wingdings" pitchFamily="2" charset="2"/>
              <a:buNone/>
              <a:defRPr/>
            </a:pPr>
            <a:r>
              <a:rPr lang="en-US" altLang="en-US" dirty="0" smtClean="0"/>
              <a:t>What are the three categories of neuropathy?</a:t>
            </a:r>
          </a:p>
          <a:p>
            <a:pPr marL="609600" indent="-609600" eaLnBrk="1" hangingPunct="1">
              <a:buClr>
                <a:srgbClr val="990033"/>
              </a:buClr>
              <a:buFont typeface="Wingdings" pitchFamily="2" charset="2"/>
              <a:buNone/>
              <a:defRPr/>
            </a:pPr>
            <a:endParaRPr lang="en-US" altLang="en-US" dirty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A:    </a:t>
            </a:r>
            <a:r>
              <a:rPr lang="en-US" altLang="en-US" dirty="0" smtClean="0"/>
              <a:t>1) distal symmetrical/diffuse 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dirty="0" smtClean="0"/>
              <a:t>        2) focal (</a:t>
            </a:r>
            <a:r>
              <a:rPr lang="en-US" altLang="en-US" sz="2800" dirty="0" err="1" smtClean="0"/>
              <a:t>mononeuropathy</a:t>
            </a:r>
            <a:r>
              <a:rPr lang="en-US" altLang="en-US" sz="2800" dirty="0" smtClean="0"/>
              <a:t>/radiculopathy) </a:t>
            </a:r>
          </a:p>
          <a:p>
            <a:pPr marL="457200" lvl="1" indent="0" eaLnBrk="1" hangingPunct="1">
              <a:buClr>
                <a:schemeClr val="tx1"/>
              </a:buClr>
              <a:buFontTx/>
              <a:buNone/>
              <a:defRPr/>
            </a:pPr>
            <a:r>
              <a:rPr lang="en-US" altLang="en-US" sz="2800" dirty="0" smtClean="0"/>
              <a:t>  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autonomic</a:t>
            </a:r>
          </a:p>
          <a:p>
            <a:pPr marL="609600" indent="-609600" eaLnBrk="1" hangingPunct="1">
              <a:buClr>
                <a:srgbClr val="990033"/>
              </a:buClr>
              <a:buFont typeface="Wingdings" pitchFamily="2" charset="2"/>
              <a:buNone/>
              <a:defRPr/>
            </a:pPr>
            <a:endParaRPr lang="en-US" altLang="en-US" sz="3200" dirty="0" smtClean="0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210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icrovascular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71600"/>
            <a:ext cx="11480800" cy="4953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In what pattern does peripheral neuropathy typically develop?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  <a:p>
            <a:pPr marL="0" indent="0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A:</a:t>
            </a:r>
            <a:r>
              <a:rPr lang="en-US" altLang="en-US" dirty="0" smtClean="0"/>
              <a:t> </a:t>
            </a:r>
            <a:r>
              <a:rPr lang="en-US" altLang="en-US" dirty="0" smtClean="0">
                <a:cs typeface="Times New Roman" pitchFamily="18" charset="0"/>
              </a:rPr>
              <a:t>starts distally and moves proximally; is most commonly found in a “stocking-glove” distribution  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3200" dirty="0" smtClean="0"/>
          </a:p>
          <a:p>
            <a:pPr marL="0" indent="0">
              <a:buFont typeface="Wingdings" pitchFamily="2" charset="2"/>
              <a:buNone/>
            </a:pPr>
            <a:endParaRPr lang="en-US" altLang="en-US" i="1" dirty="0" smtClean="0">
              <a:cs typeface="Times New Roman" panose="02020603050405020304" pitchFamily="18" charset="0"/>
            </a:endParaRP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844800" y="3105150"/>
            <a:ext cx="79248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102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1CC5F55C510B4DB65A26F19BCB6ECF" ma:contentTypeVersion="0" ma:contentTypeDescription="Create a new document." ma:contentTypeScope="" ma:versionID="e1b169dbd5ea8df3090819aa3bfe9f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FBEB13-1AEC-4541-8B94-0276BAAEB7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4771</TotalTime>
  <Words>536</Words>
  <Application>Microsoft Office PowerPoint</Application>
  <PresentationFormat>Custom</PresentationFormat>
  <Paragraphs>172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Ppt0000000</vt:lpstr>
      <vt:lpstr>PowerPoint Presentation</vt:lpstr>
      <vt:lpstr>Microvascular</vt:lpstr>
      <vt:lpstr>Microvascular</vt:lpstr>
      <vt:lpstr>Microvascular </vt:lpstr>
      <vt:lpstr>Microvascular </vt:lpstr>
      <vt:lpstr>Microvascular </vt:lpstr>
      <vt:lpstr>Microvascular</vt:lpstr>
      <vt:lpstr>Microvascular</vt:lpstr>
      <vt:lpstr>Microvascular</vt:lpstr>
      <vt:lpstr>Microvascular</vt:lpstr>
      <vt:lpstr>Microvascular</vt:lpstr>
      <vt:lpstr>Macrovascular</vt:lpstr>
      <vt:lpstr>Macrovascular</vt:lpstr>
      <vt:lpstr>Macrovascular</vt:lpstr>
      <vt:lpstr>Macrovascular</vt:lpstr>
      <vt:lpstr>Macrovascular</vt:lpstr>
      <vt:lpstr>Macrovascular</vt:lpstr>
      <vt:lpstr>Diabetes Complications, NOS</vt:lpstr>
      <vt:lpstr>Diabetes Complications, NOS</vt:lpstr>
      <vt:lpstr>Diabetes Complications, NOS</vt:lpstr>
      <vt:lpstr>Diabetes Complications, NOS</vt:lpstr>
      <vt:lpstr>Diabetes Complications, NOS</vt:lpstr>
      <vt:lpstr>Diabetes Complications, NOS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Diabetes PowerPoint Lesson Review</dc:title>
  <dc:subject>RVSR, DRO, RQRS, Special Ops RVSR</dc:subject>
  <dc:creator>Department of Veterans Affairs, Veterans Benefits Administration, Compensation Service, STAFF</dc:creator>
  <cp:keywords>Diabetes, Mellitus, DMII, retinopathy, complications</cp:keywords>
  <dc:description>This lesson is intended to provide an overview of medical information and rating guidelines associated with chronic complications of Diabetes Mellitus.</dc:description>
  <cp:lastModifiedBy>Kathleen Poole</cp:lastModifiedBy>
  <cp:revision>383</cp:revision>
  <dcterms:created xsi:type="dcterms:W3CDTF">2014-04-30T02:32:11Z</dcterms:created>
  <dcterms:modified xsi:type="dcterms:W3CDTF">2016-09-08T18:56:43Z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0x0101009F1CC5F55C510B4DB65A26F19BCB6ECF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