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51"/>
  </p:notesMasterIdLst>
  <p:handoutMasterIdLst>
    <p:handoutMasterId r:id="rId52"/>
  </p:handoutMasterIdLst>
  <p:sldIdLst>
    <p:sldId id="257" r:id="rId5"/>
    <p:sldId id="258" r:id="rId6"/>
    <p:sldId id="259" r:id="rId7"/>
    <p:sldId id="260" r:id="rId8"/>
    <p:sldId id="267" r:id="rId9"/>
    <p:sldId id="268" r:id="rId10"/>
    <p:sldId id="269" r:id="rId11"/>
    <p:sldId id="270" r:id="rId12"/>
    <p:sldId id="271" r:id="rId13"/>
    <p:sldId id="272" r:id="rId14"/>
    <p:sldId id="273" r:id="rId15"/>
    <p:sldId id="274" r:id="rId16"/>
    <p:sldId id="275" r:id="rId17"/>
    <p:sldId id="276" r:id="rId18"/>
    <p:sldId id="280" r:id="rId19"/>
    <p:sldId id="281" r:id="rId20"/>
    <p:sldId id="282" r:id="rId21"/>
    <p:sldId id="283" r:id="rId22"/>
    <p:sldId id="285" r:id="rId23"/>
    <p:sldId id="286" r:id="rId24"/>
    <p:sldId id="287" r:id="rId25"/>
    <p:sldId id="284" r:id="rId26"/>
    <p:sldId id="277" r:id="rId27"/>
    <p:sldId id="278" r:id="rId28"/>
    <p:sldId id="288" r:id="rId29"/>
    <p:sldId id="289" r:id="rId30"/>
    <p:sldId id="279" r:id="rId31"/>
    <p:sldId id="290" r:id="rId32"/>
    <p:sldId id="291" r:id="rId33"/>
    <p:sldId id="293" r:id="rId34"/>
    <p:sldId id="294" r:id="rId35"/>
    <p:sldId id="295" r:id="rId36"/>
    <p:sldId id="296" r:id="rId37"/>
    <p:sldId id="302" r:id="rId38"/>
    <p:sldId id="261" r:id="rId39"/>
    <p:sldId id="262" r:id="rId40"/>
    <p:sldId id="297" r:id="rId41"/>
    <p:sldId id="298" r:id="rId42"/>
    <p:sldId id="299" r:id="rId43"/>
    <p:sldId id="301" r:id="rId44"/>
    <p:sldId id="303" r:id="rId45"/>
    <p:sldId id="304" r:id="rId46"/>
    <p:sldId id="305" r:id="rId47"/>
    <p:sldId id="306" r:id="rId48"/>
    <p:sldId id="308" r:id="rId49"/>
    <p:sldId id="307"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66"/>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1079" autoAdjust="0"/>
  </p:normalViewPr>
  <p:slideViewPr>
    <p:cSldViewPr snapToGrid="0">
      <p:cViewPr varScale="1">
        <p:scale>
          <a:sx n="106" d="100"/>
          <a:sy n="106" d="100"/>
        </p:scale>
        <p:origin x="145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8/16/2018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8/16/2018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2805502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52387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27199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41970991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8302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5234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550868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3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2.xml"/><Relationship Id="rId4" Type="http://schemas.openxmlformats.org/officeDocument/2006/relationships/tags" Target="../tags/tag130.xml"/></Relationships>
</file>

<file path=ppt/slides/_rels/slide34.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slideLayout" Target="../slideLayouts/slideLayout2.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s/_rels/slide36.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slideLayout" Target="../slideLayouts/slideLayout2.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s>
</file>

<file path=ppt/slides/_rels/slide37.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5.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Layout" Target="../slideLayouts/slideLayout2.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s/_rels/slide3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Layout" Target="../slideLayouts/slideLayout2.xml"/><Relationship Id="rId4" Type="http://schemas.openxmlformats.org/officeDocument/2006/relationships/tags" Target="../tags/tag173.xml"/></Relationships>
</file>

<file path=ppt/slides/_rels/slide41.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Layout" Target="../slideLayouts/slideLayout4.xml"/><Relationship Id="rId4" Type="http://schemas.openxmlformats.org/officeDocument/2006/relationships/tags" Target="../tags/tag177.xml"/></Relationships>
</file>

<file path=ppt/slides/_rels/slide42.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slideLayout" Target="../slideLayouts/slideLayout4.xml"/><Relationship Id="rId4" Type="http://schemas.openxmlformats.org/officeDocument/2006/relationships/tags" Target="../tags/tag184.xml"/></Relationships>
</file>

<file path=ppt/slides/_rels/slide4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9.xml"/><Relationship Id="rId1" Type="http://schemas.openxmlformats.org/officeDocument/2006/relationships/tags" Target="../tags/tag18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1.xml"/><Relationship Id="rId1" Type="http://schemas.openxmlformats.org/officeDocument/2006/relationships/tags" Target="../tags/tag190.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CB74E2-023F-4202-A20E-57DE02D2C79C}"/>
              </a:ext>
            </a:extLst>
          </p:cNvPr>
          <p:cNvSpPr>
            <a:spLocks noGrp="1"/>
          </p:cNvSpPr>
          <p:nvPr>
            <p:ph type="ctrTitle"/>
            <p:custDataLst>
              <p:tags r:id="rId1"/>
            </p:custDataLst>
          </p:nvPr>
        </p:nvSpPr>
        <p:spPr>
          <a:xfrm>
            <a:off x="685800" y="2819400"/>
            <a:ext cx="7772400" cy="1219200"/>
          </a:xfrm>
        </p:spPr>
        <p:txBody>
          <a:bodyPr/>
          <a:lstStyle/>
          <a:p>
            <a:r>
              <a:rPr lang="en-US" dirty="0"/>
              <a:t>The Musculoskeletal System</a:t>
            </a:r>
            <a:br>
              <a:rPr lang="en-US" dirty="0"/>
            </a:br>
            <a:r>
              <a:rPr lang="en-US" dirty="0"/>
              <a:t>(Upper Body)</a:t>
            </a:r>
          </a:p>
        </p:txBody>
      </p:sp>
      <p:sp>
        <p:nvSpPr>
          <p:cNvPr id="6" name="Text Placeholder 5">
            <a:extLst>
              <a:ext uri="{FF2B5EF4-FFF2-40B4-BE49-F238E27FC236}">
                <a16:creationId xmlns:a16="http://schemas.microsoft.com/office/drawing/2014/main" id="{1ACD8450-39C6-4831-BFD8-E0993D526B5B}"/>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C4630677-0746-4E5E-AB52-7BA1547D3BC1}"/>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38 CFR 4.59 Painful Motion</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With any form of arthritis, painful motion is an important factor of disability.</a:t>
            </a:r>
          </a:p>
          <a:p>
            <a:pPr marL="233363" indent="-233363"/>
            <a:endParaRPr lang="en-US" dirty="0"/>
          </a:p>
          <a:p>
            <a:pPr marL="233363" indent="-233363"/>
            <a:r>
              <a:rPr lang="en-US" dirty="0"/>
              <a:t>For a claimant with a shoulder disability resulting in painful motion of the shoulder joint, the appropriate DC for the joint involved would be 38 CFR 4.71a, DC 5201, and 20 percent would be the minimum compensable rating.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51688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38 CFR 4.69 Dominant Hand</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Evaluation percentages involving upper extremities will allow for a greater evaluation when the condition affects the major (dominant) hand.</a:t>
            </a:r>
          </a:p>
          <a:p>
            <a:pPr marL="233363" indent="-233363"/>
            <a:endParaRPr lang="en-US" dirty="0"/>
          </a:p>
          <a:p>
            <a:pPr marL="233363" indent="-233363"/>
            <a:r>
              <a:rPr lang="en-US" dirty="0"/>
              <a:t>Only one extremity can be dominant.</a:t>
            </a:r>
          </a:p>
          <a:p>
            <a:pPr marL="233363" indent="-233363"/>
            <a:endParaRPr lang="en-US" dirty="0"/>
          </a:p>
          <a:p>
            <a:pPr marL="233363" indent="-233363"/>
            <a:r>
              <a:rPr lang="en-US" dirty="0"/>
              <a:t>If the claimant is ambidextrous, the injured hand will be considered dominant.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85080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38 CFR 4.62 Circulatory Disturbances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Do not overlook circulatory disturbance, especially of the lower extremity following injury in the popliteal space.</a:t>
            </a:r>
          </a:p>
          <a:p>
            <a:pPr marL="233363" indent="-233363"/>
            <a:endParaRPr lang="en-US" dirty="0"/>
          </a:p>
          <a:p>
            <a:pPr marL="233363" indent="-233363"/>
            <a:r>
              <a:rPr lang="en-US" dirty="0"/>
              <a:t>Requires rating generally as phlebitis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42444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Medical Examination Criteria</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Examiner must report based on requirements of 38 CFR 4.45</a:t>
            </a:r>
          </a:p>
          <a:p>
            <a:pPr marL="233363" indent="-233363"/>
            <a:r>
              <a:rPr lang="en-US" dirty="0"/>
              <a:t>Additional x-rays, lab work, MRI or CT scans may be ordered</a:t>
            </a:r>
          </a:p>
          <a:p>
            <a:pPr marL="233363" indent="-233363"/>
            <a:r>
              <a:rPr lang="en-US" dirty="0"/>
              <a:t>Complete range of motion studies are required</a:t>
            </a:r>
          </a:p>
          <a:p>
            <a:pPr marL="233363" indent="-233363"/>
            <a:r>
              <a:rPr lang="en-US" dirty="0"/>
              <a:t>Accurate measurement of the length of  any amputation stump is required</a:t>
            </a:r>
          </a:p>
          <a:p>
            <a:pPr marL="233363" indent="-233363"/>
            <a:r>
              <a:rPr lang="en-US" dirty="0"/>
              <a:t>Scars and any additional disability due to them should be noted. They are to be rated separately if appropriate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307011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38 CFR 4.68 Amputation Rule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tabLst>
                <a:tab pos="396875" algn="l"/>
              </a:tabLst>
            </a:pPr>
            <a:r>
              <a:rPr lang="en-US" dirty="0"/>
              <a:t>The combined evaluation for disabilities of an extremity shall not exceed the rating for the amputation at the elective level, were the amputation to be performed.</a:t>
            </a:r>
          </a:p>
          <a:p>
            <a:pPr marL="233363" indent="-233363">
              <a:tabLst>
                <a:tab pos="396875" algn="l"/>
              </a:tabLst>
            </a:pPr>
            <a:r>
              <a:rPr lang="en-US" dirty="0"/>
              <a:t>Examples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409587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The Skull</a:t>
            </a:r>
          </a:p>
          <a:p>
            <a:pPr marL="457200" lvl="1" indent="-223838"/>
            <a:r>
              <a:rPr lang="en-US" dirty="0"/>
              <a:t>DC 5296 – Loss of part of the skull</a:t>
            </a:r>
          </a:p>
          <a:p>
            <a:pPr marL="457200" lvl="1" indent="-223838"/>
            <a:r>
              <a:rPr lang="en-US" dirty="0"/>
              <a:t>Loss must include inner and outer tables of skull</a:t>
            </a:r>
          </a:p>
          <a:p>
            <a:pPr marL="457200" lvl="1" indent="-223838"/>
            <a:r>
              <a:rPr lang="en-US" dirty="0"/>
              <a:t>Brain hernia = protrusion of a part of the brain through an abnormal opening </a:t>
            </a:r>
          </a:p>
          <a:p>
            <a:pPr marL="457200" lvl="1" indent="-223838"/>
            <a:r>
              <a:rPr lang="en-US" dirty="0"/>
              <a:t>Intracranial complications or other secondary damage are rated separately</a:t>
            </a:r>
          </a:p>
          <a:p>
            <a:pPr lvl="1"/>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27073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The Ribs</a:t>
            </a:r>
          </a:p>
          <a:p>
            <a:pPr marL="457200" lvl="1" indent="-223838"/>
            <a:r>
              <a:rPr lang="en-US" dirty="0"/>
              <a:t>DC 5297 – removal of a portion or part of the rib.</a:t>
            </a:r>
          </a:p>
          <a:p>
            <a:pPr marL="457200" lvl="1" indent="-223838"/>
            <a:endParaRPr lang="en-US" dirty="0"/>
          </a:p>
          <a:p>
            <a:pPr marL="457200" lvl="1" indent="-223838"/>
            <a:r>
              <a:rPr lang="en-US" dirty="0"/>
              <a:t>Do not combine with ratings for:  purulent pleurisy, lobectomy, pneumonectomy, or injuries of the pleural cavity.</a:t>
            </a:r>
          </a:p>
          <a:p>
            <a:pPr marL="457200" lvl="1" indent="-223838"/>
            <a:r>
              <a:rPr lang="en-US" dirty="0"/>
              <a:t>However, a separate evaluation for rib resection will be allowed if due to </a:t>
            </a:r>
            <a:r>
              <a:rPr lang="en-US" dirty="0" err="1"/>
              <a:t>thoracoplasty</a:t>
            </a:r>
            <a:r>
              <a:rPr lang="en-US" dirty="0"/>
              <a:t> for collapse therapy or to accomplish obliteration of space,</a:t>
            </a:r>
          </a:p>
          <a:p>
            <a:pPr marL="457200" lvl="1" indent="-223838"/>
            <a:r>
              <a:rPr lang="en-US" dirty="0"/>
              <a:t>And can be combined with the rating for lung collapse, lobectomy, pneumonectomy or the graduated ratings for pulmonary tuberculosis.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34971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457200" y="1880498"/>
            <a:ext cx="8229600" cy="4107347"/>
          </a:xfrm>
        </p:spPr>
        <p:txBody>
          <a:bodyPr>
            <a:normAutofit fontScale="92500" lnSpcReduction="20000"/>
          </a:bodyPr>
          <a:lstStyle/>
          <a:p>
            <a:pPr marL="233363" indent="-233363">
              <a:lnSpc>
                <a:spcPct val="110000"/>
              </a:lnSpc>
            </a:pPr>
            <a:r>
              <a:rPr lang="en-US" sz="2100" dirty="0">
                <a:latin typeface="+mj-lt"/>
              </a:rPr>
              <a:t>The Spine</a:t>
            </a:r>
          </a:p>
          <a:p>
            <a:pPr marL="457200" lvl="1" indent="-223838">
              <a:lnSpc>
                <a:spcPct val="110000"/>
              </a:lnSpc>
            </a:pPr>
            <a:r>
              <a:rPr lang="en-US" dirty="0">
                <a:latin typeface="+mj-lt"/>
                <a:cs typeface="Times New Roman" panose="02020603050405020304" pitchFamily="18" charset="0"/>
              </a:rPr>
              <a:t>Low Back Pain (LBP), Lumbosacral Strain (LS) and subsequently developing Herniation of a Nucleus Pulposus (HNP)</a:t>
            </a:r>
          </a:p>
          <a:p>
            <a:pPr marL="457200" lvl="1" indent="-223838">
              <a:lnSpc>
                <a:spcPct val="110000"/>
              </a:lnSpc>
            </a:pPr>
            <a:endParaRPr lang="en-US" dirty="0">
              <a:latin typeface="+mj-lt"/>
              <a:cs typeface="Times New Roman" panose="02020603050405020304" pitchFamily="18" charset="0"/>
            </a:endParaRPr>
          </a:p>
          <a:p>
            <a:pPr marL="457200" lvl="1" indent="-223838">
              <a:lnSpc>
                <a:spcPct val="110000"/>
              </a:lnSpc>
            </a:pPr>
            <a:r>
              <a:rPr lang="en-US" dirty="0">
                <a:latin typeface="+mj-lt"/>
                <a:cs typeface="Times New Roman" panose="02020603050405020304" pitchFamily="18" charset="0"/>
              </a:rPr>
              <a:t>Commonly a Veteran will establish SC for LBP/LS and will later develop HNP. The HNP can be service connected if a progressive condition can be established.</a:t>
            </a:r>
          </a:p>
          <a:p>
            <a:pPr marL="457200" lvl="1" indent="-223838">
              <a:lnSpc>
                <a:spcPct val="110000"/>
              </a:lnSpc>
            </a:pPr>
            <a:endParaRPr lang="en-US" dirty="0">
              <a:latin typeface="+mj-lt"/>
              <a:cs typeface="Times New Roman" panose="02020603050405020304" pitchFamily="18" charset="0"/>
            </a:endParaRPr>
          </a:p>
          <a:p>
            <a:pPr marL="457200" lvl="1" indent="-223838">
              <a:lnSpc>
                <a:spcPct val="110000"/>
              </a:lnSpc>
            </a:pPr>
            <a:r>
              <a:rPr lang="en-US" dirty="0">
                <a:latin typeface="+mj-lt"/>
                <a:cs typeface="Times New Roman" panose="02020603050405020304" pitchFamily="18" charset="0"/>
              </a:rPr>
              <a:t>However, denial may be appropriate if the LS-LBP has been long asymptomatic, and no causal relationship can be established to the HNP.</a:t>
            </a:r>
          </a:p>
          <a:p>
            <a:pPr lvl="1">
              <a:lnSpc>
                <a:spcPct val="110000"/>
              </a:lnSpc>
            </a:pPr>
            <a:endParaRPr lang="en-US" sz="1650" dirty="0">
              <a:latin typeface="+mj-lt"/>
              <a:cs typeface="Times New Roman" panose="02020603050405020304" pitchFamily="18" charset="0"/>
            </a:endParaRPr>
          </a:p>
          <a:p>
            <a:pPr marL="233363" indent="-233363">
              <a:lnSpc>
                <a:spcPct val="110000"/>
              </a:lnSpc>
            </a:pPr>
            <a:r>
              <a:rPr lang="en-US" sz="2100" dirty="0">
                <a:latin typeface="+mj-lt"/>
              </a:rPr>
              <a:t>Residuals of Fracture of Vertebra</a:t>
            </a:r>
          </a:p>
          <a:p>
            <a:pPr marL="457200" lvl="1" indent="-223838">
              <a:lnSpc>
                <a:spcPct val="110000"/>
              </a:lnSpc>
            </a:pPr>
            <a:r>
              <a:rPr lang="en-US" dirty="0">
                <a:latin typeface="+mj-lt"/>
                <a:cs typeface="Times New Roman" panose="02020603050405020304" pitchFamily="18" charset="0"/>
              </a:rPr>
              <a:t>DC 5235 – X-ray evidence is usually required to show vertebral deformity.</a:t>
            </a:r>
          </a:p>
          <a:p>
            <a:pPr lvl="1">
              <a:buFont typeface="Wingdings" panose="05000000000000000000" pitchFamily="2" charset="2"/>
              <a:buChar char="ü"/>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8756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0" y="1762841"/>
            <a:ext cx="9144000" cy="749631"/>
          </a:xfrm>
        </p:spPr>
        <p:txBody>
          <a:bodyPr>
            <a:noAutofit/>
          </a:bodyPr>
          <a:lstStyle/>
          <a:p>
            <a:pPr marL="342900" lvl="1" indent="0" algn="ctr">
              <a:spcAft>
                <a:spcPts val="600"/>
              </a:spcAft>
              <a:buNone/>
            </a:pPr>
            <a:r>
              <a:rPr lang="en-US" altLang="en-US" sz="1900" dirty="0" err="1">
                <a:latin typeface="+mj-lt"/>
                <a:cs typeface="Times New Roman" panose="02020603050405020304" pitchFamily="18" charset="0"/>
              </a:rPr>
              <a:t>Ankylosis</a:t>
            </a:r>
            <a:r>
              <a:rPr lang="en-US" altLang="en-US" sz="1900" dirty="0">
                <a:latin typeface="+mj-lt"/>
                <a:cs typeface="Times New Roman" panose="02020603050405020304" pitchFamily="18" charset="0"/>
              </a:rPr>
              <a:t> and Limitation of Motion of the Spine</a:t>
            </a:r>
          </a:p>
          <a:p>
            <a:pPr algn="ctr">
              <a:buNone/>
            </a:pPr>
            <a:r>
              <a:rPr lang="en-US" altLang="en-US" sz="1900" dirty="0">
                <a:latin typeface="+mj-lt"/>
              </a:rPr>
              <a:t>DC’s 5235 – 5243 are used for ankylosis or limitation of motion of the spine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a:p>
        </p:txBody>
      </p:sp>
      <p:sp>
        <p:nvSpPr>
          <p:cNvPr id="6" name="TextBox 5"/>
          <p:cNvSpPr txBox="1"/>
          <p:nvPr>
            <p:custDataLst>
              <p:tags r:id="rId4"/>
            </p:custDataLst>
          </p:nvPr>
        </p:nvSpPr>
        <p:spPr>
          <a:xfrm>
            <a:off x="457200" y="5542338"/>
            <a:ext cx="8397478" cy="615553"/>
          </a:xfrm>
          <a:prstGeom prst="rect">
            <a:avLst/>
          </a:prstGeom>
          <a:noFill/>
        </p:spPr>
        <p:txBody>
          <a:bodyPr wrap="square" rtlCol="0">
            <a:spAutoFit/>
          </a:bodyPr>
          <a:lstStyle/>
          <a:p>
            <a:pPr>
              <a:spcAft>
                <a:spcPts val="600"/>
              </a:spcAft>
            </a:pPr>
            <a:r>
              <a:rPr lang="en-US" altLang="en-US" kern="0" dirty="0">
                <a:solidFill>
                  <a:srgbClr val="C00000"/>
                </a:solidFill>
                <a:latin typeface="+mj-lt"/>
                <a:cs typeface="Times New Roman" panose="02020603050405020304" pitchFamily="18" charset="0"/>
              </a:rPr>
              <a:t>Note: </a:t>
            </a:r>
            <a:r>
              <a:rPr lang="en-US" altLang="en-US" sz="1600" kern="0" dirty="0">
                <a:solidFill>
                  <a:srgbClr val="C00000"/>
                </a:solidFill>
                <a:latin typeface="+mj-lt"/>
                <a:cs typeface="Times New Roman" panose="02020603050405020304" pitchFamily="18" charset="0"/>
              </a:rPr>
              <a:t>(1) Evaluate any associated objective neurologic abnormalities, including, but not limited to, bowel or bladder impairment, separately, under an appropriate diagnostic code.</a:t>
            </a:r>
            <a:endParaRPr lang="en-US" sz="1600" dirty="0">
              <a:solidFill>
                <a:srgbClr val="C00000"/>
              </a:solidFill>
              <a:latin typeface="+mj-lt"/>
            </a:endParaRPr>
          </a:p>
        </p:txBody>
      </p:sp>
      <p:sp>
        <p:nvSpPr>
          <p:cNvPr id="7" name="TextBox 6"/>
          <p:cNvSpPr txBox="1"/>
          <p:nvPr>
            <p:custDataLst>
              <p:tags r:id="rId5"/>
            </p:custDataLst>
          </p:nvPr>
        </p:nvSpPr>
        <p:spPr>
          <a:xfrm>
            <a:off x="4495096" y="2782699"/>
            <a:ext cx="4648904" cy="338554"/>
          </a:xfrm>
          <a:prstGeom prst="rect">
            <a:avLst/>
          </a:prstGeom>
          <a:noFill/>
        </p:spPr>
        <p:txBody>
          <a:bodyPr wrap="square" rtlCol="0">
            <a:spAutoFit/>
          </a:bodyPr>
          <a:lstStyle/>
          <a:p>
            <a:pPr algn="ctr">
              <a:spcAft>
                <a:spcPts val="600"/>
              </a:spcAft>
            </a:pPr>
            <a:r>
              <a:rPr lang="en-US" altLang="en-US" sz="1600" u="sng" kern="0" dirty="0">
                <a:latin typeface="+mj-lt"/>
                <a:cs typeface="Times New Roman" panose="02020603050405020304" pitchFamily="18" charset="0"/>
              </a:rPr>
              <a:t>Normal Range of Motion of Cervical Spine</a:t>
            </a:r>
          </a:p>
        </p:txBody>
      </p:sp>
      <p:sp>
        <p:nvSpPr>
          <p:cNvPr id="5" name="TextBox 4">
            <a:extLst>
              <a:ext uri="{FF2B5EF4-FFF2-40B4-BE49-F238E27FC236}">
                <a16:creationId xmlns:a16="http://schemas.microsoft.com/office/drawing/2014/main" id="{D2E601E6-CD6F-4AD4-9B6D-1E269DBAA69D}"/>
              </a:ext>
            </a:extLst>
          </p:cNvPr>
          <p:cNvSpPr txBox="1"/>
          <p:nvPr>
            <p:custDataLst>
              <p:tags r:id="rId6"/>
            </p:custDataLst>
          </p:nvPr>
        </p:nvSpPr>
        <p:spPr>
          <a:xfrm>
            <a:off x="457200" y="2786713"/>
            <a:ext cx="3726426" cy="338554"/>
          </a:xfrm>
          <a:prstGeom prst="rect">
            <a:avLst/>
          </a:prstGeom>
          <a:noFill/>
        </p:spPr>
        <p:txBody>
          <a:bodyPr wrap="square" rtlCol="0">
            <a:spAutoFit/>
          </a:bodyPr>
          <a:lstStyle/>
          <a:p>
            <a:pPr>
              <a:spcAft>
                <a:spcPts val="600"/>
              </a:spcAft>
              <a:buNone/>
            </a:pPr>
            <a:r>
              <a:rPr lang="en-US" altLang="en-US" sz="1600" u="sng" dirty="0"/>
              <a:t>Normal Ranges of Motion of Spine</a:t>
            </a:r>
          </a:p>
        </p:txBody>
      </p:sp>
      <p:sp>
        <p:nvSpPr>
          <p:cNvPr id="8" name="TextBox 7">
            <a:extLst>
              <a:ext uri="{FF2B5EF4-FFF2-40B4-BE49-F238E27FC236}">
                <a16:creationId xmlns:a16="http://schemas.microsoft.com/office/drawing/2014/main" id="{38DE194A-D609-471C-8687-C5586927AB83}"/>
              </a:ext>
            </a:extLst>
          </p:cNvPr>
          <p:cNvSpPr txBox="1"/>
          <p:nvPr>
            <p:custDataLst>
              <p:tags r:id="rId7"/>
            </p:custDataLst>
          </p:nvPr>
        </p:nvSpPr>
        <p:spPr>
          <a:xfrm>
            <a:off x="281974" y="3158348"/>
            <a:ext cx="2416982" cy="1954381"/>
          </a:xfrm>
          <a:prstGeom prst="rect">
            <a:avLst/>
          </a:prstGeom>
          <a:noFill/>
        </p:spPr>
        <p:txBody>
          <a:bodyPr wrap="square" rtlCol="0">
            <a:spAutoFit/>
          </a:bodyPr>
          <a:lstStyle/>
          <a:p>
            <a:pPr>
              <a:spcAft>
                <a:spcPts val="600"/>
              </a:spcAft>
              <a:buNone/>
            </a:pPr>
            <a:r>
              <a:rPr lang="en-US" altLang="en-US" sz="1600" dirty="0"/>
              <a:t>Forward Flexion</a:t>
            </a:r>
          </a:p>
          <a:p>
            <a:pPr>
              <a:spcAft>
                <a:spcPts val="600"/>
              </a:spcAft>
              <a:buNone/>
            </a:pPr>
            <a:r>
              <a:rPr lang="en-US" altLang="en-US" sz="1600" dirty="0"/>
              <a:t>Extension</a:t>
            </a:r>
          </a:p>
          <a:p>
            <a:pPr>
              <a:spcAft>
                <a:spcPts val="600"/>
              </a:spcAft>
              <a:buNone/>
            </a:pPr>
            <a:r>
              <a:rPr lang="en-US" altLang="en-US" sz="1600" dirty="0"/>
              <a:t>Left Lateral Flexion</a:t>
            </a:r>
          </a:p>
          <a:p>
            <a:pPr>
              <a:spcAft>
                <a:spcPts val="600"/>
              </a:spcAft>
              <a:buNone/>
            </a:pPr>
            <a:r>
              <a:rPr lang="en-US" altLang="en-US" sz="1600" dirty="0"/>
              <a:t>Right Lateral Flexion</a:t>
            </a:r>
          </a:p>
          <a:p>
            <a:pPr>
              <a:spcAft>
                <a:spcPts val="600"/>
              </a:spcAft>
              <a:buNone/>
            </a:pPr>
            <a:r>
              <a:rPr lang="en-US" altLang="en-US" sz="1600" dirty="0"/>
              <a:t>Left Lateral Rotation</a:t>
            </a:r>
          </a:p>
          <a:p>
            <a:pPr>
              <a:spcAft>
                <a:spcPts val="600"/>
              </a:spcAft>
              <a:buNone/>
            </a:pPr>
            <a:r>
              <a:rPr lang="en-US" altLang="en-US" sz="1600" dirty="0"/>
              <a:t>Right Lateral Rotation</a:t>
            </a:r>
          </a:p>
        </p:txBody>
      </p:sp>
      <p:sp>
        <p:nvSpPr>
          <p:cNvPr id="9" name="TextBox 8">
            <a:extLst>
              <a:ext uri="{FF2B5EF4-FFF2-40B4-BE49-F238E27FC236}">
                <a16:creationId xmlns:a16="http://schemas.microsoft.com/office/drawing/2014/main" id="{7A0F1E39-DC99-485E-84A2-B73607481582}"/>
              </a:ext>
            </a:extLst>
          </p:cNvPr>
          <p:cNvSpPr txBox="1"/>
          <p:nvPr>
            <p:custDataLst>
              <p:tags r:id="rId8"/>
            </p:custDataLst>
          </p:nvPr>
        </p:nvSpPr>
        <p:spPr>
          <a:xfrm>
            <a:off x="2685961" y="3195321"/>
            <a:ext cx="1809135" cy="1954381"/>
          </a:xfrm>
          <a:prstGeom prst="rect">
            <a:avLst/>
          </a:prstGeom>
          <a:noFill/>
        </p:spPr>
        <p:txBody>
          <a:bodyPr wrap="square" rtlCol="0">
            <a:spAutoFit/>
          </a:bodyPr>
          <a:lstStyle/>
          <a:p>
            <a:pPr>
              <a:spcAft>
                <a:spcPts val="600"/>
              </a:spcAft>
            </a:pPr>
            <a:r>
              <a:rPr lang="en-US" sz="1600" dirty="0"/>
              <a:t>0 to 90 degrees</a:t>
            </a:r>
          </a:p>
          <a:p>
            <a:pPr>
              <a:spcAft>
                <a:spcPts val="600"/>
              </a:spcAft>
            </a:pPr>
            <a:r>
              <a:rPr lang="en-US" sz="1600" dirty="0"/>
              <a:t>0 to 30 degrees</a:t>
            </a:r>
          </a:p>
          <a:p>
            <a:pPr>
              <a:spcAft>
                <a:spcPts val="600"/>
              </a:spcAft>
            </a:pPr>
            <a:r>
              <a:rPr lang="en-US" sz="1600" dirty="0"/>
              <a:t>0 to 30 degrees</a:t>
            </a:r>
          </a:p>
          <a:p>
            <a:pPr>
              <a:spcAft>
                <a:spcPts val="600"/>
              </a:spcAft>
            </a:pPr>
            <a:r>
              <a:rPr lang="en-US" sz="1600" dirty="0"/>
              <a:t>0 to 30 degrees</a:t>
            </a:r>
          </a:p>
          <a:p>
            <a:pPr>
              <a:spcAft>
                <a:spcPts val="600"/>
              </a:spcAft>
            </a:pPr>
            <a:r>
              <a:rPr lang="en-US" sz="1600" dirty="0"/>
              <a:t>0 to 30 degrees</a:t>
            </a:r>
          </a:p>
          <a:p>
            <a:pPr>
              <a:spcAft>
                <a:spcPts val="600"/>
              </a:spcAft>
            </a:pPr>
            <a:r>
              <a:rPr lang="en-US" sz="1600" dirty="0"/>
              <a:t>0 to 30 degrees</a:t>
            </a:r>
          </a:p>
        </p:txBody>
      </p:sp>
      <p:sp>
        <p:nvSpPr>
          <p:cNvPr id="10" name="TextBox 9">
            <a:extLst>
              <a:ext uri="{FF2B5EF4-FFF2-40B4-BE49-F238E27FC236}">
                <a16:creationId xmlns:a16="http://schemas.microsoft.com/office/drawing/2014/main" id="{378F1966-6EC5-4A86-92E4-CF83F68C9B50}"/>
              </a:ext>
            </a:extLst>
          </p:cNvPr>
          <p:cNvSpPr txBox="1"/>
          <p:nvPr>
            <p:custDataLst>
              <p:tags r:id="rId9"/>
            </p:custDataLst>
          </p:nvPr>
        </p:nvSpPr>
        <p:spPr>
          <a:xfrm>
            <a:off x="4655939" y="3198818"/>
            <a:ext cx="2617038" cy="1954381"/>
          </a:xfrm>
          <a:prstGeom prst="rect">
            <a:avLst/>
          </a:prstGeom>
          <a:noFill/>
        </p:spPr>
        <p:txBody>
          <a:bodyPr wrap="square" rtlCol="0">
            <a:spAutoFit/>
          </a:bodyPr>
          <a:lstStyle/>
          <a:p>
            <a:pPr>
              <a:spcAft>
                <a:spcPts val="600"/>
              </a:spcAft>
            </a:pPr>
            <a:r>
              <a:rPr lang="en-US" sz="1600" kern="0" dirty="0">
                <a:cs typeface="Times New Roman" panose="02020603050405020304" pitchFamily="18" charset="0"/>
              </a:rPr>
              <a:t>Forward Flexion</a:t>
            </a:r>
          </a:p>
          <a:p>
            <a:pPr>
              <a:spcAft>
                <a:spcPts val="600"/>
              </a:spcAft>
            </a:pPr>
            <a:r>
              <a:rPr lang="en-US" sz="1600" kern="0" dirty="0">
                <a:cs typeface="Times New Roman" panose="02020603050405020304" pitchFamily="18" charset="0"/>
              </a:rPr>
              <a:t>Extension</a:t>
            </a:r>
          </a:p>
          <a:p>
            <a:pPr>
              <a:spcAft>
                <a:spcPts val="600"/>
              </a:spcAft>
            </a:pPr>
            <a:r>
              <a:rPr lang="en-US" sz="1600" kern="0" dirty="0">
                <a:cs typeface="Times New Roman" panose="02020603050405020304" pitchFamily="18" charset="0"/>
              </a:rPr>
              <a:t>Left Lateral Flexion</a:t>
            </a:r>
          </a:p>
          <a:p>
            <a:pPr>
              <a:spcAft>
                <a:spcPts val="600"/>
              </a:spcAft>
            </a:pPr>
            <a:r>
              <a:rPr lang="en-US" sz="1600" kern="0" dirty="0">
                <a:cs typeface="Times New Roman" panose="02020603050405020304" pitchFamily="18" charset="0"/>
              </a:rPr>
              <a:t>Right Lateral Flexion</a:t>
            </a:r>
            <a:endParaRPr lang="en-US" sz="1600" dirty="0"/>
          </a:p>
          <a:p>
            <a:pPr>
              <a:spcAft>
                <a:spcPts val="600"/>
              </a:spcAft>
            </a:pPr>
            <a:r>
              <a:rPr lang="en-US" sz="1600" kern="0" dirty="0">
                <a:cs typeface="Times New Roman" panose="02020603050405020304" pitchFamily="18" charset="0"/>
              </a:rPr>
              <a:t>Left Lateral Rotation</a:t>
            </a:r>
          </a:p>
          <a:p>
            <a:pPr>
              <a:spcAft>
                <a:spcPts val="600"/>
              </a:spcAft>
            </a:pPr>
            <a:r>
              <a:rPr lang="en-US" sz="1600" kern="0" dirty="0">
                <a:cs typeface="Times New Roman" panose="02020603050405020304" pitchFamily="18" charset="0"/>
              </a:rPr>
              <a:t>Right Lateral Rotation</a:t>
            </a:r>
            <a:endParaRPr lang="en-US" sz="1600" dirty="0"/>
          </a:p>
        </p:txBody>
      </p:sp>
      <p:sp>
        <p:nvSpPr>
          <p:cNvPr id="11" name="TextBox 10">
            <a:extLst>
              <a:ext uri="{FF2B5EF4-FFF2-40B4-BE49-F238E27FC236}">
                <a16:creationId xmlns:a16="http://schemas.microsoft.com/office/drawing/2014/main" id="{0E453272-F19A-4514-8E1F-4AE21624DE9B}"/>
              </a:ext>
            </a:extLst>
          </p:cNvPr>
          <p:cNvSpPr txBox="1"/>
          <p:nvPr>
            <p:custDataLst>
              <p:tags r:id="rId10"/>
            </p:custDataLst>
          </p:nvPr>
        </p:nvSpPr>
        <p:spPr>
          <a:xfrm>
            <a:off x="7045543" y="3195321"/>
            <a:ext cx="1809135" cy="1954381"/>
          </a:xfrm>
          <a:prstGeom prst="rect">
            <a:avLst/>
          </a:prstGeom>
          <a:noFill/>
        </p:spPr>
        <p:txBody>
          <a:bodyPr wrap="square" rtlCol="0">
            <a:spAutoFit/>
          </a:bodyPr>
          <a:lstStyle/>
          <a:p>
            <a:pPr>
              <a:spcAft>
                <a:spcPts val="600"/>
              </a:spcAft>
            </a:pPr>
            <a:r>
              <a:rPr lang="en-US" sz="1600" kern="0" dirty="0">
                <a:cs typeface="Times New Roman" panose="02020603050405020304" pitchFamily="18" charset="0"/>
              </a:rPr>
              <a:t>0 to 45 degrees</a:t>
            </a:r>
          </a:p>
          <a:p>
            <a:pPr>
              <a:spcAft>
                <a:spcPts val="600"/>
              </a:spcAft>
            </a:pPr>
            <a:r>
              <a:rPr lang="en-US" sz="1600" kern="0" dirty="0">
                <a:cs typeface="Times New Roman" panose="02020603050405020304" pitchFamily="18" charset="0"/>
              </a:rPr>
              <a:t>0 to 45 degrees</a:t>
            </a:r>
          </a:p>
          <a:p>
            <a:pPr>
              <a:spcAft>
                <a:spcPts val="600"/>
              </a:spcAft>
            </a:pPr>
            <a:r>
              <a:rPr lang="en-US" sz="1600" kern="0" dirty="0">
                <a:cs typeface="Times New Roman" panose="02020603050405020304" pitchFamily="18" charset="0"/>
              </a:rPr>
              <a:t>0 to 45 degrees</a:t>
            </a:r>
          </a:p>
          <a:p>
            <a:pPr>
              <a:spcAft>
                <a:spcPts val="600"/>
              </a:spcAft>
            </a:pPr>
            <a:r>
              <a:rPr lang="en-US" sz="1600" kern="0" dirty="0">
                <a:cs typeface="Times New Roman" panose="02020603050405020304" pitchFamily="18" charset="0"/>
              </a:rPr>
              <a:t>0 to 45 degrees</a:t>
            </a:r>
          </a:p>
          <a:p>
            <a:pPr>
              <a:spcAft>
                <a:spcPts val="600"/>
              </a:spcAft>
            </a:pPr>
            <a:r>
              <a:rPr lang="en-US" sz="1600" kern="0" dirty="0">
                <a:cs typeface="Times New Roman" panose="02020603050405020304" pitchFamily="18" charset="0"/>
              </a:rPr>
              <a:t>0 to 80 degrees</a:t>
            </a:r>
          </a:p>
          <a:p>
            <a:pPr>
              <a:spcAft>
                <a:spcPts val="600"/>
              </a:spcAft>
            </a:pPr>
            <a:r>
              <a:rPr lang="en-US" sz="1600" kern="0" dirty="0">
                <a:cs typeface="Times New Roman" panose="02020603050405020304" pitchFamily="18" charset="0"/>
              </a:rPr>
              <a:t>0 to 80 degrees</a:t>
            </a:r>
            <a:endParaRPr lang="en-US" sz="1600" dirty="0"/>
          </a:p>
        </p:txBody>
      </p:sp>
    </p:spTree>
    <p:extLst>
      <p:ext uri="{BB962C8B-B14F-4D97-AF65-F5344CB8AC3E}">
        <p14:creationId xmlns:p14="http://schemas.microsoft.com/office/powerpoint/2010/main" val="133234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pPr marL="233363" indent="-233363">
              <a:lnSpc>
                <a:spcPct val="110000"/>
              </a:lnSpc>
            </a:pPr>
            <a:r>
              <a:rPr lang="en-US" altLang="en-US" dirty="0"/>
              <a:t>Intervertebral Disc Syndrome (IVDS) DC 5243 </a:t>
            </a:r>
          </a:p>
          <a:p>
            <a:pPr marL="457200" lvl="1" indent="-223838">
              <a:lnSpc>
                <a:spcPct val="110000"/>
              </a:lnSpc>
            </a:pPr>
            <a:r>
              <a:rPr lang="en-US" dirty="0"/>
              <a:t>IVDS results from displacement of intervertebral disc or disc fragments.</a:t>
            </a:r>
          </a:p>
          <a:p>
            <a:pPr marL="457200" lvl="1" indent="-223838">
              <a:lnSpc>
                <a:spcPct val="110000"/>
              </a:lnSpc>
            </a:pPr>
            <a:r>
              <a:rPr lang="en-US" dirty="0"/>
              <a:t>There is usually pain and other signs &amp; symptoms.</a:t>
            </a:r>
          </a:p>
          <a:p>
            <a:pPr marL="457200" lvl="1" indent="-223838">
              <a:lnSpc>
                <a:spcPct val="110000"/>
              </a:lnSpc>
            </a:pPr>
            <a:r>
              <a:rPr lang="en-US" dirty="0"/>
              <a:t>It may also be called:  slipped, herniated, ruptured, prolapsed, bulging, or protruded disc; degenerative disc disease (DDD); sciatica; </a:t>
            </a:r>
            <a:r>
              <a:rPr lang="en-US" dirty="0" err="1"/>
              <a:t>discogenic</a:t>
            </a:r>
            <a:r>
              <a:rPr lang="en-US" dirty="0"/>
              <a:t> pain syndrome; herniated nucleus pulposus; pinched nerve; etc.</a:t>
            </a:r>
          </a:p>
          <a:p>
            <a:pPr marL="457200" lvl="1" indent="-223838">
              <a:lnSpc>
                <a:spcPct val="110000"/>
              </a:lnSpc>
            </a:pPr>
            <a:r>
              <a:rPr lang="en-US" dirty="0"/>
              <a:t>The rating criteria for IVDS was revised on September 23, 2002 and its corresponding DC changed to 5243 on September 26, 2003. </a:t>
            </a:r>
          </a:p>
          <a:p>
            <a:pPr marL="457200" lvl="1" indent="-223838">
              <a:lnSpc>
                <a:spcPct val="110000"/>
              </a:lnSpc>
            </a:pPr>
            <a:r>
              <a:rPr lang="en-US" dirty="0"/>
              <a:t>It can now be evaluated based on:</a:t>
            </a:r>
          </a:p>
          <a:p>
            <a:pPr marL="690563" lvl="2" indent="-233363">
              <a:lnSpc>
                <a:spcPct val="110000"/>
              </a:lnSpc>
            </a:pPr>
            <a:r>
              <a:rPr lang="en-US" dirty="0"/>
              <a:t>periods of acute symptoms, or</a:t>
            </a:r>
          </a:p>
          <a:p>
            <a:pPr marL="690563" lvl="2" indent="-233363">
              <a:lnSpc>
                <a:spcPct val="110000"/>
              </a:lnSpc>
            </a:pPr>
            <a:r>
              <a:rPr lang="en-US" dirty="0"/>
              <a:t>chronic orthopedic manifestations.</a:t>
            </a:r>
          </a:p>
          <a:p>
            <a:pPr marL="457200" lvl="1" indent="-223838">
              <a:lnSpc>
                <a:spcPct val="110000"/>
              </a:lnSpc>
            </a:pPr>
            <a:r>
              <a:rPr lang="en-US" dirty="0"/>
              <a:t>If both are present, use the method that is most advantageous to the Veteran.	</a:t>
            </a:r>
          </a:p>
          <a:p>
            <a:pPr lvl="1"/>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264912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344488" indent="-344488"/>
            <a:r>
              <a:rPr lang="en-US" dirty="0"/>
              <a:t>Demonstrate a general understanding of the basic principles for applying the Rating Schedule in evaluating musculoskeletal disabilities.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Rating the Upper Musculoskeletal System</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Other Back Conditions</a:t>
            </a:r>
          </a:p>
          <a:p>
            <a:endParaRPr lang="en-US" dirty="0">
              <a:latin typeface="+mj-lt"/>
            </a:endParaRPr>
          </a:p>
          <a:p>
            <a:pPr marL="457200" lvl="1" indent="-223838"/>
            <a:r>
              <a:rPr lang="en-US" dirty="0" err="1">
                <a:latin typeface="+mj-lt"/>
                <a:cs typeface="Times New Roman" panose="02020603050405020304" pitchFamily="18" charset="0"/>
              </a:rPr>
              <a:t>Sacro</a:t>
            </a:r>
            <a:r>
              <a:rPr lang="en-US" dirty="0">
                <a:latin typeface="+mj-lt"/>
                <a:cs typeface="Times New Roman" panose="02020603050405020304" pitchFamily="18" charset="0"/>
              </a:rPr>
              <a:t>-Iliac Injury and Weakness (DC 5236)</a:t>
            </a:r>
          </a:p>
          <a:p>
            <a:pPr marL="457200" lvl="1" indent="-223838"/>
            <a:endParaRPr lang="en-US" dirty="0">
              <a:latin typeface="+mj-lt"/>
              <a:cs typeface="Times New Roman" panose="02020603050405020304" pitchFamily="18" charset="0"/>
            </a:endParaRPr>
          </a:p>
          <a:p>
            <a:pPr marL="457200" lvl="1" indent="-223838"/>
            <a:r>
              <a:rPr lang="en-US" dirty="0">
                <a:latin typeface="+mj-lt"/>
                <a:cs typeface="Times New Roman" panose="02020603050405020304" pitchFamily="18" charset="0"/>
              </a:rPr>
              <a:t>Lumbosacral Strain (DC 5237)</a:t>
            </a:r>
          </a:p>
          <a:p>
            <a:pPr marL="457200" lvl="1" indent="-223838"/>
            <a:endParaRPr lang="en-US" dirty="0">
              <a:latin typeface="+mj-lt"/>
              <a:cs typeface="Times New Roman" panose="02020603050405020304" pitchFamily="18" charset="0"/>
            </a:endParaRPr>
          </a:p>
          <a:p>
            <a:pPr marL="457200" lvl="1" indent="-223838"/>
            <a:r>
              <a:rPr lang="en-US" dirty="0">
                <a:latin typeface="+mj-lt"/>
                <a:cs typeface="Times New Roman" panose="02020603050405020304" pitchFamily="18" charset="0"/>
              </a:rPr>
              <a:t>Removal of the Coccyx (DC 5298)</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104955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38 CFR 4.58 Arthritis Due to Strain</a:t>
            </a:r>
          </a:p>
          <a:p>
            <a:pPr marL="457200" lvl="1" indent="-223838"/>
            <a:r>
              <a:rPr lang="en-US" dirty="0"/>
              <a:t>When there is a lower extremity shortening or amputation, an associated arthritis that subsequently develops (in lower extremities, lumbosacral joints, or lumbosacral spine) will be service connected.</a:t>
            </a:r>
          </a:p>
          <a:p>
            <a:pPr marL="457200" lvl="1" indent="-223838"/>
            <a:r>
              <a:rPr lang="en-US" dirty="0"/>
              <a:t>For upper extremities, we can only consider service connection for arthritis in joints subject to direct strain or those actually injured. </a:t>
            </a:r>
          </a:p>
          <a:p>
            <a:endParaRPr lang="en-US" dirty="0"/>
          </a:p>
          <a:p>
            <a:pPr marL="233363" indent="-233363"/>
            <a:r>
              <a:rPr lang="en-US" dirty="0"/>
              <a:t>Other types of arthritis (DC 5004 – 5009)</a:t>
            </a:r>
          </a:p>
          <a:p>
            <a:endParaRPr lang="en-US" dirty="0"/>
          </a:p>
          <a:p>
            <a:pPr marL="342900" lvl="1" indent="0">
              <a:buNone/>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418703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Osteomyelitis (DC 5000) Inflammation of bone matter</a:t>
            </a:r>
          </a:p>
          <a:p>
            <a:pPr marL="688975" indent="-344488"/>
            <a:endParaRPr lang="en-US" sz="1800" dirty="0">
              <a:latin typeface="+mj-lt"/>
            </a:endParaRPr>
          </a:p>
          <a:p>
            <a:pPr marL="457200" lvl="1" indent="-223838"/>
            <a:r>
              <a:rPr lang="en-US" dirty="0">
                <a:latin typeface="+mj-lt"/>
                <a:cs typeface="Times New Roman" panose="02020603050405020304" pitchFamily="18" charset="0"/>
              </a:rPr>
              <a:t>Active = infection and antibiotic treatment</a:t>
            </a:r>
          </a:p>
          <a:p>
            <a:pPr marL="457200" lvl="1" indent="-223838"/>
            <a:r>
              <a:rPr lang="en-US" dirty="0">
                <a:latin typeface="+mj-lt"/>
                <a:cs typeface="Times New Roman" panose="02020603050405020304" pitchFamily="18" charset="0"/>
              </a:rPr>
              <a:t>Inactive = no recurrence for 5 years</a:t>
            </a:r>
          </a:p>
          <a:p>
            <a:pPr marL="457200" lvl="1" indent="-223838"/>
            <a:r>
              <a:rPr lang="en-US" dirty="0">
                <a:latin typeface="+mj-lt"/>
                <a:cs typeface="Times New Roman" panose="02020603050405020304" pitchFamily="18" charset="0"/>
              </a:rPr>
              <a:t>38 CFR 4.43 – disabling unless removed by amputation</a:t>
            </a:r>
          </a:p>
          <a:p>
            <a:pPr lvl="1"/>
            <a:endParaRPr lang="en-US" dirty="0">
              <a:latin typeface="+mj-lt"/>
              <a:cs typeface="Times New Roman" panose="02020603050405020304" pitchFamily="18" charset="0"/>
            </a:endParaRPr>
          </a:p>
          <a:p>
            <a:pPr marL="344488" lvl="1" indent="-171450"/>
            <a:endParaRPr lang="en-US" dirty="0">
              <a:latin typeface="+mj-lt"/>
              <a:cs typeface="Times New Roman" panose="02020603050405020304" pitchFamily="18" charset="0"/>
            </a:endParaRPr>
          </a:p>
          <a:p>
            <a:pPr marL="233363" indent="-233363"/>
            <a:r>
              <a:rPr lang="en-US" dirty="0">
                <a:latin typeface="+mj-lt"/>
              </a:rPr>
              <a:t>See M21-1MR, III.iv.4 for rating guidance</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22</a:t>
            </a:fld>
            <a:endParaRPr lang="en-US"/>
          </a:p>
        </p:txBody>
      </p:sp>
    </p:spTree>
    <p:extLst>
      <p:ext uri="{BB962C8B-B14F-4D97-AF65-F5344CB8AC3E}">
        <p14:creationId xmlns:p14="http://schemas.microsoft.com/office/powerpoint/2010/main" val="367133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Rheumatoid arthritis (DC 5002)</a:t>
            </a:r>
          </a:p>
          <a:p>
            <a:pPr marL="457200" lvl="1" indent="-225425">
              <a:tabLst>
                <a:tab pos="457200" algn="l"/>
              </a:tabLst>
            </a:pPr>
            <a:r>
              <a:rPr lang="en-US" dirty="0">
                <a:latin typeface="+mj-lt"/>
                <a:cs typeface="Times New Roman" panose="02020603050405020304" pitchFamily="18" charset="0"/>
              </a:rPr>
              <a:t>Also called rheumatoid spondylitis, ankylosing spondylitis, or Marie-</a:t>
            </a:r>
            <a:r>
              <a:rPr lang="en-US" dirty="0" err="1">
                <a:latin typeface="+mj-lt"/>
                <a:cs typeface="Times New Roman" panose="02020603050405020304" pitchFamily="18" charset="0"/>
              </a:rPr>
              <a:t>Strumpell</a:t>
            </a:r>
            <a:r>
              <a:rPr lang="en-US" dirty="0">
                <a:latin typeface="+mj-lt"/>
                <a:cs typeface="Times New Roman" panose="02020603050405020304" pitchFamily="18" charset="0"/>
              </a:rPr>
              <a:t> disease</a:t>
            </a:r>
          </a:p>
          <a:p>
            <a:pPr marL="457200" lvl="1" indent="-225425">
              <a:tabLst>
                <a:tab pos="457200" algn="l"/>
              </a:tabLst>
            </a:pPr>
            <a:r>
              <a:rPr lang="en-US" dirty="0">
                <a:latin typeface="+mj-lt"/>
                <a:cs typeface="Times New Roman" panose="02020603050405020304" pitchFamily="18" charset="0"/>
              </a:rPr>
              <a:t>In addition to, or in advance of, x-ray evidence, pay attention to: muscle spasm, soft tissue changes, and constitutional changes</a:t>
            </a:r>
          </a:p>
          <a:p>
            <a:r>
              <a:rPr lang="en-US" dirty="0">
                <a:latin typeface="+mj-lt"/>
              </a:rPr>
              <a:t>Evaluation Considerations:</a:t>
            </a:r>
          </a:p>
          <a:p>
            <a:pPr marL="457200" lvl="1" indent="-223838"/>
            <a:r>
              <a:rPr lang="en-US" dirty="0">
                <a:latin typeface="+mj-lt"/>
                <a:cs typeface="Times New Roman" panose="02020603050405020304" pitchFamily="18" charset="0"/>
              </a:rPr>
              <a:t>Rate as an active process, or</a:t>
            </a:r>
          </a:p>
          <a:p>
            <a:pPr marL="457200" lvl="1" indent="-223838"/>
            <a:r>
              <a:rPr lang="en-US" dirty="0">
                <a:latin typeface="+mj-lt"/>
                <a:cs typeface="Times New Roman" panose="02020603050405020304" pitchFamily="18" charset="0"/>
              </a:rPr>
              <a:t>Inactive process based on chronic residuals such as such as LOM or ankylosis under the appropriate DCs for the specific joints involved whichever results in the  higher evaluation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58464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altLang="en-US" dirty="0">
                <a:latin typeface="+mj-lt"/>
              </a:rPr>
              <a:t>Degenerative arthritis (DC 5003)</a:t>
            </a:r>
          </a:p>
          <a:p>
            <a:pPr marL="457200" lvl="1" indent="-223838"/>
            <a:r>
              <a:rPr lang="en-US" altLang="en-US" dirty="0">
                <a:latin typeface="+mj-lt"/>
                <a:cs typeface="Times New Roman" panose="02020603050405020304" pitchFamily="18" charset="0"/>
              </a:rPr>
              <a:t>Also known as osteoarthritis or hypertrophic arthritis</a:t>
            </a:r>
          </a:p>
          <a:p>
            <a:pPr marL="457200" lvl="1" indent="-223838"/>
            <a:r>
              <a:rPr lang="en-US" altLang="en-US" dirty="0">
                <a:latin typeface="+mj-lt"/>
                <a:cs typeface="Times New Roman" panose="02020603050405020304" pitchFamily="18" charset="0"/>
              </a:rPr>
              <a:t>Degeneration of joint cartilage or hypertrophy of bone</a:t>
            </a:r>
          </a:p>
          <a:p>
            <a:pPr marL="457200" lvl="1" indent="-223838"/>
            <a:r>
              <a:rPr lang="en-US" altLang="en-US" dirty="0">
                <a:latin typeface="+mj-lt"/>
                <a:cs typeface="Times New Roman" panose="02020603050405020304" pitchFamily="18" charset="0"/>
              </a:rPr>
              <a:t>Need x-ray evidence to diagnose</a:t>
            </a:r>
          </a:p>
          <a:p>
            <a:r>
              <a:rPr lang="en-US" altLang="en-US" dirty="0">
                <a:latin typeface="+mj-lt"/>
              </a:rPr>
              <a:t>If there is limitation of motion, then:</a:t>
            </a:r>
          </a:p>
          <a:p>
            <a:pPr marL="457200" lvl="1" indent="-223838"/>
            <a:r>
              <a:rPr lang="en-US" altLang="en-US" dirty="0">
                <a:latin typeface="+mj-lt"/>
                <a:cs typeface="Times New Roman" panose="02020603050405020304" pitchFamily="18" charset="0"/>
              </a:rPr>
              <a:t>Rate on limitation of motion under the appropriate DC</a:t>
            </a:r>
          </a:p>
          <a:p>
            <a:pPr marL="457200" lvl="1" indent="-223838"/>
            <a:r>
              <a:rPr lang="en-US" altLang="en-US" dirty="0">
                <a:latin typeface="+mj-lt"/>
                <a:cs typeface="Times New Roman" panose="02020603050405020304" pitchFamily="18" charset="0"/>
              </a:rPr>
              <a:t>Unless this would result in non compensable evaluation, then rate at 10% for each major joint or group of minor joints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4096929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pPr>
              <a:buNone/>
            </a:pPr>
            <a:r>
              <a:rPr lang="en-US" altLang="en-US" dirty="0"/>
              <a:t>Degenerative arthritis (DC 5003) continued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a:p>
        </p:txBody>
      </p:sp>
      <p:sp>
        <p:nvSpPr>
          <p:cNvPr id="5" name="TextBox 4">
            <a:extLst>
              <a:ext uri="{FF2B5EF4-FFF2-40B4-BE49-F238E27FC236}">
                <a16:creationId xmlns:a16="http://schemas.microsoft.com/office/drawing/2014/main" id="{CD47079F-0F65-4C6E-9F5D-C5DBA1A06288}"/>
              </a:ext>
            </a:extLst>
          </p:cNvPr>
          <p:cNvSpPr txBox="1"/>
          <p:nvPr>
            <p:custDataLst>
              <p:tags r:id="rId4"/>
            </p:custDataLst>
          </p:nvPr>
        </p:nvSpPr>
        <p:spPr>
          <a:xfrm>
            <a:off x="452284" y="2465648"/>
            <a:ext cx="8239432" cy="2646878"/>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altLang="en-US" sz="2000" dirty="0">
                <a:latin typeface="+mj-lt"/>
              </a:rPr>
              <a:t>If there is no LOM, then:</a:t>
            </a:r>
          </a:p>
          <a:p>
            <a:pPr marL="285750" indent="-285750">
              <a:spcAft>
                <a:spcPts val="600"/>
              </a:spcAft>
              <a:buClr>
                <a:schemeClr val="tx1"/>
              </a:buClr>
              <a:buFont typeface="Arial" panose="020B0604020202020204" pitchFamily="34" charset="0"/>
              <a:buChar char="•"/>
            </a:pPr>
            <a:endParaRPr lang="en-US" altLang="en-US" dirty="0">
              <a:latin typeface="+mj-lt"/>
            </a:endParaRPr>
          </a:p>
          <a:p>
            <a:pPr lvl="1" indent="-223838">
              <a:spcAft>
                <a:spcPts val="600"/>
              </a:spcAft>
              <a:buClr>
                <a:schemeClr val="tx1"/>
              </a:buClr>
              <a:buFont typeface="Arial" panose="020B0604020202020204" pitchFamily="34" charset="0"/>
              <a:buChar char="•"/>
            </a:pPr>
            <a:r>
              <a:rPr lang="en-US" altLang="en-US" dirty="0">
                <a:latin typeface="+mj-lt"/>
                <a:cs typeface="Times New Roman" panose="02020603050405020304" pitchFamily="18" charset="0"/>
              </a:rPr>
              <a:t>With X-ray evidence of involvement of 2 or more major joints or 2 or more minor joint groups = 10%</a:t>
            </a:r>
          </a:p>
          <a:p>
            <a:pPr lvl="1" indent="-223838">
              <a:spcAft>
                <a:spcPts val="600"/>
              </a:spcAft>
              <a:buClr>
                <a:schemeClr val="tx1"/>
              </a:buClr>
              <a:buFont typeface="Arial" panose="020B0604020202020204" pitchFamily="34" charset="0"/>
              <a:buChar char="•"/>
            </a:pPr>
            <a:r>
              <a:rPr lang="en-US" altLang="en-US" dirty="0">
                <a:latin typeface="+mj-lt"/>
                <a:cs typeface="Times New Roman" panose="02020603050405020304" pitchFamily="18" charset="0"/>
              </a:rPr>
              <a:t>With X-ray evidence of involvement of 2 or more major joints or 2 or more minor joint groups, </a:t>
            </a:r>
            <a:r>
              <a:rPr lang="en-US" altLang="en-US" u="sng" dirty="0">
                <a:latin typeface="+mj-lt"/>
                <a:cs typeface="Times New Roman" panose="02020603050405020304" pitchFamily="18" charset="0"/>
              </a:rPr>
              <a:t>with</a:t>
            </a:r>
            <a:r>
              <a:rPr lang="en-US" altLang="en-US" dirty="0">
                <a:latin typeface="+mj-lt"/>
                <a:cs typeface="Times New Roman" panose="02020603050405020304" pitchFamily="18" charset="0"/>
              </a:rPr>
              <a:t> occasional incapacitating exacerbations = 20%</a:t>
            </a:r>
          </a:p>
          <a:p>
            <a:pPr lvl="1" indent="-223838">
              <a:spcAft>
                <a:spcPts val="600"/>
              </a:spcAft>
              <a:buClr>
                <a:schemeClr val="tx1"/>
              </a:buClr>
              <a:buFont typeface="Arial" panose="020B0604020202020204" pitchFamily="34" charset="0"/>
              <a:buChar char="•"/>
            </a:pPr>
            <a:r>
              <a:rPr lang="en-US" altLang="en-US" dirty="0">
                <a:latin typeface="+mj-lt"/>
                <a:cs typeface="Times New Roman" panose="02020603050405020304" pitchFamily="18" charset="0"/>
              </a:rPr>
              <a:t>The 10% and 20% ratings based on X-ray findings, above, will not be combined with ratings based on LOM or for DC 5013-5024.  </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59193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1"/>
            <a:ext cx="8229600" cy="371167"/>
          </a:xfrm>
        </p:spPr>
        <p:txBody>
          <a:bodyPr>
            <a:normAutofit lnSpcReduction="10000"/>
          </a:bodyPr>
          <a:lstStyle/>
          <a:p>
            <a:pPr marL="233363" indent="-233363">
              <a:buClr>
                <a:schemeClr val="tx1"/>
              </a:buClr>
              <a:buFont typeface="Arial" panose="020B0604020202020204" pitchFamily="34" charset="0"/>
              <a:buChar char="•"/>
            </a:pPr>
            <a:r>
              <a:rPr lang="en-US" dirty="0"/>
              <a:t>Arthritis Cases Previously Rated as a Single Disability; </a:t>
            </a:r>
            <a:endParaRPr lang="en-US" alt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a:p>
        </p:txBody>
      </p:sp>
      <p:sp>
        <p:nvSpPr>
          <p:cNvPr id="5" name="TextBox 4">
            <a:extLst>
              <a:ext uri="{FF2B5EF4-FFF2-40B4-BE49-F238E27FC236}">
                <a16:creationId xmlns:a16="http://schemas.microsoft.com/office/drawing/2014/main" id="{E4983F36-7A9E-471B-A90E-772BE0F857C4}"/>
              </a:ext>
            </a:extLst>
          </p:cNvPr>
          <p:cNvSpPr txBox="1"/>
          <p:nvPr>
            <p:custDataLst>
              <p:tags r:id="rId4"/>
            </p:custDataLst>
          </p:nvPr>
        </p:nvSpPr>
        <p:spPr>
          <a:xfrm>
            <a:off x="457200" y="2497316"/>
            <a:ext cx="8229600" cy="400110"/>
          </a:xfrm>
          <a:prstGeom prst="rect">
            <a:avLst/>
          </a:prstGeom>
          <a:noFill/>
        </p:spPr>
        <p:txBody>
          <a:bodyPr wrap="square" rtlCol="0">
            <a:spAutoFit/>
          </a:bodyPr>
          <a:lstStyle/>
          <a:p>
            <a:pPr>
              <a:spcAft>
                <a:spcPts val="600"/>
              </a:spcAft>
              <a:buNone/>
            </a:pPr>
            <a:r>
              <a:rPr lang="en-US" altLang="en-US" sz="2000" u="sng" dirty="0"/>
              <a:t>Re-rate as follows: </a:t>
            </a:r>
          </a:p>
        </p:txBody>
      </p:sp>
      <p:sp>
        <p:nvSpPr>
          <p:cNvPr id="6" name="TextBox 5">
            <a:extLst>
              <a:ext uri="{FF2B5EF4-FFF2-40B4-BE49-F238E27FC236}">
                <a16:creationId xmlns:a16="http://schemas.microsoft.com/office/drawing/2014/main" id="{0225BBB4-946F-4669-BB39-2C50A0781C5D}"/>
              </a:ext>
            </a:extLst>
          </p:cNvPr>
          <p:cNvSpPr txBox="1"/>
          <p:nvPr>
            <p:custDataLst>
              <p:tags r:id="rId5"/>
            </p:custDataLst>
          </p:nvPr>
        </p:nvSpPr>
        <p:spPr>
          <a:xfrm>
            <a:off x="457200" y="2897426"/>
            <a:ext cx="7502013" cy="2400657"/>
          </a:xfrm>
          <a:prstGeom prst="rect">
            <a:avLst/>
          </a:prstGeom>
          <a:noFill/>
        </p:spPr>
        <p:txBody>
          <a:bodyPr wrap="square" rtlCol="0">
            <a:spAutoFit/>
          </a:bodyPr>
          <a:lstStyle/>
          <a:p>
            <a:pPr lvl="1" indent="-223838">
              <a:spcAft>
                <a:spcPts val="600"/>
              </a:spcAft>
              <a:buClr>
                <a:schemeClr val="tx1"/>
              </a:buClr>
              <a:buFont typeface="Arial" panose="020B0604020202020204" pitchFamily="34" charset="0"/>
              <a:buChar char="•"/>
            </a:pPr>
            <a:r>
              <a:rPr lang="en-US" altLang="en-US" sz="2000" dirty="0"/>
              <a:t>If separate evaluation results in </a:t>
            </a:r>
            <a:r>
              <a:rPr lang="en-US" altLang="en-US" sz="2000" i="1" dirty="0"/>
              <a:t>no change</a:t>
            </a:r>
            <a:r>
              <a:rPr lang="en-US" altLang="en-US" sz="2000" dirty="0"/>
              <a:t> in combined evaluation, use the new procedure.</a:t>
            </a:r>
          </a:p>
          <a:p>
            <a:pPr lvl="1" indent="-223838">
              <a:spcAft>
                <a:spcPts val="600"/>
              </a:spcAft>
              <a:buClr>
                <a:schemeClr val="tx1"/>
              </a:buClr>
              <a:buFont typeface="Arial" panose="020B0604020202020204" pitchFamily="34" charset="0"/>
              <a:buChar char="•"/>
            </a:pPr>
            <a:r>
              <a:rPr lang="en-US" altLang="en-US" sz="2000" dirty="0"/>
              <a:t>If there is an </a:t>
            </a:r>
            <a:r>
              <a:rPr lang="en-US" altLang="en-US" sz="2000" i="1" dirty="0"/>
              <a:t>increase</a:t>
            </a:r>
            <a:r>
              <a:rPr lang="en-US" altLang="en-US" sz="2000" dirty="0"/>
              <a:t> in the combined evaluation, use 38 CFR 3.105(a) to retroactively increase the evaluation.</a:t>
            </a:r>
          </a:p>
          <a:p>
            <a:pPr lvl="1" indent="-223838">
              <a:spcAft>
                <a:spcPts val="600"/>
              </a:spcAft>
              <a:buClr>
                <a:schemeClr val="tx1"/>
              </a:buClr>
              <a:buFont typeface="Arial" panose="020B0604020202020204" pitchFamily="34" charset="0"/>
              <a:buChar char="•"/>
            </a:pPr>
            <a:r>
              <a:rPr lang="en-US" altLang="en-US" sz="2000" dirty="0"/>
              <a:t>If re-rating causes </a:t>
            </a:r>
            <a:r>
              <a:rPr lang="en-US" altLang="en-US" sz="2000" i="1" dirty="0"/>
              <a:t>decrease</a:t>
            </a:r>
            <a:r>
              <a:rPr lang="en-US" altLang="en-US" sz="2000" dirty="0"/>
              <a:t> in combined evaluation, apply 38 CFR 3.105(a) &amp; (e)—unless there is protection under 3.951 </a:t>
            </a:r>
            <a:endParaRPr lang="en-US" sz="2000" dirty="0"/>
          </a:p>
        </p:txBody>
      </p:sp>
    </p:spTree>
    <p:extLst>
      <p:ext uri="{BB962C8B-B14F-4D97-AF65-F5344CB8AC3E}">
        <p14:creationId xmlns:p14="http://schemas.microsoft.com/office/powerpoint/2010/main" val="325985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latin typeface="+mj-lt"/>
              </a:rPr>
              <a:t>Caisson Disease of Bones (DC 5011)</a:t>
            </a:r>
          </a:p>
          <a:p>
            <a:pPr marL="457200" lvl="1" indent="-223838"/>
            <a:r>
              <a:rPr lang="en-US" dirty="0">
                <a:latin typeface="+mj-lt"/>
                <a:cs typeface="Times New Roman" panose="02020603050405020304" pitchFamily="18" charset="0"/>
              </a:rPr>
              <a:t>Rate Chronic Residual disabilities</a:t>
            </a:r>
          </a:p>
          <a:p>
            <a:endParaRPr lang="en-US" dirty="0">
              <a:latin typeface="+mj-lt"/>
            </a:endParaRPr>
          </a:p>
          <a:p>
            <a:r>
              <a:rPr lang="en-US" dirty="0">
                <a:latin typeface="+mj-lt"/>
              </a:rPr>
              <a:t>Malignant New Growths of Bones (DC 5012)</a:t>
            </a:r>
          </a:p>
          <a:p>
            <a:pPr marL="457200" lvl="1" indent="-223838"/>
            <a:r>
              <a:rPr lang="en-US" dirty="0">
                <a:latin typeface="+mj-lt"/>
                <a:cs typeface="Times New Roman" panose="02020603050405020304" pitchFamily="18" charset="0"/>
              </a:rPr>
              <a:t>Total 100% for one year following the cessation of surgery or therapeutic procedures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27</a:t>
            </a:fld>
            <a:endParaRPr lang="en-US"/>
          </a:p>
        </p:txBody>
      </p:sp>
    </p:spTree>
    <p:extLst>
      <p:ext uri="{BB962C8B-B14F-4D97-AF65-F5344CB8AC3E}">
        <p14:creationId xmlns:p14="http://schemas.microsoft.com/office/powerpoint/2010/main" val="350297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1880498"/>
            <a:ext cx="8229600" cy="4254831"/>
          </a:xfrm>
        </p:spPr>
        <p:txBody>
          <a:bodyPr>
            <a:normAutofit fontScale="77500" lnSpcReduction="20000"/>
          </a:bodyPr>
          <a:lstStyle/>
          <a:p>
            <a:pPr marL="233363" indent="-233363">
              <a:lnSpc>
                <a:spcPct val="120000"/>
              </a:lnSpc>
            </a:pPr>
            <a:r>
              <a:rPr lang="en-US" altLang="en-US" sz="2100" b="1" dirty="0">
                <a:latin typeface="+mj-lt"/>
              </a:rPr>
              <a:t>Other Disabilities of Bones and Joints</a:t>
            </a:r>
          </a:p>
          <a:p>
            <a:pPr marL="457200" lvl="1" indent="-223838">
              <a:lnSpc>
                <a:spcPct val="120000"/>
              </a:lnSpc>
            </a:pPr>
            <a:r>
              <a:rPr lang="en-US" altLang="en-US" sz="1900" dirty="0">
                <a:latin typeface="+mj-lt"/>
                <a:cs typeface="Times New Roman" panose="02020603050405020304" pitchFamily="18" charset="0"/>
              </a:rPr>
              <a:t>Osteoporosis (DC 5013)</a:t>
            </a:r>
          </a:p>
          <a:p>
            <a:pPr marL="457200" lvl="1" indent="-223838">
              <a:lnSpc>
                <a:spcPct val="120000"/>
              </a:lnSpc>
            </a:pPr>
            <a:r>
              <a:rPr lang="en-US" altLang="en-US" sz="1900" dirty="0" err="1">
                <a:latin typeface="+mj-lt"/>
                <a:cs typeface="Times New Roman" panose="02020603050405020304" pitchFamily="18" charset="0"/>
              </a:rPr>
              <a:t>Osteomalacia</a:t>
            </a:r>
            <a:r>
              <a:rPr lang="en-US" altLang="en-US" sz="1900" dirty="0">
                <a:latin typeface="+mj-lt"/>
                <a:cs typeface="Times New Roman" panose="02020603050405020304" pitchFamily="18" charset="0"/>
              </a:rPr>
              <a:t> (DC 5014)</a:t>
            </a:r>
          </a:p>
          <a:p>
            <a:pPr marL="457200" lvl="1" indent="-223838">
              <a:lnSpc>
                <a:spcPct val="120000"/>
              </a:lnSpc>
            </a:pPr>
            <a:r>
              <a:rPr lang="en-US" altLang="en-US" sz="1900" dirty="0">
                <a:latin typeface="+mj-lt"/>
                <a:cs typeface="Times New Roman" panose="02020603050405020304" pitchFamily="18" charset="0"/>
              </a:rPr>
              <a:t>Benign New Growths of Bones (5015)</a:t>
            </a:r>
          </a:p>
          <a:p>
            <a:pPr marL="457200" lvl="1" indent="-223838">
              <a:lnSpc>
                <a:spcPct val="120000"/>
              </a:lnSpc>
            </a:pPr>
            <a:r>
              <a:rPr lang="en-US" altLang="en-US" sz="1900" dirty="0">
                <a:latin typeface="+mj-lt"/>
                <a:cs typeface="Times New Roman" panose="02020603050405020304" pitchFamily="18" charset="0"/>
              </a:rPr>
              <a:t>Osteitis </a:t>
            </a:r>
            <a:r>
              <a:rPr lang="en-US" altLang="en-US" sz="1900" dirty="0" err="1">
                <a:latin typeface="+mj-lt"/>
                <a:cs typeface="Times New Roman" panose="02020603050405020304" pitchFamily="18" charset="0"/>
              </a:rPr>
              <a:t>Deformans</a:t>
            </a:r>
            <a:r>
              <a:rPr lang="en-US" altLang="en-US" sz="1900" dirty="0">
                <a:latin typeface="+mj-lt"/>
                <a:cs typeface="Times New Roman" panose="02020603050405020304" pitchFamily="18" charset="0"/>
              </a:rPr>
              <a:t> (DC 5016)</a:t>
            </a:r>
          </a:p>
          <a:p>
            <a:pPr marL="457200" lvl="1" indent="-223838">
              <a:lnSpc>
                <a:spcPct val="120000"/>
              </a:lnSpc>
            </a:pPr>
            <a:r>
              <a:rPr lang="en-US" altLang="en-US" sz="1900" dirty="0">
                <a:latin typeface="+mj-lt"/>
                <a:cs typeface="Times New Roman" panose="02020603050405020304" pitchFamily="18" charset="0"/>
              </a:rPr>
              <a:t>Gout (DC 5017 – rated under DC 5002, rheumatoid arthritis)</a:t>
            </a:r>
          </a:p>
          <a:p>
            <a:pPr marL="457200" lvl="1" indent="-223838">
              <a:lnSpc>
                <a:spcPct val="120000"/>
              </a:lnSpc>
            </a:pPr>
            <a:r>
              <a:rPr lang="en-US" altLang="en-US" sz="1900" dirty="0" err="1">
                <a:latin typeface="+mj-lt"/>
                <a:cs typeface="Times New Roman" panose="02020603050405020304" pitchFamily="18" charset="0"/>
              </a:rPr>
              <a:t>Hydrarthrosis</a:t>
            </a:r>
            <a:r>
              <a:rPr lang="en-US" altLang="en-US" sz="1900" dirty="0">
                <a:latin typeface="+mj-lt"/>
                <a:cs typeface="Times New Roman" panose="02020603050405020304" pitchFamily="18" charset="0"/>
              </a:rPr>
              <a:t> (DC 5018)</a:t>
            </a:r>
          </a:p>
          <a:p>
            <a:pPr marL="457200" lvl="1" indent="-223838">
              <a:lnSpc>
                <a:spcPct val="120000"/>
              </a:lnSpc>
            </a:pPr>
            <a:r>
              <a:rPr lang="en-US" altLang="en-US" sz="1900" dirty="0">
                <a:latin typeface="+mj-lt"/>
                <a:cs typeface="Times New Roman" panose="02020603050405020304" pitchFamily="18" charset="0"/>
              </a:rPr>
              <a:t>Bursitis (DC 5019</a:t>
            </a:r>
          </a:p>
          <a:p>
            <a:pPr marL="457200" lvl="1" indent="-223838">
              <a:lnSpc>
                <a:spcPct val="120000"/>
              </a:lnSpc>
            </a:pPr>
            <a:r>
              <a:rPr lang="en-US" altLang="en-US" sz="1900" dirty="0">
                <a:latin typeface="+mj-lt"/>
                <a:cs typeface="Times New Roman" panose="02020603050405020304" pitchFamily="18" charset="0"/>
              </a:rPr>
              <a:t>Synovitis (DC 5020)</a:t>
            </a:r>
          </a:p>
          <a:p>
            <a:pPr marL="457200" lvl="1" indent="-223838">
              <a:lnSpc>
                <a:spcPct val="120000"/>
              </a:lnSpc>
            </a:pPr>
            <a:r>
              <a:rPr lang="en-US" altLang="en-US" sz="1900" dirty="0">
                <a:latin typeface="+mj-lt"/>
                <a:cs typeface="Times New Roman" panose="02020603050405020304" pitchFamily="18" charset="0"/>
              </a:rPr>
              <a:t>Myositis (DC 5021)</a:t>
            </a:r>
          </a:p>
          <a:p>
            <a:pPr marL="457200" lvl="1" indent="-223838">
              <a:lnSpc>
                <a:spcPct val="120000"/>
              </a:lnSpc>
            </a:pPr>
            <a:r>
              <a:rPr lang="en-US" altLang="en-US" sz="1900" dirty="0" err="1">
                <a:latin typeface="+mj-lt"/>
                <a:cs typeface="Times New Roman" panose="02020603050405020304" pitchFamily="18" charset="0"/>
              </a:rPr>
              <a:t>Periostitis</a:t>
            </a:r>
            <a:r>
              <a:rPr lang="en-US" altLang="en-US" sz="1900" dirty="0">
                <a:latin typeface="+mj-lt"/>
                <a:cs typeface="Times New Roman" panose="02020603050405020304" pitchFamily="18" charset="0"/>
              </a:rPr>
              <a:t> (DC 5022)</a:t>
            </a:r>
          </a:p>
          <a:p>
            <a:pPr marL="457200" lvl="1" indent="-223838">
              <a:lnSpc>
                <a:spcPct val="120000"/>
              </a:lnSpc>
            </a:pPr>
            <a:r>
              <a:rPr lang="en-US" altLang="en-US" sz="1900" dirty="0">
                <a:latin typeface="+mj-lt"/>
                <a:cs typeface="Times New Roman" panose="02020603050405020304" pitchFamily="18" charset="0"/>
              </a:rPr>
              <a:t>Myositis </a:t>
            </a:r>
            <a:r>
              <a:rPr lang="en-US" altLang="en-US" sz="1900" dirty="0" err="1">
                <a:latin typeface="+mj-lt"/>
                <a:cs typeface="Times New Roman" panose="02020603050405020304" pitchFamily="18" charset="0"/>
              </a:rPr>
              <a:t>Ossificans</a:t>
            </a:r>
            <a:r>
              <a:rPr lang="en-US" altLang="en-US" sz="1900" dirty="0">
                <a:latin typeface="+mj-lt"/>
                <a:cs typeface="Times New Roman" panose="02020603050405020304" pitchFamily="18" charset="0"/>
              </a:rPr>
              <a:t> (DC 5023)</a:t>
            </a:r>
          </a:p>
          <a:p>
            <a:pPr marL="457200" lvl="1" indent="-223838">
              <a:lnSpc>
                <a:spcPct val="120000"/>
              </a:lnSpc>
            </a:pPr>
            <a:r>
              <a:rPr lang="en-US" altLang="en-US" sz="1900" dirty="0">
                <a:latin typeface="+mj-lt"/>
                <a:cs typeface="Times New Roman" panose="02020603050405020304" pitchFamily="18" charset="0"/>
              </a:rPr>
              <a:t>Tenosynovitis (DC 5024)</a:t>
            </a:r>
          </a:p>
          <a:p>
            <a:pPr lvl="1">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402361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Arthritis, Acute, Subacute, or Chronic Diseases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altLang="en-US" b="1" dirty="0">
                <a:latin typeface="+mj-lt"/>
              </a:rPr>
              <a:t>Other Disabilities of Bones and Joints</a:t>
            </a:r>
          </a:p>
          <a:p>
            <a:pPr marL="457200" lvl="1" indent="-223838"/>
            <a:r>
              <a:rPr lang="en-US" altLang="en-US" dirty="0">
                <a:latin typeface="+mj-lt"/>
                <a:cs typeface="Times New Roman" panose="02020603050405020304" pitchFamily="18" charset="0"/>
              </a:rPr>
              <a:t>Fibromyalgia (DC 5025)</a:t>
            </a:r>
          </a:p>
          <a:p>
            <a:pPr marL="457200" lvl="1" indent="-223838"/>
            <a:endParaRPr lang="en-US" altLang="en-US" dirty="0">
              <a:latin typeface="+mj-lt"/>
              <a:cs typeface="Times New Roman" panose="02020603050405020304" pitchFamily="18" charset="0"/>
            </a:endParaRPr>
          </a:p>
          <a:p>
            <a:pPr marL="457200" lvl="1" indent="-223838"/>
            <a:r>
              <a:rPr lang="en-US" altLang="en-US" dirty="0">
                <a:latin typeface="+mj-lt"/>
                <a:cs typeface="Times New Roman" panose="02020603050405020304" pitchFamily="18" charset="0"/>
              </a:rPr>
              <a:t>Added to Rating Schedule on 5-7-96</a:t>
            </a:r>
          </a:p>
          <a:p>
            <a:pPr marL="457200" lvl="1" indent="-223838"/>
            <a:r>
              <a:rPr lang="en-US" altLang="en-US" dirty="0">
                <a:latin typeface="+mj-lt"/>
                <a:cs typeface="Times New Roman" panose="02020603050405020304" pitchFamily="18" charset="0"/>
              </a:rPr>
              <a:t>Syndrome characterized by chronic, widespread musculoskeletal pain associated with multiple tender or “trigger” points</a:t>
            </a:r>
          </a:p>
          <a:p>
            <a:pPr marL="457200" lvl="1" indent="-223838"/>
            <a:r>
              <a:rPr lang="en-US" altLang="en-US" dirty="0">
                <a:latin typeface="+mj-lt"/>
                <a:cs typeface="Times New Roman" panose="02020603050405020304" pitchFamily="18" charset="0"/>
              </a:rPr>
              <a:t>Often with multiple somatic complaints, such as sleep disorders, anxiety, fatigue, headache, and irritable bowel symptoms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29</a:t>
            </a:fld>
            <a:endParaRPr lang="en-US"/>
          </a:p>
        </p:txBody>
      </p:sp>
    </p:spTree>
    <p:extLst>
      <p:ext uri="{BB962C8B-B14F-4D97-AF65-F5344CB8AC3E}">
        <p14:creationId xmlns:p14="http://schemas.microsoft.com/office/powerpoint/2010/main" val="98295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4880"/>
            <a:ext cx="8229600" cy="3916363"/>
          </a:xfrm>
        </p:spPr>
        <p:txBody>
          <a:bodyPr>
            <a:normAutofit fontScale="92500" lnSpcReduction="20000"/>
          </a:bodyPr>
          <a:lstStyle/>
          <a:p>
            <a:pPr marL="344488" indent="-344488">
              <a:lnSpc>
                <a:spcPct val="120000"/>
              </a:lnSpc>
            </a:pPr>
            <a:r>
              <a:rPr lang="en-US" sz="2200" cap="small" dirty="0"/>
              <a:t>38 CFR 4.26 Bilateral factor</a:t>
            </a:r>
            <a:endParaRPr lang="en-US" sz="2200" dirty="0"/>
          </a:p>
          <a:p>
            <a:pPr marL="344488" indent="-344488">
              <a:lnSpc>
                <a:spcPct val="120000"/>
              </a:lnSpc>
            </a:pPr>
            <a:r>
              <a:rPr lang="en-US" sz="2200" cap="small" dirty="0"/>
              <a:t>38 CFR 4.40 Functional loss</a:t>
            </a:r>
            <a:endParaRPr lang="en-US" sz="2200" dirty="0"/>
          </a:p>
          <a:p>
            <a:pPr marL="344488" indent="-344488">
              <a:lnSpc>
                <a:spcPct val="120000"/>
              </a:lnSpc>
            </a:pPr>
            <a:r>
              <a:rPr lang="en-US" sz="2200" cap="small" dirty="0"/>
              <a:t>38 CFR 4.43 Osteomyelitis</a:t>
            </a:r>
            <a:endParaRPr lang="en-US" sz="2200" dirty="0"/>
          </a:p>
          <a:p>
            <a:pPr marL="344488" indent="-344488">
              <a:lnSpc>
                <a:spcPct val="120000"/>
              </a:lnSpc>
            </a:pPr>
            <a:r>
              <a:rPr lang="en-US" sz="2200" cap="small" dirty="0"/>
              <a:t>38 CFR 4.44 The Bones</a:t>
            </a:r>
            <a:endParaRPr lang="en-US" sz="2200" dirty="0"/>
          </a:p>
          <a:p>
            <a:pPr marL="344488" indent="-344488">
              <a:lnSpc>
                <a:spcPct val="120000"/>
              </a:lnSpc>
            </a:pPr>
            <a:r>
              <a:rPr lang="en-US" sz="2200" cap="small" dirty="0"/>
              <a:t>38 CFR 4.45 The joints</a:t>
            </a:r>
            <a:endParaRPr lang="en-US" sz="2200" dirty="0"/>
          </a:p>
          <a:p>
            <a:pPr marL="344488" indent="-344488">
              <a:lnSpc>
                <a:spcPct val="120000"/>
              </a:lnSpc>
            </a:pPr>
            <a:r>
              <a:rPr lang="en-US" sz="2200" cap="small" dirty="0"/>
              <a:t>38 CFR 4.55 Principles of combined ratings for muscle injuries</a:t>
            </a:r>
            <a:endParaRPr lang="en-US" sz="2200" dirty="0"/>
          </a:p>
          <a:p>
            <a:pPr marL="344488" indent="-344488">
              <a:lnSpc>
                <a:spcPct val="120000"/>
              </a:lnSpc>
            </a:pPr>
            <a:r>
              <a:rPr lang="en-US" sz="2200" cap="small" dirty="0"/>
              <a:t>38 CFR 4.56 Evaluation of muscle disabilities</a:t>
            </a:r>
            <a:endParaRPr lang="en-US" sz="2200" dirty="0"/>
          </a:p>
          <a:p>
            <a:pPr marL="344488" indent="-344488">
              <a:lnSpc>
                <a:spcPct val="120000"/>
              </a:lnSpc>
            </a:pPr>
            <a:r>
              <a:rPr lang="en-US" sz="2200" cap="small" dirty="0"/>
              <a:t>38 CFR 4.58 Arthritis due to strain</a:t>
            </a:r>
            <a:endParaRPr lang="en-US" sz="2200" dirty="0"/>
          </a:p>
          <a:p>
            <a:pPr marL="344488" indent="-344488">
              <a:lnSpc>
                <a:spcPct val="120000"/>
              </a:lnSpc>
            </a:pPr>
            <a:r>
              <a:rPr lang="en-US" sz="2200" cap="small" dirty="0"/>
              <a:t>38 CFR4.59 Painful motion</a:t>
            </a:r>
            <a:endParaRPr lang="en-US" sz="2200" dirty="0"/>
          </a:p>
          <a:p>
            <a:pPr marL="344488" indent="-344488">
              <a:lnSpc>
                <a:spcPct val="120000"/>
              </a:lnSpc>
            </a:pPr>
            <a:r>
              <a:rPr lang="en-US" sz="2200" cap="small" dirty="0"/>
              <a:t>38 CFR 4.61 Examination</a:t>
            </a:r>
            <a:endParaRPr lang="en-US" sz="220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altLang="en-US" sz="2500" dirty="0"/>
              <a:t>Prosthetic Implants and Anatomical Loss and Loss of Use</a:t>
            </a:r>
            <a:endParaRPr lang="en-US" sz="2500" dirty="0"/>
          </a:p>
        </p:txBody>
      </p:sp>
      <p:sp>
        <p:nvSpPr>
          <p:cNvPr id="3" name="Content Placeholder 2"/>
          <p:cNvSpPr>
            <a:spLocks noGrp="1"/>
          </p:cNvSpPr>
          <p:nvPr>
            <p:ph idx="1"/>
            <p:custDataLst>
              <p:tags r:id="rId2"/>
            </p:custDataLst>
          </p:nvPr>
        </p:nvSpPr>
        <p:spPr>
          <a:xfrm>
            <a:off x="457200" y="2022895"/>
            <a:ext cx="8229600" cy="3916363"/>
          </a:xfrm>
        </p:spPr>
        <p:txBody>
          <a:bodyPr>
            <a:normAutofit/>
          </a:bodyPr>
          <a:lstStyle/>
          <a:p>
            <a:r>
              <a:rPr lang="en-US" b="1" dirty="0">
                <a:latin typeface="+mj-lt"/>
              </a:rPr>
              <a:t>Implants</a:t>
            </a:r>
          </a:p>
          <a:p>
            <a:pPr marL="457200" lvl="1" indent="-223838"/>
            <a:r>
              <a:rPr lang="en-US" altLang="en-US" dirty="0">
                <a:latin typeface="+mj-lt"/>
                <a:cs typeface="Times New Roman" panose="02020603050405020304" pitchFamily="18" charset="0"/>
              </a:rPr>
              <a:t>DC’s 5051 – 5053(Shoulder, Elbow and Wrist)</a:t>
            </a:r>
          </a:p>
          <a:p>
            <a:pPr marL="457200" lvl="1" indent="-223838"/>
            <a:r>
              <a:rPr lang="en-US" altLang="en-US" dirty="0">
                <a:latin typeface="+mj-lt"/>
                <a:cs typeface="Times New Roman" panose="02020603050405020304" pitchFamily="18" charset="0"/>
              </a:rPr>
              <a:t>Temporary total evaluation for one year, following convalescence under Paragraph 30, following “Total Joint” replacement of: shoulder, elbow, wrist (38 CFR 4.30)</a:t>
            </a:r>
          </a:p>
          <a:p>
            <a:pPr marL="690563" lvl="2" indent="-233363"/>
            <a:r>
              <a:rPr lang="en-US" dirty="0">
                <a:latin typeface="+mj-lt"/>
              </a:rPr>
              <a:t>Partial joint replacements only warrant a 100 percent evaluation under Paragraph 30 benefits for convalescence.  </a:t>
            </a:r>
            <a:endParaRPr lang="en-US" altLang="en-US" dirty="0">
              <a:latin typeface="+mj-lt"/>
              <a:cs typeface="Times New Roman" panose="02020603050405020304" pitchFamily="18" charset="0"/>
            </a:endParaRPr>
          </a:p>
          <a:p>
            <a:pPr marL="457200" lvl="1" indent="-223838"/>
            <a:r>
              <a:rPr lang="en-US" altLang="en-US" dirty="0">
                <a:latin typeface="+mj-lt"/>
                <a:cs typeface="Times New Roman" panose="02020603050405020304" pitchFamily="18" charset="0"/>
              </a:rPr>
              <a:t>After that, rate on residual disability</a:t>
            </a:r>
          </a:p>
          <a:p>
            <a:pPr marL="457200" lvl="1" indent="-223838"/>
            <a:r>
              <a:rPr lang="en-US" altLang="en-US" dirty="0">
                <a:latin typeface="+mj-lt"/>
                <a:cs typeface="Times New Roman" panose="02020603050405020304" pitchFamily="18" charset="0"/>
              </a:rPr>
              <a:t>SMC may be assigned during the period of total evaluation if the permanent use of crutches are required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30</a:t>
            </a:fld>
            <a:endParaRPr lang="en-US"/>
          </a:p>
        </p:txBody>
      </p:sp>
    </p:spTree>
    <p:extLst>
      <p:ext uri="{BB962C8B-B14F-4D97-AF65-F5344CB8AC3E}">
        <p14:creationId xmlns:p14="http://schemas.microsoft.com/office/powerpoint/2010/main" val="345835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Implants and Anatomical Loss and Loss of Use</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altLang="en-US" dirty="0">
                <a:latin typeface="+mj-lt"/>
              </a:rPr>
              <a:t>Anatomical Loss and Loss of Use</a:t>
            </a:r>
          </a:p>
          <a:p>
            <a:pPr marL="457200" lvl="1" indent="-223838"/>
            <a:r>
              <a:rPr lang="en-US" altLang="en-US" dirty="0">
                <a:latin typeface="+mj-lt"/>
                <a:cs typeface="Times New Roman" panose="02020603050405020304" pitchFamily="18" charset="0"/>
              </a:rPr>
              <a:t>X-ray studies may be needed to determine level of amputation</a:t>
            </a:r>
          </a:p>
          <a:p>
            <a:pPr marL="457200" lvl="1" indent="-223838"/>
            <a:r>
              <a:rPr lang="en-US" altLang="en-US" dirty="0">
                <a:latin typeface="+mj-lt"/>
                <a:cs typeface="Times New Roman" panose="02020603050405020304" pitchFamily="18" charset="0"/>
              </a:rPr>
              <a:t>A painful neuroma shall be assigned the evaluation for the elective site of re-amputation</a:t>
            </a:r>
          </a:p>
          <a:p>
            <a:pPr marL="233363" indent="-233363"/>
            <a:r>
              <a:rPr lang="en-US" altLang="en-US" dirty="0">
                <a:latin typeface="+mj-lt"/>
              </a:rPr>
              <a:t>38 CFR 4.63 Loss of Use of Hand or Foot</a:t>
            </a:r>
          </a:p>
          <a:p>
            <a:pPr marL="457200" lvl="1" indent="-223838"/>
            <a:r>
              <a:rPr lang="en-US" dirty="0">
                <a:latin typeface="+mj-lt"/>
                <a:cs typeface="Times New Roman" panose="02020603050405020304" pitchFamily="18" charset="0"/>
              </a:rPr>
              <a:t>For purposes of SMC, loss of use is conceded when the Veteran would be equally well served by an amputation with suitable prosthesis</a:t>
            </a:r>
          </a:p>
          <a:p>
            <a:pPr marL="457200" lvl="1" indent="-223838"/>
            <a:r>
              <a:rPr lang="en-US" dirty="0">
                <a:latin typeface="+mj-lt"/>
                <a:cs typeface="Times New Roman" panose="02020603050405020304" pitchFamily="18" charset="0"/>
              </a:rPr>
              <a:t>When ordering exams, do not ask about loss of use; rather, ask about remaining function.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31</a:t>
            </a:fld>
            <a:endParaRPr lang="en-US"/>
          </a:p>
        </p:txBody>
      </p:sp>
    </p:spTree>
    <p:extLst>
      <p:ext uri="{BB962C8B-B14F-4D97-AF65-F5344CB8AC3E}">
        <p14:creationId xmlns:p14="http://schemas.microsoft.com/office/powerpoint/2010/main" val="256255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Implants and Anatomical Loss and Loss of Use</a:t>
            </a:r>
            <a:endParaRPr lang="en-US" dirty="0"/>
          </a:p>
        </p:txBody>
      </p:sp>
      <p:sp>
        <p:nvSpPr>
          <p:cNvPr id="3" name="Content Placeholder 2"/>
          <p:cNvSpPr>
            <a:spLocks noGrp="1"/>
          </p:cNvSpPr>
          <p:nvPr>
            <p:ph idx="1"/>
            <p:custDataLst>
              <p:tags r:id="rId2"/>
            </p:custDataLst>
          </p:nvPr>
        </p:nvSpPr>
        <p:spPr>
          <a:xfrm>
            <a:off x="457200" y="2057401"/>
            <a:ext cx="8229600" cy="1452716"/>
          </a:xfrm>
        </p:spPr>
        <p:txBody>
          <a:bodyPr/>
          <a:lstStyle/>
          <a:p>
            <a:pPr marL="233363" indent="-233363">
              <a:buClr>
                <a:schemeClr val="tx1"/>
              </a:buClr>
              <a:buFont typeface="Arial" panose="020B0604020202020204" pitchFamily="34" charset="0"/>
              <a:buChar char="•"/>
            </a:pPr>
            <a:r>
              <a:rPr lang="en-US" altLang="en-US" dirty="0">
                <a:latin typeface="+mj-lt"/>
              </a:rPr>
              <a:t>Combinations of Anatomical Loss and Loss of Use Disabilities</a:t>
            </a:r>
          </a:p>
          <a:p>
            <a:pPr marL="342900" indent="-342900">
              <a:buClr>
                <a:schemeClr val="tx1"/>
              </a:buClr>
              <a:buFont typeface="Arial" panose="020B0604020202020204" pitchFamily="34" charset="0"/>
              <a:buChar char="•"/>
            </a:pPr>
            <a:endParaRPr lang="en-US" altLang="en-US" dirty="0">
              <a:latin typeface="+mj-lt"/>
            </a:endParaRPr>
          </a:p>
          <a:p>
            <a:pPr marL="457200" lvl="1" indent="-173038">
              <a:spcAft>
                <a:spcPts val="600"/>
              </a:spcAft>
              <a:buClr>
                <a:schemeClr val="tx1"/>
              </a:buClr>
            </a:pPr>
            <a:r>
              <a:rPr lang="en-US" altLang="en-US" sz="1800" dirty="0">
                <a:latin typeface="+mj-lt"/>
                <a:cs typeface="Times New Roman" panose="02020603050405020304" pitchFamily="18" charset="0"/>
              </a:rPr>
              <a:t>DC’s 5104 – 5111: Provide for 100% evaluation based on combinations of disabilities related to anatomical loss or loss of use.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32</a:t>
            </a:fld>
            <a:endParaRPr lang="en-US"/>
          </a:p>
        </p:txBody>
      </p:sp>
      <p:sp>
        <p:nvSpPr>
          <p:cNvPr id="5" name="TextBox 4">
            <a:extLst>
              <a:ext uri="{FF2B5EF4-FFF2-40B4-BE49-F238E27FC236}">
                <a16:creationId xmlns:a16="http://schemas.microsoft.com/office/drawing/2014/main" id="{A7842EE0-672F-4271-8845-629C6FD233D5}"/>
              </a:ext>
            </a:extLst>
          </p:cNvPr>
          <p:cNvSpPr txBox="1"/>
          <p:nvPr>
            <p:custDataLst>
              <p:tags r:id="rId4"/>
            </p:custDataLst>
          </p:nvPr>
        </p:nvSpPr>
        <p:spPr>
          <a:xfrm>
            <a:off x="481781" y="3902684"/>
            <a:ext cx="8239432" cy="400110"/>
          </a:xfrm>
          <a:prstGeom prst="rect">
            <a:avLst/>
          </a:prstGeom>
          <a:noFill/>
        </p:spPr>
        <p:txBody>
          <a:bodyPr wrap="square" rtlCol="0">
            <a:spAutoFit/>
          </a:bodyPr>
          <a:lstStyle/>
          <a:p>
            <a:r>
              <a:rPr lang="en-US" altLang="en-US" sz="2000" dirty="0"/>
              <a:t>Note: </a:t>
            </a:r>
            <a:r>
              <a:rPr lang="en-US" altLang="en-US" dirty="0"/>
              <a:t>Higher Level SMC may result </a:t>
            </a:r>
          </a:p>
        </p:txBody>
      </p:sp>
    </p:spTree>
    <p:extLst>
      <p:ext uri="{BB962C8B-B14F-4D97-AF65-F5344CB8AC3E}">
        <p14:creationId xmlns:p14="http://schemas.microsoft.com/office/powerpoint/2010/main" val="4247016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Implants and Anatomical Loss and Loss of Use</a:t>
            </a:r>
            <a:endParaRPr lang="en-US" dirty="0"/>
          </a:p>
        </p:txBody>
      </p:sp>
      <p:sp>
        <p:nvSpPr>
          <p:cNvPr id="3" name="Content Placeholder 2"/>
          <p:cNvSpPr>
            <a:spLocks noGrp="1"/>
          </p:cNvSpPr>
          <p:nvPr>
            <p:ph idx="1"/>
            <p:custDataLst>
              <p:tags r:id="rId2"/>
            </p:custDataLst>
          </p:nvPr>
        </p:nvSpPr>
        <p:spPr>
          <a:xfrm>
            <a:off x="457200" y="2057400"/>
            <a:ext cx="8229600" cy="1472381"/>
          </a:xfrm>
        </p:spPr>
        <p:txBody>
          <a:bodyPr/>
          <a:lstStyle/>
          <a:p>
            <a:pPr marL="233363" indent="-233363">
              <a:buClr>
                <a:schemeClr val="tx1"/>
              </a:buClr>
              <a:buFont typeface="Arial" panose="020B0604020202020204" pitchFamily="34" charset="0"/>
              <a:buChar char="•"/>
            </a:pPr>
            <a:r>
              <a:rPr lang="en-US" altLang="en-US" b="1" dirty="0"/>
              <a:t>Amputations of Upper Extremities</a:t>
            </a:r>
          </a:p>
          <a:p>
            <a:pPr marL="233363" indent="-233363">
              <a:buClr>
                <a:schemeClr val="tx1"/>
              </a:buClr>
              <a:buFont typeface="Arial" panose="020B0604020202020204" pitchFamily="34" charset="0"/>
              <a:buChar char="•"/>
            </a:pPr>
            <a:endParaRPr lang="en-US" altLang="en-US" dirty="0"/>
          </a:p>
          <a:p>
            <a:pPr marL="233363" indent="-233363">
              <a:buClr>
                <a:schemeClr val="tx1"/>
              </a:buClr>
              <a:buFont typeface="Arial" panose="020B0604020202020204" pitchFamily="34" charset="0"/>
              <a:buChar char="•"/>
            </a:pPr>
            <a:r>
              <a:rPr lang="en-US" dirty="0"/>
              <a:t>DC’s 5120 – 5156: These codes apply to amputations of the upper extremities (arm, hand and fingers)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33</a:t>
            </a:fld>
            <a:endParaRPr lang="en-US"/>
          </a:p>
        </p:txBody>
      </p:sp>
      <p:sp>
        <p:nvSpPr>
          <p:cNvPr id="5" name="TextBox 4">
            <a:extLst>
              <a:ext uri="{FF2B5EF4-FFF2-40B4-BE49-F238E27FC236}">
                <a16:creationId xmlns:a16="http://schemas.microsoft.com/office/drawing/2014/main" id="{23D87E3D-4BCD-448B-8FCF-201413ADF0B9}"/>
              </a:ext>
            </a:extLst>
          </p:cNvPr>
          <p:cNvSpPr txBox="1"/>
          <p:nvPr>
            <p:custDataLst>
              <p:tags r:id="rId4"/>
            </p:custDataLst>
          </p:nvPr>
        </p:nvSpPr>
        <p:spPr>
          <a:xfrm>
            <a:off x="457200" y="3902684"/>
            <a:ext cx="8101781" cy="677108"/>
          </a:xfrm>
          <a:prstGeom prst="rect">
            <a:avLst/>
          </a:prstGeom>
          <a:noFill/>
        </p:spPr>
        <p:txBody>
          <a:bodyPr wrap="square" rtlCol="0">
            <a:spAutoFit/>
          </a:bodyPr>
          <a:lstStyle/>
          <a:p>
            <a:r>
              <a:rPr lang="en-US" sz="2000" b="1" dirty="0"/>
              <a:t>Note:</a:t>
            </a:r>
          </a:p>
          <a:p>
            <a:r>
              <a:rPr lang="en-US" dirty="0"/>
              <a:t>Additional entitlement to SMC may result </a:t>
            </a:r>
          </a:p>
        </p:txBody>
      </p:sp>
    </p:spTree>
    <p:extLst>
      <p:ext uri="{BB962C8B-B14F-4D97-AF65-F5344CB8AC3E}">
        <p14:creationId xmlns:p14="http://schemas.microsoft.com/office/powerpoint/2010/main" val="227912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Finger Disabilities</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Evaluation may be complex because amputation may occur at different levels and with more than one finger.</a:t>
            </a:r>
          </a:p>
          <a:p>
            <a:endParaRPr lang="en-US" dirty="0"/>
          </a:p>
          <a:p>
            <a:r>
              <a:rPr lang="en-US" dirty="0"/>
              <a:t>Refer to Plate III in the Rating Schedule when evaluating fingers.</a:t>
            </a:r>
          </a:p>
          <a:p>
            <a:r>
              <a:rPr lang="en-US" dirty="0"/>
              <a:t>See directions following DC 5151 in Rating Schedule.</a:t>
            </a:r>
          </a:p>
          <a:p>
            <a:r>
              <a:rPr lang="en-US" dirty="0"/>
              <a:t>Ensure there is complete evidence of range of motion.</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34</a:t>
            </a:fld>
            <a:endParaRPr lang="en-US"/>
          </a:p>
        </p:txBody>
      </p:sp>
    </p:spTree>
    <p:extLst>
      <p:ext uri="{BB962C8B-B14F-4D97-AF65-F5344CB8AC3E}">
        <p14:creationId xmlns:p14="http://schemas.microsoft.com/office/powerpoint/2010/main" val="268489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Amputation of Finger I</a:t>
            </a:r>
          </a:p>
        </p:txBody>
      </p:sp>
      <p:pic>
        <p:nvPicPr>
          <p:cNvPr id="1026" name="Picture 2"/>
          <p:cNvPicPr>
            <a:picLocks noGrp="1" noChangeAspect="1" noChangeArrowheads="1"/>
          </p:cNvPicPr>
          <p:nvPr>
            <p:ph idx="1"/>
          </p:nvPr>
        </p:nvPicPr>
        <p:blipFill>
          <a:blip r:embed="rId12">
            <a:extLst>
              <a:ext uri="{28A0092B-C50C-407E-A947-70E740481C1C}">
                <a14:useLocalDpi xmlns:a14="http://schemas.microsoft.com/office/drawing/2010/main" val="0"/>
              </a:ext>
            </a:extLst>
          </a:blip>
          <a:stretch>
            <a:fillRect/>
          </a:stretch>
        </p:blipFill>
        <p:spPr bwMode="auto">
          <a:xfrm>
            <a:off x="355968" y="1918148"/>
            <a:ext cx="4160301" cy="379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35</a:t>
            </a:fld>
            <a:endParaRPr lang="en-US"/>
          </a:p>
        </p:txBody>
      </p:sp>
      <p:sp>
        <p:nvSpPr>
          <p:cNvPr id="11" name="TextBox 10"/>
          <p:cNvSpPr txBox="1"/>
          <p:nvPr>
            <p:custDataLst>
              <p:tags r:id="rId3"/>
            </p:custDataLst>
          </p:nvPr>
        </p:nvSpPr>
        <p:spPr>
          <a:xfrm>
            <a:off x="4984956" y="3508218"/>
            <a:ext cx="4079796" cy="276999"/>
          </a:xfrm>
          <a:prstGeom prst="rect">
            <a:avLst/>
          </a:prstGeom>
          <a:noFill/>
        </p:spPr>
        <p:txBody>
          <a:bodyPr wrap="square" rtlCol="0">
            <a:spAutoFit/>
          </a:bodyPr>
          <a:lstStyle/>
          <a:p>
            <a:r>
              <a:rPr lang="en-US" sz="1200" dirty="0">
                <a:latin typeface="+mj-lt"/>
              </a:rPr>
              <a:t>Amputation at the distal joint or through the distal phalanx</a:t>
            </a:r>
          </a:p>
        </p:txBody>
      </p:sp>
      <p:sp>
        <p:nvSpPr>
          <p:cNvPr id="14" name="Right Brace 13"/>
          <p:cNvSpPr/>
          <p:nvPr>
            <p:custDataLst>
              <p:tags r:id="rId4"/>
            </p:custDataLst>
          </p:nvPr>
        </p:nvSpPr>
        <p:spPr bwMode="auto">
          <a:xfrm>
            <a:off x="4406750" y="3455049"/>
            <a:ext cx="607220" cy="291465"/>
          </a:xfrm>
          <a:prstGeom prst="rightBrace">
            <a:avLst>
              <a:gd name="adj1" fmla="val 8333"/>
              <a:gd name="adj2" fmla="val 59060"/>
            </a:avLst>
          </a:prstGeom>
          <a:ln>
            <a:solidFill>
              <a:srgbClr val="FFC000"/>
            </a:solidFill>
            <a:headEnd type="none" w="sm" len="sm"/>
            <a:tailEnd type="none" w="sm" len="sm"/>
          </a:ln>
        </p:spPr>
        <p:style>
          <a:lnRef idx="2">
            <a:schemeClr val="accent6"/>
          </a:lnRef>
          <a:fillRef idx="0">
            <a:schemeClr val="accent6"/>
          </a:fillRef>
          <a:effectRef idx="1">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imes New Roman" panose="02020603050405020304" pitchFamily="18" charset="0"/>
            </a:endParaRPr>
          </a:p>
        </p:txBody>
      </p:sp>
      <p:sp>
        <p:nvSpPr>
          <p:cNvPr id="17" name="Right Brace 16"/>
          <p:cNvSpPr/>
          <p:nvPr>
            <p:custDataLst>
              <p:tags r:id="rId5"/>
            </p:custDataLst>
          </p:nvPr>
        </p:nvSpPr>
        <p:spPr bwMode="auto">
          <a:xfrm>
            <a:off x="3967755" y="4467060"/>
            <a:ext cx="790486" cy="597952"/>
          </a:xfrm>
          <a:prstGeom prst="rightBrace">
            <a:avLst/>
          </a:prstGeom>
          <a:ln>
            <a:solidFill>
              <a:srgbClr val="00B050"/>
            </a:solidFill>
            <a:headEnd type="none" w="sm" len="sm"/>
            <a:tailEnd type="none" w="sm" len="sm"/>
          </a:ln>
        </p:spPr>
        <p:style>
          <a:lnRef idx="2">
            <a:schemeClr val="accent6"/>
          </a:lnRef>
          <a:fillRef idx="0">
            <a:schemeClr val="accent6"/>
          </a:fillRef>
          <a:effectRef idx="1">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imes New Roman" panose="02020603050405020304" pitchFamily="18" charset="0"/>
            </a:endParaRPr>
          </a:p>
        </p:txBody>
      </p:sp>
      <p:sp>
        <p:nvSpPr>
          <p:cNvPr id="20" name="TextBox 19"/>
          <p:cNvSpPr txBox="1"/>
          <p:nvPr>
            <p:custDataLst>
              <p:tags r:id="rId6"/>
            </p:custDataLst>
          </p:nvPr>
        </p:nvSpPr>
        <p:spPr>
          <a:xfrm>
            <a:off x="4758241" y="4467060"/>
            <a:ext cx="4306511" cy="461665"/>
          </a:xfrm>
          <a:prstGeom prst="rect">
            <a:avLst/>
          </a:prstGeom>
          <a:noFill/>
        </p:spPr>
        <p:txBody>
          <a:bodyPr wrap="square" rtlCol="0">
            <a:spAutoFit/>
          </a:bodyPr>
          <a:lstStyle/>
          <a:p>
            <a:r>
              <a:rPr lang="en-US" sz="1200" dirty="0">
                <a:latin typeface="+mj-lt"/>
              </a:rPr>
              <a:t>Amputation at the metacarpophalangeal joint or through the proximal phalanx</a:t>
            </a:r>
          </a:p>
        </p:txBody>
      </p:sp>
      <p:sp>
        <p:nvSpPr>
          <p:cNvPr id="21" name="TextBox 20"/>
          <p:cNvSpPr txBox="1"/>
          <p:nvPr>
            <p:custDataLst>
              <p:tags r:id="rId7"/>
            </p:custDataLst>
          </p:nvPr>
        </p:nvSpPr>
        <p:spPr>
          <a:xfrm>
            <a:off x="5013970" y="3960556"/>
            <a:ext cx="4776619" cy="276999"/>
          </a:xfrm>
          <a:prstGeom prst="rect">
            <a:avLst/>
          </a:prstGeom>
          <a:noFill/>
        </p:spPr>
        <p:txBody>
          <a:bodyPr wrap="square" rtlCol="0">
            <a:spAutoFit/>
          </a:bodyPr>
          <a:lstStyle/>
          <a:p>
            <a:r>
              <a:rPr lang="en-US" sz="1200" dirty="0">
                <a:latin typeface="+mj-lt"/>
              </a:rPr>
              <a:t>Amputation at the distal joint or through the distal phalanx</a:t>
            </a:r>
          </a:p>
        </p:txBody>
      </p:sp>
      <p:sp>
        <p:nvSpPr>
          <p:cNvPr id="22" name="TextBox 21"/>
          <p:cNvSpPr txBox="1"/>
          <p:nvPr>
            <p:custDataLst>
              <p:tags r:id="rId8"/>
            </p:custDataLst>
          </p:nvPr>
        </p:nvSpPr>
        <p:spPr>
          <a:xfrm>
            <a:off x="4232374" y="2884827"/>
            <a:ext cx="269921" cy="338554"/>
          </a:xfrm>
          <a:prstGeom prst="rect">
            <a:avLst/>
          </a:prstGeom>
          <a:noFill/>
        </p:spPr>
        <p:txBody>
          <a:bodyPr wrap="square" rtlCol="0">
            <a:spAutoFit/>
          </a:bodyPr>
          <a:lstStyle/>
          <a:p>
            <a:r>
              <a:rPr lang="en-US" sz="1600" b="1" kern="0" dirty="0">
                <a:latin typeface="+mj-lt"/>
                <a:ea typeface="+mj-ea"/>
                <a:cs typeface="Times New Roman" panose="02020603050405020304" pitchFamily="18" charset="0"/>
              </a:rPr>
              <a:t>I</a:t>
            </a:r>
            <a:endParaRPr lang="en-US" sz="1600" b="1" dirty="0">
              <a:latin typeface="+mj-lt"/>
            </a:endParaRPr>
          </a:p>
        </p:txBody>
      </p:sp>
      <p:sp>
        <p:nvSpPr>
          <p:cNvPr id="18" name="Rectangle 17"/>
          <p:cNvSpPr/>
          <p:nvPr>
            <p:custDataLst>
              <p:tags r:id="rId9"/>
            </p:custDataLst>
          </p:nvPr>
        </p:nvSpPr>
        <p:spPr>
          <a:xfrm>
            <a:off x="5378676" y="2209852"/>
            <a:ext cx="1844657" cy="461665"/>
          </a:xfrm>
          <a:prstGeom prst="rect">
            <a:avLst/>
          </a:prstGeom>
        </p:spPr>
        <p:txBody>
          <a:bodyPr wrap="square">
            <a:spAutoFit/>
          </a:bodyPr>
          <a:lstStyle/>
          <a:p>
            <a:r>
              <a:rPr lang="en-US" sz="2400" kern="0" dirty="0">
                <a:latin typeface="+mj-lt"/>
                <a:ea typeface="+mj-ea"/>
                <a:cs typeface="Times New Roman" panose="02020603050405020304" pitchFamily="18" charset="0"/>
              </a:rPr>
              <a:t>Thumb</a:t>
            </a:r>
            <a:endParaRPr lang="en-US" sz="1350" dirty="0">
              <a:latin typeface="+mj-lt"/>
            </a:endParaRPr>
          </a:p>
        </p:txBody>
      </p:sp>
      <p:sp>
        <p:nvSpPr>
          <p:cNvPr id="13" name="Right Brace 12">
            <a:extLst>
              <a:ext uri="{FF2B5EF4-FFF2-40B4-BE49-F238E27FC236}">
                <a16:creationId xmlns:a16="http://schemas.microsoft.com/office/drawing/2014/main" id="{57F1B05E-4876-4D50-A007-EE8393F0B54C}"/>
              </a:ext>
            </a:extLst>
          </p:cNvPr>
          <p:cNvSpPr/>
          <p:nvPr>
            <p:custDataLst>
              <p:tags r:id="rId10"/>
            </p:custDataLst>
          </p:nvPr>
        </p:nvSpPr>
        <p:spPr bwMode="auto">
          <a:xfrm>
            <a:off x="4237208" y="3814942"/>
            <a:ext cx="742760" cy="597952"/>
          </a:xfrm>
          <a:prstGeom prst="rightBrace">
            <a:avLst>
              <a:gd name="adj1" fmla="val 8333"/>
              <a:gd name="adj2" fmla="val 51993"/>
            </a:avLst>
          </a:prstGeom>
          <a:noFill/>
          <a:ln w="25400" cap="flat" cmpd="sng" algn="ctr">
            <a:solidFill>
              <a:srgbClr val="2D2DB9"/>
            </a:solidFill>
            <a:prstDash val="solid"/>
            <a:headEnd type="none" w="sm" len="sm"/>
            <a:tailEnd type="non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79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Amputation of Finger II</a:t>
            </a:r>
          </a:p>
        </p:txBody>
      </p:sp>
      <p:pic>
        <p:nvPicPr>
          <p:cNvPr id="2051" name="Picture 3"/>
          <p:cNvPicPr>
            <a:picLocks noGrp="1" noChangeAspect="1" noChangeArrowheads="1"/>
          </p:cNvPicPr>
          <p:nvPr>
            <p:ph idx="1"/>
          </p:nvPr>
        </p:nvPicPr>
        <p:blipFill>
          <a:blip r:embed="rId12">
            <a:extLst>
              <a:ext uri="{28A0092B-C50C-407E-A947-70E740481C1C}">
                <a14:useLocalDpi xmlns:a14="http://schemas.microsoft.com/office/drawing/2010/main" val="0"/>
              </a:ext>
            </a:extLst>
          </a:blip>
          <a:stretch>
            <a:fillRect/>
          </a:stretch>
        </p:blipFill>
        <p:spPr bwMode="auto">
          <a:xfrm>
            <a:off x="127168" y="1921724"/>
            <a:ext cx="4290197"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36</a:t>
            </a:fld>
            <a:endParaRPr lang="en-US"/>
          </a:p>
        </p:txBody>
      </p:sp>
      <p:sp>
        <p:nvSpPr>
          <p:cNvPr id="8" name="Right Brace 7"/>
          <p:cNvSpPr/>
          <p:nvPr>
            <p:custDataLst>
              <p:tags r:id="rId3"/>
            </p:custDataLst>
          </p:nvPr>
        </p:nvSpPr>
        <p:spPr bwMode="auto">
          <a:xfrm>
            <a:off x="3670420" y="2589950"/>
            <a:ext cx="1803162" cy="890534"/>
          </a:xfrm>
          <a:prstGeom prst="rightBrace">
            <a:avLst>
              <a:gd name="adj1" fmla="val 8333"/>
              <a:gd name="adj2" fmla="val 59785"/>
            </a:avLst>
          </a:prstGeom>
          <a:ln>
            <a:solidFill>
              <a:srgbClr val="FFC000"/>
            </a:solidFill>
            <a:headEnd type="none" w="sm" len="sm"/>
            <a:tailEnd type="none" w="sm" len="sm"/>
          </a:ln>
        </p:spPr>
        <p:style>
          <a:lnRef idx="2">
            <a:schemeClr val="accent6"/>
          </a:lnRef>
          <a:fillRef idx="0">
            <a:schemeClr val="accent6"/>
          </a:fillRef>
          <a:effectRef idx="1">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imes New Roman" panose="02020603050405020304" pitchFamily="18" charset="0"/>
            </a:endParaRPr>
          </a:p>
        </p:txBody>
      </p:sp>
      <p:sp>
        <p:nvSpPr>
          <p:cNvPr id="11" name="Right Brace 10"/>
          <p:cNvSpPr/>
          <p:nvPr>
            <p:custDataLst>
              <p:tags r:id="rId4"/>
            </p:custDataLst>
          </p:nvPr>
        </p:nvSpPr>
        <p:spPr bwMode="auto">
          <a:xfrm>
            <a:off x="3421747" y="4143233"/>
            <a:ext cx="1304890" cy="910548"/>
          </a:xfrm>
          <a:prstGeom prst="rightBrace">
            <a:avLst/>
          </a:prstGeom>
          <a:ln>
            <a:solidFill>
              <a:srgbClr val="00B050"/>
            </a:solidFill>
            <a:headEnd type="none" w="sm" len="sm"/>
            <a:tailEnd type="none" w="sm" len="sm"/>
          </a:ln>
        </p:spPr>
        <p:style>
          <a:lnRef idx="2">
            <a:schemeClr val="accent6"/>
          </a:lnRef>
          <a:fillRef idx="0">
            <a:schemeClr val="accent6"/>
          </a:fillRef>
          <a:effectRef idx="1">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imes New Roman" panose="02020603050405020304" pitchFamily="18" charset="0"/>
            </a:endParaRPr>
          </a:p>
        </p:txBody>
      </p:sp>
      <p:sp>
        <p:nvSpPr>
          <p:cNvPr id="12" name="TextBox 11"/>
          <p:cNvSpPr txBox="1"/>
          <p:nvPr>
            <p:custDataLst>
              <p:tags r:id="rId5"/>
            </p:custDataLst>
          </p:nvPr>
        </p:nvSpPr>
        <p:spPr>
          <a:xfrm>
            <a:off x="5473582" y="2781864"/>
            <a:ext cx="3570005" cy="461665"/>
          </a:xfrm>
          <a:prstGeom prst="rect">
            <a:avLst/>
          </a:prstGeom>
          <a:noFill/>
        </p:spPr>
        <p:txBody>
          <a:bodyPr wrap="square" rtlCol="0">
            <a:spAutoFit/>
          </a:bodyPr>
          <a:lstStyle/>
          <a:p>
            <a:r>
              <a:rPr lang="en-US" sz="1200" dirty="0">
                <a:latin typeface="+mj-lt"/>
              </a:rPr>
              <a:t>Amputation through the long phalanx or at the distal joint</a:t>
            </a:r>
          </a:p>
        </p:txBody>
      </p:sp>
      <p:sp>
        <p:nvSpPr>
          <p:cNvPr id="13" name="TextBox 12"/>
          <p:cNvSpPr txBox="1"/>
          <p:nvPr>
            <p:custDataLst>
              <p:tags r:id="rId6"/>
            </p:custDataLst>
          </p:nvPr>
        </p:nvSpPr>
        <p:spPr>
          <a:xfrm>
            <a:off x="4820871" y="4385198"/>
            <a:ext cx="3177081" cy="461665"/>
          </a:xfrm>
          <a:prstGeom prst="rect">
            <a:avLst/>
          </a:prstGeom>
          <a:noFill/>
        </p:spPr>
        <p:txBody>
          <a:bodyPr wrap="square" rtlCol="0">
            <a:spAutoFit/>
          </a:bodyPr>
          <a:lstStyle/>
          <a:p>
            <a:r>
              <a:rPr lang="en-US" sz="1200" dirty="0">
                <a:latin typeface="+mj-lt"/>
              </a:rPr>
              <a:t>Amputation with metacarpal resection </a:t>
            </a:r>
          </a:p>
          <a:p>
            <a:r>
              <a:rPr lang="en-US" sz="1200" dirty="0">
                <a:latin typeface="+mj-lt"/>
              </a:rPr>
              <a:t>(more than one-half the bone lost)</a:t>
            </a:r>
          </a:p>
        </p:txBody>
      </p:sp>
      <p:sp>
        <p:nvSpPr>
          <p:cNvPr id="14" name="TextBox 13"/>
          <p:cNvSpPr txBox="1"/>
          <p:nvPr>
            <p:custDataLst>
              <p:tags r:id="rId7"/>
            </p:custDataLst>
          </p:nvPr>
        </p:nvSpPr>
        <p:spPr>
          <a:xfrm>
            <a:off x="5381795" y="3343225"/>
            <a:ext cx="3570005" cy="461665"/>
          </a:xfrm>
          <a:prstGeom prst="rect">
            <a:avLst/>
          </a:prstGeom>
          <a:noFill/>
        </p:spPr>
        <p:txBody>
          <a:bodyPr wrap="square" rtlCol="0">
            <a:spAutoFit/>
          </a:bodyPr>
          <a:lstStyle/>
          <a:p>
            <a:r>
              <a:rPr lang="en-US" sz="1200" dirty="0">
                <a:latin typeface="+mj-lt"/>
              </a:rPr>
              <a:t>Amputation without metacarpal resection, at the proximal interphalangeal joint or proximal thereto</a:t>
            </a:r>
          </a:p>
        </p:txBody>
      </p:sp>
      <p:sp>
        <p:nvSpPr>
          <p:cNvPr id="15" name="TextBox 14"/>
          <p:cNvSpPr txBox="1"/>
          <p:nvPr>
            <p:custDataLst>
              <p:tags r:id="rId8"/>
            </p:custDataLst>
          </p:nvPr>
        </p:nvSpPr>
        <p:spPr>
          <a:xfrm>
            <a:off x="3421747" y="1873424"/>
            <a:ext cx="366575" cy="338554"/>
          </a:xfrm>
          <a:prstGeom prst="rect">
            <a:avLst/>
          </a:prstGeom>
          <a:noFill/>
        </p:spPr>
        <p:txBody>
          <a:bodyPr wrap="square" rtlCol="0">
            <a:spAutoFit/>
          </a:bodyPr>
          <a:lstStyle/>
          <a:p>
            <a:r>
              <a:rPr lang="en-US" sz="1600" b="1" kern="0" dirty="0">
                <a:latin typeface="+mj-lt"/>
                <a:ea typeface="+mj-ea"/>
                <a:cs typeface="Times New Roman" panose="02020603050405020304" pitchFamily="18" charset="0"/>
              </a:rPr>
              <a:t>II</a:t>
            </a:r>
            <a:endParaRPr lang="en-US" sz="1600" b="1" dirty="0">
              <a:latin typeface="+mj-lt"/>
            </a:endParaRPr>
          </a:p>
        </p:txBody>
      </p:sp>
      <p:sp>
        <p:nvSpPr>
          <p:cNvPr id="10" name="Rectangle 9"/>
          <p:cNvSpPr/>
          <p:nvPr>
            <p:custDataLst>
              <p:tags r:id="rId9"/>
            </p:custDataLst>
          </p:nvPr>
        </p:nvSpPr>
        <p:spPr>
          <a:xfrm>
            <a:off x="6118624" y="2265005"/>
            <a:ext cx="2130204" cy="461665"/>
          </a:xfrm>
          <a:prstGeom prst="rect">
            <a:avLst/>
          </a:prstGeom>
        </p:spPr>
        <p:txBody>
          <a:bodyPr wrap="square">
            <a:spAutoFit/>
          </a:bodyPr>
          <a:lstStyle/>
          <a:p>
            <a:r>
              <a:rPr lang="en-US" sz="2400" dirty="0">
                <a:latin typeface="+mj-lt"/>
              </a:rPr>
              <a:t>Index Finger</a:t>
            </a:r>
          </a:p>
        </p:txBody>
      </p:sp>
      <p:sp>
        <p:nvSpPr>
          <p:cNvPr id="16" name="Right Brace 15">
            <a:extLst>
              <a:ext uri="{FF2B5EF4-FFF2-40B4-BE49-F238E27FC236}">
                <a16:creationId xmlns:a16="http://schemas.microsoft.com/office/drawing/2014/main" id="{F7D41220-E324-4860-904A-25A3A23C344D}"/>
              </a:ext>
            </a:extLst>
          </p:cNvPr>
          <p:cNvSpPr/>
          <p:nvPr>
            <p:custDataLst>
              <p:tags r:id="rId10"/>
            </p:custDataLst>
          </p:nvPr>
        </p:nvSpPr>
        <p:spPr bwMode="auto">
          <a:xfrm>
            <a:off x="3578633" y="3119214"/>
            <a:ext cx="1803162" cy="820395"/>
          </a:xfrm>
          <a:prstGeom prst="rightBrace">
            <a:avLst>
              <a:gd name="adj1" fmla="val 8333"/>
              <a:gd name="adj2" fmla="val 51993"/>
            </a:avLst>
          </a:prstGeom>
          <a:noFill/>
          <a:ln w="25400" cap="flat" cmpd="sng" algn="ctr">
            <a:solidFill>
              <a:srgbClr val="2D2DB9"/>
            </a:solidFill>
            <a:prstDash val="solid"/>
            <a:headEnd type="none" w="sm" len="sm"/>
            <a:tailEnd type="none" w="sm" len="sm"/>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8495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Amputation of Finger III, IV, and V</a:t>
            </a:r>
            <a:br>
              <a:rPr lang="en-US" dirty="0"/>
            </a:br>
            <a:endParaRPr lang="en-US" dirty="0"/>
          </a:p>
        </p:txBody>
      </p:sp>
      <p:pic>
        <p:nvPicPr>
          <p:cNvPr id="2051" name="Picture 3"/>
          <p:cNvPicPr>
            <a:picLocks noGrp="1" noChangeAspect="1" noChangeArrowheads="1"/>
          </p:cNvPicPr>
          <p:nvPr>
            <p:ph idx="1"/>
          </p:nvPr>
        </p:nvPicPr>
        <p:blipFill>
          <a:blip r:embed="rId12">
            <a:extLst>
              <a:ext uri="{28A0092B-C50C-407E-A947-70E740481C1C}">
                <a14:useLocalDpi xmlns:a14="http://schemas.microsoft.com/office/drawing/2010/main" val="0"/>
              </a:ext>
            </a:extLst>
          </a:blip>
          <a:stretch>
            <a:fillRect/>
          </a:stretch>
        </p:blipFill>
        <p:spPr bwMode="auto">
          <a:xfrm>
            <a:off x="115123" y="2283056"/>
            <a:ext cx="4290197"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37</a:t>
            </a:fld>
            <a:endParaRPr lang="en-US"/>
          </a:p>
        </p:txBody>
      </p:sp>
      <p:sp>
        <p:nvSpPr>
          <p:cNvPr id="11" name="Right Brace 10"/>
          <p:cNvSpPr/>
          <p:nvPr>
            <p:custDataLst>
              <p:tags r:id="rId3"/>
            </p:custDataLst>
          </p:nvPr>
        </p:nvSpPr>
        <p:spPr bwMode="auto">
          <a:xfrm>
            <a:off x="2964668" y="4550585"/>
            <a:ext cx="1850762" cy="738664"/>
          </a:xfrm>
          <a:prstGeom prst="rightBrace">
            <a:avLst>
              <a:gd name="adj1" fmla="val 8333"/>
              <a:gd name="adj2" fmla="val 45023"/>
            </a:avLst>
          </a:prstGeom>
          <a:ln>
            <a:solidFill>
              <a:srgbClr val="00B050"/>
            </a:solidFill>
            <a:headEnd type="none" w="sm" len="sm"/>
            <a:tailEnd type="none" w="sm" len="sm"/>
          </a:ln>
        </p:spPr>
        <p:style>
          <a:lnRef idx="2">
            <a:schemeClr val="accent6"/>
          </a:lnRef>
          <a:fillRef idx="0">
            <a:schemeClr val="accent6"/>
          </a:fillRef>
          <a:effectRef idx="1">
            <a:schemeClr val="accent6"/>
          </a:effectRef>
          <a:fontRef idx="minor">
            <a:schemeClr val="tx1"/>
          </a:fontRef>
        </p:style>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imes New Roman" panose="02020603050405020304" pitchFamily="18" charset="0"/>
            </a:endParaRPr>
          </a:p>
        </p:txBody>
      </p:sp>
      <p:sp>
        <p:nvSpPr>
          <p:cNvPr id="13" name="TextBox 12"/>
          <p:cNvSpPr txBox="1"/>
          <p:nvPr>
            <p:custDataLst>
              <p:tags r:id="rId4"/>
            </p:custDataLst>
          </p:nvPr>
        </p:nvSpPr>
        <p:spPr>
          <a:xfrm>
            <a:off x="4893619" y="4550585"/>
            <a:ext cx="3401493" cy="523220"/>
          </a:xfrm>
          <a:prstGeom prst="rect">
            <a:avLst/>
          </a:prstGeom>
          <a:noFill/>
        </p:spPr>
        <p:txBody>
          <a:bodyPr wrap="square" rtlCol="0">
            <a:spAutoFit/>
          </a:bodyPr>
          <a:lstStyle/>
          <a:p>
            <a:r>
              <a:rPr lang="en-US" sz="1400" dirty="0">
                <a:latin typeface="+mj-lt"/>
              </a:rPr>
              <a:t>Amputation with metacarpal resection </a:t>
            </a:r>
          </a:p>
          <a:p>
            <a:r>
              <a:rPr lang="en-US" sz="1400" dirty="0">
                <a:latin typeface="+mj-lt"/>
              </a:rPr>
              <a:t>(more than one-half the bone lost)</a:t>
            </a:r>
          </a:p>
        </p:txBody>
      </p:sp>
      <p:sp>
        <p:nvSpPr>
          <p:cNvPr id="14" name="TextBox 13"/>
          <p:cNvSpPr txBox="1"/>
          <p:nvPr>
            <p:custDataLst>
              <p:tags r:id="rId5"/>
            </p:custDataLst>
          </p:nvPr>
        </p:nvSpPr>
        <p:spPr>
          <a:xfrm>
            <a:off x="4893619" y="3502573"/>
            <a:ext cx="3719301" cy="738664"/>
          </a:xfrm>
          <a:prstGeom prst="rect">
            <a:avLst/>
          </a:prstGeom>
          <a:noFill/>
        </p:spPr>
        <p:txBody>
          <a:bodyPr wrap="square" rtlCol="0">
            <a:spAutoFit/>
          </a:bodyPr>
          <a:lstStyle/>
          <a:p>
            <a:pPr>
              <a:spcAft>
                <a:spcPts val="600"/>
              </a:spcAft>
            </a:pPr>
            <a:r>
              <a:rPr lang="en-US" sz="1400" dirty="0">
                <a:latin typeface="+mj-lt"/>
              </a:rPr>
              <a:t>Amputation without metacarpal resection, at the proximal interphalangeal joint or proximal thereto</a:t>
            </a:r>
          </a:p>
        </p:txBody>
      </p:sp>
      <p:sp>
        <p:nvSpPr>
          <p:cNvPr id="3" name="TextBox 2"/>
          <p:cNvSpPr txBox="1"/>
          <p:nvPr>
            <p:custDataLst>
              <p:tags r:id="rId6"/>
            </p:custDataLst>
          </p:nvPr>
        </p:nvSpPr>
        <p:spPr>
          <a:xfrm>
            <a:off x="2781380" y="2065556"/>
            <a:ext cx="366575" cy="307777"/>
          </a:xfrm>
          <a:prstGeom prst="rect">
            <a:avLst/>
          </a:prstGeom>
          <a:noFill/>
        </p:spPr>
        <p:txBody>
          <a:bodyPr wrap="square" rtlCol="0">
            <a:spAutoFit/>
          </a:bodyPr>
          <a:lstStyle/>
          <a:p>
            <a:r>
              <a:rPr lang="en-US" sz="1400" b="1" kern="0" dirty="0">
                <a:latin typeface="+mj-lt"/>
                <a:ea typeface="+mj-ea"/>
                <a:cs typeface="Times New Roman" panose="02020603050405020304" pitchFamily="18" charset="0"/>
              </a:rPr>
              <a:t>III</a:t>
            </a:r>
            <a:endParaRPr lang="en-US" sz="1400" b="1" dirty="0">
              <a:latin typeface="+mj-lt"/>
            </a:endParaRPr>
          </a:p>
        </p:txBody>
      </p:sp>
      <p:sp>
        <p:nvSpPr>
          <p:cNvPr id="15" name="TextBox 14"/>
          <p:cNvSpPr txBox="1"/>
          <p:nvPr>
            <p:custDataLst>
              <p:tags r:id="rId7"/>
            </p:custDataLst>
          </p:nvPr>
        </p:nvSpPr>
        <p:spPr>
          <a:xfrm>
            <a:off x="2260222" y="2291875"/>
            <a:ext cx="366575" cy="307777"/>
          </a:xfrm>
          <a:prstGeom prst="rect">
            <a:avLst/>
          </a:prstGeom>
          <a:noFill/>
        </p:spPr>
        <p:txBody>
          <a:bodyPr wrap="square" rtlCol="0">
            <a:spAutoFit/>
          </a:bodyPr>
          <a:lstStyle/>
          <a:p>
            <a:r>
              <a:rPr lang="en-US" sz="1400" b="1" kern="0" dirty="0">
                <a:latin typeface="+mj-lt"/>
                <a:ea typeface="+mj-ea"/>
                <a:cs typeface="Times New Roman" panose="02020603050405020304" pitchFamily="18" charset="0"/>
              </a:rPr>
              <a:t>IV</a:t>
            </a:r>
            <a:endParaRPr lang="en-US" sz="1400" b="1" dirty="0">
              <a:latin typeface="+mj-lt"/>
            </a:endParaRPr>
          </a:p>
        </p:txBody>
      </p:sp>
      <p:sp>
        <p:nvSpPr>
          <p:cNvPr id="17" name="TextBox 16"/>
          <p:cNvSpPr txBox="1"/>
          <p:nvPr>
            <p:custDataLst>
              <p:tags r:id="rId8"/>
            </p:custDataLst>
          </p:nvPr>
        </p:nvSpPr>
        <p:spPr>
          <a:xfrm>
            <a:off x="1892745" y="3156760"/>
            <a:ext cx="292108" cy="307777"/>
          </a:xfrm>
          <a:prstGeom prst="rect">
            <a:avLst/>
          </a:prstGeom>
          <a:noFill/>
        </p:spPr>
        <p:txBody>
          <a:bodyPr wrap="square" rtlCol="0">
            <a:spAutoFit/>
          </a:bodyPr>
          <a:lstStyle/>
          <a:p>
            <a:r>
              <a:rPr lang="en-US" sz="1400" b="1" kern="0" dirty="0">
                <a:effectLst>
                  <a:outerShdw blurRad="38100" dist="38100" dir="2700000" algn="tl">
                    <a:srgbClr val="C0C0C0"/>
                  </a:outerShdw>
                </a:effectLst>
                <a:latin typeface="+mj-lt"/>
                <a:ea typeface="+mj-ea"/>
                <a:cs typeface="Times New Roman" panose="02020603050405020304" pitchFamily="18" charset="0"/>
              </a:rPr>
              <a:t>V</a:t>
            </a:r>
            <a:endParaRPr lang="en-US" sz="1400" b="1" dirty="0">
              <a:latin typeface="+mj-lt"/>
            </a:endParaRPr>
          </a:p>
        </p:txBody>
      </p:sp>
      <p:sp>
        <p:nvSpPr>
          <p:cNvPr id="5" name="Rectangle 4"/>
          <p:cNvSpPr/>
          <p:nvPr>
            <p:custDataLst>
              <p:tags r:id="rId9"/>
            </p:custDataLst>
          </p:nvPr>
        </p:nvSpPr>
        <p:spPr>
          <a:xfrm>
            <a:off x="3779450" y="2158851"/>
            <a:ext cx="5304657" cy="830997"/>
          </a:xfrm>
          <a:prstGeom prst="rect">
            <a:avLst/>
          </a:prstGeom>
        </p:spPr>
        <p:txBody>
          <a:bodyPr wrap="none">
            <a:spAutoFit/>
          </a:bodyPr>
          <a:lstStyle/>
          <a:p>
            <a:r>
              <a:rPr lang="en-US" sz="2400" kern="0" dirty="0">
                <a:latin typeface="+mj-lt"/>
                <a:ea typeface="+mj-ea"/>
                <a:cs typeface="Times New Roman" panose="02020603050405020304" pitchFamily="18" charset="0"/>
              </a:rPr>
              <a:t>Middle (Long), Ring and Baby (Pinky)</a:t>
            </a:r>
          </a:p>
          <a:p>
            <a:r>
              <a:rPr lang="en-US" sz="2400" kern="0" dirty="0">
                <a:latin typeface="+mj-lt"/>
                <a:ea typeface="+mj-ea"/>
                <a:cs typeface="Times New Roman" panose="02020603050405020304" pitchFamily="18" charset="0"/>
              </a:rPr>
              <a:t>fingers</a:t>
            </a:r>
            <a:endParaRPr lang="en-US" sz="1350" dirty="0">
              <a:latin typeface="+mj-lt"/>
            </a:endParaRPr>
          </a:p>
        </p:txBody>
      </p:sp>
      <p:sp>
        <p:nvSpPr>
          <p:cNvPr id="16" name="Right Brace 15">
            <a:extLst>
              <a:ext uri="{FF2B5EF4-FFF2-40B4-BE49-F238E27FC236}">
                <a16:creationId xmlns:a16="http://schemas.microsoft.com/office/drawing/2014/main" id="{69BB68C6-95B4-4250-95D1-6FEB14FCC3BC}"/>
              </a:ext>
            </a:extLst>
          </p:cNvPr>
          <p:cNvSpPr/>
          <p:nvPr>
            <p:custDataLst>
              <p:tags r:id="rId10"/>
            </p:custDataLst>
          </p:nvPr>
        </p:nvSpPr>
        <p:spPr bwMode="auto">
          <a:xfrm>
            <a:off x="2964668" y="3327633"/>
            <a:ext cx="1850762" cy="803438"/>
          </a:xfrm>
          <a:prstGeom prst="rightBrace">
            <a:avLst>
              <a:gd name="adj1" fmla="val 8333"/>
              <a:gd name="adj2" fmla="val 51993"/>
            </a:avLst>
          </a:prstGeom>
          <a:noFill/>
          <a:ln w="38100" cap="flat" cmpd="sng" algn="ctr">
            <a:solidFill>
              <a:srgbClr val="2D2DB9"/>
            </a:solidFill>
            <a:prstDash val="solid"/>
            <a:headEnd type="none" w="sm" len="sm"/>
            <a:tailEnd type="none" w="sm" len="sm"/>
          </a:ln>
          <a:effectLst>
            <a:outerShdw blurRad="40000" dist="23000" dir="5400000" rotWithShape="0">
              <a:srgbClr val="000000">
                <a:alpha val="35000"/>
              </a:srgb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36091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Finger Disabilities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pPr>
            <a:r>
              <a:rPr lang="en-US" dirty="0"/>
              <a:t>DC’s 5126 – 5156: Multiple finger amputations at proximal interphalangeal joint or through the proximal phalange; and Single Finger amputations</a:t>
            </a:r>
          </a:p>
          <a:p>
            <a:pPr>
              <a:lnSpc>
                <a:spcPct val="110000"/>
              </a:lnSpc>
            </a:pPr>
            <a:endParaRPr lang="en-US" dirty="0"/>
          </a:p>
          <a:p>
            <a:pPr>
              <a:lnSpc>
                <a:spcPct val="110000"/>
              </a:lnSpc>
            </a:pPr>
            <a:r>
              <a:rPr lang="en-US" dirty="0"/>
              <a:t>DC’s 5216 – 5219:  Multiple finger amputations through long phalanges (rated as unfavorable </a:t>
            </a:r>
            <a:r>
              <a:rPr lang="en-US" dirty="0" err="1"/>
              <a:t>ankylosis</a:t>
            </a:r>
            <a:r>
              <a:rPr lang="en-US" dirty="0"/>
              <a:t>)</a:t>
            </a:r>
          </a:p>
          <a:p>
            <a:pPr>
              <a:lnSpc>
                <a:spcPct val="110000"/>
              </a:lnSpc>
            </a:pPr>
            <a:endParaRPr lang="en-US" dirty="0"/>
          </a:p>
          <a:p>
            <a:pPr>
              <a:lnSpc>
                <a:spcPct val="110000"/>
              </a:lnSpc>
            </a:pPr>
            <a:r>
              <a:rPr lang="en-US" dirty="0"/>
              <a:t>DC’s 5220 – 5223:  Multiple finger amputations at distal joint or through distal phalange (rated as favorable </a:t>
            </a:r>
            <a:r>
              <a:rPr lang="en-US" dirty="0" err="1"/>
              <a:t>ankylosis</a:t>
            </a:r>
            <a:r>
              <a:rPr lang="en-US" dirty="0"/>
              <a:t>)</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38</a:t>
            </a:fld>
            <a:endParaRPr lang="en-US"/>
          </a:p>
        </p:txBody>
      </p:sp>
    </p:spTree>
    <p:extLst>
      <p:ext uri="{BB962C8B-B14F-4D97-AF65-F5344CB8AC3E}">
        <p14:creationId xmlns:p14="http://schemas.microsoft.com/office/powerpoint/2010/main" val="305223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Finger Disabilities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pPr>
            <a:r>
              <a:rPr lang="en-US" dirty="0"/>
              <a:t>Evaluation of </a:t>
            </a:r>
            <a:r>
              <a:rPr lang="en-US" dirty="0" err="1"/>
              <a:t>ankylosis</a:t>
            </a:r>
            <a:r>
              <a:rPr lang="en-US" dirty="0"/>
              <a:t> or limitation of motion of single or multiple digits of the hand</a:t>
            </a:r>
          </a:p>
          <a:p>
            <a:pPr>
              <a:lnSpc>
                <a:spcPct val="110000"/>
              </a:lnSpc>
            </a:pPr>
            <a:r>
              <a:rPr lang="en-US" dirty="0"/>
              <a:t>The Rating Schedule provides specific directions for the fingers which can be found immediately following diagnostic code 5215</a:t>
            </a:r>
          </a:p>
          <a:p>
            <a:pPr>
              <a:lnSpc>
                <a:spcPct val="110000"/>
              </a:lnSpc>
            </a:pPr>
            <a:r>
              <a:rPr lang="en-US" dirty="0"/>
              <a:t>This section also defines favorable and unfavorable </a:t>
            </a:r>
            <a:r>
              <a:rPr lang="en-US" dirty="0" err="1"/>
              <a:t>ankylosis</a:t>
            </a:r>
            <a:r>
              <a:rPr lang="en-US" dirty="0"/>
              <a:t> </a:t>
            </a:r>
          </a:p>
          <a:p>
            <a:pPr>
              <a:lnSpc>
                <a:spcPct val="110000"/>
              </a:lnSpc>
            </a:pPr>
            <a:r>
              <a:rPr lang="en-US" dirty="0"/>
              <a:t>DC’s 5216-5223: Multiple finger disability with favorable, and  unfavorable </a:t>
            </a:r>
            <a:r>
              <a:rPr lang="en-US" dirty="0" err="1"/>
              <a:t>ankylosis</a:t>
            </a:r>
            <a:endParaRPr lang="en-US" dirty="0"/>
          </a:p>
          <a:p>
            <a:pPr>
              <a:lnSpc>
                <a:spcPct val="110000"/>
              </a:lnSpc>
            </a:pPr>
            <a:r>
              <a:rPr lang="en-US" dirty="0"/>
              <a:t>DC’s 5224-5230: Individual finger </a:t>
            </a:r>
            <a:r>
              <a:rPr lang="en-US" dirty="0" err="1"/>
              <a:t>ankylosis</a:t>
            </a:r>
            <a:r>
              <a:rPr lang="en-US" dirty="0"/>
              <a:t>, and Individual finger limitation of motion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39</a:t>
            </a:fld>
            <a:endParaRPr lang="en-US"/>
          </a:p>
        </p:txBody>
      </p:sp>
    </p:spTree>
    <p:extLst>
      <p:ext uri="{BB962C8B-B14F-4D97-AF65-F5344CB8AC3E}">
        <p14:creationId xmlns:p14="http://schemas.microsoft.com/office/powerpoint/2010/main" val="67650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884880"/>
            <a:ext cx="8229600" cy="3916363"/>
          </a:xfrm>
        </p:spPr>
        <p:txBody>
          <a:bodyPr>
            <a:noAutofit/>
          </a:bodyPr>
          <a:lstStyle/>
          <a:p>
            <a:pPr marL="344488" indent="-344488"/>
            <a:r>
              <a:rPr lang="en-US" cap="small" dirty="0"/>
              <a:t>38 CFR 4.62 Circulatory disturbances</a:t>
            </a:r>
            <a:endParaRPr lang="en-US" dirty="0"/>
          </a:p>
          <a:p>
            <a:pPr marL="344488" indent="-344488"/>
            <a:r>
              <a:rPr lang="en-US" cap="small" dirty="0"/>
              <a:t>38 CFR 4.63 Loss of use of hand or foot</a:t>
            </a:r>
            <a:endParaRPr lang="en-US" dirty="0"/>
          </a:p>
          <a:p>
            <a:pPr marL="344488" indent="-344488"/>
            <a:r>
              <a:rPr lang="en-US" cap="small" dirty="0"/>
              <a:t>38 CFR 4.66 Sacroiliac joint</a:t>
            </a:r>
            <a:endParaRPr lang="en-US" dirty="0"/>
          </a:p>
          <a:p>
            <a:pPr marL="344488" indent="-344488"/>
            <a:r>
              <a:rPr lang="en-US" cap="small" dirty="0"/>
              <a:t>38 CFR 4.68 Amputation rule</a:t>
            </a:r>
            <a:endParaRPr lang="en-US" dirty="0"/>
          </a:p>
          <a:p>
            <a:pPr marL="344488" indent="-344488"/>
            <a:r>
              <a:rPr lang="en-US" cap="small" dirty="0"/>
              <a:t>38CFR 4.69 Dominant hand</a:t>
            </a:r>
            <a:endParaRPr lang="en-US" dirty="0"/>
          </a:p>
          <a:p>
            <a:pPr marL="344488" indent="-344488"/>
            <a:r>
              <a:rPr lang="en-US" cap="small" dirty="0"/>
              <a:t>38 CFR 4.71 Measurement of </a:t>
            </a:r>
            <a:r>
              <a:rPr lang="en-US" cap="small" dirty="0" err="1"/>
              <a:t>ankylosis</a:t>
            </a:r>
            <a:r>
              <a:rPr lang="en-US" cap="small" dirty="0"/>
              <a:t> and joint motion</a:t>
            </a:r>
            <a:endParaRPr lang="en-US" dirty="0"/>
          </a:p>
          <a:p>
            <a:pPr marL="344488" indent="-344488"/>
            <a:r>
              <a:rPr lang="en-US" cap="small" dirty="0"/>
              <a:t>38 CFR 4.71a Schedule of Ratings-Musculoskeletal System</a:t>
            </a:r>
            <a:endParaRPr lang="en-US" dirty="0"/>
          </a:p>
          <a:p>
            <a:pPr marL="344488" indent="-344488"/>
            <a:r>
              <a:rPr lang="en-US" cap="small" dirty="0"/>
              <a:t>38 CFR 4.73 Schedule of Ratings-Muscle Injuries</a:t>
            </a:r>
            <a:endParaRPr lang="en-US" dirty="0"/>
          </a:p>
          <a:p>
            <a:pPr marL="344488" indent="-344488"/>
            <a:r>
              <a:rPr lang="en-US" cap="small" dirty="0"/>
              <a:t>M21-1, Part III, Subpart iv.3.D - Examination Reports</a:t>
            </a:r>
            <a:endParaRPr lang="en-US" dirty="0"/>
          </a:p>
          <a:p>
            <a:pPr marL="344488" indent="-344488"/>
            <a:r>
              <a:rPr lang="en-US" cap="small" dirty="0"/>
              <a:t>M21-1, Part III, Subpart iv, 4, A - Musculoskeletal Conditions </a:t>
            </a:r>
            <a:endParaRPr lang="en-US" dirty="0"/>
          </a:p>
          <a:p>
            <a:pPr marL="344488" indent="-344488"/>
            <a:r>
              <a:rPr lang="en-US" cap="small" dirty="0"/>
              <a:t>M21-1, Part III, Subpart iv, 6, D - </a:t>
            </a:r>
            <a:r>
              <a:rPr lang="en-US" cap="small" dirty="0" err="1"/>
              <a:t>Codesheet</a:t>
            </a:r>
            <a:r>
              <a:rPr lang="en-US" cap="small" dirty="0"/>
              <a:t> Section</a:t>
            </a:r>
            <a:endParaRPr lang="en-US" dirty="0"/>
          </a:p>
          <a:p>
            <a:pPr marL="344488" indent="-344488"/>
            <a:r>
              <a:rPr lang="en-US" cap="small" dirty="0"/>
              <a:t>Jones v. </a:t>
            </a:r>
            <a:r>
              <a:rPr lang="en-US" cap="small" dirty="0" err="1"/>
              <a:t>Principi</a:t>
            </a:r>
            <a:r>
              <a:rPr lang="en-US" cap="small" dirty="0"/>
              <a:t> - No. 01-291 August 26, 2004</a:t>
            </a: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Evaluating Non-Amputation</a:t>
            </a:r>
            <a:br>
              <a:rPr lang="en-US" altLang="en-US" dirty="0"/>
            </a:br>
            <a:r>
              <a:rPr lang="en-US" altLang="en-US" dirty="0"/>
              <a:t>  Disabilities of the Upper Extremities</a:t>
            </a:r>
            <a:endParaRPr lang="en-US" dirty="0"/>
          </a:p>
        </p:txBody>
      </p:sp>
      <p:sp>
        <p:nvSpPr>
          <p:cNvPr id="3" name="Content Placeholder 2"/>
          <p:cNvSpPr>
            <a:spLocks noGrp="1"/>
          </p:cNvSpPr>
          <p:nvPr>
            <p:ph idx="1"/>
            <p:custDataLst>
              <p:tags r:id="rId2"/>
            </p:custDataLst>
          </p:nvPr>
        </p:nvSpPr>
        <p:spPr>
          <a:xfrm>
            <a:off x="457200" y="2057400"/>
            <a:ext cx="8229600" cy="2229465"/>
          </a:xfrm>
        </p:spPr>
        <p:txBody>
          <a:bodyPr>
            <a:normAutofit fontScale="77500" lnSpcReduction="20000"/>
          </a:bodyPr>
          <a:lstStyle/>
          <a:p>
            <a:pPr marL="233363" indent="-233363">
              <a:lnSpc>
                <a:spcPct val="110000"/>
              </a:lnSpc>
              <a:buClr>
                <a:schemeClr val="tx1"/>
              </a:buClr>
              <a:buFont typeface="Arial" panose="020B0604020202020204" pitchFamily="34" charset="0"/>
              <a:buChar char="•"/>
            </a:pPr>
            <a:r>
              <a:rPr lang="en-US" sz="2200" dirty="0">
                <a:latin typeface="+mj-lt"/>
              </a:rPr>
              <a:t>We must determine which extremity is dominant</a:t>
            </a:r>
          </a:p>
          <a:p>
            <a:pPr marL="233363" indent="-233363">
              <a:lnSpc>
                <a:spcPct val="110000"/>
              </a:lnSpc>
              <a:buClr>
                <a:schemeClr val="tx1"/>
              </a:buClr>
              <a:buFont typeface="Arial" panose="020B0604020202020204" pitchFamily="34" charset="0"/>
              <a:buChar char="•"/>
            </a:pPr>
            <a:r>
              <a:rPr lang="en-US" sz="2200" dirty="0">
                <a:latin typeface="+mj-lt"/>
              </a:rPr>
              <a:t>Favorable vs. Unfavorable </a:t>
            </a:r>
            <a:r>
              <a:rPr lang="en-US" sz="2200" dirty="0" err="1">
                <a:latin typeface="+mj-lt"/>
              </a:rPr>
              <a:t>ankylosis</a:t>
            </a:r>
            <a:endParaRPr lang="en-US" sz="2200" dirty="0">
              <a:latin typeface="+mj-lt"/>
            </a:endParaRPr>
          </a:p>
          <a:p>
            <a:pPr marL="233363" indent="-233363">
              <a:lnSpc>
                <a:spcPct val="110000"/>
              </a:lnSpc>
              <a:buClr>
                <a:schemeClr val="tx1"/>
              </a:buClr>
              <a:buFont typeface="Arial" panose="020B0604020202020204" pitchFamily="34" charset="0"/>
              <a:buChar char="•"/>
            </a:pPr>
            <a:r>
              <a:rPr lang="en-US" sz="2200" dirty="0">
                <a:latin typeface="+mj-lt"/>
              </a:rPr>
              <a:t>Select the diagnostic code that best describes the level of impairment</a:t>
            </a:r>
          </a:p>
          <a:p>
            <a:pPr marL="233363" indent="-233363">
              <a:lnSpc>
                <a:spcPct val="110000"/>
              </a:lnSpc>
              <a:buClr>
                <a:schemeClr val="tx1"/>
              </a:buClr>
              <a:buFont typeface="Arial" panose="020B0604020202020204" pitchFamily="34" charset="0"/>
              <a:buChar char="•"/>
            </a:pPr>
            <a:r>
              <a:rPr lang="en-US" sz="2200" dirty="0">
                <a:latin typeface="+mj-lt"/>
              </a:rPr>
              <a:t>Shoulder disabilities may be evaluated under:</a:t>
            </a:r>
          </a:p>
          <a:p>
            <a:pPr marL="457200" lvl="1" indent="-223838">
              <a:lnSpc>
                <a:spcPct val="110000"/>
              </a:lnSpc>
              <a:spcAft>
                <a:spcPts val="600"/>
              </a:spcAft>
              <a:buClr>
                <a:schemeClr val="tx1"/>
              </a:buClr>
            </a:pPr>
            <a:r>
              <a:rPr lang="en-US" sz="1900" dirty="0">
                <a:latin typeface="+mj-lt"/>
                <a:cs typeface="Times New Roman" panose="02020603050405020304" pitchFamily="18" charset="0"/>
              </a:rPr>
              <a:t>DC 5200 – </a:t>
            </a:r>
            <a:r>
              <a:rPr lang="en-US" sz="1900" dirty="0" err="1">
                <a:latin typeface="+mj-lt"/>
                <a:cs typeface="Times New Roman" panose="02020603050405020304" pitchFamily="18" charset="0"/>
              </a:rPr>
              <a:t>ankylosis</a:t>
            </a:r>
            <a:r>
              <a:rPr lang="en-US" sz="1900" dirty="0">
                <a:latin typeface="+mj-lt"/>
                <a:cs typeface="Times New Roman" panose="02020603050405020304" pitchFamily="18" charset="0"/>
              </a:rPr>
              <a:t> of </a:t>
            </a:r>
            <a:r>
              <a:rPr lang="en-US" sz="1900" dirty="0" err="1">
                <a:latin typeface="+mj-lt"/>
                <a:cs typeface="Times New Roman" panose="02020603050405020304" pitchFamily="18" charset="0"/>
              </a:rPr>
              <a:t>scapulohumeral</a:t>
            </a:r>
            <a:r>
              <a:rPr lang="en-US" sz="1900" dirty="0">
                <a:latin typeface="+mj-lt"/>
                <a:cs typeface="Times New Roman" panose="02020603050405020304" pitchFamily="18" charset="0"/>
              </a:rPr>
              <a:t> articulation, or</a:t>
            </a:r>
          </a:p>
          <a:p>
            <a:pPr marL="457200" lvl="1" indent="-223838">
              <a:lnSpc>
                <a:spcPct val="110000"/>
              </a:lnSpc>
              <a:spcAft>
                <a:spcPts val="600"/>
              </a:spcAft>
              <a:buClr>
                <a:schemeClr val="tx1"/>
              </a:buClr>
            </a:pPr>
            <a:r>
              <a:rPr lang="en-US" sz="1900" dirty="0">
                <a:latin typeface="+mj-lt"/>
                <a:cs typeface="Times New Roman" panose="02020603050405020304" pitchFamily="18" charset="0"/>
              </a:rPr>
              <a:t>DC 5201 – limitation of motion of arm</a:t>
            </a:r>
          </a:p>
          <a:p>
            <a:pPr marL="233363" indent="-233363">
              <a:lnSpc>
                <a:spcPct val="110000"/>
              </a:lnSpc>
              <a:buClr>
                <a:schemeClr val="tx1"/>
              </a:buClr>
              <a:buFont typeface="Arial" panose="020B0604020202020204" pitchFamily="34" charset="0"/>
              <a:buChar char="•"/>
            </a:pPr>
            <a:r>
              <a:rPr lang="en-US" sz="2200" dirty="0" err="1">
                <a:latin typeface="+mj-lt"/>
              </a:rPr>
              <a:t>Humerus</a:t>
            </a:r>
            <a:r>
              <a:rPr lang="en-US" sz="2200" dirty="0">
                <a:latin typeface="+mj-lt"/>
              </a:rPr>
              <a:t>, Clavicle or Scapula, Wrist and the Arm DC 5202 –  5215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40</a:t>
            </a:fld>
            <a:endParaRPr lang="en-US"/>
          </a:p>
        </p:txBody>
      </p:sp>
      <p:sp>
        <p:nvSpPr>
          <p:cNvPr id="5" name="TextBox 4">
            <a:extLst>
              <a:ext uri="{FF2B5EF4-FFF2-40B4-BE49-F238E27FC236}">
                <a16:creationId xmlns:a16="http://schemas.microsoft.com/office/drawing/2014/main" id="{9A46396D-3CC1-4CEC-BABF-017523F6EBAE}"/>
              </a:ext>
            </a:extLst>
          </p:cNvPr>
          <p:cNvSpPr txBox="1"/>
          <p:nvPr>
            <p:custDataLst>
              <p:tags r:id="rId4"/>
            </p:custDataLst>
          </p:nvPr>
        </p:nvSpPr>
        <p:spPr>
          <a:xfrm>
            <a:off x="447368" y="5259927"/>
            <a:ext cx="8239432" cy="677108"/>
          </a:xfrm>
          <a:prstGeom prst="rect">
            <a:avLst/>
          </a:prstGeom>
          <a:noFill/>
        </p:spPr>
        <p:txBody>
          <a:bodyPr wrap="square" rtlCol="0">
            <a:spAutoFit/>
          </a:bodyPr>
          <a:lstStyle/>
          <a:p>
            <a:r>
              <a:rPr lang="en-US" sz="2000" dirty="0"/>
              <a:t>Note: </a:t>
            </a:r>
            <a:r>
              <a:rPr lang="en-US" dirty="0"/>
              <a:t>Under 5201, limitation of motion can be either shoulder forward elevation plane or the shoulder abduction plane.  </a:t>
            </a:r>
          </a:p>
        </p:txBody>
      </p:sp>
    </p:spTree>
    <p:extLst>
      <p:ext uri="{BB962C8B-B14F-4D97-AF65-F5344CB8AC3E}">
        <p14:creationId xmlns:p14="http://schemas.microsoft.com/office/powerpoint/2010/main" val="2657944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Muscle Injury Considerations</a:t>
            </a:r>
            <a:endParaRPr lang="en-US" dirty="0"/>
          </a:p>
        </p:txBody>
      </p:sp>
      <p:sp>
        <p:nvSpPr>
          <p:cNvPr id="3" name="Content Placeholder 2"/>
          <p:cNvSpPr>
            <a:spLocks noGrp="1"/>
          </p:cNvSpPr>
          <p:nvPr>
            <p:ph idx="1"/>
            <p:custDataLst>
              <p:tags r:id="rId2"/>
            </p:custDataLst>
          </p:nvPr>
        </p:nvSpPr>
        <p:spPr>
          <a:xfrm>
            <a:off x="457200" y="2057401"/>
            <a:ext cx="8229600" cy="3202858"/>
          </a:xfrm>
        </p:spPr>
        <p:txBody>
          <a:bodyPr>
            <a:normAutofit lnSpcReduction="10000"/>
          </a:bodyPr>
          <a:lstStyle/>
          <a:p>
            <a:pPr marL="233363" indent="-233363"/>
            <a:r>
              <a:rPr lang="en-US" dirty="0"/>
              <a:t>These ratings can be difficult, because the injuries that cause damage to muscles can also damage bones and nerves.</a:t>
            </a:r>
          </a:p>
          <a:p>
            <a:pPr marL="233363" lvl="0" indent="-233363"/>
            <a:r>
              <a:rPr lang="en-US" dirty="0"/>
              <a:t>38 CFR 4.55 Combined Rating for Muscle injuries</a:t>
            </a:r>
          </a:p>
          <a:p>
            <a:pPr marL="233363" indent="-233363"/>
            <a:r>
              <a:rPr lang="en-US" dirty="0"/>
              <a:t>Diagnostic Codes;</a:t>
            </a:r>
          </a:p>
          <a:p>
            <a:pPr marL="457200" lvl="1" indent="-223838"/>
            <a:r>
              <a:rPr lang="en-US" dirty="0"/>
              <a:t>Shoulder DC 5301 - 5304</a:t>
            </a:r>
          </a:p>
          <a:p>
            <a:pPr marL="457200" lvl="1" indent="-223838"/>
            <a:r>
              <a:rPr lang="en-US" dirty="0"/>
              <a:t>Elbow DC 5305 &amp; 5306</a:t>
            </a:r>
          </a:p>
          <a:p>
            <a:pPr marL="457200" lvl="1" indent="-223838"/>
            <a:r>
              <a:rPr lang="en-US" dirty="0"/>
              <a:t>Forearm and Hand DC 5307 - 5309</a:t>
            </a:r>
          </a:p>
          <a:p>
            <a:pPr marL="457200" lvl="1" indent="-223838"/>
            <a:r>
              <a:rPr lang="en-US" dirty="0"/>
              <a:t>Torso and Neck DC 5319  - 5323</a:t>
            </a:r>
          </a:p>
          <a:p>
            <a:pPr marL="457200" lvl="1" indent="-223838"/>
            <a:r>
              <a:rPr lang="en-US" dirty="0"/>
              <a:t>Miscellaneous 5324 – 5329 (hernias, neoplasm, etc.)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41</a:t>
            </a:fld>
            <a:endParaRPr lang="en-US"/>
          </a:p>
        </p:txBody>
      </p:sp>
      <p:sp>
        <p:nvSpPr>
          <p:cNvPr id="5" name="TextBox 4"/>
          <p:cNvSpPr txBox="1"/>
          <p:nvPr>
            <p:custDataLst>
              <p:tags r:id="rId4"/>
            </p:custDataLst>
          </p:nvPr>
        </p:nvSpPr>
        <p:spPr>
          <a:xfrm>
            <a:off x="457200" y="5437162"/>
            <a:ext cx="8253524" cy="400110"/>
          </a:xfrm>
          <a:prstGeom prst="rect">
            <a:avLst/>
          </a:prstGeom>
          <a:noFill/>
        </p:spPr>
        <p:txBody>
          <a:bodyPr wrap="square" rtlCol="0">
            <a:spAutoFit/>
          </a:bodyPr>
          <a:lstStyle/>
          <a:p>
            <a:pPr>
              <a:spcAft>
                <a:spcPts val="600"/>
              </a:spcAft>
            </a:pPr>
            <a:r>
              <a:rPr lang="en-US" sz="2000" kern="0" dirty="0">
                <a:latin typeface="+mj-lt"/>
                <a:cs typeface="Times New Roman" panose="02020603050405020304" pitchFamily="18" charset="0"/>
              </a:rPr>
              <a:t>Note: </a:t>
            </a:r>
            <a:r>
              <a:rPr lang="en-US" kern="0" dirty="0">
                <a:latin typeface="+mj-lt"/>
                <a:cs typeface="Times New Roman" panose="02020603050405020304" pitchFamily="18" charset="0"/>
              </a:rPr>
              <a:t>38 CFR 4.14 (rules of pyramiding) must be considered</a:t>
            </a:r>
            <a:endParaRPr lang="en-US" dirty="0">
              <a:latin typeface="+mj-lt"/>
            </a:endParaRPr>
          </a:p>
        </p:txBody>
      </p:sp>
    </p:spTree>
    <p:extLst>
      <p:ext uri="{BB962C8B-B14F-4D97-AF65-F5344CB8AC3E}">
        <p14:creationId xmlns:p14="http://schemas.microsoft.com/office/powerpoint/2010/main" val="3356310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Muscle Injury Considerations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latin typeface="+mj-lt"/>
              </a:rPr>
              <a:t>38 CFR 4.56 Evaluation of Muscle disabilities</a:t>
            </a:r>
          </a:p>
          <a:p>
            <a:pPr marL="457200" lvl="1" indent="-223838"/>
            <a:r>
              <a:rPr lang="en-US" dirty="0">
                <a:latin typeface="+mj-lt"/>
                <a:cs typeface="Times New Roman" panose="02020603050405020304" pitchFamily="18" charset="0"/>
              </a:rPr>
              <a:t>Rate an open comminuted fracture with muscle or tendon damage as a severe injury of the muscle group involved. </a:t>
            </a:r>
          </a:p>
          <a:p>
            <a:pPr marL="457200" lvl="1" indent="-223838"/>
            <a:r>
              <a:rPr lang="en-US" dirty="0">
                <a:latin typeface="+mj-lt"/>
                <a:cs typeface="Times New Roman" panose="02020603050405020304" pitchFamily="18" charset="0"/>
              </a:rPr>
              <a:t>Unless evidence establishes that the muscle damage is minimal, for locations such as in the wrist.</a:t>
            </a:r>
          </a:p>
          <a:p>
            <a:pPr marL="457200" lvl="1" indent="-223838"/>
            <a:r>
              <a:rPr lang="en-US" dirty="0">
                <a:latin typeface="+mj-lt"/>
                <a:cs typeface="Times New Roman" panose="02020603050405020304" pitchFamily="18" charset="0"/>
              </a:rPr>
              <a:t>A through-and-through injury with muscle damage shall be evaluated as no less than a moderate injury for each group of muscles damaged.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42</a:t>
            </a:fld>
            <a:endParaRPr lang="en-US"/>
          </a:p>
        </p:txBody>
      </p:sp>
    </p:spTree>
    <p:extLst>
      <p:ext uri="{BB962C8B-B14F-4D97-AF65-F5344CB8AC3E}">
        <p14:creationId xmlns:p14="http://schemas.microsoft.com/office/powerpoint/2010/main" val="817036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Cardinal Signs of Muscle Disability</a:t>
            </a:r>
          </a:p>
        </p:txBody>
      </p:sp>
      <p:sp>
        <p:nvSpPr>
          <p:cNvPr id="3" name="Content Placeholder 2"/>
          <p:cNvSpPr>
            <a:spLocks noGrp="1"/>
          </p:cNvSpPr>
          <p:nvPr>
            <p:ph idx="1"/>
            <p:custDataLst>
              <p:tags r:id="rId2"/>
            </p:custDataLst>
          </p:nvPr>
        </p:nvSpPr>
        <p:spPr>
          <a:xfrm>
            <a:off x="457200" y="2057400"/>
            <a:ext cx="3741174" cy="3916363"/>
          </a:xfrm>
        </p:spPr>
        <p:txBody>
          <a:bodyPr>
            <a:normAutofit/>
          </a:bodyPr>
          <a:lstStyle/>
          <a:p>
            <a:r>
              <a:rPr lang="en-US" dirty="0"/>
              <a:t>Loss of power</a:t>
            </a:r>
          </a:p>
          <a:p>
            <a:r>
              <a:rPr lang="en-US" dirty="0"/>
              <a:t>Weakness</a:t>
            </a:r>
          </a:p>
          <a:p>
            <a:r>
              <a:rPr lang="en-US" dirty="0"/>
              <a:t>Lowered threshold of fatigue</a:t>
            </a:r>
          </a:p>
          <a:p>
            <a:r>
              <a:rPr lang="en-US" dirty="0"/>
              <a:t>Fatigue-pain</a:t>
            </a:r>
          </a:p>
          <a:p>
            <a:r>
              <a:rPr lang="en-US" dirty="0"/>
              <a:t>Impairment of coordination</a:t>
            </a:r>
          </a:p>
          <a:p>
            <a:r>
              <a:rPr lang="en-US" dirty="0"/>
              <a:t>Uncertainty of movement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43</a:t>
            </a:fld>
            <a:endParaRPr lang="en-US"/>
          </a:p>
        </p:txBody>
      </p:sp>
      <p:sp>
        <p:nvSpPr>
          <p:cNvPr id="5" name="TextBox 4"/>
          <p:cNvSpPr txBox="1"/>
          <p:nvPr>
            <p:custDataLst>
              <p:tags r:id="rId4"/>
            </p:custDataLst>
          </p:nvPr>
        </p:nvSpPr>
        <p:spPr>
          <a:xfrm>
            <a:off x="4390417" y="2057400"/>
            <a:ext cx="4218468" cy="2431435"/>
          </a:xfrm>
          <a:prstGeom prst="rect">
            <a:avLst/>
          </a:prstGeom>
          <a:noFill/>
        </p:spPr>
        <p:txBody>
          <a:bodyPr wrap="square" rtlCol="0">
            <a:spAutoFit/>
          </a:bodyPr>
          <a:lstStyle/>
          <a:p>
            <a:pPr marL="233363" indent="-233363" fontAlgn="base">
              <a:spcAft>
                <a:spcPts val="600"/>
              </a:spcAft>
              <a:buClr>
                <a:schemeClr val="tx1"/>
              </a:buClr>
              <a:buFont typeface="Arial" panose="020B0604020202020204" pitchFamily="34" charset="0"/>
              <a:buChar char="•"/>
            </a:pPr>
            <a:r>
              <a:rPr lang="en-US" sz="2000" kern="0" dirty="0">
                <a:latin typeface="+mj-lt"/>
                <a:cs typeface="Times New Roman" panose="02020603050405020304" pitchFamily="18" charset="0"/>
              </a:rPr>
              <a:t>DC’s 5301 – 5323 are used to rate muscle disabilities with the following classifications:</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Slight</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Moderate</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Moderately Severe</a:t>
            </a:r>
          </a:p>
          <a:p>
            <a:pPr lvl="1" indent="-223838" fontAlgn="base">
              <a:spcAft>
                <a:spcPts val="600"/>
              </a:spcAft>
              <a:buClr>
                <a:schemeClr val="tx1"/>
              </a:buClr>
              <a:buFont typeface="Arial" panose="020B0604020202020204" pitchFamily="34" charset="0"/>
              <a:buChar char="•"/>
            </a:pPr>
            <a:r>
              <a:rPr lang="en-US" kern="0" dirty="0">
                <a:latin typeface="+mj-lt"/>
                <a:cs typeface="Times New Roman" panose="02020603050405020304" pitchFamily="18" charset="0"/>
              </a:rPr>
              <a:t>Severe</a:t>
            </a:r>
          </a:p>
        </p:txBody>
      </p:sp>
    </p:spTree>
    <p:extLst>
      <p:ext uri="{BB962C8B-B14F-4D97-AF65-F5344CB8AC3E}">
        <p14:creationId xmlns:p14="http://schemas.microsoft.com/office/powerpoint/2010/main" val="2812071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Practical Exercise!</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344488" indent="-344488"/>
            <a:r>
              <a:rPr lang="en-US" dirty="0"/>
              <a:t>Complete Exercise in Handout!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44</a:t>
            </a:fld>
            <a:endParaRPr lang="en-US"/>
          </a:p>
        </p:txBody>
      </p:sp>
    </p:spTree>
    <p:extLst>
      <p:ext uri="{BB962C8B-B14F-4D97-AF65-F5344CB8AC3E}">
        <p14:creationId xmlns:p14="http://schemas.microsoft.com/office/powerpoint/2010/main" val="1323841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C97A-0EC4-4581-ADCE-4C10182E4136}"/>
              </a:ext>
            </a:extLst>
          </p:cNvPr>
          <p:cNvSpPr>
            <a:spLocks noGrp="1"/>
          </p:cNvSpPr>
          <p:nvPr>
            <p:ph type="title"/>
            <p:custDataLst>
              <p:tags r:id="rId1"/>
            </p:custDataLst>
          </p:nvPr>
        </p:nvSpPr>
        <p:spPr>
          <a:xfrm>
            <a:off x="0" y="2885568"/>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3B3AC02F-6B2A-41AD-80F2-F54795EBF5A8}"/>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45</a:t>
            </a:fld>
            <a:endParaRPr lang="en-US" dirty="0"/>
          </a:p>
        </p:txBody>
      </p:sp>
    </p:spTree>
    <p:extLst>
      <p:ext uri="{BB962C8B-B14F-4D97-AF65-F5344CB8AC3E}">
        <p14:creationId xmlns:p14="http://schemas.microsoft.com/office/powerpoint/2010/main" val="847437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04AEBF-AD34-4930-9EBB-201414993B85}"/>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99987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Evaluation Considerations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Functional Loss (38 CFR 4.40)</a:t>
            </a:r>
          </a:p>
          <a:p>
            <a:pPr marL="233363" indent="-233363"/>
            <a:r>
              <a:rPr lang="en-US" dirty="0"/>
              <a:t>DeLuca v. Brown, 1995: </a:t>
            </a:r>
          </a:p>
          <a:p>
            <a:pPr marL="457200" lvl="1" indent="-223838"/>
            <a:r>
              <a:rPr lang="en-US" dirty="0"/>
              <a:t>Requires we consider not only limitation of motion, but also:</a:t>
            </a:r>
          </a:p>
          <a:p>
            <a:pPr marL="690563" lvl="2" indent="-233363"/>
            <a:r>
              <a:rPr lang="en-US" dirty="0"/>
              <a:t>weakened movement,</a:t>
            </a:r>
          </a:p>
          <a:p>
            <a:pPr marL="690563" lvl="2" indent="-233363"/>
            <a:r>
              <a:rPr lang="en-US" dirty="0"/>
              <a:t>excess fatigability,</a:t>
            </a:r>
          </a:p>
          <a:p>
            <a:pPr marL="690563" lvl="2" indent="-233363"/>
            <a:r>
              <a:rPr lang="en-US" dirty="0"/>
              <a:t>incoordination, &amp;</a:t>
            </a:r>
          </a:p>
          <a:p>
            <a:pPr marL="690563" lvl="2" indent="-233363"/>
            <a:r>
              <a:rPr lang="en-US" dirty="0"/>
              <a:t>pain</a:t>
            </a:r>
          </a:p>
          <a:p>
            <a:pPr marL="457200" lvl="1" indent="-173038"/>
            <a:r>
              <a:rPr lang="en-US" dirty="0"/>
              <a:t>when evaluating these disabilities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256418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Evaluation Considerations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Mitchell v. Shinseki (2011):</a:t>
            </a:r>
          </a:p>
          <a:p>
            <a:pPr marL="344488" indent="-344488"/>
            <a:endParaRPr lang="en-US" dirty="0"/>
          </a:p>
          <a:p>
            <a:pPr marL="233363" indent="-233363"/>
            <a:r>
              <a:rPr lang="en-US" dirty="0"/>
              <a:t>The examiners should indicate if pain could significantly limit functional ability during flare-ups or repeated use over time.</a:t>
            </a:r>
          </a:p>
          <a:p>
            <a:pPr marL="233363" indent="-233363"/>
            <a:endParaRPr lang="en-US" dirty="0"/>
          </a:p>
          <a:p>
            <a:pPr marL="233363" indent="-233363"/>
            <a:r>
              <a:rPr lang="en-US" dirty="0"/>
              <a:t>They should express this in degrees of additional range of motion lost due to pain on use or during flare-ups.</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336086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38 CFR 4.45 Exams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Examiners should provide history and objective findings, as well as findings of:</a:t>
            </a:r>
          </a:p>
          <a:p>
            <a:pPr marL="233363" indent="-233363"/>
            <a:r>
              <a:rPr lang="en-US" dirty="0"/>
              <a:t>Less movement than normal</a:t>
            </a:r>
          </a:p>
          <a:p>
            <a:pPr marL="233363" indent="-233363"/>
            <a:r>
              <a:rPr lang="en-US" dirty="0"/>
              <a:t>More movement than normal</a:t>
            </a:r>
          </a:p>
          <a:p>
            <a:pPr marL="233363" indent="-233363"/>
            <a:r>
              <a:rPr lang="en-US" dirty="0"/>
              <a:t>Weakened movement</a:t>
            </a:r>
          </a:p>
          <a:p>
            <a:pPr marL="233363" indent="-233363"/>
            <a:r>
              <a:rPr lang="en-US" dirty="0"/>
              <a:t>Excess fatigability</a:t>
            </a:r>
          </a:p>
          <a:p>
            <a:pPr marL="233363" indent="-233363"/>
            <a:r>
              <a:rPr lang="en-US" dirty="0"/>
              <a:t>Incoordination</a:t>
            </a:r>
          </a:p>
          <a:p>
            <a:pPr marL="233363" indent="-233363"/>
            <a:r>
              <a:rPr lang="en-US" dirty="0"/>
              <a:t>Pain on movement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231484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Major Joints</a:t>
            </a:r>
            <a:endParaRPr lang="en-US" dirty="0"/>
          </a:p>
        </p:txBody>
      </p:sp>
      <p:sp>
        <p:nvSpPr>
          <p:cNvPr id="3" name="Content Placeholder 2"/>
          <p:cNvSpPr>
            <a:spLocks noGrp="1"/>
          </p:cNvSpPr>
          <p:nvPr>
            <p:ph idx="1"/>
            <p:custDataLst>
              <p:tags r:id="rId2"/>
            </p:custDataLst>
          </p:nvPr>
        </p:nvSpPr>
        <p:spPr>
          <a:xfrm>
            <a:off x="457200" y="2057400"/>
            <a:ext cx="8229600" cy="415499"/>
          </a:xfrm>
        </p:spPr>
        <p:txBody>
          <a:bodyPr/>
          <a:lstStyle/>
          <a:p>
            <a:pPr marL="233363" indent="-233363"/>
            <a:r>
              <a:rPr lang="en-US" dirty="0"/>
              <a:t>Upper Body</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a:p>
        </p:txBody>
      </p:sp>
      <p:pic>
        <p:nvPicPr>
          <p:cNvPr id="1028" name="Picture 4"/>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062839" y="3336595"/>
            <a:ext cx="7018322" cy="205536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custDataLst>
              <p:tags r:id="rId5"/>
            </p:custDataLst>
          </p:nvPr>
        </p:nvSpPr>
        <p:spPr>
          <a:xfrm>
            <a:off x="6459167" y="2937135"/>
            <a:ext cx="1427422" cy="415498"/>
          </a:xfrm>
          <a:prstGeom prst="rect">
            <a:avLst/>
          </a:prstGeom>
          <a:noFill/>
        </p:spPr>
        <p:txBody>
          <a:bodyPr wrap="square" rtlCol="0">
            <a:spAutoFit/>
          </a:bodyPr>
          <a:lstStyle/>
          <a:p>
            <a:pPr lvl="0" fontAlgn="base">
              <a:spcAft>
                <a:spcPts val="600"/>
              </a:spcAft>
              <a:buClr>
                <a:srgbClr val="2D2DB9">
                  <a:lumMod val="75000"/>
                </a:srgbClr>
              </a:buClr>
            </a:pPr>
            <a:r>
              <a:rPr lang="en-US" sz="2000" kern="0" dirty="0">
                <a:latin typeface="+mj-lt"/>
                <a:cs typeface="Times New Roman" panose="02020603050405020304" pitchFamily="18" charset="0"/>
              </a:rPr>
              <a:t>Shoulder</a:t>
            </a:r>
          </a:p>
        </p:txBody>
      </p:sp>
      <p:sp>
        <p:nvSpPr>
          <p:cNvPr id="9" name="TextBox 8"/>
          <p:cNvSpPr txBox="1"/>
          <p:nvPr>
            <p:custDataLst>
              <p:tags r:id="rId6"/>
            </p:custDataLst>
          </p:nvPr>
        </p:nvSpPr>
        <p:spPr>
          <a:xfrm>
            <a:off x="4327971" y="2936485"/>
            <a:ext cx="937173" cy="400110"/>
          </a:xfrm>
          <a:prstGeom prst="rect">
            <a:avLst/>
          </a:prstGeom>
          <a:noFill/>
        </p:spPr>
        <p:txBody>
          <a:bodyPr wrap="square" rtlCol="0">
            <a:spAutoFit/>
          </a:bodyPr>
          <a:lstStyle/>
          <a:p>
            <a:pPr lvl="0" fontAlgn="base">
              <a:spcAft>
                <a:spcPts val="600"/>
              </a:spcAft>
              <a:buClr>
                <a:srgbClr val="2D2DB9">
                  <a:lumMod val="75000"/>
                </a:srgbClr>
              </a:buClr>
            </a:pPr>
            <a:r>
              <a:rPr lang="en-US" sz="2000" kern="0" dirty="0">
                <a:latin typeface="+mj-lt"/>
                <a:cs typeface="Times New Roman" panose="02020603050405020304" pitchFamily="18" charset="0"/>
              </a:rPr>
              <a:t>Elbow</a:t>
            </a:r>
          </a:p>
        </p:txBody>
      </p:sp>
      <p:sp>
        <p:nvSpPr>
          <p:cNvPr id="10" name="TextBox 9"/>
          <p:cNvSpPr txBox="1"/>
          <p:nvPr>
            <p:custDataLst>
              <p:tags r:id="rId7"/>
            </p:custDataLst>
          </p:nvPr>
        </p:nvSpPr>
        <p:spPr>
          <a:xfrm>
            <a:off x="1916891" y="2928791"/>
            <a:ext cx="853264" cy="415498"/>
          </a:xfrm>
          <a:prstGeom prst="rect">
            <a:avLst/>
          </a:prstGeom>
          <a:noFill/>
        </p:spPr>
        <p:txBody>
          <a:bodyPr wrap="square" rtlCol="0">
            <a:spAutoFit/>
          </a:bodyPr>
          <a:lstStyle/>
          <a:p>
            <a:pPr lvl="0" fontAlgn="base">
              <a:spcAft>
                <a:spcPts val="600"/>
              </a:spcAft>
              <a:buClr>
                <a:srgbClr val="2D2DB9">
                  <a:lumMod val="75000"/>
                </a:srgbClr>
              </a:buClr>
            </a:pPr>
            <a:r>
              <a:rPr lang="en-US" sz="2000" kern="0" dirty="0">
                <a:latin typeface="+mj-lt"/>
                <a:cs typeface="Times New Roman" panose="02020603050405020304" pitchFamily="18" charset="0"/>
              </a:rPr>
              <a:t>Wrist</a:t>
            </a:r>
          </a:p>
        </p:txBody>
      </p:sp>
    </p:spTree>
    <p:extLst>
      <p:ext uri="{BB962C8B-B14F-4D97-AF65-F5344CB8AC3E}">
        <p14:creationId xmlns:p14="http://schemas.microsoft.com/office/powerpoint/2010/main" val="235585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altLang="en-US" dirty="0"/>
              <a:t>Groups of Minor Joints</a:t>
            </a:r>
            <a:endParaRPr lang="en-US" dirty="0"/>
          </a:p>
        </p:txBody>
      </p:sp>
      <p:sp>
        <p:nvSpPr>
          <p:cNvPr id="3" name="Content Placeholder 2"/>
          <p:cNvSpPr>
            <a:spLocks noGrp="1"/>
          </p:cNvSpPr>
          <p:nvPr>
            <p:ph idx="1"/>
            <p:custDataLst>
              <p:tags r:id="rId2"/>
            </p:custDataLst>
          </p:nvPr>
        </p:nvSpPr>
        <p:spPr>
          <a:xfrm>
            <a:off x="457200" y="2057400"/>
            <a:ext cx="8229600" cy="3916363"/>
          </a:xfrm>
        </p:spPr>
        <p:txBody>
          <a:bodyPr/>
          <a:lstStyle/>
          <a:p>
            <a:pPr marL="233363" indent="-233363"/>
            <a:r>
              <a:rPr lang="en-US" dirty="0"/>
              <a:t>Multiple involvements of the:</a:t>
            </a:r>
          </a:p>
          <a:p>
            <a:pPr marL="457200" lvl="1" indent="-223838"/>
            <a:r>
              <a:rPr lang="en-US" dirty="0"/>
              <a:t>Interphalangeal, metacarpal and carpal joints of upper extremities</a:t>
            </a:r>
          </a:p>
          <a:p>
            <a:pPr marL="457200" lvl="1" indent="-223838"/>
            <a:r>
              <a:rPr lang="en-US" dirty="0"/>
              <a:t>Interphalangeal, metatarsal and tarsal joints of the lower extremities</a:t>
            </a:r>
          </a:p>
          <a:p>
            <a:pPr marL="457200" lvl="1" indent="-223838"/>
            <a:r>
              <a:rPr lang="en-US" dirty="0"/>
              <a:t>Cervical vertebrae</a:t>
            </a:r>
          </a:p>
          <a:p>
            <a:pPr marL="457200" lvl="1" indent="-223838"/>
            <a:r>
              <a:rPr lang="en-US" dirty="0"/>
              <a:t>Dorsal vertebrae</a:t>
            </a:r>
          </a:p>
          <a:p>
            <a:pPr marL="457200" lvl="1" indent="-223838"/>
            <a:r>
              <a:rPr lang="en-US" dirty="0"/>
              <a:t>Lumbar vertebrae</a:t>
            </a:r>
          </a:p>
          <a:p>
            <a:pPr marL="457200" lvl="1" indent="-223838"/>
            <a:r>
              <a:rPr lang="en-US" dirty="0"/>
              <a:t>Lumbosacral articulation and sacroiliac joints (rated on disturbance of lumbar spine functions)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380413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A3503AD9-501C-4590-B4C7-80DA8582CB90}&quot;/&gt;&lt;isInvalidForFieldText val=&quot;0&quot;/&gt;&lt;Image&gt;&lt;filename val=&quot;C:\Users\User\AppData\Local\Temp\CP1056859781859Session\CPTrustFolder1056859781859\PPTImport1056875885328\data\asimages\{A3503AD9-501C-4590-B4C7-80DA8582CB90}_25.png&quot;/&gt;&lt;left val=&quot;40&quot;/&gt;&lt;top val=&quot;212&quot;/&gt;&lt;width val=&quot;871&quot;/&gt;&lt;height val=&quot;57&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BC5360A-744C-40B7-9D7A-4ACD44DD0004}&quot;/&gt;&lt;isInvalidForFieldText val=&quot;0&quot;/&gt;&lt;Image&gt;&lt;filename val=&quot;C:\Users\User\AppData\Local\Temp\CP1056859781859Session\CPTrustFolder1056859781859\PPTImport1056875885328\data\asimages\{0BC5360A-744C-40B7-9D7A-4ACD44DD0004}_25.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quot;/&gt;&lt;lineCharCount val=&quot;74&quot;/&gt;&lt;lineCharCount val=&quot;25&quot;/&gt;&lt;lineCharCount val=&quot;74&quot;/&gt;&lt;lineCharCount val=&quot;71&quot;/&gt;&lt;lineCharCount val=&quot;68&quot;/&gt;&lt;lineCharCount val=&quot;57&quot;/&gt;&lt;/TableIndex&gt;&lt;/ShapeTextInfo&gt;"/>
  <p:tag name="HTML_SHAPEINFO" val="&lt;ThreeDShapeInfo&gt;&lt;uuid val=&quot;{ED31F9FB-9B3C-49B3-BB9E-1135E52AD0C7}&quot;/&gt;&lt;isInvalidForFieldText val=&quot;0&quot;/&gt;&lt;Image&gt;&lt;filename val=&quot;C:\Users\User\AppData\Local\Temp\CP1056859781859Session\CPTrustFolder1056859781859\PPTImport1056875885328\data\asimages\{ED31F9FB-9B3C-49B3-BB9E-1135E52AD0C7}_25.png&quot;/&gt;&lt;left val=&quot;41&quot;/&gt;&lt;top val=&quot;254&quot;/&gt;&lt;width val=&quot;871&quot;/&gt;&lt;height val=&quot;28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C8EDF95B-1FE1-49DD-A228-CC18701FE854}&quot;/&gt;&lt;isInvalidForFieldText val=&quot;0&quot;/&gt;&lt;Image&gt;&lt;filename val=&quot;C:\Users\User\AppData\Local\Temp\CP1056859781859Session\CPTrustFolder1056859781859\PPTImport1056875885328\data\asimages\{C8EDF95B-1FE1-49DD-A228-CC18701FE854}_26.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7BC45E80-2175-4A1D-B28E-B74E7EC33EDA}&quot;/&gt;&lt;isInvalidForFieldText val=&quot;0&quot;/&gt;&lt;Image&gt;&lt;filename val=&quot;C:\Users\User\AppData\Local\Temp\CP1056859781859Session\CPTrustFolder1056859781859\PPTImport1056875885328\data\asimages\{7BC45E80-2175-4A1D-B28E-B74E7EC33EDA}_26.png&quot;/&gt;&lt;left val=&quot;42&quot;/&gt;&lt;top val=&quot;212&quot;/&gt;&lt;width val=&quot;870&quot;/&gt;&lt;height val=&quot;57&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327CF72-2845-455E-8E01-F2FAF15A8682}&quot;/&gt;&lt;isInvalidForFieldText val=&quot;0&quot;/&gt;&lt;Image&gt;&lt;filename val=&quot;C:\Users\User\AppData\Local\Temp\CP1056859781859Session\CPTrustFolder1056859781859\PPTImport1056875885328\data\asimages\{1327CF72-2845-455E-8E01-F2FAF15A8682}_26.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C7907633-EB76-4B58-9AB0-05F3699BDCDD}&quot;/&gt;&lt;isInvalidForFieldText val=&quot;0&quot;/&gt;&lt;Image&gt;&lt;filename val=&quot;C:\Users\User\AppData\Local\Temp\CP1056859781859Session\CPTrustFolder1056859781859\PPTImport1056875885328\data\asimages\{C7907633-EB76-4B58-9AB0-05F3699BDCDD}_26.png&quot;/&gt;&lt;left val=&quot;40&quot;/&gt;&lt;top val=&quot;258&quot;/&gt;&lt;width val=&quot;871&quot;/&gt;&lt;height val=&quot;57&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6&quot;/&gt;&lt;lineCharCount val=&quot;35&quot;/&gt;&lt;lineCharCount val=&quot;59&quot;/&gt;&lt;lineCharCount val=&quot;55&quot;/&gt;&lt;lineCharCount val=&quot;59&quot;/&gt;&lt;lineCharCount val=&quot;55&quot;/&gt;&lt;lineCharCount val=&quot;6&quot;/&gt;&lt;/TableIndex&gt;&lt;/ShapeTextInfo&gt;"/>
  <p:tag name="HTML_SHAPEINFO" val="&lt;ThreeDShapeInfo&gt;&lt;uuid val=&quot;{8D87A3C1-209E-4857-A1C8-44FA1C3CCB4D}&quot;/&gt;&lt;isInvalidForFieldText val=&quot;0&quot;/&gt;&lt;Image&gt;&lt;filename val=&quot;C:\Users\User\AppData\Local\Temp\CP1056859781859Session\CPTrustFolder1056859781859\PPTImport1056875885328\data\asimages\{8D87A3C1-209E-4857-A1C8-44FA1C3CCB4D}_26.png&quot;/&gt;&lt;left val=&quot;47&quot;/&gt;&lt;top val=&quot;300&quot;/&gt;&lt;width val=&quot;788&quot;/&gt;&lt;height val=&quot;26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9340F3AB-2F5E-489E-970A-6FC88E3C70F8}&quot;/&gt;&lt;isInvalidForFieldText val=&quot;0&quot;/&gt;&lt;Image&gt;&lt;filename val=&quot;C:\Users\User\AppData\Local\Temp\CP1056859781859Session\CPTrustFolder1056859781859\PPTImport1056875885328\data\asimages\{9340F3AB-2F5E-489E-970A-6FC88E3C70F8}_27.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5&quot;/&gt;&lt;lineCharCount val=&quot;35&quot;/&gt;&lt;lineCharCount val=&quot;1&quot;/&gt;&lt;lineCharCount val=&quot;41&quot;/&gt;&lt;lineCharCount val=&quot;74&quot;/&gt;&lt;lineCharCount val=&quot;12&quot;/&gt;&lt;/TableIndex&gt;&lt;/ShapeTextInfo&gt;"/>
  <p:tag name="HTML_SHAPEINFO" val="&lt;ThreeDShapeInfo&gt;&lt;uuid val=&quot;{3DCDC3C0-E4DF-4B1E-A50E-9C75AA14ADC5}&quot;/&gt;&lt;isInvalidForFieldText val=&quot;0&quot;/&gt;&lt;Image&gt;&lt;filename val=&quot;C:\Users\User\AppData\Local\Temp\CP1056859781859Session\CPTrustFolder1056859781859\PPTImport1056875885328\data\asimages\{3DCDC3C0-E4DF-4B1E-A50E-9C75AA14ADC5}_27.png&quot;/&gt;&lt;left val=&quot;42&quot;/&gt;&lt;top val=&quot;212&quot;/&gt;&lt;width val=&quot;870&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0D3A6CA-BA37-4D9A-90BA-D12E4F3C7865}&quot;/&gt;&lt;isInvalidForFieldText val=&quot;0&quot;/&gt;&lt;Image&gt;&lt;filename val=&quot;C:\Users\User\AppData\Local\Temp\CP1056859781859Session\CPTrustFolder1056859781859\PPTImport1056875885328\data\asimages\{00D3A6CA-BA37-4D9A-90BA-D12E4F3C7865}_27.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98B25C46-CA20-4C5D-97A1-33902873E4D0}&quot;/&gt;&lt;isInvalidForFieldText val=&quot;0&quot;/&gt;&lt;Image&gt;&lt;filename val=&quot;C:\Users\User\AppData\Local\Temp\CP1056859781859Session\CPTrustFolder1056859781859\PPTImport1056875885328\data\asimages\{98B25C46-CA20-4C5D-97A1-33902873E4D0}_28.png&quot;/&gt;&lt;left val=&quot;0&quot;/&gt;&lt;top val=&quot;76&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9&quot;/&gt;&lt;lineCharCount val=&quot;23&quot;/&gt;&lt;lineCharCount val=&quot;23&quot;/&gt;&lt;lineCharCount val=&quot;35&quot;/&gt;&lt;lineCharCount val=&quot;29&quot;/&gt;&lt;lineCharCount val=&quot;59&quot;/&gt;&lt;lineCharCount val=&quot;24&quot;/&gt;&lt;lineCharCount val=&quot;18&quot;/&gt;&lt;lineCharCount val=&quot;20&quot;/&gt;&lt;lineCharCount val=&quot;19&quot;/&gt;&lt;lineCharCount val=&quot;22&quot;/&gt;&lt;lineCharCount val=&quot;30&quot;/&gt;&lt;lineCharCount val=&quot;24&quot;/&gt;&lt;/TableIndex&gt;&lt;/ShapeTextInfo&gt;"/>
  <p:tag name="HTML_SHAPEINFO" val="&lt;ThreeDShapeInfo&gt;&lt;uuid val=&quot;{035CB03C-ED0A-4B63-A1C7-C82690306549}&quot;/&gt;&lt;isInvalidForFieldText val=&quot;0&quot;/&gt;&lt;Image&gt;&lt;filename val=&quot;C:\Users\User\AppData\Local\Temp\CP1056859781859Session\CPTrustFolder1056859781859\PPTImport1056875885328\data\asimages\{035CB03C-ED0A-4B63-A1C7-C82690306549}_28.png&quot;/&gt;&lt;left val=&quot;43&quot;/&gt;&lt;top val=&quot;194&quot;/&gt;&lt;width val=&quot;869&quot;/&gt;&lt;height val=&quot;45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17A0A73-FA59-421A-A690-AD38C77BDB60}&quot;/&gt;&lt;isInvalidForFieldText val=&quot;0&quot;/&gt;&lt;Image&gt;&lt;filename val=&quot;C:\Users\User\AppData\Local\Temp\CP1056859781859Session\CPTrustFolder1056859781859\PPTImport1056875885328\data\asimages\{017A0A73-FA59-421A-A690-AD38C77BDB60}_28.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A6851AC6-C1D7-403A-8BDD-900811471E27}&quot;/&gt;&lt;isInvalidForFieldText val=&quot;0&quot;/&gt;&lt;Image&gt;&lt;filename val=&quot;C:\Users\User\AppData\Local\Temp\CP1056859781859Session\CPTrustFolder1056859781859\PPTImport1056875885328\data\asimages\{A6851AC6-C1D7-403A-8BDD-900811471E27}_29.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9&quot;/&gt;&lt;lineCharCount val=&quot;23&quot;/&gt;&lt;lineCharCount val=&quot;1&quot;/&gt;&lt;lineCharCount val=&quot;35&quot;/&gt;&lt;lineCharCount val=&quot;67&quot;/&gt;&lt;lineCharCount val=&quot;52&quot;/&gt;&lt;lineCharCount val=&quot;74&quot;/&gt;&lt;lineCharCount val=&quot;48&quot;/&gt;&lt;/TableIndex&gt;&lt;/ShapeTextInfo&gt;"/>
  <p:tag name="HTML_SHAPEINFO" val="&lt;ThreeDShapeInfo&gt;&lt;uuid val=&quot;{EDF7BBF3-CDF1-408A-9E95-E14C02B574D6}&quot;/&gt;&lt;isInvalidForFieldText val=&quot;0&quot;/&gt;&lt;Image&gt;&lt;filename val=&quot;C:\Users\User\AppData\Local\Temp\CP1056859781859Session\CPTrustFolder1056859781859\PPTImport1056875885328\data\asimages\{EDF7BBF3-CDF1-408A-9E95-E14C02B574D6}_29.png&quot;/&gt;&lt;left val=&quot;42&quot;/&gt;&lt;top val=&quot;212&quot;/&gt;&lt;width val=&quot;870&quot;/&gt;&lt;height val=&quot;41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2BA3A62-84A2-4405-8B58-70FC06BF55FD}&quot;/&gt;&lt;isInvalidForFieldText val=&quot;0&quot;/&gt;&lt;Image&gt;&lt;filename val=&quot;C:\Users\User\AppData\Local\Temp\CP1056859781859Session\CPTrustFolder1056859781859\PPTImport1056875885328\data\asimages\{D2BA3A62-84A2-4405-8B58-70FC06BF55FD}_29.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C73A09F1-D4CC-4C47-BA28-F72D41FFEC4F}&quot;/&gt;&lt;isInvalidForFieldText val=&quot;0&quot;/&gt;&lt;Image&gt;&lt;filename val=&quot;C:\Users\User\AppData\Local\Temp\CP1056859781859Session\CPTrustFolder1056859781859\PPTImport1056875885328\data\asimages\{C73A09F1-D4CC-4C47-BA28-F72D41FFEC4F}_30.png&quot;/&gt;&lt;left val=&quot;0&quot;/&gt;&lt;top val=&quot;77&quot;/&gt;&lt;width val=&quot;961&quot;/&gt;&lt;height val=&quot;121&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9&quot;/&gt;&lt;lineCharCount val=&quot;44&quot;/&gt;&lt;lineCharCount val=&quot;71&quot;/&gt;&lt;lineCharCount val=&quot;77&quot;/&gt;&lt;lineCharCount val=&quot;14&quot;/&gt;&lt;lineCharCount val=&quot;81&quot;/&gt;&lt;lineCharCount val=&quot;33&quot;/&gt;&lt;lineCharCount val=&quot;40&quot;/&gt;&lt;lineCharCount val=&quot;65&quot;/&gt;&lt;lineCharCount val=&quot;39&quot;/&gt;&lt;/TableIndex&gt;&lt;/ShapeTextInfo&gt;"/>
  <p:tag name="HTML_SHAPEINFO" val="&lt;ThreeDShapeInfo&gt;&lt;uuid val=&quot;{CB3E3618-816E-4371-85F3-467C4CAAB15A}&quot;/&gt;&lt;isInvalidForFieldText val=&quot;0&quot;/&gt;&lt;Image&gt;&lt;filename val=&quot;C:\Users\User\AppData\Local\Temp\CP1056859781859Session\CPTrustFolder1056859781859\PPTImport1056875885328\data\asimages\{CB3E3618-816E-4371-85F3-467C4CAAB15A}_30.png&quot;/&gt;&lt;left val=&quot;42&quot;/&gt;&lt;top val=&quot;208&quot;/&gt;&lt;width val=&quot;874&quot;/&gt;&lt;height val=&quot;4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26AF29-06D6-45A4-9564-CE1B1E6F8E42}&quot;/&gt;&lt;isInvalidForFieldText val=&quot;0&quot;/&gt;&lt;Image&gt;&lt;filename val=&quot;C:\Users\User\AppData\Local\Temp\CP1056859781859Session\CPTrustFolder1056859781859\PPTImport1056875885328\data\asimages\{4826AF29-06D6-45A4-9564-CE1B1E6F8E42}_30.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8B4990FC-A9A1-4407-951F-0AC8878641D9}&quot;/&gt;&lt;isInvalidForFieldText val=&quot;0&quot;/&gt;&lt;Image&gt;&lt;filename val=&quot;C:\Users\User\AppData\Local\Temp\CP1056859781859Session\CPTrustFolder1056859781859\PPTImport1056875885328\data\asimages\{8B4990FC-A9A1-4407-951F-0AC8878641D9}_31.png&quot;/&gt;&lt;left val=&quot;0&quot;/&gt;&lt;top val=&quot;76&quot;/&gt;&lt;width val=&quot;961&quot;/&gt;&lt;height val=&quot;12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2&quot;/&gt;&lt;lineCharCount val=&quot;61&quot;/&gt;&lt;lineCharCount val=&quot;76&quot;/&gt;&lt;lineCharCount val=&quot;14&quot;/&gt;&lt;lineCharCount val=&quot;40&quot;/&gt;&lt;lineCharCount val=&quot;71&quot;/&gt;&lt;lineCharCount val=&quot;62&quot;/&gt;&lt;lineCharCount val=&quot;69&quot;/&gt;&lt;lineCharCount val=&quot;21&quot;/&gt;&lt;/TableIndex&gt;&lt;/ShapeTextInfo&gt;"/>
  <p:tag name="HTML_SHAPEINFO" val="&lt;ThreeDShapeInfo&gt;&lt;uuid val=&quot;{B4F19CDC-7267-46A2-8BF5-394525AF653F}&quot;/&gt;&lt;isInvalidForFieldText val=&quot;0&quot;/&gt;&lt;Image&gt;&lt;filename val=&quot;C:\Users\User\AppData\Local\Temp\CP1056859781859Session\CPTrustFolder1056859781859\PPTImport1056875885328\data\asimages\{B4F19CDC-7267-46A2-8BF5-394525AF653F}_31.png&quot;/&gt;&lt;left val=&quot;42&quot;/&gt;&lt;top val=&quot;212&quot;/&gt;&lt;width val=&quot;872&quot;/&gt;&lt;height val=&quot;41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E3A28DE-B3C9-4932-A42C-4306B0B952C7}&quot;/&gt;&lt;isInvalidForFieldText val=&quot;0&quot;/&gt;&lt;Image&gt;&lt;filename val=&quot;C:\Users\User\AppData\Local\Temp\CP1056859781859Session\CPTrustFolder1056859781859\PPTImport1056875885328\data\asimages\{FE3A28DE-B3C9-4932-A42C-4306B0B952C7}_31.png&quot;/&gt;&lt;left val=&quot;727&quot;/&gt;&lt;top val=&quot;687&quot;/&gt;&lt;width val=&quot;226&quot;/&gt;&lt;height val=&quot;4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DE69F6AF-141A-43E6-9C05-CCDF68986F9C}&quot;/&gt;&lt;isInvalidForFieldText val=&quot;0&quot;/&gt;&lt;Image&gt;&lt;filename val=&quot;C:\Users\User\AppData\Local\Temp\CP1056859781859Session\CPTrustFolder1056859781859\PPTImport1056875885328\data\asimages\{DE69F6AF-141A-43E6-9C05-CCDF68986F9C}_32.png&quot;/&gt;&lt;left val=&quot;0&quot;/&gt;&lt;top val=&quot;76&quot;/&gt;&lt;width val=&quot;961&quot;/&gt;&lt;height val=&quot;122&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1&quot;/&gt;&lt;lineCharCount val=&quot;71&quot;/&gt;&lt;lineCharCount val=&quot;56&quot;/&gt;&lt;/TableIndex&gt;&lt;/ShapeTextInfo&gt;"/>
  <p:tag name="HTML_SHAPEINFO" val="&lt;ThreeDShapeInfo&gt;&lt;uuid val=&quot;{BEC2FFFB-C9A4-4E6D-9B16-302E773FC9EB}&quot;/&gt;&lt;isInvalidForFieldText val=&quot;0&quot;/&gt;&lt;Image&gt;&lt;filename val=&quot;C:\Users\User\AppData\Local\Temp\CP1056859781859Session\CPTrustFolder1056859781859\PPTImport1056875885328\data\asimages\{BEC2FFFB-C9A4-4E6D-9B16-302E773FC9EB}_32.png&quot;/&gt;&lt;left val=&quot;42&quot;/&gt;&lt;top val=&quot;212&quot;/&gt;&lt;width val=&quot;870&quot;/&gt;&lt;height val=&quot;16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92727F0-B8AE-4E82-94B7-866A07429D25}&quot;/&gt;&lt;isInvalidForFieldText val=&quot;0&quot;/&gt;&lt;Image&gt;&lt;filename val=&quot;C:\Users\User\AppData\Local\Temp\CP1056859781859Session\CPTrustFolder1056859781859\PPTImport1056875885328\data\asimages\{C92727F0-B8AE-4E82-94B7-866A07429D25}_32.png&quot;/&gt;&lt;left val=&quot;727&quot;/&gt;&lt;top val=&quot;687&quot;/&gt;&lt;width val=&quot;226&quot;/&gt;&lt;height val=&quot;4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57DCC66F-4A3C-4895-9AB1-4F86B0882622}&quot;/&gt;&lt;isInvalidForFieldText val=&quot;0&quot;/&gt;&lt;Image&gt;&lt;filename val=&quot;C:\Users\User\AppData\Local\Temp\CP1056859781859Session\CPTrustFolder1056859781859\PPTImport1056875885328\data\asimages\{57DCC66F-4A3C-4895-9AB1-4F86B0882622}_32.png&quot;/&gt;&lt;left val=&quot;43&quot;/&gt;&lt;top val=&quot;405&quot;/&gt;&lt;width val=&quot;872&quot;/&gt;&lt;height val=&quot;5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98287542-4CC1-48FD-A321-34E828EB88EA}&quot;/&gt;&lt;isInvalidForFieldText val=&quot;0&quot;/&gt;&lt;Image&gt;&lt;filename val=&quot;C:\Users\User\AppData\Local\Temp\CP1056859781859Session\CPTrustFolder1056859781859\PPTImport1056875885328\data\asimages\{98287542-4CC1-48FD-A321-34E828EB88EA}_33.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quot;/&gt;&lt;lineCharCount val=&quot;64&quot;/&gt;&lt;lineCharCount val=&quot;37&quot;/&gt;&lt;/TableIndex&gt;&lt;/ShapeTextInfo&gt;"/>
  <p:tag name="HTML_SHAPEINFO" val="&lt;ThreeDShapeInfo&gt;&lt;uuid val=&quot;{1412E6D6-8436-43AD-8E6C-6949B20E1B0E}&quot;/&gt;&lt;isInvalidForFieldText val=&quot;0&quot;/&gt;&lt;Image&gt;&lt;filename val=&quot;C:\Users\User\AppData\Local\Temp\CP1056859781859Session\CPTrustFolder1056859781859\PPTImport1056875885328\data\asimages\{1412E6D6-8436-43AD-8E6C-6949B20E1B0E}_33.png&quot;/&gt;&lt;left val=&quot;42&quot;/&gt;&lt;top val=&quot;212&quot;/&gt;&lt;width val=&quot;870&quot;/&gt;&lt;height val=&quot;16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2CB815-3518-45AD-83DF-F9F7FEBA0FFD}&quot;/&gt;&lt;isInvalidForFieldText val=&quot;0&quot;/&gt;&lt;Image&gt;&lt;filename val=&quot;C:\Users\User\AppData\Local\Temp\CP1056859781859Session\CPTrustFolder1056859781859\PPTImport1056875885328\data\asimages\{AE2CB815-3518-45AD-83DF-F9F7FEBA0FFD}_33.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41&quot;/&gt;&lt;/TableIndex&gt;&lt;/ShapeTextInfo&gt;"/>
  <p:tag name="HTML_SHAPEINFO" val="&lt;ThreeDShapeInfo&gt;&lt;uuid val=&quot;{6A97FF2C-6EDA-43B8-9CC9-3B51155AD93A}&quot;/&gt;&lt;isInvalidForFieldText val=&quot;0&quot;/&gt;&lt;Image&gt;&lt;filename val=&quot;C:\Users\User\AppData\Local\Temp\CP1056859781859Session\CPTrustFolder1056859781859\PPTImport1056875885328\data\asimages\{6A97FF2C-6EDA-43B8-9CC9-3B51155AD93A}_33.png&quot;/&gt;&lt;left val=&quot;40&quot;/&gt;&lt;top val=&quot;405&quot;/&gt;&lt;width val=&quot;858&quot;/&gt;&lt;height val=&quot;8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5D8F31E0-5FA2-43C6-BF8D-767A1D319F3B}&quot;/&gt;&lt;isInvalidForFieldText val=&quot;0&quot;/&gt;&lt;Image&gt;&lt;filename val=&quot;C:\Users\User\AppData\Local\Temp\CP1056859781859Session\CPTrustFolder1056859781859\PPTImport1056875885328\data\asimages\{5D8F31E0-5FA2-43C6-BF8D-767A1D319F3B}_34.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8&quot;/&gt;&lt;lineCharCount val=&quot;48&quot;/&gt;&lt;lineCharCount val=&quot;1&quot;/&gt;&lt;lineCharCount val=&quot;67&quot;/&gt;&lt;lineCharCount val=&quot;53&quot;/&gt;&lt;lineCharCount val=&quot;54&quot;/&gt;&lt;/TableIndex&gt;&lt;/ShapeTextInfo&gt;"/>
  <p:tag name="HTML_SHAPEINFO" val="&lt;ThreeDShapeInfo&gt;&lt;uuid val=&quot;{76A0F78A-4400-4AB6-908D-79B0D3D7ED13}&quot;/&gt;&lt;isInvalidForFieldText val=&quot;0&quot;/&gt;&lt;Image&gt;&lt;filename val=&quot;C:\Users\User\AppData\Local\Temp\CP1056859781859Session\CPTrustFolder1056859781859\PPTImport1056875885328\data\asimages\{76A0F78A-4400-4AB6-908D-79B0D3D7ED13}_34.png&quot;/&gt;&lt;left val=&quot;42&quot;/&gt;&lt;top val=&quot;212&quot;/&gt;&lt;width val=&quot;870&quot;/&gt;&lt;height val=&quot;41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E0527A-E8BF-4899-8CF8-E850D1A37271}&quot;/&gt;&lt;isInvalidForFieldText val=&quot;0&quot;/&gt;&lt;Image&gt;&lt;filename val=&quot;C:\Users\User\AppData\Local\Temp\CP1056859781859Session\CPTrustFolder1056859781859\PPTImport1056875885328\data\asimages\{16E0527A-E8BF-4899-8CF8-E850D1A37271}_34.png&quot;/&gt;&lt;left val=&quot;727&quot;/&gt;&lt;top val=&quot;687&quot;/&gt;&lt;width val=&quot;226&quot;/&gt;&lt;height val=&quot;45&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6A0351C6-DE32-454E-8BD9-E33ADD2368A1}&quot;/&gt;&lt;isInvalidForFieldText val=&quot;0&quot;/&gt;&lt;Image&gt;&lt;filename val=&quot;C:\Users\User\AppData\Local\Temp\CP1056859781859Session\CPTrustFolder1056859781859\PPTImport1056875885328\data\asimages\{6A0351C6-DE32-454E-8BD9-E33ADD2368A1}_35.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3DD2D9-6E54-4723-88F2-00A7A64C3D86}&quot;/&gt;&lt;isInvalidForFieldText val=&quot;0&quot;/&gt;&lt;Image&gt;&lt;filename val=&quot;C:\Users\User\AppData\Local\Temp\CP1056859781859Session\CPTrustFolder1056859781859\PPTImport1056875885328\data\asimages\{E23DD2D9-6E54-4723-88F2-00A7A64C3D86}_35.png&quot;/&gt;&lt;left val=&quot;727&quot;/&gt;&lt;top val=&quot;687&quot;/&gt;&lt;width val=&quot;226&quot;/&gt;&lt;height val=&quot;4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B89418AF-6595-4112-AC43-C78AB2417BD9}&quot;/&gt;&lt;isInvalidForFieldText val=&quot;0&quot;/&gt;&lt;Image&gt;&lt;filename val=&quot;C:\Users\User\AppData\Local\Temp\CP1056859781859Session\CPTrustFolder1056859781859\PPTImport1056875885328\data\asimages\{B89418AF-6595-4112-AC43-C78AB2417BD9}_35.png&quot;/&gt;&lt;left val=&quot;522&quot;/&gt;&lt;top val=&quot;367&quot;/&gt;&lt;width val=&quot;429&quot;/&gt;&lt;height val=&quot;3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923DB10-427A-4314-BA34-5D2AF168B238}&quot;/&gt;&lt;isInvalidForFieldText val=&quot;0&quot;/&gt;&lt;Image&gt;&lt;filename val=&quot;C:\Users\User\AppData\Local\Temp\CP1056859781859Session\CPTrustFolder1056859781859\PPTImport1056875885328\data\asimages\{D923DB10-427A-4314-BA34-5D2AF168B238}_35.png&quot;/&gt;&lt;left val=&quot;457&quot;/&gt;&lt;top val=&quot;358&quot;/&gt;&lt;width val=&quot;75&quot;/&gt;&lt;height val=&quot;4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9E44A6A-D034-49C6-9A26-4F5102CD6E9E}&quot;/&gt;&lt;isInvalidForFieldText val=&quot;0&quot;/&gt;&lt;Image&gt;&lt;filename val=&quot;C:\Users\User\AppData\Local\Temp\CP1056859781859Session\CPTrustFolder1056859781859\PPTImport1056875885328\data\asimages\{99E44A6A-D034-49C6-9A26-4F5102CD6E9E}_35.png&quot;/&gt;&lt;left val=&quot;411&quot;/&gt;&lt;top val=&quot;464&quot;/&gt;&lt;width val=&quot;94&quot;/&gt;&lt;height val=&quot;75&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16&quot;/&gt;&lt;/TableIndex&gt;&lt;/ShapeTextInfo&gt;"/>
  <p:tag name="HTML_SHAPEINFO" val="&lt;ThreeDShapeInfo&gt;&lt;uuid val=&quot;{07875658-62A8-40DF-BA3E-8C6987DAE813}&quot;/&gt;&lt;isInvalidForFieldText val=&quot;0&quot;/&gt;&lt;Image&gt;&lt;filename val=&quot;C:\Users\User\AppData\Local\Temp\CP1056859781859Session\CPTrustFolder1056859781859\PPTImport1056875885328\data\asimages\{07875658-62A8-40DF-BA3E-8C6987DAE813}_35.png&quot;/&gt;&lt;left val=&quot;498&quot;/&gt;&lt;top val=&quot;468&quot;/&gt;&lt;width val=&quot;453&quot;/&gt;&lt;height val=&quot;5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BABA8090-7DA4-40A2-A901-0BA21FF3C029}&quot;/&gt;&lt;isInvalidForFieldText val=&quot;0&quot;/&gt;&lt;Image&gt;&lt;filename val=&quot;C:\Users\User\AppData\Local\Temp\CP1056859781859Session\CPTrustFolder1056859781859\PPTImport1056875885328\data\asimages\{BABA8090-7DA4-40A2-A901-0BA21FF3C029}_35.png&quot;/&gt;&lt;left val=&quot;525&quot;/&gt;&lt;top val=&quot;414&quot;/&gt;&lt;width val=&quot;502&quot;/&gt;&lt;height val=&quot;35&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ABEAC44-F5B2-428C-AED2-97A6D6E2C494}&quot;/&gt;&lt;isInvalidForFieldText val=&quot;0&quot;/&gt;&lt;Image&gt;&lt;filename val=&quot;C:\Users\User\AppData\Local\Temp\CP1056859781859Session\CPTrustFolder1056859781859\PPTImport1056875885328\data\asimages\{1ABEAC44-F5B2-428C-AED2-97A6D6E2C494}_35.png&quot;/&gt;&lt;left val=&quot;440&quot;/&gt;&lt;top val=&quot;300&quot;/&gt;&lt;width val=&quot;33&quot;/&gt;&lt;height val=&quot;4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A72F6A2-DDCF-4DDB-BA7B-3E25B12D746D}&quot;/&gt;&lt;isInvalidForFieldText val=&quot;0&quot;/&gt;&lt;Image&gt;&lt;filename val=&quot;C:\Users\User\AppData\Local\Temp\CP1056859781859Session\CPTrustFolder1056859781859\PPTImport1056875885328\data\asimages\{3A72F6A2-DDCF-4DDB-BA7B-3E25B12D746D}_35.png&quot;/&gt;&lt;left val=&quot;554&quot;/&gt;&lt;top val=&quot;226&quot;/&gt;&lt;width val=&quot;204&quot;/&gt;&lt;height val=&quot;6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EB7D525-D501-49EF-95D9-261FE4ECB760}&quot;/&gt;&lt;isInvalidForFieldText val=&quot;0&quot;/&gt;&lt;Image&gt;&lt;filename val=&quot;C:\Users\User\AppData\Local\Temp\CP1056859781859Session\CPTrustFolder1056859781859\PPTImport1056875885328\data\asimages\{AEB7D525-D501-49EF-95D9-261FE4ECB760}_35.png&quot;/&gt;&lt;left val=&quot;439&quot;/&gt;&lt;top val=&quot;396&quot;/&gt;&lt;width val=&quot;89&quot;/&gt;&lt;height val=&quot;75&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D58AD0F2-2165-4D3D-8B6C-EAC4AAC0FFC7}&quot;/&gt;&lt;isInvalidForFieldText val=&quot;0&quot;/&gt;&lt;Image&gt;&lt;filename val=&quot;C:\Users\User\AppData\Local\Temp\CP1056859781859Session\CPTrustFolder1056859781859\PPTImport1056875885328\data\asimages\{D58AD0F2-2165-4D3D-8B6C-EAC4AAC0FFC7}_36.png&quot;/&gt;&lt;left val=&quot;0&quot;/&gt;&lt;top val=&quot;76&quot;/&gt;&lt;width val=&quot;961&quot;/&gt;&lt;height val=&quot;12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D6F1DC-22D5-4A9D-BB2D-C3752A5DCFFD}&quot;/&gt;&lt;isInvalidForFieldText val=&quot;0&quot;/&gt;&lt;Image&gt;&lt;filename val=&quot;C:\Users\User\AppData\Local\Temp\CP1056859781859Session\CPTrustFolder1056859781859\PPTImport1056875885328\data\asimages\{16D6F1DC-22D5-4A9D-BB2D-C3752A5DCFFD}_36.png&quot;/&gt;&lt;left val=&quot;727&quot;/&gt;&lt;top val=&quot;687&quot;/&gt;&lt;width val=&quot;226&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08CBBB7-90B8-43F0-8207-1EBA5DAAF219}&quot;/&gt;&lt;isInvalidForFieldText val=&quot;0&quot;/&gt;&lt;Image&gt;&lt;filename val=&quot;C:\Users\User\AppData\Local\Temp\CP1056859781859Session\CPTrustFolder1056859781859\PPTImport1056875885328\data\asimages\{D08CBBB7-90B8-43F0-8207-1EBA5DAAF219}_36.png&quot;/&gt;&lt;left val=&quot;380&quot;/&gt;&lt;top val=&quot;267&quot;/&gt;&lt;width val=&quot;200&quot;/&gt;&lt;height val=&quot;105&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D5B946A-6EE1-4E2E-BAB7-C6E036AC5372}&quot;/&gt;&lt;isInvalidForFieldText val=&quot;0&quot;/&gt;&lt;Image&gt;&lt;filename val=&quot;C:\Users\User\AppData\Local\Temp\CP1056859781859Session\CPTrustFolder1056859781859\PPTImport1056875885328\data\asimages\{3D5B946A-6EE1-4E2E-BAB7-C6E036AC5372}_36.png&quot;/&gt;&lt;left val=&quot;354&quot;/&gt;&lt;top val=&quot;430&quot;/&gt;&lt;width val=&quot;148&quot;/&gt;&lt;height val=&quot;108&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6&quot;/&gt;&lt;lineCharCount val=&quot;12&quot;/&gt;&lt;/TableIndex&gt;&lt;/ShapeTextInfo&gt;"/>
  <p:tag name="HTML_SHAPEINFO" val="&lt;ThreeDShapeInfo&gt;&lt;uuid val=&quot;{82B548AF-6FEB-4653-92A2-A88777A5DDD7}&quot;/&gt;&lt;isInvalidForFieldText val=&quot;0&quot;/&gt;&lt;Image&gt;&lt;filename val=&quot;C:\Users\User\AppData\Local\Temp\CP1056859781859Session\CPTrustFolder1056859781859\PPTImport1056875885328\data\asimages\{82B548AF-6FEB-4653-92A2-A88777A5DDD7}_36.png&quot;/&gt;&lt;left val=&quot;574&quot;/&gt;&lt;top val=&quot;291&quot;/&gt;&lt;width val=&quot;376&quot;/&gt;&lt;height val=&quot;54&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4&quot;/&gt;&lt;/TableIndex&gt;&lt;/ShapeTextInfo&gt;"/>
  <p:tag name="HTML_SHAPEINFO" val="&lt;ThreeDShapeInfo&gt;&lt;uuid val=&quot;{E82AE9F1-183C-4EAB-93D9-6E5D16D00B7F}&quot;/&gt;&lt;isInvalidForFieldText val=&quot;0&quot;/&gt;&lt;Image&gt;&lt;filename val=&quot;C:\Users\User\AppData\Local\Temp\CP1056859781859Session\CPTrustFolder1056859781859\PPTImport1056875885328\data\asimages\{E82AE9F1-183C-4EAB-93D9-6E5D16D00B7F}_36.png&quot;/&gt;&lt;left val=&quot;505&quot;/&gt;&lt;top val=&quot;459&quot;/&gt;&lt;width val=&quot;335&quot;/&gt;&lt;height val=&quot;5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50&quot;/&gt;&lt;/TableIndex&gt;&lt;/ShapeTextInfo&gt;"/>
  <p:tag name="HTML_SHAPEINFO" val="&lt;ThreeDShapeInfo&gt;&lt;uuid val=&quot;{50303067-BB1F-45A8-B9EE-060932596A06}&quot;/&gt;&lt;isInvalidForFieldText val=&quot;0&quot;/&gt;&lt;Image&gt;&lt;filename val=&quot;C:\Users\User\AppData\Local\Temp\CP1056859781859Session\CPTrustFolder1056859781859\PPTImport1056875885328\data\asimages\{50303067-BB1F-45A8-B9EE-060932596A06}_36.png&quot;/&gt;&lt;left val=&quot;564&quot;/&gt;&lt;top val=&quot;350&quot;/&gt;&lt;width val=&quot;376&quot;/&gt;&lt;height val=&quot;54&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8891A37-D74D-4EB7-A57B-70A8CD029B32}&quot;/&gt;&lt;isInvalidForFieldText val=&quot;0&quot;/&gt;&lt;Image&gt;&lt;filename val=&quot;C:\Users\User\AppData\Local\Temp\CP1056859781859Session\CPTrustFolder1056859781859\PPTImport1056875885328\data\asimages\{B8891A37-D74D-4EB7-A57B-70A8CD029B32}_36.png&quot;/&gt;&lt;left val=&quot;355&quot;/&gt;&lt;top val=&quot;194&quot;/&gt;&lt;width val=&quot;43&quot;/&gt;&lt;height val=&quot;46&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C14C722-C8AA-4A13-A9BB-1224085FFA87}&quot;/&gt;&lt;isInvalidForFieldText val=&quot;0&quot;/&gt;&lt;Image&gt;&lt;filename val=&quot;C:\Users\User\AppData\Local\Temp\CP1056859781859Session\CPTrustFolder1056859781859\PPTImport1056875885328\data\asimages\{7C14C722-C8AA-4A13-A9BB-1224085FFA87}_36.png&quot;/&gt;&lt;left val=&quot;632&quot;/&gt;&lt;top val=&quot;232&quot;/&gt;&lt;width val=&quot;234&quot;/&gt;&lt;height val=&quot;68&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183EC15-4749-4CC0-BA6F-BCC0AC93A03D}&quot;/&gt;&lt;isInvalidForFieldText val=&quot;0&quot;/&gt;&lt;Image&gt;&lt;filename val=&quot;C:\Users\User\AppData\Local\Temp\CP1056859781859Session\CPTrustFolder1056859781859\PPTImport1056875885328\data\asimages\{B183EC15-4749-4CC0-BA6F-BCC0AC93A03D}_36.png&quot;/&gt;&lt;left val=&quot;370&quot;/&gt;&lt;top val=&quot;323&quot;/&gt;&lt;width val=&quot;200&quot;/&gt;&lt;height val=&quot;9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7E14BC35-3571-4220-9C6E-A0DE9DC05D7D}&quot;/&gt;&lt;isInvalidForFieldText val=&quot;0&quot;/&gt;&lt;Image&gt;&lt;filename val=&quot;C:\Users\User\AppData\Local\Temp\CP1056859781859Session\CPTrustFolder1056859781859\PPTImport1056875885328\data\asimages\{7E14BC35-3571-4220-9C6E-A0DE9DC05D7D}_37.png&quot;/&gt;&lt;left val=&quot;0&quot;/&gt;&lt;top val=&quot;76&quot;/&gt;&lt;width val=&quot;961&quot;/&gt;&lt;height val=&quot;12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D8554C-42A1-4159-8AF5-C92E3573C404}&quot;/&gt;&lt;isInvalidForFieldText val=&quot;0&quot;/&gt;&lt;Image&gt;&lt;filename val=&quot;C:\Users\User\AppData\Local\Temp\CP1056859781859Session\CPTrustFolder1056859781859\PPTImport1056875885328\data\asimages\{1DD8554C-42A1-4159-8AF5-C92E3573C404}_37.png&quot;/&gt;&lt;left val=&quot;727&quot;/&gt;&lt;top val=&quot;687&quot;/&gt;&lt;width val=&quot;226&quot;/&gt;&lt;height val=&quot;4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DBEF114-FDA0-483E-9DF7-2063BD0FA0A0}&quot;/&gt;&lt;isInvalidForFieldText val=&quot;0&quot;/&gt;&lt;Image&gt;&lt;filename val=&quot;C:\Users\User\AppData\Local\Temp\CP1056859781859Session\CPTrustFolder1056859781859\PPTImport1056875885328\data\asimages\{BDBEF114-FDA0-483E-9DF7-2063BD0FA0A0}_37.png&quot;/&gt;&lt;left val=&quot;306&quot;/&gt;&lt;top val=&quot;473&quot;/&gt;&lt;width val=&quot;205&quot;/&gt;&lt;height val=&quot;9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4&quot;/&gt;&lt;/TableIndex&gt;&lt;/ShapeTextInfo&gt;"/>
  <p:tag name="HTML_SHAPEINFO" val="&lt;ThreeDShapeInfo&gt;&lt;uuid val=&quot;{C8B6C562-8A23-4060-ACC4-C97FFE47C7DB}&quot;/&gt;&lt;isInvalidForFieldText val=&quot;0&quot;/&gt;&lt;Image&gt;&lt;filename val=&quot;C:\Users\User\AppData\Local\Temp\CP1056859781859Session\CPTrustFolder1056859781859\PPTImport1056875885328\data\asimages\{C8B6C562-8A23-4060-ACC4-C97FFE47C7DB}_37.png&quot;/&gt;&lt;left val=&quot;511&quot;/&gt;&lt;top val=&quot;476&quot;/&gt;&lt;width val=&quot;360&quot;/&gt;&lt;height val=&quot;63&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47&quot;/&gt;&lt;lineCharCount val=&quot;7&quot;/&gt;&lt;/TableIndex&gt;&lt;/ShapeTextInfo&gt;"/>
  <p:tag name="HTML_SHAPEINFO" val="&lt;ThreeDShapeInfo&gt;&lt;uuid val=&quot;{973DF973-65AB-4D3F-9EA2-1A2120ADB241}&quot;/&gt;&lt;isInvalidForFieldText val=&quot;0&quot;/&gt;&lt;Image&gt;&lt;filename val=&quot;C:\Users\User\AppData\Local\Temp\CP1056859781859Session\CPTrustFolder1056859781859\PPTImport1056875885328\data\asimages\{973DF973-65AB-4D3F-9EA2-1A2120ADB241}_37.png&quot;/&gt;&lt;left val=&quot;511&quot;/&gt;&lt;top val=&quot;366&quot;/&gt;&lt;width val=&quot;399&quot;/&gt;&lt;height val=&quot;8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 name="HTML_SHAPEINFO" val="&lt;ThreeDShapeInfo&gt;&lt;uuid val=&quot;{CAEA8611-1AFF-4E02-8E9F-6C372EBFCA35}&quot;/&gt;&lt;isInvalidForFieldText val=&quot;0&quot;/&gt;&lt;Image&gt;&lt;filename val=&quot;C:\Users\User\AppData\Local\Temp\CP1056859781859Session\CPTrustFolder1056859781859\PPTImport1056875885328\data\asimages\{CAEA8611-1AFF-4E02-8E9F-6C372EBFCA35}_37.png&quot;/&gt;&lt;left val=&quot;289&quot;/&gt;&lt;top val=&quot;215&quot;/&gt;&lt;width val=&quot;41&quot;/&gt;&lt;height val=&quot;4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2&quot;/&gt;&lt;/TableIndex&gt;&lt;/ShapeTextInfo&gt;"/>
  <p:tag name="PRESENTER_DUMMYTAG" val="&lt;DummyForForceWrite&gt;&lt;/DummyForForceWrite&gt;"/>
  <p:tag name="HTML_SHAPEINFO" val="&lt;ThreeDShapeInfo&gt;&lt;uuid val=&quot;{0FCE7C6D-CA92-4525-BA90-98F58378C91B}&quot;/&gt;&lt;isInvalidForFieldText val=&quot;0&quot;/&gt;&lt;Image&gt;&lt;filename val=&quot;C:\Users\User\AppData\Local\Temp\CP1056859781859Session\CPTrustFolder1056859781859\PPTImport1056875885328\data\asimages\{0FCE7C6D-CA92-4525-BA90-98F58378C91B}_1.png&quot;/&gt;&lt;left val=&quot;71&quot;/&gt;&lt;top val=&quot;288&quot;/&gt;&lt;width val=&quot;817&quot;/&gt;&lt;height val=&quot;135&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0DAED3-5F3D-41F7-B396-79125EC3EB04}&quot;/&gt;&lt;isInvalidForFieldText val=&quot;0&quot;/&gt;&lt;Image&gt;&lt;filename val=&quot;C:\Users\User\AppData\Local\Temp\CP1056859781859Session\CPTrustFolder1056859781859\PPTImport1056875885328\data\asimages\{1B0DAED3-5F3D-41F7-B396-79125EC3EB04}_37.png&quot;/&gt;&lt;left val=&quot;235&quot;/&gt;&lt;top val=&quot;239&quot;/&gt;&lt;width val=&quot;41&quot;/&gt;&lt;height val=&quot;4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PRESENTER_SHAPEINFO" val="&lt;ThreeDShapeInfo&gt;&lt;uuid val=&quot;{4A688EB1-C8CE-4623-A42C-1377F8B6CF46}&quot;/&gt;&lt;isInvalidForFieldText val=&quot;0&quot;/&gt;&lt;Image&gt;&lt;filename val=&quot;C:\Users\User\AppData\Local\Temp\CP1056859781859Session\CPTrustFolder1056859781859\PPTImport1056875885328\data\asimages\{4A688EB1-C8CE-4623-A42C-1377F8B6CF46}_37.png&quot;/&gt;&lt;left val=&quot;196&quot;/&gt;&lt;top val=&quot;329&quot;/&gt;&lt;width val=&quot;39&quot;/&gt;&lt;height val=&quot;43&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7&quot;/&gt;&lt;lineCharCount val=&quot;7&quot;/&gt;&lt;/TableIndex&gt;&lt;/ShapeTextInfo&gt;"/>
  <p:tag name="HTML_SHAPEINFO" val="&lt;ThreeDShapeInfo&gt;&lt;uuid val=&quot;{7D1D5521-9C2B-4985-807C-734D03343729}&quot;/&gt;&lt;isInvalidForFieldText val=&quot;0&quot;/&gt;&lt;Image&gt;&lt;filename val=&quot;C:\Users\User\AppData\Local\Temp\CP1056859781859Session\CPTrustFolder1056859781859\PPTImport1056875885328\data\asimages\{7D1D5521-9C2B-4985-807C-734D03343729}_37.png&quot;/&gt;&lt;left val=&quot;386&quot;/&gt;&lt;top val=&quot;221&quot;/&gt;&lt;width val=&quot;572&quot;/&gt;&lt;height val=&quot;106&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DB37935-3329-4D93-A342-73FAF2E6FA3A}&quot;/&gt;&lt;isInvalidForFieldText val=&quot;0&quot;/&gt;&lt;Image&gt;&lt;filename val=&quot;C:\Users\User\AppData\Local\Temp\CP1056859781859Session\CPTrustFolder1056859781859\PPTImport1056875885328\data\asimages\{7DB37935-3329-4D93-A342-73FAF2E6FA3A}_37.png&quot;/&gt;&lt;left val=&quot;306&quot;/&gt;&lt;top val=&quot;344&quot;/&gt;&lt;width val=&quot;206&quot;/&gt;&lt;height val=&quot;98&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88BBEEC-2E7B-465C-B2D0-0112989069EF}&quot;/&gt;&lt;isInvalidForFieldText val=&quot;0&quot;/&gt;&lt;Image&gt;&lt;filename val=&quot;C:\Users\User\AppData\Local\Temp\CP1056859781859Session\CPTrustFolder1056859781859\PPTImport1056875885328\data\asimages\{A88BBEEC-2E7B-465C-B2D0-0112989069EF}_38.png&quot;/&gt;&lt;left val=&quot;0&quot;/&gt;&lt;top val=&quot;76&quot;/&gt;&lt;width val=&quot;961&quot;/&gt;&lt;height val=&quot;122&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67&quot;/&gt;&lt;lineCharCount val=&quot;19&quot;/&gt;&lt;lineCharCount val=&quot;1&quot;/&gt;&lt;lineCharCount val=&quot;60&quot;/&gt;&lt;lineCharCount val=&quot;43&quot;/&gt;&lt;lineCharCount val=&quot;1&quot;/&gt;&lt;lineCharCount val=&quot;66&quot;/&gt;&lt;lineCharCount val=&quot;55&quot;/&gt;&lt;lineCharCount val=&quot;1&quot;/&gt;&lt;/TableIndex&gt;&lt;/ShapeTextInfo&gt;"/>
  <p:tag name="HTML_SHAPEINFO" val="&lt;ThreeDShapeInfo&gt;&lt;uuid val=&quot;{166B196A-EF2F-45CA-A407-B91373225C38}&quot;/&gt;&lt;isInvalidForFieldText val=&quot;0&quot;/&gt;&lt;Image&gt;&lt;filename val=&quot;C:\Users\User\AppData\Local\Temp\CP1056859781859Session\CPTrustFolder1056859781859\PPTImport1056875885328\data\asimages\{166B196A-EF2F-45CA-A407-B91373225C38}_38.png&quot;/&gt;&lt;left val=&quot;42&quot;/&gt;&lt;top val=&quot;212&quot;/&gt;&lt;width val=&quot;870&quot;/&gt;&lt;height val=&quot;415&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D5DD480-9CE5-4FCB-841B-DB753F5CA118}&quot;/&gt;&lt;isInvalidForFieldText val=&quot;0&quot;/&gt;&lt;Image&gt;&lt;filename val=&quot;C:\Users\User\AppData\Local\Temp\CP1056859781859Session\CPTrustFolder1056859781859\PPTImport1056875885328\data\asimages\{4D5DD480-9CE5-4FCB-841B-DB753F5CA118}_38.png&quot;/&gt;&lt;left val=&quot;727&quot;/&gt;&lt;top val=&quot;687&quot;/&gt;&lt;width val=&quot;226&quot;/&gt;&lt;height val=&quot;45&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A7CA21C-1894-436E-B08D-8956F34DA54C}&quot;/&gt;&lt;isInvalidForFieldText val=&quot;0&quot;/&gt;&lt;Image&gt;&lt;filename val=&quot;C:\Users\User\AppData\Local\Temp\CP1056859781859Session\CPTrustFolder1056859781859\PPTImport1056875885328\data\asimages\{3A7CA21C-1894-436E-B08D-8956F34DA54C}_39.png&quot;/&gt;&lt;left val=&quot;0&quot;/&gt;&lt;top val=&quot;76&quot;/&gt;&lt;width val=&quot;961&quot;/&gt;&lt;height val=&quot;12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19&quot;/&gt;&lt;lineCharCount val=&quot;65&quot;/&gt;&lt;lineCharCount val=&quot;62&quot;/&gt;&lt;lineCharCount val=&quot;63&quot;/&gt;&lt;lineCharCount val=&quot;64&quot;/&gt;&lt;lineCharCount val=&quot;22&quot;/&gt;&lt;lineCharCount val=&quot;67&quot;/&gt;&lt;lineCharCount val=&quot;22&quot;/&gt;&lt;/TableIndex&gt;&lt;/ShapeTextInfo&gt;"/>
  <p:tag name="HTML_SHAPEINFO" val="&lt;ThreeDShapeInfo&gt;&lt;uuid val=&quot;{FF707B79-D423-4FB1-B12A-C2ACD99E160D}&quot;/&gt;&lt;isInvalidForFieldText val=&quot;0&quot;/&gt;&lt;Image&gt;&lt;filename val=&quot;C:\Users\User\AppData\Local\Temp\CP1056859781859Session\CPTrustFolder1056859781859\PPTImport1056875885328\data\asimages\{FF707B79-D423-4FB1-B12A-C2ACD99E160D}_39.png&quot;/&gt;&lt;left val=&quot;42&quot;/&gt;&lt;top val=&quot;212&quot;/&gt;&lt;width val=&quot;870&quot;/&gt;&lt;height val=&quot;415&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8980AFD-41A5-4932-A5CE-E8C279ACF7B1}&quot;/&gt;&lt;isInvalidForFieldText val=&quot;0&quot;/&gt;&lt;Image&gt;&lt;filename val=&quot;C:\Users\User\AppData\Local\Temp\CP1056859781859Session\CPTrustFolder1056859781859\PPTImport1056875885328\data\asimages\{C8980AFD-41A5-4932-A5CE-E8C279ACF7B1}_39.png&quot;/&gt;&lt;left val=&quot;727&quot;/&gt;&lt;top val=&quot;687&quot;/&gt;&lt;width val=&quot;226&quot;/&gt;&lt;height val=&quot;4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0E7AE95B-1355-4350-A783-B7586FB6B022}&quot;/&gt;&lt;isInvalidForFieldText val=&quot;0&quot;/&gt;&lt;Image&gt;&lt;filename val=&quot;C:\Users\User\AppData\Local\Temp\CP1056859781859Session\CPTrustFolder1056859781859\PPTImport1056875885328\data\asimages\{0E7AE95B-1355-4350-A783-B7586FB6B022}_1.png&quot;/&gt;&lt;left val=&quot;71&quot;/&gt;&lt;top val=&quot;491&quot;/&gt;&lt;width val=&quot;249&quot;/&gt;&lt;height val=&quot;93&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9&quot;/&gt;&lt;/TableIndex&gt;&lt;/ShapeTextInfo&gt;"/>
  <p:tag name="HTML_SHAPEINFO" val="&lt;ThreeDShapeInfo&gt;&lt;uuid val=&quot;{3AD1EB50-1C3B-4C41-9D19-E91F37CF20DA}&quot;/&gt;&lt;isInvalidForFieldText val=&quot;0&quot;/&gt;&lt;Image&gt;&lt;filename val=&quot;C:\Users\User\AppData\Local\Temp\CP1056859781859Session\CPTrustFolder1056859781859\PPTImport1056875885328\data\asimages\{3AD1EB50-1C3B-4C41-9D19-E91F37CF20DA}_40.png&quot;/&gt;&lt;left val=&quot;0&quot;/&gt;&lt;top val=&quot;76&quot;/&gt;&lt;width val=&quot;961&quot;/&gt;&lt;height val=&quot;124&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36&quot;/&gt;&lt;lineCharCount val=&quot;71&quot;/&gt;&lt;lineCharCount val=&quot;46&quot;/&gt;&lt;lineCharCount val=&quot;55&quot;/&gt;&lt;lineCharCount val=&quot;38&quot;/&gt;&lt;lineCharCount val=&quot;65&quot;/&gt;&lt;/TableIndex&gt;&lt;/ShapeTextInfo&gt;"/>
  <p:tag name="HTML_SHAPEINFO" val="&lt;ThreeDShapeInfo&gt;&lt;uuid val=&quot;{C6BD542E-1CE6-4318-BCF3-D951C87FC5D8}&quot;/&gt;&lt;isInvalidForFieldText val=&quot;0&quot;/&gt;&lt;Image&gt;&lt;filename val=&quot;C:\Users\User\AppData\Local\Temp\CP1056859781859Session\CPTrustFolder1056859781859\PPTImport1056875885328\data\asimages\{C6BD542E-1CE6-4318-BCF3-D951C87FC5D8}_40.png&quot;/&gt;&lt;left val=&quot;42&quot;/&gt;&lt;top val=&quot;212&quot;/&gt;&lt;width val=&quot;874&quot;/&gt;&lt;height val=&quot;291&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7A2007-7F4B-471F-86EC-70E92E310616}&quot;/&gt;&lt;isInvalidForFieldText val=&quot;0&quot;/&gt;&lt;Image&gt;&lt;filename val=&quot;C:\Users\User\AppData\Local\Temp\CP1056859781859Session\CPTrustFolder1056859781859\PPTImport1056875885328\data\asimages\{117A2007-7F4B-471F-86EC-70E92E310616}_40.png&quot;/&gt;&lt;left val=&quot;727&quot;/&gt;&lt;top val=&quot;687&quot;/&gt;&lt;width val=&quot;226&quot;/&gt;&lt;height val=&quot;4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0&quot;/&gt;&lt;lineCharCount val=&quot;40&quot;/&gt;&lt;/TableIndex&gt;&lt;/ShapeTextInfo&gt;"/>
  <p:tag name="HTML_SHAPEINFO" val="&lt;ThreeDShapeInfo&gt;&lt;uuid val=&quot;{9C51F950-EA1C-4B07-94C2-129817C28350}&quot;/&gt;&lt;isInvalidForFieldText val=&quot;0&quot;/&gt;&lt;Image&gt;&lt;filename val=&quot;C:\Users\User\AppData\Local\Temp\CP1056859781859Session\CPTrustFolder1056859781859\PPTImport1056875885328\data\asimages\{9C51F950-EA1C-4B07-94C2-129817C28350}_40.png&quot;/&gt;&lt;left val=&quot;39&quot;/&gt;&lt;top val=&quot;548&quot;/&gt;&lt;width val=&quot;881&quot;/&gt;&lt;height val=&quot;84&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7255B4E-B96F-4A19-914B-D6D70A795109}&quot;/&gt;&lt;isInvalidForFieldText val=&quot;0&quot;/&gt;&lt;Image&gt;&lt;filename val=&quot;C:\Users\User\AppData\Local\Temp\CP1056859781859Session\CPTrustFolder1056859781859\PPTImport1056875885328\data\asimages\{47255B4E-B96F-4A19-914B-D6D70A795109}_41.png&quot;/&gt;&lt;left val=&quot;0&quot;/&gt;&lt;top val=&quot;76&quot;/&gt;&lt;width val=&quot;961&quot;/&gt;&lt;height val=&quot;12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4&quot;/&gt;&lt;lineCharCount val=&quot;52&quot;/&gt;&lt;lineCharCount val=&quot;48&quot;/&gt;&lt;lineCharCount val=&quot;18&quot;/&gt;&lt;lineCharCount val=&quot;24&quot;/&gt;&lt;lineCharCount val=&quot;21&quot;/&gt;&lt;lineCharCount val=&quot;32&quot;/&gt;&lt;lineCharCount val=&quot;31&quot;/&gt;&lt;lineCharCount val=&quot;52&quot;/&gt;&lt;/TableIndex&gt;&lt;/ShapeTextInfo&gt;"/>
  <p:tag name="HTML_SHAPEINFO" val="&lt;ThreeDShapeInfo&gt;&lt;uuid val=&quot;{D98847FF-913B-457E-A684-796E9432FD8D}&quot;/&gt;&lt;isInvalidForFieldText val=&quot;0&quot;/&gt;&lt;Image&gt;&lt;filename val=&quot;C:\Users\User\AppData\Local\Temp\CP1056859781859Session\CPTrustFolder1056859781859\PPTImport1056875885328\data\asimages\{D98847FF-913B-457E-A684-796E9432FD8D}_41.png&quot;/&gt;&lt;left val=&quot;42&quot;/&gt;&lt;top val=&quot;212&quot;/&gt;&lt;width val=&quot;870&quot;/&gt;&lt;height val=&quot;35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7AE606-5812-491B-A436-9E0F6A35B3F0}&quot;/&gt;&lt;isInvalidForFieldText val=&quot;0&quot;/&gt;&lt;Image&gt;&lt;filename val=&quot;C:\Users\User\AppData\Local\Temp\CP1056859781859Session\CPTrustFolder1056859781859\PPTImport1056875885328\data\asimages\{E47AE606-5812-491B-A436-9E0F6A35B3F0}_41.png&quot;/&gt;&lt;left val=&quot;727&quot;/&gt;&lt;top val=&quot;687&quot;/&gt;&lt;width val=&quot;226&quot;/&gt;&lt;height val=&quot;4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31A6CB3E-2CFF-4E3A-8E3E-E965F996BB9B}&quot;/&gt;&lt;isInvalidForFieldText val=&quot;0&quot;/&gt;&lt;Image&gt;&lt;filename val=&quot;C:\Users\User\AppData\Local\Temp\CP1056859781859Session\CPTrustFolder1056859781859\PPTImport1056875885328\data\asimages\{31A6CB3E-2CFF-4E3A-8E3E-E965F996BB9B}_41.png&quot;/&gt;&lt;left val=&quot;40&quot;/&gt;&lt;top val=&quot;566&quot;/&gt;&lt;width val=&quot;874&quot;/&gt;&lt;height val=&quot;57&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37C7B03F-132A-49F5-AE76-527910D4F482}&quot;/&gt;&lt;isInvalidForFieldText val=&quot;0&quot;/&gt;&lt;Image&gt;&lt;filename val=&quot;C:\Users\User\AppData\Local\Temp\CP1056859781859Session\CPTrustFolder1056859781859\PPTImport1056875885328\data\asimages\{37C7B03F-132A-49F5-AE76-527910D4F482}_42.png&quot;/&gt;&lt;left val=&quot;0&quot;/&gt;&lt;top val=&quot;76&quot;/&gt;&lt;width val=&quot;961&quot;/&gt;&lt;height val=&quot;12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67&quot;/&gt;&lt;lineCharCount val=&quot;45&quot;/&gt;&lt;lineCharCount val=&quot;67&quot;/&gt;&lt;lineCharCount val=&quot;32&quot;/&gt;&lt;lineCharCount val=&quot;73&quot;/&gt;&lt;lineCharCount val=&quot;64&quot;/&gt;&lt;/TableIndex&gt;&lt;/ShapeTextInfo&gt;"/>
  <p:tag name="HTML_SHAPEINFO" val="&lt;ThreeDShapeInfo&gt;&lt;uuid val=&quot;{3A867D84-DC1E-4832-BD2F-0DBD2614965A}&quot;/&gt;&lt;isInvalidForFieldText val=&quot;0&quot;/&gt;&lt;Image&gt;&lt;filename val=&quot;C:\Users\User\AppData\Local\Temp\CP1056859781859Session\CPTrustFolder1056859781859\PPTImport1056875885328\data\asimages\{3A867D84-DC1E-4832-BD2F-0DBD2614965A}_42.png&quot;/&gt;&lt;left val=&quot;42&quot;/&gt;&lt;top val=&quot;212&quot;/&gt;&lt;width val=&quot;880&quot;/&gt;&lt;height val=&quot;41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DCBC63E3-9F1D-4179-8B4D-ABB321219C80}&quot;/&gt;&lt;isInvalidForFieldText val=&quot;0&quot;/&gt;&lt;Image&gt;&lt;filename val=&quot;C:\Users\User\AppData\Local\Temp\CP1056859781859Session\CPTrustFolder1056859781859\PPTImport1056875885328\data\asimages\{DCBC63E3-9F1D-4179-8B4D-ABB321219C80}_1.png&quot;/&gt;&lt;left val=&quot;639&quot;/&gt;&lt;top val=&quot;491&quot;/&gt;&lt;width val=&quot;249&quot;/&gt;&lt;height val=&quot;92&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6CB2A3-77F0-4905-AC6C-510659967CED}&quot;/&gt;&lt;isInvalidForFieldText val=&quot;0&quot;/&gt;&lt;Image&gt;&lt;filename val=&quot;C:\Users\User\AppData\Local\Temp\CP1056859781859Session\CPTrustFolder1056859781859\PPTImport1056875885328\data\asimages\{CF6CB2A3-77F0-4905-AC6C-510659967CED}_42.png&quot;/&gt;&lt;left val=&quot;727&quot;/&gt;&lt;top val=&quot;687&quot;/&gt;&lt;width val=&quot;226&quot;/&gt;&lt;height val=&quot;45&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A503C9CD-6F82-44ED-A65F-28BE531C6157}&quot;/&gt;&lt;isInvalidForFieldText val=&quot;0&quot;/&gt;&lt;Image&gt;&lt;filename val=&quot;C:\Users\User\AppData\Local\Temp\CP1056859781859Session\CPTrustFolder1056859781859\PPTImport1056875885328\data\asimages\{A503C9CD-6F82-44ED-A65F-28BE531C6157}_43.png&quot;/&gt;&lt;left val=&quot;0&quot;/&gt;&lt;top val=&quot;76&quot;/&gt;&lt;width val=&quot;961&quot;/&gt;&lt;height val=&quot;122&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4&quot;/&gt;&lt;lineCharCount val=&quot;9&quot;/&gt;&lt;lineCharCount val=&quot;29&quot;/&gt;&lt;lineCharCount val=&quot;13&quot;/&gt;&lt;lineCharCount val=&quot;27&quot;/&gt;&lt;lineCharCount val=&quot;24&quot;/&gt;&lt;/TableIndex&gt;&lt;/ShapeTextInfo&gt;"/>
  <p:tag name="HTML_SHAPEINFO" val="&lt;ThreeDShapeInfo&gt;&lt;uuid val=&quot;{1407CDC6-30F9-4D43-81E0-DA28D927E235}&quot;/&gt;&lt;isInvalidForFieldText val=&quot;0&quot;/&gt;&lt;Image&gt;&lt;filename val=&quot;C:\Users\User\AppData\Local\Temp\CP1056859781859Session\CPTrustFolder1056859781859\PPTImport1056875885328\data\asimages\{1407CDC6-30F9-4D43-81E0-DA28D927E235}_43.png&quot;/&gt;&lt;left val=&quot;42&quot;/&gt;&lt;top val=&quot;212&quot;/&gt;&lt;width val=&quot;399&quot;/&gt;&lt;height val=&quot;415&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278F92-F090-435E-8732-C585061DDF6D}&quot;/&gt;&lt;isInvalidForFieldText val=&quot;0&quot;/&gt;&lt;Image&gt;&lt;filename val=&quot;C:\Users\User\AppData\Local\Temp\CP1056859781859Session\CPTrustFolder1056859781859\PPTImport1056875885328\data\asimages\{14278F92-F090-435E-8732-C585061DDF6D}_43.png&quot;/&gt;&lt;left val=&quot;727&quot;/&gt;&lt;top val=&quot;687&quot;/&gt;&lt;width val=&quot;226&quot;/&gt;&lt;height val=&quot;45&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34&quot;/&gt;&lt;lineCharCount val=&quot;27&quot;/&gt;&lt;lineCharCount val=&quot;7&quot;/&gt;&lt;lineCharCount val=&quot;9&quot;/&gt;&lt;lineCharCount val=&quot;18&quot;/&gt;&lt;lineCharCount val=&quot;6&quot;/&gt;&lt;/TableIndex&gt;&lt;/ShapeTextInfo&gt;"/>
  <p:tag name="HTML_SHAPEINFO" val="&lt;ThreeDShapeInfo&gt;&lt;uuid val=&quot;{3B49EA75-9C8E-4E06-9944-779C13CF07F7}&quot;/&gt;&lt;isInvalidForFieldText val=&quot;0&quot;/&gt;&lt;Image&gt;&lt;filename val=&quot;C:\Users\User\AppData\Local\Temp\CP1056859781859Session\CPTrustFolder1056859781859\PPTImport1056875885328\data\asimages\{3B49EA75-9C8E-4E06-9944-779C13CF07F7}_43.png&quot;/&gt;&lt;left val=&quot;454&quot;/&gt;&lt;top val=&quot;212&quot;/&gt;&lt;width val=&quot;449&quot;/&gt;&lt;height val=&quot;267&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7EA7B452-2B46-4DF9-BF16-9A84E71A963D}&quot;/&gt;&lt;isInvalidForFieldText val=&quot;0&quot;/&gt;&lt;Image&gt;&lt;filename val=&quot;C:\Users\User\AppData\Local\Temp\CP1056859781859Session\CPTrustFolder1056859781859\PPTImport1056875885328\data\asimages\{7EA7B452-2B46-4DF9-BF16-9A84E71A963D}_44.png&quot;/&gt;&lt;left val=&quot;0&quot;/&gt;&lt;top val=&quot;76&quot;/&gt;&lt;width val=&quot;961&quot;/&gt;&lt;height val=&quot;122&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2D3E078C-7C1F-4186-9264-8A8E8D1CB3BE}&quot;/&gt;&lt;isInvalidForFieldText val=&quot;0&quot;/&gt;&lt;Image&gt;&lt;filename val=&quot;C:\Users\User\AppData\Local\Temp\CP1056859781859Session\CPTrustFolder1056859781859\PPTImport1056875885328\data\asimages\{2D3E078C-7C1F-4186-9264-8A8E8D1CB3BE}_44.png&quot;/&gt;&lt;left val=&quot;42&quot;/&gt;&lt;top val=&quot;212&quot;/&gt;&lt;width val=&quot;870&quot;/&gt;&lt;height val=&quot;415&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7F73C60-CBD7-4026-8913-D03769BFFA3D}&quot;/&gt;&lt;isInvalidForFieldText val=&quot;0&quot;/&gt;&lt;Image&gt;&lt;filename val=&quot;C:\Users\User\AppData\Local\Temp\CP1056859781859Session\CPTrustFolder1056859781859\PPTImport1056875885328\data\asimages\{57F73C60-CBD7-4026-8913-D03769BFFA3D}_44.png&quot;/&gt;&lt;left val=&quot;727&quot;/&gt;&lt;top val=&quot;687&quot;/&gt;&lt;width val=&quot;226&quot;/&gt;&lt;height val=&quot;45&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536E7817-EF6B-412E-A508-C3067D0229DD}&quot;/&gt;&lt;isInvalidForFieldText val=&quot;0&quot;/&gt;&lt;Image&gt;&lt;filename val=&quot;C:\Users\User\AppData\Local\Temp\CP1056859781859Session\CPTrustFolder1056859781859\PPTImport1056875885328\data\asimages\{536E7817-EF6B-412E-A508-C3067D0229DD}_45.png&quot;/&gt;&lt;left val=&quot;0&quot;/&gt;&lt;top val=&quot;278&quot;/&gt;&lt;width val=&quot;961&quot;/&gt;&lt;height val=&quot;202&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284745-BA99-4F60-A568-58F5F9AD1045}&quot;/&gt;&lt;isInvalidForFieldText val=&quot;0&quot;/&gt;&lt;Image&gt;&lt;filename val=&quot;C:\Users\User\AppData\Local\Temp\CP1056859781859Session\CPTrustFolder1056859781859\PPTImport1056875885328\data\asimages\{30284745-BA99-4F60-A568-58F5F9AD1045}_45.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A62B2E9-FD3B-4BA8-BD64-FD126BF64E8E}&quot;/&gt;&lt;isInvalidForFieldText val=&quot;0&quot;/&gt;&lt;Image&gt;&lt;filename val=&quot;C:\Users\User\AppData\Local\Temp\CP1056859781859Session\CPTrustFolder1056859781859\PPTImport1056875885328\data\asimages\{6A62B2E9-FD3B-4BA8-BD64-FD126BF64E8E}_2.png&quot;/&gt;&lt;left val=&quot;0&quot;/&gt;&lt;top val=&quot;76&quot;/&gt;&lt;width val=&quot;961&quot;/&gt;&lt;height val=&quot;122&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525C8CFE-424A-44FC-9092-B62AEF3BC0F6}&quot;/&gt;&lt;isInvalidForFieldText val=&quot;0&quot;/&gt;&lt;Image&gt;&lt;filename val=&quot;C:\Users\User\AppData\Local\Temp\CP1056859781859Session\CPTrustFolder1056859781859\PPTImport1056875885328\data\asimages\{525C8CFE-424A-44FC-9092-B62AEF3BC0F6}_46.png&quot;/&gt;&lt;left val=&quot;0&quot;/&gt;&lt;top val=&quot;278&quot;/&gt;&lt;width val=&quot;961&quot;/&gt;&lt;height val=&quot;202&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CCB93A-706C-496E-ACC5-C627A248E88A}&quot;/&gt;&lt;isInvalidForFieldText val=&quot;0&quot;/&gt;&lt;Image&gt;&lt;filename val=&quot;C:\Users\User\AppData\Local\Temp\CP1056859781859Session\CPTrustFolder1056859781859\PPTImport1056875885328\data\asimages\{70CCB93A-706C-496E-ACC5-C627A248E88A}_46.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59&quot;/&gt;&lt;lineCharCount val=&quot;13&quot;/&gt;&lt;/TableIndex&gt;&lt;/ShapeTextInfo&gt;"/>
  <p:tag name="HTML_SHAPEINFO" val="&lt;ThreeDShapeInfo&gt;&lt;uuid val=&quot;{348AC56D-F38A-42C7-A6B9-7297DC07F218}&quot;/&gt;&lt;isInvalidForFieldText val=&quot;0&quot;/&gt;&lt;Image&gt;&lt;filename val=&quot;C:\Users\User\AppData\Local\Temp\CP1056859781859Session\CPTrustFolder1056859781859\PPTImport1056875885328\data\asimages\{348AC56D-F38A-42C7-A6B9-7297DC07F218}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264986A-BF5B-48BF-B698-E23510202D5F}&quot;/&gt;&lt;isInvalidForFieldText val=&quot;0&quot;/&gt;&lt;Image&gt;&lt;filename val=&quot;C:\Users\User\AppData\Local\Temp\CP1056859781859Session\CPTrustFolder1056859781859\PPTImport1056875885328\data\asimages\{3264986A-BF5B-48BF-B698-E23510202D5F}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ED110D8-849B-4392-81F2-362453FD9C67}&quot;/&gt;&lt;isInvalidForFieldText val=&quot;0&quot;/&gt;&lt;Image&gt;&lt;filename val=&quot;C:\Users\User\AppData\Local\Temp\CP1056859781859Session\CPTrustFolder1056859781859\PPTImport1056875885328\data\asimages\{9ED110D8-849B-4392-81F2-362453FD9C67}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28&quot;/&gt;&lt;lineCharCount val=&quot;26&quot;/&gt;&lt;lineCharCount val=&quot;22&quot;/&gt;&lt;lineCharCount val=&quot;23&quot;/&gt;&lt;lineCharCount val=&quot;63&quot;/&gt;&lt;lineCharCount val=&quot;46&quot;/&gt;&lt;lineCharCount val=&quot;36&quot;/&gt;&lt;lineCharCount val=&quot;26&quot;/&gt;&lt;lineCharCount val=&quot;24&quot;/&gt;&lt;/TableIndex&gt;&lt;/ShapeTextInfo&gt;"/>
  <p:tag name="HTML_SHAPEINFO" val="&lt;ThreeDShapeInfo&gt;&lt;uuid val=&quot;{23977A05-9AFD-40E3-B7D5-CE8F4EC4C382}&quot;/&gt;&lt;isInvalidForFieldText val=&quot;0&quot;/&gt;&lt;Image&gt;&lt;filename val=&quot;C:\Users\User\AppData\Local\Temp\CP1056859781859Session\CPTrustFolder1056859781859\PPTImport1056875885328\data\asimages\{23977A05-9AFD-40E3-B7D5-CE8F4EC4C382}_3.png&quot;/&gt;&lt;left val=&quot;42&quot;/&gt;&lt;top val=&quot;194&quot;/&gt;&lt;width val=&quot;870&quot;/&gt;&lt;height val=&quot;41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3B0A92A-C45A-4830-AEFC-7CBEE74DD94E}&quot;/&gt;&lt;isInvalidForFieldText val=&quot;0&quot;/&gt;&lt;Image&gt;&lt;filename val=&quot;C:\Users\User\AppData\Local\Temp\CP1056859781859Session\CPTrustFolder1056859781859\PPTImport1056875885328\data\asimages\{B3B0A92A-C45A-4830-AEFC-7CBEE74DD94E}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1BF4C32-6E22-43EA-9F20-0050637054A8}&quot;/&gt;&lt;isInvalidForFieldText val=&quot;0&quot;/&gt;&lt;Image&gt;&lt;filename val=&quot;C:\Users\User\AppData\Local\Temp\CP1056859781859Session\CPTrustFolder1056859781859\PPTImport1056875885328\data\asimages\{D1BF4C32-6E22-43EA-9F20-0050637054A8}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7&quot;/&gt;&lt;lineCharCount val=&quot;40&quot;/&gt;&lt;lineCharCount val=&quot;29&quot;/&gt;&lt;lineCharCount val=&quot;28&quot;/&gt;&lt;lineCharCount val=&quot;25&quot;/&gt;&lt;lineCharCount val=&quot;54&quot;/&gt;&lt;lineCharCount val=&quot;56&quot;/&gt;&lt;lineCharCount val=&quot;48&quot;/&gt;&lt;lineCharCount val=&quot;54&quot;/&gt;&lt;lineCharCount val=&quot;64&quot;/&gt;&lt;lineCharCount val=&quot;54&quot;/&gt;&lt;lineCharCount val=&quot;46&quot;/&gt;&lt;/TableIndex&gt;&lt;/ShapeTextInfo&gt;"/>
  <p:tag name="HTML_SHAPEINFO" val="&lt;ThreeDShapeInfo&gt;&lt;uuid val=&quot;{78D32371-E048-4FDD-B819-9487E8A830A6}&quot;/&gt;&lt;isInvalidForFieldText val=&quot;0&quot;/&gt;&lt;Image&gt;&lt;filename val=&quot;C:\Users\User\AppData\Local\Temp\CP1056859781859Session\CPTrustFolder1056859781859\PPTImport1056875885328\data\asimages\{78D32371-E048-4FDD-B819-9487E8A830A6}_4.png&quot;/&gt;&lt;left val=&quot;42&quot;/&gt;&lt;top val=&quot;194&quot;/&gt;&lt;width val=&quot;870&quot;/&gt;&lt;height val=&quot;497&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49212F3-F135-4851-9760-90B4A8B2A315}&quot;/&gt;&lt;isInvalidForFieldText val=&quot;0&quot;/&gt;&lt;Image&gt;&lt;filename val=&quot;C:\Users\User\AppData\Local\Temp\CP1056859781859Session\CPTrustFolder1056859781859\PPTImport1056875885328\data\asimages\{749212F3-F135-4851-9760-90B4A8B2A315}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3D4DA3C8-51A2-42C9-B184-C89B51D2C13F}&quot;/&gt;&lt;isInvalidForFieldText val=&quot;0&quot;/&gt;&lt;Image&gt;&lt;filename val=&quot;C:\Users\User\AppData\Local\Temp\CP1056859781859Session\CPTrustFolder1056859781859\PPTImport1056875885328\data\asimages\{3D4DA3C8-51A2-42C9-B184-C89B51D2C13F}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24&quot;/&gt;&lt;lineCharCount val=&quot;62&quot;/&gt;&lt;lineCharCount val=&quot;19&quot;/&gt;&lt;lineCharCount val=&quot;21&quot;/&gt;&lt;lineCharCount val=&quot;18&quot;/&gt;&lt;lineCharCount val=&quot;5&quot;/&gt;&lt;lineCharCount val=&quot;34&quot;/&gt;&lt;/TableIndex&gt;&lt;/ShapeTextInfo&gt;"/>
  <p:tag name="HTML_SHAPEINFO" val="&lt;ThreeDShapeInfo&gt;&lt;uuid val=&quot;{10625418-8F19-470E-A0DC-FC4DED62B18F}&quot;/&gt;&lt;isInvalidForFieldText val=&quot;0&quot;/&gt;&lt;Image&gt;&lt;filename val=&quot;C:\Users\User\AppData\Local\Temp\CP1056859781859Session\CPTrustFolder1056859781859\PPTImport1056875885328\data\asimages\{10625418-8F19-470E-A0DC-FC4DED62B18F}_5.png&quot;/&gt;&lt;left val=&quot;42&quot;/&gt;&lt;top val=&quot;212&quot;/&gt;&lt;width val=&quot;870&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950194D-7C62-4501-9216-F498FBACBA01}&quot;/&gt;&lt;isInvalidForFieldText val=&quot;0&quot;/&gt;&lt;Image&gt;&lt;filename val=&quot;C:\Users\User\AppData\Local\Temp\CP1056859781859Session\CPTrustFolder1056859781859\PPTImport1056875885328\data\asimages\{2950194D-7C62-4501-9216-F498FBACBA01}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0C21DB5D-2C3D-4811-9A62-EFEC2A5BCA9E}&quot;/&gt;&lt;isInvalidForFieldText val=&quot;0&quot;/&gt;&lt;Image&gt;&lt;filename val=&quot;C:\Users\User\AppData\Local\Temp\CP1056859781859Session\CPTrustFolder1056859781859\PPTImport1056875885328\data\asimages\{0C21DB5D-2C3D-4811-9A62-EFEC2A5BCA9E}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1&quot;/&gt;&lt;lineCharCount val=&quot;64&quot;/&gt;&lt;lineCharCount val=&quot;63&quot;/&gt;&lt;lineCharCount val=&quot;1&quot;/&gt;&lt;lineCharCount val=&quot;71&quot;/&gt;&lt;lineCharCount val=&quot;40&quot;/&gt;&lt;/TableIndex&gt;&lt;/ShapeTextInfo&gt;"/>
  <p:tag name="HTML_SHAPEINFO" val="&lt;ThreeDShapeInfo&gt;&lt;uuid val=&quot;{63180936-997B-4EE3-B1A2-F2E3AD9276A8}&quot;/&gt;&lt;isInvalidForFieldText val=&quot;0&quot;/&gt;&lt;Image&gt;&lt;filename val=&quot;C:\Users\User\AppData\Local\Temp\CP1056859781859Session\CPTrustFolder1056859781859\PPTImport1056875885328\data\asimages\{63180936-997B-4EE3-B1A2-F2E3AD9276A8}_6.png&quot;/&gt;&lt;left val=&quot;42&quot;/&gt;&lt;top val=&quot;212&quot;/&gt;&lt;width val=&quot;883&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3403FCC-A4B7-4CCC-B874-FB1DF250DFEC}&quot;/&gt;&lt;isInvalidForFieldText val=&quot;0&quot;/&gt;&lt;Image&gt;&lt;filename val=&quot;C:\Users\User\AppData\Local\Temp\CP1056859781859Session\CPTrustFolder1056859781859\PPTImport1056875885328\data\asimages\{C3403FCC-A4B7-4CCC-B874-FB1DF250DFEC}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2845EA4-F8B2-4FBE-9D51-27675615EF5D}&quot;/&gt;&lt;isInvalidForFieldText val=&quot;0&quot;/&gt;&lt;Image&gt;&lt;filename val=&quot;C:\Users\User\AppData\Local\Temp\CP1056859781859Session\CPTrustFolder1056859781859\PPTImport1056875885328\data\asimages\{22845EA4-F8B2-4FBE-9D51-27675615EF5D}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13&quot;/&gt;&lt;lineCharCount val=&quot;26&quot;/&gt;&lt;lineCharCount val=&quot;26&quot;/&gt;&lt;lineCharCount val=&quot;18&quot;/&gt;&lt;lineCharCount val=&quot;20&quot;/&gt;&lt;lineCharCount val=&quot;15&quot;/&gt;&lt;lineCharCount val=&quot;16&quot;/&gt;&lt;/TableIndex&gt;&lt;/ShapeTextInfo&gt;"/>
  <p:tag name="HTML_SHAPEINFO" val="&lt;ThreeDShapeInfo&gt;&lt;uuid val=&quot;{AD2D9F89-0236-4685-B02B-5A173E157AF7}&quot;/&gt;&lt;isInvalidForFieldText val=&quot;0&quot;/&gt;&lt;Image&gt;&lt;filename val=&quot;C:\Users\User\AppData\Local\Temp\CP1056859781859Session\CPTrustFolder1056859781859\PPTImport1056875885328\data\asimages\{AD2D9F89-0236-4685-B02B-5A173E157AF7}_7.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4B0546-968A-42BD-BC76-EEA7D77347C7}&quot;/&gt;&lt;isInvalidForFieldText val=&quot;0&quot;/&gt;&lt;Image&gt;&lt;filename val=&quot;C:\Users\User\AppData\Local\Temp\CP1056859781859Session\CPTrustFolder1056859781859\PPTImport1056875885328\data\asimages\{2D4B0546-968A-42BD-BC76-EEA7D77347C7}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5C7BED79-4B9C-4AD6-A417-78925985F543}&quot;/&gt;&lt;isInvalidForFieldText val=&quot;0&quot;/&gt;&lt;Image&gt;&lt;filename val=&quot;C:\Users\User\AppData\Local\Temp\CP1056859781859Session\CPTrustFolder1056859781859\PPTImport1056875885328\data\asimages\{5C7BED79-4B9C-4AD6-A417-78925985F543}_8.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D75AF36-EA9C-4CB8-8EA5-700F761BD8D2}&quot;/&gt;&lt;isInvalidForFieldText val=&quot;0&quot;/&gt;&lt;Image&gt;&lt;filename val=&quot;C:\Users\User\AppData\Local\Temp\CP1056859781859Session\CPTrustFolder1056859781859\PPTImport1056875885328\data\asimages\{CD75AF36-EA9C-4CB8-8EA5-700F761BD8D2}_8.png&quot;/&gt;&lt;left val=&quot;42&quot;/&gt;&lt;top val=&quot;212&quot;/&gt;&lt;width val=&quot;870&quot;/&gt;&lt;height val=&quot;5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1F4EF42-7ED2-4F4E-ABA5-E7CCF7959934}&quot;/&gt;&lt;isInvalidForFieldText val=&quot;0&quot;/&gt;&lt;Image&gt;&lt;filename val=&quot;C:\Users\User\AppData\Local\Temp\CP1056859781859Session\CPTrustFolder1056859781859\PPTImport1056875885328\data\asimages\{71F4EF42-7ED2-4F4E-ABA5-E7CCF7959934}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59F0975-4512-470E-9E89-2245C6C479C2}&quot;/&gt;&lt;isInvalidForFieldText val=&quot;0&quot;/&gt;&lt;Image&gt;&lt;filename val=&quot;C:\Users\User\AppData\Local\Temp\CP1056859781859Session\CPTrustFolder1056859781859\PPTImport1056875885328\data\asimages\{759F0975-4512-470E-9E89-2245C6C479C2}_8.png&quot;/&gt;&lt;left val=&quot;111&quot;/&gt;&lt;top val=&quot;349&quot;/&gt;&lt;width val=&quot;737&quot;/&gt;&lt;height val=&quot;21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C7C8729A-B2D1-4EFB-8DC5-A47AEF9CBAB8}&quot;/&gt;&lt;isInvalidForFieldText val=&quot;0&quot;/&gt;&lt;Image&gt;&lt;filename val=&quot;C:\Users\User\AppData\Local\Temp\CP1056859781859Session\CPTrustFolder1056859781859\PPTImport1056875885328\data\asimages\{C7C8729A-B2D1-4EFB-8DC5-A47AEF9CBAB8}_8.png&quot;/&gt;&lt;left val=&quot;671&quot;/&gt;&lt;top val=&quot;304&quot;/&gt;&lt;width val=&quot;157&quot;/&gt;&lt;height val=&quot;5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513261E6-B983-4B00-88C3-953CC6CCE426}&quot;/&gt;&lt;isInvalidForFieldText val=&quot;0&quot;/&gt;&lt;Image&gt;&lt;filename val=&quot;C:\Users\User\AppData\Local\Temp\CP1056859781859Session\CPTrustFolder1056859781859\PPTImport1056875885328\data\asimages\{513261E6-B983-4B00-88C3-953CC6CCE426}_8.png&quot;/&gt;&lt;left val=&quot;447&quot;/&gt;&lt;top val=&quot;304&quot;/&gt;&lt;width val=&quot;106&quot;/&gt;&lt;height val=&quot;57&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3DD244E9-112D-46BB-8F5E-989B69F7EBE4}&quot;/&gt;&lt;isInvalidForFieldText val=&quot;0&quot;/&gt;&lt;Image&gt;&lt;filename val=&quot;C:\Users\User\AppData\Local\Temp\CP1056859781859Session\CPTrustFolder1056859781859\PPTImport1056875885328\data\asimages\{3DD244E9-112D-46BB-8F5E-989B69F7EBE4}_8.png&quot;/&gt;&lt;left val=&quot;194&quot;/&gt;&lt;top val=&quot;303&quot;/&gt;&lt;width val=&quot;97&quot;/&gt;&lt;height val=&quot;5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819049A2-24E8-4939-B91A-8E9C1184B221}&quot;/&gt;&lt;isInvalidForFieldText val=&quot;0&quot;/&gt;&lt;Image&gt;&lt;filename val=&quot;C:\Users\User\AppData\Local\Temp\CP1056859781859Session\CPTrustFolder1056859781859\PPTImport1056875885328\data\asimages\{819049A2-24E8-4939-B91A-8E9C1184B221}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0&quot;/&gt;&lt;lineCharCount val=&quot;67&quot;/&gt;&lt;lineCharCount val=&quot;71&quot;/&gt;&lt;lineCharCount val=&quot;19&quot;/&gt;&lt;lineCharCount val=&quot;17&quot;/&gt;&lt;lineCharCount val=&quot;17&quot;/&gt;&lt;lineCharCount val=&quot;72&quot;/&gt;&lt;lineCharCount val=&quot;25&quot;/&gt;&lt;/TableIndex&gt;&lt;/ShapeTextInfo&gt;"/>
  <p:tag name="HTML_SHAPEINFO" val="&lt;ThreeDShapeInfo&gt;&lt;uuid val=&quot;{A480B0D9-B4FD-46FC-BCB9-F417F6153B1D}&quot;/&gt;&lt;isInvalidForFieldText val=&quot;0&quot;/&gt;&lt;Image&gt;&lt;filename val=&quot;C:\Users\User\AppData\Local\Temp\CP1056859781859Session\CPTrustFolder1056859781859\PPTImport1056875885328\data\asimages\{A480B0D9-B4FD-46FC-BCB9-F417F6153B1D}_9.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B08C3A3-94D8-4D4F-9AFC-34B547115397}&quot;/&gt;&lt;isInvalidForFieldText val=&quot;0&quot;/&gt;&lt;Image&gt;&lt;filename val=&quot;C:\Users\User\AppData\Local\Temp\CP1056859781859Session\CPTrustFolder1056859781859\PPTImport1056875885328\data\asimages\{4B08C3A3-94D8-4D4F-9AFC-34B547115397}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36BC4EC-9900-40EE-8FF9-B3F1C4378420}&quot;/&gt;&lt;isInvalidForFieldText val=&quot;0&quot;/&gt;&lt;Image&gt;&lt;filename val=&quot;C:\Users\User\AppData\Local\Temp\CP1056859781859Session\CPTrustFolder1056859781859\PPTImport1056875885328\data\asimages\{C36BC4EC-9900-40EE-8FF9-B3F1C4378420}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12&quot;/&gt;&lt;lineCharCount val=&quot;1&quot;/&gt;&lt;lineCharCount val=&quot;73&quot;/&gt;&lt;lineCharCount val=&quot;71&quot;/&gt;&lt;lineCharCount val=&quot;59&quot;/&gt;&lt;lineCharCount val=&quot;21&quot;/&gt;&lt;/TableIndex&gt;&lt;/ShapeTextInfo&gt;"/>
  <p:tag name="HTML_SHAPEINFO" val="&lt;ThreeDShapeInfo&gt;&lt;uuid val=&quot;{02172605-F4D5-4C77-9D62-A817F8471C22}&quot;/&gt;&lt;isInvalidForFieldText val=&quot;0&quot;/&gt;&lt;Image&gt;&lt;filename val=&quot;C:\Users\User\AppData\Local\Temp\CP1056859781859Session\CPTrustFolder1056859781859\PPTImport1056875885328\data\asimages\{02172605-F4D5-4C77-9D62-A817F8471C22}_10.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39631B-9838-4B12-8DFE-7974FBF7FB4D}&quot;/&gt;&lt;isInvalidForFieldText val=&quot;0&quot;/&gt;&lt;Image&gt;&lt;filename val=&quot;C:\Users\User\AppData\Local\Temp\CP1056859781859Session\CPTrustFolder1056859781859\PPTImport1056875885328\data\asimages\{A739631B-9838-4B12-8DFE-7974FBF7FB4D}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4A2036D1-5E61-49F3-80EE-E9C88FE81C96}&quot;/&gt;&lt;isInvalidForFieldText val=&quot;0&quot;/&gt;&lt;Image&gt;&lt;filename val=&quot;C:\Users\User\AppData\Local\Temp\CP1056859781859Session\CPTrustFolder1056859781859\PPTImport1056875885328\data\asimages\{4A2036D1-5E61-49F3-80EE-E9C88FE81C96}_11.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67&quot;/&gt;&lt;lineCharCount val=&quot;6&quot;/&gt;&lt;lineCharCount val=&quot;1&quot;/&gt;&lt;lineCharCount val=&quot;36&quot;/&gt;&lt;lineCharCount val=&quot;1&quot;/&gt;&lt;lineCharCount val=&quot;69&quot;/&gt;&lt;lineCharCount val=&quot;11&quot;/&gt;&lt;/TableIndex&gt;&lt;/ShapeTextInfo&gt;"/>
  <p:tag name="HTML_SHAPEINFO" val="&lt;ThreeDShapeInfo&gt;&lt;uuid val=&quot;{BAB34645-5461-4CCC-AAEA-74E9F68BDCDC}&quot;/&gt;&lt;isInvalidForFieldText val=&quot;0&quot;/&gt;&lt;Image&gt;&lt;filename val=&quot;C:\Users\User\AppData\Local\Temp\CP1056859781859Session\CPTrustFolder1056859781859\PPTImport1056875885328\data\asimages\{BAB34645-5461-4CCC-AAEA-74E9F68BDCDC}_11.png&quot;/&gt;&lt;left val=&quot;42&quot;/&gt;&lt;top val=&quot;212&quot;/&gt;&lt;width val=&quot;870&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D335E03-C568-4394-90B4-D6B6422BA372}&quot;/&gt;&lt;isInvalidForFieldText val=&quot;0&quot;/&gt;&lt;Image&gt;&lt;filename val=&quot;C:\Users\User\AppData\Local\Temp\CP1056859781859Session\CPTrustFolder1056859781859\PPTImport1056875885328\data\asimages\{BD335E03-C568-4394-90B4-D6B6422BA372}_11.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BF5FA3BC-C023-417F-865C-302F9EFAC947}&quot;/&gt;&lt;isInvalidForFieldText val=&quot;0&quot;/&gt;&lt;Image&gt;&lt;filename val=&quot;C:\Users\User\AppData\Local\Temp\CP1056859781859Session\CPTrustFolder1056859781859\PPTImport1056875885328\data\asimages\{BF5FA3BC-C023-417F-865C-302F9EFAC947}_12.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51&quot;/&gt;&lt;lineCharCount val=&quot;1&quot;/&gt;&lt;lineCharCount val=&quot;38&quot;/&gt;&lt;/TableIndex&gt;&lt;/ShapeTextInfo&gt;"/>
  <p:tag name="HTML_SHAPEINFO" val="&lt;ThreeDShapeInfo&gt;&lt;uuid val=&quot;{9E375012-FA35-4A0C-BCAA-DE1485205F08}&quot;/&gt;&lt;isInvalidForFieldText val=&quot;0&quot;/&gt;&lt;Image&gt;&lt;filename val=&quot;C:\Users\User\AppData\Local\Temp\CP1056859781859Session\CPTrustFolder1056859781859\PPTImport1056875885328\data\asimages\{9E375012-FA35-4A0C-BCAA-DE1485205F08}_12.png&quot;/&gt;&lt;left val=&quot;42&quot;/&gt;&lt;top val=&quot;212&quot;/&gt;&lt;width val=&quot;870&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324A10-E583-4ACA-B393-7C1E53E41E02}&quot;/&gt;&lt;isInvalidForFieldText val=&quot;0&quot;/&gt;&lt;Image&gt;&lt;filename val=&quot;C:\Users\User\AppData\Local\Temp\CP1056859781859Session\CPTrustFolder1056859781859\PPTImport1056875885328\data\asimages\{FC324A10-E583-4ACA-B393-7C1E53E41E02}_12.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C2211494-C47A-48E6-B047-0A301CAB66A6}&quot;/&gt;&lt;isInvalidForFieldText val=&quot;0&quot;/&gt;&lt;Image&gt;&lt;filename val=&quot;C:\Users\User\AppData\Local\Temp\CP1056859781859Session\CPTrustFolder1056859781859\PPTImport1056875885328\data\asimages\{C2211494-C47A-48E6-B047-0A301CAB66A6}_13.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60&quot;/&gt;&lt;lineCharCount val=&quot;46&quot;/&gt;&lt;lineCharCount val=&quot;63&quot;/&gt;&lt;lineCharCount val=&quot;9&quot;/&gt;&lt;lineCharCount val=&quot;65&quot;/&gt;&lt;lineCharCount val=&quot;48&quot;/&gt;&lt;/TableIndex&gt;&lt;/ShapeTextInfo&gt;"/>
  <p:tag name="HTML_SHAPEINFO" val="&lt;ThreeDShapeInfo&gt;&lt;uuid val=&quot;{35DAF0E7-B584-4DA0-807C-FC1CD7E88EDF}&quot;/&gt;&lt;isInvalidForFieldText val=&quot;0&quot;/&gt;&lt;Image&gt;&lt;filename val=&quot;C:\Users\User\AppData\Local\Temp\CP1056859781859Session\CPTrustFolder1056859781859\PPTImport1056875885328\data\asimages\{35DAF0E7-B584-4DA0-807C-FC1CD7E88EDF}_13.png&quot;/&gt;&lt;left val=&quot;42&quot;/&gt;&lt;top val=&quot;212&quot;/&gt;&lt;width val=&quot;870&quot;/&gt;&lt;height val=&quot;41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87D2F2-1228-4556-A17A-764F2E48EEC2}&quot;/&gt;&lt;isInvalidForFieldText val=&quot;0&quot;/&gt;&lt;Image&gt;&lt;filename val=&quot;C:\Users\User\AppData\Local\Temp\CP1056859781859Session\CPTrustFolder1056859781859\PPTImport1056875885328\data\asimages\{1287D2F2-1228-4556-A17A-764F2E48EEC2}_13.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DBC62C03-0499-49F3-ADE8-BE5D889613D5}&quot;/&gt;&lt;isInvalidForFieldText val=&quot;0&quot;/&gt;&lt;Image&gt;&lt;filename val=&quot;C:\Users\User\AppData\Local\Temp\CP1056859781859Session\CPTrustFolder1056859781859\PPTImport1056875885328\data\asimages\{DBC62C03-0499-49F3-ADE8-BE5D889613D5}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9&quot;/&gt;&lt;lineCharCount val=&quot;28&quot;/&gt;&lt;lineCharCount val=&quot;10&quot;/&gt;&lt;/TableIndex&gt;&lt;/ShapeTextInfo&gt;"/>
  <p:tag name="HTML_SHAPEINFO" val="&lt;ThreeDShapeInfo&gt;&lt;uuid val=&quot;{C683765F-C35D-4AF1-8FFB-7277A9DDF8C9}&quot;/&gt;&lt;isInvalidForFieldText val=&quot;0&quot;/&gt;&lt;Image&gt;&lt;filename val=&quot;C:\Users\User\AppData\Local\Temp\CP1056859781859Session\CPTrustFolder1056859781859\PPTImport1056875885328\data\asimages\{C683765F-C35D-4AF1-8FFB-7277A9DDF8C9}_14.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C9FCDD-081E-4A5F-AE9F-FB6AB520B94E}&quot;/&gt;&lt;isInvalidForFieldText val=&quot;0&quot;/&gt;&lt;Image&gt;&lt;filename val=&quot;C:\Users\User\AppData\Local\Temp\CP1056859781859Session\CPTrustFolder1056859781859\PPTImport1056875885328\data\asimages\{1CC9FCDD-081E-4A5F-AE9F-FB6AB520B94E}_1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B43F75FE-7072-4F46-A120-7716806A7912}&quot;/&gt;&lt;isInvalidForFieldText val=&quot;0&quot;/&gt;&lt;Image&gt;&lt;filename val=&quot;C:\Users\User\AppData\Local\Temp\CP1056859781859Session\CPTrustFolder1056859781859\PPTImport1056875885328\data\asimages\{B43F75FE-7072-4F46-A120-7716806A7912}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0&quot;/&gt;&lt;lineCharCount val=&quot;36&quot;/&gt;&lt;lineCharCount val=&quot;50&quot;/&gt;&lt;lineCharCount val=&quot;69&quot;/&gt;&lt;lineCharCount val=&quot;9&quot;/&gt;&lt;lineCharCount val=&quot;74&quot;/&gt;&lt;/TableIndex&gt;&lt;/ShapeTextInfo&gt;"/>
  <p:tag name="HTML_SHAPEINFO" val="&lt;ThreeDShapeInfo&gt;&lt;uuid val=&quot;{6FAE6ED0-BB48-4CAD-9DD9-EBAA02FA6661}&quot;/&gt;&lt;isInvalidForFieldText val=&quot;0&quot;/&gt;&lt;Image&gt;&lt;filename val=&quot;C:\Users\User\AppData\Local\Temp\CP1056859781859Session\CPTrustFolder1056859781859\PPTImport1056875885328\data\asimages\{6FAE6ED0-BB48-4CAD-9DD9-EBAA02FA6661}_15.png&quot;/&gt;&lt;left val=&quot;42&quot;/&gt;&lt;top val=&quot;212&quot;/&gt;&lt;width val=&quot;87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51DA67-D03C-4352-80A5-4AD78FDBAEFC}&quot;/&gt;&lt;isInvalidForFieldText val=&quot;0&quot;/&gt;&lt;Image&gt;&lt;filename val=&quot;C:\Users\User\AppData\Local\Temp\CP1056859781859Session\CPTrustFolder1056859781859\PPTImport1056875885328\data\asimages\{EC51DA67-D03C-4352-80A5-4AD78FDBAEFC}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256CC444-C224-4D1B-B999-8FDDB27643CB}&quot;/&gt;&lt;isInvalidForFieldText val=&quot;0&quot;/&gt;&lt;Image&gt;&lt;filename val=&quot;C:\Users\User\AppData\Local\Temp\CP1056859781859Session\CPTrustFolder1056859781859\PPTImport1056875885328\data\asimages\{256CC444-C224-4D1B-B999-8FDDB27643CB}_16.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9&quot;/&gt;&lt;lineCharCount val=&quot;51&quot;/&gt;&lt;lineCharCount val=&quot;1&quot;/&gt;&lt;lineCharCount val=&quot;64&quot;/&gt;&lt;lineCharCount val=&quot;50&quot;/&gt;&lt;lineCharCount val=&quot;75&quot;/&gt;&lt;lineCharCount val=&quot;75&quot;/&gt;&lt;lineCharCount val=&quot;66&quot;/&gt;&lt;lineCharCount val=&quot;67&quot;/&gt;&lt;/TableIndex&gt;&lt;/ShapeTextInfo&gt;"/>
  <p:tag name="HTML_SHAPEINFO" val="&lt;ThreeDShapeInfo&gt;&lt;uuid val=&quot;{FC40B384-87C0-4033-B0C9-395EB861F7C3}&quot;/&gt;&lt;isInvalidForFieldText val=&quot;0&quot;/&gt;&lt;Image&gt;&lt;filename val=&quot;C:\Users\User\AppData\Local\Temp\CP1056859781859Session\CPTrustFolder1056859781859\PPTImport1056875885328\data\asimages\{FC40B384-87C0-4033-B0C9-395EB861F7C3}_16.png&quot;/&gt;&lt;left val=&quot;42&quot;/&gt;&lt;top val=&quot;212&quot;/&gt;&lt;width val=&quot;870&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1F3C222-EF0C-45B4-BF95-C9249F46503A}&quot;/&gt;&lt;isInvalidForFieldText val=&quot;0&quot;/&gt;&lt;Image&gt;&lt;filename val=&quot;C:\Users\User\AppData\Local\Temp\CP1056859781859Session\CPTrustFolder1056859781859\PPTImport1056875885328\data\asimages\{21F3C222-EF0C-45B4-BF95-C9249F46503A}_16.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E585D6C4-72B2-4AC8-908A-C6D913786360}&quot;/&gt;&lt;isInvalidForFieldText val=&quot;0&quot;/&gt;&lt;Image&gt;&lt;filename val=&quot;C:\Users\User\AppData\Local\Temp\CP1056859781859Session\CPTrustFolder1056859781859\PPTImport1056875885328\data\asimages\{E585D6C4-72B2-4AC8-908A-C6D913786360}_17.png&quot;/&gt;&lt;left val=&quot;0&quot;/&gt;&lt;top val=&quot;76&quot;/&gt;&lt;width val=&quot;961&quot;/&gt;&lt;height val=&quot;12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73&quot;/&gt;&lt;lineCharCount val=&quot;39&quot;/&gt;&lt;lineCharCount val=&quot;1&quot;/&gt;&lt;lineCharCount val=&quot;76&quot;/&gt;&lt;lineCharCount val=&quot;67&quot;/&gt;&lt;lineCharCount val=&quot;13&quot;/&gt;&lt;lineCharCount val=&quot;1&quot;/&gt;&lt;lineCharCount val=&quot;63&quot;/&gt;&lt;lineCharCount val=&quot;72&quot;/&gt;&lt;lineCharCount val=&quot;1&quot;/&gt;&lt;lineCharCount val=&quot;34&quot;/&gt;&lt;lineCharCount val=&quot;74&quot;/&gt;&lt;/TableIndex&gt;&lt;/ShapeTextInfo&gt;"/>
  <p:tag name="HTML_SHAPEINFO" val="&lt;ThreeDShapeInfo&gt;&lt;uuid val=&quot;{2A538B45-14E0-4A1D-BF18-06CF383422B3}&quot;/&gt;&lt;isInvalidForFieldText val=&quot;0&quot;/&gt;&lt;Image&gt;&lt;filename val=&quot;C:\Users\User\AppData\Local\Temp\CP1056859781859Session\CPTrustFolder1056859781859\PPTImport1056875885328\data\asimages\{2A538B45-14E0-4A1D-BF18-06CF383422B3}_17.png&quot;/&gt;&lt;left val=&quot;42&quot;/&gt;&lt;top val=&quot;193&quot;/&gt;&lt;width val=&quot;869&quot;/&gt;&lt;height val=&quot;443&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2B7959-F7B1-4B81-A55A-2FA5EA747F59}&quot;/&gt;&lt;isInvalidForFieldText val=&quot;0&quot;/&gt;&lt;Image&gt;&lt;filename val=&quot;C:\Users\User\AppData\Local\Temp\CP1056859781859Session\CPTrustFolder1056859781859\PPTImport1056875885328\data\asimages\{BC2B7959-F7B1-4B81-A55A-2FA5EA747F59}_17.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44376AE0-07BE-4C0E-BD02-105C55C0D89F}&quot;/&gt;&lt;isInvalidForFieldText val=&quot;0&quot;/&gt;&lt;Image&gt;&lt;filename val=&quot;C:\Users\User\AppData\Local\Temp\CP1056859781859Session\CPTrustFolder1056859781859\PPTImport1056875885328\data\asimages\{44376AE0-07BE-4C0E-BD02-105C55C0D89F}_18.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76&quot;/&gt;&lt;/TableIndex&gt;&lt;/ShapeTextInfo&gt;"/>
  <p:tag name="HTML_SHAPEINFO" val="&lt;ThreeDShapeInfo&gt;&lt;uuid val=&quot;{E9B4E46F-BFD1-4768-AB48-11113CED51ED}&quot;/&gt;&lt;isInvalidForFieldText val=&quot;0&quot;/&gt;&lt;Image&gt;&lt;filename val=&quot;C:\Users\User\AppData\Local\Temp\CP1056859781859Session\CPTrustFolder1056859781859\PPTImport1056875885328\data\asimages\{E9B4E46F-BFD1-4768-AB48-11113CED51ED}_18.png&quot;/&gt;&lt;left val=&quot;0&quot;/&gt;&lt;top val=&quot;181&quot;/&gt;&lt;width val=&quot;961&quot;/&gt;&lt;height val=&quot;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6FE8E8-A15D-4D7F-BA4A-9576A87898A5}&quot;/&gt;&lt;isInvalidForFieldText val=&quot;0&quot;/&gt;&lt;Image&gt;&lt;filename val=&quot;C:\Users\User\AppData\Local\Temp\CP1056859781859Session\CPTrustFolder1056859781859\PPTImport1056875885328\data\asimages\{486FE8E8-A15D-4D7F-BA4A-9576A87898A5}_18.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9&quot;/&gt;&lt;lineCharCount val=&quot;90&quot;/&gt;&lt;/TableIndex&gt;&lt;/ShapeTextInfo&gt;"/>
  <p:tag name="HTML_SHAPEINFO" val="&lt;ThreeDShapeInfo&gt;&lt;uuid val=&quot;{E8D81438-A41B-4D87-B565-42ED21E8538C}&quot;/&gt;&lt;isInvalidForFieldText val=&quot;0&quot;/&gt;&lt;Image&gt;&lt;filename val=&quot;C:\Users\User\AppData\Local\Temp\CP1056859781859Session\CPTrustFolder1056859781859\PPTImport1056875885328\data\asimages\{E8D81438-A41B-4D87-B565-42ED21E8538C}_18.png&quot;/&gt;&lt;left val=&quot;42&quot;/&gt;&lt;top val=&quot;578&quot;/&gt;&lt;width val=&quot;887&quot;/&gt;&lt;height val=&quot;7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DE460B11-55C7-43D5-B356-4F748F3264AF}&quot;/&gt;&lt;isInvalidForFieldText val=&quot;0&quot;/&gt;&lt;Image&gt;&lt;filename val=&quot;C:\Users\User\AppData\Local\Temp\CP1056859781859Session\CPTrustFolder1056859781859\PPTImport1056875885328\data\asimages\{DE460B11-55C7-43D5-B356-4F748F3264AF}_18.png&quot;/&gt;&lt;left val=&quot;471&quot;/&gt;&lt;top val=&quot;289&quot;/&gt;&lt;width val=&quot;489&quot;/&gt;&lt;height val=&quot;46&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265075FB-5447-4551-8F90-D8DE53B96D17}&quot;/&gt;&lt;isInvalidForFieldText val=&quot;0&quot;/&gt;&lt;Image&gt;&lt;filename val=&quot;C:\Users\User\AppData\Local\Temp\CP1056859781859Session\CPTrustFolder1056859781859\PPTImport1056875885328\data\asimages\{265075FB-5447-4551-8F90-D8DE53B96D17}_18.png&quot;/&gt;&lt;left val=&quot;44&quot;/&gt;&lt;top val=&quot;290&quot;/&gt;&lt;width val=&quot;395&quot;/&gt;&lt;height val=&quot;4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0&quot;/&gt;&lt;lineCharCount val=&quot;21&quot;/&gt;&lt;lineCharCount val=&quot;22&quot;/&gt;&lt;lineCharCount val=&quot;22&quot;/&gt;&lt;lineCharCount val=&quot;22&quot;/&gt;&lt;/TableIndex&gt;&lt;/ShapeTextInfo&gt;"/>
  <p:tag name="HTML_SHAPEINFO" val="&lt;ThreeDShapeInfo&gt;&lt;uuid val=&quot;{0AB4EED1-1F9C-4023-9ACA-0425A555736B}&quot;/&gt;&lt;isInvalidForFieldText val=&quot;0&quot;/&gt;&lt;Image&gt;&lt;filename val=&quot;C:\Users\User\AppData\Local\Temp\CP1056859781859Session\CPTrustFolder1056859781859\PPTImport1056875885328\data\asimages\{0AB4EED1-1F9C-4023-9ACA-0425A555736B}_18.png&quot;/&gt;&lt;left val=&quot;25&quot;/&gt;&lt;top val=&quot;328&quot;/&gt;&lt;width val=&quot;258&quot;/&gt;&lt;height val=&quot;21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6&quot;/&gt;&lt;lineCharCount val=&quot;16&quot;/&gt;&lt;lineCharCount val=&quot;16&quot;/&gt;&lt;lineCharCount val=&quot;16&quot;/&gt;&lt;lineCharCount val=&quot;15&quot;/&gt;&lt;/TableIndex&gt;&lt;/ShapeTextInfo&gt;"/>
  <p:tag name="HTML_SHAPEINFO" val="&lt;ThreeDShapeInfo&gt;&lt;uuid val=&quot;{D36E993B-1DC8-466E-BA7D-F03BCE7CC16A}&quot;/&gt;&lt;isInvalidForFieldText val=&quot;0&quot;/&gt;&lt;Image&gt;&lt;filename val=&quot;C:\Users\User\AppData\Local\Temp\CP1056859781859Session\CPTrustFolder1056859781859\PPTImport1056875885328\data\asimages\{D36E993B-1DC8-466E-BA7D-F03BCE7CC16A}_18.png&quot;/&gt;&lt;left val=&quot;278&quot;/&gt;&lt;top val=&quot;332&quot;/&gt;&lt;width val=&quot;194&quot;/&gt;&lt;height val=&quot;21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0&quot;/&gt;&lt;lineCharCount val=&quot;21&quot;/&gt;&lt;lineCharCount val=&quot;22&quot;/&gt;&lt;lineCharCount val=&quot;22&quot;/&gt;&lt;lineCharCount val=&quot;22&quot;/&gt;&lt;/TableIndex&gt;&lt;/ShapeTextInfo&gt;"/>
  <p:tag name="HTML_SHAPEINFO" val="&lt;ThreeDShapeInfo&gt;&lt;uuid val=&quot;{76334EEF-78E9-441B-BCE2-9A37D00FBA36}&quot;/&gt;&lt;isInvalidForFieldText val=&quot;0&quot;/&gt;&lt;Image&gt;&lt;filename val=&quot;C:\Users\User\AppData\Local\Temp\CP1056859781859Session\CPTrustFolder1056859781859\PPTImport1056875885328\data\asimages\{76334EEF-78E9-441B-BCE2-9A37D00FBA36}_18.png&quot;/&gt;&lt;left val=&quot;484&quot;/&gt;&lt;top val=&quot;333&quot;/&gt;&lt;width val=&quot;279&quot;/&gt;&lt;height val=&quot;214&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6&quot;/&gt;&lt;lineCharCount val=&quot;16&quot;/&gt;&lt;lineCharCount val=&quot;16&quot;/&gt;&lt;lineCharCount val=&quot;16&quot;/&gt;&lt;lineCharCount val=&quot;15&quot;/&gt;&lt;/TableIndex&gt;&lt;/ShapeTextInfo&gt;"/>
  <p:tag name="HTML_SHAPEINFO" val="&lt;ThreeDShapeInfo&gt;&lt;uuid val=&quot;{812B0238-23CB-4FF6-A596-E24722F93EE0}&quot;/&gt;&lt;isInvalidForFieldText val=&quot;0&quot;/&gt;&lt;Image&gt;&lt;filename val=&quot;C:\Users\User\AppData\Local\Temp\CP1056859781859Session\CPTrustFolder1056859781859\PPTImport1056875885328\data\asimages\{812B0238-23CB-4FF6-A596-E24722F93EE0}_18.png&quot;/&gt;&lt;left val=&quot;735&quot;/&gt;&lt;top val=&quot;332&quot;/&gt;&lt;width val=&quot;194&quot;/&gt;&lt;height val=&quot;214&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63C4D802-E489-4797-9937-87C70ED6B195}&quot;/&gt;&lt;isInvalidForFieldText val=&quot;0&quot;/&gt;&lt;Image&gt;&lt;filename val=&quot;C:\Users\User\AppData\Local\Temp\CP1056859781859Session\CPTrustFolder1056859781859\PPTImport1056875885328\data\asimages\{63C4D802-E489-4797-9937-87C70ED6B195}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5&quot;/&gt;&lt;lineCharCount val=&quot;73&quot;/&gt;&lt;lineCharCount val=&quot;50&quot;/&gt;&lt;lineCharCount val=&quot;77&quot;/&gt;&lt;lineCharCount val=&quot;75&quot;/&gt;&lt;lineCharCount val=&quot;58&quot;/&gt;&lt;lineCharCount val=&quot;71&quot;/&gt;&lt;lineCharCount val=&quot;57&quot;/&gt;&lt;lineCharCount val=&quot;34&quot;/&gt;&lt;lineCharCount val=&quot;30&quot;/&gt;&lt;lineCharCount val=&quot;35&quot;/&gt;&lt;lineCharCount val=&quot;79&quot;/&gt;&lt;/TableIndex&gt;&lt;/ShapeTextInfo&gt;"/>
  <p:tag name="HTML_SHAPEINFO" val="&lt;ThreeDShapeInfo&gt;&lt;uuid val=&quot;{ACFABAF9-CA7F-489C-B37B-466970BA7C1D}&quot;/&gt;&lt;isInvalidForFieldText val=&quot;0&quot;/&gt;&lt;Image&gt;&lt;filename val=&quot;C:\Users\User\AppData\Local\Temp\CP1056859781859Session\CPTrustFolder1056859781859\PPTImport1056875885328\data\asimages\{ACFABAF9-CA7F-489C-B37B-466970BA7C1D}_19.png&quot;/&gt;&lt;left val=&quot;42&quot;/&gt;&lt;top val=&quot;212&quot;/&gt;&lt;width val=&quot;869&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BB059D-E4B6-4BD7-BB55-D7324190F4B0}&quot;/&gt;&lt;isInvalidForFieldText val=&quot;0&quot;/&gt;&lt;Image&gt;&lt;filename val=&quot;C:\Users\User\AppData\Local\Temp\CP1056859781859Session\CPTrustFolder1056859781859\PPTImport1056875885328\data\asimages\{2DBB059D-E4B6-4BD7-BB55-D7324190F4B0}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4F61824F-E7E7-4FAE-863E-72298904388B}&quot;/&gt;&lt;isInvalidForFieldText val=&quot;0&quot;/&gt;&lt;Image&gt;&lt;filename val=&quot;C:\Users\User\AppData\Local\Temp\CP1056859781859Session\CPTrustFolder1056859781859\PPTImport1056875885328\data\asimages\{4F61824F-E7E7-4FAE-863E-72298904388B}_20.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2&quot;/&gt;&lt;lineCharCount val=&quot;1&quot;/&gt;&lt;lineCharCount val=&quot;42&quot;/&gt;&lt;lineCharCount val=&quot;1&quot;/&gt;&lt;lineCharCount val=&quot;29&quot;/&gt;&lt;lineCharCount val=&quot;1&quot;/&gt;&lt;lineCharCount val=&quot;31&quot;/&gt;&lt;/TableIndex&gt;&lt;/ShapeTextInfo&gt;"/>
  <p:tag name="HTML_SHAPEINFO" val="&lt;ThreeDShapeInfo&gt;&lt;uuid val=&quot;{76AC837C-4675-4A9D-AC1C-8AB7AEEC5050}&quot;/&gt;&lt;isInvalidForFieldText val=&quot;0&quot;/&gt;&lt;Image&gt;&lt;filename val=&quot;C:\Users\User\AppData\Local\Temp\CP1056859781859Session\CPTrustFolder1056859781859\PPTImport1056875885328\data\asimages\{76AC837C-4675-4A9D-AC1C-8AB7AEEC5050}_20.png&quot;/&gt;&lt;left val=&quot;42&quot;/&gt;&lt;top val=&quot;212&quot;/&gt;&lt;width val=&quot;870&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A6A307-ADB3-40D7-87AC-696E4A9B0748}&quot;/&gt;&lt;isInvalidForFieldText val=&quot;0&quot;/&gt;&lt;Image&gt;&lt;filename val=&quot;C:\Users\User\AppData\Local\Temp\CP1056859781859Session\CPTrustFolder1056859781859\PPTImport1056875885328\data\asimages\{BCA6A307-ADB3-40D7-87AC-696E4A9B0748}_20.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57C1E498-8A29-46AA-95E5-E104E38CDCC4}&quot;/&gt;&lt;isInvalidForFieldText val=&quot;0&quot;/&gt;&lt;Image&gt;&lt;filename val=&quot;C:\Users\User\AppData\Local\Temp\CP1056859781859Session\CPTrustFolder1056859781859\PPTImport1056875885328\data\asimages\{57C1E498-8A29-46AA-95E5-E104E38CDCC4}_21.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72&quot;/&gt;&lt;lineCharCount val=&quot;72&quot;/&gt;&lt;lineCharCount val=&quot;57&quot;/&gt;&lt;lineCharCount val=&quot;77&quot;/&gt;&lt;lineCharCount val=&quot;63&quot;/&gt;&lt;lineCharCount val=&quot;1&quot;/&gt;&lt;lineCharCount val=&quot;42&quot;/&gt;&lt;lineCharCount val=&quot;1&quot;/&gt;&lt;/TableIndex&gt;&lt;/ShapeTextInfo&gt;"/>
  <p:tag name="HTML_SHAPEINFO" val="&lt;ThreeDShapeInfo&gt;&lt;uuid val=&quot;{424809A8-15DF-46AC-AF0C-6D1E1EA0E97D}&quot;/&gt;&lt;isInvalidForFieldText val=&quot;0&quot;/&gt;&lt;Image&gt;&lt;filename val=&quot;C:\Users\User\AppData\Local\Temp\CP1056859781859Session\CPTrustFolder1056859781859\PPTImport1056875885328\data\asimages\{424809A8-15DF-46AC-AF0C-6D1E1EA0E97D}_21.png&quot;/&gt;&lt;left val=&quot;42&quot;/&gt;&lt;top val=&quot;212&quot;/&gt;&lt;width val=&quot;874&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69F3481-CBB3-4B25-9061-0BF6699B5F4C}&quot;/&gt;&lt;isInvalidForFieldText val=&quot;0&quot;/&gt;&lt;Image&gt;&lt;filename val=&quot;C:\Users\User\AppData\Local\Temp\CP1056859781859Session\CPTrustFolder1056859781859\PPTImport1056875885328\data\asimages\{069F3481-CBB3-4B25-9061-0BF6699B5F4C}_21.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DB742446-3D55-42EE-909A-9B10221AC3F4}&quot;/&gt;&lt;isInvalidForFieldText val=&quot;0&quot;/&gt;&lt;Image&gt;&lt;filename val=&quot;C:\Users\User\AppData\Local\Temp\CP1056859781859Session\CPTrustFolder1056859781859\PPTImport1056875885328\data\asimages\{DB742446-3D55-42EE-909A-9B10221AC3F4}_22.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1&quot;/&gt;&lt;lineCharCount val=&quot;44&quot;/&gt;&lt;lineCharCount val=&quot;37&quot;/&gt;&lt;lineCharCount val=&quot;53&quot;/&gt;&lt;lineCharCount val=&quot;1&quot;/&gt;&lt;lineCharCount val=&quot;1&quot;/&gt;&lt;lineCharCount val=&quot;42&quot;/&gt;&lt;/TableIndex&gt;&lt;/ShapeTextInfo&gt;"/>
  <p:tag name="HTML_SHAPEINFO" val="&lt;ThreeDShapeInfo&gt;&lt;uuid val=&quot;{C9E28DD0-1F7A-4737-9582-D713C2CAE50D}&quot;/&gt;&lt;isInvalidForFieldText val=&quot;0&quot;/&gt;&lt;Image&gt;&lt;filename val=&quot;C:\Users\User\AppData\Local\Temp\CP1056859781859Session\CPTrustFolder1056859781859\PPTImport1056875885328\data\asimages\{C9E28DD0-1F7A-4737-9582-D713C2CAE50D}_22.png&quot;/&gt;&lt;left val=&quot;42&quot;/&gt;&lt;top val=&quot;212&quot;/&gt;&lt;width val=&quot;87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C351B6-C614-4CF5-8226-26D7D13D3D90}&quot;/&gt;&lt;isInvalidForFieldText val=&quot;0&quot;/&gt;&lt;Image&gt;&lt;filename val=&quot;C:\Users\User\AppData\Local\Temp\CP1056859781859Session\CPTrustFolder1056859781859\PPTImport1056875885328\data\asimages\{29C351B6-C614-4CF5-8226-26D7D13D3D90}_22.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40A3DE63-8A38-4DE0-87D5-8736FCF6EEDC}&quot;/&gt;&lt;isInvalidForFieldText val=&quot;0&quot;/&gt;&lt;Image&gt;&lt;filename val=&quot;C:\Users\User\AppData\Local\Temp\CP1056859781859Session\CPTrustFolder1056859781859\PPTImport1056875885328\data\asimages\{40A3DE63-8A38-4DE0-87D5-8736FCF6EEDC}_23.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1&quot;/&gt;&lt;lineCharCount val=&quot;69&quot;/&gt;&lt;lineCharCount val=&quot;18&quot;/&gt;&lt;lineCharCount val=&quot;75&quot;/&gt;&lt;lineCharCount val=&quot;55&quot;/&gt;&lt;lineCharCount val=&quot;27&quot;/&gt;&lt;lineCharCount val=&quot;30&quot;/&gt;&lt;lineCharCount val=&quot;67&quot;/&gt;&lt;lineCharCount val=&quot;69&quot;/&gt;&lt;lineCharCount val=&quot;44&quot;/&gt;&lt;/TableIndex&gt;&lt;/ShapeTextInfo&gt;"/>
  <p:tag name="HTML_SHAPEINFO" val="&lt;ThreeDShapeInfo&gt;&lt;uuid val=&quot;{BE4689F8-4026-4C60-BEE4-A62320DFFD79}&quot;/&gt;&lt;isInvalidForFieldText val=&quot;0&quot;/&gt;&lt;Image&gt;&lt;filename val=&quot;C:\Users\User\AppData\Local\Temp\CP1056859781859Session\CPTrustFolder1056859781859\PPTImport1056875885328\data\asimages\{BE4689F8-4026-4C60-BEE4-A62320DFFD79}_23.png&quot;/&gt;&lt;left val=&quot;42&quot;/&gt;&lt;top val=&quot;212&quot;/&gt;&lt;width val=&quot;870&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601B09-C38D-428B-960B-D66BCA481F68}&quot;/&gt;&lt;isInvalidForFieldText val=&quot;0&quot;/&gt;&lt;Image&gt;&lt;filename val=&quot;C:\Users\User\AppData\Local\Temp\CP1056859781859Session\CPTrustFolder1056859781859\PPTImport1056875885328\data\asimages\{DF601B09-C38D-428B-960B-D66BCA481F68}_23.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FFBF6171-3AC3-4E3F-881D-300EEDBBA5C2}&quot;/&gt;&lt;isInvalidForFieldText val=&quot;0&quot;/&gt;&lt;Image&gt;&lt;filename val=&quot;C:\Users\User\AppData\Local\Temp\CP1056859781859Session\CPTrustFolder1056859781859\PPTImport1056875885328\data\asimages\{FFBF6171-3AC3-4E3F-881D-300EEDBBA5C2}_24.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55&quot;/&gt;&lt;lineCharCount val=&quot;55&quot;/&gt;&lt;lineCharCount val=&quot;32&quot;/&gt;&lt;lineCharCount val=&quot;40&quot;/&gt;&lt;lineCharCount val=&quot;54&quot;/&gt;&lt;lineCharCount val=&quot;73&quot;/&gt;&lt;lineCharCount val=&quot;46&quot;/&gt;&lt;/TableIndex&gt;&lt;/ShapeTextInfo&gt;"/>
  <p:tag name="HTML_SHAPEINFO" val="&lt;ThreeDShapeInfo&gt;&lt;uuid val=&quot;{43019393-06C2-46E8-B299-BE98340C64A0}&quot;/&gt;&lt;isInvalidForFieldText val=&quot;0&quot;/&gt;&lt;Image&gt;&lt;filename val=&quot;C:\Users\User\AppData\Local\Temp\CP1056859781859Session\CPTrustFolder1056859781859\PPTImport1056875885328\data\asimages\{43019393-06C2-46E8-B299-BE98340C64A0}_24.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F69780-5B75-4339-BC40-6508C03D1B59}&quot;/&gt;&lt;isInvalidForFieldText val=&quot;0&quot;/&gt;&lt;Image&gt;&lt;filename val=&quot;C:\Users\User\AppData\Local\Temp\CP1056859781859Session\CPTrustFolder1056859781859\PPTImport1056875885328\data\asimages\{80F69780-5B75-4339-BC40-6508C03D1B59}_24.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7C65E78C-0938-4A4E-A1D1-5FEB317589CF}&quot;/&gt;&lt;isInvalidForFieldText val=&quot;0&quot;/&gt;&lt;Image&gt;&lt;filename val=&quot;C:\Users\User\AppData\Local\Temp\CP1056859781859Session\CPTrustFolder1056859781859\PPTImport1056875885328\data\asimages\{7C65E78C-0938-4A4E-A1D1-5FEB317589CF}_25.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5821</TotalTime>
  <Words>2752</Words>
  <Application>Microsoft Office PowerPoint</Application>
  <PresentationFormat>On-screen Show (4:3)</PresentationFormat>
  <Paragraphs>380</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Times New Roman</vt:lpstr>
      <vt:lpstr>Wingdings</vt:lpstr>
      <vt:lpstr>Using as of April 26</vt:lpstr>
      <vt:lpstr>The Musculoskeletal System (Upper Body)</vt:lpstr>
      <vt:lpstr>Objectives</vt:lpstr>
      <vt:lpstr>References</vt:lpstr>
      <vt:lpstr>References</vt:lpstr>
      <vt:lpstr>Evaluation Considerations</vt:lpstr>
      <vt:lpstr>Evaluation Considerations</vt:lpstr>
      <vt:lpstr>38 CFR 4.45 Exams</vt:lpstr>
      <vt:lpstr>Major Joints</vt:lpstr>
      <vt:lpstr>Groups of Minor Joints</vt:lpstr>
      <vt:lpstr>38 CFR 4.59 Painful Motion</vt:lpstr>
      <vt:lpstr>38 CFR 4.69 Dominant Hand</vt:lpstr>
      <vt:lpstr>38 CFR 4.62 Circulatory Disturbances</vt:lpstr>
      <vt:lpstr>Medical Examination Criteria</vt:lpstr>
      <vt:lpstr>38 CFR 4.68 Amputation Rule</vt:lpstr>
      <vt:lpstr>Rating the Upper Musculoskeletal System</vt:lpstr>
      <vt:lpstr>Rating the Upper Musculoskeletal System</vt:lpstr>
      <vt:lpstr>Rating the Upper Musculoskeletal System</vt:lpstr>
      <vt:lpstr>Rating the Upper Musculoskeletal System</vt:lpstr>
      <vt:lpstr>Rating the Upper Musculoskeletal System</vt:lpstr>
      <vt:lpstr>Rating the Upper Musculoskeletal System</vt:lpstr>
      <vt:lpstr>Arthritis, Acute, Subacute, or Chronic Diseases</vt:lpstr>
      <vt:lpstr>Arthritis, Acute, Subacute, or Chronic Diseases</vt:lpstr>
      <vt:lpstr>Arthritis, Acute, Subacute, or Chronic Diseases</vt:lpstr>
      <vt:lpstr>Arthritis, Acute, Subacute, or Chronic Diseases</vt:lpstr>
      <vt:lpstr>Arthritis, Acute, Subacute, or Chronic Diseases</vt:lpstr>
      <vt:lpstr>Arthritis, Acute, Subacute, or Chronic Diseases</vt:lpstr>
      <vt:lpstr>Arthritis, Acute, Subacute, or Chronic Diseases</vt:lpstr>
      <vt:lpstr>Arthritis, Acute, Subacute, or Chronic Diseases</vt:lpstr>
      <vt:lpstr>Arthritis, Acute, Subacute, or Chronic Diseases</vt:lpstr>
      <vt:lpstr>Prosthetic Implants and Anatomical Loss and Loss of Use</vt:lpstr>
      <vt:lpstr>Implants and Anatomical Loss and Loss of Use</vt:lpstr>
      <vt:lpstr>Implants and Anatomical Loss and Loss of Use</vt:lpstr>
      <vt:lpstr>Implants and Anatomical Loss and Loss of Use</vt:lpstr>
      <vt:lpstr>Finger Disabilities</vt:lpstr>
      <vt:lpstr>Amputation of Finger I</vt:lpstr>
      <vt:lpstr>Amputation of Finger II</vt:lpstr>
      <vt:lpstr>Amputation of Finger III, IV, and V </vt:lpstr>
      <vt:lpstr>Finger Disabilities</vt:lpstr>
      <vt:lpstr>Finger Disabilities</vt:lpstr>
      <vt:lpstr>Evaluating Non-Amputation   Disabilities of the Upper Extremities</vt:lpstr>
      <vt:lpstr>Muscle Injury Considerations</vt:lpstr>
      <vt:lpstr>Muscle Injury Considerations</vt:lpstr>
      <vt:lpstr>Cardinal Signs of Muscle Disability</vt:lpstr>
      <vt:lpstr>Practical Exercise!</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Musculoskeletal System (Upper Body) PowerPoint Presentation</dc:title>
  <dc:subject>RVSR</dc:subject>
  <dc:creator>Department of Veterans Affairs, Veterans Benefits Administration, Compensation Service, STAFF</dc:creator>
  <cp:keywords>rating schedule,upper musculoskeletal system,arthritis,acute,subacute,chronic diseses,prosthetic implants,anatomical loss,loss of use,muscle injuries,muscle groups,orthopedic injuries</cp:keywords>
  <dc:description>This lesson provides the employee with an understanding of the basic principles for applying the Rating Schedule in evaluating upper musculoskeletal disabilities.</dc:description>
  <cp:lastModifiedBy>Kathy Poole</cp:lastModifiedBy>
  <cp:revision>450</cp:revision>
  <dcterms:created xsi:type="dcterms:W3CDTF">2014-04-30T02:32:11Z</dcterms:created>
  <dcterms:modified xsi:type="dcterms:W3CDTF">2018-08-16T19:04:29Z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