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3" r:id="rId6"/>
    <p:sldId id="359" r:id="rId7"/>
    <p:sldId id="389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35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0066"/>
    <a:srgbClr val="CC0000"/>
    <a:srgbClr val="BBBBFF"/>
    <a:srgbClr val="ABABFF"/>
    <a:srgbClr val="1D3275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0" autoAdjust="0"/>
    <p:restoredTop sz="94356" autoAdjust="0"/>
  </p:normalViewPr>
  <p:slideViewPr>
    <p:cSldViewPr>
      <p:cViewPr varScale="1">
        <p:scale>
          <a:sx n="106" d="100"/>
          <a:sy n="106" d="100"/>
        </p:scale>
        <p:origin x="906" y="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047DD1-5BCF-40C1-A8F5-3CADF1E3B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076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fld id="{E71C225B-4BA2-462F-B2E0-3B7DD776F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12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/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A7FEB1-4FAC-4C2B-B25B-B681930B51F2}" type="slidenum">
              <a:rPr lang="en-US" sz="1200" smtClean="0"/>
              <a:pPr/>
              <a:t>1</a:t>
            </a:fld>
            <a:endParaRPr lang="en-US" sz="12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z="1600" b="1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 smtClean="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72781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8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0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43982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Aggravation</a:t>
            </a:r>
            <a:br>
              <a:rPr lang="en-US" b="1" dirty="0">
                <a:latin typeface="+mj-lt"/>
                <a:cs typeface="Times New Roman" panose="02020603050405020304" pitchFamily="18" charset="0"/>
              </a:rPr>
            </a:br>
            <a:r>
              <a:rPr lang="en-US" b="1" dirty="0">
                <a:latin typeface="+mj-lt"/>
                <a:cs typeface="Times New Roman" panose="02020603050405020304" pitchFamily="18" charset="0"/>
              </a:rPr>
              <a:t>(of a pre-existing disability)</a:t>
            </a:r>
            <a:endParaRPr lang="en-US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A8938F-9985-45C1-9B32-FCB01015798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January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Aggravation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Other issues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No presumption of aggravation without increase in severity shown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Recurrence of symptoms (temporary flare-ups) does not constitute increase in severity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Absence of evidence = no aggravation shown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Affirmative evidence of increase in severity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Clinical findings on separation examination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Condition same as on entrance examination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Medical opinion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C5511-72E8-4644-956A-500245F9453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4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Aggravation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Increases in severity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Medical and surgical treatment in service </a:t>
            </a:r>
            <a:r>
              <a:rPr lang="en-US" altLang="en-US" i="1" dirty="0">
                <a:latin typeface="+mj-lt"/>
                <a:cs typeface="Times New Roman" panose="02020603050405020304" pitchFamily="18" charset="0"/>
              </a:rPr>
              <a:t>may 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demonstrate increase</a:t>
            </a:r>
          </a:p>
          <a:p>
            <a:pPr lvl="2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If the treatment worsened a pre-existing condition, evidence of increase shown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Combat as proof of increase in severity</a:t>
            </a:r>
          </a:p>
          <a:p>
            <a:pPr lvl="2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Lay or other evidence sufficient proof of aggravation in combat</a:t>
            </a:r>
          </a:p>
          <a:p>
            <a:pPr lvl="2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Evidence must be consistent with circumstances, conditions or hardships, whether noted on official records or not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38 CFR 3.304(d)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831D6-BDCD-448E-800E-3AE729B1BB2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9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Aggravation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Practical Exercise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Review the scenarios and annotate on a separate sheet of paper what your decision concerning the claim is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Include all justification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Be prepared to discuss findings and decision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70825-936C-4455-B642-B5A84636955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7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Aggravation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Definitions of Aggravation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Regulations and laws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Analyzing claims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Pertinent laws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Burden of proof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Increases in severity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Practical exercise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622F1-7FD3-40A6-A7CB-7AB25F8C029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4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CE11-78CA-4422-94FB-6B6543BF76F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A614A-4A8C-4C7D-84E4-4C651B27BBC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0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32D3B-C018-49C1-AA9B-2513192C435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200" dirty="0">
                <a:solidFill>
                  <a:srgbClr val="1F497D"/>
                </a:solidFill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B4B23-EE1B-4D8A-9854-BBA8228376E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cap="all" dirty="0">
                <a:cs typeface="Times New Roman" panose="02020603050405020304" pitchFamily="18" charset="0"/>
              </a:rPr>
              <a:t>L</a:t>
            </a:r>
            <a:r>
              <a:rPr lang="en-US" dirty="0">
                <a:cs typeface="Times New Roman" panose="02020603050405020304" pitchFamily="18" charset="0"/>
              </a:rPr>
              <a:t>esson</a:t>
            </a:r>
            <a:r>
              <a:rPr lang="en-US" cap="all" dirty="0">
                <a:cs typeface="Times New Roman" panose="02020603050405020304" pitchFamily="18" charset="0"/>
              </a:rPr>
              <a:t> O</a:t>
            </a:r>
            <a:r>
              <a:rPr lang="en-US" dirty="0">
                <a:cs typeface="Times New Roman" panose="02020603050405020304" pitchFamily="18" charset="0"/>
              </a:rPr>
              <a:t>bjectives</a:t>
            </a:r>
            <a:endParaRPr lang="en-US" cap="all" dirty="0">
              <a:cs typeface="Times New Roman" panose="02020603050405020304" pitchFamily="18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lvl="0"/>
            <a:r>
              <a:rPr lang="en-US" dirty="0"/>
              <a:t>Define and identify the principles of presumption of soundness and aggravation</a:t>
            </a:r>
          </a:p>
          <a:p>
            <a:r>
              <a:rPr lang="en-US" dirty="0"/>
              <a:t>Analyze claim information to determine whether service connection is warranted on the basis of aggravation</a:t>
            </a:r>
            <a:endParaRPr lang="en-US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E2904E-354C-490E-85AB-649A3B8E2FF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 dirty="0">
              <a:latin typeface="Times New Roman" panose="02020603050405020304" pitchFamily="18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57399"/>
            <a:ext cx="8382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1D3275"/>
              </a:buCl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38 U.S.C 1111 Presumption of sound condition</a:t>
            </a:r>
          </a:p>
          <a:p>
            <a:pPr>
              <a:spcAft>
                <a:spcPts val="600"/>
              </a:spcAft>
              <a:buClr>
                <a:srgbClr val="1D3275"/>
              </a:buCl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38 USC 1153 Aggravation</a:t>
            </a:r>
          </a:p>
          <a:p>
            <a:pPr>
              <a:spcAft>
                <a:spcPts val="600"/>
              </a:spcAft>
              <a:buClr>
                <a:srgbClr val="1D3275"/>
              </a:buCl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38 CFR 3.304(b)(1) Direct service connection; wartime and peacetime</a:t>
            </a:r>
          </a:p>
          <a:p>
            <a:pPr>
              <a:spcAft>
                <a:spcPts val="600"/>
              </a:spcAft>
              <a:buClr>
                <a:srgbClr val="1D3275"/>
              </a:buCl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38 CFR 3.306 Aggravation of preservice disability</a:t>
            </a:r>
          </a:p>
          <a:p>
            <a:pPr>
              <a:spcAft>
                <a:spcPts val="600"/>
              </a:spcAft>
              <a:buClr>
                <a:srgbClr val="1D3275"/>
              </a:buCl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38 CFR 4.22 Rating of disabilities aggravated by active service</a:t>
            </a:r>
          </a:p>
          <a:p>
            <a:pPr>
              <a:spcAft>
                <a:spcPts val="600"/>
              </a:spcAft>
              <a:buClr>
                <a:srgbClr val="1D3275"/>
              </a:buClr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M21, Part IV, Subpart ii, 2.B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23E8B-0284-4C29-89C3-ACBEC2DF98C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indent="0" eaLnBrk="1" hangingPunct="1"/>
            <a:r>
              <a:rPr lang="en-US" altLang="en-US" dirty="0">
                <a:cs typeface="Times New Roman" panose="02020603050405020304" pitchFamily="18" charset="0"/>
              </a:rPr>
              <a:t>Aggravation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38 USC 1111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Provides that every Veteran is considered to have been in sound condition upon entry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Any defects, infirmities, or disorders are noted at time of examination/entrance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Exists unless clear and unmistakable evidence shows injury/disease existed prior to acceptance and was not aggravated by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60B6-7EBA-4B00-A00E-B4EA7809F34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Aggravation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38 USC 1153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Provides that a pre-existing injury/disease is considered aggravated in service if: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Increase in disability shown in service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Not due to natural progression of disease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8D6AF-685F-4229-A9CF-8DB85F33C48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2116" y="3848821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See: Wagner v </a:t>
            </a:r>
            <a:r>
              <a:rPr lang="en-US" altLang="en-US" sz="2000" dirty="0" err="1">
                <a:latin typeface="+mj-lt"/>
                <a:cs typeface="Times New Roman" panose="02020603050405020304" pitchFamily="18" charset="0"/>
              </a:rPr>
              <a:t>Principi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25425" lvl="1"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         Jensen v Brown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FB573-9340-4FE9-AF01-8174627C27B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9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Aggravation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38 CFR 3.304(b)(1)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Provides that a Veteran is considered to have been sound when accepted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38 CFR 3.306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Provides that a pre-existing injury or disease will be considered aggravated by service where </a:t>
            </a:r>
          </a:p>
          <a:p>
            <a:pPr lvl="2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there is specific finding that increase is due to service, and </a:t>
            </a:r>
          </a:p>
          <a:p>
            <a:pPr lvl="2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not due to natural progression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00EEA-D1AD-4361-B351-D0FDA018148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Aggravation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Analyzing Claims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A history of a pre-service existence of a condition at time of examination does not constitute notation of such conditions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Needs to be an increase in the disability not due to natural progression of age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Reflects only degree of disability over and above degree existing at time of entry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0BFA5-4C65-46AA-84D1-34ECDC9BFA3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8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Aggravation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Burden of Proof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Falls on the Veteran to establish aggravation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If no evidence of injury, complaint, or treatment of pre-existing disability in service – burden of proof not met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E1455-8B1B-4CB6-80DF-52D2481A0B0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733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>
              <a:spcAft>
                <a:spcPts val="600"/>
              </a:spcAft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- Jensen v Brown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A6094-A3DC-4653-A5D3-0056C0789CC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4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Aggravation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Increase in severity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38 USC 1153 requires increase in severity of pre-existing condition to be causally related to service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Independent medical evidence needed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Rating reflects degree of disability over and above degree at enlistment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D16FDF-EB45-4DBB-B9FD-06A1827A025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70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30&quot;/&gt;&lt;/TableIndex&gt;&lt;/ShapeTextInfo&gt;"/>
  <p:tag name="PRESENTER_DUMMYTAG" val="&lt;DummyForForceWrite&gt;&lt;/DummyForForceWrite&gt;"/>
  <p:tag name="HTML_SHAPEINFO" val="&lt;ThreeDShapeInfo&gt;&lt;uuid val=&quot;{B5C84D42-E5A5-4374-AE07-8CA020848463}&quot;/&gt;&lt;isInvalidForFieldText val=&quot;0&quot;/&gt;&lt;Image&gt;&lt;filename val=&quot;C:\Users\User\AppData\Local\Temp\CP34681852125Session\CPTrustFolder34681852125\PPTImport346879856031\data\asimages\{B5C84D42-E5A5-4374-AE07-8CA020848463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8E2493CC-7628-4B7B-B162-19498894B6F7}&quot;/&gt;&lt;isInvalidForFieldText val=&quot;0&quot;/&gt;&lt;Image&gt;&lt;filename val=&quot;C:\Users\User\AppData\Local\Temp\CP34681852125Session\CPTrustFolder34681852125\PPTImport346879856031\data\asimages\{8E2493CC-7628-4B7B-B162-19498894B6F7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FAA38866-D2F5-4CA0-AEBF-2BC18D5AB726}&quot;/&gt;&lt;isInvalidForFieldText val=&quot;0&quot;/&gt;&lt;Image&gt;&lt;filename val=&quot;C:\Users\User\AppData\Local\Temp\CP34681852125Session\CPTrustFolder34681852125\PPTImport346879856031\data\asimages\{FAA38866-D2F5-4CA0-AEBF-2BC18D5AB726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51C3AB18-9AC5-423F-96CD-A2E41E386BE8}&quot;/&gt;&lt;isInvalidForFieldText val=&quot;0&quot;/&gt;&lt;Image&gt;&lt;filename val=&quot;C:\Users\User\AppData\Local\Temp\CP34681852125Session\CPTrustFolder34681852125\PPTImport346879856031\data\asimages\{51C3AB18-9AC5-423F-96CD-A2E41E386BE8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7&quot;/&gt;&lt;lineCharCount val=&quot;12&quot;/&gt;&lt;lineCharCount val=&quot;69&quot;/&gt;&lt;lineCharCount val=&quot;37&quot;/&gt;&lt;/TableIndex&gt;&lt;/ShapeTextInfo&gt;"/>
  <p:tag name="HTML_SHAPEINFO" val="&lt;ThreeDShapeInfo&gt;&lt;uuid val=&quot;{087D9DAB-6ED6-429A-9D3B-8E25F8F488FE}&quot;/&gt;&lt;isInvalidForFieldText val=&quot;0&quot;/&gt;&lt;Image&gt;&lt;filename val=&quot;C:\Users\User\AppData\Local\Temp\CP34681852125Session\CPTrustFolder34681852125\PPTImport346879856031\data\asimages\{087D9DAB-6ED6-429A-9D3B-8E25F8F488FE}_2.png&quot;/&gt;&lt;left val=&quot;42&quot;/&gt;&lt;top val=&quot;212&quot;/&gt;&lt;width val=&quot;880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5701F1D-DACA-4062-8625-79E17B79E70A}&quot;/&gt;&lt;isInvalidForFieldText val=&quot;0&quot;/&gt;&lt;Image&gt;&lt;filename val=&quot;C:\Users\User\AppData\Local\Temp\CP34681852125Session\CPTrustFolder34681852125\PPTImport346879856031\data\asimages\{45701F1D-DACA-4062-8625-79E17B79E70A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5630097-D92B-4D80-8E14-E1115039BCEA}&quot;/&gt;&lt;isInvalidForFieldText val=&quot;0&quot;/&gt;&lt;Image&gt;&lt;filename val=&quot;C:\Users\User\AppData\Local\Temp\CP34681852125Session\CPTrustFolder34681852125\PPTImport346879856031\data\asimages\{05630097-D92B-4D80-8E14-E1115039BCEA}_3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4538F51C-57DE-4180-B39A-37614AFFEF2D}&quot;/&gt;&lt;isInvalidForFieldText val=&quot;0&quot;/&gt;&lt;Image&gt;&lt;filename val=&quot;C:\Users\User\AppData\Local\Temp\CP34681852125Session\CPTrustFolder34681852125\PPTImport346879856031\data\asimages\{4538F51C-57DE-4180-B39A-37614AFFEF2D}_3.png&quot;/&gt;&lt;left val=&quot;47&quot;/&gt;&lt;top val=&quot;215&quot;/&gt;&lt;width val=&quot;865&quot;/&gt;&lt;height val=&quot;41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5&quot;/&gt;&lt;lineCharCount val=&quot;24&quot;/&gt;&lt;lineCharCount val=&quot;69&quot;/&gt;&lt;lineCharCount val=&quot;51&quot;/&gt;&lt;lineCharCount val=&quot;65&quot;/&gt;&lt;lineCharCount val=&quot;29&quot;/&gt;&lt;/TableIndex&gt;&lt;/ShapeTextInfo&gt;"/>
  <p:tag name="HTML_SHAPEINFO" val="&lt;ThreeDShapeInfo&gt;&lt;uuid val=&quot;{FD003E31-DC04-426D-8627-95011167C8F5}&quot;/&gt;&lt;isInvalidForFieldText val=&quot;0&quot;/&gt;&lt;Image&gt;&lt;filename val=&quot;C:\Users\User\AppData\Local\Temp\CP34681852125Session\CPTrustFolder34681852125\PPTImport346879856031\data\asimages\{FD003E31-DC04-426D-8627-95011167C8F5}_3.png&quot;/&gt;&lt;left val=&quot;40&quot;/&gt;&lt;top val=&quot;212&quot;/&gt;&lt;width val=&quot;887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4A3052C-BAB1-445E-8A29-9607FDC8BB51}&quot;/&gt;&lt;isInvalidForFieldText val=&quot;0&quot;/&gt;&lt;Image&gt;&lt;filename val=&quot;C:\Users\User\AppData\Local\Temp\CP34681852125Session\CPTrustFolder34681852125\PPTImport346879856031\data\asimages\{24A3052C-BAB1-445E-8A29-9607FDC8BB51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ED886F8C-1CCB-40C0-9238-BD73009C832A}&quot;/&gt;&lt;isInvalidForFieldText val=&quot;0&quot;/&gt;&lt;Image&gt;&lt;filename val=&quot;C:\Users\User\AppData\Local\Temp\CP34681852125Session\CPTrustFolder34681852125\PPTImport346879856031\data\asimages\{ED886F8C-1CCB-40C0-9238-BD73009C832A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2&quot;/&gt;&lt;lineCharCount val=&quot;74&quot;/&gt;&lt;lineCharCount val=&quot;11&quot;/&gt;&lt;lineCharCount val=&quot;60&quot;/&gt;&lt;lineCharCount val=&quot;22&quot;/&gt;&lt;lineCharCount val=&quot;67&quot;/&gt;&lt;lineCharCount val=&quot;61&quot;/&gt;&lt;/TableIndex&gt;&lt;/ShapeTextInfo&gt;"/>
  <p:tag name="HTML_SHAPEINFO" val="&lt;ThreeDShapeInfo&gt;&lt;uuid val=&quot;{88FA7E15-4930-40E0-BAFC-C1107D73CE2D}&quot;/&gt;&lt;isInvalidForFieldText val=&quot;0&quot;/&gt;&lt;Image&gt;&lt;filename val=&quot;C:\Users\User\AppData\Local\Temp\CP34681852125Session\CPTrustFolder34681852125\PPTImport346879856031\data\asimages\{88FA7E15-4930-40E0-BAFC-C1107D73CE2D}_4.png&quot;/&gt;&lt;left val=&quot;42&quot;/&gt;&lt;top val=&quot;212&quot;/&gt;&lt;width val=&quot;873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22604A5-FD92-4B5F-8D20-32F12F924C42}&quot;/&gt;&lt;isInvalidForFieldText val=&quot;0&quot;/&gt;&lt;Image&gt;&lt;filename val=&quot;C:\Users\User\AppData\Local\Temp\CP34681852125Session\CPTrustFolder34681852125\PPTImport346879856031\data\asimages\{E22604A5-FD92-4B5F-8D20-32F12F924C42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341CA055-F446-4439-B214-701379BE2823}&quot;/&gt;&lt;isInvalidForFieldText val=&quot;0&quot;/&gt;&lt;Image&gt;&lt;filename val=&quot;C:\Users\User\AppData\Local\Temp\CP34681852125Session\CPTrustFolder34681852125\PPTImport346879856031\data\asimages\{341CA055-F446-4439-B214-701379BE2823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2&quot;/&gt;&lt;lineCharCount val=&quot;72&quot;/&gt;&lt;lineCharCount val=&quot;12&quot;/&gt;&lt;lineCharCount val=&quot;40&quot;/&gt;&lt;lineCharCount val=&quot;42&quot;/&gt;&lt;/TableIndex&gt;&lt;/ShapeTextInfo&gt;"/>
  <p:tag name="HTML_SHAPEINFO" val="&lt;ThreeDShapeInfo&gt;&lt;uuid val=&quot;{BE5E7F5F-59C7-4D5F-A879-9859819FAAE7}&quot;/&gt;&lt;isInvalidForFieldText val=&quot;0&quot;/&gt;&lt;Image&gt;&lt;filename val=&quot;C:\Users\User\AppData\Local\Temp\CP34681852125Session\CPTrustFolder34681852125\PPTImport346879856031\data\asimages\{BE5E7F5F-59C7-4D5F-A879-9859819FAAE7}_5.png&quot;/&gt;&lt;left val=&quot;42&quot;/&gt;&lt;top val=&quot;212&quot;/&gt;&lt;width val=&quot;870&quot;/&gt;&lt;height val=&quot;20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24&quot;/&gt;&lt;/TableIndex&gt;&lt;/ShapeTextInfo&gt;"/>
  <p:tag name="HTML_SHAPEINFO" val="&lt;ThreeDShapeInfo&gt;&lt;uuid val=&quot;{8A5E0DA6-299E-4E03-A200-C94389DC1C18}&quot;/&gt;&lt;isInvalidForFieldText val=&quot;0&quot;/&gt;&lt;Image&gt;&lt;filename val=&quot;C:\Users\User\AppData\Local\Temp\CP34681852125Session\CPTrustFolder34681852125\PPTImport346879856031\data\asimages\{8A5E0DA6-299E-4E03-A200-C94389DC1C18}_5.png&quot;/&gt;&lt;left val=&quot;47&quot;/&gt;&lt;top val=&quot;400&quot;/&gt;&lt;width val=&quot;865&quot;/&gt;&lt;height val=&quot;97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FACFB5B-6388-4E61-8192-8285B7EE7A5E}&quot;/&gt;&lt;isInvalidForFieldText val=&quot;0&quot;/&gt;&lt;Image&gt;&lt;filename val=&quot;C:\Users\User\AppData\Local\Temp\CP34681852125Session\CPTrustFolder34681852125\PPTImport346879856031\data\asimages\{0FACFB5B-6388-4E61-8192-8285B7EE7A5E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EA463D4E-FA7D-4874-8512-6CBF4188F9AF}&quot;/&gt;&lt;isInvalidForFieldText val=&quot;0&quot;/&gt;&lt;Image&gt;&lt;filename val=&quot;C:\Users\User\AppData\Local\Temp\CP34681852125Session\CPTrustFolder34681852125\PPTImport346879856031\data\asimages\{EA463D4E-FA7D-4874-8512-6CBF4188F9AF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9&quot;/&gt;&lt;lineCharCount val=&quot;71&quot;/&gt;&lt;lineCharCount val=&quot;13&quot;/&gt;&lt;lineCharCount val=&quot;77&quot;/&gt;&lt;lineCharCount val=&quot;18&quot;/&gt;&lt;lineCharCount val=&quot;64&quot;/&gt;&lt;lineCharCount val=&quot;30&quot;/&gt;&lt;/TableIndex&gt;&lt;/ShapeTextInfo&gt;"/>
  <p:tag name="HTML_SHAPEINFO" val="&lt;ThreeDShapeInfo&gt;&lt;uuid val=&quot;{EBBF10DE-B477-4F47-805D-FE3941E8E870}&quot;/&gt;&lt;isInvalidForFieldText val=&quot;0&quot;/&gt;&lt;Image&gt;&lt;filename val=&quot;C:\Users\User\AppData\Local\Temp\CP34681852125Session\CPTrustFolder34681852125\PPTImport346879856031\data\asimages\{EBBF10DE-B477-4F47-805D-FE3941E8E870}_6.png&quot;/&gt;&lt;left val=&quot;42&quot;/&gt;&lt;top val=&quot;212&quot;/&gt;&lt;width val=&quot;881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48A113F-ACD0-44D8-A9BF-DE4B4D770CE6}&quot;/&gt;&lt;isInvalidForFieldText val=&quot;0&quot;/&gt;&lt;Image&gt;&lt;filename val=&quot;C:\Users\User\AppData\Local\Temp\CP34681852125Session\CPTrustFolder34681852125\PPTImport346879856031\data\asimages\{448A113F-ACD0-44D8-A9BF-DE4B4D770CE6}_6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9E077A55-1D43-4A7D-A25C-3B1EDB08532C}&quot;/&gt;&lt;isInvalidForFieldText val=&quot;0&quot;/&gt;&lt;Image&gt;&lt;filename val=&quot;C:\Users\User\AppData\Local\Temp\CP34681852125Session\CPTrustFolder34681852125\PPTImport346879856031\data\asimages\{9E077A55-1D43-4A7D-A25C-3B1EDB08532C}_7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7&quot;/&gt;&lt;lineCharCount val=&quot;75&quot;/&gt;&lt;lineCharCount val=&quot;48&quot;/&gt;&lt;lineCharCount val=&quot;76&quot;/&gt;&lt;lineCharCount val=&quot;4&quot;/&gt;&lt;lineCharCount val=&quot;77&quot;/&gt;&lt;lineCharCount val=&quot;5&quot;/&gt;&lt;/TableIndex&gt;&lt;/ShapeTextInfo&gt;"/>
  <p:tag name="HTML_SHAPEINFO" val="&lt;ThreeDShapeInfo&gt;&lt;uuid val=&quot;{9947480B-BE2F-4584-A3CC-1DEF124E4712}&quot;/&gt;&lt;isInvalidForFieldText val=&quot;0&quot;/&gt;&lt;Image&gt;&lt;filename val=&quot;C:\Users\User\AppData\Local\Temp\CP34681852125Session\CPTrustFolder34681852125\PPTImport346879856031\data\asimages\{9947480B-BE2F-4584-A3CC-1DEF124E4712}_7.png&quot;/&gt;&lt;left val=&quot;42&quot;/&gt;&lt;top val=&quot;212&quot;/&gt;&lt;width val=&quot;876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E42674C-5C35-44DB-9AD5-613FE0720755}&quot;/&gt;&lt;isInvalidForFieldText val=&quot;0&quot;/&gt;&lt;Image&gt;&lt;filename val=&quot;C:\Users\User\AppData\Local\Temp\CP34681852125Session\CPTrustFolder34681852125\PPTImport346879856031\data\asimages\{1E42674C-5C35-44DB-9AD5-613FE0720755}_7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1303E257-96D7-4C22-9385-570DEC681589}&quot;/&gt;&lt;isInvalidForFieldText val=&quot;0&quot;/&gt;&lt;Image&gt;&lt;filename val=&quot;C:\Users\User\AppData\Local\Temp\CP34681852125Session\CPTrustFolder34681852125\PPTImport346879856031\data\asimages\{1303E257-96D7-4C22-9385-570DEC681589}_8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6&quot;/&gt;&lt;lineCharCount val=&quot;46&quot;/&gt;&lt;lineCharCount val=&quot;80&quot;/&gt;&lt;lineCharCount val=&quot;33&quot;/&gt;&lt;/TableIndex&gt;&lt;/ShapeTextInfo&gt;"/>
  <p:tag name="HTML_SHAPEINFO" val="&lt;ThreeDShapeInfo&gt;&lt;uuid val=&quot;{2AC8B706-A7BC-4265-89D4-39224237C07D}&quot;/&gt;&lt;isInvalidForFieldText val=&quot;0&quot;/&gt;&lt;Image&gt;&lt;filename val=&quot;C:\Users\User\AppData\Local\Temp\CP34681852125Session\CPTrustFolder34681852125\PPTImport346879856031\data\asimages\{2AC8B706-A7BC-4265-89D4-39224237C07D}_8.png&quot;/&gt;&lt;left val=&quot;42&quot;/&gt;&lt;top val=&quot;212&quot;/&gt;&lt;width val=&quot;870&quot;/&gt;&lt;height val=&quot;15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B01348E5-125B-489D-A0C0-CB9E78F40ED8}&quot;/&gt;&lt;isInvalidForFieldText val=&quot;0&quot;/&gt;&lt;Image&gt;&lt;filename val=&quot;C:\Users\User\AppData\Local\Temp\CP34681852125Session\CPTrustFolder34681852125\PPTImport346879856031\data\asimages\{B01348E5-125B-489D-A0C0-CB9E78F40ED8}_8.png&quot;/&gt;&lt;left val=&quot;47&quot;/&gt;&lt;top val=&quot;388&quot;/&gt;&lt;width val=&quot;865&quot;/&gt;&lt;height val=&quot;5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5905A21-C30A-4B7A-B7A4-796882C94D38}&quot;/&gt;&lt;isInvalidForFieldText val=&quot;0&quot;/&gt;&lt;Image&gt;&lt;filename val=&quot;C:\Users\User\AppData\Local\Temp\CP34681852125Session\CPTrustFolder34681852125\PPTImport346879856031\data\asimages\{25905A21-C30A-4B7A-B7A4-796882C94D38}_8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4BF3EBDF-C9A1-4C27-87EE-1A9CE0BFF32E}&quot;/&gt;&lt;isInvalidForFieldText val=&quot;0&quot;/&gt;&lt;Image&gt;&lt;filename val=&quot;C:\Users\User\AppData\Local\Temp\CP34681852125Session\CPTrustFolder34681852125\PPTImport346879856031\data\asimages\{4BF3EBDF-C9A1-4C27-87EE-1A9CE0BFF32E}_9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1&quot;/&gt;&lt;lineCharCount val=&quot;74&quot;/&gt;&lt;lineCharCount val=&quot;28&quot;/&gt;&lt;lineCharCount val=&quot;36&quot;/&gt;&lt;lineCharCount val=&quot;73&quot;/&gt;&lt;/TableIndex&gt;&lt;/ShapeTextInfo&gt;"/>
  <p:tag name="HTML_SHAPEINFO" val="&lt;ThreeDShapeInfo&gt;&lt;uuid val=&quot;{1A701814-2966-4E67-B559-3EB31B02FACD}&quot;/&gt;&lt;isInvalidForFieldText val=&quot;0&quot;/&gt;&lt;Image&gt;&lt;filename val=&quot;C:\Users\User\AppData\Local\Temp\CP34681852125Session\CPTrustFolder34681852125\PPTImport346879856031\data\asimages\{1A701814-2966-4E67-B559-3EB31B02FACD}_9.png&quot;/&gt;&lt;left val=&quot;42&quot;/&gt;&lt;top val=&quot;212&quot;/&gt;&lt;width val=&quot;870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018A812-2FD5-4B1D-A719-678F55BD7613}&quot;/&gt;&lt;isInvalidForFieldText val=&quot;0&quot;/&gt;&lt;Image&gt;&lt;filename val=&quot;C:\Users\User\AppData\Local\Temp\CP34681852125Session\CPTrustFolder34681852125\PPTImport346879856031\data\asimages\{C018A812-2FD5-4B1D-A719-678F55BD7613}_9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D2E9E2BF-E619-4749-B6C6-48BF1A2652A3}&quot;/&gt;&lt;isInvalidForFieldText val=&quot;0&quot;/&gt;&lt;Image&gt;&lt;filename val=&quot;C:\Users\User\AppData\Local\Temp\CP34681852125Session\CPTrustFolder34681852125\PPTImport346879856031\data\asimages\{D2E9E2BF-E619-4749-B6C6-48BF1A2652A3}_10.png&quot;/&gt;&lt;left val=&quot;0&quot;/&gt;&lt;top val=&quot;76&quot;/&gt;&lt;width val=&quot;961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3&quot;/&gt;&lt;lineCharCount val=&quot;65&quot;/&gt;&lt;lineCharCount val=&quot;65&quot;/&gt;&lt;lineCharCount val=&quot;21&quot;/&gt;&lt;lineCharCount val=&quot;43&quot;/&gt;&lt;lineCharCount val=&quot;45&quot;/&gt;&lt;lineCharCount val=&quot;44&quot;/&gt;&lt;lineCharCount val=&quot;42&quot;/&gt;&lt;lineCharCount val=&quot;15&quot;/&gt;&lt;/TableIndex&gt;&lt;/ShapeTextInfo&gt;"/>
  <p:tag name="HTML_SHAPEINFO" val="&lt;ThreeDShapeInfo&gt;&lt;uuid val=&quot;{2AF196ED-79F6-49D4-BEEB-F9CE28F208DC}&quot;/&gt;&lt;isInvalidForFieldText val=&quot;0&quot;/&gt;&lt;Image&gt;&lt;filename val=&quot;C:\Users\User\AppData\Local\Temp\CP34681852125Session\CPTrustFolder34681852125\PPTImport346879856031\data\asimages\{2AF196ED-79F6-49D4-BEEB-F9CE28F208DC}_10.png&quot;/&gt;&lt;left val=&quot;42&quot;/&gt;&lt;top val=&quot;212&quot;/&gt;&lt;width val=&quot;870&quot;/&gt;&lt;height val=&quot;41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316D79B-EF24-4318-8FB4-52C5058CC03B}&quot;/&gt;&lt;isInvalidForFieldText val=&quot;0&quot;/&gt;&lt;Image&gt;&lt;filename val=&quot;C:\Users\User\AppData\Local\Temp\CP34681852125Session\CPTrustFolder34681852125\PPTImport346879856031\data\asimages\{4316D79B-EF24-4318-8FB4-52C5058CC03B}_10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E11FF8C6-E9A5-4E96-ACC0-9651741EED92}&quot;/&gt;&lt;isInvalidForFieldText val=&quot;0&quot;/&gt;&lt;Image&gt;&lt;filename val=&quot;C:\Users\User\AppData\Local\Temp\CP34681852125Session\CPTrustFolder34681852125\PPTImport346879856031\data\asimages\{E11FF8C6-E9A5-4E96-ACC0-9651741EED92}_11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2&quot;/&gt;&lt;lineCharCount val=&quot;67&quot;/&gt;&lt;lineCharCount val=&quot;79&quot;/&gt;&lt;lineCharCount val=&quot;40&quot;/&gt;&lt;lineCharCount val=&quot;64&quot;/&gt;&lt;lineCharCount val=&quot;73&quot;/&gt;&lt;lineCharCount val=&quot;41&quot;/&gt;&lt;lineCharCount val=&quot;15&quot;/&gt;&lt;/TableIndex&gt;&lt;/ShapeTextInfo&gt;"/>
  <p:tag name="HTML_SHAPEINFO" val="&lt;ThreeDShapeInfo&gt;&lt;uuid val=&quot;{E496DC6B-C988-48B7-9ACB-267154236AE0}&quot;/&gt;&lt;isInvalidForFieldText val=&quot;0&quot;/&gt;&lt;Image&gt;&lt;filename val=&quot;C:\Users\User\AppData\Local\Temp\CP34681852125Session\CPTrustFolder34681852125\PPTImport346879856031\data\asimages\{E496DC6B-C988-48B7-9ACB-267154236AE0}_11.png&quot;/&gt;&lt;left val=&quot;42&quot;/&gt;&lt;top val=&quot;212&quot;/&gt;&lt;width val=&quot;870&quot;/&gt;&lt;height val=&quot;41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7595597-6D26-466D-9AA1-391D4474745E}&quot;/&gt;&lt;isInvalidForFieldText val=&quot;0&quot;/&gt;&lt;Image&gt;&lt;filename val=&quot;C:\Users\User\AppData\Local\Temp\CP34681852125Session\CPTrustFolder34681852125\PPTImport346879856031\data\asimages\{77595597-6D26-466D-9AA1-391D4474745E}_11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65087F0-4A9E-4543-B63B-C901A99EDB04}&quot;/&gt;&lt;isInvalidForFieldText val=&quot;0&quot;/&gt;&lt;Image&gt;&lt;filename val=&quot;C:\Users\User\AppData\Local\Temp\CP34681852125Session\CPTrustFolder34681852125\PPTImport346879856031\data\asimages\{A65087F0-4A9E-4543-B63B-C901A99EDB04}_12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9&quot;/&gt;&lt;lineCharCount val=&quot;35&quot;/&gt;&lt;lineCharCount val=&quot;73&quot;/&gt;&lt;lineCharCount val=&quot;26&quot;/&gt;&lt;lineCharCount val=&quot;44&quot;/&gt;&lt;/TableIndex&gt;&lt;/ShapeTextInfo&gt;"/>
  <p:tag name="HTML_SHAPEINFO" val="&lt;ThreeDShapeInfo&gt;&lt;uuid val=&quot;{A4D21CDB-8520-4FC9-8803-5A59E1EC3555}&quot;/&gt;&lt;isInvalidForFieldText val=&quot;0&quot;/&gt;&lt;Image&gt;&lt;filename val=&quot;C:\Users\User\AppData\Local\Temp\CP34681852125Session\CPTrustFolder34681852125\PPTImport346879856031\data\asimages\{A4D21CDB-8520-4FC9-8803-5A59E1EC3555}_12.png&quot;/&gt;&lt;left val=&quot;42&quot;/&gt;&lt;top val=&quot;212&quot;/&gt;&lt;width val=&quot;870&quot;/&gt;&lt;height val=&quot;41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9363AAA-CA75-403A-85A8-663A89889E3F}&quot;/&gt;&lt;isInvalidForFieldText val=&quot;0&quot;/&gt;&lt;Image&gt;&lt;filename val=&quot;C:\Users\User\AppData\Local\Temp\CP34681852125Session\CPTrustFolder34681852125\PPTImport346879856031\data\asimages\{D9363AAA-CA75-403A-85A8-663A89889E3F}_12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5350F70E-FCD8-430B-9621-D8A38493A11C}&quot;/&gt;&lt;isInvalidForFieldText val=&quot;0&quot;/&gt;&lt;Image&gt;&lt;filename val=&quot;C:\Users\User\AppData\Local\Temp\CP34681852125Session\CPTrustFolder34681852125\PPTImport346879856031\data\asimages\{5350F70E-FCD8-430B-9621-D8A38493A11C}_13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7&quot;/&gt;&lt;lineCharCount val=&quot;21&quot;/&gt;&lt;lineCharCount val=&quot;17&quot;/&gt;&lt;lineCharCount val=&quot;15&quot;/&gt;&lt;lineCharCount val=&quot;16&quot;/&gt;&lt;lineCharCount val=&quot;22&quot;/&gt;&lt;lineCharCount val=&quot;18&quot;/&gt;&lt;/TableIndex&gt;&lt;/ShapeTextInfo&gt;"/>
  <p:tag name="HTML_SHAPEINFO" val="&lt;ThreeDShapeInfo&gt;&lt;uuid val=&quot;{AE61E653-17AE-4C33-B23C-3B3FAD18ACC0}&quot;/&gt;&lt;isInvalidForFieldText val=&quot;0&quot;/&gt;&lt;Image&gt;&lt;filename val=&quot;C:\Users\User\AppData\Local\Temp\CP34681852125Session\CPTrustFolder34681852125\PPTImport346879856031\data\asimages\{AE61E653-17AE-4C33-B23C-3B3FAD18ACC0}_13.png&quot;/&gt;&lt;left val=&quot;42&quot;/&gt;&lt;top val=&quot;212&quot;/&gt;&lt;width val=&quot;870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F02696F-6E54-4E92-A392-70D96203DF59}&quot;/&gt;&lt;isInvalidForFieldText val=&quot;0&quot;/&gt;&lt;Image&gt;&lt;filename val=&quot;C:\Users\User\AppData\Local\Temp\CP34681852125Session\CPTrustFolder34681852125\PPTImport346879856031\data\asimages\{7F02696F-6E54-4E92-A392-70D96203DF59}_13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9EA693B1-FEDB-4D61-A1A8-628A6CBFA5B8}&quot;/&gt;&lt;isInvalidForFieldText val=&quot;0&quot;/&gt;&lt;Image&gt;&lt;filename val=&quot;C:\Users\User\AppData\Local\Temp\CP34681852125Session\CPTrustFolder34681852125\PPTImport346879856031\data\asimages\{9EA693B1-FEDB-4D61-A1A8-628A6CBFA5B8}_14.png&quot;/&gt;&lt;left val=&quot;0&quot;/&gt;&lt;top val=&quot;278&quot;/&gt;&lt;width val=&quot;961&quot;/&gt;&lt;height val=&quot;20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9492F19-D470-486E-840F-1482FCF2D14B}&quot;/&gt;&lt;isInvalidForFieldText val=&quot;0&quot;/&gt;&lt;Image&gt;&lt;filename val=&quot;C:\Users\User\AppData\Local\Temp\CP34681852125Session\CPTrustFolder34681852125\PPTImport346879856031\data\asimages\{A9492F19-D470-486E-840F-1482FCF2D14B}_14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6459CFDB-6CDE-4305-9044-00E5C4A46949}&quot;/&gt;&lt;isInvalidForFieldText val=&quot;0&quot;/&gt;&lt;Image&gt;&lt;filename val=&quot;C:\Users\User\AppData\Local\Temp\CP34681852125Session\CPTrustFolder34681852125\PPTImport346879856031\data\asimages\{6459CFDB-6CDE-4305-9044-00E5C4A46949}_15.png&quot;/&gt;&lt;left val=&quot;0&quot;/&gt;&lt;top val=&quot;0&quot;/&gt;&lt;width val=&quot;1&quot;/&gt;&lt;height val=&quot;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F7F5A2F1-04A2-45EB-8EEF-09F84983C4F9}&quot;/&gt;&lt;isInvalidForFieldText val=&quot;0&quot;/&gt;&lt;Image&gt;&lt;filename val=&quot;C:\Users\User\AppData\Local\Temp\CP34681852125Session\CPTrustFolder34681852125\PPTImport346879856031\data\asimages\{F7F5A2F1-04A2-45EB-8EEF-09F84983C4F9}_15.png&quot;/&gt;&lt;left val=&quot;0&quot;/&gt;&lt;top val=&quot;272&quot;/&gt;&lt;width val=&quot;961&quot;/&gt;&lt;height val=&quot;203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110005C-58C2-44E4-A138-62D9C8D21F74}&quot;/&gt;&lt;isInvalidForFieldText val=&quot;0&quot;/&gt;&lt;Image&gt;&lt;filename val=&quot;C:\Users\User\AppData\Local\Temp\CP34681852125Session\CPTrustFolder34681852125\PPTImport346879856031\data\asimages\{D110005C-58C2-44E4-A138-62D9C8D21F74}_15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96D3D0-A892-43FB-BF80-4E4093FF3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2DE730-F5FD-48A1-9B5D-1F63E26D8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0764BB-0EF5-4AA8-B7EF-78A41A12B68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441</TotalTime>
  <Words>553</Words>
  <Application>Microsoft Office PowerPoint</Application>
  <PresentationFormat>On-screen Show (4:3)</PresentationFormat>
  <Paragraphs>99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Microsoft Sans Serif</vt:lpstr>
      <vt:lpstr>Tahoma</vt:lpstr>
      <vt:lpstr>Times New Roman</vt:lpstr>
      <vt:lpstr>Wingdings</vt:lpstr>
      <vt:lpstr>Using as of April 26</vt:lpstr>
      <vt:lpstr>Aggravation (of a pre-existing disability)</vt:lpstr>
      <vt:lpstr>Lesson Objectives</vt:lpstr>
      <vt:lpstr>References</vt:lpstr>
      <vt:lpstr>Aggravation</vt:lpstr>
      <vt:lpstr>Aggravation</vt:lpstr>
      <vt:lpstr>Aggravation</vt:lpstr>
      <vt:lpstr>Aggravation</vt:lpstr>
      <vt:lpstr>Aggravation</vt:lpstr>
      <vt:lpstr>Aggravation</vt:lpstr>
      <vt:lpstr>Aggravation</vt:lpstr>
      <vt:lpstr>Aggravation</vt:lpstr>
      <vt:lpstr>Aggravation</vt:lpstr>
      <vt:lpstr>Aggravation</vt:lpstr>
      <vt:lpstr>Review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Aggravation of Pre-Existing Disability PowerPoint Presentation</dc:title>
  <dc:subject>DRO, RVSR</dc:subject>
  <dc:creator>Department of Veterans Affairs, Veterans Benefits Administration, Compensation Service, STAFF</dc:creator>
  <cp:keywords>Aggravation of a Pre-Existing Disability, presumption of soundness, pre-existing</cp:keywords>
  <dc:description>This lesson is intended to teach the trainees the evidentiary requirements for determining whether a claimed disability was aggravated by the Veteran’s service.</dc:description>
  <cp:lastModifiedBy>Kathy Poole</cp:lastModifiedBy>
  <cp:revision>33</cp:revision>
  <cp:lastPrinted>2000-11-13T16:27:02Z</cp:lastPrinted>
  <dcterms:created xsi:type="dcterms:W3CDTF">2011-04-13T12:48:41Z</dcterms:created>
  <dcterms:modified xsi:type="dcterms:W3CDTF">2018-08-09T14:41:22Z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0x0101003DB869E3E810774AA7B17315F3F50FE5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